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sldIdLst>
    <p:sldId id="256" r:id="rId5"/>
    <p:sldId id="257" r:id="rId6"/>
    <p:sldId id="263" r:id="rId7"/>
    <p:sldId id="302" r:id="rId8"/>
    <p:sldId id="270" r:id="rId9"/>
    <p:sldId id="271" r:id="rId10"/>
    <p:sldId id="272" r:id="rId11"/>
    <p:sldId id="273" r:id="rId12"/>
    <p:sldId id="274" r:id="rId13"/>
    <p:sldId id="264" r:id="rId14"/>
    <p:sldId id="275" r:id="rId15"/>
    <p:sldId id="285" r:id="rId16"/>
    <p:sldId id="284" r:id="rId17"/>
    <p:sldId id="260" r:id="rId18"/>
    <p:sldId id="276" r:id="rId19"/>
    <p:sldId id="266" r:id="rId20"/>
    <p:sldId id="278" r:id="rId21"/>
    <p:sldId id="289" r:id="rId22"/>
    <p:sldId id="279" r:id="rId23"/>
    <p:sldId id="287" r:id="rId24"/>
    <p:sldId id="267" r:id="rId25"/>
    <p:sldId id="288" r:id="rId26"/>
    <p:sldId id="280" r:id="rId27"/>
    <p:sldId id="286" r:id="rId28"/>
    <p:sldId id="293" r:id="rId29"/>
    <p:sldId id="294" r:id="rId30"/>
    <p:sldId id="295" r:id="rId31"/>
    <p:sldId id="296" r:id="rId32"/>
    <p:sldId id="297" r:id="rId33"/>
    <p:sldId id="298" r:id="rId34"/>
    <p:sldId id="281" r:id="rId35"/>
    <p:sldId id="299" r:id="rId36"/>
    <p:sldId id="292" r:id="rId37"/>
    <p:sldId id="282" r:id="rId38"/>
    <p:sldId id="300" r:id="rId39"/>
    <p:sldId id="301" r:id="rId40"/>
    <p:sldId id="283" r:id="rId41"/>
    <p:sldId id="26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39" autoAdjust="0"/>
    <p:restoredTop sz="84821"/>
  </p:normalViewPr>
  <p:slideViewPr>
    <p:cSldViewPr snapToGrid="0">
      <p:cViewPr varScale="1">
        <p:scale>
          <a:sx n="79" d="100"/>
          <a:sy n="79" d="100"/>
        </p:scale>
        <p:origin x="2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D65C2-4759-4E8B-A9EA-E9BE9204DE59}" type="datetimeFigureOut">
              <a:rPr lang="en-GB" smtClean="0"/>
              <a:t>26/02/2024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4ADAE9-3885-46B2-8C76-B9DCB2D989F3}" type="slidenum">
              <a:rPr lang="en-GB" smtClean="0"/>
              <a:t>‹#›</a:t>
            </a:fld>
            <a:endParaRPr lang="en-GB"/>
          </a:p>
        </p:txBody>
      </p:sp>
    </p:spTree>
    <p:extLst>
      <p:ext uri="{BB962C8B-B14F-4D97-AF65-F5344CB8AC3E}">
        <p14:creationId xmlns:p14="http://schemas.microsoft.com/office/powerpoint/2010/main" val="489366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exemplar job specification. Discuss the importance of essential and desirable qualities and evidencing experiences matched to these.</a:t>
            </a:r>
          </a:p>
        </p:txBody>
      </p:sp>
      <p:sp>
        <p:nvSpPr>
          <p:cNvPr id="4" name="Slide Number Placeholder 3"/>
          <p:cNvSpPr>
            <a:spLocks noGrp="1"/>
          </p:cNvSpPr>
          <p:nvPr>
            <p:ph type="sldNum" sz="quarter" idx="5"/>
          </p:nvPr>
        </p:nvSpPr>
        <p:spPr/>
        <p:txBody>
          <a:bodyPr/>
          <a:lstStyle/>
          <a:p>
            <a:fld id="{334ADAE9-3885-46B2-8C76-B9DCB2D989F3}" type="slidenum">
              <a:rPr lang="en-GB" smtClean="0"/>
              <a:t>8</a:t>
            </a:fld>
            <a:endParaRPr lang="en-GB"/>
          </a:p>
        </p:txBody>
      </p:sp>
    </p:spTree>
    <p:extLst>
      <p:ext uri="{BB962C8B-B14F-4D97-AF65-F5344CB8AC3E}">
        <p14:creationId xmlns:p14="http://schemas.microsoft.com/office/powerpoint/2010/main" val="1462780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example of job specification</a:t>
            </a:r>
          </a:p>
        </p:txBody>
      </p:sp>
      <p:sp>
        <p:nvSpPr>
          <p:cNvPr id="4" name="Slide Number Placeholder 3"/>
          <p:cNvSpPr>
            <a:spLocks noGrp="1"/>
          </p:cNvSpPr>
          <p:nvPr>
            <p:ph type="sldNum" sz="quarter" idx="5"/>
          </p:nvPr>
        </p:nvSpPr>
        <p:spPr/>
        <p:txBody>
          <a:bodyPr/>
          <a:lstStyle/>
          <a:p>
            <a:fld id="{334ADAE9-3885-46B2-8C76-B9DCB2D989F3}" type="slidenum">
              <a:rPr lang="en-GB" smtClean="0"/>
              <a:t>12</a:t>
            </a:fld>
            <a:endParaRPr lang="en-GB"/>
          </a:p>
        </p:txBody>
      </p:sp>
    </p:spTree>
    <p:extLst>
      <p:ext uri="{BB962C8B-B14F-4D97-AF65-F5344CB8AC3E}">
        <p14:creationId xmlns:p14="http://schemas.microsoft.com/office/powerpoint/2010/main" val="251252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reflect on their personal philosophy of education from previous session. </a:t>
            </a:r>
          </a:p>
          <a:p>
            <a:r>
              <a:rPr lang="en-GB" dirty="0"/>
              <a:t>Your understanding of what it is to be a teacher (if you have some experience you could refer to it here). Allow time for students to write an opening line that reflects their philosophy of education.</a:t>
            </a:r>
          </a:p>
        </p:txBody>
      </p:sp>
      <p:sp>
        <p:nvSpPr>
          <p:cNvPr id="4" name="Slide Number Placeholder 3"/>
          <p:cNvSpPr>
            <a:spLocks noGrp="1"/>
          </p:cNvSpPr>
          <p:nvPr>
            <p:ph type="sldNum" sz="quarter" idx="5"/>
          </p:nvPr>
        </p:nvSpPr>
        <p:spPr/>
        <p:txBody>
          <a:bodyPr/>
          <a:lstStyle/>
          <a:p>
            <a:fld id="{334ADAE9-3885-46B2-8C76-B9DCB2D989F3}" type="slidenum">
              <a:rPr lang="en-GB" smtClean="0"/>
              <a:t>14</a:t>
            </a:fld>
            <a:endParaRPr lang="en-GB"/>
          </a:p>
        </p:txBody>
      </p:sp>
    </p:spTree>
    <p:extLst>
      <p:ext uri="{BB962C8B-B14F-4D97-AF65-F5344CB8AC3E}">
        <p14:creationId xmlns:p14="http://schemas.microsoft.com/office/powerpoint/2010/main" val="2345796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create notes in preparation for writing up in full.</a:t>
            </a:r>
          </a:p>
        </p:txBody>
      </p:sp>
      <p:sp>
        <p:nvSpPr>
          <p:cNvPr id="4" name="Slide Number Placeholder 3"/>
          <p:cNvSpPr>
            <a:spLocks noGrp="1"/>
          </p:cNvSpPr>
          <p:nvPr>
            <p:ph type="sldNum" sz="quarter" idx="5"/>
          </p:nvPr>
        </p:nvSpPr>
        <p:spPr/>
        <p:txBody>
          <a:bodyPr/>
          <a:lstStyle/>
          <a:p>
            <a:fld id="{334ADAE9-3885-46B2-8C76-B9DCB2D989F3}" type="slidenum">
              <a:rPr lang="en-GB" smtClean="0"/>
              <a:t>16</a:t>
            </a:fld>
            <a:endParaRPr lang="en-GB"/>
          </a:p>
        </p:txBody>
      </p:sp>
    </p:spTree>
    <p:extLst>
      <p:ext uri="{BB962C8B-B14F-4D97-AF65-F5344CB8AC3E}">
        <p14:creationId xmlns:p14="http://schemas.microsoft.com/office/powerpoint/2010/main" val="2197402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to make notes</a:t>
            </a:r>
          </a:p>
        </p:txBody>
      </p:sp>
      <p:sp>
        <p:nvSpPr>
          <p:cNvPr id="4" name="Slide Number Placeholder 3"/>
          <p:cNvSpPr>
            <a:spLocks noGrp="1"/>
          </p:cNvSpPr>
          <p:nvPr>
            <p:ph type="sldNum" sz="quarter" idx="5"/>
          </p:nvPr>
        </p:nvSpPr>
        <p:spPr/>
        <p:txBody>
          <a:bodyPr/>
          <a:lstStyle/>
          <a:p>
            <a:fld id="{334ADAE9-3885-46B2-8C76-B9DCB2D989F3}" type="slidenum">
              <a:rPr lang="en-GB" smtClean="0"/>
              <a:t>17</a:t>
            </a:fld>
            <a:endParaRPr lang="en-GB"/>
          </a:p>
        </p:txBody>
      </p:sp>
    </p:spTree>
    <p:extLst>
      <p:ext uri="{BB962C8B-B14F-4D97-AF65-F5344CB8AC3E}">
        <p14:creationId xmlns:p14="http://schemas.microsoft.com/office/powerpoint/2010/main" val="1739668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notes and share ideas with the rest of the group.</a:t>
            </a:r>
          </a:p>
        </p:txBody>
      </p:sp>
      <p:sp>
        <p:nvSpPr>
          <p:cNvPr id="4" name="Slide Number Placeholder 3"/>
          <p:cNvSpPr>
            <a:spLocks noGrp="1"/>
          </p:cNvSpPr>
          <p:nvPr>
            <p:ph type="sldNum" sz="quarter" idx="5"/>
          </p:nvPr>
        </p:nvSpPr>
        <p:spPr/>
        <p:txBody>
          <a:bodyPr/>
          <a:lstStyle/>
          <a:p>
            <a:fld id="{334ADAE9-3885-46B2-8C76-B9DCB2D989F3}" type="slidenum">
              <a:rPr lang="en-GB" smtClean="0"/>
              <a:t>18</a:t>
            </a:fld>
            <a:endParaRPr lang="en-GB"/>
          </a:p>
        </p:txBody>
      </p:sp>
    </p:spTree>
    <p:extLst>
      <p:ext uri="{BB962C8B-B14F-4D97-AF65-F5344CB8AC3E}">
        <p14:creationId xmlns:p14="http://schemas.microsoft.com/office/powerpoint/2010/main" val="1491285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generate mind map or list of key traits</a:t>
            </a:r>
          </a:p>
        </p:txBody>
      </p:sp>
      <p:sp>
        <p:nvSpPr>
          <p:cNvPr id="4" name="Slide Number Placeholder 3"/>
          <p:cNvSpPr>
            <a:spLocks noGrp="1"/>
          </p:cNvSpPr>
          <p:nvPr>
            <p:ph type="sldNum" sz="quarter" idx="5"/>
          </p:nvPr>
        </p:nvSpPr>
        <p:spPr/>
        <p:txBody>
          <a:bodyPr/>
          <a:lstStyle/>
          <a:p>
            <a:fld id="{334ADAE9-3885-46B2-8C76-B9DCB2D989F3}" type="slidenum">
              <a:rPr lang="en-GB" smtClean="0"/>
              <a:t>21</a:t>
            </a:fld>
            <a:endParaRPr lang="en-GB"/>
          </a:p>
        </p:txBody>
      </p:sp>
    </p:spTree>
    <p:extLst>
      <p:ext uri="{BB962C8B-B14F-4D97-AF65-F5344CB8AC3E}">
        <p14:creationId xmlns:p14="http://schemas.microsoft.com/office/powerpoint/2010/main" val="1646261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C7B57-02E6-4F0B-B1B1-EB4DE84B41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A26AED-8E98-4A53-B513-AC03D45086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B85EA2-7C38-4E05-BDD8-EEBB9E53BB25}"/>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5" name="Footer Placeholder 4">
            <a:extLst>
              <a:ext uri="{FF2B5EF4-FFF2-40B4-BE49-F238E27FC236}">
                <a16:creationId xmlns:a16="http://schemas.microsoft.com/office/drawing/2014/main" id="{1DA0A2A0-FD6E-4990-817F-5A512A7C52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0ACFD4-0A59-4388-ADEE-7B1B6DAFE559}"/>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2536945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BA287-0FAE-4BCA-B778-1243A2F6BA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B10DDB-F587-4C5B-AF08-517BABB55D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E6D1FF-1532-43A5-94AA-9B9177816A7B}"/>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5" name="Footer Placeholder 4">
            <a:extLst>
              <a:ext uri="{FF2B5EF4-FFF2-40B4-BE49-F238E27FC236}">
                <a16:creationId xmlns:a16="http://schemas.microsoft.com/office/drawing/2014/main" id="{B0EA778A-2592-4516-A935-F16129D959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652FF2-EC9E-49EC-9F8D-C082B73EBA47}"/>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1100475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16D24-6630-4CD1-8698-5F896F11C6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30F75E-B585-44F6-B10C-94672658F7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2DFD9D-03E7-44D3-976B-CF50EEF8CCE3}"/>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5" name="Footer Placeholder 4">
            <a:extLst>
              <a:ext uri="{FF2B5EF4-FFF2-40B4-BE49-F238E27FC236}">
                <a16:creationId xmlns:a16="http://schemas.microsoft.com/office/drawing/2014/main" id="{9C9254CE-E464-4A34-80A4-F03CF05D5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05C231-5312-4FE1-AC50-8785575EB961}"/>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4221184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13D52-AB2F-49B7-90C8-60D74BED4F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786B53-6AE8-427C-8D8B-823B768EA8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84E709-6119-4E45-840E-650FF3527B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20941-1742-4352-AD00-117F7128146E}"/>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6" name="Footer Placeholder 5">
            <a:extLst>
              <a:ext uri="{FF2B5EF4-FFF2-40B4-BE49-F238E27FC236}">
                <a16:creationId xmlns:a16="http://schemas.microsoft.com/office/drawing/2014/main" id="{DC2067F0-15E2-4C4E-A18A-69DF8BD6E7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5F4C9-6D51-4FCC-95D1-6723698460DB}"/>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1142596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87F42-6C16-4404-A1AE-1C53355651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8AA328-812E-49ED-8019-30B22F2D58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343CBC-4C4B-45D8-A2F5-D9FD7FA924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78BAAA-510C-4368-B029-AFC5C36D60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8E9389-9812-490B-8D06-72980DA432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DEE66A-8295-41D2-B029-52198DB1D2CB}"/>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8" name="Footer Placeholder 7">
            <a:extLst>
              <a:ext uri="{FF2B5EF4-FFF2-40B4-BE49-F238E27FC236}">
                <a16:creationId xmlns:a16="http://schemas.microsoft.com/office/drawing/2014/main" id="{F7659E62-20AD-452F-997F-85B93BD0D1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DB74AF-9A1C-4C29-B7E5-05C63137225E}"/>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644813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E580-0590-4496-8167-816EA3EBDD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F7297E-4AE8-4681-B65E-E5E6CFBF46ED}"/>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4" name="Footer Placeholder 3">
            <a:extLst>
              <a:ext uri="{FF2B5EF4-FFF2-40B4-BE49-F238E27FC236}">
                <a16:creationId xmlns:a16="http://schemas.microsoft.com/office/drawing/2014/main" id="{F7EB9263-1725-42B5-BEDD-F89CFF5FFF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51EA15-C8C5-42AA-9804-8FE9666CD352}"/>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1156194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F24668-9612-4A91-ACF6-624C6DD257FD}"/>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3" name="Footer Placeholder 2">
            <a:extLst>
              <a:ext uri="{FF2B5EF4-FFF2-40B4-BE49-F238E27FC236}">
                <a16:creationId xmlns:a16="http://schemas.microsoft.com/office/drawing/2014/main" id="{4D5F40FB-FE36-4B59-9935-AD16CFF335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3A39A2-84A5-4E64-BF40-DF4A784F5BEA}"/>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534077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903A8-3CE5-46A8-B63E-B63994E8F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DC52E1-5E8A-4256-8D68-E724DE2036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D740E0-84C5-4286-AD2E-E968425015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1CE49E-6FCD-4591-9BC3-2D366CEBCE88}"/>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6" name="Footer Placeholder 5">
            <a:extLst>
              <a:ext uri="{FF2B5EF4-FFF2-40B4-BE49-F238E27FC236}">
                <a16:creationId xmlns:a16="http://schemas.microsoft.com/office/drawing/2014/main" id="{C3C1D3D8-279C-4A69-83C0-CB4CB15A0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468B0-3569-42FA-B4D8-BC94F8CE39E6}"/>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839063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0BC00-A6A5-453B-8934-C3D38D3A2A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5F3F20-1255-412D-9714-0A21F293EC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1CC165-263E-48CA-9700-6E44BC6C85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AC56D0-024C-4809-BA4A-B7A308B65ABB}"/>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6" name="Footer Placeholder 5">
            <a:extLst>
              <a:ext uri="{FF2B5EF4-FFF2-40B4-BE49-F238E27FC236}">
                <a16:creationId xmlns:a16="http://schemas.microsoft.com/office/drawing/2014/main" id="{40C46054-5655-4950-8614-9F4E12273E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854C3A-F430-40E6-864B-0F0E0BEBF1C7}"/>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3289863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BEB2-3E90-41D4-94B6-0482CD5880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BA923B-F0E3-484A-B586-B70E176955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048E21-61B8-4B4E-AFA2-C0FBCD90AD74}"/>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5" name="Footer Placeholder 4">
            <a:extLst>
              <a:ext uri="{FF2B5EF4-FFF2-40B4-BE49-F238E27FC236}">
                <a16:creationId xmlns:a16="http://schemas.microsoft.com/office/drawing/2014/main" id="{4B7A71E5-38E1-47B4-B87B-5A34382062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4EAC9F-B083-4584-8C83-516964F26D3D}"/>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2253758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6BB85B-0F75-481A-869E-15E453035F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5F6C44-72EB-4088-99E6-82D5D5F06B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1EE783-E4B7-4C94-B201-8A2C2A4A1EE8}"/>
              </a:ext>
            </a:extLst>
          </p:cNvPr>
          <p:cNvSpPr>
            <a:spLocks noGrp="1"/>
          </p:cNvSpPr>
          <p:nvPr>
            <p:ph type="dt" sz="half" idx="10"/>
          </p:nvPr>
        </p:nvSpPr>
        <p:spPr/>
        <p:txBody>
          <a:bodyPr/>
          <a:lstStyle/>
          <a:p>
            <a:fld id="{17F98ABA-3D56-43C6-BEAA-6772232C1D63}" type="datetimeFigureOut">
              <a:rPr lang="en-GB" smtClean="0"/>
              <a:t>26/02/2024</a:t>
            </a:fld>
            <a:endParaRPr lang="en-GB"/>
          </a:p>
        </p:txBody>
      </p:sp>
      <p:sp>
        <p:nvSpPr>
          <p:cNvPr id="5" name="Footer Placeholder 4">
            <a:extLst>
              <a:ext uri="{FF2B5EF4-FFF2-40B4-BE49-F238E27FC236}">
                <a16:creationId xmlns:a16="http://schemas.microsoft.com/office/drawing/2014/main" id="{0CB448A4-EC62-49BD-A86B-B9B917D903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72FEF-20A8-4DC9-A295-94FCD7BC0F18}"/>
              </a:ext>
            </a:extLst>
          </p:cNvPr>
          <p:cNvSpPr>
            <a:spLocks noGrp="1"/>
          </p:cNvSpPr>
          <p:nvPr>
            <p:ph type="sldNum" sz="quarter" idx="12"/>
          </p:nvPr>
        </p:nvSpPr>
        <p:spPr/>
        <p:txBody>
          <a:bodyPr/>
          <a:lstStyle/>
          <a:p>
            <a:fld id="{7CC449DC-F4AA-4858-A8D9-867A8C1F78A0}" type="slidenum">
              <a:rPr lang="en-GB" smtClean="0"/>
              <a:t>‹#›</a:t>
            </a:fld>
            <a:endParaRPr lang="en-GB"/>
          </a:p>
        </p:txBody>
      </p:sp>
    </p:spTree>
    <p:extLst>
      <p:ext uri="{BB962C8B-B14F-4D97-AF65-F5344CB8AC3E}">
        <p14:creationId xmlns:p14="http://schemas.microsoft.com/office/powerpoint/2010/main" val="1989554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726EFC-4FB2-4B86-9175-B0D97A2E05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5DACA7-D7A4-4DCF-A4D8-CF604D751E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6AA3E4-8566-4F20-8BA7-6217C0D620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F98ABA-3D56-43C6-BEAA-6772232C1D63}" type="datetimeFigureOut">
              <a:rPr lang="en-GB" smtClean="0"/>
              <a:t>26/02/2024</a:t>
            </a:fld>
            <a:endParaRPr lang="en-GB"/>
          </a:p>
        </p:txBody>
      </p:sp>
      <p:sp>
        <p:nvSpPr>
          <p:cNvPr id="5" name="Footer Placeholder 4">
            <a:extLst>
              <a:ext uri="{FF2B5EF4-FFF2-40B4-BE49-F238E27FC236}">
                <a16:creationId xmlns:a16="http://schemas.microsoft.com/office/drawing/2014/main" id="{9388E425-D122-4F06-AE49-BB7B7870F5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0AFA6D-D7F3-4912-98D1-F760A0BBEF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C449DC-F4AA-4858-A8D9-867A8C1F78A0}" type="slidenum">
              <a:rPr lang="en-GB" smtClean="0"/>
              <a:t>‹#›</a:t>
            </a:fld>
            <a:endParaRPr lang="en-GB"/>
          </a:p>
        </p:txBody>
      </p:sp>
    </p:spTree>
    <p:extLst>
      <p:ext uri="{BB962C8B-B14F-4D97-AF65-F5344CB8AC3E}">
        <p14:creationId xmlns:p14="http://schemas.microsoft.com/office/powerpoint/2010/main" val="4050162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prospects.ac.uk/careers-advice/applying-for-jobs/write-a-successful-job-application#top"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s://targetjobs.co.uk/careers-advice/teaching-and-education/how-write-great-personal-statement-teaching-job"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44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1C63FA2-275F-4986-BD6A-1094AABB1D86}"/>
              </a:ext>
            </a:extLst>
          </p:cNvPr>
          <p:cNvSpPr>
            <a:spLocks noGrp="1"/>
          </p:cNvSpPr>
          <p:nvPr>
            <p:ph type="title"/>
          </p:nvPr>
        </p:nvSpPr>
        <p:spPr>
          <a:xfrm>
            <a:off x="8994291" y="714934"/>
            <a:ext cx="2825788" cy="4794567"/>
          </a:xfrm>
        </p:spPr>
        <p:txBody>
          <a:bodyPr vert="horz" lIns="91440" tIns="45720" rIns="91440" bIns="45720" rtlCol="0" anchor="ctr">
            <a:normAutofit/>
          </a:bodyPr>
          <a:lstStyle/>
          <a:p>
            <a:pPr algn="ctr"/>
            <a:r>
              <a:rPr lang="en-US" sz="4800" dirty="0">
                <a:solidFill>
                  <a:srgbClr val="FFFFFF"/>
                </a:solidFill>
              </a:rPr>
              <a:t>Writing </a:t>
            </a:r>
            <a:br>
              <a:rPr lang="en-US" sz="4800" dirty="0">
                <a:solidFill>
                  <a:srgbClr val="FFFFFF"/>
                </a:solidFill>
              </a:rPr>
            </a:br>
            <a:r>
              <a:rPr lang="en-US" sz="4800" dirty="0">
                <a:solidFill>
                  <a:srgbClr val="FFFFFF"/>
                </a:solidFill>
              </a:rPr>
              <a:t>a </a:t>
            </a:r>
            <a:br>
              <a:rPr lang="en-US" sz="4800" dirty="0">
                <a:solidFill>
                  <a:srgbClr val="FFFFFF"/>
                </a:solidFill>
              </a:rPr>
            </a:br>
            <a:r>
              <a:rPr lang="en-US" sz="4800" dirty="0">
                <a:solidFill>
                  <a:srgbClr val="FFFFFF"/>
                </a:solidFill>
              </a:rPr>
              <a:t>Personal Statement</a:t>
            </a:r>
          </a:p>
        </p:txBody>
      </p:sp>
      <p:sp>
        <p:nvSpPr>
          <p:cNvPr id="14"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 up of a organ&#10;&#10;Description automatically generated">
            <a:extLst>
              <a:ext uri="{FF2B5EF4-FFF2-40B4-BE49-F238E27FC236}">
                <a16:creationId xmlns:a16="http://schemas.microsoft.com/office/drawing/2014/main" id="{6AB17DCF-95A0-4C02-83B6-73CC0D31F4A2}"/>
              </a:ext>
            </a:extLst>
          </p:cNvPr>
          <p:cNvPicPr>
            <a:picLocks noGrp="1" noChangeAspect="1"/>
          </p:cNvPicPr>
          <p:nvPr>
            <p:ph idx="1"/>
          </p:nvPr>
        </p:nvPicPr>
        <p:blipFill rotWithShape="1">
          <a:blip r:embed="rId2"/>
          <a:srcRect l="276" r="285" b="1"/>
          <a:stretch/>
        </p:blipFill>
        <p:spPr>
          <a:xfrm>
            <a:off x="976251" y="942538"/>
            <a:ext cx="7163222" cy="4808332"/>
          </a:xfrm>
          <a:prstGeom prst="rect">
            <a:avLst/>
          </a:prstGeom>
          <a:effectLst/>
        </p:spPr>
      </p:pic>
    </p:spTree>
    <p:extLst>
      <p:ext uri="{BB962C8B-B14F-4D97-AF65-F5344CB8AC3E}">
        <p14:creationId xmlns:p14="http://schemas.microsoft.com/office/powerpoint/2010/main" val="2487406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D4E49-3C75-4117-A2BE-799A9A1704DF}"/>
              </a:ext>
            </a:extLst>
          </p:cNvPr>
          <p:cNvSpPr>
            <a:spLocks noGrp="1"/>
          </p:cNvSpPr>
          <p:nvPr>
            <p:ph type="title"/>
          </p:nvPr>
        </p:nvSpPr>
        <p:spPr>
          <a:xfrm>
            <a:off x="4965430" y="629268"/>
            <a:ext cx="6586491" cy="1286160"/>
          </a:xfrm>
        </p:spPr>
        <p:txBody>
          <a:bodyPr anchor="b">
            <a:normAutofit/>
          </a:bodyPr>
          <a:lstStyle/>
          <a:p>
            <a:r>
              <a:rPr lang="en-GB" sz="4100"/>
              <a:t>What is a teaching personal statement?</a:t>
            </a:r>
          </a:p>
        </p:txBody>
      </p:sp>
      <p:sp>
        <p:nvSpPr>
          <p:cNvPr id="3" name="Content Placeholder 2">
            <a:extLst>
              <a:ext uri="{FF2B5EF4-FFF2-40B4-BE49-F238E27FC236}">
                <a16:creationId xmlns:a16="http://schemas.microsoft.com/office/drawing/2014/main" id="{101BD9E8-A2D2-4122-BC39-BC40D88C40E6}"/>
              </a:ext>
            </a:extLst>
          </p:cNvPr>
          <p:cNvSpPr>
            <a:spLocks noGrp="1"/>
          </p:cNvSpPr>
          <p:nvPr>
            <p:ph idx="1"/>
          </p:nvPr>
        </p:nvSpPr>
        <p:spPr>
          <a:xfrm>
            <a:off x="4965431" y="2438400"/>
            <a:ext cx="6586489" cy="3785419"/>
          </a:xfrm>
        </p:spPr>
        <p:txBody>
          <a:bodyPr>
            <a:normAutofit/>
          </a:bodyPr>
          <a:lstStyle/>
          <a:p>
            <a:pPr marL="0" indent="0">
              <a:buNone/>
            </a:pPr>
            <a:r>
              <a:rPr lang="en-GB" dirty="0"/>
              <a:t>Your personal statement is used to explain why you want to become a teacher and your suitability for the role. While your application form briefly outlines your qualifications, skills and work experience, your teaching personal statement is where your personality shines through.</a:t>
            </a:r>
          </a:p>
        </p:txBody>
      </p:sp>
      <p:pic>
        <p:nvPicPr>
          <p:cNvPr id="4" name="Picture 3">
            <a:extLst>
              <a:ext uri="{FF2B5EF4-FFF2-40B4-BE49-F238E27FC236}">
                <a16:creationId xmlns:a16="http://schemas.microsoft.com/office/drawing/2014/main" id="{3EB63BA2-C44B-430C-81EE-5CEAEED82E13}"/>
              </a:ext>
            </a:extLst>
          </p:cNvPr>
          <p:cNvPicPr>
            <a:picLocks noChangeAspect="1"/>
          </p:cNvPicPr>
          <p:nvPr/>
        </p:nvPicPr>
        <p:blipFill rotWithShape="1">
          <a:blip r:embed="rId2"/>
          <a:srcRect l="13313" r="19094"/>
          <a:stretch/>
        </p:blipFill>
        <p:spPr>
          <a:xfrm>
            <a:off x="20" y="10"/>
            <a:ext cx="4635571" cy="6857990"/>
          </a:xfrm>
          <a:prstGeom prst="rect">
            <a:avLst/>
          </a:prstGeom>
          <a:effectLst/>
        </p:spPr>
      </p:pic>
      <p:cxnSp>
        <p:nvCxnSpPr>
          <p:cNvPr id="15"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9E8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558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204A5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8D7C0-1CE4-42B3-9DE5-6242D80DCB2B}"/>
              </a:ext>
            </a:extLst>
          </p:cNvPr>
          <p:cNvSpPr>
            <a:spLocks noGrp="1"/>
          </p:cNvSpPr>
          <p:nvPr>
            <p:ph type="title"/>
          </p:nvPr>
        </p:nvSpPr>
        <p:spPr>
          <a:xfrm>
            <a:off x="524256" y="491260"/>
            <a:ext cx="6594189" cy="1625210"/>
          </a:xfrm>
        </p:spPr>
        <p:txBody>
          <a:bodyPr>
            <a:normAutofit/>
          </a:bodyPr>
          <a:lstStyle/>
          <a:p>
            <a:r>
              <a:rPr lang="en-GB" dirty="0">
                <a:solidFill>
                  <a:srgbClr val="FFFFFF"/>
                </a:solidFill>
              </a:rPr>
              <a:t>Why is the personal statement is important?</a:t>
            </a:r>
          </a:p>
        </p:txBody>
      </p:sp>
      <p:pic>
        <p:nvPicPr>
          <p:cNvPr id="4" name="Picture 3">
            <a:extLst>
              <a:ext uri="{FF2B5EF4-FFF2-40B4-BE49-F238E27FC236}">
                <a16:creationId xmlns:a16="http://schemas.microsoft.com/office/drawing/2014/main" id="{5C84406A-0BC9-4F86-87A7-1D3E83E2B4AF}"/>
              </a:ext>
            </a:extLst>
          </p:cNvPr>
          <p:cNvPicPr>
            <a:picLocks noChangeAspect="1"/>
          </p:cNvPicPr>
          <p:nvPr/>
        </p:nvPicPr>
        <p:blipFill rotWithShape="1">
          <a:blip r:embed="rId2"/>
          <a:srcRect t="11226" r="1" b="2172"/>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BFC666-4F28-450C-8D82-7DFEAA96EF51}"/>
              </a:ext>
            </a:extLst>
          </p:cNvPr>
          <p:cNvSpPr>
            <a:spLocks noGrp="1"/>
          </p:cNvSpPr>
          <p:nvPr>
            <p:ph idx="1"/>
          </p:nvPr>
        </p:nvSpPr>
        <p:spPr>
          <a:xfrm>
            <a:off x="7556975" y="917725"/>
            <a:ext cx="4041467" cy="4852362"/>
          </a:xfrm>
        </p:spPr>
        <p:txBody>
          <a:bodyPr anchor="ctr">
            <a:noAutofit/>
          </a:bodyPr>
          <a:lstStyle/>
          <a:p>
            <a:r>
              <a:rPr lang="en-GB" dirty="0">
                <a:solidFill>
                  <a:srgbClr val="FFFFFF"/>
                </a:solidFill>
              </a:rPr>
              <a:t>The personal statement is probably going to be the </a:t>
            </a:r>
            <a:r>
              <a:rPr lang="en-GB" b="1" dirty="0">
                <a:solidFill>
                  <a:srgbClr val="FFFFFF"/>
                </a:solidFill>
              </a:rPr>
              <a:t>first impression </a:t>
            </a:r>
            <a:r>
              <a:rPr lang="en-GB" dirty="0">
                <a:solidFill>
                  <a:srgbClr val="FFFFFF"/>
                </a:solidFill>
              </a:rPr>
              <a:t>that you will make. This is the opportunity to </a:t>
            </a:r>
            <a:r>
              <a:rPr lang="en-GB" b="1" dirty="0">
                <a:solidFill>
                  <a:srgbClr val="FFFFFF"/>
                </a:solidFill>
              </a:rPr>
              <a:t>promote yourself </a:t>
            </a:r>
            <a:r>
              <a:rPr lang="en-GB" dirty="0">
                <a:solidFill>
                  <a:srgbClr val="FFFFFF"/>
                </a:solidFill>
              </a:rPr>
              <a:t>to a school and hiring manager or head teacher. So it’s important that your writing is coherent, focused and clearly explains your reasoning behind why you want to be a teacher.</a:t>
            </a:r>
          </a:p>
        </p:txBody>
      </p:sp>
    </p:spTree>
    <p:extLst>
      <p:ext uri="{BB962C8B-B14F-4D97-AF65-F5344CB8AC3E}">
        <p14:creationId xmlns:p14="http://schemas.microsoft.com/office/powerpoint/2010/main" val="268658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204A5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8D7C0-1CE4-42B3-9DE5-6242D80DCB2B}"/>
              </a:ext>
            </a:extLst>
          </p:cNvPr>
          <p:cNvSpPr>
            <a:spLocks noGrp="1"/>
          </p:cNvSpPr>
          <p:nvPr>
            <p:ph type="title"/>
          </p:nvPr>
        </p:nvSpPr>
        <p:spPr>
          <a:xfrm>
            <a:off x="524256" y="491260"/>
            <a:ext cx="6594189" cy="1625210"/>
          </a:xfrm>
        </p:spPr>
        <p:txBody>
          <a:bodyPr>
            <a:normAutofit/>
          </a:bodyPr>
          <a:lstStyle/>
          <a:p>
            <a:r>
              <a:rPr lang="en-GB" dirty="0">
                <a:solidFill>
                  <a:srgbClr val="FFFFFF"/>
                </a:solidFill>
              </a:rPr>
              <a:t>Why is the personal statement is important?</a:t>
            </a:r>
          </a:p>
        </p:txBody>
      </p:sp>
      <p:pic>
        <p:nvPicPr>
          <p:cNvPr id="4" name="Picture 3">
            <a:extLst>
              <a:ext uri="{FF2B5EF4-FFF2-40B4-BE49-F238E27FC236}">
                <a16:creationId xmlns:a16="http://schemas.microsoft.com/office/drawing/2014/main" id="{5C84406A-0BC9-4F86-87A7-1D3E83E2B4AF}"/>
              </a:ext>
            </a:extLst>
          </p:cNvPr>
          <p:cNvPicPr>
            <a:picLocks noChangeAspect="1"/>
          </p:cNvPicPr>
          <p:nvPr/>
        </p:nvPicPr>
        <p:blipFill rotWithShape="1">
          <a:blip r:embed="rId2"/>
          <a:srcRect t="11226" r="1" b="2172"/>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BFC666-4F28-450C-8D82-7DFEAA96EF51}"/>
              </a:ext>
            </a:extLst>
          </p:cNvPr>
          <p:cNvSpPr>
            <a:spLocks noGrp="1"/>
          </p:cNvSpPr>
          <p:nvPr>
            <p:ph idx="1"/>
          </p:nvPr>
        </p:nvSpPr>
        <p:spPr>
          <a:xfrm>
            <a:off x="7582563" y="917725"/>
            <a:ext cx="4112132" cy="4852362"/>
          </a:xfrm>
        </p:spPr>
        <p:txBody>
          <a:bodyPr anchor="ctr">
            <a:noAutofit/>
          </a:bodyPr>
          <a:lstStyle/>
          <a:p>
            <a:r>
              <a:rPr lang="en-GB" dirty="0">
                <a:solidFill>
                  <a:srgbClr val="FFFFFF"/>
                </a:solidFill>
              </a:rPr>
              <a:t>A good personal statement </a:t>
            </a:r>
            <a:r>
              <a:rPr lang="en-GB" b="1" dirty="0">
                <a:solidFill>
                  <a:srgbClr val="FFFFFF"/>
                </a:solidFill>
              </a:rPr>
              <a:t>will set you apart </a:t>
            </a:r>
            <a:r>
              <a:rPr lang="en-GB" dirty="0">
                <a:solidFill>
                  <a:srgbClr val="FFFFFF"/>
                </a:solidFill>
              </a:rPr>
              <a:t>from other candidates in a competitive landscape. Furthermore, it could help you realise more interviews than others too, giving you a wider chance of schools when you come to the job offer stage.</a:t>
            </a:r>
          </a:p>
        </p:txBody>
      </p:sp>
    </p:spTree>
    <p:extLst>
      <p:ext uri="{BB962C8B-B14F-4D97-AF65-F5344CB8AC3E}">
        <p14:creationId xmlns:p14="http://schemas.microsoft.com/office/powerpoint/2010/main" val="95780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374C5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9C864D1-5CB5-4B54-802F-6F455A94C8AE}"/>
              </a:ext>
            </a:extLst>
          </p:cNvPr>
          <p:cNvSpPr>
            <a:spLocks noGrp="1"/>
          </p:cNvSpPr>
          <p:nvPr>
            <p:ph type="title"/>
          </p:nvPr>
        </p:nvSpPr>
        <p:spPr>
          <a:xfrm>
            <a:off x="777240" y="731519"/>
            <a:ext cx="6586812" cy="1682496"/>
          </a:xfrm>
        </p:spPr>
        <p:txBody>
          <a:bodyPr>
            <a:normAutofit/>
          </a:bodyPr>
          <a:lstStyle/>
          <a:p>
            <a:r>
              <a:rPr lang="en-GB" sz="3700">
                <a:solidFill>
                  <a:srgbClr val="FFFFFF"/>
                </a:solidFill>
              </a:rPr>
              <a:t>What is the difference between a personal statement and a letter of application?</a:t>
            </a:r>
          </a:p>
        </p:txBody>
      </p:sp>
      <p:pic>
        <p:nvPicPr>
          <p:cNvPr id="4" name="Picture 3">
            <a:extLst>
              <a:ext uri="{FF2B5EF4-FFF2-40B4-BE49-F238E27FC236}">
                <a16:creationId xmlns:a16="http://schemas.microsoft.com/office/drawing/2014/main" id="{6F66126D-E395-425D-9871-B629766864E6}"/>
              </a:ext>
            </a:extLst>
          </p:cNvPr>
          <p:cNvPicPr>
            <a:picLocks noChangeAspect="1"/>
          </p:cNvPicPr>
          <p:nvPr/>
        </p:nvPicPr>
        <p:blipFill rotWithShape="1">
          <a:blip r:embed="rId2"/>
          <a:srcRect r="2729" b="-2"/>
          <a:stretch/>
        </p:blipFill>
        <p:spPr>
          <a:xfrm>
            <a:off x="466343" y="2862599"/>
            <a:ext cx="5153415" cy="3536477"/>
          </a:xfrm>
          <a:prstGeom prst="rect">
            <a:avLst/>
          </a:prstGeom>
        </p:spPr>
      </p:pic>
      <p:sp>
        <p:nvSpPr>
          <p:cNvPr id="11" name="Rectangle 1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rgbClr val="157BDB">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9E05E4-3954-4C6C-B944-46088244790C}"/>
              </a:ext>
            </a:extLst>
          </p:cNvPr>
          <p:cNvSpPr>
            <a:spLocks noGrp="1"/>
          </p:cNvSpPr>
          <p:nvPr>
            <p:ph idx="1"/>
          </p:nvPr>
        </p:nvSpPr>
        <p:spPr>
          <a:xfrm>
            <a:off x="7845755" y="795548"/>
            <a:ext cx="3887324" cy="5275603"/>
          </a:xfrm>
        </p:spPr>
        <p:txBody>
          <a:bodyPr anchor="ctr">
            <a:noAutofit/>
          </a:bodyPr>
          <a:lstStyle/>
          <a:p>
            <a:r>
              <a:rPr lang="en-GB" sz="3600" dirty="0"/>
              <a:t>Some schools request that applicants write a supporting letter of application; others request a personal statement. So what is the difference? </a:t>
            </a:r>
          </a:p>
        </p:txBody>
      </p:sp>
    </p:spTree>
    <p:extLst>
      <p:ext uri="{BB962C8B-B14F-4D97-AF65-F5344CB8AC3E}">
        <p14:creationId xmlns:p14="http://schemas.microsoft.com/office/powerpoint/2010/main" val="3041879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A63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2A3E9A-3627-4DC2-8CA4-2D19830471BE}"/>
              </a:ext>
            </a:extLst>
          </p:cNvPr>
          <p:cNvSpPr>
            <a:spLocks noGrp="1"/>
          </p:cNvSpPr>
          <p:nvPr>
            <p:ph type="title"/>
          </p:nvPr>
        </p:nvSpPr>
        <p:spPr>
          <a:xfrm>
            <a:off x="524256" y="491260"/>
            <a:ext cx="6594189" cy="1625210"/>
          </a:xfrm>
        </p:spPr>
        <p:txBody>
          <a:bodyPr>
            <a:normAutofit/>
          </a:bodyPr>
          <a:lstStyle/>
          <a:p>
            <a:r>
              <a:rPr lang="en-GB" dirty="0">
                <a:solidFill>
                  <a:srgbClr val="FFFFFF"/>
                </a:solidFill>
              </a:rPr>
              <a:t>Letter of application</a:t>
            </a:r>
          </a:p>
        </p:txBody>
      </p:sp>
      <p:pic>
        <p:nvPicPr>
          <p:cNvPr id="4" name="Picture 3">
            <a:extLst>
              <a:ext uri="{FF2B5EF4-FFF2-40B4-BE49-F238E27FC236}">
                <a16:creationId xmlns:a16="http://schemas.microsoft.com/office/drawing/2014/main" id="{F3394CE0-52C5-4158-AB68-BD43C65DF85D}"/>
              </a:ext>
            </a:extLst>
          </p:cNvPr>
          <p:cNvPicPr>
            <a:picLocks noChangeAspect="1"/>
          </p:cNvPicPr>
          <p:nvPr/>
        </p:nvPicPr>
        <p:blipFill rotWithShape="1">
          <a:blip r:embed="rId2"/>
          <a:srcRect l="2695" r="-3" b="-3"/>
          <a:stretch/>
        </p:blipFill>
        <p:spPr>
          <a:xfrm>
            <a:off x="327547" y="2454903"/>
            <a:ext cx="7058306" cy="4080254"/>
          </a:xfrm>
          <a:prstGeom prst="rect">
            <a:avLst/>
          </a:prstGeom>
        </p:spPr>
      </p:pic>
      <p:sp>
        <p:nvSpPr>
          <p:cNvPr id="16"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65D2BD-233B-4C4D-A2C6-EEB88DB62E50}"/>
              </a:ext>
            </a:extLst>
          </p:cNvPr>
          <p:cNvSpPr>
            <a:spLocks noGrp="1"/>
          </p:cNvSpPr>
          <p:nvPr>
            <p:ph idx="1"/>
          </p:nvPr>
        </p:nvSpPr>
        <p:spPr>
          <a:xfrm>
            <a:off x="7385853" y="917725"/>
            <a:ext cx="4484415" cy="4852362"/>
          </a:xfrm>
        </p:spPr>
        <p:txBody>
          <a:bodyPr anchor="ctr">
            <a:noAutofit/>
          </a:bodyPr>
          <a:lstStyle/>
          <a:p>
            <a:r>
              <a:rPr lang="en-GB" sz="2400" dirty="0">
                <a:solidFill>
                  <a:srgbClr val="FFFFFF"/>
                </a:solidFill>
              </a:rPr>
              <a:t>A supporting letter of application must be written as a formal letter following standard letter writing rules.</a:t>
            </a:r>
          </a:p>
          <a:p>
            <a:endParaRPr lang="en-GB" sz="2400" dirty="0">
              <a:solidFill>
                <a:srgbClr val="FFFFFF"/>
              </a:solidFill>
            </a:endParaRPr>
          </a:p>
          <a:p>
            <a:r>
              <a:rPr lang="en-GB" sz="2400" dirty="0">
                <a:solidFill>
                  <a:srgbClr val="FFFFFF"/>
                </a:solidFill>
              </a:rPr>
              <a:t>Your first sentence needs to state which post you are applying for and where you saw it advertised: for example: I wish to apply for the post of Main Scale 1 Teacher as advertised in ….. on…(date). Your letter will need to conclude formally e.g. Yours sincerely… The main body of your letter will then be the same as a personal statement.</a:t>
            </a:r>
          </a:p>
        </p:txBody>
      </p:sp>
    </p:spTree>
    <p:extLst>
      <p:ext uri="{BB962C8B-B14F-4D97-AF65-F5344CB8AC3E}">
        <p14:creationId xmlns:p14="http://schemas.microsoft.com/office/powerpoint/2010/main" val="2444817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8566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0D11AA-D060-4BDD-8B6B-2920F66B6424}"/>
              </a:ext>
            </a:extLst>
          </p:cNvPr>
          <p:cNvSpPr>
            <a:spLocks noGrp="1"/>
          </p:cNvSpPr>
          <p:nvPr>
            <p:ph type="title"/>
          </p:nvPr>
        </p:nvSpPr>
        <p:spPr>
          <a:xfrm>
            <a:off x="524256" y="491260"/>
            <a:ext cx="6594189" cy="1625210"/>
          </a:xfrm>
        </p:spPr>
        <p:txBody>
          <a:bodyPr>
            <a:normAutofit/>
          </a:bodyPr>
          <a:lstStyle/>
          <a:p>
            <a:r>
              <a:rPr lang="en-GB">
                <a:solidFill>
                  <a:srgbClr val="FFFFFF"/>
                </a:solidFill>
              </a:rPr>
              <a:t>Personal statement</a:t>
            </a:r>
          </a:p>
        </p:txBody>
      </p:sp>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F7C1842-5A51-48E7-8DB4-0EB841071F70}"/>
              </a:ext>
            </a:extLst>
          </p:cNvPr>
          <p:cNvPicPr>
            <a:picLocks noChangeAspect="1"/>
          </p:cNvPicPr>
          <p:nvPr/>
        </p:nvPicPr>
        <p:blipFill rotWithShape="1">
          <a:blip r:embed="rId2"/>
          <a:srcRect t="7507" r="1" b="1"/>
          <a:stretch/>
        </p:blipFill>
        <p:spPr>
          <a:xfrm>
            <a:off x="7765676" y="1998133"/>
            <a:ext cx="3895890" cy="2252130"/>
          </a:xfrm>
          <a:prstGeom prst="rect">
            <a:avLst/>
          </a:prstGeom>
        </p:spPr>
      </p:pic>
      <p:sp>
        <p:nvSpPr>
          <p:cNvPr id="3" name="Content Placeholder 2">
            <a:extLst>
              <a:ext uri="{FF2B5EF4-FFF2-40B4-BE49-F238E27FC236}">
                <a16:creationId xmlns:a16="http://schemas.microsoft.com/office/drawing/2014/main" id="{02B52FFE-F20E-40E3-921A-6162DBD603C1}"/>
              </a:ext>
            </a:extLst>
          </p:cNvPr>
          <p:cNvSpPr>
            <a:spLocks noGrp="1"/>
          </p:cNvSpPr>
          <p:nvPr>
            <p:ph idx="1"/>
          </p:nvPr>
        </p:nvSpPr>
        <p:spPr>
          <a:xfrm>
            <a:off x="102285" y="1824082"/>
            <a:ext cx="7438130" cy="4852362"/>
          </a:xfrm>
        </p:spPr>
        <p:txBody>
          <a:bodyPr anchor="ctr">
            <a:noAutofit/>
          </a:bodyPr>
          <a:lstStyle/>
          <a:p>
            <a:r>
              <a:rPr lang="en-GB" dirty="0">
                <a:solidFill>
                  <a:schemeClr val="bg2">
                    <a:lumMod val="25000"/>
                  </a:schemeClr>
                </a:solidFill>
              </a:rPr>
              <a:t>A personal statement should be written in the first person and needs to convince the employer that you would be suitable for the job. Your introductory paragraph must grab the reader’s attention, and your conclusion should end with a strong summary of why you are suitable for the advertised post. </a:t>
            </a:r>
          </a:p>
          <a:p>
            <a:r>
              <a:rPr lang="en-GB" dirty="0">
                <a:solidFill>
                  <a:schemeClr val="bg2">
                    <a:lumMod val="25000"/>
                  </a:schemeClr>
                </a:solidFill>
              </a:rPr>
              <a:t>You maybe asked to write a statement as part of the application form, or enclose it separately.</a:t>
            </a:r>
          </a:p>
        </p:txBody>
      </p:sp>
    </p:spTree>
    <p:extLst>
      <p:ext uri="{BB962C8B-B14F-4D97-AF65-F5344CB8AC3E}">
        <p14:creationId xmlns:p14="http://schemas.microsoft.com/office/powerpoint/2010/main" val="3855217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AA937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B2E6FD-D4C7-4BDE-8FA4-A86C762BFE05}"/>
              </a:ext>
            </a:extLst>
          </p:cNvPr>
          <p:cNvSpPr>
            <a:spLocks noGrp="1"/>
          </p:cNvSpPr>
          <p:nvPr>
            <p:ph type="title"/>
          </p:nvPr>
        </p:nvSpPr>
        <p:spPr>
          <a:xfrm>
            <a:off x="524256" y="4767072"/>
            <a:ext cx="6594189" cy="1625210"/>
          </a:xfrm>
        </p:spPr>
        <p:txBody>
          <a:bodyPr>
            <a:normAutofit/>
          </a:bodyPr>
          <a:lstStyle/>
          <a:p>
            <a:pPr algn="r"/>
            <a:r>
              <a:rPr lang="en-GB" sz="3700" dirty="0">
                <a:solidFill>
                  <a:srgbClr val="FFFFFF"/>
                </a:solidFill>
              </a:rPr>
              <a:t>What do I need to cover in a personal statement or letter of application?</a:t>
            </a:r>
          </a:p>
        </p:txBody>
      </p:sp>
      <p:pic>
        <p:nvPicPr>
          <p:cNvPr id="5" name="Picture 4">
            <a:extLst>
              <a:ext uri="{FF2B5EF4-FFF2-40B4-BE49-F238E27FC236}">
                <a16:creationId xmlns:a16="http://schemas.microsoft.com/office/drawing/2014/main" id="{BFDD3EB7-B433-4F5F-9223-43D99AEB80D1}"/>
              </a:ext>
            </a:extLst>
          </p:cNvPr>
          <p:cNvPicPr>
            <a:picLocks noChangeAspect="1"/>
          </p:cNvPicPr>
          <p:nvPr/>
        </p:nvPicPr>
        <p:blipFill rotWithShape="1">
          <a:blip r:embed="rId3"/>
          <a:srcRect l="3124" r="6226" b="-2"/>
          <a:stretch/>
        </p:blipFill>
        <p:spPr>
          <a:xfrm>
            <a:off x="327547" y="321733"/>
            <a:ext cx="7058306" cy="38787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89ECF8F-D972-4B38-9493-4E7C4C7024D3}"/>
              </a:ext>
            </a:extLst>
          </p:cNvPr>
          <p:cNvSpPr>
            <a:spLocks noGrp="1"/>
          </p:cNvSpPr>
          <p:nvPr>
            <p:ph idx="1"/>
          </p:nvPr>
        </p:nvSpPr>
        <p:spPr>
          <a:xfrm>
            <a:off x="7534654" y="616527"/>
            <a:ext cx="4335613" cy="5624944"/>
          </a:xfrm>
        </p:spPr>
        <p:txBody>
          <a:bodyPr anchor="ctr">
            <a:noAutofit/>
          </a:bodyPr>
          <a:lstStyle/>
          <a:p>
            <a:r>
              <a:rPr lang="en-GB" sz="2200" dirty="0">
                <a:solidFill>
                  <a:srgbClr val="FFFFFF"/>
                </a:solidFill>
              </a:rPr>
              <a:t>You need to demonstrate very clearly how you meet the </a:t>
            </a:r>
            <a:r>
              <a:rPr lang="en-GB" sz="2200" b="1" dirty="0">
                <a:solidFill>
                  <a:srgbClr val="FFFFFF"/>
                </a:solidFill>
              </a:rPr>
              <a:t>essential and desirable criteria listed in the job description and person specification.</a:t>
            </a:r>
          </a:p>
          <a:p>
            <a:r>
              <a:rPr lang="en-GB" sz="2200" dirty="0">
                <a:solidFill>
                  <a:srgbClr val="FFFFFF"/>
                </a:solidFill>
              </a:rPr>
              <a:t>You will only be shortlisted for an interview if you can prove you meet all of the essential criteria!</a:t>
            </a:r>
          </a:p>
          <a:p>
            <a:r>
              <a:rPr lang="en-GB" sz="2200" dirty="0">
                <a:solidFill>
                  <a:srgbClr val="FFFFFF"/>
                </a:solidFill>
              </a:rPr>
              <a:t>Why you are suitable for the advertised post. This means showing that you have researched everything about the school and post and you can show how your strengths, values, interests will be a perfect fit.</a:t>
            </a:r>
          </a:p>
          <a:p>
            <a:r>
              <a:rPr lang="en-GB" sz="2200" dirty="0">
                <a:solidFill>
                  <a:srgbClr val="FFFFFF"/>
                </a:solidFill>
              </a:rPr>
              <a:t>Write a different letter/statement for each job.</a:t>
            </a:r>
          </a:p>
        </p:txBody>
      </p:sp>
    </p:spTree>
    <p:extLst>
      <p:ext uri="{BB962C8B-B14F-4D97-AF65-F5344CB8AC3E}">
        <p14:creationId xmlns:p14="http://schemas.microsoft.com/office/powerpoint/2010/main" val="3470531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51DCBF9-CC02-4306-B014-A6F2AAE245CE}"/>
              </a:ext>
            </a:extLst>
          </p:cNvPr>
          <p:cNvPicPr>
            <a:picLocks noChangeAspect="1"/>
          </p:cNvPicPr>
          <p:nvPr/>
        </p:nvPicPr>
        <p:blipFill>
          <a:blip r:embed="rId2"/>
          <a:stretch>
            <a:fillRect/>
          </a:stretch>
        </p:blipFill>
        <p:spPr>
          <a:xfrm>
            <a:off x="5335588" y="533400"/>
            <a:ext cx="6189663" cy="3203575"/>
          </a:xfrm>
          <a:prstGeom prst="rect">
            <a:avLst/>
          </a:prstGeom>
        </p:spPr>
      </p:pic>
      <p:sp>
        <p:nvSpPr>
          <p:cNvPr id="2" name="Title 1">
            <a:extLst>
              <a:ext uri="{FF2B5EF4-FFF2-40B4-BE49-F238E27FC236}">
                <a16:creationId xmlns:a16="http://schemas.microsoft.com/office/drawing/2014/main" id="{D7EAAB1D-DC45-4015-99C8-ECFC5A537F2B}"/>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Providing evidence to support your claims is vitally important. </a:t>
            </a:r>
          </a:p>
        </p:txBody>
      </p:sp>
      <p:sp>
        <p:nvSpPr>
          <p:cNvPr id="3" name="Content Placeholder 2">
            <a:extLst>
              <a:ext uri="{FF2B5EF4-FFF2-40B4-BE49-F238E27FC236}">
                <a16:creationId xmlns:a16="http://schemas.microsoft.com/office/drawing/2014/main" id="{71065411-2AF1-48B7-86F7-B5F2F0A48AD8}"/>
              </a:ext>
            </a:extLst>
          </p:cNvPr>
          <p:cNvSpPr>
            <a:spLocks noGrp="1"/>
          </p:cNvSpPr>
          <p:nvPr>
            <p:ph idx="1"/>
          </p:nvPr>
        </p:nvSpPr>
        <p:spPr>
          <a:xfrm>
            <a:off x="5335588" y="3819525"/>
            <a:ext cx="6189663" cy="2513013"/>
          </a:xfrm>
        </p:spPr>
        <p:txBody>
          <a:bodyPr wrap="square" anchor="t">
            <a:normAutofit/>
          </a:bodyPr>
          <a:lstStyle/>
          <a:p>
            <a:r>
              <a:rPr lang="en-GB" sz="2200"/>
              <a:t>Wherever possible include examples to prove you can do something; or demonstrate what impact an experience either had on your personal development as a teacher, or the impact for the children.</a:t>
            </a:r>
          </a:p>
          <a:p>
            <a:r>
              <a:rPr lang="en-GB" sz="2200"/>
              <a:t> Use the STAR framework (situation, task, action and result) when you describe your examples. </a:t>
            </a:r>
          </a:p>
        </p:txBody>
      </p:sp>
    </p:spTree>
    <p:extLst>
      <p:ext uri="{BB962C8B-B14F-4D97-AF65-F5344CB8AC3E}">
        <p14:creationId xmlns:p14="http://schemas.microsoft.com/office/powerpoint/2010/main" val="705062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C6D3EE2-EBEF-429F-A7D4-129DA3D215BE}"/>
              </a:ext>
            </a:extLst>
          </p:cNvPr>
          <p:cNvPicPr>
            <a:picLocks noChangeAspect="1"/>
          </p:cNvPicPr>
          <p:nvPr/>
        </p:nvPicPr>
        <p:blipFill>
          <a:blip r:embed="rId2"/>
          <a:stretch>
            <a:fillRect/>
          </a:stretch>
        </p:blipFill>
        <p:spPr>
          <a:xfrm>
            <a:off x="5651500" y="2867025"/>
            <a:ext cx="5557838" cy="3465513"/>
          </a:xfrm>
          <a:prstGeom prst="rect">
            <a:avLst/>
          </a:prstGeom>
        </p:spPr>
      </p:pic>
      <p:sp>
        <p:nvSpPr>
          <p:cNvPr id="2" name="Title 1">
            <a:extLst>
              <a:ext uri="{FF2B5EF4-FFF2-40B4-BE49-F238E27FC236}">
                <a16:creationId xmlns:a16="http://schemas.microsoft.com/office/drawing/2014/main" id="{9D709DEB-CA6E-465B-A875-0B99282AD85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1. How long should it be?</a:t>
            </a:r>
            <a:br>
              <a:rPr lang="en-US" sz="4800" kern="1200">
                <a:solidFill>
                  <a:srgbClr val="FFFFFF"/>
                </a:solidFill>
                <a:latin typeface="+mj-lt"/>
                <a:ea typeface="+mj-ea"/>
                <a:cs typeface="+mj-cs"/>
              </a:rPr>
            </a:br>
            <a:endParaRPr lang="en-US" sz="48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832FDC73-FFB6-4DEB-AE9E-ACB639F55B85}"/>
              </a:ext>
            </a:extLst>
          </p:cNvPr>
          <p:cNvSpPr>
            <a:spLocks noGrp="1"/>
          </p:cNvSpPr>
          <p:nvPr>
            <p:ph idx="1"/>
          </p:nvPr>
        </p:nvSpPr>
        <p:spPr>
          <a:xfrm>
            <a:off x="5075257" y="311450"/>
            <a:ext cx="6779859" cy="2473026"/>
          </a:xfrm>
        </p:spPr>
        <p:txBody>
          <a:bodyPr wrap="square" anchor="t">
            <a:normAutofit/>
          </a:bodyPr>
          <a:lstStyle/>
          <a:p>
            <a:pPr marL="0" indent="0">
              <a:buNone/>
            </a:pPr>
            <a:r>
              <a:rPr lang="en-GB" dirty="0"/>
              <a:t>The first thing you need to know about personal statements is that you don’t need to drag it on forever. This isn’t a university essay, it’s a summary of you. </a:t>
            </a:r>
            <a:r>
              <a:rPr lang="en-GB" b="1" dirty="0"/>
              <a:t>Two pages of A4 </a:t>
            </a:r>
            <a:r>
              <a:rPr lang="en-GB" dirty="0"/>
              <a:t>is quite enough to get your message across.</a:t>
            </a:r>
          </a:p>
        </p:txBody>
      </p:sp>
    </p:spTree>
    <p:extLst>
      <p:ext uri="{BB962C8B-B14F-4D97-AF65-F5344CB8AC3E}">
        <p14:creationId xmlns:p14="http://schemas.microsoft.com/office/powerpoint/2010/main" val="370356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A8564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F91B63-FA81-4130-9783-A343D02F8EFC}"/>
              </a:ext>
            </a:extLst>
          </p:cNvPr>
          <p:cNvSpPr>
            <a:spLocks noGrp="1"/>
          </p:cNvSpPr>
          <p:nvPr>
            <p:ph type="title"/>
          </p:nvPr>
        </p:nvSpPr>
        <p:spPr>
          <a:xfrm>
            <a:off x="524256" y="4767072"/>
            <a:ext cx="6594189" cy="1625210"/>
          </a:xfrm>
        </p:spPr>
        <p:txBody>
          <a:bodyPr>
            <a:normAutofit/>
          </a:bodyPr>
          <a:lstStyle/>
          <a:p>
            <a:pPr algn="r"/>
            <a:r>
              <a:rPr lang="en-GB" sz="3700">
                <a:solidFill>
                  <a:srgbClr val="FFFFFF"/>
                </a:solidFill>
              </a:rPr>
              <a:t>How can I tailor my application/letter to fit the advertised vacancy?</a:t>
            </a:r>
          </a:p>
        </p:txBody>
      </p:sp>
      <p:pic>
        <p:nvPicPr>
          <p:cNvPr id="4" name="Picture 3">
            <a:extLst>
              <a:ext uri="{FF2B5EF4-FFF2-40B4-BE49-F238E27FC236}">
                <a16:creationId xmlns:a16="http://schemas.microsoft.com/office/drawing/2014/main" id="{CC4B4513-831C-4415-88FE-50E6FD6622BB}"/>
              </a:ext>
            </a:extLst>
          </p:cNvPr>
          <p:cNvPicPr>
            <a:picLocks noChangeAspect="1"/>
          </p:cNvPicPr>
          <p:nvPr/>
        </p:nvPicPr>
        <p:blipFill rotWithShape="1">
          <a:blip r:embed="rId2"/>
          <a:srcRect t="9345" r="1" b="27575"/>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66CD004-C546-4B8C-91A5-0054319DD09F}"/>
              </a:ext>
            </a:extLst>
          </p:cNvPr>
          <p:cNvSpPr>
            <a:spLocks noGrp="1"/>
          </p:cNvSpPr>
          <p:nvPr>
            <p:ph idx="1"/>
          </p:nvPr>
        </p:nvSpPr>
        <p:spPr>
          <a:xfrm>
            <a:off x="8029319" y="917725"/>
            <a:ext cx="3424739" cy="4852362"/>
          </a:xfrm>
        </p:spPr>
        <p:txBody>
          <a:bodyPr anchor="ctr">
            <a:normAutofit/>
          </a:bodyPr>
          <a:lstStyle/>
          <a:p>
            <a:pPr marL="0" indent="0">
              <a:buNone/>
            </a:pPr>
            <a:r>
              <a:rPr lang="en-GB" sz="3200" dirty="0">
                <a:solidFill>
                  <a:srgbClr val="FFFFFF"/>
                </a:solidFill>
              </a:rPr>
              <a:t>Start with a strong introductory paragraph that captures the employer’s attention and explains why the post and teaching in general interests you.</a:t>
            </a:r>
          </a:p>
        </p:txBody>
      </p:sp>
    </p:spTree>
    <p:extLst>
      <p:ext uri="{BB962C8B-B14F-4D97-AF65-F5344CB8AC3E}">
        <p14:creationId xmlns:p14="http://schemas.microsoft.com/office/powerpoint/2010/main" val="1275942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B665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4C4162-AE4B-412E-9613-A6F6455CFD14}"/>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How should I structure my personal statement?</a:t>
            </a:r>
          </a:p>
        </p:txBody>
      </p:sp>
      <p:pic>
        <p:nvPicPr>
          <p:cNvPr id="4" name="Picture 3">
            <a:extLst>
              <a:ext uri="{FF2B5EF4-FFF2-40B4-BE49-F238E27FC236}">
                <a16:creationId xmlns:a16="http://schemas.microsoft.com/office/drawing/2014/main" id="{4D2DD571-51E4-4435-BB65-3A117B0A1DE5}"/>
              </a:ext>
            </a:extLst>
          </p:cNvPr>
          <p:cNvPicPr>
            <a:picLocks noChangeAspect="1"/>
          </p:cNvPicPr>
          <p:nvPr/>
        </p:nvPicPr>
        <p:blipFill rotWithShape="1">
          <a:blip r:embed="rId3"/>
          <a:srcRect r="1" b="3014"/>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8EAA88F-A482-4343-A4B1-3F69A78C0C73}"/>
              </a:ext>
            </a:extLst>
          </p:cNvPr>
          <p:cNvSpPr>
            <a:spLocks noGrp="1"/>
          </p:cNvSpPr>
          <p:nvPr>
            <p:ph idx="1"/>
          </p:nvPr>
        </p:nvSpPr>
        <p:spPr>
          <a:xfrm>
            <a:off x="8029319" y="917725"/>
            <a:ext cx="3424739" cy="4852362"/>
          </a:xfrm>
        </p:spPr>
        <p:txBody>
          <a:bodyPr anchor="ctr">
            <a:noAutofit/>
          </a:bodyPr>
          <a:lstStyle/>
          <a:p>
            <a:r>
              <a:rPr lang="en-GB" sz="2400" dirty="0">
                <a:solidFill>
                  <a:srgbClr val="FFFFFF"/>
                </a:solidFill>
              </a:rPr>
              <a:t>Use the person specification for the vacancy as a structure for your statement or consider using the government's Teachers' Standards if no person specification is provided. </a:t>
            </a:r>
          </a:p>
          <a:p>
            <a:r>
              <a:rPr lang="en-GB" sz="2400" dirty="0">
                <a:solidFill>
                  <a:srgbClr val="FFFFFF"/>
                </a:solidFill>
              </a:rPr>
              <a:t>Always read any guidance provided – many schools and LAs will tell you how they want this section set out.</a:t>
            </a:r>
          </a:p>
        </p:txBody>
      </p:sp>
    </p:spTree>
    <p:extLst>
      <p:ext uri="{BB962C8B-B14F-4D97-AF65-F5344CB8AC3E}">
        <p14:creationId xmlns:p14="http://schemas.microsoft.com/office/powerpoint/2010/main" val="3883095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92BC41-5AE1-432E-87C7-12BF9E03D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1415" y="476778"/>
            <a:ext cx="7212450" cy="5920653"/>
          </a:xfrm>
          <a:prstGeom prst="rect">
            <a:avLst/>
          </a:prstGeom>
          <a:solidFill>
            <a:srgbClr val="3B707C">
              <a:alpha val="9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08FF1D-6434-42C4-A4D3-44FA1F8657B5}"/>
              </a:ext>
            </a:extLst>
          </p:cNvPr>
          <p:cNvSpPr>
            <a:spLocks noGrp="1"/>
          </p:cNvSpPr>
          <p:nvPr>
            <p:ph type="title"/>
          </p:nvPr>
        </p:nvSpPr>
        <p:spPr>
          <a:xfrm>
            <a:off x="5141495" y="1179095"/>
            <a:ext cx="5956353" cy="3404488"/>
          </a:xfrm>
        </p:spPr>
        <p:txBody>
          <a:bodyPr vert="horz" lIns="91440" tIns="45720" rIns="91440" bIns="45720" rtlCol="0" anchor="b">
            <a:normAutofit/>
          </a:bodyPr>
          <a:lstStyle/>
          <a:p>
            <a:r>
              <a:rPr lang="en-US" sz="4800">
                <a:solidFill>
                  <a:srgbClr val="FFFFFF"/>
                </a:solidFill>
              </a:rPr>
              <a:t>What should I include?</a:t>
            </a:r>
          </a:p>
        </p:txBody>
      </p:sp>
      <p:cxnSp>
        <p:nvCxnSpPr>
          <p:cNvPr id="11" name="Straight Connector 10">
            <a:extLst>
              <a:ext uri="{FF2B5EF4-FFF2-40B4-BE49-F238E27FC236}">
                <a16:creationId xmlns:a16="http://schemas.microsoft.com/office/drawing/2014/main" id="{DC0E1208-0B30-4396-AE7C-AEBFFAEE6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478" y="4713662"/>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5F8C7B0F-D13A-4694-BE79-7294E4EBB808}"/>
              </a:ext>
            </a:extLst>
          </p:cNvPr>
          <p:cNvPicPr>
            <a:picLocks noGrp="1" noChangeAspect="1"/>
          </p:cNvPicPr>
          <p:nvPr>
            <p:ph idx="1"/>
          </p:nvPr>
        </p:nvPicPr>
        <p:blipFill rotWithShape="1">
          <a:blip r:embed="rId2"/>
          <a:srcRect l="14235" r="1276" b="2"/>
          <a:stretch/>
        </p:blipFill>
        <p:spPr>
          <a:xfrm>
            <a:off x="475488" y="476777"/>
            <a:ext cx="3864383" cy="5920653"/>
          </a:xfrm>
          <a:prstGeom prst="rect">
            <a:avLst/>
          </a:prstGeom>
        </p:spPr>
      </p:pic>
    </p:spTree>
    <p:extLst>
      <p:ext uri="{BB962C8B-B14F-4D97-AF65-F5344CB8AC3E}">
        <p14:creationId xmlns:p14="http://schemas.microsoft.com/office/powerpoint/2010/main" val="2147789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F416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07468D-E6E8-41CF-8361-2EF09CFFA812}"/>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Opening lines…</a:t>
            </a:r>
          </a:p>
        </p:txBody>
      </p:sp>
      <p:pic>
        <p:nvPicPr>
          <p:cNvPr id="4" name="Picture 3">
            <a:extLst>
              <a:ext uri="{FF2B5EF4-FFF2-40B4-BE49-F238E27FC236}">
                <a16:creationId xmlns:a16="http://schemas.microsoft.com/office/drawing/2014/main" id="{3D2807DA-6B19-453C-816A-4409C179E7A3}"/>
              </a:ext>
            </a:extLst>
          </p:cNvPr>
          <p:cNvPicPr>
            <a:picLocks noChangeAspect="1"/>
          </p:cNvPicPr>
          <p:nvPr/>
        </p:nvPicPr>
        <p:blipFill rotWithShape="1">
          <a:blip r:embed="rId3"/>
          <a:srcRect r="1" b="12494"/>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B4C735-E43A-45C2-92AE-868486AAED2A}"/>
              </a:ext>
            </a:extLst>
          </p:cNvPr>
          <p:cNvSpPr>
            <a:spLocks noGrp="1"/>
          </p:cNvSpPr>
          <p:nvPr>
            <p:ph idx="1"/>
          </p:nvPr>
        </p:nvSpPr>
        <p:spPr>
          <a:xfrm>
            <a:off x="8029319" y="917725"/>
            <a:ext cx="3424739" cy="4852362"/>
          </a:xfrm>
        </p:spPr>
        <p:txBody>
          <a:bodyPr anchor="ctr">
            <a:normAutofit lnSpcReduction="10000"/>
          </a:bodyPr>
          <a:lstStyle/>
          <a:p>
            <a:endParaRPr lang="en-GB" sz="2000" dirty="0">
              <a:solidFill>
                <a:srgbClr val="FFFFFF"/>
              </a:solidFill>
            </a:endParaRPr>
          </a:p>
          <a:p>
            <a:pPr marL="0" indent="0">
              <a:buNone/>
            </a:pPr>
            <a:r>
              <a:rPr lang="en-GB" sz="3200" dirty="0">
                <a:solidFill>
                  <a:srgbClr val="FFFFFF"/>
                </a:solidFill>
              </a:rPr>
              <a:t>Your opening sentence should be memorable, but without being overly dramatic or unoriginal - a good way to start your statement is by explaining what inspired you to get into teaching.</a:t>
            </a:r>
          </a:p>
        </p:txBody>
      </p:sp>
    </p:spTree>
    <p:extLst>
      <p:ext uri="{BB962C8B-B14F-4D97-AF65-F5344CB8AC3E}">
        <p14:creationId xmlns:p14="http://schemas.microsoft.com/office/powerpoint/2010/main" val="1992289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A5D4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DE3BF44-5062-4746-A312-BEF9799B6F37}"/>
              </a:ext>
            </a:extLst>
          </p:cNvPr>
          <p:cNvSpPr>
            <a:spLocks noGrp="1"/>
          </p:cNvSpPr>
          <p:nvPr>
            <p:ph type="title"/>
          </p:nvPr>
        </p:nvSpPr>
        <p:spPr>
          <a:xfrm>
            <a:off x="524256" y="491260"/>
            <a:ext cx="6594189" cy="1625210"/>
          </a:xfrm>
        </p:spPr>
        <p:txBody>
          <a:bodyPr>
            <a:normAutofit/>
          </a:bodyPr>
          <a:lstStyle/>
          <a:p>
            <a:r>
              <a:rPr lang="en-GB">
                <a:solidFill>
                  <a:srgbClr val="FFFFFF"/>
                </a:solidFill>
              </a:rPr>
              <a:t>Do your research</a:t>
            </a:r>
          </a:p>
        </p:txBody>
      </p:sp>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C3CCD3-8F8E-4949-82A0-517CAEE3803E}"/>
              </a:ext>
            </a:extLst>
          </p:cNvPr>
          <p:cNvSpPr>
            <a:spLocks noGrp="1"/>
          </p:cNvSpPr>
          <p:nvPr>
            <p:ph idx="1"/>
          </p:nvPr>
        </p:nvSpPr>
        <p:spPr>
          <a:xfrm>
            <a:off x="142619" y="2116470"/>
            <a:ext cx="7243234" cy="4852362"/>
          </a:xfrm>
        </p:spPr>
        <p:txBody>
          <a:bodyPr anchor="ctr">
            <a:noAutofit/>
          </a:bodyPr>
          <a:lstStyle/>
          <a:p>
            <a:r>
              <a:rPr lang="en-GB" sz="2400" dirty="0">
                <a:solidFill>
                  <a:schemeClr val="bg2">
                    <a:lumMod val="50000"/>
                  </a:schemeClr>
                </a:solidFill>
              </a:rPr>
              <a:t>Refer to any links or knowledge you have of the school or LEA.</a:t>
            </a:r>
          </a:p>
          <a:p>
            <a:r>
              <a:rPr lang="en-GB" sz="2400" dirty="0">
                <a:solidFill>
                  <a:schemeClr val="bg2">
                    <a:lumMod val="50000"/>
                  </a:schemeClr>
                </a:solidFill>
              </a:rPr>
              <a:t>Mention any visits you have made to the school and comment on aspects that particularly impressed you. If you haven’t been able to visit, then find out as much as you can about them from the school website and Ofsted reports. Mention any special circumstances you think are important to your application (e.g. religion).</a:t>
            </a:r>
          </a:p>
          <a:p>
            <a:r>
              <a:rPr lang="en-GB" sz="2400" dirty="0">
                <a:solidFill>
                  <a:schemeClr val="bg2">
                    <a:lumMod val="50000"/>
                  </a:schemeClr>
                </a:solidFill>
              </a:rPr>
              <a:t>Throughout your letter/statement show how your strengths and skills as a teacher would benefit the school.</a:t>
            </a:r>
          </a:p>
        </p:txBody>
      </p:sp>
      <p:pic>
        <p:nvPicPr>
          <p:cNvPr id="4" name="Picture 3">
            <a:extLst>
              <a:ext uri="{FF2B5EF4-FFF2-40B4-BE49-F238E27FC236}">
                <a16:creationId xmlns:a16="http://schemas.microsoft.com/office/drawing/2014/main" id="{2E36ED74-DF07-4DCB-8425-575C044C6751}"/>
              </a:ext>
            </a:extLst>
          </p:cNvPr>
          <p:cNvPicPr>
            <a:picLocks noChangeAspect="1"/>
          </p:cNvPicPr>
          <p:nvPr/>
        </p:nvPicPr>
        <p:blipFill rotWithShape="1">
          <a:blip r:embed="rId2"/>
          <a:srcRect r="1" b="13398"/>
          <a:stretch/>
        </p:blipFill>
        <p:spPr>
          <a:xfrm>
            <a:off x="7556975" y="2285998"/>
            <a:ext cx="4299488" cy="2485441"/>
          </a:xfrm>
          <a:prstGeom prst="rect">
            <a:avLst/>
          </a:prstGeom>
        </p:spPr>
      </p:pic>
    </p:spTree>
    <p:extLst>
      <p:ext uri="{BB962C8B-B14F-4D97-AF65-F5344CB8AC3E}">
        <p14:creationId xmlns:p14="http://schemas.microsoft.com/office/powerpoint/2010/main" val="3226509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A2D9D-88CD-4ECE-8883-477DAC6E36EE}"/>
              </a:ext>
            </a:extLst>
          </p:cNvPr>
          <p:cNvSpPr>
            <a:spLocks noGrp="1"/>
          </p:cNvSpPr>
          <p:nvPr>
            <p:ph type="title"/>
          </p:nvPr>
        </p:nvSpPr>
        <p:spPr>
          <a:xfrm>
            <a:off x="603938" y="640081"/>
            <a:ext cx="2608655" cy="5257799"/>
          </a:xfrm>
        </p:spPr>
        <p:txBody>
          <a:bodyPr vert="horz" lIns="91440" tIns="45720" rIns="91440" bIns="45720" rtlCol="0" anchor="ctr">
            <a:normAutofit/>
          </a:bodyPr>
          <a:lstStyle/>
          <a:p>
            <a:r>
              <a:rPr lang="en-US" sz="3600" dirty="0">
                <a:solidFill>
                  <a:srgbClr val="2C2C2C"/>
                </a:solidFill>
              </a:rPr>
              <a:t>The steps that you have taken to lead you to the decision to be a teacher.</a:t>
            </a:r>
          </a:p>
        </p:txBody>
      </p:sp>
      <p:sp>
        <p:nvSpPr>
          <p:cNvPr id="18"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graphical user interface&#10;&#10;Description automatically generated">
            <a:extLst>
              <a:ext uri="{FF2B5EF4-FFF2-40B4-BE49-F238E27FC236}">
                <a16:creationId xmlns:a16="http://schemas.microsoft.com/office/drawing/2014/main" id="{CC523029-4D2E-43FB-8F93-E24A699D3995}"/>
              </a:ext>
            </a:extLst>
          </p:cNvPr>
          <p:cNvPicPr>
            <a:picLocks noGrp="1" noChangeAspect="1"/>
          </p:cNvPicPr>
          <p:nvPr>
            <p:ph idx="1"/>
          </p:nvPr>
        </p:nvPicPr>
        <p:blipFill rotWithShape="1">
          <a:blip r:embed="rId3"/>
          <a:srcRect r="16575" b="1"/>
          <a:stretch/>
        </p:blipFill>
        <p:spPr>
          <a:xfrm>
            <a:off x="4062964" y="942538"/>
            <a:ext cx="7163222" cy="4808332"/>
          </a:xfrm>
          <a:prstGeom prst="rect">
            <a:avLst/>
          </a:prstGeom>
          <a:effectLst/>
        </p:spPr>
      </p:pic>
    </p:spTree>
    <p:extLst>
      <p:ext uri="{BB962C8B-B14F-4D97-AF65-F5344CB8AC3E}">
        <p14:creationId xmlns:p14="http://schemas.microsoft.com/office/powerpoint/2010/main" val="363668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85B4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1FF9F9-F1EA-4A6E-81A9-4EF6F8DA17F8}"/>
              </a:ext>
            </a:extLst>
          </p:cNvPr>
          <p:cNvSpPr>
            <a:spLocks noGrp="1"/>
          </p:cNvSpPr>
          <p:nvPr>
            <p:ph type="title"/>
          </p:nvPr>
        </p:nvSpPr>
        <p:spPr>
          <a:xfrm>
            <a:off x="524256" y="491260"/>
            <a:ext cx="6594189" cy="1625210"/>
          </a:xfrm>
        </p:spPr>
        <p:txBody>
          <a:bodyPr>
            <a:normAutofit/>
          </a:bodyPr>
          <a:lstStyle/>
          <a:p>
            <a:r>
              <a:rPr lang="en-GB" sz="3700">
                <a:solidFill>
                  <a:srgbClr val="FFFFFF"/>
                </a:solidFill>
              </a:rPr>
              <a:t>Do I need to say anything about my teacher training or degree course?</a:t>
            </a:r>
          </a:p>
        </p:txBody>
      </p:sp>
      <p:pic>
        <p:nvPicPr>
          <p:cNvPr id="5" name="Picture 4">
            <a:extLst>
              <a:ext uri="{FF2B5EF4-FFF2-40B4-BE49-F238E27FC236}">
                <a16:creationId xmlns:a16="http://schemas.microsoft.com/office/drawing/2014/main" id="{28894D7F-D436-4C6E-94F8-15D56B5B13DF}"/>
              </a:ext>
            </a:extLst>
          </p:cNvPr>
          <p:cNvPicPr>
            <a:picLocks noChangeAspect="1"/>
          </p:cNvPicPr>
          <p:nvPr/>
        </p:nvPicPr>
        <p:blipFill rotWithShape="1">
          <a:blip r:embed="rId3"/>
          <a:srcRect l="10047" r="2" b="2"/>
          <a:stretch/>
        </p:blipFill>
        <p:spPr>
          <a:xfrm>
            <a:off x="327547" y="2454903"/>
            <a:ext cx="7058306" cy="4080254"/>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E2FA696-02EC-40C1-9DB9-4CF10EEF0006}"/>
              </a:ext>
            </a:extLst>
          </p:cNvPr>
          <p:cNvSpPr>
            <a:spLocks noGrp="1"/>
          </p:cNvSpPr>
          <p:nvPr>
            <p:ph idx="1"/>
          </p:nvPr>
        </p:nvSpPr>
        <p:spPr>
          <a:xfrm>
            <a:off x="8029319" y="917725"/>
            <a:ext cx="3424739" cy="4852362"/>
          </a:xfrm>
        </p:spPr>
        <p:txBody>
          <a:bodyPr anchor="ctr">
            <a:noAutofit/>
          </a:bodyPr>
          <a:lstStyle/>
          <a:p>
            <a:pPr marL="0" indent="0">
              <a:buNone/>
            </a:pPr>
            <a:r>
              <a:rPr lang="en-GB" sz="3200" dirty="0">
                <a:solidFill>
                  <a:srgbClr val="FFFFFF"/>
                </a:solidFill>
              </a:rPr>
              <a:t>It’s a good idea to explain how your teacher training has prepared you for the role and mention your professional interests and strengths. These need to be relevant to the job vacancy.</a:t>
            </a:r>
          </a:p>
        </p:txBody>
      </p:sp>
    </p:spTree>
    <p:extLst>
      <p:ext uri="{BB962C8B-B14F-4D97-AF65-F5344CB8AC3E}">
        <p14:creationId xmlns:p14="http://schemas.microsoft.com/office/powerpoint/2010/main" val="790658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D6F4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BC177F-C9BC-4032-9BF8-01D02D79A47B}"/>
              </a:ext>
            </a:extLst>
          </p:cNvPr>
          <p:cNvSpPr>
            <a:spLocks noGrp="1"/>
          </p:cNvSpPr>
          <p:nvPr>
            <p:ph type="title"/>
          </p:nvPr>
        </p:nvSpPr>
        <p:spPr>
          <a:xfrm>
            <a:off x="524256" y="491260"/>
            <a:ext cx="6594189" cy="1625210"/>
          </a:xfrm>
        </p:spPr>
        <p:txBody>
          <a:bodyPr>
            <a:normAutofit/>
          </a:bodyPr>
          <a:lstStyle/>
          <a:p>
            <a:r>
              <a:rPr lang="en-GB">
                <a:solidFill>
                  <a:srgbClr val="FFFFFF"/>
                </a:solidFill>
              </a:rPr>
              <a:t>Course details</a:t>
            </a:r>
          </a:p>
        </p:txBody>
      </p:sp>
      <p:pic>
        <p:nvPicPr>
          <p:cNvPr id="4" name="Picture 3">
            <a:extLst>
              <a:ext uri="{FF2B5EF4-FFF2-40B4-BE49-F238E27FC236}">
                <a16:creationId xmlns:a16="http://schemas.microsoft.com/office/drawing/2014/main" id="{2B3D6A04-3F01-462B-96B6-CDFAAEA21314}"/>
              </a:ext>
            </a:extLst>
          </p:cNvPr>
          <p:cNvPicPr>
            <a:picLocks noChangeAspect="1"/>
          </p:cNvPicPr>
          <p:nvPr/>
        </p:nvPicPr>
        <p:blipFill rotWithShape="1">
          <a:blip r:embed="rId3"/>
          <a:srcRect r="2261" b="-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E7CD95-D457-45D8-A73B-7D05EABC7B57}"/>
              </a:ext>
            </a:extLst>
          </p:cNvPr>
          <p:cNvSpPr>
            <a:spLocks noGrp="1"/>
          </p:cNvSpPr>
          <p:nvPr>
            <p:ph idx="1"/>
          </p:nvPr>
        </p:nvSpPr>
        <p:spPr>
          <a:xfrm>
            <a:off x="7569768" y="1002818"/>
            <a:ext cx="4121489" cy="4852362"/>
          </a:xfrm>
        </p:spPr>
        <p:txBody>
          <a:bodyPr anchor="ctr">
            <a:noAutofit/>
          </a:bodyPr>
          <a:lstStyle/>
          <a:p>
            <a:r>
              <a:rPr lang="en-GB" sz="3600" dirty="0">
                <a:solidFill>
                  <a:srgbClr val="FFFFFF"/>
                </a:solidFill>
              </a:rPr>
              <a:t>Give an overview of your training course, including the age range and subjects covered, and any special features.</a:t>
            </a:r>
          </a:p>
        </p:txBody>
      </p:sp>
    </p:spTree>
    <p:extLst>
      <p:ext uri="{BB962C8B-B14F-4D97-AF65-F5344CB8AC3E}">
        <p14:creationId xmlns:p14="http://schemas.microsoft.com/office/powerpoint/2010/main" val="3345487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352931"/>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26179C-3317-4088-9D00-6D6FD12B3549}"/>
              </a:ext>
            </a:extLst>
          </p:cNvPr>
          <p:cNvSpPr>
            <a:spLocks noGrp="1"/>
          </p:cNvSpPr>
          <p:nvPr>
            <p:ph type="title"/>
          </p:nvPr>
        </p:nvSpPr>
        <p:spPr>
          <a:xfrm>
            <a:off x="649270" y="506727"/>
            <a:ext cx="3885141" cy="1526741"/>
          </a:xfrm>
        </p:spPr>
        <p:txBody>
          <a:bodyPr>
            <a:normAutofit/>
          </a:bodyPr>
          <a:lstStyle/>
          <a:p>
            <a:pPr algn="ctr"/>
            <a:r>
              <a:rPr lang="en-GB" sz="3000" dirty="0">
                <a:solidFill>
                  <a:schemeClr val="bg1"/>
                </a:solidFill>
              </a:rPr>
              <a:t>For example: </a:t>
            </a:r>
          </a:p>
        </p:txBody>
      </p:sp>
      <p:cxnSp>
        <p:nvCxnSpPr>
          <p:cNvPr id="15" name="Straight Connector 11">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A088BC-5213-47A3-A751-B02AFE31A706}"/>
              </a:ext>
            </a:extLst>
          </p:cNvPr>
          <p:cNvSpPr>
            <a:spLocks noGrp="1"/>
          </p:cNvSpPr>
          <p:nvPr>
            <p:ph idx="1"/>
          </p:nvPr>
        </p:nvSpPr>
        <p:spPr>
          <a:xfrm>
            <a:off x="4945336" y="506727"/>
            <a:ext cx="6609921" cy="1526741"/>
          </a:xfrm>
        </p:spPr>
        <p:txBody>
          <a:bodyPr anchor="ctr">
            <a:noAutofit/>
          </a:bodyPr>
          <a:lstStyle/>
          <a:p>
            <a:pPr marL="0" indent="0">
              <a:buNone/>
            </a:pPr>
            <a:r>
              <a:rPr lang="en-GB" sz="2400" dirty="0">
                <a:solidFill>
                  <a:schemeClr val="bg1"/>
                </a:solidFill>
              </a:rPr>
              <a:t>Giving a brief account of any classroom based research projects or written assignments will demonstrate your knowledge and understanding of pedagogy and show that your continuing professional development is important to you. </a:t>
            </a:r>
          </a:p>
        </p:txBody>
      </p:sp>
      <p:pic>
        <p:nvPicPr>
          <p:cNvPr id="5" name="Picture 4">
            <a:extLst>
              <a:ext uri="{FF2B5EF4-FFF2-40B4-BE49-F238E27FC236}">
                <a16:creationId xmlns:a16="http://schemas.microsoft.com/office/drawing/2014/main" id="{8DBB46BE-19D9-4444-96DD-3BE0F1BBDC01}"/>
              </a:ext>
            </a:extLst>
          </p:cNvPr>
          <p:cNvPicPr>
            <a:picLocks noChangeAspect="1"/>
          </p:cNvPicPr>
          <p:nvPr/>
        </p:nvPicPr>
        <p:blipFill>
          <a:blip r:embed="rId2"/>
          <a:stretch>
            <a:fillRect/>
          </a:stretch>
        </p:blipFill>
        <p:spPr>
          <a:xfrm>
            <a:off x="393308" y="2946021"/>
            <a:ext cx="5559480" cy="2904828"/>
          </a:xfrm>
          <a:prstGeom prst="rect">
            <a:avLst/>
          </a:prstGeom>
        </p:spPr>
      </p:pic>
      <p:pic>
        <p:nvPicPr>
          <p:cNvPr id="4" name="Picture 3">
            <a:extLst>
              <a:ext uri="{FF2B5EF4-FFF2-40B4-BE49-F238E27FC236}">
                <a16:creationId xmlns:a16="http://schemas.microsoft.com/office/drawing/2014/main" id="{7E156F54-3267-47D2-A74C-226E3DF76A92}"/>
              </a:ext>
            </a:extLst>
          </p:cNvPr>
          <p:cNvPicPr>
            <a:picLocks noChangeAspect="1"/>
          </p:cNvPicPr>
          <p:nvPr/>
        </p:nvPicPr>
        <p:blipFill>
          <a:blip r:embed="rId3"/>
          <a:stretch>
            <a:fillRect/>
          </a:stretch>
        </p:blipFill>
        <p:spPr>
          <a:xfrm>
            <a:off x="6251736" y="2578956"/>
            <a:ext cx="5546955" cy="3647122"/>
          </a:xfrm>
          <a:prstGeom prst="rect">
            <a:avLst/>
          </a:prstGeom>
        </p:spPr>
      </p:pic>
    </p:spTree>
    <p:extLst>
      <p:ext uri="{BB962C8B-B14F-4D97-AF65-F5344CB8AC3E}">
        <p14:creationId xmlns:p14="http://schemas.microsoft.com/office/powerpoint/2010/main" val="1300681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9D7267">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BB9588-CD04-48A4-81F1-9DAB13D95828}"/>
              </a:ext>
            </a:extLst>
          </p:cNvPr>
          <p:cNvSpPr>
            <a:spLocks noGrp="1"/>
          </p:cNvSpPr>
          <p:nvPr>
            <p:ph type="title"/>
          </p:nvPr>
        </p:nvSpPr>
        <p:spPr>
          <a:xfrm>
            <a:off x="524256" y="491260"/>
            <a:ext cx="6594189" cy="1625210"/>
          </a:xfrm>
        </p:spPr>
        <p:txBody>
          <a:bodyPr>
            <a:normAutofit/>
          </a:bodyPr>
          <a:lstStyle/>
          <a:p>
            <a:r>
              <a:rPr lang="en-GB" sz="4100">
                <a:solidFill>
                  <a:srgbClr val="FFFFFF"/>
                </a:solidFill>
              </a:rPr>
              <a:t>Visions and beliefs about primary/secondary education</a:t>
            </a:r>
          </a:p>
        </p:txBody>
      </p:sp>
      <p:pic>
        <p:nvPicPr>
          <p:cNvPr id="4" name="Picture 3" descr="A picture containing tattoo&#10;&#10;Description automatically generated">
            <a:extLst>
              <a:ext uri="{FF2B5EF4-FFF2-40B4-BE49-F238E27FC236}">
                <a16:creationId xmlns:a16="http://schemas.microsoft.com/office/drawing/2014/main" id="{F368868E-C1EF-498A-A733-82B432B66538}"/>
              </a:ext>
            </a:extLst>
          </p:cNvPr>
          <p:cNvPicPr>
            <a:picLocks noChangeAspect="1"/>
          </p:cNvPicPr>
          <p:nvPr/>
        </p:nvPicPr>
        <p:blipFill rotWithShape="1">
          <a:blip r:embed="rId2"/>
          <a:srcRect t="18061" r="1" b="4605"/>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9F76280-8590-4D9B-8E6C-7A1FCE16CE49}"/>
              </a:ext>
            </a:extLst>
          </p:cNvPr>
          <p:cNvSpPr>
            <a:spLocks noGrp="1"/>
          </p:cNvSpPr>
          <p:nvPr>
            <p:ph idx="1"/>
          </p:nvPr>
        </p:nvSpPr>
        <p:spPr>
          <a:xfrm>
            <a:off x="7582563" y="0"/>
            <a:ext cx="4287705" cy="6535157"/>
          </a:xfrm>
        </p:spPr>
        <p:txBody>
          <a:bodyPr anchor="ctr">
            <a:normAutofit/>
          </a:bodyPr>
          <a:lstStyle/>
          <a:p>
            <a:pPr marL="0" indent="0">
              <a:buNone/>
            </a:pPr>
            <a:endParaRPr lang="en-GB" sz="2000" dirty="0">
              <a:solidFill>
                <a:srgbClr val="FFFFFF"/>
              </a:solidFill>
            </a:endParaRPr>
          </a:p>
          <a:p>
            <a:r>
              <a:rPr lang="en-GB" sz="3200" dirty="0">
                <a:solidFill>
                  <a:srgbClr val="FFFFFF"/>
                </a:solidFill>
              </a:rPr>
              <a:t>What are your beliefs about learning and your visions for the future? You could touch on areas such as learning and teaching styles and strategies.</a:t>
            </a:r>
          </a:p>
          <a:p>
            <a:r>
              <a:rPr lang="en-GB" sz="3200" dirty="0">
                <a:solidFill>
                  <a:srgbClr val="FFFFFF"/>
                </a:solidFill>
              </a:rPr>
              <a:t>Reflect on key policies relevant to the age range you want to teach.</a:t>
            </a:r>
          </a:p>
        </p:txBody>
      </p:sp>
    </p:spTree>
    <p:extLst>
      <p:ext uri="{BB962C8B-B14F-4D97-AF65-F5344CB8AC3E}">
        <p14:creationId xmlns:p14="http://schemas.microsoft.com/office/powerpoint/2010/main" val="2160871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D535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657D98-93E1-41BC-A3F0-A259E163E87D}"/>
              </a:ext>
            </a:extLst>
          </p:cNvPr>
          <p:cNvSpPr>
            <a:spLocks noGrp="1"/>
          </p:cNvSpPr>
          <p:nvPr>
            <p:ph type="title"/>
          </p:nvPr>
        </p:nvSpPr>
        <p:spPr>
          <a:xfrm>
            <a:off x="524256" y="491260"/>
            <a:ext cx="6594189" cy="1625210"/>
          </a:xfrm>
        </p:spPr>
        <p:txBody>
          <a:bodyPr>
            <a:normAutofit/>
          </a:bodyPr>
          <a:lstStyle/>
          <a:p>
            <a:r>
              <a:rPr lang="en-GB">
                <a:solidFill>
                  <a:srgbClr val="FFFFFF"/>
                </a:solidFill>
              </a:rPr>
              <a:t>Key traits</a:t>
            </a:r>
          </a:p>
        </p:txBody>
      </p:sp>
      <p:pic>
        <p:nvPicPr>
          <p:cNvPr id="4" name="Picture 3">
            <a:extLst>
              <a:ext uri="{FF2B5EF4-FFF2-40B4-BE49-F238E27FC236}">
                <a16:creationId xmlns:a16="http://schemas.microsoft.com/office/drawing/2014/main" id="{D225DA8E-D76C-49DC-AF5D-D2641C06862D}"/>
              </a:ext>
            </a:extLst>
          </p:cNvPr>
          <p:cNvPicPr>
            <a:picLocks noChangeAspect="1"/>
          </p:cNvPicPr>
          <p:nvPr/>
        </p:nvPicPr>
        <p:blipFill rotWithShape="1">
          <a:blip r:embed="rId3"/>
          <a:srcRect t="21621" r="-2" b="2635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5D741EF-6DDE-45D9-BD18-1429BDC0B772}"/>
              </a:ext>
            </a:extLst>
          </p:cNvPr>
          <p:cNvSpPr>
            <a:spLocks noGrp="1"/>
          </p:cNvSpPr>
          <p:nvPr>
            <p:ph idx="1"/>
          </p:nvPr>
        </p:nvSpPr>
        <p:spPr>
          <a:xfrm>
            <a:off x="8029319" y="917725"/>
            <a:ext cx="3424739" cy="4852362"/>
          </a:xfrm>
        </p:spPr>
        <p:txBody>
          <a:bodyPr anchor="ctr">
            <a:normAutofit/>
          </a:bodyPr>
          <a:lstStyle/>
          <a:p>
            <a:pPr marL="0" indent="0">
              <a:buNone/>
            </a:pPr>
            <a:r>
              <a:rPr lang="en-GB" sz="3200" dirty="0">
                <a:solidFill>
                  <a:srgbClr val="FFFFFF"/>
                </a:solidFill>
              </a:rPr>
              <a:t>Include what you think your key traits are that make you a great teacher and use a couple of examples of where you may have used these in your experience.</a:t>
            </a:r>
          </a:p>
        </p:txBody>
      </p:sp>
    </p:spTree>
    <p:extLst>
      <p:ext uri="{BB962C8B-B14F-4D97-AF65-F5344CB8AC3E}">
        <p14:creationId xmlns:p14="http://schemas.microsoft.com/office/powerpoint/2010/main" val="2390104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0A772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9CBA45-8789-44AA-8800-20970829920B}"/>
              </a:ext>
            </a:extLst>
          </p:cNvPr>
          <p:cNvSpPr>
            <a:spLocks noGrp="1"/>
          </p:cNvSpPr>
          <p:nvPr>
            <p:ph type="title"/>
          </p:nvPr>
        </p:nvSpPr>
        <p:spPr>
          <a:xfrm>
            <a:off x="524256" y="491260"/>
            <a:ext cx="6594189" cy="1625210"/>
          </a:xfrm>
        </p:spPr>
        <p:txBody>
          <a:bodyPr>
            <a:normAutofit/>
          </a:bodyPr>
          <a:lstStyle/>
          <a:p>
            <a:r>
              <a:rPr lang="en-GB">
                <a:solidFill>
                  <a:srgbClr val="FFFFFF"/>
                </a:solidFill>
              </a:rPr>
              <a:t>Teaching experience</a:t>
            </a:r>
          </a:p>
        </p:txBody>
      </p:sp>
      <p:pic>
        <p:nvPicPr>
          <p:cNvPr id="4" name="Picture 3">
            <a:extLst>
              <a:ext uri="{FF2B5EF4-FFF2-40B4-BE49-F238E27FC236}">
                <a16:creationId xmlns:a16="http://schemas.microsoft.com/office/drawing/2014/main" id="{F5BE07AA-FB31-4E1C-8CDA-55F05FDA72F7}"/>
              </a:ext>
            </a:extLst>
          </p:cNvPr>
          <p:cNvPicPr>
            <a:picLocks noChangeAspect="1"/>
          </p:cNvPicPr>
          <p:nvPr/>
        </p:nvPicPr>
        <p:blipFill rotWithShape="1">
          <a:blip r:embed="rId2"/>
          <a:srcRect l="31620" r="398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7DC9683-49ED-45C4-A2DD-7BBB3207438C}"/>
              </a:ext>
            </a:extLst>
          </p:cNvPr>
          <p:cNvSpPr>
            <a:spLocks noGrp="1"/>
          </p:cNvSpPr>
          <p:nvPr>
            <p:ph idx="1"/>
          </p:nvPr>
        </p:nvSpPr>
        <p:spPr>
          <a:xfrm>
            <a:off x="7582563" y="146957"/>
            <a:ext cx="4287705" cy="6388200"/>
          </a:xfrm>
        </p:spPr>
        <p:txBody>
          <a:bodyPr anchor="ctr">
            <a:normAutofit/>
          </a:bodyPr>
          <a:lstStyle/>
          <a:p>
            <a:pPr marL="0" indent="0">
              <a:buNone/>
            </a:pPr>
            <a:endParaRPr lang="en-GB" sz="2000" dirty="0">
              <a:solidFill>
                <a:srgbClr val="FFFFFF"/>
              </a:solidFill>
            </a:endParaRPr>
          </a:p>
          <a:p>
            <a:r>
              <a:rPr lang="en-GB" sz="3600" dirty="0">
                <a:solidFill>
                  <a:srgbClr val="FFFFFF"/>
                </a:solidFill>
              </a:rPr>
              <a:t>What year groups you have taught.</a:t>
            </a:r>
          </a:p>
          <a:p>
            <a:r>
              <a:rPr lang="en-GB" sz="3600" dirty="0">
                <a:solidFill>
                  <a:srgbClr val="FFFFFF"/>
                </a:solidFill>
              </a:rPr>
              <a:t>What subjects you have covered.</a:t>
            </a:r>
          </a:p>
          <a:p>
            <a:r>
              <a:rPr lang="en-GB" sz="3600" dirty="0">
                <a:solidFill>
                  <a:srgbClr val="FFFFFF"/>
                </a:solidFill>
              </a:rPr>
              <a:t>Your use and understanding of formative and summative assessment practices.</a:t>
            </a:r>
          </a:p>
        </p:txBody>
      </p:sp>
    </p:spTree>
    <p:extLst>
      <p:ext uri="{BB962C8B-B14F-4D97-AF65-F5344CB8AC3E}">
        <p14:creationId xmlns:p14="http://schemas.microsoft.com/office/powerpoint/2010/main" val="1470665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6403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1E5D96-E800-44C7-80B4-C35A4734B1D0}"/>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The future me…</a:t>
            </a:r>
          </a:p>
        </p:txBody>
      </p:sp>
      <p:pic>
        <p:nvPicPr>
          <p:cNvPr id="4" name="Picture 3">
            <a:extLst>
              <a:ext uri="{FF2B5EF4-FFF2-40B4-BE49-F238E27FC236}">
                <a16:creationId xmlns:a16="http://schemas.microsoft.com/office/drawing/2014/main" id="{DF55AB33-D3E6-468C-B8D7-1B3337AB3AD8}"/>
              </a:ext>
            </a:extLst>
          </p:cNvPr>
          <p:cNvPicPr>
            <a:picLocks noChangeAspect="1"/>
          </p:cNvPicPr>
          <p:nvPr/>
        </p:nvPicPr>
        <p:blipFill rotWithShape="1">
          <a:blip r:embed="rId2"/>
          <a:srcRect l="3338"/>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8216A99-8051-4246-BE66-EA6133625BF7}"/>
              </a:ext>
            </a:extLst>
          </p:cNvPr>
          <p:cNvSpPr>
            <a:spLocks noGrp="1"/>
          </p:cNvSpPr>
          <p:nvPr>
            <p:ph idx="1"/>
          </p:nvPr>
        </p:nvSpPr>
        <p:spPr>
          <a:xfrm>
            <a:off x="7582562" y="321732"/>
            <a:ext cx="4287705" cy="6214534"/>
          </a:xfrm>
        </p:spPr>
        <p:txBody>
          <a:bodyPr anchor="ctr">
            <a:noAutofit/>
          </a:bodyPr>
          <a:lstStyle/>
          <a:p>
            <a:r>
              <a:rPr lang="en-GB" sz="2400" dirty="0">
                <a:solidFill>
                  <a:srgbClr val="FFFFFF"/>
                </a:solidFill>
              </a:rPr>
              <a:t>You could also describe the kind of a teacher you hope to be. For example, build upon some of your current values and beliefs about primary/secondary education and how these might inform your practice. </a:t>
            </a:r>
          </a:p>
          <a:p>
            <a:r>
              <a:rPr lang="en-GB" sz="2400" dirty="0">
                <a:solidFill>
                  <a:srgbClr val="FFFFFF"/>
                </a:solidFill>
              </a:rPr>
              <a:t>Give specific examples of how your beliefs have developed. You could touch on areas like how children learn, classroom management, teaching styles and strategies.</a:t>
            </a:r>
          </a:p>
        </p:txBody>
      </p:sp>
    </p:spTree>
    <p:extLst>
      <p:ext uri="{BB962C8B-B14F-4D97-AF65-F5344CB8AC3E}">
        <p14:creationId xmlns:p14="http://schemas.microsoft.com/office/powerpoint/2010/main" val="4289228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293A4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655620-EBEB-4570-818C-C4857816BAA5}"/>
              </a:ext>
            </a:extLst>
          </p:cNvPr>
          <p:cNvSpPr>
            <a:spLocks noGrp="1"/>
          </p:cNvSpPr>
          <p:nvPr>
            <p:ph type="title"/>
          </p:nvPr>
        </p:nvSpPr>
        <p:spPr>
          <a:xfrm>
            <a:off x="524256" y="491260"/>
            <a:ext cx="6594189" cy="1625210"/>
          </a:xfrm>
        </p:spPr>
        <p:txBody>
          <a:bodyPr>
            <a:normAutofit/>
          </a:bodyPr>
          <a:lstStyle/>
          <a:p>
            <a:r>
              <a:rPr lang="en-GB">
                <a:solidFill>
                  <a:srgbClr val="FFFFFF"/>
                </a:solidFill>
              </a:rPr>
              <a:t>Classroom management strategies</a:t>
            </a:r>
          </a:p>
        </p:txBody>
      </p:sp>
      <p:pic>
        <p:nvPicPr>
          <p:cNvPr id="6" name="Picture 5">
            <a:extLst>
              <a:ext uri="{FF2B5EF4-FFF2-40B4-BE49-F238E27FC236}">
                <a16:creationId xmlns:a16="http://schemas.microsoft.com/office/drawing/2014/main" id="{42A15F69-A67B-4078-BDD9-23D101B54798}"/>
              </a:ext>
            </a:extLst>
          </p:cNvPr>
          <p:cNvPicPr>
            <a:picLocks noChangeAspect="1"/>
          </p:cNvPicPr>
          <p:nvPr/>
        </p:nvPicPr>
        <p:blipFill rotWithShape="1">
          <a:blip r:embed="rId2"/>
          <a:srcRect t="12640" r="1" b="1401"/>
          <a:stretch/>
        </p:blipFill>
        <p:spPr>
          <a:xfrm>
            <a:off x="327547" y="2454903"/>
            <a:ext cx="7058306" cy="4080254"/>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9D615F-8AAC-4A1E-9B1A-A776A10D541A}"/>
              </a:ext>
            </a:extLst>
          </p:cNvPr>
          <p:cNvSpPr>
            <a:spLocks noGrp="1"/>
          </p:cNvSpPr>
          <p:nvPr>
            <p:ph idx="1"/>
          </p:nvPr>
        </p:nvSpPr>
        <p:spPr>
          <a:xfrm>
            <a:off x="7582563" y="-114300"/>
            <a:ext cx="4287705" cy="7086600"/>
          </a:xfrm>
        </p:spPr>
        <p:txBody>
          <a:bodyPr anchor="ctr">
            <a:normAutofit/>
          </a:bodyPr>
          <a:lstStyle/>
          <a:p>
            <a:pPr marL="0" indent="0">
              <a:buNone/>
            </a:pPr>
            <a:endParaRPr lang="en-GB" sz="2000" dirty="0">
              <a:solidFill>
                <a:srgbClr val="FFFFFF"/>
              </a:solidFill>
            </a:endParaRPr>
          </a:p>
          <a:p>
            <a:r>
              <a:rPr lang="en-GB" dirty="0">
                <a:solidFill>
                  <a:srgbClr val="FFFFFF"/>
                </a:solidFill>
              </a:rPr>
              <a:t>Give examples of how you planned and delivered lessons and monitored and evaluated learning outcomes, including differentiation.</a:t>
            </a:r>
          </a:p>
          <a:p>
            <a:r>
              <a:rPr lang="en-GB" dirty="0">
                <a:solidFill>
                  <a:srgbClr val="FFFFFF"/>
                </a:solidFill>
              </a:rPr>
              <a:t>Explain how you have managed classrooms and behaviour.</a:t>
            </a:r>
          </a:p>
          <a:p>
            <a:r>
              <a:rPr lang="en-GB" dirty="0">
                <a:solidFill>
                  <a:srgbClr val="FFFFFF"/>
                </a:solidFill>
              </a:rPr>
              <a:t>Detail your experience of working with assistants or parents in your class.</a:t>
            </a:r>
          </a:p>
        </p:txBody>
      </p:sp>
    </p:spTree>
    <p:extLst>
      <p:ext uri="{BB962C8B-B14F-4D97-AF65-F5344CB8AC3E}">
        <p14:creationId xmlns:p14="http://schemas.microsoft.com/office/powerpoint/2010/main" val="1490995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295E7F-EA66-480B-B001-C8BE7CD61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0040" y="4892040"/>
            <a:ext cx="11548872" cy="164592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97B0D8-F5DB-4ABB-86CC-6500D01B59C2}"/>
              </a:ext>
            </a:extLst>
          </p:cNvPr>
          <p:cNvSpPr>
            <a:spLocks noGrp="1"/>
          </p:cNvSpPr>
          <p:nvPr>
            <p:ph type="title"/>
          </p:nvPr>
        </p:nvSpPr>
        <p:spPr>
          <a:xfrm>
            <a:off x="718686" y="5091762"/>
            <a:ext cx="7484787" cy="1264588"/>
          </a:xfrm>
        </p:spPr>
        <p:txBody>
          <a:bodyPr vert="horz" lIns="91440" tIns="45720" rIns="91440" bIns="45720" rtlCol="0" anchor="ctr">
            <a:normAutofit/>
          </a:bodyPr>
          <a:lstStyle/>
          <a:p>
            <a:pPr algn="r"/>
            <a:r>
              <a:rPr lang="en-US" sz="2600">
                <a:solidFill>
                  <a:srgbClr val="FFFFFF"/>
                </a:solidFill>
              </a:rPr>
              <a:t>Outline your experience of marking, evaluation and feedback</a:t>
            </a:r>
            <a:br>
              <a:rPr lang="en-US" sz="2600">
                <a:solidFill>
                  <a:srgbClr val="FFFFFF"/>
                </a:solidFill>
              </a:rPr>
            </a:br>
            <a:endParaRPr lang="en-US" sz="2600">
              <a:solidFill>
                <a:srgbClr val="FFFFFF"/>
              </a:solidFill>
            </a:endParaRPr>
          </a:p>
        </p:txBody>
      </p:sp>
      <p:sp>
        <p:nvSpPr>
          <p:cNvPr id="3" name="Content Placeholder 2">
            <a:extLst>
              <a:ext uri="{FF2B5EF4-FFF2-40B4-BE49-F238E27FC236}">
                <a16:creationId xmlns:a16="http://schemas.microsoft.com/office/drawing/2014/main" id="{451E9A7A-F77E-4664-B84C-C828449F899C}"/>
              </a:ext>
            </a:extLst>
          </p:cNvPr>
          <p:cNvSpPr>
            <a:spLocks noGrp="1"/>
          </p:cNvSpPr>
          <p:nvPr>
            <p:ph idx="1"/>
          </p:nvPr>
        </p:nvSpPr>
        <p:spPr>
          <a:xfrm>
            <a:off x="8602119" y="5091763"/>
            <a:ext cx="2871195" cy="1264587"/>
          </a:xfrm>
        </p:spPr>
        <p:txBody>
          <a:bodyPr vert="horz" lIns="91440" tIns="45720" rIns="91440" bIns="45720" rtlCol="0" anchor="ctr">
            <a:normAutofit/>
          </a:bodyPr>
          <a:lstStyle/>
          <a:p>
            <a:pPr marL="0" indent="0">
              <a:buNone/>
            </a:pPr>
            <a:r>
              <a:rPr lang="en-US" sz="2000">
                <a:solidFill>
                  <a:srgbClr val="FFC000"/>
                </a:solidFill>
              </a:rPr>
              <a:t>Give specific examples</a:t>
            </a:r>
          </a:p>
        </p:txBody>
      </p:sp>
      <p:pic>
        <p:nvPicPr>
          <p:cNvPr id="4" name="Picture 3">
            <a:extLst>
              <a:ext uri="{FF2B5EF4-FFF2-40B4-BE49-F238E27FC236}">
                <a16:creationId xmlns:a16="http://schemas.microsoft.com/office/drawing/2014/main" id="{A883B5D6-13AE-49D6-8242-FA7403749FA1}"/>
              </a:ext>
            </a:extLst>
          </p:cNvPr>
          <p:cNvPicPr>
            <a:picLocks noChangeAspect="1"/>
          </p:cNvPicPr>
          <p:nvPr/>
        </p:nvPicPr>
        <p:blipFill rotWithShape="1">
          <a:blip r:embed="rId2"/>
          <a:srcRect t="16879" r="-1" b="29081"/>
          <a:stretch/>
        </p:blipFill>
        <p:spPr>
          <a:xfrm>
            <a:off x="320040" y="320040"/>
            <a:ext cx="11548872" cy="4462272"/>
          </a:xfrm>
          <a:prstGeom prst="rect">
            <a:avLst/>
          </a:prstGeom>
        </p:spPr>
      </p:pic>
      <p:cxnSp>
        <p:nvCxnSpPr>
          <p:cNvPr id="11" name="Straight Connector 1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73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E9C7-1090-4990-A3B9-DDE4BEBF251B}"/>
              </a:ext>
            </a:extLst>
          </p:cNvPr>
          <p:cNvSpPr>
            <a:spLocks noGrp="1"/>
          </p:cNvSpPr>
          <p:nvPr>
            <p:ph type="title"/>
          </p:nvPr>
        </p:nvSpPr>
        <p:spPr>
          <a:xfrm>
            <a:off x="762001" y="803325"/>
            <a:ext cx="5314536" cy="1325563"/>
          </a:xfrm>
        </p:spPr>
        <p:txBody>
          <a:bodyPr>
            <a:normAutofit/>
          </a:bodyPr>
          <a:lstStyle/>
          <a:p>
            <a:r>
              <a:rPr lang="en-GB"/>
              <a:t>Contact with parents</a:t>
            </a:r>
            <a:endParaRPr lang="en-GB" dirty="0"/>
          </a:p>
        </p:txBody>
      </p:sp>
      <p:sp>
        <p:nvSpPr>
          <p:cNvPr id="3" name="Content Placeholder 2">
            <a:extLst>
              <a:ext uri="{FF2B5EF4-FFF2-40B4-BE49-F238E27FC236}">
                <a16:creationId xmlns:a16="http://schemas.microsoft.com/office/drawing/2014/main" id="{3B8B1842-C0E1-45CE-BC56-5A4750B8E8CA}"/>
              </a:ext>
            </a:extLst>
          </p:cNvPr>
          <p:cNvSpPr>
            <a:spLocks noGrp="1"/>
          </p:cNvSpPr>
          <p:nvPr>
            <p:ph idx="1"/>
          </p:nvPr>
        </p:nvSpPr>
        <p:spPr>
          <a:xfrm>
            <a:off x="762000" y="2279018"/>
            <a:ext cx="5314543" cy="3375920"/>
          </a:xfrm>
        </p:spPr>
        <p:txBody>
          <a:bodyPr anchor="t">
            <a:normAutofit/>
          </a:bodyPr>
          <a:lstStyle/>
          <a:p>
            <a:r>
              <a:rPr lang="en-GB" sz="3200" dirty="0"/>
              <a:t>Why is it important?</a:t>
            </a:r>
          </a:p>
          <a:p>
            <a:r>
              <a:rPr lang="en-GB" sz="3200" dirty="0"/>
              <a:t>What impact did it have?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C9A9863-89A3-4DB7-AF73-724698964ECF}"/>
              </a:ext>
            </a:extLst>
          </p:cNvPr>
          <p:cNvPicPr>
            <a:picLocks noChangeAspect="1"/>
          </p:cNvPicPr>
          <p:nvPr/>
        </p:nvPicPr>
        <p:blipFill rotWithShape="1">
          <a:blip r:embed="rId2"/>
          <a:srcRect l="5063" r="5725"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00911395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259D6-34C5-47F6-8A00-EC2E0C8D19D5}"/>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a:t>Experience of mixed ability or team-teaching</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463C57A1-9D61-4077-8EE4-C080A50F986D}"/>
              </a:ext>
            </a:extLst>
          </p:cNvPr>
          <p:cNvPicPr>
            <a:picLocks noGrp="1" noChangeAspect="1"/>
          </p:cNvPicPr>
          <p:nvPr>
            <p:ph idx="1"/>
          </p:nvPr>
        </p:nvPicPr>
        <p:blipFill rotWithShape="1">
          <a:blip r:embed="rId2"/>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246159274"/>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27C3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76F2F3-DF34-43D9-93D4-6A738AB5E280}"/>
              </a:ext>
            </a:extLst>
          </p:cNvPr>
          <p:cNvSpPr>
            <a:spLocks noGrp="1"/>
          </p:cNvSpPr>
          <p:nvPr>
            <p:ph type="title"/>
          </p:nvPr>
        </p:nvSpPr>
        <p:spPr>
          <a:xfrm>
            <a:off x="524256" y="491260"/>
            <a:ext cx="6594189" cy="1625210"/>
          </a:xfrm>
        </p:spPr>
        <p:txBody>
          <a:bodyPr>
            <a:normAutofit/>
          </a:bodyPr>
          <a:lstStyle/>
          <a:p>
            <a:r>
              <a:rPr lang="en-GB">
                <a:solidFill>
                  <a:srgbClr val="FFFFFF"/>
                </a:solidFill>
              </a:rPr>
              <a:t>Differentiation</a:t>
            </a:r>
          </a:p>
        </p:txBody>
      </p:sp>
      <p:pic>
        <p:nvPicPr>
          <p:cNvPr id="4" name="Picture 3">
            <a:extLst>
              <a:ext uri="{FF2B5EF4-FFF2-40B4-BE49-F238E27FC236}">
                <a16:creationId xmlns:a16="http://schemas.microsoft.com/office/drawing/2014/main" id="{DC3906C0-5AAB-4B38-8D82-EE132CD23652}"/>
              </a:ext>
            </a:extLst>
          </p:cNvPr>
          <p:cNvPicPr>
            <a:picLocks noChangeAspect="1"/>
          </p:cNvPicPr>
          <p:nvPr/>
        </p:nvPicPr>
        <p:blipFill rotWithShape="1">
          <a:blip r:embed="rId2"/>
          <a:srcRect r="1" b="13398"/>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7D2940-248E-47BE-838F-FBF8D57FC6A6}"/>
              </a:ext>
            </a:extLst>
          </p:cNvPr>
          <p:cNvSpPr>
            <a:spLocks noGrp="1"/>
          </p:cNvSpPr>
          <p:nvPr>
            <p:ph idx="1"/>
          </p:nvPr>
        </p:nvSpPr>
        <p:spPr>
          <a:xfrm>
            <a:off x="8029319" y="917725"/>
            <a:ext cx="3424739" cy="4852362"/>
          </a:xfrm>
        </p:spPr>
        <p:txBody>
          <a:bodyPr anchor="ctr">
            <a:normAutofit/>
          </a:bodyPr>
          <a:lstStyle/>
          <a:p>
            <a:pPr marL="0" indent="0">
              <a:buNone/>
            </a:pPr>
            <a:r>
              <a:rPr lang="en-GB" sz="3600" dirty="0">
                <a:solidFill>
                  <a:srgbClr val="FFFFFF"/>
                </a:solidFill>
              </a:rPr>
              <a:t>Include examples of how you have included support and challenge in your lessons and how you have ensured that your classroom was inclusive.</a:t>
            </a:r>
          </a:p>
        </p:txBody>
      </p:sp>
    </p:spTree>
    <p:extLst>
      <p:ext uri="{BB962C8B-B14F-4D97-AF65-F5344CB8AC3E}">
        <p14:creationId xmlns:p14="http://schemas.microsoft.com/office/powerpoint/2010/main" val="28313990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1547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7B425F-0AFA-4A4D-A16D-F4388C5405D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An understanding of what makes an effective lesson</a:t>
            </a:r>
          </a:p>
        </p:txBody>
      </p:sp>
      <p:pic>
        <p:nvPicPr>
          <p:cNvPr id="4" name="Picture 3">
            <a:extLst>
              <a:ext uri="{FF2B5EF4-FFF2-40B4-BE49-F238E27FC236}">
                <a16:creationId xmlns:a16="http://schemas.microsoft.com/office/drawing/2014/main" id="{EEC07679-B2E0-4FF1-AA2A-5AA1F3DEA45A}"/>
              </a:ext>
            </a:extLst>
          </p:cNvPr>
          <p:cNvPicPr>
            <a:picLocks noChangeAspect="1"/>
          </p:cNvPicPr>
          <p:nvPr/>
        </p:nvPicPr>
        <p:blipFill rotWithShape="1">
          <a:blip r:embed="rId2"/>
          <a:srcRect t="3981" r="1" b="178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CA0D9DA-981F-48A8-9D26-F272E587EAC3}"/>
              </a:ext>
            </a:extLst>
          </p:cNvPr>
          <p:cNvSpPr>
            <a:spLocks noGrp="1"/>
          </p:cNvSpPr>
          <p:nvPr>
            <p:ph idx="1"/>
          </p:nvPr>
        </p:nvSpPr>
        <p:spPr>
          <a:xfrm>
            <a:off x="7582563" y="0"/>
            <a:ext cx="4287705" cy="6392282"/>
          </a:xfrm>
        </p:spPr>
        <p:txBody>
          <a:bodyPr anchor="ctr">
            <a:noAutofit/>
          </a:bodyPr>
          <a:lstStyle/>
          <a:p>
            <a:r>
              <a:rPr lang="en-GB" dirty="0">
                <a:solidFill>
                  <a:srgbClr val="FFFFFF"/>
                </a:solidFill>
              </a:rPr>
              <a:t>Providing some detail about your teaching experience, will give the employer a clear picture of your skills and understanding of what make an effective lesson, and what you know about successful teaching and learning. </a:t>
            </a:r>
          </a:p>
        </p:txBody>
      </p:sp>
    </p:spTree>
    <p:extLst>
      <p:ext uri="{BB962C8B-B14F-4D97-AF65-F5344CB8AC3E}">
        <p14:creationId xmlns:p14="http://schemas.microsoft.com/office/powerpoint/2010/main" val="4006042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1547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7B425F-0AFA-4A4D-A16D-F4388C5405D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An understanding of what makes an effective lesson</a:t>
            </a:r>
          </a:p>
        </p:txBody>
      </p:sp>
      <p:pic>
        <p:nvPicPr>
          <p:cNvPr id="4" name="Picture 3">
            <a:extLst>
              <a:ext uri="{FF2B5EF4-FFF2-40B4-BE49-F238E27FC236}">
                <a16:creationId xmlns:a16="http://schemas.microsoft.com/office/drawing/2014/main" id="{EEC07679-B2E0-4FF1-AA2A-5AA1F3DEA45A}"/>
              </a:ext>
            </a:extLst>
          </p:cNvPr>
          <p:cNvPicPr>
            <a:picLocks noChangeAspect="1"/>
          </p:cNvPicPr>
          <p:nvPr/>
        </p:nvPicPr>
        <p:blipFill rotWithShape="1">
          <a:blip r:embed="rId2"/>
          <a:srcRect t="3981" r="1" b="178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CA0D9DA-981F-48A8-9D26-F272E587EAC3}"/>
              </a:ext>
            </a:extLst>
          </p:cNvPr>
          <p:cNvSpPr>
            <a:spLocks noGrp="1"/>
          </p:cNvSpPr>
          <p:nvPr>
            <p:ph idx="1"/>
          </p:nvPr>
        </p:nvSpPr>
        <p:spPr>
          <a:xfrm>
            <a:off x="7582563" y="917725"/>
            <a:ext cx="4287705" cy="4852362"/>
          </a:xfrm>
        </p:spPr>
        <p:txBody>
          <a:bodyPr anchor="ctr">
            <a:normAutofit/>
          </a:bodyPr>
          <a:lstStyle/>
          <a:p>
            <a:r>
              <a:rPr lang="en-GB" sz="3200" dirty="0">
                <a:solidFill>
                  <a:srgbClr val="FFFFFF"/>
                </a:solidFill>
              </a:rPr>
              <a:t>Include the ages of the children you taught, the size of groups, and any special features. </a:t>
            </a:r>
          </a:p>
          <a:p>
            <a:r>
              <a:rPr lang="en-GB" sz="3200" dirty="0">
                <a:solidFill>
                  <a:srgbClr val="FFFFFF"/>
                </a:solidFill>
              </a:rPr>
              <a:t>Give examples of how you plan, deliver, monitor and evaluate learning outcomes. </a:t>
            </a:r>
          </a:p>
        </p:txBody>
      </p:sp>
    </p:spTree>
    <p:extLst>
      <p:ext uri="{BB962C8B-B14F-4D97-AF65-F5344CB8AC3E}">
        <p14:creationId xmlns:p14="http://schemas.microsoft.com/office/powerpoint/2010/main" val="22683606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8DFEB-FD12-4972-89EA-636555A3FAD0}"/>
              </a:ext>
            </a:extLst>
          </p:cNvPr>
          <p:cNvSpPr>
            <a:spLocks noGrp="1"/>
          </p:cNvSpPr>
          <p:nvPr>
            <p:ph type="title"/>
          </p:nvPr>
        </p:nvSpPr>
        <p:spPr>
          <a:xfrm>
            <a:off x="6234330" y="803325"/>
            <a:ext cx="5314536" cy="1325563"/>
          </a:xfrm>
        </p:spPr>
        <p:txBody>
          <a:bodyPr>
            <a:noAutofit/>
          </a:bodyPr>
          <a:lstStyle/>
          <a:p>
            <a:r>
              <a:rPr lang="en-GB" sz="2800" dirty="0">
                <a:solidFill>
                  <a:srgbClr val="00B0F0"/>
                </a:solidFill>
              </a:rPr>
              <a:t>What about any previous work experience that I’ve had that isn’t related to</a:t>
            </a:r>
            <a:br>
              <a:rPr lang="en-GB" sz="2800" dirty="0">
                <a:solidFill>
                  <a:srgbClr val="00B0F0"/>
                </a:solidFill>
              </a:rPr>
            </a:br>
            <a:r>
              <a:rPr lang="en-GB" sz="2800" dirty="0">
                <a:solidFill>
                  <a:srgbClr val="00B0F0"/>
                </a:solidFill>
              </a:rPr>
              <a:t>teaching?</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B55D886-3A99-46A5-B5BC-76ABADFD6800}"/>
              </a:ext>
            </a:extLst>
          </p:cNvPr>
          <p:cNvPicPr>
            <a:picLocks noChangeAspect="1"/>
          </p:cNvPicPr>
          <p:nvPr/>
        </p:nvPicPr>
        <p:blipFill rotWithShape="1">
          <a:blip r:embed="rId2"/>
          <a:srcRect r="376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98CCEB2C-D63B-4AA2-9FCA-9ECA7CF2DC1A}"/>
              </a:ext>
            </a:extLst>
          </p:cNvPr>
          <p:cNvSpPr>
            <a:spLocks noGrp="1"/>
          </p:cNvSpPr>
          <p:nvPr>
            <p:ph idx="1"/>
          </p:nvPr>
        </p:nvSpPr>
        <p:spPr>
          <a:xfrm>
            <a:off x="5664993" y="2918131"/>
            <a:ext cx="6322219" cy="3375920"/>
          </a:xfrm>
        </p:spPr>
        <p:txBody>
          <a:bodyPr anchor="t">
            <a:normAutofit lnSpcReduction="10000"/>
          </a:bodyPr>
          <a:lstStyle/>
          <a:p>
            <a:r>
              <a:rPr lang="en-GB" sz="3200" dirty="0"/>
              <a:t>Mention other aspects of your education and/or experience and show how this will be relevant to your professional future in the classroom. Any involvement with children (Brownies, clubs, youth work, summer camps) is definitely worth mentioning</a:t>
            </a:r>
          </a:p>
          <a:p>
            <a:pPr marL="0" indent="0">
              <a:buNone/>
            </a:pPr>
            <a:endParaRPr lang="en-GB" sz="1800" dirty="0"/>
          </a:p>
        </p:txBody>
      </p:sp>
    </p:spTree>
    <p:extLst>
      <p:ext uri="{BB962C8B-B14F-4D97-AF65-F5344CB8AC3E}">
        <p14:creationId xmlns:p14="http://schemas.microsoft.com/office/powerpoint/2010/main" val="1010715202"/>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8DFEB-FD12-4972-89EA-636555A3FAD0}"/>
              </a:ext>
            </a:extLst>
          </p:cNvPr>
          <p:cNvSpPr>
            <a:spLocks noGrp="1"/>
          </p:cNvSpPr>
          <p:nvPr>
            <p:ph type="title"/>
          </p:nvPr>
        </p:nvSpPr>
        <p:spPr>
          <a:xfrm>
            <a:off x="6234330" y="803325"/>
            <a:ext cx="5314536" cy="1325563"/>
          </a:xfrm>
        </p:spPr>
        <p:txBody>
          <a:bodyPr>
            <a:noAutofit/>
          </a:bodyPr>
          <a:lstStyle/>
          <a:p>
            <a:r>
              <a:rPr lang="en-GB" sz="2800" dirty="0">
                <a:solidFill>
                  <a:srgbClr val="00B0F0"/>
                </a:solidFill>
              </a:rPr>
              <a:t>What about any previous work experience that I’ve had that isn’t related to</a:t>
            </a:r>
            <a:br>
              <a:rPr lang="en-GB" sz="2800" dirty="0">
                <a:solidFill>
                  <a:srgbClr val="00B0F0"/>
                </a:solidFill>
              </a:rPr>
            </a:br>
            <a:r>
              <a:rPr lang="en-GB" sz="2800" dirty="0">
                <a:solidFill>
                  <a:srgbClr val="00B0F0"/>
                </a:solidFill>
              </a:rPr>
              <a:t>teaching?</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B55D886-3A99-46A5-B5BC-76ABADFD6800}"/>
              </a:ext>
            </a:extLst>
          </p:cNvPr>
          <p:cNvPicPr>
            <a:picLocks noChangeAspect="1"/>
          </p:cNvPicPr>
          <p:nvPr/>
        </p:nvPicPr>
        <p:blipFill rotWithShape="1">
          <a:blip r:embed="rId2"/>
          <a:srcRect r="376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98CCEB2C-D63B-4AA2-9FCA-9ECA7CF2DC1A}"/>
              </a:ext>
            </a:extLst>
          </p:cNvPr>
          <p:cNvSpPr>
            <a:spLocks noGrp="1"/>
          </p:cNvSpPr>
          <p:nvPr>
            <p:ph idx="1"/>
          </p:nvPr>
        </p:nvSpPr>
        <p:spPr>
          <a:xfrm>
            <a:off x="5664993" y="2918131"/>
            <a:ext cx="6322219" cy="3375920"/>
          </a:xfrm>
        </p:spPr>
        <p:txBody>
          <a:bodyPr anchor="t">
            <a:normAutofit lnSpcReduction="10000"/>
          </a:bodyPr>
          <a:lstStyle/>
          <a:p>
            <a:r>
              <a:rPr lang="en-GB" sz="3200" dirty="0"/>
              <a:t>Don’t forget to bring in additional skills and knowledge that might make you an attractive proposition, i.e. are you an experienced musician/athlete/artist/designer/photographer etc. Could this enhance the experience you could give to the children?</a:t>
            </a:r>
          </a:p>
          <a:p>
            <a:endParaRPr lang="en-GB" sz="1800" dirty="0"/>
          </a:p>
        </p:txBody>
      </p:sp>
    </p:spTree>
    <p:extLst>
      <p:ext uri="{BB962C8B-B14F-4D97-AF65-F5344CB8AC3E}">
        <p14:creationId xmlns:p14="http://schemas.microsoft.com/office/powerpoint/2010/main" val="2958290130"/>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352931"/>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D3F4C2-484E-4552-B2AF-51629D37F0F8}"/>
              </a:ext>
            </a:extLst>
          </p:cNvPr>
          <p:cNvSpPr>
            <a:spLocks noGrp="1"/>
          </p:cNvSpPr>
          <p:nvPr>
            <p:ph type="title"/>
          </p:nvPr>
        </p:nvSpPr>
        <p:spPr>
          <a:xfrm>
            <a:off x="649270" y="506727"/>
            <a:ext cx="3885141" cy="1526741"/>
          </a:xfrm>
        </p:spPr>
        <p:txBody>
          <a:bodyPr>
            <a:normAutofit/>
          </a:bodyPr>
          <a:lstStyle/>
          <a:p>
            <a:pPr algn="r"/>
            <a:r>
              <a:rPr lang="en-GB" sz="2800">
                <a:solidFill>
                  <a:schemeClr val="bg1"/>
                </a:solidFill>
              </a:rPr>
              <a:t>Refer to recent initiatives and their significance in your classroom</a:t>
            </a:r>
          </a:p>
        </p:txBody>
      </p:sp>
      <p:cxnSp>
        <p:nvCxnSpPr>
          <p:cNvPr id="21" name="Straight Connector 13">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5C3E42-96A7-49FF-925D-F8AA254559A1}"/>
              </a:ext>
            </a:extLst>
          </p:cNvPr>
          <p:cNvSpPr>
            <a:spLocks noGrp="1"/>
          </p:cNvSpPr>
          <p:nvPr>
            <p:ph idx="1"/>
          </p:nvPr>
        </p:nvSpPr>
        <p:spPr>
          <a:xfrm>
            <a:off x="4945336" y="506727"/>
            <a:ext cx="6609921" cy="1526741"/>
          </a:xfrm>
        </p:spPr>
        <p:txBody>
          <a:bodyPr anchor="ctr">
            <a:normAutofit/>
          </a:bodyPr>
          <a:lstStyle/>
          <a:p>
            <a:endParaRPr lang="en-GB" sz="2200">
              <a:solidFill>
                <a:schemeClr val="bg1"/>
              </a:solidFill>
            </a:endParaRPr>
          </a:p>
        </p:txBody>
      </p:sp>
      <p:pic>
        <p:nvPicPr>
          <p:cNvPr id="7" name="Picture 6">
            <a:extLst>
              <a:ext uri="{FF2B5EF4-FFF2-40B4-BE49-F238E27FC236}">
                <a16:creationId xmlns:a16="http://schemas.microsoft.com/office/drawing/2014/main" id="{B9A4CF2D-F0D9-4C5F-8440-95846C44E886}"/>
              </a:ext>
            </a:extLst>
          </p:cNvPr>
          <p:cNvPicPr>
            <a:picLocks noChangeAspect="1"/>
          </p:cNvPicPr>
          <p:nvPr/>
        </p:nvPicPr>
        <p:blipFill>
          <a:blip r:embed="rId2"/>
          <a:stretch>
            <a:fillRect/>
          </a:stretch>
        </p:blipFill>
        <p:spPr>
          <a:xfrm>
            <a:off x="990600" y="2350983"/>
            <a:ext cx="5825083" cy="4368812"/>
          </a:xfrm>
          <a:prstGeom prst="rect">
            <a:avLst/>
          </a:prstGeom>
        </p:spPr>
      </p:pic>
      <p:pic>
        <p:nvPicPr>
          <p:cNvPr id="5" name="Picture 4">
            <a:extLst>
              <a:ext uri="{FF2B5EF4-FFF2-40B4-BE49-F238E27FC236}">
                <a16:creationId xmlns:a16="http://schemas.microsoft.com/office/drawing/2014/main" id="{8829BD10-43BB-43A4-AF74-0A5C03639A37}"/>
              </a:ext>
            </a:extLst>
          </p:cNvPr>
          <p:cNvPicPr>
            <a:picLocks noChangeAspect="1"/>
          </p:cNvPicPr>
          <p:nvPr/>
        </p:nvPicPr>
        <p:blipFill>
          <a:blip r:embed="rId3"/>
          <a:stretch>
            <a:fillRect/>
          </a:stretch>
        </p:blipFill>
        <p:spPr>
          <a:xfrm>
            <a:off x="7698991" y="315008"/>
            <a:ext cx="4218134" cy="5962029"/>
          </a:xfrm>
          <a:prstGeom prst="rect">
            <a:avLst/>
          </a:prstGeom>
        </p:spPr>
      </p:pic>
      <p:sp>
        <p:nvSpPr>
          <p:cNvPr id="4" name="Content Placeholder 4">
            <a:extLst>
              <a:ext uri="{FF2B5EF4-FFF2-40B4-BE49-F238E27FC236}">
                <a16:creationId xmlns:a16="http://schemas.microsoft.com/office/drawing/2014/main" id="{83AA2AF4-FC4A-4324-9209-59589BF09AD8}"/>
              </a:ext>
            </a:extLst>
          </p:cNvPr>
          <p:cNvSpPr txBox="1">
            <a:spLocks/>
          </p:cNvSpPr>
          <p:nvPr/>
        </p:nvSpPr>
        <p:spPr>
          <a:xfrm>
            <a:off x="990600" y="19780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spTree>
    <p:extLst>
      <p:ext uri="{BB962C8B-B14F-4D97-AF65-F5344CB8AC3E}">
        <p14:creationId xmlns:p14="http://schemas.microsoft.com/office/powerpoint/2010/main" val="14763733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8765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D164AE-E7EF-42F5-922E-1447699D8BE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Top tips from head teachers</a:t>
            </a:r>
          </a:p>
        </p:txBody>
      </p:sp>
      <p:pic>
        <p:nvPicPr>
          <p:cNvPr id="4" name="Picture 3">
            <a:extLst>
              <a:ext uri="{FF2B5EF4-FFF2-40B4-BE49-F238E27FC236}">
                <a16:creationId xmlns:a16="http://schemas.microsoft.com/office/drawing/2014/main" id="{CC4E9328-E459-48E1-A754-AF757A1B46D1}"/>
              </a:ext>
            </a:extLst>
          </p:cNvPr>
          <p:cNvPicPr>
            <a:picLocks noChangeAspect="1"/>
          </p:cNvPicPr>
          <p:nvPr/>
        </p:nvPicPr>
        <p:blipFill rotWithShape="1">
          <a:blip r:embed="rId2"/>
          <a:srcRect l="3013" r="13990" b="-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35EADA-01A7-462D-8E82-2A6B4FF833C7}"/>
              </a:ext>
            </a:extLst>
          </p:cNvPr>
          <p:cNvSpPr>
            <a:spLocks noGrp="1"/>
          </p:cNvSpPr>
          <p:nvPr>
            <p:ph idx="1"/>
          </p:nvPr>
        </p:nvSpPr>
        <p:spPr>
          <a:xfrm>
            <a:off x="7708106" y="614364"/>
            <a:ext cx="4050507" cy="5777918"/>
          </a:xfrm>
        </p:spPr>
        <p:txBody>
          <a:bodyPr anchor="ctr">
            <a:noAutofit/>
          </a:bodyPr>
          <a:lstStyle/>
          <a:p>
            <a:r>
              <a:rPr lang="en-GB" dirty="0">
                <a:solidFill>
                  <a:srgbClr val="FFFFFF"/>
                </a:solidFill>
              </a:rPr>
              <a:t>Proof read your letter/statement very carefully. Spelling, punctuation or grammar errors will result in your application being rejected. So check and double check.</a:t>
            </a:r>
          </a:p>
          <a:p>
            <a:r>
              <a:rPr lang="en-GB" dirty="0">
                <a:solidFill>
                  <a:srgbClr val="FFFFFF"/>
                </a:solidFill>
              </a:rPr>
              <a:t>Don’t send a generic letter/statement. Make each one personal to the school/post you are applying to.</a:t>
            </a:r>
          </a:p>
        </p:txBody>
      </p:sp>
    </p:spTree>
    <p:extLst>
      <p:ext uri="{BB962C8B-B14F-4D97-AF65-F5344CB8AC3E}">
        <p14:creationId xmlns:p14="http://schemas.microsoft.com/office/powerpoint/2010/main" val="38261507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8765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D164AE-E7EF-42F5-922E-1447699D8BE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Top tips from head teachers</a:t>
            </a:r>
          </a:p>
        </p:txBody>
      </p:sp>
      <p:pic>
        <p:nvPicPr>
          <p:cNvPr id="4" name="Picture 3">
            <a:extLst>
              <a:ext uri="{FF2B5EF4-FFF2-40B4-BE49-F238E27FC236}">
                <a16:creationId xmlns:a16="http://schemas.microsoft.com/office/drawing/2014/main" id="{CC4E9328-E459-48E1-A754-AF757A1B46D1}"/>
              </a:ext>
            </a:extLst>
          </p:cNvPr>
          <p:cNvPicPr>
            <a:picLocks noChangeAspect="1"/>
          </p:cNvPicPr>
          <p:nvPr/>
        </p:nvPicPr>
        <p:blipFill rotWithShape="1">
          <a:blip r:embed="rId2"/>
          <a:srcRect l="3013" r="13990" b="-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35EADA-01A7-462D-8E82-2A6B4FF833C7}"/>
              </a:ext>
            </a:extLst>
          </p:cNvPr>
          <p:cNvSpPr>
            <a:spLocks noGrp="1"/>
          </p:cNvSpPr>
          <p:nvPr>
            <p:ph idx="1"/>
          </p:nvPr>
        </p:nvSpPr>
        <p:spPr>
          <a:xfrm>
            <a:off x="7708106" y="614364"/>
            <a:ext cx="4050507" cy="5777918"/>
          </a:xfrm>
        </p:spPr>
        <p:txBody>
          <a:bodyPr anchor="ctr">
            <a:noAutofit/>
          </a:bodyPr>
          <a:lstStyle/>
          <a:p>
            <a:r>
              <a:rPr lang="en-GB" dirty="0">
                <a:solidFill>
                  <a:srgbClr val="FFFFFF"/>
                </a:solidFill>
              </a:rPr>
              <a:t>Avoid formulaic statements that don’t really say anything useful about your skills and knowledge.</a:t>
            </a:r>
          </a:p>
          <a:p>
            <a:r>
              <a:rPr lang="en-GB" dirty="0">
                <a:solidFill>
                  <a:srgbClr val="FFFFFF"/>
                </a:solidFill>
              </a:rPr>
              <a:t>Saying that you have experience of something, but not going on to reflect on what you learned from this experience and/or what impact it had, is not a lot of use.</a:t>
            </a:r>
          </a:p>
        </p:txBody>
      </p:sp>
    </p:spTree>
    <p:extLst>
      <p:ext uri="{BB962C8B-B14F-4D97-AF65-F5344CB8AC3E}">
        <p14:creationId xmlns:p14="http://schemas.microsoft.com/office/powerpoint/2010/main" val="34978787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8765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D164AE-E7EF-42F5-922E-1447699D8BE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Top tips from head teachers</a:t>
            </a:r>
          </a:p>
        </p:txBody>
      </p:sp>
      <p:pic>
        <p:nvPicPr>
          <p:cNvPr id="4" name="Picture 3">
            <a:extLst>
              <a:ext uri="{FF2B5EF4-FFF2-40B4-BE49-F238E27FC236}">
                <a16:creationId xmlns:a16="http://schemas.microsoft.com/office/drawing/2014/main" id="{CC4E9328-E459-48E1-A754-AF757A1B46D1}"/>
              </a:ext>
            </a:extLst>
          </p:cNvPr>
          <p:cNvPicPr>
            <a:picLocks noChangeAspect="1"/>
          </p:cNvPicPr>
          <p:nvPr/>
        </p:nvPicPr>
        <p:blipFill rotWithShape="1">
          <a:blip r:embed="rId2"/>
          <a:srcRect l="3013" r="13990" b="-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35EADA-01A7-462D-8E82-2A6B4FF833C7}"/>
              </a:ext>
            </a:extLst>
          </p:cNvPr>
          <p:cNvSpPr>
            <a:spLocks noGrp="1"/>
          </p:cNvSpPr>
          <p:nvPr>
            <p:ph idx="1"/>
          </p:nvPr>
        </p:nvSpPr>
        <p:spPr>
          <a:xfrm>
            <a:off x="7708106" y="614364"/>
            <a:ext cx="4050507" cy="5777918"/>
          </a:xfrm>
        </p:spPr>
        <p:txBody>
          <a:bodyPr anchor="ctr">
            <a:noAutofit/>
          </a:bodyPr>
          <a:lstStyle/>
          <a:p>
            <a:r>
              <a:rPr lang="en-GB" sz="3200" dirty="0">
                <a:solidFill>
                  <a:srgbClr val="FFFFFF"/>
                </a:solidFill>
              </a:rPr>
              <a:t>Promote your strengths, but don’t exaggerate.</a:t>
            </a:r>
          </a:p>
          <a:p>
            <a:r>
              <a:rPr lang="en-GB" sz="3200" dirty="0">
                <a:solidFill>
                  <a:srgbClr val="FFFFFF"/>
                </a:solidFill>
              </a:rPr>
              <a:t>Put yourself in the shoes of a busy head teacher and imagine what things are important to them. What will they be looking for?</a:t>
            </a:r>
          </a:p>
        </p:txBody>
      </p:sp>
    </p:spTree>
    <p:extLst>
      <p:ext uri="{BB962C8B-B14F-4D97-AF65-F5344CB8AC3E}">
        <p14:creationId xmlns:p14="http://schemas.microsoft.com/office/powerpoint/2010/main" val="17497747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1637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A653BC-8E5A-49F5-9E88-55498E16CA54}"/>
              </a:ext>
            </a:extLst>
          </p:cNvPr>
          <p:cNvSpPr>
            <a:spLocks noGrp="1"/>
          </p:cNvSpPr>
          <p:nvPr>
            <p:ph type="title"/>
          </p:nvPr>
        </p:nvSpPr>
        <p:spPr>
          <a:xfrm>
            <a:off x="524256" y="491260"/>
            <a:ext cx="6594189" cy="1625210"/>
          </a:xfrm>
        </p:spPr>
        <p:txBody>
          <a:bodyPr>
            <a:normAutofit/>
          </a:bodyPr>
          <a:lstStyle/>
          <a:p>
            <a:r>
              <a:rPr lang="en-GB">
                <a:solidFill>
                  <a:srgbClr val="FFFFFF"/>
                </a:solidFill>
              </a:rPr>
              <a:t>Useful Links:</a:t>
            </a:r>
          </a:p>
        </p:txBody>
      </p:sp>
      <p:pic>
        <p:nvPicPr>
          <p:cNvPr id="4" name="Picture 3">
            <a:extLst>
              <a:ext uri="{FF2B5EF4-FFF2-40B4-BE49-F238E27FC236}">
                <a16:creationId xmlns:a16="http://schemas.microsoft.com/office/drawing/2014/main" id="{9CABDE43-2D6B-4E8C-AAB4-DD429866648D}"/>
              </a:ext>
            </a:extLst>
          </p:cNvPr>
          <p:cNvPicPr>
            <a:picLocks noChangeAspect="1"/>
          </p:cNvPicPr>
          <p:nvPr/>
        </p:nvPicPr>
        <p:blipFill rotWithShape="1">
          <a:blip r:embed="rId2"/>
          <a:srcRect l="12801" r="23626" b="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61099AE-C687-48E1-9C6F-278249E95282}"/>
              </a:ext>
            </a:extLst>
          </p:cNvPr>
          <p:cNvSpPr>
            <a:spLocks noGrp="1"/>
          </p:cNvSpPr>
          <p:nvPr>
            <p:ph idx="1"/>
          </p:nvPr>
        </p:nvSpPr>
        <p:spPr>
          <a:xfrm>
            <a:off x="8029319" y="917725"/>
            <a:ext cx="3424739" cy="4852362"/>
          </a:xfrm>
        </p:spPr>
        <p:txBody>
          <a:bodyPr anchor="ctr">
            <a:normAutofit/>
          </a:bodyPr>
          <a:lstStyle/>
          <a:p>
            <a:r>
              <a:rPr lang="en-GB" sz="1700" dirty="0">
                <a:solidFill>
                  <a:srgbClr val="FFFFFF"/>
                </a:solidFill>
              </a:rPr>
              <a:t>Prospects: write a successful job application </a:t>
            </a:r>
            <a:r>
              <a:rPr lang="en-GB" sz="1700" dirty="0">
                <a:solidFill>
                  <a:srgbClr val="FFFFFF"/>
                </a:solidFill>
                <a:highlight>
                  <a:srgbClr val="00FFFF"/>
                </a:highlight>
                <a:hlinkClick r:id="rId3"/>
              </a:rPr>
              <a:t>https://www.prospects.ac.uk/careers-advice/applying-for-jobs/write-a-successful-job-application#top</a:t>
            </a:r>
            <a:endParaRPr lang="en-GB" sz="1700" dirty="0">
              <a:solidFill>
                <a:srgbClr val="FFFFFF"/>
              </a:solidFill>
              <a:highlight>
                <a:srgbClr val="00FFFF"/>
              </a:highlight>
            </a:endParaRPr>
          </a:p>
          <a:p>
            <a:r>
              <a:rPr lang="en-GB" sz="1700" dirty="0" err="1">
                <a:solidFill>
                  <a:srgbClr val="FFFFFF"/>
                </a:solidFill>
              </a:rPr>
              <a:t>Targetjobs</a:t>
            </a:r>
            <a:r>
              <a:rPr lang="en-GB" sz="1700" dirty="0">
                <a:solidFill>
                  <a:srgbClr val="FFFFFF"/>
                </a:solidFill>
              </a:rPr>
              <a:t>: how to write a great personal statement for a teaching job</a:t>
            </a:r>
            <a:br>
              <a:rPr lang="en-GB" sz="1700" dirty="0">
                <a:solidFill>
                  <a:srgbClr val="FFFFFF"/>
                </a:solidFill>
              </a:rPr>
            </a:br>
            <a:r>
              <a:rPr lang="en-GB" sz="1700" dirty="0">
                <a:solidFill>
                  <a:srgbClr val="FFFFFF"/>
                </a:solidFill>
                <a:highlight>
                  <a:srgbClr val="00FFFF"/>
                </a:highlight>
                <a:hlinkClick r:id="rId4"/>
              </a:rPr>
              <a:t>Personal statements for teaching jobs (targetjobs.co.uk)  </a:t>
            </a:r>
            <a:br>
              <a:rPr lang="en-GB" sz="1200" dirty="0"/>
            </a:br>
            <a:endParaRPr lang="en-GB" sz="1700" dirty="0">
              <a:solidFill>
                <a:srgbClr val="FFFFFF"/>
              </a:solidFill>
              <a:highlight>
                <a:srgbClr val="00FFFF"/>
              </a:highlight>
            </a:endParaRPr>
          </a:p>
        </p:txBody>
      </p:sp>
    </p:spTree>
    <p:extLst>
      <p:ext uri="{BB962C8B-B14F-4D97-AF65-F5344CB8AC3E}">
        <p14:creationId xmlns:p14="http://schemas.microsoft.com/office/powerpoint/2010/main" val="19618813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2673078-A2B2-4165-A7F0-6F1264F715F1}"/>
              </a:ext>
            </a:extLst>
          </p:cNvPr>
          <p:cNvSpPr>
            <a:spLocks noGrp="1"/>
          </p:cNvSpPr>
          <p:nvPr>
            <p:ph type="title"/>
          </p:nvPr>
        </p:nvSpPr>
        <p:spPr>
          <a:xfrm>
            <a:off x="8842248" y="1481328"/>
            <a:ext cx="2926080" cy="2468880"/>
          </a:xfrm>
        </p:spPr>
        <p:txBody>
          <a:bodyPr vert="horz" lIns="91440" tIns="45720" rIns="91440" bIns="45720" rtlCol="0" anchor="b">
            <a:normAutofit/>
          </a:bodyPr>
          <a:lstStyle/>
          <a:p>
            <a:endParaRPr lang="en-US" sz="4000"/>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a:extLst>
              <a:ext uri="{FF2B5EF4-FFF2-40B4-BE49-F238E27FC236}">
                <a16:creationId xmlns:a16="http://schemas.microsoft.com/office/drawing/2014/main" id="{8313A8BC-B9F5-4E42-8D5F-A78FB98D6C1C}"/>
              </a:ext>
            </a:extLst>
          </p:cNvPr>
          <p:cNvPicPr>
            <a:picLocks noGrp="1" noChangeAspect="1"/>
          </p:cNvPicPr>
          <p:nvPr>
            <p:ph idx="1"/>
          </p:nvPr>
        </p:nvPicPr>
        <p:blipFill rotWithShape="1">
          <a:blip r:embed="rId2"/>
          <a:srcRect r="-1" b="161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8421919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7" ma:contentTypeDescription="Create a new document." ma:contentTypeScope="" ma:versionID="417fb291bd633700f97db664271529a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ed934ecd9fa909fac31bac3a46474cd0" ns2:_="" ns3:_="">
    <xsd:import namespace="74243a2f-f39c-4e43-9810-58f2f548e0d4"/>
    <xsd:import namespace="32cf4773-4f40-40c5-b712-94915657137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e0655faa-0475-4c4a-8867-fd1291fb13bb}"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32ED49-CFFD-4797-BC8C-08F5EB9B8AA5}">
  <ds:schemaRefs>
    <ds:schemaRef ds:uri="http://schemas.microsoft.com/sharepoint/v3/contenttype/forms"/>
  </ds:schemaRefs>
</ds:datastoreItem>
</file>

<file path=customXml/itemProps2.xml><?xml version="1.0" encoding="utf-8"?>
<ds:datastoreItem xmlns:ds="http://schemas.openxmlformats.org/officeDocument/2006/customXml" ds:itemID="{4415CBC2-1E28-4C66-9811-6793967AB4E3}">
  <ds:schemaRefs>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ebe861c4-9752-476b-95bf-faec8d80e167"/>
    <ds:schemaRef ds:uri="f9cd839b-d2f7-4d79-867e-33235b171cd7"/>
    <ds:schemaRef ds:uri="http://www.w3.org/XML/1998/namespace"/>
    <ds:schemaRef ds:uri="http://purl.org/dc/dcmitype/"/>
    <ds:schemaRef ds:uri="74243a2f-f39c-4e43-9810-58f2f548e0d4"/>
    <ds:schemaRef ds:uri="32cf4773-4f40-40c5-b712-949156571374"/>
  </ds:schemaRefs>
</ds:datastoreItem>
</file>

<file path=customXml/itemProps3.xml><?xml version="1.0" encoding="utf-8"?>
<ds:datastoreItem xmlns:ds="http://schemas.openxmlformats.org/officeDocument/2006/customXml" ds:itemID="{AAFE8854-92F7-460F-A40F-24365DA3E9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1804</Words>
  <Application>Microsoft Office PowerPoint</Application>
  <PresentationFormat>Widescreen</PresentationFormat>
  <Paragraphs>110</Paragraphs>
  <Slides>38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Calibri Light</vt:lpstr>
      <vt:lpstr>Rockwell</vt:lpstr>
      <vt:lpstr>Office Theme</vt:lpstr>
      <vt:lpstr>Writing  a  Personal Statement</vt:lpstr>
      <vt:lpstr>What is a teaching personal statement?</vt:lpstr>
      <vt:lpstr>Why is the personal statement is important?</vt:lpstr>
      <vt:lpstr>Why is the personal statement is important?</vt:lpstr>
      <vt:lpstr>What is the difference between a personal statement and a letter of application?</vt:lpstr>
      <vt:lpstr>Letter of application</vt:lpstr>
      <vt:lpstr>Personal statement</vt:lpstr>
      <vt:lpstr>What do I need to cover in a personal statement or letter of application?</vt:lpstr>
      <vt:lpstr>Providing evidence to support your claims is vitally important. </vt:lpstr>
      <vt:lpstr>1. How long should it be? </vt:lpstr>
      <vt:lpstr>How can I tailor my application/letter to fit the advertised vacancy?</vt:lpstr>
      <vt:lpstr>How should I structure my personal statement?</vt:lpstr>
      <vt:lpstr>What should I include?</vt:lpstr>
      <vt:lpstr>Opening lines…</vt:lpstr>
      <vt:lpstr>Do your research</vt:lpstr>
      <vt:lpstr>The steps that you have taken to lead you to the decision to be a teacher.</vt:lpstr>
      <vt:lpstr>Do I need to say anything about my teacher training or degree course?</vt:lpstr>
      <vt:lpstr>Course details</vt:lpstr>
      <vt:lpstr>For example: </vt:lpstr>
      <vt:lpstr>Visions and beliefs about primary/secondary education</vt:lpstr>
      <vt:lpstr>Key traits</vt:lpstr>
      <vt:lpstr>Teaching experience</vt:lpstr>
      <vt:lpstr>The future me…</vt:lpstr>
      <vt:lpstr>Classroom management strategies</vt:lpstr>
      <vt:lpstr>Outline your experience of marking, evaluation and feedback </vt:lpstr>
      <vt:lpstr>Contact with parents</vt:lpstr>
      <vt:lpstr>Experience of mixed ability or team-teaching</vt:lpstr>
      <vt:lpstr>Differentiation</vt:lpstr>
      <vt:lpstr>An understanding of what makes an effective lesson</vt:lpstr>
      <vt:lpstr>An understanding of what makes an effective lesson</vt:lpstr>
      <vt:lpstr>What about any previous work experience that I’ve had that isn’t related to teaching?</vt:lpstr>
      <vt:lpstr>What about any previous work experience that I’ve had that isn’t related to teaching?</vt:lpstr>
      <vt:lpstr>Refer to recent initiatives and their significance in your classroom</vt:lpstr>
      <vt:lpstr>Top tips from head teachers</vt:lpstr>
      <vt:lpstr>Top tips from head teachers</vt:lpstr>
      <vt:lpstr>Top tips from head teachers</vt:lpstr>
      <vt:lpstr>Useful Links: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Personal Statement</dc:title>
  <dc:creator>Julia Holloway</dc:creator>
  <cp:lastModifiedBy>David Stacey</cp:lastModifiedBy>
  <cp:revision>13</cp:revision>
  <dcterms:created xsi:type="dcterms:W3CDTF">2020-10-17T14:39:33Z</dcterms:created>
  <dcterms:modified xsi:type="dcterms:W3CDTF">2024-02-26T05:47:36Z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y fmtid="{D5CDD505-2E9C-101B-9397-08002B2CF9AE}" pid="3" name="MediaServiceImageTags">
    <vt:lpwstr/>
  </property>
</Properties>
</file>