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Default Extension="jpg" ContentType="image/jpg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x="9144000" cy="6858000"/>
  <p:notesSz cx="9144000" cy="6858000"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1025144" y="1842009"/>
            <a:ext cx="3988435" cy="35769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rgbClr val="585858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8418576" y="0"/>
            <a:ext cx="725805" cy="6858000"/>
          </a:xfrm>
          <a:custGeom>
            <a:avLst/>
            <a:gdLst/>
            <a:ahLst/>
            <a:cxnLst/>
            <a:rect l="l" t="t" r="r" b="b"/>
            <a:pathLst>
              <a:path w="725804" h="6858000">
                <a:moveTo>
                  <a:pt x="725424" y="0"/>
                </a:moveTo>
                <a:lnTo>
                  <a:pt x="0" y="0"/>
                </a:lnTo>
                <a:lnTo>
                  <a:pt x="0" y="6858000"/>
                </a:lnTo>
                <a:lnTo>
                  <a:pt x="725424" y="6858000"/>
                </a:lnTo>
                <a:lnTo>
                  <a:pt x="725424" y="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62308" y="269692"/>
            <a:ext cx="7619382" cy="1068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5B9BD4"/>
                </a:solidFill>
                <a:latin typeface="Cambria"/>
                <a:cs typeface="Cambria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25144" y="1842009"/>
            <a:ext cx="7093711" cy="1692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.png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Relationship Id="rId3" Type="http://schemas.openxmlformats.org/officeDocument/2006/relationships/image" Target="../media/image3.jp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Relationship Id="rId3" Type="http://schemas.openxmlformats.org/officeDocument/2006/relationships/image" Target="../media/image4.jp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Relationship Id="rId3" Type="http://schemas.openxmlformats.org/officeDocument/2006/relationships/image" Target="../media/image5.jp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Relationship Id="rId3" Type="http://schemas.openxmlformats.org/officeDocument/2006/relationships/image" Target="../media/image6.jp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2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42900" y="0"/>
            <a:ext cx="8075930" cy="6858000"/>
          </a:xfrm>
          <a:custGeom>
            <a:avLst/>
            <a:gdLst/>
            <a:ahLst/>
            <a:cxnLst/>
            <a:rect l="l" t="t" r="r" b="b"/>
            <a:pathLst>
              <a:path w="8075930" h="6858000">
                <a:moveTo>
                  <a:pt x="0" y="6858000"/>
                </a:moveTo>
                <a:lnTo>
                  <a:pt x="8075676" y="6858000"/>
                </a:lnTo>
                <a:lnTo>
                  <a:pt x="8075676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rgbClr val="44536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18576" y="0"/>
            <a:ext cx="725805" cy="6858000"/>
          </a:xfrm>
          <a:custGeom>
            <a:avLst/>
            <a:gdLst/>
            <a:ahLst/>
            <a:cxnLst/>
            <a:rect l="l" t="t" r="r" b="b"/>
            <a:pathLst>
              <a:path w="725804" h="6858000">
                <a:moveTo>
                  <a:pt x="725424" y="0"/>
                </a:moveTo>
                <a:lnTo>
                  <a:pt x="0" y="0"/>
                </a:lnTo>
                <a:lnTo>
                  <a:pt x="0" y="6858000"/>
                </a:lnTo>
                <a:lnTo>
                  <a:pt x="725424" y="6858000"/>
                </a:lnTo>
                <a:lnTo>
                  <a:pt x="725424" y="0"/>
                </a:lnTo>
                <a:close/>
              </a:path>
            </a:pathLst>
          </a:custGeom>
          <a:solidFill>
            <a:srgbClr val="333E5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0" y="0"/>
            <a:ext cx="342900" cy="6858000"/>
          </a:xfrm>
          <a:custGeom>
            <a:avLst/>
            <a:gdLst/>
            <a:ahLst/>
            <a:cxnLst/>
            <a:rect l="l" t="t" r="r" b="b"/>
            <a:pathLst>
              <a:path w="342900" h="6858000">
                <a:moveTo>
                  <a:pt x="342900" y="0"/>
                </a:moveTo>
                <a:lnTo>
                  <a:pt x="0" y="0"/>
                </a:lnTo>
                <a:lnTo>
                  <a:pt x="0" y="6858000"/>
                </a:lnTo>
                <a:lnTo>
                  <a:pt x="342900" y="6858000"/>
                </a:lnTo>
                <a:lnTo>
                  <a:pt x="342900" y="0"/>
                </a:lnTo>
                <a:close/>
              </a:path>
            </a:pathLst>
          </a:custGeom>
          <a:solidFill>
            <a:srgbClr val="5B9BD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762308" y="943758"/>
            <a:ext cx="7197090" cy="1794510"/>
          </a:xfrm>
          <a:prstGeom prst="rect"/>
        </p:spPr>
        <p:txBody>
          <a:bodyPr wrap="square" lIns="0" tIns="111760" rIns="0" bIns="0" rtlCol="0" vert="horz">
            <a:spAutoFit/>
          </a:bodyPr>
          <a:lstStyle/>
          <a:p>
            <a:pPr marL="12700" marR="628015">
              <a:lnSpc>
                <a:spcPts val="4390"/>
              </a:lnSpc>
              <a:spcBef>
                <a:spcPts val="880"/>
              </a:spcBef>
            </a:pPr>
            <a:r>
              <a:rPr dirty="0" sz="4300" spc="220">
                <a:solidFill>
                  <a:srgbClr val="FFFFFF"/>
                </a:solidFill>
              </a:rPr>
              <a:t>Introduction</a:t>
            </a:r>
            <a:r>
              <a:rPr dirty="0" sz="4300" spc="175">
                <a:solidFill>
                  <a:srgbClr val="FFFFFF"/>
                </a:solidFill>
              </a:rPr>
              <a:t> to</a:t>
            </a:r>
            <a:r>
              <a:rPr dirty="0" sz="4300" spc="145">
                <a:solidFill>
                  <a:srgbClr val="FFFFFF"/>
                </a:solidFill>
              </a:rPr>
              <a:t> </a:t>
            </a:r>
            <a:r>
              <a:rPr dirty="0" sz="4300" spc="280">
                <a:solidFill>
                  <a:srgbClr val="FFFFFF"/>
                </a:solidFill>
              </a:rPr>
              <a:t>Clinical </a:t>
            </a:r>
            <a:r>
              <a:rPr dirty="0" sz="4300" spc="-935">
                <a:solidFill>
                  <a:srgbClr val="FFFFFF"/>
                </a:solidFill>
              </a:rPr>
              <a:t> </a:t>
            </a:r>
            <a:r>
              <a:rPr dirty="0" sz="4300" spc="220">
                <a:solidFill>
                  <a:srgbClr val="FFFFFF"/>
                </a:solidFill>
              </a:rPr>
              <a:t>Skills</a:t>
            </a:r>
            <a:endParaRPr sz="4300"/>
          </a:p>
          <a:p>
            <a:pPr marL="12700">
              <a:lnSpc>
                <a:spcPts val="4365"/>
              </a:lnSpc>
            </a:pPr>
            <a:r>
              <a:rPr dirty="0" sz="4300" spc="260">
                <a:solidFill>
                  <a:srgbClr val="FFFFFF"/>
                </a:solidFill>
              </a:rPr>
              <a:t>Practical</a:t>
            </a:r>
            <a:r>
              <a:rPr dirty="0" sz="4300" spc="140">
                <a:solidFill>
                  <a:srgbClr val="FFFFFF"/>
                </a:solidFill>
              </a:rPr>
              <a:t> </a:t>
            </a:r>
            <a:r>
              <a:rPr dirty="0" sz="4300" spc="-5">
                <a:solidFill>
                  <a:srgbClr val="FFFFFF"/>
                </a:solidFill>
              </a:rPr>
              <a:t>–</a:t>
            </a:r>
            <a:r>
              <a:rPr dirty="0" sz="4300" spc="145">
                <a:solidFill>
                  <a:srgbClr val="FFFFFF"/>
                </a:solidFill>
              </a:rPr>
              <a:t> </a:t>
            </a:r>
            <a:r>
              <a:rPr dirty="0" sz="4300" spc="245">
                <a:solidFill>
                  <a:srgbClr val="FFFFFF"/>
                </a:solidFill>
              </a:rPr>
              <a:t>Shoulder</a:t>
            </a:r>
            <a:r>
              <a:rPr dirty="0" sz="4300" spc="160">
                <a:solidFill>
                  <a:srgbClr val="FFFFFF"/>
                </a:solidFill>
              </a:rPr>
              <a:t> </a:t>
            </a:r>
            <a:r>
              <a:rPr dirty="0" sz="4300" spc="555">
                <a:solidFill>
                  <a:srgbClr val="FFFFFF"/>
                </a:solidFill>
              </a:rPr>
              <a:t>ROM</a:t>
            </a:r>
            <a:endParaRPr sz="4300"/>
          </a:p>
        </p:txBody>
      </p:sp>
      <p:grpSp>
        <p:nvGrpSpPr>
          <p:cNvPr id="6" name="object 6"/>
          <p:cNvGrpSpPr/>
          <p:nvPr/>
        </p:nvGrpSpPr>
        <p:grpSpPr>
          <a:xfrm>
            <a:off x="5931027" y="5723763"/>
            <a:ext cx="2292985" cy="768985"/>
            <a:chOff x="5931027" y="5723763"/>
            <a:chExt cx="2292985" cy="768985"/>
          </a:xfrm>
        </p:grpSpPr>
        <p:pic>
          <p:nvPicPr>
            <p:cNvPr id="7" name="object 7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940552" y="5733288"/>
              <a:ext cx="2273807" cy="749808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5935789" y="5728525"/>
              <a:ext cx="2283460" cy="759460"/>
            </a:xfrm>
            <a:custGeom>
              <a:avLst/>
              <a:gdLst/>
              <a:ahLst/>
              <a:cxnLst/>
              <a:rect l="l" t="t" r="r" b="b"/>
              <a:pathLst>
                <a:path w="2283459" h="759460">
                  <a:moveTo>
                    <a:pt x="0" y="0"/>
                  </a:moveTo>
                  <a:lnTo>
                    <a:pt x="2283332" y="0"/>
                  </a:lnTo>
                  <a:lnTo>
                    <a:pt x="2283332" y="759333"/>
                  </a:lnTo>
                  <a:lnTo>
                    <a:pt x="0" y="759333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1014157"/>
            <a:ext cx="1613535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325"/>
              <a:t>Re</a:t>
            </a:r>
            <a:r>
              <a:rPr dirty="0" sz="4000" spc="240"/>
              <a:t>c</a:t>
            </a:r>
            <a:r>
              <a:rPr dirty="0" sz="4000" spc="204"/>
              <a:t>ap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025144" y="1785621"/>
            <a:ext cx="2172970" cy="561340"/>
          </a:xfrm>
          <a:prstGeom prst="rect">
            <a:avLst/>
          </a:prstGeom>
        </p:spPr>
        <p:txBody>
          <a:bodyPr wrap="square" lIns="0" tIns="12065" rIns="0" bIns="0" rtlCol="0" vert="horz">
            <a:spAutoFit/>
          </a:bodyPr>
          <a:lstStyle/>
          <a:p>
            <a:pPr algn="r" marL="182880" marR="21590" indent="-182880">
              <a:lnSpc>
                <a:spcPts val="2230"/>
              </a:lnSpc>
              <a:spcBef>
                <a:spcPts val="95"/>
              </a:spcBef>
              <a:buClr>
                <a:srgbClr val="5B9BD4"/>
              </a:buClr>
              <a:buSzPct val="78947"/>
              <a:buFont typeface="Arial MT"/>
              <a:buChar char="•"/>
              <a:tabLst>
                <a:tab pos="182880" algn="l"/>
              </a:tabLst>
            </a:pPr>
            <a:r>
              <a:rPr dirty="0" sz="1900" spc="85">
                <a:solidFill>
                  <a:srgbClr val="585858"/>
                </a:solidFill>
                <a:latin typeface="Cambria"/>
                <a:cs typeface="Cambria"/>
              </a:rPr>
              <a:t>Bony</a:t>
            </a:r>
            <a:r>
              <a:rPr dirty="0" sz="19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14">
                <a:solidFill>
                  <a:srgbClr val="585858"/>
                </a:solidFill>
                <a:latin typeface="Cambria"/>
                <a:cs typeface="Cambria"/>
              </a:rPr>
              <a:t>Landmarks</a:t>
            </a:r>
            <a:endParaRPr sz="1900">
              <a:latin typeface="Cambria"/>
              <a:cs typeface="Cambria"/>
            </a:endParaRPr>
          </a:p>
          <a:p>
            <a:pPr algn="r" marR="5080">
              <a:lnSpc>
                <a:spcPts val="1989"/>
              </a:lnSpc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32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55">
                <a:solidFill>
                  <a:srgbClr val="585858"/>
                </a:solidFill>
                <a:latin typeface="Cambria"/>
                <a:cs typeface="Cambria"/>
              </a:rPr>
              <a:t>Coracoid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Process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99463" y="2319021"/>
            <a:ext cx="2161540" cy="2851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Greater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Tubercle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99463" y="2500371"/>
            <a:ext cx="1875789" cy="80073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95580">
              <a:lnSpc>
                <a:spcPts val="2035"/>
              </a:lnSpc>
              <a:spcBef>
                <a:spcPts val="105"/>
              </a:spcBef>
            </a:pP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700">
              <a:latin typeface="Cambria"/>
              <a:cs typeface="Cambria"/>
            </a:endParaRPr>
          </a:p>
          <a:p>
            <a:pPr marL="12700">
              <a:lnSpc>
                <a:spcPts val="2030"/>
              </a:lnSpc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4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Glenoid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Fossa</a:t>
            </a:r>
            <a:endParaRPr sz="1700">
              <a:latin typeface="Cambria"/>
              <a:cs typeface="Cambria"/>
            </a:endParaRPr>
          </a:p>
          <a:p>
            <a:pPr marL="12700">
              <a:lnSpc>
                <a:spcPts val="2035"/>
              </a:lnSpc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4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Spine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99463" y="3273045"/>
            <a:ext cx="1887220" cy="2851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482344" y="3454395"/>
            <a:ext cx="824230" cy="2851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1700" spc="220">
                <a:solidFill>
                  <a:srgbClr val="585858"/>
                </a:solidFill>
                <a:latin typeface="Cambria"/>
                <a:cs typeface="Cambria"/>
              </a:rPr>
              <a:t>S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ca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p</a:t>
            </a:r>
            <a:r>
              <a:rPr dirty="0" sz="1700" spc="100">
                <a:solidFill>
                  <a:srgbClr val="585858"/>
                </a:solidFill>
                <a:latin typeface="Cambria"/>
                <a:cs typeface="Cambria"/>
              </a:rPr>
              <a:t>u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l</a:t>
            </a:r>
            <a:r>
              <a:rPr dirty="0" sz="1700" spc="114">
                <a:solidFill>
                  <a:srgbClr val="585858"/>
                </a:solidFill>
                <a:latin typeface="Cambria"/>
                <a:cs typeface="Cambria"/>
              </a:rPr>
              <a:t>a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299463" y="3711957"/>
            <a:ext cx="1937385" cy="2851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4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Lateral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Border</a:t>
            </a:r>
            <a:r>
              <a:rPr dirty="0" sz="1700" spc="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482344" y="3893307"/>
            <a:ext cx="824230" cy="2851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spc="220">
                <a:solidFill>
                  <a:srgbClr val="585858"/>
                </a:solidFill>
                <a:latin typeface="Cambria"/>
                <a:cs typeface="Cambria"/>
              </a:rPr>
              <a:t>S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ca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p</a:t>
            </a:r>
            <a:r>
              <a:rPr dirty="0" sz="1700" spc="100">
                <a:solidFill>
                  <a:srgbClr val="585858"/>
                </a:solidFill>
                <a:latin typeface="Cambria"/>
                <a:cs typeface="Cambria"/>
              </a:rPr>
              <a:t>u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l</a:t>
            </a:r>
            <a:r>
              <a:rPr dirty="0" sz="1700" spc="114">
                <a:solidFill>
                  <a:srgbClr val="585858"/>
                </a:solidFill>
                <a:latin typeface="Cambria"/>
                <a:cs typeface="Cambria"/>
              </a:rPr>
              <a:t>a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99463" y="4150869"/>
            <a:ext cx="1819910" cy="2851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Inferior</a:t>
            </a:r>
            <a:r>
              <a:rPr dirty="0" sz="1700" spc="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angle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82344" y="4332219"/>
            <a:ext cx="789940" cy="2851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scapula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99463" y="4589781"/>
            <a:ext cx="2036445" cy="2851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4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70">
                <a:solidFill>
                  <a:srgbClr val="585858"/>
                </a:solidFill>
                <a:latin typeface="Cambria"/>
                <a:cs typeface="Cambria"/>
              </a:rPr>
              <a:t>Lesser</a:t>
            </a:r>
            <a:r>
              <a:rPr dirty="0" sz="17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50">
                <a:solidFill>
                  <a:srgbClr val="585858"/>
                </a:solidFill>
                <a:latin typeface="Cambria"/>
                <a:cs typeface="Cambria"/>
              </a:rPr>
              <a:t>Tubercle</a:t>
            </a:r>
            <a:r>
              <a:rPr dirty="0" sz="1700" spc="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endParaRPr sz="1700">
              <a:latin typeface="Cambria"/>
              <a:cs typeface="Cambri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1299463" y="4771131"/>
            <a:ext cx="2239645" cy="105791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95580">
              <a:lnSpc>
                <a:spcPts val="2035"/>
              </a:lnSpc>
              <a:spcBef>
                <a:spcPts val="100"/>
              </a:spcBef>
            </a:pPr>
            <a:r>
              <a:rPr dirty="0" sz="1700" spc="95">
                <a:solidFill>
                  <a:srgbClr val="585858"/>
                </a:solidFill>
                <a:latin typeface="Cambria"/>
                <a:cs typeface="Cambria"/>
              </a:rPr>
              <a:t>Humerus</a:t>
            </a:r>
            <a:endParaRPr sz="1700">
              <a:latin typeface="Cambria"/>
              <a:cs typeface="Cambria"/>
            </a:endParaRPr>
          </a:p>
          <a:p>
            <a:pPr marL="12700">
              <a:lnSpc>
                <a:spcPts val="2030"/>
              </a:lnSpc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5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80">
                <a:solidFill>
                  <a:srgbClr val="585858"/>
                </a:solidFill>
                <a:latin typeface="Cambria"/>
                <a:cs typeface="Cambria"/>
              </a:rPr>
              <a:t>Infraspinatus</a:t>
            </a:r>
            <a:r>
              <a:rPr dirty="0" sz="1700" spc="4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fossa</a:t>
            </a:r>
            <a:endParaRPr sz="1700">
              <a:latin typeface="Cambria"/>
              <a:cs typeface="Cambria"/>
            </a:endParaRPr>
          </a:p>
          <a:p>
            <a:pPr marL="12700">
              <a:lnSpc>
                <a:spcPts val="2030"/>
              </a:lnSpc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4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85">
                <a:solidFill>
                  <a:srgbClr val="585858"/>
                </a:solidFill>
                <a:latin typeface="Cambria"/>
                <a:cs typeface="Cambria"/>
              </a:rPr>
              <a:t>Supraspinatus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 fossa</a:t>
            </a:r>
            <a:endParaRPr sz="1700">
              <a:latin typeface="Cambria"/>
              <a:cs typeface="Cambria"/>
            </a:endParaRPr>
          </a:p>
          <a:p>
            <a:pPr marL="12700">
              <a:lnSpc>
                <a:spcPts val="2035"/>
              </a:lnSpc>
            </a:pPr>
            <a:r>
              <a:rPr dirty="0" sz="1700" spc="-32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700" spc="-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700" spc="75">
                <a:solidFill>
                  <a:srgbClr val="585858"/>
                </a:solidFill>
                <a:latin typeface="Cambria"/>
                <a:cs typeface="Cambria"/>
              </a:rPr>
              <a:t>Subscapularis</a:t>
            </a:r>
            <a:r>
              <a:rPr dirty="0" sz="1700" spc="5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700" spc="45">
                <a:solidFill>
                  <a:srgbClr val="585858"/>
                </a:solidFill>
                <a:latin typeface="Cambria"/>
                <a:cs typeface="Cambria"/>
              </a:rPr>
              <a:t>fossa</a:t>
            </a:r>
            <a:endParaRPr sz="1700">
              <a:latin typeface="Cambria"/>
              <a:cs typeface="Cambria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15" name="object 1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4659884" y="1842007"/>
            <a:ext cx="2082164" cy="3350895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94945" marR="59690" indent="-182880">
              <a:lnSpc>
                <a:spcPts val="2280"/>
              </a:lnSpc>
              <a:spcBef>
                <a:spcPts val="2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Anatomy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Shoulder</a:t>
            </a:r>
            <a:endParaRPr sz="2000">
              <a:latin typeface="Cambria"/>
              <a:cs typeface="Cambria"/>
            </a:endParaRPr>
          </a:p>
          <a:p>
            <a:pPr marL="286385">
              <a:lnSpc>
                <a:spcPct val="100000"/>
              </a:lnSpc>
              <a:spcBef>
                <a:spcPts val="22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4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Ligaments</a:t>
            </a:r>
            <a:endParaRPr sz="1800">
              <a:latin typeface="Cambria"/>
              <a:cs typeface="Cambria"/>
            </a:endParaRPr>
          </a:p>
          <a:p>
            <a:pPr marL="560705">
              <a:lnSpc>
                <a:spcPct val="100000"/>
              </a:lnSpc>
              <a:spcBef>
                <a:spcPts val="420"/>
              </a:spcBef>
            </a:pPr>
            <a:r>
              <a:rPr dirty="0" sz="1600" spc="-30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600" spc="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600" spc="240">
                <a:solidFill>
                  <a:srgbClr val="585858"/>
                </a:solidFill>
                <a:latin typeface="Cambria"/>
                <a:cs typeface="Cambria"/>
              </a:rPr>
              <a:t>GH</a:t>
            </a:r>
            <a:endParaRPr sz="1600">
              <a:latin typeface="Cambria"/>
              <a:cs typeface="Cambria"/>
            </a:endParaRPr>
          </a:p>
          <a:p>
            <a:pPr marL="560705">
              <a:lnSpc>
                <a:spcPct val="100000"/>
              </a:lnSpc>
              <a:spcBef>
                <a:spcPts val="405"/>
              </a:spcBef>
            </a:pPr>
            <a:r>
              <a:rPr dirty="0" sz="1600" spc="-30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600" spc="34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600" spc="260">
                <a:solidFill>
                  <a:srgbClr val="585858"/>
                </a:solidFill>
                <a:latin typeface="Cambria"/>
                <a:cs typeface="Cambria"/>
              </a:rPr>
              <a:t>ACJ</a:t>
            </a:r>
            <a:endParaRPr sz="1600">
              <a:latin typeface="Cambria"/>
              <a:cs typeface="Cambria"/>
            </a:endParaRPr>
          </a:p>
          <a:p>
            <a:pPr marL="560705">
              <a:lnSpc>
                <a:spcPct val="100000"/>
              </a:lnSpc>
              <a:spcBef>
                <a:spcPts val="409"/>
              </a:spcBef>
            </a:pPr>
            <a:r>
              <a:rPr dirty="0" sz="1600" spc="-30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600" spc="34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600" spc="280">
                <a:solidFill>
                  <a:srgbClr val="585858"/>
                </a:solidFill>
                <a:latin typeface="Cambria"/>
                <a:cs typeface="Cambria"/>
              </a:rPr>
              <a:t>SCJ</a:t>
            </a:r>
            <a:endParaRPr sz="1600">
              <a:latin typeface="Cambria"/>
              <a:cs typeface="Cambria"/>
            </a:endParaRPr>
          </a:p>
          <a:p>
            <a:pPr marL="286385">
              <a:lnSpc>
                <a:spcPct val="100000"/>
              </a:lnSpc>
              <a:spcBef>
                <a:spcPts val="37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5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Bursa</a:t>
            </a:r>
            <a:endParaRPr sz="1800">
              <a:latin typeface="Cambria"/>
              <a:cs typeface="Cambria"/>
            </a:endParaRPr>
          </a:p>
          <a:p>
            <a:pPr marL="560705">
              <a:lnSpc>
                <a:spcPct val="100000"/>
              </a:lnSpc>
              <a:spcBef>
                <a:spcPts val="415"/>
              </a:spcBef>
            </a:pPr>
            <a:r>
              <a:rPr dirty="0" sz="1600" spc="-30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600" spc="3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600" spc="60">
                <a:solidFill>
                  <a:srgbClr val="585858"/>
                </a:solidFill>
                <a:latin typeface="Cambria"/>
                <a:cs typeface="Cambria"/>
              </a:rPr>
              <a:t>Subacromial</a:t>
            </a:r>
            <a:endParaRPr sz="1600">
              <a:latin typeface="Cambria"/>
              <a:cs typeface="Cambria"/>
            </a:endParaRPr>
          </a:p>
          <a:p>
            <a:pPr marL="560705">
              <a:lnSpc>
                <a:spcPct val="100000"/>
              </a:lnSpc>
              <a:spcBef>
                <a:spcPts val="409"/>
              </a:spcBef>
            </a:pPr>
            <a:r>
              <a:rPr dirty="0" sz="1600" spc="-30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600" spc="3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600" spc="65">
                <a:solidFill>
                  <a:srgbClr val="585858"/>
                </a:solidFill>
                <a:latin typeface="Cambria"/>
                <a:cs typeface="Cambria"/>
              </a:rPr>
              <a:t>Subscapularis</a:t>
            </a:r>
            <a:endParaRPr sz="1600">
              <a:latin typeface="Cambria"/>
              <a:cs typeface="Cambria"/>
            </a:endParaRPr>
          </a:p>
          <a:p>
            <a:pPr marL="560705">
              <a:lnSpc>
                <a:spcPct val="100000"/>
              </a:lnSpc>
              <a:spcBef>
                <a:spcPts val="405"/>
              </a:spcBef>
            </a:pPr>
            <a:r>
              <a:rPr dirty="0" sz="1600" spc="-30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600" spc="1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600" spc="70">
                <a:solidFill>
                  <a:srgbClr val="585858"/>
                </a:solidFill>
                <a:latin typeface="Cambria"/>
                <a:cs typeface="Cambria"/>
              </a:rPr>
              <a:t>Infraspinatus</a:t>
            </a:r>
            <a:endParaRPr sz="1600">
              <a:latin typeface="Cambria"/>
              <a:cs typeface="Cambria"/>
            </a:endParaRPr>
          </a:p>
          <a:p>
            <a:pPr marL="286385">
              <a:lnSpc>
                <a:spcPct val="100000"/>
              </a:lnSpc>
              <a:spcBef>
                <a:spcPts val="38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5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95">
                <a:solidFill>
                  <a:srgbClr val="585858"/>
                </a:solidFill>
                <a:latin typeface="Cambria"/>
                <a:cs typeface="Cambria"/>
              </a:rPr>
              <a:t>Capsule</a:t>
            </a:r>
            <a:endParaRPr sz="1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341699"/>
            <a:ext cx="6361430" cy="1068070"/>
          </a:xfrm>
          <a:prstGeom prst="rect"/>
        </p:spPr>
        <p:txBody>
          <a:bodyPr wrap="square" lIns="0" tIns="74295" rIns="0" bIns="0" rtlCol="0" vert="horz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dirty="0" spc="210"/>
              <a:t>Sagittal</a:t>
            </a:r>
            <a:r>
              <a:rPr dirty="0" spc="114"/>
              <a:t> </a:t>
            </a:r>
            <a:r>
              <a:rPr dirty="0" spc="220"/>
              <a:t>Plane</a:t>
            </a:r>
            <a:r>
              <a:rPr dirty="0" spc="80"/>
              <a:t> </a:t>
            </a:r>
            <a:r>
              <a:rPr dirty="0" spc="170"/>
              <a:t>Movements</a:t>
            </a:r>
            <a:r>
              <a:rPr dirty="0" spc="105"/>
              <a:t> </a:t>
            </a:r>
            <a:r>
              <a:rPr dirty="0"/>
              <a:t>– </a:t>
            </a:r>
            <a:r>
              <a:rPr dirty="0" spc="-780"/>
              <a:t> </a:t>
            </a:r>
            <a:r>
              <a:rPr dirty="0" spc="65"/>
              <a:t>Flexion/</a:t>
            </a:r>
            <a:r>
              <a:rPr dirty="0" spc="95"/>
              <a:t> </a:t>
            </a:r>
            <a:r>
              <a:rPr dirty="0" spc="190"/>
              <a:t>Extension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88373" y="1700784"/>
            <a:ext cx="2839380" cy="2989653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4295" rIns="0" bIns="0" rtlCol="0" vert="horz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dirty="0" spc="215"/>
              <a:t>Coronal</a:t>
            </a:r>
            <a:r>
              <a:rPr dirty="0" spc="90"/>
              <a:t> </a:t>
            </a:r>
            <a:r>
              <a:rPr dirty="0" spc="220"/>
              <a:t>Plane</a:t>
            </a:r>
            <a:r>
              <a:rPr dirty="0" spc="75"/>
              <a:t> </a:t>
            </a:r>
            <a:r>
              <a:rPr dirty="0" spc="170"/>
              <a:t>Movements</a:t>
            </a:r>
            <a:r>
              <a:rPr dirty="0" spc="100"/>
              <a:t> </a:t>
            </a:r>
            <a:r>
              <a:rPr dirty="0"/>
              <a:t>– </a:t>
            </a:r>
            <a:r>
              <a:rPr dirty="0" spc="-780"/>
              <a:t> </a:t>
            </a:r>
            <a:r>
              <a:rPr dirty="0" spc="85"/>
              <a:t>Abduction/</a:t>
            </a:r>
            <a:r>
              <a:rPr dirty="0" spc="114"/>
              <a:t> </a:t>
            </a:r>
            <a:r>
              <a:rPr dirty="0" spc="200"/>
              <a:t>Adduction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11742" y="1857034"/>
            <a:ext cx="3125821" cy="2675568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74295" rIns="0" bIns="0" rtlCol="0" vert="horz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dirty="0" spc="160"/>
              <a:t>Tranverse</a:t>
            </a:r>
            <a:r>
              <a:rPr dirty="0" spc="65"/>
              <a:t> </a:t>
            </a:r>
            <a:r>
              <a:rPr dirty="0" spc="220"/>
              <a:t>Plane</a:t>
            </a:r>
            <a:r>
              <a:rPr dirty="0" spc="70"/>
              <a:t> </a:t>
            </a:r>
            <a:r>
              <a:rPr dirty="0" spc="170"/>
              <a:t>Movements</a:t>
            </a:r>
            <a:r>
              <a:rPr dirty="0" spc="95"/>
              <a:t> </a:t>
            </a:r>
            <a:r>
              <a:rPr dirty="0"/>
              <a:t>– </a:t>
            </a:r>
            <a:r>
              <a:rPr dirty="0" spc="-775"/>
              <a:t> </a:t>
            </a:r>
            <a:r>
              <a:rPr dirty="0" spc="55"/>
              <a:t>Internal/</a:t>
            </a:r>
            <a:r>
              <a:rPr dirty="0" spc="85"/>
              <a:t> </a:t>
            </a:r>
            <a:r>
              <a:rPr dirty="0" spc="215"/>
              <a:t>External</a:t>
            </a:r>
            <a:r>
              <a:rPr dirty="0" spc="100"/>
              <a:t> </a:t>
            </a:r>
            <a:r>
              <a:rPr dirty="0" spc="180"/>
              <a:t>Rotation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043939" y="1917192"/>
            <a:ext cx="5635634" cy="238504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308" y="310818"/>
            <a:ext cx="6915784" cy="1562100"/>
          </a:xfrm>
          <a:prstGeom prst="rect"/>
        </p:spPr>
        <p:txBody>
          <a:bodyPr wrap="square" lIns="0" tIns="74295" rIns="0" bIns="0" rtlCol="0" vert="horz">
            <a:spAutoFit/>
          </a:bodyPr>
          <a:lstStyle/>
          <a:p>
            <a:pPr marL="12700" marR="5080">
              <a:lnSpc>
                <a:spcPts val="3890"/>
              </a:lnSpc>
              <a:spcBef>
                <a:spcPts val="585"/>
              </a:spcBef>
            </a:pPr>
            <a:r>
              <a:rPr dirty="0" spc="160"/>
              <a:t>Tranverse</a:t>
            </a:r>
            <a:r>
              <a:rPr dirty="0" spc="65"/>
              <a:t> </a:t>
            </a:r>
            <a:r>
              <a:rPr dirty="0" spc="220"/>
              <a:t>Plane</a:t>
            </a:r>
            <a:r>
              <a:rPr dirty="0" spc="70"/>
              <a:t> </a:t>
            </a:r>
            <a:r>
              <a:rPr dirty="0" spc="170"/>
              <a:t>Movements</a:t>
            </a:r>
            <a:r>
              <a:rPr dirty="0" spc="95"/>
              <a:t> </a:t>
            </a:r>
            <a:r>
              <a:rPr dirty="0"/>
              <a:t>– </a:t>
            </a:r>
            <a:r>
              <a:rPr dirty="0" spc="-775"/>
              <a:t> </a:t>
            </a:r>
            <a:r>
              <a:rPr dirty="0" spc="165"/>
              <a:t>Horiztional </a:t>
            </a:r>
            <a:r>
              <a:rPr dirty="0" spc="90"/>
              <a:t>Adduction/ </a:t>
            </a:r>
            <a:r>
              <a:rPr dirty="0" spc="95"/>
              <a:t> </a:t>
            </a:r>
            <a:r>
              <a:rPr dirty="0" spc="190"/>
              <a:t>Abduction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662865" y="2611924"/>
            <a:ext cx="3639785" cy="324894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02267" y="617208"/>
            <a:ext cx="6703059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215"/>
              <a:t>Scapulo-Humeral</a:t>
            </a:r>
            <a:r>
              <a:rPr dirty="0" sz="4000" spc="105"/>
              <a:t> </a:t>
            </a:r>
            <a:r>
              <a:rPr dirty="0" sz="4000" spc="295"/>
              <a:t>Rhythm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025144" y="1842009"/>
            <a:ext cx="6076315" cy="347281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Scapulo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humeral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rhythm</a:t>
            </a:r>
            <a:endParaRPr sz="20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47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No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movement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in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first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-75">
                <a:solidFill>
                  <a:srgbClr val="585858"/>
                </a:solidFill>
                <a:latin typeface="Cambria"/>
                <a:cs typeface="Cambria"/>
              </a:rPr>
              <a:t>30º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flexion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">
                <a:solidFill>
                  <a:srgbClr val="585858"/>
                </a:solidFill>
                <a:latin typeface="Cambria"/>
                <a:cs typeface="Cambria"/>
              </a:rPr>
              <a:t>or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abduction</a:t>
            </a:r>
            <a:endParaRPr sz="2000">
              <a:latin typeface="Cambria"/>
              <a:cs typeface="Cambria"/>
            </a:endParaRPr>
          </a:p>
          <a:p>
            <a:pPr marL="195580" marR="219075" indent="-182880">
              <a:lnSpc>
                <a:spcPts val="2280"/>
              </a:lnSpc>
              <a:spcBef>
                <a:spcPts val="166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After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20">
                <a:solidFill>
                  <a:srgbClr val="585858"/>
                </a:solidFill>
                <a:latin typeface="Cambria"/>
                <a:cs typeface="Cambria"/>
              </a:rPr>
              <a:t>that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should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40">
                <a:solidFill>
                  <a:srgbClr val="585858"/>
                </a:solidFill>
                <a:latin typeface="Cambria"/>
                <a:cs typeface="Cambria"/>
              </a:rPr>
              <a:t>observe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35">
                <a:solidFill>
                  <a:srgbClr val="585858"/>
                </a:solidFill>
                <a:latin typeface="Cambria"/>
                <a:cs typeface="Cambria"/>
              </a:rPr>
              <a:t>a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5">
                <a:solidFill>
                  <a:srgbClr val="585858"/>
                </a:solidFill>
                <a:latin typeface="Cambria"/>
                <a:cs typeface="Cambria"/>
              </a:rPr>
              <a:t>3:1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ratio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20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humeral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movement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25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scapular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movement</a:t>
            </a:r>
            <a:endParaRPr sz="20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42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Why?</a:t>
            </a:r>
            <a:endParaRPr sz="2000">
              <a:latin typeface="Cambria"/>
              <a:cs typeface="Cambria"/>
            </a:endParaRPr>
          </a:p>
          <a:p>
            <a:pPr marL="469900" marR="5080" indent="-182880">
              <a:lnSpc>
                <a:spcPts val="1939"/>
              </a:lnSpc>
              <a:spcBef>
                <a:spcPts val="53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24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Preserves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dirty="0" sz="18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length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tension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relationship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-5">
                <a:solidFill>
                  <a:srgbClr val="585858"/>
                </a:solidFill>
                <a:latin typeface="Cambria"/>
                <a:cs typeface="Cambria"/>
              </a:rPr>
              <a:t>of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scapulohumeral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5">
                <a:solidFill>
                  <a:srgbClr val="585858"/>
                </a:solidFill>
                <a:latin typeface="Cambria"/>
                <a:cs typeface="Cambria"/>
              </a:rPr>
              <a:t>muscles</a:t>
            </a:r>
            <a:r>
              <a:rPr dirty="0" sz="1800" spc="114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80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0">
                <a:solidFill>
                  <a:srgbClr val="585858"/>
                </a:solidFill>
                <a:latin typeface="Cambria"/>
                <a:cs typeface="Cambria"/>
              </a:rPr>
              <a:t>allows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them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25">
                <a:solidFill>
                  <a:srgbClr val="585858"/>
                </a:solidFill>
                <a:latin typeface="Cambria"/>
                <a:cs typeface="Cambria"/>
              </a:rPr>
              <a:t>more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10">
                <a:solidFill>
                  <a:srgbClr val="585858"/>
                </a:solidFill>
                <a:latin typeface="Cambria"/>
                <a:cs typeface="Cambria"/>
              </a:rPr>
              <a:t>room </a:t>
            </a:r>
            <a:r>
              <a:rPr dirty="0" sz="1800" spc="-3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15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shorten</a:t>
            </a:r>
            <a:endParaRPr sz="1800">
              <a:latin typeface="Cambria"/>
              <a:cs typeface="Cambria"/>
            </a:endParaRPr>
          </a:p>
          <a:p>
            <a:pPr marL="469900" marR="821690" indent="-182880">
              <a:lnSpc>
                <a:spcPts val="1939"/>
              </a:lnSpc>
              <a:spcBef>
                <a:spcPts val="61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2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Prevents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the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80">
                <a:solidFill>
                  <a:srgbClr val="585858"/>
                </a:solidFill>
                <a:latin typeface="Cambria"/>
                <a:cs typeface="Cambria"/>
              </a:rPr>
              <a:t>humeral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head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5">
                <a:solidFill>
                  <a:srgbClr val="585858"/>
                </a:solidFill>
                <a:latin typeface="Cambria"/>
                <a:cs typeface="Cambria"/>
              </a:rPr>
              <a:t>blocking</a:t>
            </a:r>
            <a:r>
              <a:rPr dirty="0" sz="18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in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15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dirty="0" sz="18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18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0">
                <a:solidFill>
                  <a:srgbClr val="585858"/>
                </a:solidFill>
                <a:latin typeface="Cambria"/>
                <a:cs typeface="Cambria"/>
              </a:rPr>
              <a:t>acromion</a:t>
            </a:r>
            <a:r>
              <a:rPr dirty="0" sz="18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20">
                <a:solidFill>
                  <a:srgbClr val="585858"/>
                </a:solidFill>
                <a:latin typeface="Cambria"/>
                <a:cs typeface="Cambria"/>
              </a:rPr>
              <a:t>process</a:t>
            </a:r>
            <a:endParaRPr sz="1800">
              <a:latin typeface="Cambria"/>
              <a:cs typeface="Cambri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617208"/>
            <a:ext cx="1707514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350"/>
              <a:t>A</a:t>
            </a:r>
            <a:r>
              <a:rPr dirty="0" sz="4000" spc="480"/>
              <a:t>ROM</a:t>
            </a:r>
            <a:endParaRPr sz="4000"/>
          </a:p>
        </p:txBody>
      </p:sp>
      <p:sp>
        <p:nvSpPr>
          <p:cNvPr id="3" name="object 3"/>
          <p:cNvSpPr txBox="1">
            <a:spLocks noGrp="1"/>
          </p:cNvSpPr>
          <p:nvPr>
            <p:ph idx="2" sz="half"/>
          </p:nvPr>
        </p:nvSpPr>
        <p:spPr>
          <a:prstGeom prst="rect"/>
        </p:spPr>
        <p:txBody>
          <a:bodyPr wrap="square" lIns="0" tIns="13335" rIns="0" bIns="0" rtlCol="0" vert="horz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100"/>
              <a:t>Elevation</a:t>
            </a:r>
            <a:r>
              <a:rPr dirty="0" spc="90"/>
              <a:t> </a:t>
            </a:r>
            <a:r>
              <a:rPr dirty="0" spc="85"/>
              <a:t>through</a:t>
            </a:r>
            <a:r>
              <a:rPr dirty="0" spc="90"/>
              <a:t> </a:t>
            </a:r>
            <a:r>
              <a:rPr dirty="0" spc="65"/>
              <a:t>flexion</a:t>
            </a:r>
            <a:r>
              <a:rPr dirty="0" spc="80"/>
              <a:t> </a:t>
            </a:r>
            <a:r>
              <a:rPr dirty="0" spc="-65"/>
              <a:t>(180º)</a:t>
            </a:r>
          </a:p>
          <a:p>
            <a:pPr marL="195580" marR="379730" indent="-182880">
              <a:lnSpc>
                <a:spcPts val="2280"/>
              </a:lnSpc>
              <a:spcBef>
                <a:spcPts val="165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100"/>
              <a:t>Elevation </a:t>
            </a:r>
            <a:r>
              <a:rPr dirty="0" spc="85"/>
              <a:t>through </a:t>
            </a:r>
            <a:r>
              <a:rPr dirty="0" spc="70"/>
              <a:t>abduction </a:t>
            </a:r>
            <a:r>
              <a:rPr dirty="0" spc="-430"/>
              <a:t> </a:t>
            </a:r>
            <a:r>
              <a:rPr dirty="0" spc="-65"/>
              <a:t>(180º)</a:t>
            </a:r>
          </a:p>
          <a:p>
            <a:pPr marL="195580" indent="-182880">
              <a:lnSpc>
                <a:spcPct val="100000"/>
              </a:lnSpc>
              <a:spcBef>
                <a:spcPts val="143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100"/>
              <a:t>Extension</a:t>
            </a:r>
            <a:r>
              <a:rPr dirty="0" spc="55"/>
              <a:t> </a:t>
            </a:r>
            <a:r>
              <a:rPr dirty="0" spc="-45"/>
              <a:t>(45-60º)</a:t>
            </a:r>
          </a:p>
          <a:p>
            <a:pPr marL="195580" indent="-182880">
              <a:lnSpc>
                <a:spcPct val="100000"/>
              </a:lnSpc>
              <a:spcBef>
                <a:spcPts val="147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85"/>
              <a:t>Horizontal</a:t>
            </a:r>
            <a:r>
              <a:rPr dirty="0" spc="80"/>
              <a:t> </a:t>
            </a:r>
            <a:r>
              <a:rPr dirty="0" spc="70"/>
              <a:t>adduction</a:t>
            </a:r>
            <a:r>
              <a:rPr dirty="0" spc="95"/>
              <a:t> </a:t>
            </a:r>
            <a:r>
              <a:rPr dirty="0" spc="-65"/>
              <a:t>(135º)</a:t>
            </a:r>
          </a:p>
          <a:p>
            <a:pPr marL="195580" indent="-182880">
              <a:lnSpc>
                <a:spcPct val="100000"/>
              </a:lnSpc>
              <a:spcBef>
                <a:spcPts val="14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85"/>
              <a:t>Horizontal</a:t>
            </a:r>
            <a:r>
              <a:rPr dirty="0" spc="75"/>
              <a:t> </a:t>
            </a:r>
            <a:r>
              <a:rPr dirty="0" spc="70"/>
              <a:t>abduction</a:t>
            </a:r>
            <a:r>
              <a:rPr dirty="0" spc="75"/>
              <a:t> </a:t>
            </a:r>
            <a:r>
              <a:rPr dirty="0" spc="-45"/>
              <a:t>(30-45º)</a:t>
            </a:r>
          </a:p>
          <a:p>
            <a:pPr marL="195580" indent="-182880">
              <a:lnSpc>
                <a:spcPct val="100000"/>
              </a:lnSpc>
              <a:spcBef>
                <a:spcPts val="146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110"/>
              <a:t>Medial</a:t>
            </a:r>
            <a:r>
              <a:rPr dirty="0" spc="70"/>
              <a:t> </a:t>
            </a:r>
            <a:r>
              <a:rPr dirty="0" spc="65"/>
              <a:t>rotation</a:t>
            </a:r>
            <a:r>
              <a:rPr dirty="0" spc="85"/>
              <a:t> </a:t>
            </a:r>
            <a:r>
              <a:rPr dirty="0" spc="-45"/>
              <a:t>(70-90º)</a:t>
            </a:r>
          </a:p>
          <a:p>
            <a:pPr marL="195580" indent="-182880">
              <a:lnSpc>
                <a:spcPct val="100000"/>
              </a:lnSpc>
              <a:spcBef>
                <a:spcPts val="150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pc="125"/>
              <a:t>Lateral</a:t>
            </a:r>
            <a:r>
              <a:rPr dirty="0" spc="70"/>
              <a:t> </a:t>
            </a:r>
            <a:r>
              <a:rPr dirty="0" spc="65"/>
              <a:t>rotation</a:t>
            </a:r>
            <a:r>
              <a:rPr dirty="0" spc="70"/>
              <a:t> </a:t>
            </a:r>
            <a:r>
              <a:rPr dirty="0" spc="-45"/>
              <a:t>(80-90º)</a:t>
            </a:r>
          </a:p>
        </p:txBody>
      </p:sp>
      <p:grpSp>
        <p:nvGrpSpPr>
          <p:cNvPr id="4" name="object 4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26844" y="1842009"/>
            <a:ext cx="2460625" cy="2317750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95580" marR="5080" indent="-182880">
              <a:lnSpc>
                <a:spcPts val="2280"/>
              </a:lnSpc>
              <a:spcBef>
                <a:spcPts val="2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Uninjured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first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both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together</a:t>
            </a:r>
            <a:endParaRPr sz="20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42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Note</a:t>
            </a:r>
            <a:endParaRPr sz="20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29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5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95">
                <a:solidFill>
                  <a:srgbClr val="585858"/>
                </a:solidFill>
                <a:latin typeface="Cambria"/>
                <a:cs typeface="Cambria"/>
              </a:rPr>
              <a:t>Range</a:t>
            </a:r>
            <a:endParaRPr sz="1800">
              <a:latin typeface="Cambria"/>
              <a:cs typeface="Cambria"/>
            </a:endParaRPr>
          </a:p>
          <a:p>
            <a:pPr marL="469900" marR="455930" indent="-182880">
              <a:lnSpc>
                <a:spcPts val="1939"/>
              </a:lnSpc>
              <a:spcBef>
                <a:spcPts val="63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3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60">
                <a:solidFill>
                  <a:srgbClr val="585858"/>
                </a:solidFill>
                <a:latin typeface="Cambria"/>
                <a:cs typeface="Cambria"/>
              </a:rPr>
              <a:t>Compensatory </a:t>
            </a:r>
            <a:r>
              <a:rPr dirty="0" sz="1800" spc="-3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50">
                <a:solidFill>
                  <a:srgbClr val="585858"/>
                </a:solidFill>
                <a:latin typeface="Cambria"/>
                <a:cs typeface="Cambria"/>
              </a:rPr>
              <a:t>rotations</a:t>
            </a:r>
            <a:endParaRPr sz="18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36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5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Pain</a:t>
            </a:r>
            <a:endParaRPr sz="18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617208"/>
            <a:ext cx="1707514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505"/>
              <a:t>P</a:t>
            </a:r>
            <a:r>
              <a:rPr dirty="0" sz="4000" spc="480"/>
              <a:t>ROM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025144" y="1842009"/>
            <a:ext cx="3788410" cy="1113155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95580" marR="27940" indent="-183515">
              <a:lnSpc>
                <a:spcPts val="2280"/>
              </a:lnSpc>
              <a:spcBef>
                <a:spcPts val="2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50">
                <a:solidFill>
                  <a:srgbClr val="585858"/>
                </a:solidFill>
                <a:latin typeface="Cambria"/>
                <a:cs typeface="Cambria"/>
              </a:rPr>
              <a:t>Pt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actively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moves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25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55">
                <a:solidFill>
                  <a:srgbClr val="585858"/>
                </a:solidFill>
                <a:latin typeface="Cambria"/>
                <a:cs typeface="Cambria"/>
              </a:rPr>
              <a:t>EoR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then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overpressure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applied</a:t>
            </a:r>
            <a:endParaRPr sz="20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42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Note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pain,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 resistance,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end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feel</a:t>
            </a:r>
            <a:endParaRPr sz="2000">
              <a:latin typeface="Cambria"/>
              <a:cs typeface="Cambri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26844" y="1811529"/>
            <a:ext cx="2504440" cy="2701925"/>
          </a:xfrm>
          <a:prstGeom prst="rect">
            <a:avLst/>
          </a:prstGeom>
        </p:spPr>
        <p:txBody>
          <a:bodyPr wrap="square" lIns="0" tIns="59690" rIns="0" bIns="0" rtlCol="0" vert="horz">
            <a:spAutoFit/>
          </a:bodyPr>
          <a:lstStyle/>
          <a:p>
            <a:pPr marL="195580" marR="5080" indent="-182880">
              <a:lnSpc>
                <a:spcPts val="2039"/>
              </a:lnSpc>
              <a:spcBef>
                <a:spcPts val="47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235">
                <a:solidFill>
                  <a:srgbClr val="585858"/>
                </a:solidFill>
                <a:latin typeface="Cambria"/>
                <a:cs typeface="Cambria"/>
              </a:rPr>
              <a:t>PROM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through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00">
                <a:solidFill>
                  <a:srgbClr val="585858"/>
                </a:solidFill>
                <a:latin typeface="Cambria"/>
                <a:cs typeface="Cambria"/>
              </a:rPr>
              <a:t>full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range</a:t>
            </a:r>
            <a:endParaRPr sz="2000">
              <a:latin typeface="Cambria"/>
              <a:cs typeface="Cambria"/>
            </a:endParaRPr>
          </a:p>
          <a:p>
            <a:pPr marL="195580" marR="539750" indent="-182880">
              <a:lnSpc>
                <a:spcPts val="2039"/>
              </a:lnSpc>
              <a:spcBef>
                <a:spcPts val="159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Note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quality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movement</a:t>
            </a:r>
            <a:endParaRPr sz="2000">
              <a:latin typeface="Cambria"/>
              <a:cs typeface="Cambria"/>
            </a:endParaRPr>
          </a:p>
          <a:p>
            <a:pPr marL="469900" marR="200660" indent="-182880">
              <a:lnSpc>
                <a:spcPct val="78900"/>
              </a:lnSpc>
              <a:spcBef>
                <a:spcPts val="53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3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Clicking,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locking, </a:t>
            </a:r>
            <a:r>
              <a:rPr dirty="0" sz="1800" spc="-3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grinding</a:t>
            </a:r>
            <a:endParaRPr sz="18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19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5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Pain</a:t>
            </a:r>
            <a:endParaRPr sz="18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17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4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Resistance</a:t>
            </a:r>
            <a:endParaRPr sz="18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16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3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25">
                <a:solidFill>
                  <a:srgbClr val="585858"/>
                </a:solidFill>
                <a:latin typeface="Cambria"/>
                <a:cs typeface="Cambria"/>
              </a:rPr>
              <a:t>End</a:t>
            </a:r>
            <a:r>
              <a:rPr dirty="0" sz="18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40">
                <a:solidFill>
                  <a:srgbClr val="585858"/>
                </a:solidFill>
                <a:latin typeface="Cambria"/>
                <a:cs typeface="Cambria"/>
              </a:rPr>
              <a:t>feel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3434" y="5660442"/>
            <a:ext cx="4747260" cy="864869"/>
          </a:xfrm>
          <a:prstGeom prst="rect">
            <a:avLst/>
          </a:prstGeom>
        </p:spPr>
        <p:txBody>
          <a:bodyPr wrap="square" lIns="0" tIns="26670" rIns="0" bIns="0" rtlCol="0" vert="horz">
            <a:spAutoFit/>
          </a:bodyPr>
          <a:lstStyle/>
          <a:p>
            <a:pPr marL="12700" marR="5080">
              <a:lnSpc>
                <a:spcPct val="95000"/>
              </a:lnSpc>
              <a:spcBef>
                <a:spcPts val="210"/>
              </a:spcBef>
            </a:pPr>
            <a:r>
              <a:rPr dirty="0" sz="1900" spc="160" b="1" i="1">
                <a:solidFill>
                  <a:srgbClr val="585858"/>
                </a:solidFill>
                <a:latin typeface="Cambria"/>
                <a:cs typeface="Cambria"/>
              </a:rPr>
              <a:t>Flexion,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50" b="1" i="1">
                <a:solidFill>
                  <a:srgbClr val="585858"/>
                </a:solidFill>
                <a:latin typeface="Cambria"/>
                <a:cs typeface="Cambria"/>
              </a:rPr>
              <a:t>Abduction,</a:t>
            </a:r>
            <a:r>
              <a:rPr dirty="0" sz="1900" spc="17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Extension, </a:t>
            </a:r>
            <a:r>
              <a:rPr dirty="0" sz="1900" spc="150" b="1" i="1">
                <a:solidFill>
                  <a:srgbClr val="585858"/>
                </a:solidFill>
                <a:latin typeface="Cambria"/>
                <a:cs typeface="Cambria"/>
              </a:rPr>
              <a:t> Horizontal </a:t>
            </a:r>
            <a:r>
              <a:rPr dirty="0" sz="1900" spc="155" b="1" i="1">
                <a:solidFill>
                  <a:srgbClr val="585858"/>
                </a:solidFill>
                <a:latin typeface="Cambria"/>
                <a:cs typeface="Cambria"/>
              </a:rPr>
              <a:t>Abduction </a:t>
            </a:r>
            <a:r>
              <a:rPr dirty="0" sz="1900" spc="185" b="1" i="1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1900" spc="160" b="1" i="1">
                <a:solidFill>
                  <a:srgbClr val="585858"/>
                </a:solidFill>
                <a:latin typeface="Cambria"/>
                <a:cs typeface="Cambria"/>
              </a:rPr>
              <a:t>Adduction, </a:t>
            </a:r>
            <a:r>
              <a:rPr dirty="0" sz="1900" spc="-40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65" b="1" i="1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85" b="1" i="1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50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60" b="1" i="1">
                <a:solidFill>
                  <a:srgbClr val="585858"/>
                </a:solidFill>
                <a:latin typeface="Cambria"/>
                <a:cs typeface="Cambria"/>
              </a:rPr>
              <a:t>Lateral 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9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5144" y="617208"/>
            <a:ext cx="1734820" cy="635000"/>
          </a:xfrm>
          <a:prstGeom prst="rect"/>
        </p:spPr>
        <p:txBody>
          <a:bodyPr wrap="square" lIns="0" tIns="1206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 sz="4000" spc="495"/>
              <a:t>RROM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1025144" y="1842009"/>
            <a:ext cx="4003675" cy="1692275"/>
          </a:xfrm>
          <a:prstGeom prst="rect">
            <a:avLst/>
          </a:prstGeom>
        </p:spPr>
        <p:txBody>
          <a:bodyPr wrap="square" lIns="0" tIns="35560" rIns="0" bIns="0" rtlCol="0" vert="horz">
            <a:spAutoFit/>
          </a:bodyPr>
          <a:lstStyle/>
          <a:p>
            <a:pPr marL="195580" marR="243204" indent="-183515">
              <a:lnSpc>
                <a:spcPts val="2280"/>
              </a:lnSpc>
              <a:spcBef>
                <a:spcPts val="28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150">
                <a:solidFill>
                  <a:srgbClr val="585858"/>
                </a:solidFill>
                <a:latin typeface="Cambria"/>
                <a:cs typeface="Cambria"/>
              </a:rPr>
              <a:t>Pt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actively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0">
                <a:solidFill>
                  <a:srgbClr val="585858"/>
                </a:solidFill>
                <a:latin typeface="Cambria"/>
                <a:cs typeface="Cambria"/>
              </a:rPr>
              <a:t>moves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25">
                <a:solidFill>
                  <a:srgbClr val="585858"/>
                </a:solidFill>
                <a:latin typeface="Cambria"/>
                <a:cs typeface="Cambria"/>
              </a:rPr>
              <a:t>to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55">
                <a:solidFill>
                  <a:srgbClr val="585858"/>
                </a:solidFill>
                <a:latin typeface="Cambria"/>
                <a:cs typeface="Cambria"/>
              </a:rPr>
              <a:t>EoR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then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5">
                <a:solidFill>
                  <a:srgbClr val="585858"/>
                </a:solidFill>
                <a:latin typeface="Cambria"/>
                <a:cs typeface="Cambria"/>
              </a:rPr>
              <a:t>overpressure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applied</a:t>
            </a:r>
            <a:r>
              <a:rPr dirty="0" sz="2000" spc="85">
                <a:solidFill>
                  <a:srgbClr val="585858"/>
                </a:solidFill>
                <a:latin typeface="Cambria"/>
                <a:cs typeface="Cambria"/>
              </a:rPr>
              <a:t> whilst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resistance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is</a:t>
            </a:r>
            <a:r>
              <a:rPr dirty="0" sz="2000" spc="10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5">
                <a:solidFill>
                  <a:srgbClr val="585858"/>
                </a:solidFill>
                <a:latin typeface="Cambria"/>
                <a:cs typeface="Cambria"/>
              </a:rPr>
              <a:t>generated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45">
                <a:solidFill>
                  <a:srgbClr val="585858"/>
                </a:solidFill>
                <a:latin typeface="Cambria"/>
                <a:cs typeface="Cambria"/>
              </a:rPr>
              <a:t>by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the </a:t>
            </a:r>
            <a:r>
              <a:rPr dirty="0" sz="2000" spc="-43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patient</a:t>
            </a:r>
            <a:endParaRPr sz="2000">
              <a:latin typeface="Cambria"/>
              <a:cs typeface="Cambria"/>
            </a:endParaRPr>
          </a:p>
          <a:p>
            <a:pPr marL="195580" indent="-182880">
              <a:lnSpc>
                <a:spcPct val="100000"/>
              </a:lnSpc>
              <a:spcBef>
                <a:spcPts val="142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Note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10">
                <a:solidFill>
                  <a:srgbClr val="585858"/>
                </a:solidFill>
                <a:latin typeface="Cambria"/>
                <a:cs typeface="Cambria"/>
              </a:rPr>
              <a:t>pain,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 resistance,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80">
                <a:solidFill>
                  <a:srgbClr val="585858"/>
                </a:solidFill>
                <a:latin typeface="Cambria"/>
                <a:cs typeface="Cambria"/>
              </a:rPr>
              <a:t>weakness</a:t>
            </a:r>
            <a:endParaRPr sz="2000">
              <a:latin typeface="Cambria"/>
              <a:cs typeface="Cambria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5719190" y="5636895"/>
            <a:ext cx="2506345" cy="1087755"/>
            <a:chOff x="5719190" y="5636895"/>
            <a:chExt cx="2506345" cy="1087755"/>
          </a:xfrm>
        </p:grpSpPr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5728716" y="5646420"/>
              <a:ext cx="2487167" cy="1068323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5723953" y="5641657"/>
              <a:ext cx="2496820" cy="1078230"/>
            </a:xfrm>
            <a:custGeom>
              <a:avLst/>
              <a:gdLst/>
              <a:ahLst/>
              <a:cxnLst/>
              <a:rect l="l" t="t" r="r" b="b"/>
              <a:pathLst>
                <a:path w="2496820" h="1078229">
                  <a:moveTo>
                    <a:pt x="0" y="0"/>
                  </a:moveTo>
                  <a:lnTo>
                    <a:pt x="2496692" y="0"/>
                  </a:lnTo>
                  <a:lnTo>
                    <a:pt x="2496692" y="1077848"/>
                  </a:lnTo>
                  <a:lnTo>
                    <a:pt x="0" y="1077848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5B9BD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26844" y="1842009"/>
            <a:ext cx="2308860" cy="2317750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05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240">
                <a:solidFill>
                  <a:srgbClr val="585858"/>
                </a:solidFill>
                <a:latin typeface="Cambria"/>
                <a:cs typeface="Cambria"/>
              </a:rPr>
              <a:t>RROM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125">
                <a:solidFill>
                  <a:srgbClr val="585858"/>
                </a:solidFill>
                <a:latin typeface="Cambria"/>
                <a:cs typeface="Cambria"/>
              </a:rPr>
              <a:t>at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254">
                <a:solidFill>
                  <a:srgbClr val="585858"/>
                </a:solidFill>
                <a:latin typeface="Cambria"/>
                <a:cs typeface="Cambria"/>
              </a:rPr>
              <a:t>EOR</a:t>
            </a:r>
            <a:endParaRPr sz="2000">
              <a:latin typeface="Cambria"/>
              <a:cs typeface="Cambria"/>
            </a:endParaRPr>
          </a:p>
          <a:p>
            <a:pPr marL="195580" marR="344170" indent="-182880">
              <a:lnSpc>
                <a:spcPts val="2280"/>
              </a:lnSpc>
              <a:spcBef>
                <a:spcPts val="1650"/>
              </a:spcBef>
              <a:buClr>
                <a:srgbClr val="5B9BD4"/>
              </a:buClr>
              <a:buSzPct val="80000"/>
              <a:buFont typeface="Arial MT"/>
              <a:buChar char="•"/>
              <a:tabLst>
                <a:tab pos="195580" algn="l"/>
              </a:tabLst>
            </a:pPr>
            <a:r>
              <a:rPr dirty="0" sz="2000" spc="90">
                <a:solidFill>
                  <a:srgbClr val="585858"/>
                </a:solidFill>
                <a:latin typeface="Cambria"/>
                <a:cs typeface="Cambria"/>
              </a:rPr>
              <a:t>Note</a:t>
            </a:r>
            <a:r>
              <a:rPr dirty="0" sz="2000" spc="6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95">
                <a:solidFill>
                  <a:srgbClr val="585858"/>
                </a:solidFill>
                <a:latin typeface="Cambria"/>
                <a:cs typeface="Cambria"/>
              </a:rPr>
              <a:t>quality</a:t>
            </a:r>
            <a:r>
              <a:rPr dirty="0" sz="2000" spc="60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5">
                <a:solidFill>
                  <a:srgbClr val="585858"/>
                </a:solidFill>
                <a:latin typeface="Cambria"/>
                <a:cs typeface="Cambria"/>
              </a:rPr>
              <a:t>of </a:t>
            </a:r>
            <a:r>
              <a:rPr dirty="0" sz="2000" spc="-42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2000" spc="70">
                <a:solidFill>
                  <a:srgbClr val="585858"/>
                </a:solidFill>
                <a:latin typeface="Cambria"/>
                <a:cs typeface="Cambria"/>
              </a:rPr>
              <a:t>movement</a:t>
            </a:r>
            <a:endParaRPr sz="2000">
              <a:latin typeface="Cambria"/>
              <a:cs typeface="Cambria"/>
            </a:endParaRPr>
          </a:p>
          <a:p>
            <a:pPr marL="469900" marR="5080" indent="-182880">
              <a:lnSpc>
                <a:spcPts val="1920"/>
              </a:lnSpc>
              <a:spcBef>
                <a:spcPts val="50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33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00">
                <a:solidFill>
                  <a:srgbClr val="585858"/>
                </a:solidFill>
                <a:latin typeface="Cambria"/>
                <a:cs typeface="Cambria"/>
              </a:rPr>
              <a:t>Clicking,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locking, </a:t>
            </a:r>
            <a:r>
              <a:rPr dirty="0" sz="1800" spc="-385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800" spc="70">
                <a:solidFill>
                  <a:srgbClr val="585858"/>
                </a:solidFill>
                <a:latin typeface="Cambria"/>
                <a:cs typeface="Cambria"/>
              </a:rPr>
              <a:t>grinding</a:t>
            </a:r>
            <a:endParaRPr sz="18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380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55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110">
                <a:solidFill>
                  <a:srgbClr val="585858"/>
                </a:solidFill>
                <a:latin typeface="Cambria"/>
                <a:cs typeface="Cambria"/>
              </a:rPr>
              <a:t>Pain</a:t>
            </a:r>
            <a:endParaRPr sz="1800">
              <a:latin typeface="Cambria"/>
              <a:cs typeface="Cambria"/>
            </a:endParaRPr>
          </a:p>
          <a:p>
            <a:pPr marL="287020">
              <a:lnSpc>
                <a:spcPct val="100000"/>
              </a:lnSpc>
              <a:spcBef>
                <a:spcPts val="385"/>
              </a:spcBef>
            </a:pPr>
            <a:r>
              <a:rPr dirty="0" sz="1800" spc="-340">
                <a:solidFill>
                  <a:srgbClr val="5B9BD4"/>
                </a:solidFill>
                <a:latin typeface="Microsoft Sans Serif"/>
                <a:cs typeface="Microsoft Sans Serif"/>
              </a:rPr>
              <a:t>🞄</a:t>
            </a:r>
            <a:r>
              <a:rPr dirty="0" sz="1800" spc="-140">
                <a:solidFill>
                  <a:srgbClr val="5B9BD4"/>
                </a:solidFill>
                <a:latin typeface="Microsoft Sans Serif"/>
                <a:cs typeface="Microsoft Sans Serif"/>
              </a:rPr>
              <a:t> </a:t>
            </a:r>
            <a:r>
              <a:rPr dirty="0" sz="1800" spc="65">
                <a:solidFill>
                  <a:srgbClr val="585858"/>
                </a:solidFill>
                <a:latin typeface="Cambria"/>
                <a:cs typeface="Cambria"/>
              </a:rPr>
              <a:t>Resistance</a:t>
            </a:r>
            <a:endParaRPr sz="1800">
              <a:latin typeface="Cambria"/>
              <a:cs typeface="Cambria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3434" y="5660442"/>
            <a:ext cx="4747260" cy="864869"/>
          </a:xfrm>
          <a:prstGeom prst="rect">
            <a:avLst/>
          </a:prstGeom>
        </p:spPr>
        <p:txBody>
          <a:bodyPr wrap="square" lIns="0" tIns="26670" rIns="0" bIns="0" rtlCol="0" vert="horz">
            <a:spAutoFit/>
          </a:bodyPr>
          <a:lstStyle/>
          <a:p>
            <a:pPr marL="12700" marR="5080">
              <a:lnSpc>
                <a:spcPct val="95000"/>
              </a:lnSpc>
              <a:spcBef>
                <a:spcPts val="210"/>
              </a:spcBef>
            </a:pPr>
            <a:r>
              <a:rPr dirty="0" sz="1900" spc="160" b="1" i="1">
                <a:solidFill>
                  <a:srgbClr val="585858"/>
                </a:solidFill>
                <a:latin typeface="Cambria"/>
                <a:cs typeface="Cambria"/>
              </a:rPr>
              <a:t>Flexion,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50" b="1" i="1">
                <a:solidFill>
                  <a:srgbClr val="585858"/>
                </a:solidFill>
                <a:latin typeface="Cambria"/>
                <a:cs typeface="Cambria"/>
              </a:rPr>
              <a:t>Abduction,</a:t>
            </a:r>
            <a:r>
              <a:rPr dirty="0" sz="1900" spc="17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Extension, </a:t>
            </a:r>
            <a:r>
              <a:rPr dirty="0" sz="1900" spc="150" b="1" i="1">
                <a:solidFill>
                  <a:srgbClr val="585858"/>
                </a:solidFill>
                <a:latin typeface="Cambria"/>
                <a:cs typeface="Cambria"/>
              </a:rPr>
              <a:t> Horizontal </a:t>
            </a:r>
            <a:r>
              <a:rPr dirty="0" sz="1900" spc="155" b="1" i="1">
                <a:solidFill>
                  <a:srgbClr val="585858"/>
                </a:solidFill>
                <a:latin typeface="Cambria"/>
                <a:cs typeface="Cambria"/>
              </a:rPr>
              <a:t>Abduction </a:t>
            </a:r>
            <a:r>
              <a:rPr dirty="0" sz="1900" spc="185" b="1" i="1">
                <a:solidFill>
                  <a:srgbClr val="585858"/>
                </a:solidFill>
                <a:latin typeface="Cambria"/>
                <a:cs typeface="Cambria"/>
              </a:rPr>
              <a:t>and </a:t>
            </a:r>
            <a:r>
              <a:rPr dirty="0" sz="1900" spc="160" b="1" i="1">
                <a:solidFill>
                  <a:srgbClr val="585858"/>
                </a:solidFill>
                <a:latin typeface="Cambria"/>
                <a:cs typeface="Cambria"/>
              </a:rPr>
              <a:t>Adduction, </a:t>
            </a:r>
            <a:r>
              <a:rPr dirty="0" sz="1900" spc="-40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65" b="1" i="1">
                <a:solidFill>
                  <a:srgbClr val="585858"/>
                </a:solidFill>
                <a:latin typeface="Cambria"/>
                <a:cs typeface="Cambria"/>
              </a:rPr>
              <a:t>Medial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85" b="1" i="1">
                <a:solidFill>
                  <a:srgbClr val="585858"/>
                </a:solidFill>
                <a:latin typeface="Cambria"/>
                <a:cs typeface="Cambria"/>
              </a:rPr>
              <a:t>and</a:t>
            </a:r>
            <a:r>
              <a:rPr dirty="0" sz="1900" spc="150" b="1" i="1">
                <a:solidFill>
                  <a:srgbClr val="585858"/>
                </a:solidFill>
                <a:latin typeface="Cambria"/>
                <a:cs typeface="Cambria"/>
              </a:rPr>
              <a:t> </a:t>
            </a:r>
            <a:r>
              <a:rPr dirty="0" sz="1900" spc="160" b="1" i="1">
                <a:solidFill>
                  <a:srgbClr val="585858"/>
                </a:solidFill>
                <a:latin typeface="Cambria"/>
                <a:cs typeface="Cambria"/>
              </a:rPr>
              <a:t>Lateral </a:t>
            </a:r>
            <a:r>
              <a:rPr dirty="0" sz="1900" spc="145" b="1" i="1">
                <a:solidFill>
                  <a:srgbClr val="585858"/>
                </a:solidFill>
                <a:latin typeface="Cambria"/>
                <a:cs typeface="Cambria"/>
              </a:rPr>
              <a:t>Rotation</a:t>
            </a:r>
            <a:endParaRPr sz="1900">
              <a:latin typeface="Cambria"/>
              <a:cs typeface="Cambri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Daniel Martin</dc:creator>
  <dc:title>Human Anatomy &amp; Physiology – Overview</dc:title>
  <dcterms:created xsi:type="dcterms:W3CDTF">2024-05-23T09:13:31Z</dcterms:created>
  <dcterms:modified xsi:type="dcterms:W3CDTF">2024-05-23T09:13:31Z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2022-01-24T00:00:00Z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2024-05-23T00:00:00Z</vt:filetime>
  </property>
</Properties>
</file>