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9" r:id="rId3"/>
    <p:sldId id="258" r:id="rId4"/>
    <p:sldId id="260" r:id="rId5"/>
    <p:sldId id="257"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notesViewPr>
    <p:cSldViewPr>
      <p:cViewPr>
        <p:scale>
          <a:sx n="89" d="100"/>
          <a:sy n="89" d="100"/>
        </p:scale>
        <p:origin x="-1878" y="75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0081B7-3F84-45BB-A97C-D31A7797760C}" type="datetimeFigureOut">
              <a:rPr lang="en-GB" smtClean="0"/>
              <a:t>22/02/2015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42AD81-F064-4EE1-A874-EFA40FCC6BD4}" type="slidenum">
              <a:rPr lang="en-GB" smtClean="0"/>
              <a:t>‹#›</a:t>
            </a:fld>
            <a:endParaRPr lang="en-GB"/>
          </a:p>
        </p:txBody>
      </p:sp>
    </p:spTree>
    <p:extLst>
      <p:ext uri="{BB962C8B-B14F-4D97-AF65-F5344CB8AC3E}">
        <p14:creationId xmlns:p14="http://schemas.microsoft.com/office/powerpoint/2010/main" val="1316975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08A088-1E64-469E-BE56-3B7CA9A79BBC}" type="slidenum">
              <a:rPr lang="en-GB" smtClean="0"/>
              <a:t>2</a:t>
            </a:fld>
            <a:endParaRPr lang="en-GB"/>
          </a:p>
        </p:txBody>
      </p:sp>
    </p:spTree>
    <p:extLst>
      <p:ext uri="{BB962C8B-B14F-4D97-AF65-F5344CB8AC3E}">
        <p14:creationId xmlns:p14="http://schemas.microsoft.com/office/powerpoint/2010/main" val="1583049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
            </a:r>
            <a:r>
              <a:rPr lang="en-GB" dirty="0" smtClean="0"/>
              <a:t>e need to consider:</a:t>
            </a:r>
          </a:p>
          <a:p>
            <a:pPr marL="171450" indent="-171450">
              <a:buFont typeface="Arial" panose="020B0604020202020204" pitchFamily="34" charset="0"/>
              <a:buChar char="•"/>
            </a:pPr>
            <a:r>
              <a:rPr lang="en-GB" dirty="0" smtClean="0"/>
              <a:t>The</a:t>
            </a:r>
            <a:r>
              <a:rPr lang="en-GB" baseline="0" dirty="0" smtClean="0"/>
              <a:t> make-up of the group</a:t>
            </a:r>
          </a:p>
          <a:p>
            <a:pPr marL="171450" indent="-171450">
              <a:buFont typeface="Arial" panose="020B0604020202020204" pitchFamily="34" charset="0"/>
              <a:buChar char="•"/>
            </a:pPr>
            <a:r>
              <a:rPr lang="en-GB" baseline="0" dirty="0" smtClean="0"/>
              <a:t>We need to understand groups, group dynamics, group roles</a:t>
            </a:r>
          </a:p>
          <a:p>
            <a:pPr marL="171450" indent="-171450">
              <a:buFont typeface="Arial" panose="020B0604020202020204" pitchFamily="34" charset="0"/>
              <a:buChar char="•"/>
            </a:pPr>
            <a:r>
              <a:rPr lang="en-GB" baseline="0" dirty="0" smtClean="0"/>
              <a:t>We need to remember how to work with individuals, and the key skills to enable us to do this effectively</a:t>
            </a:r>
          </a:p>
          <a:p>
            <a:pPr marL="171450" indent="-171450">
              <a:buFont typeface="Arial" panose="020B0604020202020204" pitchFamily="34" charset="0"/>
              <a:buChar char="•"/>
            </a:pPr>
            <a:r>
              <a:rPr lang="en-GB" baseline="0" dirty="0" smtClean="0"/>
              <a:t>We need to consider the environment we are working in – this will impact on the way we intervene</a:t>
            </a:r>
          </a:p>
          <a:p>
            <a:pPr marL="171450" indent="-171450">
              <a:buFont typeface="Arial" panose="020B0604020202020204" pitchFamily="34" charset="0"/>
              <a:buChar char="•"/>
            </a:pPr>
            <a:r>
              <a:rPr lang="en-GB" baseline="0" dirty="0" smtClean="0"/>
              <a:t>We need to consider the resources available to us</a:t>
            </a:r>
          </a:p>
          <a:p>
            <a:pPr marL="171450" indent="-171450">
              <a:buFont typeface="Arial" panose="020B0604020202020204" pitchFamily="34" charset="0"/>
              <a:buChar char="•"/>
            </a:pPr>
            <a:r>
              <a:rPr lang="en-GB" baseline="0" dirty="0" smtClean="0"/>
              <a:t>We need to consider other complementary services – multi-agency working – when to signpost</a:t>
            </a:r>
          </a:p>
          <a:p>
            <a:pPr marL="171450" indent="-171450">
              <a:buFont typeface="Arial" panose="020B0604020202020204" pitchFamily="34" charset="0"/>
              <a:buChar char="•"/>
            </a:pPr>
            <a:r>
              <a:rPr lang="en-GB" baseline="0" dirty="0" smtClean="0"/>
              <a:t>What else is key to our success – build and maintain relationships</a:t>
            </a:r>
          </a:p>
          <a:p>
            <a:endParaRPr lang="en-GB" baseline="0" dirty="0" smtClean="0"/>
          </a:p>
        </p:txBody>
      </p:sp>
      <p:sp>
        <p:nvSpPr>
          <p:cNvPr id="4" name="Slide Number Placeholder 3"/>
          <p:cNvSpPr>
            <a:spLocks noGrp="1"/>
          </p:cNvSpPr>
          <p:nvPr>
            <p:ph type="sldNum" sz="quarter" idx="10"/>
          </p:nvPr>
        </p:nvSpPr>
        <p:spPr/>
        <p:txBody>
          <a:bodyPr/>
          <a:lstStyle/>
          <a:p>
            <a:fld id="{B142AD81-F064-4EE1-A874-EFA40FCC6BD4}" type="slidenum">
              <a:rPr lang="en-GB" smtClean="0"/>
              <a:t>3</a:t>
            </a:fld>
            <a:endParaRPr lang="en-GB"/>
          </a:p>
        </p:txBody>
      </p:sp>
    </p:spTree>
    <p:extLst>
      <p:ext uri="{BB962C8B-B14F-4D97-AF65-F5344CB8AC3E}">
        <p14:creationId xmlns:p14="http://schemas.microsoft.com/office/powerpoint/2010/main" val="2460850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42AD81-F064-4EE1-A874-EFA40FCC6BD4}" type="slidenum">
              <a:rPr lang="en-GB" smtClean="0"/>
              <a:t>5</a:t>
            </a:fld>
            <a:endParaRPr lang="en-GB"/>
          </a:p>
        </p:txBody>
      </p:sp>
    </p:spTree>
    <p:extLst>
      <p:ext uri="{BB962C8B-B14F-4D97-AF65-F5344CB8AC3E}">
        <p14:creationId xmlns:p14="http://schemas.microsoft.com/office/powerpoint/2010/main" val="2801061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0F8E558-5416-4E09-B441-E44798935757}" type="datetimeFigureOut">
              <a:rPr lang="en-GB" smtClean="0"/>
              <a:t>22/02/2015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BE16DCB-0D6C-487B-8853-A37DA77E658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0F8E558-5416-4E09-B441-E44798935757}" type="datetimeFigureOut">
              <a:rPr lang="en-GB" smtClean="0"/>
              <a:t>22/02/2015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DBE16DCB-0D6C-487B-8853-A37DA77E658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0F8E558-5416-4E09-B441-E44798935757}" type="datetimeFigureOut">
              <a:rPr lang="en-GB" smtClean="0"/>
              <a:t>22/02/2015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BE16DCB-0D6C-487B-8853-A37DA77E658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0F8E558-5416-4E09-B441-E44798935757}" type="datetimeFigureOut">
              <a:rPr lang="en-GB" smtClean="0"/>
              <a:t>22/02/2015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E16DCB-0D6C-487B-8853-A37DA77E658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0F8E558-5416-4E09-B441-E44798935757}" type="datetimeFigureOut">
              <a:rPr lang="en-GB" smtClean="0"/>
              <a:t>22/02/2015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DBE16DCB-0D6C-487B-8853-A37DA77E658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F8E558-5416-4E09-B441-E44798935757}" type="datetimeFigureOut">
              <a:rPr lang="en-GB" smtClean="0"/>
              <a:t>22/02/2015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DBE16DCB-0D6C-487B-8853-A37DA77E65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0F8E558-5416-4E09-B441-E44798935757}" type="datetimeFigureOut">
              <a:rPr lang="en-GB" smtClean="0"/>
              <a:t>22/02/2015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DBE16DCB-0D6C-487B-8853-A37DA77E65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DBE16DCB-0D6C-487B-8853-A37DA77E658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0F8E558-5416-4E09-B441-E44798935757}" type="datetimeFigureOut">
              <a:rPr lang="en-GB" smtClean="0"/>
              <a:t>22/02/2015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DBE16DCB-0D6C-487B-8853-A37DA77E658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0F8E558-5416-4E09-B441-E44798935757}" type="datetimeFigureOut">
              <a:rPr lang="en-GB" smtClean="0"/>
              <a:t>22/02/2015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F8E558-5416-4E09-B441-E44798935757}" type="datetimeFigureOut">
              <a:rPr lang="en-GB" smtClean="0"/>
              <a:t>22/02/2015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E16DCB-0D6C-487B-8853-A37DA77E658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DBE16DCB-0D6C-487B-8853-A37DA77E658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F8E558-5416-4E09-B441-E44798935757}" type="datetimeFigureOut">
              <a:rPr lang="en-GB" smtClean="0"/>
              <a:t>22/02/2015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0F8E558-5416-4E09-B441-E44798935757}" type="datetimeFigureOut">
              <a:rPr lang="en-GB" smtClean="0"/>
              <a:t>22/02/2015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DBE16DCB-0D6C-487B-8853-A37DA77E658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sz="2000" dirty="0" smtClean="0">
                <a:latin typeface="Arial" panose="020B0604020202020204" pitchFamily="34" charset="0"/>
                <a:cs typeface="Arial" panose="020B0604020202020204" pitchFamily="34" charset="0"/>
              </a:rPr>
              <a:t>23.02.15</a:t>
            </a:r>
            <a:endParaRPr lang="en-GB" sz="2000" dirty="0">
              <a:latin typeface="Arial" panose="020B0604020202020204" pitchFamily="34" charset="0"/>
              <a:cs typeface="Arial" panose="020B0604020202020204" pitchFamily="34" charset="0"/>
            </a:endParaRPr>
          </a:p>
        </p:txBody>
      </p:sp>
      <p:sp>
        <p:nvSpPr>
          <p:cNvPr id="2" name="Title 1"/>
          <p:cNvSpPr>
            <a:spLocks noGrp="1"/>
          </p:cNvSpPr>
          <p:nvPr>
            <p:ph type="ctrTitle"/>
          </p:nvPr>
        </p:nvSpPr>
        <p:spPr/>
        <p:txBody>
          <a:bodyPr/>
          <a:lstStyle/>
          <a:p>
            <a:r>
              <a:rPr lang="en-GB" dirty="0" smtClean="0">
                <a:latin typeface="Arial" panose="020B0604020202020204" pitchFamily="34" charset="0"/>
                <a:cs typeface="Arial" panose="020B0604020202020204" pitchFamily="34" charset="0"/>
              </a:rPr>
              <a:t>SJYW5010/C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749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b="1" dirty="0" smtClean="0"/>
              <a:t/>
            </a:r>
            <a:br>
              <a:rPr lang="en-GB" b="1" dirty="0" smtClean="0"/>
            </a:br>
            <a:r>
              <a:rPr lang="en-GB" b="1" dirty="0"/>
              <a:t/>
            </a:r>
            <a:br>
              <a:rPr lang="en-GB" b="1" dirty="0"/>
            </a:br>
            <a:r>
              <a:rPr lang="en-GB" b="1" dirty="0" smtClean="0">
                <a:latin typeface="Arial" panose="020B0604020202020204" pitchFamily="34" charset="0"/>
                <a:cs typeface="Arial" panose="020B0604020202020204" pitchFamily="34" charset="0"/>
              </a:rPr>
              <a:t/>
            </a:r>
            <a:br>
              <a:rPr lang="en-GB" b="1" dirty="0" smtClean="0">
                <a:latin typeface="Arial" panose="020B0604020202020204" pitchFamily="34" charset="0"/>
                <a:cs typeface="Arial" panose="020B0604020202020204" pitchFamily="34" charset="0"/>
              </a:rPr>
            </a:br>
            <a:r>
              <a:rPr lang="en-GB" b="1" dirty="0" err="1" smtClean="0">
                <a:latin typeface="Arial" panose="020B0604020202020204" pitchFamily="34" charset="0"/>
                <a:cs typeface="Arial" panose="020B0604020202020204" pitchFamily="34" charset="0"/>
              </a:rPr>
              <a:t>Amcan</a:t>
            </a: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y </a:t>
            </a:r>
            <a:r>
              <a:rPr lang="en-GB" b="1" dirty="0" err="1" smtClean="0">
                <a:latin typeface="Arial" panose="020B0604020202020204" pitchFamily="34" charset="0"/>
                <a:cs typeface="Arial" panose="020B0604020202020204" pitchFamily="34" charset="0"/>
              </a:rPr>
              <a:t>Modiwl</a:t>
            </a: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Aim </a:t>
            </a:r>
            <a:r>
              <a:rPr lang="en-GB" b="1" dirty="0">
                <a:latin typeface="Arial" panose="020B0604020202020204" pitchFamily="34" charset="0"/>
                <a:cs typeface="Arial" panose="020B0604020202020204" pitchFamily="34" charset="0"/>
              </a:rPr>
              <a:t>of </a:t>
            </a:r>
            <a:r>
              <a:rPr lang="en-GB" b="1" dirty="0" smtClean="0">
                <a:latin typeface="Arial" panose="020B0604020202020204" pitchFamily="34" charset="0"/>
                <a:cs typeface="Arial" panose="020B0604020202020204" pitchFamily="34" charset="0"/>
              </a:rPr>
              <a:t>Module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p:txBody>
          <a:bodyPr/>
          <a:lstStyle/>
          <a:p>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myfyrwyr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iechyd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ac </a:t>
            </a:r>
            <a:r>
              <a:rPr lang="en-GB" u="sng" dirty="0" err="1" smtClean="0">
                <a:latin typeface="Arial" panose="020B0604020202020204" pitchFamily="34" charset="0"/>
                <a:cs typeface="Arial" panose="020B0604020202020204" pitchFamily="34" charset="0"/>
              </a:rPr>
              <a:t>archwilio</a:t>
            </a:r>
            <a:r>
              <a:rPr lang="en-GB" u="sng" dirty="0" smtClean="0">
                <a:latin typeface="Arial" panose="020B0604020202020204" pitchFamily="34" charset="0"/>
                <a:cs typeface="Arial" panose="020B0604020202020204" pitchFamily="34" charset="0"/>
              </a:rPr>
              <a:t> </a:t>
            </a:r>
            <a:r>
              <a:rPr lang="en-GB" u="sng" dirty="0" err="1" smtClean="0">
                <a:latin typeface="Arial" panose="020B0604020202020204" pitchFamily="34" charset="0"/>
                <a:cs typeface="Arial" panose="020B0604020202020204" pitchFamily="34" charset="0"/>
              </a:rPr>
              <a:t>dulliau</a:t>
            </a:r>
            <a:r>
              <a:rPr lang="en-GB" u="sng" dirty="0" smtClean="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effeithiol</a:t>
            </a:r>
            <a:r>
              <a:rPr lang="en-GB" u="sng" dirty="0">
                <a:latin typeface="Arial" panose="020B0604020202020204" pitchFamily="34" charset="0"/>
                <a:cs typeface="Arial" panose="020B0604020202020204" pitchFamily="34" charset="0"/>
              </a:rPr>
              <a:t> a </a:t>
            </a:r>
            <a:r>
              <a:rPr lang="en-GB" u="sng" dirty="0" err="1">
                <a:latin typeface="Arial" panose="020B0604020202020204" pitchFamily="34" charset="0"/>
                <a:cs typeface="Arial" panose="020B0604020202020204" pitchFamily="34" charset="0"/>
              </a:rPr>
              <a:t>grymusol</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i</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gyflwyno</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gweithdai</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sy’n</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gysylltiedig</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â’u</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hanghenion</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quarter" idx="2"/>
          </p:nvPr>
        </p:nvSpPr>
        <p:spPr/>
        <p:txBody>
          <a:bodyPr/>
          <a:lstStyle/>
          <a:p>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develop students’ understanding of young people’s health and wellbeing needs and to </a:t>
            </a:r>
            <a:r>
              <a:rPr lang="en-GB" u="sng" dirty="0">
                <a:latin typeface="Arial" panose="020B0604020202020204" pitchFamily="34" charset="0"/>
                <a:cs typeface="Arial" panose="020B0604020202020204" pitchFamily="34" charset="0"/>
              </a:rPr>
              <a:t>explore effective and empowering methods of delivering workshops linked to their needs</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04403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just"/>
            <a:r>
              <a:rPr lang="en-GB" sz="2800" b="1" dirty="0" err="1" smtClean="0">
                <a:latin typeface="Arial" panose="020B0604020202020204" pitchFamily="34" charset="0"/>
                <a:cs typeface="Arial" panose="020B0604020202020204" pitchFamily="34" charset="0"/>
              </a:rPr>
              <a:t>Cynhwysion</a:t>
            </a:r>
            <a:r>
              <a:rPr lang="en-GB" sz="2800" b="1" dirty="0" smtClean="0">
                <a:latin typeface="Arial" panose="020B0604020202020204" pitchFamily="34" charset="0"/>
                <a:cs typeface="Arial" panose="020B0604020202020204" pitchFamily="34" charset="0"/>
              </a:rPr>
              <a:t> </a:t>
            </a:r>
            <a:r>
              <a:rPr lang="en-GB" sz="2800" b="1" dirty="0" err="1" smtClean="0">
                <a:latin typeface="Arial" panose="020B0604020202020204" pitchFamily="34" charset="0"/>
                <a:cs typeface="Arial" panose="020B0604020202020204" pitchFamily="34" charset="0"/>
              </a:rPr>
              <a:t>Allweddol</a:t>
            </a:r>
            <a:r>
              <a:rPr lang="en-GB" sz="2800" b="1" dirty="0" smtClean="0">
                <a:latin typeface="Arial" panose="020B0604020202020204" pitchFamily="34" charset="0"/>
                <a:cs typeface="Arial" panose="020B0604020202020204" pitchFamily="34" charset="0"/>
              </a:rPr>
              <a:t>… 	Key Ingredients…</a:t>
            </a:r>
            <a:endParaRPr lang="en-GB" sz="2800" b="1"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gynllunio</a:t>
            </a:r>
            <a:r>
              <a:rPr lang="en-GB" dirty="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ymyriad</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cynhwysion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hystyried</a:t>
            </a:r>
            <a:r>
              <a:rPr lang="en-GB" dirty="0" smtClean="0">
                <a:latin typeface="Arial" panose="020B0604020202020204" pitchFamily="34" charset="0"/>
                <a:cs typeface="Arial" panose="020B0604020202020204" pitchFamily="34" charset="0"/>
              </a:rPr>
              <a:t>?</a:t>
            </a:r>
          </a:p>
          <a:p>
            <a:r>
              <a:rPr lang="sv-SE" dirty="0">
                <a:latin typeface="Arial" panose="020B0604020202020204" pitchFamily="34" charset="0"/>
                <a:cs typeface="Arial" panose="020B0604020202020204" pitchFamily="34" charset="0"/>
              </a:rPr>
              <a:t>Beth sydd angen i ni gofio?</a:t>
            </a:r>
          </a:p>
          <a:p>
            <a:endParaRPr lang="en-GB" dirty="0" smtClean="0"/>
          </a:p>
        </p:txBody>
      </p:sp>
      <p:sp>
        <p:nvSpPr>
          <p:cNvPr id="6" name="Content Placeholder 5"/>
          <p:cNvSpPr>
            <a:spLocks noGrp="1"/>
          </p:cNvSpPr>
          <p:nvPr>
            <p:ph sz="half" idx="2"/>
          </p:nvPr>
        </p:nvSpPr>
        <p:spPr/>
        <p:txBody>
          <a:bodyPr/>
          <a:lstStyle/>
          <a:p>
            <a:r>
              <a:rPr lang="en-GB" dirty="0" smtClean="0">
                <a:latin typeface="Arial" panose="020B0604020202020204" pitchFamily="34" charset="0"/>
                <a:cs typeface="Arial" panose="020B0604020202020204" pitchFamily="34" charset="0"/>
              </a:rPr>
              <a:t>What are the key ingredients to consider when planning an intervention?</a:t>
            </a:r>
          </a:p>
          <a:p>
            <a:r>
              <a:rPr lang="en-GB" dirty="0" smtClean="0">
                <a:latin typeface="Arial" panose="020B0604020202020204" pitchFamily="34" charset="0"/>
                <a:cs typeface="Arial" panose="020B0604020202020204" pitchFamily="34" charset="0"/>
              </a:rPr>
              <a:t>What do we need to remember?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455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r>
              <a:rPr lang="en-GB" b="1" dirty="0" err="1" smtClean="0">
                <a:latin typeface="Arial" panose="020B0604020202020204" pitchFamily="34" charset="0"/>
                <a:cs typeface="Arial" panose="020B0604020202020204" pitchFamily="34" charset="0"/>
              </a:rPr>
              <a:t>Sut</a:t>
            </a:r>
            <a:r>
              <a:rPr lang="en-GB" b="1" dirty="0" smtClean="0">
                <a:latin typeface="Arial" panose="020B0604020202020204" pitchFamily="34" charset="0"/>
                <a:cs typeface="Arial" panose="020B0604020202020204" pitchFamily="34" charset="0"/>
              </a:rPr>
              <a:t> a Beth…?			How and What…?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lnSpcReduction="10000"/>
          </a:bodyPr>
          <a:lstStyle/>
          <a:p>
            <a:r>
              <a:rPr lang="en-GB" dirty="0" err="1" smtClean="0">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ystod</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weithgareddau</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cyfryngau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ifanc</a:t>
            </a:r>
            <a:endParaRPr lang="en-GB" dirty="0" smtClean="0">
              <a:latin typeface="Arial" panose="020B0604020202020204" pitchFamily="34" charset="0"/>
              <a:cs typeface="Arial" panose="020B0604020202020204" pitchFamily="34" charset="0"/>
            </a:endParaRPr>
          </a:p>
          <a:p>
            <a:pPr lvl="1"/>
            <a:r>
              <a:rPr lang="en-GB" dirty="0" err="1">
                <a:latin typeface="Arial" panose="020B0604020202020204" pitchFamily="34" charset="0"/>
                <a:cs typeface="Arial" panose="020B0604020202020204" pitchFamily="34" charset="0"/>
              </a:rPr>
              <a:t>f</a:t>
            </a:r>
            <a:r>
              <a:rPr lang="en-GB" dirty="0" err="1" smtClean="0">
                <a:latin typeface="Arial" panose="020B0604020202020204" pitchFamily="34" charset="0"/>
                <a:cs typeface="Arial" panose="020B0604020202020204" pitchFamily="34" charset="0"/>
              </a:rPr>
              <a:t>el</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cyflwyniadau</a:t>
            </a:r>
            <a:r>
              <a:rPr lang="en-GB" dirty="0">
                <a:latin typeface="Arial" panose="020B0604020202020204" pitchFamily="34" charset="0"/>
                <a:cs typeface="Arial" panose="020B0604020202020204" pitchFamily="34" charset="0"/>
              </a:rPr>
              <a:t> power point, </a:t>
            </a:r>
            <a:r>
              <a:rPr lang="en-GB" dirty="0" err="1">
                <a:latin typeface="Arial" panose="020B0604020202020204" pitchFamily="34" charset="0"/>
                <a:cs typeface="Arial" panose="020B0604020202020204" pitchFamily="34" charset="0"/>
              </a:rPr>
              <a:t>cwisiau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brofiad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gemau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thorwyr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iâ</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weithgaredd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cyfrwng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latin typeface="Arial" panose="020B0604020202020204" pitchFamily="34" charset="0"/>
                <a:cs typeface="Arial" panose="020B0604020202020204" pitchFamily="34" charset="0"/>
              </a:rPr>
              <a:t>Consider the </a:t>
            </a:r>
            <a:r>
              <a:rPr lang="en-GB" dirty="0">
                <a:latin typeface="Arial" panose="020B0604020202020204" pitchFamily="34" charset="0"/>
                <a:cs typeface="Arial" panose="020B0604020202020204" pitchFamily="34" charset="0"/>
              </a:rPr>
              <a:t>range of activities and the mediums of working with young </a:t>
            </a:r>
            <a:r>
              <a:rPr lang="en-GB" dirty="0" smtClean="0">
                <a:latin typeface="Arial" panose="020B0604020202020204" pitchFamily="34" charset="0"/>
                <a:cs typeface="Arial" panose="020B0604020202020204" pitchFamily="34" charset="0"/>
              </a:rPr>
              <a:t>people</a:t>
            </a:r>
          </a:p>
          <a:p>
            <a:pPr lvl="1"/>
            <a:r>
              <a:rPr lang="en-GB" dirty="0" smtClean="0">
                <a:latin typeface="Arial" panose="020B0604020202020204" pitchFamily="34" charset="0"/>
                <a:cs typeface="Arial" panose="020B0604020202020204" pitchFamily="34" charset="0"/>
              </a:rPr>
              <a:t>such </a:t>
            </a:r>
            <a:r>
              <a:rPr lang="en-GB" dirty="0">
                <a:latin typeface="Arial" panose="020B0604020202020204" pitchFamily="34" charset="0"/>
                <a:cs typeface="Arial" panose="020B0604020202020204" pitchFamily="34" charset="0"/>
              </a:rPr>
              <a:t>as role play, power points, quizzes, experiential learning, games and </a:t>
            </a:r>
            <a:r>
              <a:rPr lang="en-GB" dirty="0" smtClean="0">
                <a:latin typeface="Arial" panose="020B0604020202020204" pitchFamily="34" charset="0"/>
                <a:cs typeface="Arial" panose="020B0604020202020204" pitchFamily="34" charset="0"/>
              </a:rPr>
              <a:t>icebreakers</a:t>
            </a:r>
          </a:p>
          <a:p>
            <a:r>
              <a:rPr lang="en-GB" dirty="0" smtClean="0">
                <a:latin typeface="Arial" panose="020B0604020202020204" pitchFamily="34" charset="0"/>
                <a:cs typeface="Arial" panose="020B0604020202020204" pitchFamily="34" charset="0"/>
              </a:rPr>
              <a:t>What impacts on our choice of activity/medium of working?</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66865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err="1" smtClean="0">
                <a:latin typeface="Arial" panose="020B0604020202020204" pitchFamily="34" charset="0"/>
                <a:cs typeface="Arial" panose="020B0604020202020204" pitchFamily="34" charset="0"/>
              </a:rPr>
              <a:t>Gwaith</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Grŵp</a:t>
            </a:r>
            <a:r>
              <a:rPr lang="en-GB" b="1" dirty="0" smtClean="0">
                <a:latin typeface="Arial" panose="020B0604020202020204" pitchFamily="34" charset="0"/>
                <a:cs typeface="Arial" panose="020B0604020202020204" pitchFamily="34" charset="0"/>
              </a:rPr>
              <a:t>			Group Work</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01752" y="1371600"/>
            <a:ext cx="4038600" cy="5081736"/>
          </a:xfrm>
        </p:spPr>
        <p:txBody>
          <a:bodyPr>
            <a:normAutofit fontScale="40000" lnSpcReduction="20000"/>
          </a:bodyPr>
          <a:lstStyle/>
          <a:p>
            <a:r>
              <a:rPr lang="en-GB" sz="6000" dirty="0" err="1">
                <a:latin typeface="Arial" panose="020B0604020202020204" pitchFamily="34" charset="0"/>
                <a:cs typeface="Arial" panose="020B0604020202020204" pitchFamily="34" charset="0"/>
              </a:rPr>
              <a:t>Rydych</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yn</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dîm</a:t>
            </a:r>
            <a:r>
              <a:rPr lang="en-GB" sz="6000" dirty="0">
                <a:latin typeface="Arial" panose="020B0604020202020204" pitchFamily="34" charset="0"/>
                <a:cs typeface="Arial" panose="020B0604020202020204" pitchFamily="34" charset="0"/>
              </a:rPr>
              <a:t> o </a:t>
            </a:r>
            <a:r>
              <a:rPr lang="en-GB" sz="6000" dirty="0" err="1">
                <a:latin typeface="Arial" panose="020B0604020202020204" pitchFamily="34" charset="0"/>
                <a:cs typeface="Arial" panose="020B0604020202020204" pitchFamily="34" charset="0"/>
              </a:rPr>
              <a:t>weithwyr</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ieuenctid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datgysylltiedig</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Wrth</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gwrdd</a:t>
            </a:r>
            <a:r>
              <a:rPr lang="en-GB" sz="6000" dirty="0">
                <a:latin typeface="Arial" panose="020B0604020202020204" pitchFamily="34" charset="0"/>
                <a:cs typeface="Arial" panose="020B0604020202020204" pitchFamily="34" charset="0"/>
              </a:rPr>
              <a:t> â </a:t>
            </a:r>
            <a:r>
              <a:rPr lang="en-GB" sz="6000" dirty="0" err="1">
                <a:latin typeface="Arial" panose="020B0604020202020204" pitchFamily="34" charset="0"/>
                <a:cs typeface="Arial" panose="020B0604020202020204" pitchFamily="34" charset="0"/>
              </a:rPr>
              <a:t>chriw</a:t>
            </a:r>
            <a:r>
              <a:rPr lang="en-GB" sz="6000" dirty="0">
                <a:latin typeface="Arial" panose="020B0604020202020204" pitchFamily="34" charset="0"/>
                <a:cs typeface="Arial" panose="020B0604020202020204" pitchFamily="34" charset="0"/>
              </a:rPr>
              <a:t> o </a:t>
            </a:r>
            <a:r>
              <a:rPr lang="en-GB" sz="6000" dirty="0" err="1">
                <a:latin typeface="Arial" panose="020B0604020202020204" pitchFamily="34" charset="0"/>
                <a:cs typeface="Arial" panose="020B0604020202020204" pitchFamily="34" charset="0"/>
              </a:rPr>
              <a:t>bobl</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ifanc</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yn</a:t>
            </a:r>
            <a:r>
              <a:rPr lang="en-GB" sz="6000" dirty="0">
                <a:latin typeface="Arial" panose="020B0604020202020204" pitchFamily="34" charset="0"/>
                <a:cs typeface="Arial" panose="020B0604020202020204" pitchFamily="34" charset="0"/>
              </a:rPr>
              <a:t> y </a:t>
            </a:r>
            <a:r>
              <a:rPr lang="en-GB" sz="6000" dirty="0" err="1">
                <a:latin typeface="Arial" panose="020B0604020202020204" pitchFamily="34" charset="0"/>
                <a:cs typeface="Arial" panose="020B0604020202020204" pitchFamily="34" charset="0"/>
              </a:rPr>
              <a:t>parc</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lleol</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sylwch</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eu</a:t>
            </a:r>
            <a:r>
              <a:rPr lang="en-GB" sz="6000" dirty="0">
                <a:latin typeface="Arial" panose="020B0604020202020204" pitchFamily="34" charset="0"/>
                <a:cs typeface="Arial" panose="020B0604020202020204" pitchFamily="34" charset="0"/>
              </a:rPr>
              <a:t> bod </a:t>
            </a:r>
            <a:r>
              <a:rPr lang="en-GB" sz="6000" dirty="0" err="1">
                <a:latin typeface="Arial" panose="020B0604020202020204" pitchFamily="34" charset="0"/>
                <a:cs typeface="Arial" panose="020B0604020202020204" pitchFamily="34" charset="0"/>
              </a:rPr>
              <a:t>nhw’n</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siarad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yn</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agored</a:t>
            </a:r>
            <a:r>
              <a:rPr lang="en-GB" sz="6000" dirty="0">
                <a:latin typeface="Arial" panose="020B0604020202020204" pitchFamily="34" charset="0"/>
                <a:cs typeface="Arial" panose="020B0604020202020204" pitchFamily="34" charset="0"/>
              </a:rPr>
              <a:t> am </a:t>
            </a:r>
            <a:r>
              <a:rPr lang="en-GB" sz="6000" dirty="0" err="1">
                <a:latin typeface="Arial" panose="020B0604020202020204" pitchFamily="34" charset="0"/>
                <a:cs typeface="Arial" panose="020B0604020202020204" pitchFamily="34" charset="0"/>
              </a:rPr>
              <a:t>brynu</a:t>
            </a:r>
            <a:r>
              <a:rPr lang="en-GB" sz="6000" dirty="0">
                <a:latin typeface="Arial" panose="020B0604020202020204" pitchFamily="34" charset="0"/>
                <a:cs typeface="Arial" panose="020B0604020202020204" pitchFamily="34" charset="0"/>
              </a:rPr>
              <a:t> ‘legal highs’, ac am </a:t>
            </a:r>
            <a:r>
              <a:rPr lang="en-GB" sz="6000" dirty="0" err="1">
                <a:latin typeface="Arial" panose="020B0604020202020204" pitchFamily="34" charset="0"/>
                <a:cs typeface="Arial" panose="020B0604020202020204" pitchFamily="34" charset="0"/>
              </a:rPr>
              <a:t>eu</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defnydd</a:t>
            </a:r>
            <a:r>
              <a:rPr lang="en-GB" sz="6000" dirty="0">
                <a:latin typeface="Arial" panose="020B0604020202020204" pitchFamily="34" charset="0"/>
                <a:cs typeface="Arial" panose="020B0604020202020204" pitchFamily="34" charset="0"/>
              </a:rPr>
              <a:t> o alcohol.  </a:t>
            </a:r>
            <a:r>
              <a:rPr lang="en-GB" sz="6000" dirty="0" err="1">
                <a:latin typeface="Arial" panose="020B0604020202020204" pitchFamily="34" charset="0"/>
                <a:cs typeface="Arial" panose="020B0604020202020204" pitchFamily="34" charset="0"/>
              </a:rPr>
              <a:t>Oed</a:t>
            </a:r>
            <a:r>
              <a:rPr lang="en-GB" sz="6000" dirty="0">
                <a:latin typeface="Arial" panose="020B0604020202020204" pitchFamily="34" charset="0"/>
                <a:cs typeface="Arial" panose="020B0604020202020204" pitchFamily="34" charset="0"/>
              </a:rPr>
              <a:t> y </a:t>
            </a:r>
            <a:r>
              <a:rPr lang="en-GB" sz="6000" dirty="0" err="1">
                <a:latin typeface="Arial" panose="020B0604020202020204" pitchFamily="34" charset="0"/>
                <a:cs typeface="Arial" panose="020B0604020202020204" pitchFamily="34" charset="0"/>
              </a:rPr>
              <a:t>bobl</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ifanc</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yw</a:t>
            </a:r>
            <a:r>
              <a:rPr lang="en-GB" sz="6000" dirty="0">
                <a:latin typeface="Arial" panose="020B0604020202020204" pitchFamily="34" charset="0"/>
                <a:cs typeface="Arial" panose="020B0604020202020204" pitchFamily="34" charset="0"/>
              </a:rPr>
              <a:t> 14-17 </a:t>
            </a:r>
            <a:r>
              <a:rPr lang="en-GB" sz="6000" dirty="0" err="1">
                <a:latin typeface="Arial" panose="020B0604020202020204" pitchFamily="34" charset="0"/>
                <a:cs typeface="Arial" panose="020B0604020202020204" pitchFamily="34" charset="0"/>
              </a:rPr>
              <a:t>mlwydd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oed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Sut</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fyddwch</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chi’n</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cefnogi’r</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grŵp</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yma</a:t>
            </a:r>
            <a:r>
              <a:rPr lang="en-GB" sz="6000" dirty="0">
                <a:latin typeface="Arial" panose="020B0604020202020204" pitchFamily="34" charset="0"/>
                <a:cs typeface="Arial" panose="020B0604020202020204" pitchFamily="34" charset="0"/>
              </a:rPr>
              <a:t> o </a:t>
            </a:r>
            <a:r>
              <a:rPr lang="en-GB" sz="6000" dirty="0" err="1">
                <a:latin typeface="Arial" panose="020B0604020202020204" pitchFamily="34" charset="0"/>
                <a:cs typeface="Arial" panose="020B0604020202020204" pitchFamily="34" charset="0"/>
              </a:rPr>
              <a:t>bobl</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ifanc</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Ystyriwch</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sut</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fydd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orau</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i’w</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cefnogi</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gyda’r</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adnoddau</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sydd</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ar</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gael</a:t>
            </a:r>
            <a:r>
              <a:rPr lang="en-GB" sz="6000" dirty="0">
                <a:latin typeface="Arial" panose="020B0604020202020204" pitchFamily="34" charset="0"/>
                <a:cs typeface="Arial" panose="020B0604020202020204" pitchFamily="34" charset="0"/>
              </a:rPr>
              <a:t> </a:t>
            </a:r>
            <a:r>
              <a:rPr lang="en-GB" sz="6000" dirty="0" err="1">
                <a:latin typeface="Arial" panose="020B0604020202020204" pitchFamily="34" charset="0"/>
                <a:cs typeface="Arial" panose="020B0604020202020204" pitchFamily="34" charset="0"/>
              </a:rPr>
              <a:t>i</a:t>
            </a:r>
            <a:r>
              <a:rPr lang="en-GB" sz="6000" dirty="0">
                <a:latin typeface="Arial" panose="020B0604020202020204" pitchFamily="34" charset="0"/>
                <a:cs typeface="Arial" panose="020B0604020202020204" pitchFamily="34" charset="0"/>
              </a:rPr>
              <a:t> chi.</a:t>
            </a:r>
          </a:p>
          <a:p>
            <a:pPr marL="0" indent="0">
              <a:buNone/>
            </a:pPr>
            <a:endParaRPr lang="en-GB" sz="6000" dirty="0" smtClean="0">
              <a:latin typeface="Arial" panose="020B0604020202020204" pitchFamily="34" charset="0"/>
              <a:cs typeface="Arial" panose="020B0604020202020204" pitchFamily="34" charset="0"/>
            </a:endParaRPr>
          </a:p>
          <a:p>
            <a:pPr marL="0" indent="0">
              <a:buNone/>
            </a:pPr>
            <a:endParaRPr lang="en-GB" sz="6000" dirty="0">
              <a:latin typeface="Arial" panose="020B0604020202020204" pitchFamily="34" charset="0"/>
              <a:cs typeface="Arial" panose="020B0604020202020204" pitchFamily="34" charset="0"/>
            </a:endParaRPr>
          </a:p>
          <a:p>
            <a:endParaRPr lang="en-GB" dirty="0"/>
          </a:p>
          <a:p>
            <a:endParaRPr lang="en-GB" dirty="0"/>
          </a:p>
        </p:txBody>
      </p:sp>
      <p:sp>
        <p:nvSpPr>
          <p:cNvPr id="4" name="Content Placeholder 3"/>
          <p:cNvSpPr>
            <a:spLocks noGrp="1"/>
          </p:cNvSpPr>
          <p:nvPr>
            <p:ph sz="half" idx="2"/>
          </p:nvPr>
        </p:nvSpPr>
        <p:spPr>
          <a:xfrm>
            <a:off x="4800600" y="1371600"/>
            <a:ext cx="4038600" cy="5009728"/>
          </a:xfrm>
        </p:spPr>
        <p:txBody>
          <a:bodyPr>
            <a:normAutofit fontScale="40000" lnSpcReduction="20000"/>
          </a:bodyPr>
          <a:lstStyle/>
          <a:p>
            <a:r>
              <a:rPr lang="en-GB" sz="6000" dirty="0" smtClean="0">
                <a:latin typeface="Arial" panose="020B0604020202020204" pitchFamily="34" charset="0"/>
                <a:cs typeface="Arial" panose="020B0604020202020204" pitchFamily="34" charset="0"/>
              </a:rPr>
              <a:t>You </a:t>
            </a:r>
            <a:r>
              <a:rPr lang="en-GB" sz="6000" dirty="0">
                <a:latin typeface="Arial" panose="020B0604020202020204" pitchFamily="34" charset="0"/>
                <a:cs typeface="Arial" panose="020B0604020202020204" pitchFamily="34" charset="0"/>
              </a:rPr>
              <a:t>are a team of detached youth workers.  You notice that the young people you meet in the local park are quite vocal about buying legal highs, and also their use of alcohol.  The young people’s ages range between 14 and 17 years old.  How will you support this group of young people?  Consider how best to support them given the resources available to you.</a:t>
            </a:r>
          </a:p>
          <a:p>
            <a:endParaRPr lang="en-GB" sz="6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15220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err="1">
                <a:latin typeface="Arial" panose="020B0604020202020204" pitchFamily="34" charset="0"/>
                <a:cs typeface="Arial" panose="020B0604020202020204" pitchFamily="34" charset="0"/>
              </a:rPr>
              <a:t>Gwaith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Grŵp</a:t>
            </a:r>
            <a:r>
              <a:rPr lang="en-GB" b="1" dirty="0">
                <a:latin typeface="Arial" panose="020B0604020202020204" pitchFamily="34" charset="0"/>
                <a:cs typeface="Arial" panose="020B0604020202020204" pitchFamily="34" charset="0"/>
              </a:rPr>
              <a:t>			Group Work</a:t>
            </a:r>
            <a:endParaRPr lang="en-GB" dirty="0"/>
          </a:p>
        </p:txBody>
      </p:sp>
      <p:sp>
        <p:nvSpPr>
          <p:cNvPr id="3" name="Content Placeholder 2"/>
          <p:cNvSpPr>
            <a:spLocks noGrp="1"/>
          </p:cNvSpPr>
          <p:nvPr>
            <p:ph sz="half" idx="1"/>
          </p:nvPr>
        </p:nvSpPr>
        <p:spPr/>
        <p:txBody>
          <a:bodyPr>
            <a:normAutofit lnSpcReduction="10000"/>
          </a:bodyPr>
          <a:lstStyle/>
          <a:p>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bryderus</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ferched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blwyddyn</a:t>
            </a:r>
            <a:r>
              <a:rPr lang="en-GB" dirty="0">
                <a:latin typeface="Arial" panose="020B0604020202020204" pitchFamily="34" charset="0"/>
                <a:cs typeface="Arial" panose="020B0604020202020204" pitchFamily="34" charset="0"/>
              </a:rPr>
              <a:t> 9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hobsesiwn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delwedd</a:t>
            </a:r>
            <a:r>
              <a:rPr lang="en-GB" dirty="0">
                <a:latin typeface="Arial" panose="020B0604020202020204" pitchFamily="34" charset="0"/>
                <a:cs typeface="Arial" panose="020B0604020202020204" pitchFamily="34" charset="0"/>
              </a:rPr>
              <a:t> y corf.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poeni</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gwaethygu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endParaRPr lang="en-GB" dirty="0"/>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You are a school youth worker.  You are approached by your link teacher who is concerned by the behaviour of some of the girls in year 9 and their obsession with their body image.  The link teacher is concerned that their behaviour will escalate.  How will you support these young people?</a:t>
            </a:r>
          </a:p>
          <a:p>
            <a:endParaRPr lang="en-GB" dirty="0"/>
          </a:p>
          <a:p>
            <a:endParaRPr lang="en-GB" dirty="0"/>
          </a:p>
        </p:txBody>
      </p:sp>
    </p:spTree>
    <p:extLst>
      <p:ext uri="{BB962C8B-B14F-4D97-AF65-F5344CB8AC3E}">
        <p14:creationId xmlns:p14="http://schemas.microsoft.com/office/powerpoint/2010/main" val="1667517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err="1">
                <a:latin typeface="Arial" panose="020B0604020202020204" pitchFamily="34" charset="0"/>
                <a:cs typeface="Arial" panose="020B0604020202020204" pitchFamily="34" charset="0"/>
              </a:rPr>
              <a:t>Gwaith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Grŵp</a:t>
            </a:r>
            <a:r>
              <a:rPr lang="en-GB" b="1" dirty="0">
                <a:latin typeface="Arial" panose="020B0604020202020204" pitchFamily="34" charset="0"/>
                <a:cs typeface="Arial" panose="020B0604020202020204" pitchFamily="34" charset="0"/>
              </a:rPr>
              <a:t>			Group Work</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clwb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clywed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ferched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perthnasau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secstio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cariadon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At the youth club where you work, you overhear a group of young females discuss their relationships and that are frequently involved in ‘sexting’ their boyfriends.  How will you support these young people?</a:t>
            </a:r>
          </a:p>
          <a:p>
            <a:endParaRPr lang="en-GB" dirty="0"/>
          </a:p>
        </p:txBody>
      </p:sp>
    </p:spTree>
    <p:extLst>
      <p:ext uri="{BB962C8B-B14F-4D97-AF65-F5344CB8AC3E}">
        <p14:creationId xmlns:p14="http://schemas.microsoft.com/office/powerpoint/2010/main" val="849991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Adrodd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Nôl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lstStyle/>
          <a:p>
            <a:r>
              <a:rPr lang="en-GB" dirty="0" smtClean="0">
                <a:latin typeface="Arial" panose="020B0604020202020204" pitchFamily="34" charset="0"/>
                <a:cs typeface="Arial" panose="020B0604020202020204" pitchFamily="34" charset="0"/>
              </a:rPr>
              <a:t>Feedback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94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39</TotalTime>
  <Words>613</Words>
  <Application>Microsoft Office PowerPoint</Application>
  <PresentationFormat>On-screen Show (4:3)</PresentationFormat>
  <Paragraphs>42</Paragraphs>
  <Slides>8</Slides>
  <Notes>3</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Civic</vt:lpstr>
      <vt:lpstr>SJYW5010/C</vt:lpstr>
      <vt:lpstr>   Amcan y Modiwl    Aim of Module</vt:lpstr>
      <vt:lpstr>Cynhwysion Allweddol…  Key Ingredients…</vt:lpstr>
      <vt:lpstr>Sut a Beth…?   How and What…?</vt:lpstr>
      <vt:lpstr>Gwaith Grŵp   Group Work</vt:lpstr>
      <vt:lpstr>Gwaith Grŵp   Group Work</vt:lpstr>
      <vt:lpstr>Gwaith Grŵp   Group Work</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SJYW5010/C</dc:title>
  <dc:creator>Administrator</dc:creator>
  <cp:lastModifiedBy>Administrator</cp:lastModifiedBy>
  <cp:revision>5</cp:revision>
  <dcterms:created xsi:type="dcterms:W3CDTF">2015-02-22T23:34:01Z</dcterms:created>
  <dcterms:modified xsi:type="dcterms:W3CDTF">2015-02-23T00:13:59Z</dcterms:modified>
</cp:coreProperties>
</file>