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4"/>
  </p:sldMasterIdLst>
  <p:notesMasterIdLst>
    <p:notesMasterId r:id="rId17"/>
  </p:notesMasterIdLst>
  <p:sldIdLst>
    <p:sldId id="256" r:id="rId5"/>
    <p:sldId id="257" r:id="rId6"/>
    <p:sldId id="259" r:id="rId7"/>
    <p:sldId id="260" r:id="rId8"/>
    <p:sldId id="271" r:id="rId9"/>
    <p:sldId id="272" r:id="rId10"/>
    <p:sldId id="263" r:id="rId11"/>
    <p:sldId id="264" r:id="rId12"/>
    <p:sldId id="273"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21" autoAdjust="0"/>
    <p:restoredTop sz="35272" autoAdjust="0"/>
  </p:normalViewPr>
  <p:slideViewPr>
    <p:cSldViewPr snapToGrid="0">
      <p:cViewPr varScale="1">
        <p:scale>
          <a:sx n="72" d="100"/>
          <a:sy n="72" d="100"/>
        </p:scale>
        <p:origin x="64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699920-D46B-49EF-8F2E-65DEB61E6EB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A69E8FC-7580-4A5C-93BC-BFC8B8FBAEE4}">
      <dgm:prSet/>
      <dgm:spPr/>
      <dgm:t>
        <a:bodyPr/>
        <a:lstStyle/>
        <a:p>
          <a:pPr>
            <a:lnSpc>
              <a:spcPct val="100000"/>
            </a:lnSpc>
          </a:pPr>
          <a:r>
            <a:rPr lang="en-GB"/>
            <a:t>Physical Health</a:t>
          </a:r>
          <a:endParaRPr lang="en-US"/>
        </a:p>
      </dgm:t>
    </dgm:pt>
    <dgm:pt modelId="{674286FF-4B4C-4ED3-BDD3-1F747782DC75}" type="parTrans" cxnId="{92C33C61-31F3-49ED-AE86-74AF511DCC92}">
      <dgm:prSet/>
      <dgm:spPr/>
      <dgm:t>
        <a:bodyPr/>
        <a:lstStyle/>
        <a:p>
          <a:endParaRPr lang="en-US"/>
        </a:p>
      </dgm:t>
    </dgm:pt>
    <dgm:pt modelId="{6B0D1C95-F270-4EC1-9EBF-CA0327BC207A}" type="sibTrans" cxnId="{92C33C61-31F3-49ED-AE86-74AF511DCC92}">
      <dgm:prSet/>
      <dgm:spPr/>
      <dgm:t>
        <a:bodyPr/>
        <a:lstStyle/>
        <a:p>
          <a:endParaRPr lang="en-US"/>
        </a:p>
      </dgm:t>
    </dgm:pt>
    <dgm:pt modelId="{04F432D1-BCE2-4E16-A247-B5389B5CB263}">
      <dgm:prSet/>
      <dgm:spPr/>
      <dgm:t>
        <a:bodyPr/>
        <a:lstStyle/>
        <a:p>
          <a:pPr>
            <a:lnSpc>
              <a:spcPct val="100000"/>
            </a:lnSpc>
          </a:pPr>
          <a:r>
            <a:rPr lang="en-GB"/>
            <a:t>Fears of rejection</a:t>
          </a:r>
          <a:endParaRPr lang="en-US"/>
        </a:p>
      </dgm:t>
    </dgm:pt>
    <dgm:pt modelId="{1AECF4FA-0C0F-4396-8311-7DFA0AF5AFE5}" type="parTrans" cxnId="{A9EE7026-2137-4588-9921-0E8051CDC488}">
      <dgm:prSet/>
      <dgm:spPr/>
      <dgm:t>
        <a:bodyPr/>
        <a:lstStyle/>
        <a:p>
          <a:endParaRPr lang="en-US"/>
        </a:p>
      </dgm:t>
    </dgm:pt>
    <dgm:pt modelId="{8049E492-B70B-494E-A429-EDA304BD6D3D}" type="sibTrans" cxnId="{A9EE7026-2137-4588-9921-0E8051CDC488}">
      <dgm:prSet/>
      <dgm:spPr/>
      <dgm:t>
        <a:bodyPr/>
        <a:lstStyle/>
        <a:p>
          <a:endParaRPr lang="en-US"/>
        </a:p>
      </dgm:t>
    </dgm:pt>
    <dgm:pt modelId="{FC5A8916-EB19-4600-A07A-295EF021C71E}">
      <dgm:prSet/>
      <dgm:spPr/>
      <dgm:t>
        <a:bodyPr/>
        <a:lstStyle/>
        <a:p>
          <a:pPr>
            <a:lnSpc>
              <a:spcPct val="100000"/>
            </a:lnSpc>
          </a:pPr>
          <a:r>
            <a:rPr lang="en-GB"/>
            <a:t>Lack of support</a:t>
          </a:r>
          <a:endParaRPr lang="en-US"/>
        </a:p>
      </dgm:t>
    </dgm:pt>
    <dgm:pt modelId="{ED1BA746-307E-4BFC-B9A6-52352468FCF9}" type="parTrans" cxnId="{2DA84957-021F-419F-B2DF-A6498DE071E6}">
      <dgm:prSet/>
      <dgm:spPr/>
      <dgm:t>
        <a:bodyPr/>
        <a:lstStyle/>
        <a:p>
          <a:endParaRPr lang="en-US"/>
        </a:p>
      </dgm:t>
    </dgm:pt>
    <dgm:pt modelId="{CCB81352-288A-41D2-A872-61BB625EEA79}" type="sibTrans" cxnId="{2DA84957-021F-419F-B2DF-A6498DE071E6}">
      <dgm:prSet/>
      <dgm:spPr/>
      <dgm:t>
        <a:bodyPr/>
        <a:lstStyle/>
        <a:p>
          <a:endParaRPr lang="en-US"/>
        </a:p>
      </dgm:t>
    </dgm:pt>
    <dgm:pt modelId="{E48003F4-567E-4DF0-8613-8E06748559B3}">
      <dgm:prSet/>
      <dgm:spPr/>
      <dgm:t>
        <a:bodyPr/>
        <a:lstStyle/>
        <a:p>
          <a:pPr>
            <a:lnSpc>
              <a:spcPct val="100000"/>
            </a:lnSpc>
          </a:pPr>
          <a:r>
            <a:rPr lang="en-GB"/>
            <a:t>Lack of knowledge</a:t>
          </a:r>
          <a:endParaRPr lang="en-US"/>
        </a:p>
      </dgm:t>
    </dgm:pt>
    <dgm:pt modelId="{B04F0C95-25ED-4C09-ADA8-A3ACD27153F6}" type="parTrans" cxnId="{C028B5BD-93F0-4B19-AA2E-6EBA06C5860A}">
      <dgm:prSet/>
      <dgm:spPr/>
      <dgm:t>
        <a:bodyPr/>
        <a:lstStyle/>
        <a:p>
          <a:endParaRPr lang="en-US"/>
        </a:p>
      </dgm:t>
    </dgm:pt>
    <dgm:pt modelId="{657C32F2-086D-4A51-8AE0-361E3A57AA63}" type="sibTrans" cxnId="{C028B5BD-93F0-4B19-AA2E-6EBA06C5860A}">
      <dgm:prSet/>
      <dgm:spPr/>
      <dgm:t>
        <a:bodyPr/>
        <a:lstStyle/>
        <a:p>
          <a:endParaRPr lang="en-US"/>
        </a:p>
      </dgm:t>
    </dgm:pt>
    <dgm:pt modelId="{6406DB05-B9FE-4FB3-9A84-5DE8BCA4A741}" type="pres">
      <dgm:prSet presAssocID="{C5699920-D46B-49EF-8F2E-65DEB61E6EB4}" presName="root" presStyleCnt="0">
        <dgm:presLayoutVars>
          <dgm:dir/>
          <dgm:resizeHandles val="exact"/>
        </dgm:presLayoutVars>
      </dgm:prSet>
      <dgm:spPr/>
    </dgm:pt>
    <dgm:pt modelId="{4D52B8DE-C007-4B33-99DA-C781F779A837}" type="pres">
      <dgm:prSet presAssocID="{4A69E8FC-7580-4A5C-93BC-BFC8B8FBAEE4}" presName="compNode" presStyleCnt="0"/>
      <dgm:spPr/>
    </dgm:pt>
    <dgm:pt modelId="{BF275F73-1F02-4B3D-AE7A-4664DC154CCA}" type="pres">
      <dgm:prSet presAssocID="{4A69E8FC-7580-4A5C-93BC-BFC8B8FBAEE4}" presName="bgRect" presStyleLbl="bgShp" presStyleIdx="0" presStyleCnt="4"/>
      <dgm:spPr/>
    </dgm:pt>
    <dgm:pt modelId="{D0176D22-1516-4750-A415-A9966D16D9D9}" type="pres">
      <dgm:prSet presAssocID="{4A69E8FC-7580-4A5C-93BC-BFC8B8FBAE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n"/>
        </a:ext>
      </dgm:extLst>
    </dgm:pt>
    <dgm:pt modelId="{B5F8465E-6572-4016-BD93-73142EE3EB3C}" type="pres">
      <dgm:prSet presAssocID="{4A69E8FC-7580-4A5C-93BC-BFC8B8FBAEE4}" presName="spaceRect" presStyleCnt="0"/>
      <dgm:spPr/>
    </dgm:pt>
    <dgm:pt modelId="{F89BCB88-E66F-4D65-92E9-2164B1B4B542}" type="pres">
      <dgm:prSet presAssocID="{4A69E8FC-7580-4A5C-93BC-BFC8B8FBAEE4}" presName="parTx" presStyleLbl="revTx" presStyleIdx="0" presStyleCnt="4">
        <dgm:presLayoutVars>
          <dgm:chMax val="0"/>
          <dgm:chPref val="0"/>
        </dgm:presLayoutVars>
      </dgm:prSet>
      <dgm:spPr/>
    </dgm:pt>
    <dgm:pt modelId="{9119ABE4-BA82-43EB-8F2E-81BC53EE28EC}" type="pres">
      <dgm:prSet presAssocID="{6B0D1C95-F270-4EC1-9EBF-CA0327BC207A}" presName="sibTrans" presStyleCnt="0"/>
      <dgm:spPr/>
    </dgm:pt>
    <dgm:pt modelId="{A85EE6FA-5AFA-49A0-882A-F6317DACB778}" type="pres">
      <dgm:prSet presAssocID="{04F432D1-BCE2-4E16-A247-B5389B5CB263}" presName="compNode" presStyleCnt="0"/>
      <dgm:spPr/>
    </dgm:pt>
    <dgm:pt modelId="{0612CEC4-C4BE-415C-A4A0-EDC5E765EB4F}" type="pres">
      <dgm:prSet presAssocID="{04F432D1-BCE2-4E16-A247-B5389B5CB263}" presName="bgRect" presStyleLbl="bgShp" presStyleIdx="1" presStyleCnt="4"/>
      <dgm:spPr/>
    </dgm:pt>
    <dgm:pt modelId="{DBD295F4-30B6-46C1-BA39-DDF429FB08F3}" type="pres">
      <dgm:prSet presAssocID="{04F432D1-BCE2-4E16-A247-B5389B5CB2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ying Face with No Fill"/>
        </a:ext>
      </dgm:extLst>
    </dgm:pt>
    <dgm:pt modelId="{090D8D77-7756-4D85-AB89-4BA4554B93C9}" type="pres">
      <dgm:prSet presAssocID="{04F432D1-BCE2-4E16-A247-B5389B5CB263}" presName="spaceRect" presStyleCnt="0"/>
      <dgm:spPr/>
    </dgm:pt>
    <dgm:pt modelId="{B621FC69-B285-4DA2-A909-4842C8F3B685}" type="pres">
      <dgm:prSet presAssocID="{04F432D1-BCE2-4E16-A247-B5389B5CB263}" presName="parTx" presStyleLbl="revTx" presStyleIdx="1" presStyleCnt="4">
        <dgm:presLayoutVars>
          <dgm:chMax val="0"/>
          <dgm:chPref val="0"/>
        </dgm:presLayoutVars>
      </dgm:prSet>
      <dgm:spPr/>
    </dgm:pt>
    <dgm:pt modelId="{CA106402-27B4-4B78-BEB0-EA498D98645F}" type="pres">
      <dgm:prSet presAssocID="{8049E492-B70B-494E-A429-EDA304BD6D3D}" presName="sibTrans" presStyleCnt="0"/>
      <dgm:spPr/>
    </dgm:pt>
    <dgm:pt modelId="{D3A83F39-DF56-406C-AA94-FE831F854FAF}" type="pres">
      <dgm:prSet presAssocID="{FC5A8916-EB19-4600-A07A-295EF021C71E}" presName="compNode" presStyleCnt="0"/>
      <dgm:spPr/>
    </dgm:pt>
    <dgm:pt modelId="{3B71B08A-1B46-4B12-BF44-42448E26F880}" type="pres">
      <dgm:prSet presAssocID="{FC5A8916-EB19-4600-A07A-295EF021C71E}" presName="bgRect" presStyleLbl="bgShp" presStyleIdx="2" presStyleCnt="4"/>
      <dgm:spPr/>
    </dgm:pt>
    <dgm:pt modelId="{24E13EAA-79C3-416A-93E7-95E260B18DA1}" type="pres">
      <dgm:prSet presAssocID="{FC5A8916-EB19-4600-A07A-295EF021C7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rthodontics"/>
        </a:ext>
      </dgm:extLst>
    </dgm:pt>
    <dgm:pt modelId="{D9EAC4B4-BA70-45C1-A67F-6FC69B73C313}" type="pres">
      <dgm:prSet presAssocID="{FC5A8916-EB19-4600-A07A-295EF021C71E}" presName="spaceRect" presStyleCnt="0"/>
      <dgm:spPr/>
    </dgm:pt>
    <dgm:pt modelId="{588C3220-2054-4857-9063-FEE432C5228F}" type="pres">
      <dgm:prSet presAssocID="{FC5A8916-EB19-4600-A07A-295EF021C71E}" presName="parTx" presStyleLbl="revTx" presStyleIdx="2" presStyleCnt="4">
        <dgm:presLayoutVars>
          <dgm:chMax val="0"/>
          <dgm:chPref val="0"/>
        </dgm:presLayoutVars>
      </dgm:prSet>
      <dgm:spPr/>
    </dgm:pt>
    <dgm:pt modelId="{DB0BFFC2-8C4E-4E99-8125-CB1C3C4E38F4}" type="pres">
      <dgm:prSet presAssocID="{CCB81352-288A-41D2-A872-61BB625EEA79}" presName="sibTrans" presStyleCnt="0"/>
      <dgm:spPr/>
    </dgm:pt>
    <dgm:pt modelId="{4C41A216-C7AA-4FF2-85DD-993DF3B0B269}" type="pres">
      <dgm:prSet presAssocID="{E48003F4-567E-4DF0-8613-8E06748559B3}" presName="compNode" presStyleCnt="0"/>
      <dgm:spPr/>
    </dgm:pt>
    <dgm:pt modelId="{0AC9A556-33C0-4441-9EB7-EE905B2938BD}" type="pres">
      <dgm:prSet presAssocID="{E48003F4-567E-4DF0-8613-8E06748559B3}" presName="bgRect" presStyleLbl="bgShp" presStyleIdx="3" presStyleCnt="4"/>
      <dgm:spPr/>
    </dgm:pt>
    <dgm:pt modelId="{87CB93E3-9B2C-4A0F-A532-DAB7BFB2F076}" type="pres">
      <dgm:prSet presAssocID="{E48003F4-567E-4DF0-8613-8E06748559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A55499C9-C84C-4F45-A1EF-20993C4005B4}" type="pres">
      <dgm:prSet presAssocID="{E48003F4-567E-4DF0-8613-8E06748559B3}" presName="spaceRect" presStyleCnt="0"/>
      <dgm:spPr/>
    </dgm:pt>
    <dgm:pt modelId="{6127A624-A970-487F-B63F-40483006351E}" type="pres">
      <dgm:prSet presAssocID="{E48003F4-567E-4DF0-8613-8E06748559B3}" presName="parTx" presStyleLbl="revTx" presStyleIdx="3" presStyleCnt="4">
        <dgm:presLayoutVars>
          <dgm:chMax val="0"/>
          <dgm:chPref val="0"/>
        </dgm:presLayoutVars>
      </dgm:prSet>
      <dgm:spPr/>
    </dgm:pt>
  </dgm:ptLst>
  <dgm:cxnLst>
    <dgm:cxn modelId="{F179450C-49A4-49B0-AE6F-3E70AF69C2DA}" type="presOf" srcId="{04F432D1-BCE2-4E16-A247-B5389B5CB263}" destId="{B621FC69-B285-4DA2-A909-4842C8F3B685}" srcOrd="0" destOrd="0" presId="urn:microsoft.com/office/officeart/2018/2/layout/IconVerticalSolidList"/>
    <dgm:cxn modelId="{A9EE7026-2137-4588-9921-0E8051CDC488}" srcId="{C5699920-D46B-49EF-8F2E-65DEB61E6EB4}" destId="{04F432D1-BCE2-4E16-A247-B5389B5CB263}" srcOrd="1" destOrd="0" parTransId="{1AECF4FA-0C0F-4396-8311-7DFA0AF5AFE5}" sibTransId="{8049E492-B70B-494E-A429-EDA304BD6D3D}"/>
    <dgm:cxn modelId="{E1A98227-5479-4DDA-845B-DB6E35E67B7E}" type="presOf" srcId="{FC5A8916-EB19-4600-A07A-295EF021C71E}" destId="{588C3220-2054-4857-9063-FEE432C5228F}" srcOrd="0" destOrd="0" presId="urn:microsoft.com/office/officeart/2018/2/layout/IconVerticalSolidList"/>
    <dgm:cxn modelId="{8171CB5D-C720-4578-B1FC-2D5932C0A2AD}" type="presOf" srcId="{C5699920-D46B-49EF-8F2E-65DEB61E6EB4}" destId="{6406DB05-B9FE-4FB3-9A84-5DE8BCA4A741}" srcOrd="0" destOrd="0" presId="urn:microsoft.com/office/officeart/2018/2/layout/IconVerticalSolidList"/>
    <dgm:cxn modelId="{92C33C61-31F3-49ED-AE86-74AF511DCC92}" srcId="{C5699920-D46B-49EF-8F2E-65DEB61E6EB4}" destId="{4A69E8FC-7580-4A5C-93BC-BFC8B8FBAEE4}" srcOrd="0" destOrd="0" parTransId="{674286FF-4B4C-4ED3-BDD3-1F747782DC75}" sibTransId="{6B0D1C95-F270-4EC1-9EBF-CA0327BC207A}"/>
    <dgm:cxn modelId="{D97D8F4B-CEBF-4A8E-AFA7-D7CF09E67000}" type="presOf" srcId="{E48003F4-567E-4DF0-8613-8E06748559B3}" destId="{6127A624-A970-487F-B63F-40483006351E}" srcOrd="0" destOrd="0" presId="urn:microsoft.com/office/officeart/2018/2/layout/IconVerticalSolidList"/>
    <dgm:cxn modelId="{2DA84957-021F-419F-B2DF-A6498DE071E6}" srcId="{C5699920-D46B-49EF-8F2E-65DEB61E6EB4}" destId="{FC5A8916-EB19-4600-A07A-295EF021C71E}" srcOrd="2" destOrd="0" parTransId="{ED1BA746-307E-4BFC-B9A6-52352468FCF9}" sibTransId="{CCB81352-288A-41D2-A872-61BB625EEA79}"/>
    <dgm:cxn modelId="{4A72C37C-1691-42B7-B5A2-864473F41FC2}" type="presOf" srcId="{4A69E8FC-7580-4A5C-93BC-BFC8B8FBAEE4}" destId="{F89BCB88-E66F-4D65-92E9-2164B1B4B542}" srcOrd="0" destOrd="0" presId="urn:microsoft.com/office/officeart/2018/2/layout/IconVerticalSolidList"/>
    <dgm:cxn modelId="{C028B5BD-93F0-4B19-AA2E-6EBA06C5860A}" srcId="{C5699920-D46B-49EF-8F2E-65DEB61E6EB4}" destId="{E48003F4-567E-4DF0-8613-8E06748559B3}" srcOrd="3" destOrd="0" parTransId="{B04F0C95-25ED-4C09-ADA8-A3ACD27153F6}" sibTransId="{657C32F2-086D-4A51-8AE0-361E3A57AA63}"/>
    <dgm:cxn modelId="{A65C22C8-A554-42F4-A18F-139921712D7B}" type="presParOf" srcId="{6406DB05-B9FE-4FB3-9A84-5DE8BCA4A741}" destId="{4D52B8DE-C007-4B33-99DA-C781F779A837}" srcOrd="0" destOrd="0" presId="urn:microsoft.com/office/officeart/2018/2/layout/IconVerticalSolidList"/>
    <dgm:cxn modelId="{59EBCC6B-24D3-4F92-A4EA-CBEE96F0688E}" type="presParOf" srcId="{4D52B8DE-C007-4B33-99DA-C781F779A837}" destId="{BF275F73-1F02-4B3D-AE7A-4664DC154CCA}" srcOrd="0" destOrd="0" presId="urn:microsoft.com/office/officeart/2018/2/layout/IconVerticalSolidList"/>
    <dgm:cxn modelId="{20E8D912-F505-4CF9-AE5C-6F6F1800BD50}" type="presParOf" srcId="{4D52B8DE-C007-4B33-99DA-C781F779A837}" destId="{D0176D22-1516-4750-A415-A9966D16D9D9}" srcOrd="1" destOrd="0" presId="urn:microsoft.com/office/officeart/2018/2/layout/IconVerticalSolidList"/>
    <dgm:cxn modelId="{1F96E57A-1420-41AB-94E8-47AECB63ABEC}" type="presParOf" srcId="{4D52B8DE-C007-4B33-99DA-C781F779A837}" destId="{B5F8465E-6572-4016-BD93-73142EE3EB3C}" srcOrd="2" destOrd="0" presId="urn:microsoft.com/office/officeart/2018/2/layout/IconVerticalSolidList"/>
    <dgm:cxn modelId="{9609E450-64C4-4E28-9988-EEBACFF7859A}" type="presParOf" srcId="{4D52B8DE-C007-4B33-99DA-C781F779A837}" destId="{F89BCB88-E66F-4D65-92E9-2164B1B4B542}" srcOrd="3" destOrd="0" presId="urn:microsoft.com/office/officeart/2018/2/layout/IconVerticalSolidList"/>
    <dgm:cxn modelId="{3CA05DD2-61EF-49AE-AE44-9C264577E01F}" type="presParOf" srcId="{6406DB05-B9FE-4FB3-9A84-5DE8BCA4A741}" destId="{9119ABE4-BA82-43EB-8F2E-81BC53EE28EC}" srcOrd="1" destOrd="0" presId="urn:microsoft.com/office/officeart/2018/2/layout/IconVerticalSolidList"/>
    <dgm:cxn modelId="{B619C723-6270-4906-B924-C13F65CB3979}" type="presParOf" srcId="{6406DB05-B9FE-4FB3-9A84-5DE8BCA4A741}" destId="{A85EE6FA-5AFA-49A0-882A-F6317DACB778}" srcOrd="2" destOrd="0" presId="urn:microsoft.com/office/officeart/2018/2/layout/IconVerticalSolidList"/>
    <dgm:cxn modelId="{74116705-F17A-4DC0-BDAB-6FF8A4E75B31}" type="presParOf" srcId="{A85EE6FA-5AFA-49A0-882A-F6317DACB778}" destId="{0612CEC4-C4BE-415C-A4A0-EDC5E765EB4F}" srcOrd="0" destOrd="0" presId="urn:microsoft.com/office/officeart/2018/2/layout/IconVerticalSolidList"/>
    <dgm:cxn modelId="{9ACCE84F-90D6-4CBD-A26D-1C2D45A63D42}" type="presParOf" srcId="{A85EE6FA-5AFA-49A0-882A-F6317DACB778}" destId="{DBD295F4-30B6-46C1-BA39-DDF429FB08F3}" srcOrd="1" destOrd="0" presId="urn:microsoft.com/office/officeart/2018/2/layout/IconVerticalSolidList"/>
    <dgm:cxn modelId="{D7FF7E77-7662-49CD-AB6E-41B55D55825E}" type="presParOf" srcId="{A85EE6FA-5AFA-49A0-882A-F6317DACB778}" destId="{090D8D77-7756-4D85-AB89-4BA4554B93C9}" srcOrd="2" destOrd="0" presId="urn:microsoft.com/office/officeart/2018/2/layout/IconVerticalSolidList"/>
    <dgm:cxn modelId="{49A8586E-98F3-4CCD-BA95-6984F7275EAF}" type="presParOf" srcId="{A85EE6FA-5AFA-49A0-882A-F6317DACB778}" destId="{B621FC69-B285-4DA2-A909-4842C8F3B685}" srcOrd="3" destOrd="0" presId="urn:microsoft.com/office/officeart/2018/2/layout/IconVerticalSolidList"/>
    <dgm:cxn modelId="{42D24CAB-A9DD-4634-AFD3-E10B458AC405}" type="presParOf" srcId="{6406DB05-B9FE-4FB3-9A84-5DE8BCA4A741}" destId="{CA106402-27B4-4B78-BEB0-EA498D98645F}" srcOrd="3" destOrd="0" presId="urn:microsoft.com/office/officeart/2018/2/layout/IconVerticalSolidList"/>
    <dgm:cxn modelId="{4865B87C-8651-4E78-B5D9-718364D9AA8E}" type="presParOf" srcId="{6406DB05-B9FE-4FB3-9A84-5DE8BCA4A741}" destId="{D3A83F39-DF56-406C-AA94-FE831F854FAF}" srcOrd="4" destOrd="0" presId="urn:microsoft.com/office/officeart/2018/2/layout/IconVerticalSolidList"/>
    <dgm:cxn modelId="{B65C9572-E78E-4EBB-BF8B-4326F9F77CFB}" type="presParOf" srcId="{D3A83F39-DF56-406C-AA94-FE831F854FAF}" destId="{3B71B08A-1B46-4B12-BF44-42448E26F880}" srcOrd="0" destOrd="0" presId="urn:microsoft.com/office/officeart/2018/2/layout/IconVerticalSolidList"/>
    <dgm:cxn modelId="{8030664C-E305-488C-8D6F-97EF375FDF28}" type="presParOf" srcId="{D3A83F39-DF56-406C-AA94-FE831F854FAF}" destId="{24E13EAA-79C3-416A-93E7-95E260B18DA1}" srcOrd="1" destOrd="0" presId="urn:microsoft.com/office/officeart/2018/2/layout/IconVerticalSolidList"/>
    <dgm:cxn modelId="{6B01D479-9702-4340-875F-B9A19F356371}" type="presParOf" srcId="{D3A83F39-DF56-406C-AA94-FE831F854FAF}" destId="{D9EAC4B4-BA70-45C1-A67F-6FC69B73C313}" srcOrd="2" destOrd="0" presId="urn:microsoft.com/office/officeart/2018/2/layout/IconVerticalSolidList"/>
    <dgm:cxn modelId="{3B58B134-AD6B-4797-8410-8ACDE9D5E527}" type="presParOf" srcId="{D3A83F39-DF56-406C-AA94-FE831F854FAF}" destId="{588C3220-2054-4857-9063-FEE432C5228F}" srcOrd="3" destOrd="0" presId="urn:microsoft.com/office/officeart/2018/2/layout/IconVerticalSolidList"/>
    <dgm:cxn modelId="{9BA871B7-2D93-4BD7-89E1-3BC4A315A323}" type="presParOf" srcId="{6406DB05-B9FE-4FB3-9A84-5DE8BCA4A741}" destId="{DB0BFFC2-8C4E-4E99-8125-CB1C3C4E38F4}" srcOrd="5" destOrd="0" presId="urn:microsoft.com/office/officeart/2018/2/layout/IconVerticalSolidList"/>
    <dgm:cxn modelId="{38F037A8-F757-4042-A885-AED8894593D8}" type="presParOf" srcId="{6406DB05-B9FE-4FB3-9A84-5DE8BCA4A741}" destId="{4C41A216-C7AA-4FF2-85DD-993DF3B0B269}" srcOrd="6" destOrd="0" presId="urn:microsoft.com/office/officeart/2018/2/layout/IconVerticalSolidList"/>
    <dgm:cxn modelId="{8F2DE8D4-A408-4D32-8139-DB32B487FDA8}" type="presParOf" srcId="{4C41A216-C7AA-4FF2-85DD-993DF3B0B269}" destId="{0AC9A556-33C0-4441-9EB7-EE905B2938BD}" srcOrd="0" destOrd="0" presId="urn:microsoft.com/office/officeart/2018/2/layout/IconVerticalSolidList"/>
    <dgm:cxn modelId="{B91233DB-207D-45F7-97F3-B97CC90EC33B}" type="presParOf" srcId="{4C41A216-C7AA-4FF2-85DD-993DF3B0B269}" destId="{87CB93E3-9B2C-4A0F-A532-DAB7BFB2F076}" srcOrd="1" destOrd="0" presId="urn:microsoft.com/office/officeart/2018/2/layout/IconVerticalSolidList"/>
    <dgm:cxn modelId="{E63A56DC-04EF-4D65-88DA-0BD58F0DBFF6}" type="presParOf" srcId="{4C41A216-C7AA-4FF2-85DD-993DF3B0B269}" destId="{A55499C9-C84C-4F45-A1EF-20993C4005B4}" srcOrd="2" destOrd="0" presId="urn:microsoft.com/office/officeart/2018/2/layout/IconVerticalSolidList"/>
    <dgm:cxn modelId="{DF71C618-374D-47A6-AD0D-CE74B0E14BBF}" type="presParOf" srcId="{4C41A216-C7AA-4FF2-85DD-993DF3B0B269}" destId="{6127A624-A970-487F-B63F-40483006351E}" srcOrd="3" destOrd="0" presId="urn:microsoft.com/office/officeart/2018/2/layout/IconVerticalSolid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75F73-1F02-4B3D-AE7A-4664DC154CCA}">
      <dsp:nvSpPr>
        <dsp:cNvPr id="0" name=""/>
        <dsp:cNvSpPr/>
      </dsp:nvSpPr>
      <dsp:spPr>
        <a:xfrm>
          <a:off x="0" y="1510"/>
          <a:ext cx="4977578" cy="7655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176D22-1516-4750-A415-A9966D16D9D9}">
      <dsp:nvSpPr>
        <dsp:cNvPr id="0" name=""/>
        <dsp:cNvSpPr/>
      </dsp:nvSpPr>
      <dsp:spPr>
        <a:xfrm>
          <a:off x="231572" y="173754"/>
          <a:ext cx="421041" cy="4210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9BCB88-E66F-4D65-92E9-2164B1B4B542}">
      <dsp:nvSpPr>
        <dsp:cNvPr id="0" name=""/>
        <dsp:cNvSpPr/>
      </dsp:nvSpPr>
      <dsp:spPr>
        <a:xfrm>
          <a:off x="884187" y="1510"/>
          <a:ext cx="4093390" cy="7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19" tIns="81019" rIns="81019" bIns="81019" numCol="1" spcCol="1270" anchor="ctr" anchorCtr="0">
          <a:noAutofit/>
        </a:bodyPr>
        <a:lstStyle/>
        <a:p>
          <a:pPr marL="0" lvl="0" indent="0" algn="l" defTabSz="977900">
            <a:lnSpc>
              <a:spcPct val="100000"/>
            </a:lnSpc>
            <a:spcBef>
              <a:spcPct val="0"/>
            </a:spcBef>
            <a:spcAft>
              <a:spcPct val="35000"/>
            </a:spcAft>
            <a:buNone/>
          </a:pPr>
          <a:r>
            <a:rPr lang="en-GB" sz="2200" kern="1200"/>
            <a:t>Physical Health</a:t>
          </a:r>
          <a:endParaRPr lang="en-US" sz="2200" kern="1200"/>
        </a:p>
      </dsp:txBody>
      <dsp:txXfrm>
        <a:off x="884187" y="1510"/>
        <a:ext cx="4093390" cy="765530"/>
      </dsp:txXfrm>
    </dsp:sp>
    <dsp:sp modelId="{0612CEC4-C4BE-415C-A4A0-EDC5E765EB4F}">
      <dsp:nvSpPr>
        <dsp:cNvPr id="0" name=""/>
        <dsp:cNvSpPr/>
      </dsp:nvSpPr>
      <dsp:spPr>
        <a:xfrm>
          <a:off x="0" y="958423"/>
          <a:ext cx="4977578" cy="7655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D295F4-30B6-46C1-BA39-DDF429FB08F3}">
      <dsp:nvSpPr>
        <dsp:cNvPr id="0" name=""/>
        <dsp:cNvSpPr/>
      </dsp:nvSpPr>
      <dsp:spPr>
        <a:xfrm>
          <a:off x="231572" y="1130667"/>
          <a:ext cx="421041" cy="4210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21FC69-B285-4DA2-A909-4842C8F3B685}">
      <dsp:nvSpPr>
        <dsp:cNvPr id="0" name=""/>
        <dsp:cNvSpPr/>
      </dsp:nvSpPr>
      <dsp:spPr>
        <a:xfrm>
          <a:off x="884187" y="958423"/>
          <a:ext cx="4093390" cy="7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19" tIns="81019" rIns="81019" bIns="81019" numCol="1" spcCol="1270" anchor="ctr" anchorCtr="0">
          <a:noAutofit/>
        </a:bodyPr>
        <a:lstStyle/>
        <a:p>
          <a:pPr marL="0" lvl="0" indent="0" algn="l" defTabSz="977900">
            <a:lnSpc>
              <a:spcPct val="100000"/>
            </a:lnSpc>
            <a:spcBef>
              <a:spcPct val="0"/>
            </a:spcBef>
            <a:spcAft>
              <a:spcPct val="35000"/>
            </a:spcAft>
            <a:buNone/>
          </a:pPr>
          <a:r>
            <a:rPr lang="en-GB" sz="2200" kern="1200"/>
            <a:t>Fears of rejection</a:t>
          </a:r>
          <a:endParaRPr lang="en-US" sz="2200" kern="1200"/>
        </a:p>
      </dsp:txBody>
      <dsp:txXfrm>
        <a:off x="884187" y="958423"/>
        <a:ext cx="4093390" cy="765530"/>
      </dsp:txXfrm>
    </dsp:sp>
    <dsp:sp modelId="{3B71B08A-1B46-4B12-BF44-42448E26F880}">
      <dsp:nvSpPr>
        <dsp:cNvPr id="0" name=""/>
        <dsp:cNvSpPr/>
      </dsp:nvSpPr>
      <dsp:spPr>
        <a:xfrm>
          <a:off x="0" y="1915335"/>
          <a:ext cx="4977578" cy="7655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13EAA-79C3-416A-93E7-95E260B18DA1}">
      <dsp:nvSpPr>
        <dsp:cNvPr id="0" name=""/>
        <dsp:cNvSpPr/>
      </dsp:nvSpPr>
      <dsp:spPr>
        <a:xfrm>
          <a:off x="231572" y="2087580"/>
          <a:ext cx="421041" cy="4210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8C3220-2054-4857-9063-FEE432C5228F}">
      <dsp:nvSpPr>
        <dsp:cNvPr id="0" name=""/>
        <dsp:cNvSpPr/>
      </dsp:nvSpPr>
      <dsp:spPr>
        <a:xfrm>
          <a:off x="884187" y="1915335"/>
          <a:ext cx="4093390" cy="7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19" tIns="81019" rIns="81019" bIns="81019" numCol="1" spcCol="1270" anchor="ctr" anchorCtr="0">
          <a:noAutofit/>
        </a:bodyPr>
        <a:lstStyle/>
        <a:p>
          <a:pPr marL="0" lvl="0" indent="0" algn="l" defTabSz="977900">
            <a:lnSpc>
              <a:spcPct val="100000"/>
            </a:lnSpc>
            <a:spcBef>
              <a:spcPct val="0"/>
            </a:spcBef>
            <a:spcAft>
              <a:spcPct val="35000"/>
            </a:spcAft>
            <a:buNone/>
          </a:pPr>
          <a:r>
            <a:rPr lang="en-GB" sz="2200" kern="1200"/>
            <a:t>Lack of support</a:t>
          </a:r>
          <a:endParaRPr lang="en-US" sz="2200" kern="1200"/>
        </a:p>
      </dsp:txBody>
      <dsp:txXfrm>
        <a:off x="884187" y="1915335"/>
        <a:ext cx="4093390" cy="765530"/>
      </dsp:txXfrm>
    </dsp:sp>
    <dsp:sp modelId="{0AC9A556-33C0-4441-9EB7-EE905B2938BD}">
      <dsp:nvSpPr>
        <dsp:cNvPr id="0" name=""/>
        <dsp:cNvSpPr/>
      </dsp:nvSpPr>
      <dsp:spPr>
        <a:xfrm>
          <a:off x="0" y="2872248"/>
          <a:ext cx="4977578" cy="7655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B93E3-9B2C-4A0F-A532-DAB7BFB2F076}">
      <dsp:nvSpPr>
        <dsp:cNvPr id="0" name=""/>
        <dsp:cNvSpPr/>
      </dsp:nvSpPr>
      <dsp:spPr>
        <a:xfrm>
          <a:off x="231572" y="3044492"/>
          <a:ext cx="421041" cy="4210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7A624-A970-487F-B63F-40483006351E}">
      <dsp:nvSpPr>
        <dsp:cNvPr id="0" name=""/>
        <dsp:cNvSpPr/>
      </dsp:nvSpPr>
      <dsp:spPr>
        <a:xfrm>
          <a:off x="884187" y="2872248"/>
          <a:ext cx="4093390" cy="765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19" tIns="81019" rIns="81019" bIns="81019" numCol="1" spcCol="1270" anchor="ctr" anchorCtr="0">
          <a:noAutofit/>
        </a:bodyPr>
        <a:lstStyle/>
        <a:p>
          <a:pPr marL="0" lvl="0" indent="0" algn="l" defTabSz="977900">
            <a:lnSpc>
              <a:spcPct val="100000"/>
            </a:lnSpc>
            <a:spcBef>
              <a:spcPct val="0"/>
            </a:spcBef>
            <a:spcAft>
              <a:spcPct val="35000"/>
            </a:spcAft>
            <a:buNone/>
          </a:pPr>
          <a:r>
            <a:rPr lang="en-GB" sz="2200" kern="1200"/>
            <a:t>Lack of knowledge</a:t>
          </a:r>
          <a:endParaRPr lang="en-US" sz="2200" kern="1200"/>
        </a:p>
      </dsp:txBody>
      <dsp:txXfrm>
        <a:off x="884187" y="2872248"/>
        <a:ext cx="4093390" cy="7655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2FBD7-9322-43BA-8C85-5F7CC403635A}" type="datetimeFigureOut">
              <a:rPr lang="en-GB" smtClean="0"/>
              <a:t>18/12/2020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8D3EC6-225D-41F4-BC2A-4B7CD221254B}" type="slidenum">
              <a:rPr lang="en-GB" smtClean="0"/>
              <a:t>‹#›</a:t>
            </a:fld>
            <a:endParaRPr lang="en-GB"/>
          </a:p>
        </p:txBody>
      </p:sp>
    </p:spTree>
    <p:extLst>
      <p:ext uri="{BB962C8B-B14F-4D97-AF65-F5344CB8AC3E}">
        <p14:creationId xmlns:p14="http://schemas.microsoft.com/office/powerpoint/2010/main" val="2718404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2</a:t>
            </a:fld>
            <a:endParaRPr lang="en-GB"/>
          </a:p>
        </p:txBody>
      </p:sp>
    </p:spTree>
    <p:extLst>
      <p:ext uri="{BB962C8B-B14F-4D97-AF65-F5344CB8AC3E}">
        <p14:creationId xmlns:p14="http://schemas.microsoft.com/office/powerpoint/2010/main" val="338326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goes through bereavement at some point in their lives and is used as a term to describe the death of a loved-one. The word bereavement is also used to describe the process of grief, which a natural process that everyone goes through, and it makes us human.</a:t>
            </a:r>
          </a:p>
          <a:p>
            <a:r>
              <a:rPr lang="en-GB" dirty="0"/>
              <a:t>Greif is characterised as a process that involves a complex range of emotions that people gradually learn to go through as they learn to accept the loss of a loved one. The most popular theory of grief is the five stages of grief, according to Clarke (2020) the psychiatrist Elisabeth Kübler-Ross believed, that these stages include: </a:t>
            </a:r>
          </a:p>
          <a:p>
            <a:r>
              <a:rPr lang="en-GB" dirty="0"/>
              <a:t>•	Denial- This stage of grief is when a person experiencing the loss of their loved one pretends that the loss is not happening to them, </a:t>
            </a:r>
          </a:p>
          <a:p>
            <a:r>
              <a:rPr lang="en-GB" dirty="0"/>
              <a:t>•	Anger- the anger stage is seen to be hiding the strong emotions, that death of a loved one can cause to a person.</a:t>
            </a:r>
          </a:p>
          <a:p>
            <a:r>
              <a:rPr lang="en-GB" dirty="0"/>
              <a:t>•	Bargaining- This stage can have a person, trying to find ways to improve the circumstances, for example a religious person may pray or make a promise to their God/ higher power to heal them from pain. </a:t>
            </a:r>
          </a:p>
          <a:p>
            <a:r>
              <a:rPr lang="en-GB" dirty="0"/>
              <a:t>•	Depression- Compared to the other stages of grief Depression is seen as a quiet stage grief, and can be quite an isolating stage as a person may go inwards, as the sadness increases </a:t>
            </a:r>
          </a:p>
          <a:p>
            <a:r>
              <a:rPr lang="en-GB" dirty="0"/>
              <a:t>•	Acceptance – The final stage of grief is acceptances, this stage is not by its own nature a happy stage of grief, however it does symbolise that the person has moved on from the loss of their loved one and that they have accepted and now understand that they have lost their loved one.</a:t>
            </a:r>
          </a:p>
          <a:p>
            <a:r>
              <a:rPr lang="en-GB" dirty="0"/>
              <a:t>The experience of grief is different for everyone, in terms of the five stages of grief not everyone will go thought all these stages of grief or they will go through them all but in a different order.</a:t>
            </a:r>
          </a:p>
          <a:p>
            <a:r>
              <a:rPr lang="en-GB" dirty="0"/>
              <a:t>(Holland &amp; Legg, 2018)</a:t>
            </a:r>
          </a:p>
          <a:p>
            <a:r>
              <a:rPr lang="en-GB" dirty="0"/>
              <a:t>(Clarke, 2020)</a:t>
            </a:r>
          </a:p>
          <a:p>
            <a:r>
              <a:rPr lang="en-GB" dirty="0"/>
              <a:t>(Mind, 2019)</a:t>
            </a:r>
          </a:p>
          <a:p>
            <a:r>
              <a:rPr lang="en-GB" dirty="0"/>
              <a:t>(Morrisey, 2020)</a:t>
            </a:r>
          </a:p>
          <a:p>
            <a:r>
              <a:rPr lang="en-GB" dirty="0"/>
              <a:t>(Family Caregiver Alliance , 2012)</a:t>
            </a:r>
          </a:p>
          <a:p>
            <a:endParaRPr lang="en-GB" dirty="0"/>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3</a:t>
            </a:fld>
            <a:endParaRPr lang="en-GB"/>
          </a:p>
        </p:txBody>
      </p:sp>
    </p:spTree>
    <p:extLst>
      <p:ext uri="{BB962C8B-B14F-4D97-AF65-F5344CB8AC3E}">
        <p14:creationId xmlns:p14="http://schemas.microsoft.com/office/powerpoint/2010/main" val="3510763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also a sense of loneliness when it comes to bereavement, especially if the loved one that died was a spouse. For many people that loss for their close companion can cause a devastating amount of loneliness. According to a study conducted by Utz (Et al., 2014), approximately 70% of widows that took part disclosed that they experienced loneliness and was one of the bigger challenges to cope with on a daily basis.  According to Mushtag (et al., 2014) many studies suggest that about 86% widows experienced loneliness, however this number decreased dependent on the number of children and with a good support system. It was also discovered that the loneliness associated with grief was more to do with the lack of their husband/wife not being there rather than having poor social support. However, loneliness that is present in bereavement is a risk factor for the development of depression.  According to the Campaign to end loneliness (2017) approximately 9 out of ten older age individuals experience loneliness in Wales, and about two-thirds in Pembrokeshire and Carmarthenshire with over 80% of over 65s admitting in these county’s that they wouldn’t want to admit to feeling lonely.</a:t>
            </a:r>
          </a:p>
          <a:p>
            <a:r>
              <a:rPr lang="en-GB" dirty="0"/>
              <a:t>(The Campaign to End Loneliness, 2017)</a:t>
            </a:r>
          </a:p>
          <a:p>
            <a:r>
              <a:rPr lang="en-GB" dirty="0"/>
              <a:t>(Mushtag, et al., 2014)</a:t>
            </a:r>
          </a:p>
          <a:p>
            <a:r>
              <a:rPr lang="en-GB" dirty="0"/>
              <a:t>(Utz, et al., 2014)</a:t>
            </a:r>
          </a:p>
          <a:p>
            <a:r>
              <a:rPr lang="en-GB" dirty="0"/>
              <a:t>(Doka, 2019)</a:t>
            </a:r>
          </a:p>
          <a:p>
            <a:endParaRPr lang="en-GB" dirty="0"/>
          </a:p>
        </p:txBody>
      </p:sp>
      <p:sp>
        <p:nvSpPr>
          <p:cNvPr id="4" name="Slide Number Placeholder 3"/>
          <p:cNvSpPr>
            <a:spLocks noGrp="1"/>
          </p:cNvSpPr>
          <p:nvPr>
            <p:ph type="sldNum" sz="quarter" idx="5"/>
          </p:nvPr>
        </p:nvSpPr>
        <p:spPr/>
        <p:txBody>
          <a:bodyPr/>
          <a:lstStyle/>
          <a:p>
            <a:fld id="{008D3EC6-225D-41F4-BC2A-4B7CD221254B}" type="slidenum">
              <a:rPr lang="en-GB" smtClean="0"/>
              <a:t>4</a:t>
            </a:fld>
            <a:endParaRPr lang="en-GB"/>
          </a:p>
        </p:txBody>
      </p:sp>
    </p:spTree>
    <p:extLst>
      <p:ext uri="{BB962C8B-B14F-4D97-AF65-F5344CB8AC3E}">
        <p14:creationId xmlns:p14="http://schemas.microsoft.com/office/powerpoint/2010/main" val="581842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D0A07-F83B-4E40-9EF2-70FF5F6D5F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4FB50-435D-47D2-8453-719458F5D1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073A4D-D047-4D16-83A3-0CE30EC7287B}"/>
              </a:ext>
            </a:extLst>
          </p:cNvPr>
          <p:cNvSpPr>
            <a:spLocks noGrp="1"/>
          </p:cNvSpPr>
          <p:nvPr>
            <p:ph type="dt" sz="half" idx="10"/>
          </p:nvPr>
        </p:nvSpPr>
        <p:spPr/>
        <p:txBody>
          <a:bodyPr/>
          <a:lstStyle/>
          <a:p>
            <a:fld id="{12241623-A064-4BED-B073-BA4D61433402}" type="datetime1">
              <a:rPr lang="en-US" smtClean="0"/>
              <a:t>12/18/2020</a:t>
            </a:fld>
            <a:endParaRPr lang="en-US" dirty="0"/>
          </a:p>
        </p:txBody>
      </p:sp>
      <p:sp>
        <p:nvSpPr>
          <p:cNvPr id="5" name="Footer Placeholder 4">
            <a:extLst>
              <a:ext uri="{FF2B5EF4-FFF2-40B4-BE49-F238E27FC236}">
                <a16:creationId xmlns:a16="http://schemas.microsoft.com/office/drawing/2014/main" id="{73332EE3-9044-4EAC-8E33-4730C5AAC3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34BA4B5-E9AC-49E3-A565-3AFB9C881FA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99692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30A2A-681A-4489-82E7-2ACC103B28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7A034-97B9-4CA2-BAB9-4EBC41FFB2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E4F328-78D4-40F7-926C-CD55193F378F}"/>
              </a:ext>
            </a:extLst>
          </p:cNvPr>
          <p:cNvSpPr>
            <a:spLocks noGrp="1"/>
          </p:cNvSpPr>
          <p:nvPr>
            <p:ph type="dt" sz="half" idx="10"/>
          </p:nvPr>
        </p:nvSpPr>
        <p:spPr/>
        <p:txBody>
          <a:bodyPr/>
          <a:lstStyle/>
          <a:p>
            <a:fld id="{22F3E5F3-28EE-488F-BD53-B744C06C3DEC}" type="datetime1">
              <a:rPr lang="en-US" smtClean="0"/>
              <a:t>12/18/2020</a:t>
            </a:fld>
            <a:endParaRPr lang="en-US" dirty="0"/>
          </a:p>
        </p:txBody>
      </p:sp>
      <p:sp>
        <p:nvSpPr>
          <p:cNvPr id="5" name="Footer Placeholder 4">
            <a:extLst>
              <a:ext uri="{FF2B5EF4-FFF2-40B4-BE49-F238E27FC236}">
                <a16:creationId xmlns:a16="http://schemas.microsoft.com/office/drawing/2014/main" id="{159EDC17-28D5-4FC3-A683-12A607D1A8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A9C36D1-09B3-4A21-AD80-A49846F28CA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09788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8EF7-CCDC-449B-9831-1347D2287D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BCEAC6-5AA8-41A4-A8A1-326555FF2C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72716C-041A-44C1-9789-E27B58540B3A}"/>
              </a:ext>
            </a:extLst>
          </p:cNvPr>
          <p:cNvSpPr>
            <a:spLocks noGrp="1"/>
          </p:cNvSpPr>
          <p:nvPr>
            <p:ph type="dt" sz="half" idx="10"/>
          </p:nvPr>
        </p:nvSpPr>
        <p:spPr/>
        <p:txBody>
          <a:bodyPr/>
          <a:lstStyle/>
          <a:p>
            <a:fld id="{E72EB70D-CD01-44DA-83B3-8FEB3383D307}" type="datetime1">
              <a:rPr lang="en-US" smtClean="0"/>
              <a:t>12/18/2020</a:t>
            </a:fld>
            <a:endParaRPr lang="en-US" dirty="0"/>
          </a:p>
        </p:txBody>
      </p:sp>
      <p:sp>
        <p:nvSpPr>
          <p:cNvPr id="5" name="Footer Placeholder 4">
            <a:extLst>
              <a:ext uri="{FF2B5EF4-FFF2-40B4-BE49-F238E27FC236}">
                <a16:creationId xmlns:a16="http://schemas.microsoft.com/office/drawing/2014/main" id="{ADA30F15-E545-4261-A0B8-77DB327DE4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477F6B-9A88-4A45-87A1-2202B11F233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81426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E0ED-9F0A-45A2-9B94-ECFF8E244D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12F0E-E595-4DD6-865A-A66B23461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69A9DA-6BF8-4B19-930F-9F36080FFF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24E26E-A80B-4FF8-BB53-F585C4BA9123}"/>
              </a:ext>
            </a:extLst>
          </p:cNvPr>
          <p:cNvSpPr>
            <a:spLocks noGrp="1"/>
          </p:cNvSpPr>
          <p:nvPr>
            <p:ph type="dt" sz="half" idx="10"/>
          </p:nvPr>
        </p:nvSpPr>
        <p:spPr/>
        <p:txBody>
          <a:bodyPr/>
          <a:lstStyle/>
          <a:p>
            <a:fld id="{D0158CFD-9357-46BE-A189-D637A67C8730}" type="datetime1">
              <a:rPr lang="en-US" smtClean="0"/>
              <a:t>12/18/2020</a:t>
            </a:fld>
            <a:endParaRPr lang="en-US" dirty="0"/>
          </a:p>
        </p:txBody>
      </p:sp>
      <p:sp>
        <p:nvSpPr>
          <p:cNvPr id="6" name="Footer Placeholder 5">
            <a:extLst>
              <a:ext uri="{FF2B5EF4-FFF2-40B4-BE49-F238E27FC236}">
                <a16:creationId xmlns:a16="http://schemas.microsoft.com/office/drawing/2014/main" id="{77BE3BBE-EFEE-4F12-81FC-C05CAFBC59F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6BD868-3AD2-471E-97E5-03CA680D0161}"/>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8089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9B4F-00CF-4CCB-AE73-F511BEEC09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3FD7CA-48A1-43F1-8062-AE16F327D7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537145-BEA1-4148-84AC-0B8F24A688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983866-88A9-4608-BB42-9267035C24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AD4FB0-0ABD-41D0-A5FD-63E529BB8E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9BB000-9C3C-4500-9373-2A37D7CD7B4B}"/>
              </a:ext>
            </a:extLst>
          </p:cNvPr>
          <p:cNvSpPr>
            <a:spLocks noGrp="1"/>
          </p:cNvSpPr>
          <p:nvPr>
            <p:ph type="dt" sz="half" idx="10"/>
          </p:nvPr>
        </p:nvSpPr>
        <p:spPr/>
        <p:txBody>
          <a:bodyPr/>
          <a:lstStyle/>
          <a:p>
            <a:fld id="{7B4742EE-B331-4632-BD10-A82FED6B6FC0}" type="datetime1">
              <a:rPr lang="en-US" smtClean="0"/>
              <a:t>12/18/2020</a:t>
            </a:fld>
            <a:endParaRPr lang="en-US" dirty="0"/>
          </a:p>
        </p:txBody>
      </p:sp>
      <p:sp>
        <p:nvSpPr>
          <p:cNvPr id="8" name="Footer Placeholder 7">
            <a:extLst>
              <a:ext uri="{FF2B5EF4-FFF2-40B4-BE49-F238E27FC236}">
                <a16:creationId xmlns:a16="http://schemas.microsoft.com/office/drawing/2014/main" id="{2E468FB8-C770-4025-8144-1D7DEF4A3B8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3FE830D-9549-4B85-AABE-BDA9E6DE7D2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74823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270A9-8B14-456B-BDC2-5274F1CF2E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D7E05B-973D-4314-B838-18DFD9F18828}"/>
              </a:ext>
            </a:extLst>
          </p:cNvPr>
          <p:cNvSpPr>
            <a:spLocks noGrp="1"/>
          </p:cNvSpPr>
          <p:nvPr>
            <p:ph type="dt" sz="half" idx="10"/>
          </p:nvPr>
        </p:nvSpPr>
        <p:spPr/>
        <p:txBody>
          <a:bodyPr/>
          <a:lstStyle/>
          <a:p>
            <a:fld id="{451BA835-D13F-49F4-8F11-5D576AC65FAD}" type="datetime1">
              <a:rPr lang="en-US" smtClean="0"/>
              <a:t>12/18/2020</a:t>
            </a:fld>
            <a:endParaRPr lang="en-US" dirty="0"/>
          </a:p>
        </p:txBody>
      </p:sp>
      <p:sp>
        <p:nvSpPr>
          <p:cNvPr id="4" name="Footer Placeholder 3">
            <a:extLst>
              <a:ext uri="{FF2B5EF4-FFF2-40B4-BE49-F238E27FC236}">
                <a16:creationId xmlns:a16="http://schemas.microsoft.com/office/drawing/2014/main" id="{69B57C27-8281-4790-9C66-A8E671E5CA0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3807B2D-8149-4D1F-AE4A-3B5F50E265E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24916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C2A53D-3B7B-4BB4-94EE-BABC762C9352}"/>
              </a:ext>
            </a:extLst>
          </p:cNvPr>
          <p:cNvSpPr>
            <a:spLocks noGrp="1"/>
          </p:cNvSpPr>
          <p:nvPr>
            <p:ph type="dt" sz="half" idx="10"/>
          </p:nvPr>
        </p:nvSpPr>
        <p:spPr/>
        <p:txBody>
          <a:bodyPr/>
          <a:lstStyle/>
          <a:p>
            <a:fld id="{ADBD1799-ACB5-4CB2-86A2-5C574F1C8706}" type="datetime1">
              <a:rPr lang="en-US" smtClean="0"/>
              <a:t>12/18/2020</a:t>
            </a:fld>
            <a:endParaRPr lang="en-US" dirty="0"/>
          </a:p>
        </p:txBody>
      </p:sp>
      <p:sp>
        <p:nvSpPr>
          <p:cNvPr id="3" name="Footer Placeholder 2">
            <a:extLst>
              <a:ext uri="{FF2B5EF4-FFF2-40B4-BE49-F238E27FC236}">
                <a16:creationId xmlns:a16="http://schemas.microsoft.com/office/drawing/2014/main" id="{21EAF56B-7B42-4797-9A27-C889BD2FBA9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B6021FC-4692-4816-9DCF-DD7E719D6A2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12217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9C5B-152B-4573-9CE2-54CBA479F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AB8B64-FFDE-455F-9BB6-6FEAF372B2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990445-1DA2-421E-A486-35EDF375C3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360760-EE4A-4053-B833-179227B97A96}"/>
              </a:ext>
            </a:extLst>
          </p:cNvPr>
          <p:cNvSpPr>
            <a:spLocks noGrp="1"/>
          </p:cNvSpPr>
          <p:nvPr>
            <p:ph type="dt" sz="half" idx="10"/>
          </p:nvPr>
        </p:nvSpPr>
        <p:spPr/>
        <p:txBody>
          <a:bodyPr/>
          <a:lstStyle/>
          <a:p>
            <a:fld id="{ED5DD0D6-7A82-473E-879B-C6ECD6CCCFEC}" type="datetime1">
              <a:rPr lang="en-US" smtClean="0"/>
              <a:t>12/18/2020</a:t>
            </a:fld>
            <a:endParaRPr lang="en-US" dirty="0"/>
          </a:p>
        </p:txBody>
      </p:sp>
      <p:sp>
        <p:nvSpPr>
          <p:cNvPr id="6" name="Footer Placeholder 5">
            <a:extLst>
              <a:ext uri="{FF2B5EF4-FFF2-40B4-BE49-F238E27FC236}">
                <a16:creationId xmlns:a16="http://schemas.microsoft.com/office/drawing/2014/main" id="{B2C1620C-0895-459A-9F5C-C120E055F6F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3E6E2B8-389D-452E-9E4A-2D405824DFA0}"/>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72497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FD18-8046-421A-B718-B1FD82BD37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A5116D-798F-4081-9F63-CEBD491AD1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627F79-2CD7-496B-BBC8-7D7B1DFC4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CDC5D7-6B7C-48BA-A4E4-4915C16DC9EB}"/>
              </a:ext>
            </a:extLst>
          </p:cNvPr>
          <p:cNvSpPr>
            <a:spLocks noGrp="1"/>
          </p:cNvSpPr>
          <p:nvPr>
            <p:ph type="dt" sz="half" idx="10"/>
          </p:nvPr>
        </p:nvSpPr>
        <p:spPr/>
        <p:txBody>
          <a:bodyPr/>
          <a:lstStyle/>
          <a:p>
            <a:fld id="{D4605E03-BC17-41A7-854C-DFAB672737DC}" type="datetime1">
              <a:rPr lang="en-US" smtClean="0"/>
              <a:t>12/18/2020</a:t>
            </a:fld>
            <a:endParaRPr lang="en-US" dirty="0"/>
          </a:p>
        </p:txBody>
      </p:sp>
      <p:sp>
        <p:nvSpPr>
          <p:cNvPr id="6" name="Footer Placeholder 5">
            <a:extLst>
              <a:ext uri="{FF2B5EF4-FFF2-40B4-BE49-F238E27FC236}">
                <a16:creationId xmlns:a16="http://schemas.microsoft.com/office/drawing/2014/main" id="{1470873B-C959-4DD7-90C5-E73EE650567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0B45DA2-CC8D-4637-812B-9927231599A5}"/>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21447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42966-87BA-45DD-BAFF-1EA55FCBA3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344B8D-1782-47B6-ACEA-EA139982D8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92328-3D08-4B11-A246-B01F85F928CC}"/>
              </a:ext>
            </a:extLst>
          </p:cNvPr>
          <p:cNvSpPr>
            <a:spLocks noGrp="1"/>
          </p:cNvSpPr>
          <p:nvPr>
            <p:ph type="dt" sz="half" idx="10"/>
          </p:nvPr>
        </p:nvSpPr>
        <p:spPr/>
        <p:txBody>
          <a:bodyPr/>
          <a:lstStyle/>
          <a:p>
            <a:fld id="{6F86ED0C-1DA7-41F0-94CF-6218B1FEDFF1}" type="datetime1">
              <a:rPr lang="en-US" smtClean="0"/>
              <a:t>12/18/2020</a:t>
            </a:fld>
            <a:endParaRPr lang="en-US" dirty="0"/>
          </a:p>
        </p:txBody>
      </p:sp>
      <p:sp>
        <p:nvSpPr>
          <p:cNvPr id="5" name="Footer Placeholder 4">
            <a:extLst>
              <a:ext uri="{FF2B5EF4-FFF2-40B4-BE49-F238E27FC236}">
                <a16:creationId xmlns:a16="http://schemas.microsoft.com/office/drawing/2014/main" id="{EC291617-B262-4341-B9DC-F8A25F0471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648E9F-E2FC-4C6F-A410-A727F873FE7C}"/>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533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EE92FD-95A4-4649-ACA1-F0BFDC3FD1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91365E-F9AF-4F67-9E19-2D15240AA4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DD053-B8C5-4598-9853-214C7F10CC8C}"/>
              </a:ext>
            </a:extLst>
          </p:cNvPr>
          <p:cNvSpPr>
            <a:spLocks noGrp="1"/>
          </p:cNvSpPr>
          <p:nvPr>
            <p:ph type="dt" sz="half" idx="10"/>
          </p:nvPr>
        </p:nvSpPr>
        <p:spPr/>
        <p:txBody>
          <a:bodyPr/>
          <a:lstStyle/>
          <a:p>
            <a:fld id="{EECF02AB-6034-4B88-BC5A-7C17CB0EF809}" type="datetime1">
              <a:rPr lang="en-US" smtClean="0"/>
              <a:t>12/18/2020</a:t>
            </a:fld>
            <a:endParaRPr lang="en-US" dirty="0"/>
          </a:p>
        </p:txBody>
      </p:sp>
      <p:sp>
        <p:nvSpPr>
          <p:cNvPr id="5" name="Footer Placeholder 4">
            <a:extLst>
              <a:ext uri="{FF2B5EF4-FFF2-40B4-BE49-F238E27FC236}">
                <a16:creationId xmlns:a16="http://schemas.microsoft.com/office/drawing/2014/main" id="{7CA74853-468D-4FA3-9C1F-D1EF844A31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ADDC04-757B-4316-83D2-17F04145CD6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139032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09801F-3916-4BCD-A76E-915DF52BD1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165EE-1B73-42AC-9E22-95ADC61781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AD162-45DF-415B-B046-64E40A552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08324-A84C-4A45-93B6-78D079CCE772}" type="datetime1">
              <a:rPr lang="en-US" smtClean="0"/>
              <a:t>12/18/2020</a:t>
            </a:fld>
            <a:endParaRPr lang="en-US" dirty="0"/>
          </a:p>
        </p:txBody>
      </p:sp>
      <p:sp>
        <p:nvSpPr>
          <p:cNvPr id="5" name="Footer Placeholder 4">
            <a:extLst>
              <a:ext uri="{FF2B5EF4-FFF2-40B4-BE49-F238E27FC236}">
                <a16:creationId xmlns:a16="http://schemas.microsoft.com/office/drawing/2014/main" id="{8CE87A24-FCB0-43E7-BD8C-FFFE05BF4C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18B9B67-87AC-4980-B22D-AC6165E089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9150689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audio" Target="../media/media4.m4a"/><Relationship Id="rId13" Type="http://schemas.openxmlformats.org/officeDocument/2006/relationships/image" Target="../media/image3.jpeg"/><Relationship Id="rId3" Type="http://schemas.microsoft.com/office/2007/relationships/media" Target="../media/media2.m4a"/><Relationship Id="rId7" Type="http://schemas.microsoft.com/office/2007/relationships/media" Target="../media/media4.m4a"/><Relationship Id="rId12" Type="http://schemas.openxmlformats.org/officeDocument/2006/relationships/notesSlide" Target="../notesSlides/notesSlide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2.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7.m4a"/><Relationship Id="rId7"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10" Type="http://schemas.openxmlformats.org/officeDocument/2006/relationships/image" Target="../media/image4.png"/><Relationship Id="rId4" Type="http://schemas.openxmlformats.org/officeDocument/2006/relationships/audio" Target="../media/media7.m4a"/><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image" Target="../media/image4.png"/><Relationship Id="rId3" Type="http://schemas.microsoft.com/office/2007/relationships/media" Target="../media/media11.m4a"/><Relationship Id="rId7" Type="http://schemas.microsoft.com/office/2007/relationships/media" Target="../media/media13.m4a"/><Relationship Id="rId12" Type="http://schemas.openxmlformats.org/officeDocument/2006/relationships/image" Target="../media/image2.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slideLayout" Target="../slideLayouts/slideLayout2.xml"/><Relationship Id="rId5" Type="http://schemas.microsoft.com/office/2007/relationships/media" Target="../media/media12.m4a"/><Relationship Id="rId10" Type="http://schemas.openxmlformats.org/officeDocument/2006/relationships/audio" Target="../media/media14.m4a"/><Relationship Id="rId4" Type="http://schemas.openxmlformats.org/officeDocument/2006/relationships/audio" Target="../media/media11.m4a"/><Relationship Id="rId9" Type="http://schemas.microsoft.com/office/2007/relationships/media" Target="../media/media14.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audio" Target="../media/media19.m4a"/><Relationship Id="rId13" Type="http://schemas.openxmlformats.org/officeDocument/2006/relationships/image" Target="../media/image4.png"/><Relationship Id="rId3" Type="http://schemas.microsoft.com/office/2007/relationships/media" Target="../media/media17.m4a"/><Relationship Id="rId7" Type="http://schemas.microsoft.com/office/2007/relationships/media" Target="../media/media19.m4a"/><Relationship Id="rId12" Type="http://schemas.openxmlformats.org/officeDocument/2006/relationships/image" Target="../media/image8.jp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slideLayout" Target="../slideLayouts/slideLayout2.xml"/><Relationship Id="rId5" Type="http://schemas.microsoft.com/office/2007/relationships/media" Target="../media/media18.m4a"/><Relationship Id="rId10" Type="http://schemas.openxmlformats.org/officeDocument/2006/relationships/audio" Target="../media/media20.m4a"/><Relationship Id="rId4" Type="http://schemas.openxmlformats.org/officeDocument/2006/relationships/audio" Target="../media/media17.m4a"/><Relationship Id="rId9" Type="http://schemas.microsoft.com/office/2007/relationships/media" Target="../media/media20.m4a"/></Relationships>
</file>

<file path=ppt/slides/_rels/slide9.xml.rels><?xml version="1.0" encoding="UTF-8" standalone="yes"?>
<Relationships xmlns="http://schemas.openxmlformats.org/package/2006/relationships"><Relationship Id="rId8" Type="http://schemas.openxmlformats.org/officeDocument/2006/relationships/audio" Target="../media/media24.m4a"/><Relationship Id="rId13" Type="http://schemas.openxmlformats.org/officeDocument/2006/relationships/diagramQuickStyle" Target="../diagrams/quickStyle1.xml"/><Relationship Id="rId3" Type="http://schemas.microsoft.com/office/2007/relationships/media" Target="../media/media22.m4a"/><Relationship Id="rId7" Type="http://schemas.microsoft.com/office/2007/relationships/media" Target="../media/media24.m4a"/><Relationship Id="rId12" Type="http://schemas.openxmlformats.org/officeDocument/2006/relationships/diagramLayout" Target="../diagrams/layout1.xml"/><Relationship Id="rId2" Type="http://schemas.openxmlformats.org/officeDocument/2006/relationships/audio" Target="../media/media21.m4a"/><Relationship Id="rId16" Type="http://schemas.openxmlformats.org/officeDocument/2006/relationships/image" Target="../media/image4.png"/><Relationship Id="rId1" Type="http://schemas.microsoft.com/office/2007/relationships/media" Target="../media/media21.m4a"/><Relationship Id="rId6" Type="http://schemas.openxmlformats.org/officeDocument/2006/relationships/audio" Target="../media/media23.m4a"/><Relationship Id="rId11" Type="http://schemas.openxmlformats.org/officeDocument/2006/relationships/diagramData" Target="../diagrams/data1.xml"/><Relationship Id="rId5" Type="http://schemas.microsoft.com/office/2007/relationships/media" Target="../media/media23.m4a"/><Relationship Id="rId15" Type="http://schemas.microsoft.com/office/2007/relationships/diagramDrawing" Target="../diagrams/drawing1.xml"/><Relationship Id="rId10" Type="http://schemas.openxmlformats.org/officeDocument/2006/relationships/image" Target="../media/image9.png"/><Relationship Id="rId4" Type="http://schemas.openxmlformats.org/officeDocument/2006/relationships/audio" Target="../media/media22.m4a"/><Relationship Id="rId9" Type="http://schemas.openxmlformats.org/officeDocument/2006/relationships/slideLayout" Target="../slideLayouts/slideLayout2.xml"/><Relationship Id="rId14" Type="http://schemas.openxmlformats.org/officeDocument/2006/relationships/diagramColors" Target="../diagrams/colors1.xml"/></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6.m4a"/><Relationship Id="rId7" Type="http://schemas.openxmlformats.org/officeDocument/2006/relationships/image" Target="../media/image19.sv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8.png"/><Relationship Id="rId5" Type="http://schemas.openxmlformats.org/officeDocument/2006/relationships/slideLayout" Target="../slideLayouts/slideLayout2.xml"/><Relationship Id="rId4" Type="http://schemas.openxmlformats.org/officeDocument/2006/relationships/audio" Target="../media/media26.m4a"/></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68B70C-81E2-4153-9C5E-9D8E1D40E7E6}"/>
              </a:ext>
            </a:extLst>
          </p:cNvPr>
          <p:cNvPicPr>
            <a:picLocks noChangeAspect="1"/>
          </p:cNvPicPr>
          <p:nvPr/>
        </p:nvPicPr>
        <p:blipFill rotWithShape="1">
          <a:blip r:embed="rId2"/>
          <a:srcRect t="16594" r="-1" b="9374"/>
          <a:stretch/>
        </p:blipFill>
        <p:spPr>
          <a:xfrm>
            <a:off x="0" y="10"/>
            <a:ext cx="12188952" cy="6857990"/>
          </a:xfrm>
          <a:prstGeom prst="rect">
            <a:avLst/>
          </a:prstGeom>
        </p:spPr>
      </p:pic>
      <p:sp>
        <p:nvSpPr>
          <p:cNvPr id="2" name="Title 1">
            <a:extLst>
              <a:ext uri="{FF2B5EF4-FFF2-40B4-BE49-F238E27FC236}">
                <a16:creationId xmlns:a16="http://schemas.microsoft.com/office/drawing/2014/main" id="{BC78C325-BEEF-4F56-99A1-B8FF93AF935C}"/>
              </a:ext>
            </a:extLst>
          </p:cNvPr>
          <p:cNvSpPr>
            <a:spLocks noGrp="1"/>
          </p:cNvSpPr>
          <p:nvPr>
            <p:ph type="ctrTitle"/>
          </p:nvPr>
        </p:nvSpPr>
        <p:spPr>
          <a:xfrm>
            <a:off x="1553592" y="1908699"/>
            <a:ext cx="8447658" cy="2562907"/>
          </a:xfrm>
        </p:spPr>
        <p:txBody>
          <a:bodyPr anchor="b">
            <a:normAutofit/>
          </a:bodyPr>
          <a:lstStyle/>
          <a:p>
            <a:pPr algn="ctr"/>
            <a:r>
              <a:rPr lang="en-GB" sz="4800"/>
              <a:t> </a:t>
            </a:r>
            <a:endParaRPr lang="en-GB" sz="7200" dirty="0"/>
          </a:p>
        </p:txBody>
      </p:sp>
      <p:sp>
        <p:nvSpPr>
          <p:cNvPr id="3" name="Subtitle 2">
            <a:extLst>
              <a:ext uri="{FF2B5EF4-FFF2-40B4-BE49-F238E27FC236}">
                <a16:creationId xmlns:a16="http://schemas.microsoft.com/office/drawing/2014/main" id="{A00EDCBE-B386-4A09-8998-393EE605A5FA}"/>
              </a:ext>
            </a:extLst>
          </p:cNvPr>
          <p:cNvSpPr>
            <a:spLocks noGrp="1"/>
          </p:cNvSpPr>
          <p:nvPr>
            <p:ph type="subTitle" idx="1"/>
          </p:nvPr>
        </p:nvSpPr>
        <p:spPr>
          <a:xfrm>
            <a:off x="2619375" y="4471606"/>
            <a:ext cx="6953250" cy="1908689"/>
          </a:xfrm>
        </p:spPr>
        <p:txBody>
          <a:bodyPr anchor="t">
            <a:noAutofit/>
          </a:bodyPr>
          <a:lstStyle/>
          <a:p>
            <a:pPr algn="ctr"/>
            <a:r>
              <a:rPr lang="en-GB" sz="1600" dirty="0"/>
              <a:t>Presented by</a:t>
            </a:r>
          </a:p>
          <a:p>
            <a:r>
              <a:rPr lang="en-GB" sz="1600" dirty="0"/>
              <a:t>Katarzyna Bryk: 1808614 </a:t>
            </a:r>
          </a:p>
          <a:p>
            <a:r>
              <a:rPr lang="en-GB" sz="1600" dirty="0"/>
              <a:t>Alexandra Gould: 1704505 </a:t>
            </a:r>
          </a:p>
          <a:p>
            <a:r>
              <a:rPr lang="en-GB" sz="1600" dirty="0"/>
              <a:t>Kerry-Anne Matthews: 1800827</a:t>
            </a:r>
          </a:p>
          <a:p>
            <a:r>
              <a:rPr lang="en-GB" sz="1600" dirty="0"/>
              <a:t>Amanda Thomas: 1706554	</a:t>
            </a:r>
          </a:p>
        </p:txBody>
      </p:sp>
      <p:sp>
        <p:nvSpPr>
          <p:cNvPr id="6" name="TextBox 5">
            <a:extLst>
              <a:ext uri="{FF2B5EF4-FFF2-40B4-BE49-F238E27FC236}">
                <a16:creationId xmlns:a16="http://schemas.microsoft.com/office/drawing/2014/main" id="{ADC2E227-53CE-4914-8BF3-A862B4258C6A}"/>
              </a:ext>
            </a:extLst>
          </p:cNvPr>
          <p:cNvSpPr txBox="1"/>
          <p:nvPr/>
        </p:nvSpPr>
        <p:spPr>
          <a:xfrm>
            <a:off x="3080507" y="2370338"/>
            <a:ext cx="6027938" cy="1384995"/>
          </a:xfrm>
          <a:prstGeom prst="rect">
            <a:avLst/>
          </a:prstGeom>
          <a:noFill/>
        </p:spPr>
        <p:txBody>
          <a:bodyPr wrap="square" rtlCol="0">
            <a:spAutoFit/>
          </a:bodyPr>
          <a:lstStyle/>
          <a:p>
            <a:pPr algn="ctr"/>
            <a:r>
              <a:rPr lang="en-GB" sz="6000"/>
              <a:t>Friends in Grief.</a:t>
            </a:r>
          </a:p>
          <a:p>
            <a:pPr algn="ctr"/>
            <a:r>
              <a:rPr lang="en-GB" sz="2400"/>
              <a:t>A community campaign</a:t>
            </a:r>
            <a:endParaRPr lang="en-GB" sz="2400" dirty="0"/>
          </a:p>
        </p:txBody>
      </p:sp>
    </p:spTree>
    <p:extLst>
      <p:ext uri="{BB962C8B-B14F-4D97-AF65-F5344CB8AC3E}">
        <p14:creationId xmlns:p14="http://schemas.microsoft.com/office/powerpoint/2010/main" val="29843683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63384E56-EBCE-4D05-9DE5-6E10D2275270}"/>
              </a:ext>
            </a:extLst>
          </p:cNvPr>
          <p:cNvPicPr>
            <a:picLocks noChangeAspect="1"/>
          </p:cNvPicPr>
          <p:nvPr/>
        </p:nvPicPr>
        <p:blipFill rotWithShape="1">
          <a:blip r:embed="rId3">
            <a:alphaModFix/>
          </a:blip>
          <a:srcRect l="24559" r="22995"/>
          <a:stretch/>
        </p:blipFill>
        <p:spPr>
          <a:xfrm>
            <a:off x="5807068" y="-190490"/>
            <a:ext cx="6394152" cy="6857990"/>
          </a:xfrm>
          <a:prstGeom prst="rect">
            <a:avLst/>
          </a:prstGeom>
        </p:spPr>
      </p:pic>
      <p:sp>
        <p:nvSpPr>
          <p:cNvPr id="2" name="Title 1">
            <a:extLst>
              <a:ext uri="{FF2B5EF4-FFF2-40B4-BE49-F238E27FC236}">
                <a16:creationId xmlns:a16="http://schemas.microsoft.com/office/drawing/2014/main" id="{9834FC74-CC29-4725-8D2C-7F3572AC6E9D}"/>
              </a:ext>
            </a:extLst>
          </p:cNvPr>
          <p:cNvSpPr>
            <a:spLocks noGrp="1"/>
          </p:cNvSpPr>
          <p:nvPr>
            <p:ph type="title"/>
          </p:nvPr>
        </p:nvSpPr>
        <p:spPr>
          <a:xfrm>
            <a:off x="804997" y="798445"/>
            <a:ext cx="4803637" cy="1311664"/>
          </a:xfrm>
        </p:spPr>
        <p:txBody>
          <a:bodyPr>
            <a:normAutofit/>
          </a:bodyPr>
          <a:lstStyle/>
          <a:p>
            <a:r>
              <a:rPr lang="en-GB" dirty="0">
                <a:solidFill>
                  <a:srgbClr val="000000"/>
                </a:solidFill>
              </a:rPr>
              <a:t>Contents </a:t>
            </a:r>
          </a:p>
        </p:txBody>
      </p:sp>
      <p:sp>
        <p:nvSpPr>
          <p:cNvPr id="28" name="Content Placeholder 2">
            <a:extLst>
              <a:ext uri="{FF2B5EF4-FFF2-40B4-BE49-F238E27FC236}">
                <a16:creationId xmlns:a16="http://schemas.microsoft.com/office/drawing/2014/main" id="{87EBDDFD-7563-411D-B0E0-13BE51C35792}"/>
              </a:ext>
            </a:extLst>
          </p:cNvPr>
          <p:cNvSpPr>
            <a:spLocks noGrp="1"/>
          </p:cNvSpPr>
          <p:nvPr>
            <p:ph idx="1"/>
          </p:nvPr>
        </p:nvSpPr>
        <p:spPr>
          <a:xfrm>
            <a:off x="804997" y="2272143"/>
            <a:ext cx="4706803" cy="3788830"/>
          </a:xfrm>
        </p:spPr>
        <p:txBody>
          <a:bodyPr anchor="ctr">
            <a:normAutofit/>
          </a:bodyPr>
          <a:lstStyle/>
          <a:p>
            <a:pPr marL="285750" indent="-285750">
              <a:buFont typeface="Wingdings" panose="05000000000000000000" pitchFamily="2" charset="2"/>
              <a:buChar char="v"/>
            </a:pPr>
            <a:r>
              <a:rPr lang="en-GB" sz="1700" dirty="0">
                <a:solidFill>
                  <a:srgbClr val="000000"/>
                </a:solidFill>
              </a:rPr>
              <a:t>What is Bereavement and Grief?                                </a:t>
            </a:r>
          </a:p>
          <a:p>
            <a:pPr marL="285750" indent="-285750">
              <a:buFont typeface="Wingdings" panose="05000000000000000000" pitchFamily="2" charset="2"/>
              <a:buChar char="v"/>
            </a:pPr>
            <a:r>
              <a:rPr lang="en-GB" sz="1700" dirty="0">
                <a:solidFill>
                  <a:srgbClr val="000000"/>
                </a:solidFill>
              </a:rPr>
              <a:t>Impact of bereavement </a:t>
            </a:r>
          </a:p>
          <a:p>
            <a:pPr marL="285750" indent="-285750">
              <a:buFont typeface="Wingdings" panose="05000000000000000000" pitchFamily="2" charset="2"/>
              <a:buChar char="v"/>
            </a:pPr>
            <a:r>
              <a:rPr lang="en-GB" sz="1700" dirty="0">
                <a:solidFill>
                  <a:srgbClr val="000000"/>
                </a:solidFill>
              </a:rPr>
              <a:t>Campaign Approach</a:t>
            </a:r>
          </a:p>
          <a:p>
            <a:pPr marL="285750" indent="-285750">
              <a:buFont typeface="Wingdings" panose="05000000000000000000" pitchFamily="2" charset="2"/>
              <a:buChar char="v"/>
            </a:pPr>
            <a:r>
              <a:rPr lang="en-GB" sz="1700" dirty="0">
                <a:solidFill>
                  <a:srgbClr val="000000"/>
                </a:solidFill>
              </a:rPr>
              <a:t>Key elements</a:t>
            </a:r>
          </a:p>
          <a:p>
            <a:pPr marL="285750" indent="-285750">
              <a:buFont typeface="Wingdings" panose="05000000000000000000" pitchFamily="2" charset="2"/>
              <a:buChar char="v"/>
            </a:pPr>
            <a:r>
              <a:rPr lang="en-GB" sz="1700" dirty="0">
                <a:solidFill>
                  <a:srgbClr val="000000"/>
                </a:solidFill>
              </a:rPr>
              <a:t>Methods for measuring successes</a:t>
            </a:r>
          </a:p>
          <a:p>
            <a:pPr marL="285750" indent="-285750">
              <a:buFont typeface="Wingdings" panose="05000000000000000000" pitchFamily="2" charset="2"/>
              <a:buChar char="v"/>
            </a:pPr>
            <a:r>
              <a:rPr lang="en-GB" sz="1700" dirty="0">
                <a:solidFill>
                  <a:srgbClr val="000000"/>
                </a:solidFill>
              </a:rPr>
              <a:t>How we plan to measure success of campaign</a:t>
            </a:r>
          </a:p>
          <a:p>
            <a:pPr marL="285750" indent="-285750">
              <a:buFont typeface="Wingdings" panose="05000000000000000000" pitchFamily="2" charset="2"/>
              <a:buChar char="v"/>
            </a:pPr>
            <a:r>
              <a:rPr lang="en-GB" sz="1700" dirty="0">
                <a:solidFill>
                  <a:srgbClr val="000000"/>
                </a:solidFill>
              </a:rPr>
              <a:t>Barriers</a:t>
            </a:r>
          </a:p>
          <a:p>
            <a:pPr marL="285750" indent="-285750">
              <a:buFont typeface="Wingdings" panose="05000000000000000000" pitchFamily="2" charset="2"/>
              <a:buChar char="v"/>
            </a:pPr>
            <a:r>
              <a:rPr lang="en-GB" sz="1700" dirty="0">
                <a:solidFill>
                  <a:srgbClr val="000000"/>
                </a:solidFill>
              </a:rPr>
              <a:t>Conclusion </a:t>
            </a:r>
          </a:p>
          <a:p>
            <a:pPr marL="285750" indent="-285750">
              <a:buFont typeface="Wingdings" panose="05000000000000000000" pitchFamily="2" charset="2"/>
              <a:buChar char="v"/>
            </a:pPr>
            <a:r>
              <a:rPr lang="en-GB" sz="1700" dirty="0">
                <a:solidFill>
                  <a:srgbClr val="000000"/>
                </a:solidFill>
              </a:rPr>
              <a:t>Any Questions </a:t>
            </a:r>
          </a:p>
          <a:p>
            <a:pPr marL="285750" indent="-285750">
              <a:buFont typeface="Wingdings" panose="05000000000000000000" pitchFamily="2" charset="2"/>
              <a:buChar char="v"/>
            </a:pPr>
            <a:r>
              <a:rPr lang="en-GB" sz="1700" dirty="0">
                <a:solidFill>
                  <a:srgbClr val="000000"/>
                </a:solidFill>
              </a:rPr>
              <a:t>References </a:t>
            </a:r>
          </a:p>
        </p:txBody>
      </p:sp>
    </p:spTree>
    <p:extLst>
      <p:ext uri="{BB962C8B-B14F-4D97-AF65-F5344CB8AC3E}">
        <p14:creationId xmlns:p14="http://schemas.microsoft.com/office/powerpoint/2010/main" val="1807728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021E5E75-087E-4558-A196-69F5F39F927C}"/>
              </a:ext>
            </a:extLst>
          </p:cNvPr>
          <p:cNvPicPr>
            <a:picLocks noChangeAspect="1"/>
          </p:cNvPicPr>
          <p:nvPr/>
        </p:nvPicPr>
        <p:blipFill rotWithShape="1">
          <a:blip r:embed="rId13"/>
          <a:srcRect l="16055" r="22695"/>
          <a:stretch/>
        </p:blipFill>
        <p:spPr>
          <a:xfrm>
            <a:off x="4691118" y="-190499"/>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F988A5E2-1728-4D5A-AE4F-E232F4ACC8C9}"/>
              </a:ext>
            </a:extLst>
          </p:cNvPr>
          <p:cNvSpPr>
            <a:spLocks noGrp="1"/>
          </p:cNvSpPr>
          <p:nvPr>
            <p:ph type="title"/>
          </p:nvPr>
        </p:nvSpPr>
        <p:spPr>
          <a:xfrm>
            <a:off x="85726" y="442913"/>
            <a:ext cx="6009970" cy="1347787"/>
          </a:xfrm>
        </p:spPr>
        <p:txBody>
          <a:bodyPr anchor="b">
            <a:normAutofit/>
          </a:bodyPr>
          <a:lstStyle/>
          <a:p>
            <a:pPr>
              <a:lnSpc>
                <a:spcPct val="120000"/>
              </a:lnSpc>
            </a:pPr>
            <a:r>
              <a:rPr lang="en-GB" sz="2800" b="1" dirty="0"/>
              <a:t>What is Bereavement and Grief ?</a:t>
            </a:r>
          </a:p>
        </p:txBody>
      </p:sp>
      <p:sp>
        <p:nvSpPr>
          <p:cNvPr id="35" name="Content Placeholder 2">
            <a:extLst>
              <a:ext uri="{FF2B5EF4-FFF2-40B4-BE49-F238E27FC236}">
                <a16:creationId xmlns:a16="http://schemas.microsoft.com/office/drawing/2014/main" id="{D89AA45A-A5B5-4EC7-A213-4F421DB5D087}"/>
              </a:ext>
            </a:extLst>
          </p:cNvPr>
          <p:cNvSpPr>
            <a:spLocks noGrp="1"/>
          </p:cNvSpPr>
          <p:nvPr>
            <p:ph idx="1"/>
          </p:nvPr>
        </p:nvSpPr>
        <p:spPr>
          <a:xfrm>
            <a:off x="992518" y="2312988"/>
            <a:ext cx="5368525" cy="3651250"/>
          </a:xfrm>
        </p:spPr>
        <p:txBody>
          <a:bodyPr>
            <a:normAutofit/>
          </a:bodyPr>
          <a:lstStyle/>
          <a:p>
            <a:pPr marL="285750" indent="-285750">
              <a:buFont typeface="Arial" panose="020B0604020202020204" pitchFamily="34" charset="0"/>
              <a:buChar char="•"/>
            </a:pPr>
            <a:r>
              <a:rPr lang="en-GB" sz="2000" dirty="0"/>
              <a:t>Bereavement </a:t>
            </a:r>
          </a:p>
          <a:p>
            <a:pPr marL="285750" indent="-285750">
              <a:buFont typeface="Arial" panose="020B0604020202020204" pitchFamily="34" charset="0"/>
              <a:buChar char="•"/>
            </a:pPr>
            <a:r>
              <a:rPr lang="en-GB" sz="2000" dirty="0"/>
              <a:t>Grief </a:t>
            </a:r>
          </a:p>
          <a:p>
            <a:pPr marL="285750" indent="-285750">
              <a:buFont typeface="Arial" panose="020B0604020202020204" pitchFamily="34" charset="0"/>
              <a:buChar char="•"/>
            </a:pPr>
            <a:r>
              <a:rPr lang="en-GB" sz="2000" dirty="0"/>
              <a:t>Denial</a:t>
            </a:r>
          </a:p>
          <a:p>
            <a:pPr marL="285750" indent="-285750">
              <a:buFont typeface="Arial" panose="020B0604020202020204" pitchFamily="34" charset="0"/>
              <a:buChar char="•"/>
            </a:pPr>
            <a:r>
              <a:rPr lang="en-GB" sz="2000" dirty="0"/>
              <a:t>Anger</a:t>
            </a:r>
          </a:p>
          <a:p>
            <a:pPr marL="285750" indent="-285750">
              <a:buFont typeface="Arial" panose="020B0604020202020204" pitchFamily="34" charset="0"/>
              <a:buChar char="•"/>
            </a:pPr>
            <a:r>
              <a:rPr lang="en-GB" sz="2000" dirty="0"/>
              <a:t>Bargaining</a:t>
            </a:r>
          </a:p>
          <a:p>
            <a:pPr marL="285750" indent="-285750">
              <a:buFont typeface="Arial" panose="020B0604020202020204" pitchFamily="34" charset="0"/>
              <a:buChar char="•"/>
            </a:pPr>
            <a:r>
              <a:rPr lang="en-GB" sz="2000" dirty="0"/>
              <a:t>Depression 	</a:t>
            </a:r>
          </a:p>
          <a:p>
            <a:pPr marL="285750" indent="-285750">
              <a:buFont typeface="Arial" panose="020B0604020202020204" pitchFamily="34" charset="0"/>
              <a:buChar char="•"/>
            </a:pPr>
            <a:r>
              <a:rPr lang="en-GB" sz="2000" dirty="0"/>
              <a:t>Acceptance </a:t>
            </a:r>
          </a:p>
        </p:txBody>
      </p:sp>
      <p:pic>
        <p:nvPicPr>
          <p:cNvPr id="4" name="Bereavement">
            <a:hlinkClick r:id="" action="ppaction://media"/>
            <a:extLst>
              <a:ext uri="{FF2B5EF4-FFF2-40B4-BE49-F238E27FC236}">
                <a16:creationId xmlns:a16="http://schemas.microsoft.com/office/drawing/2014/main" id="{683C301E-1B2F-4DB9-BE7E-29B62CE2B8D6}"/>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711634" y="2480690"/>
            <a:ext cx="487363" cy="487363"/>
          </a:xfrm>
          <a:prstGeom prst="rect">
            <a:avLst/>
          </a:prstGeom>
        </p:spPr>
      </p:pic>
      <p:pic>
        <p:nvPicPr>
          <p:cNvPr id="6" name="Grief">
            <a:hlinkClick r:id="" action="ppaction://media"/>
            <a:extLst>
              <a:ext uri="{FF2B5EF4-FFF2-40B4-BE49-F238E27FC236}">
                <a16:creationId xmlns:a16="http://schemas.microsoft.com/office/drawing/2014/main" id="{93867049-B911-487B-8076-28B52D481060}"/>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4711636" y="3128818"/>
            <a:ext cx="487363" cy="487363"/>
          </a:xfrm>
          <a:prstGeom prst="rect">
            <a:avLst/>
          </a:prstGeom>
        </p:spPr>
      </p:pic>
      <p:pic>
        <p:nvPicPr>
          <p:cNvPr id="7" name="The 5 Stages of greif">
            <a:hlinkClick r:id="" action="ppaction://media"/>
            <a:extLst>
              <a:ext uri="{FF2B5EF4-FFF2-40B4-BE49-F238E27FC236}">
                <a16:creationId xmlns:a16="http://schemas.microsoft.com/office/drawing/2014/main" id="{0701B6FE-84EC-4050-B82C-0CA8EEA26D30}"/>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4711634" y="3779611"/>
            <a:ext cx="487363" cy="487363"/>
          </a:xfrm>
          <a:prstGeom prst="rect">
            <a:avLst/>
          </a:prstGeom>
        </p:spPr>
      </p:pic>
      <p:pic>
        <p:nvPicPr>
          <p:cNvPr id="16" name="Recorded Sound">
            <a:hlinkClick r:id="" action="ppaction://media"/>
            <a:extLst>
              <a:ext uri="{FF2B5EF4-FFF2-40B4-BE49-F238E27FC236}">
                <a16:creationId xmlns:a16="http://schemas.microsoft.com/office/drawing/2014/main" id="{F460D7DB-7D5D-4791-A679-F4E999E8462C}"/>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4711634" y="4427739"/>
            <a:ext cx="487363" cy="487363"/>
          </a:xfrm>
          <a:prstGeom prst="rect">
            <a:avLst/>
          </a:prstGeom>
        </p:spPr>
      </p:pic>
      <p:pic>
        <p:nvPicPr>
          <p:cNvPr id="18" name="Recorded Sound">
            <a:hlinkClick r:id="" action="ppaction://media"/>
            <a:extLst>
              <a:ext uri="{FF2B5EF4-FFF2-40B4-BE49-F238E27FC236}">
                <a16:creationId xmlns:a16="http://schemas.microsoft.com/office/drawing/2014/main" id="{7F6BBD2B-5B22-4649-B3D5-21B0C71D055B}"/>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4731533" y="5075867"/>
            <a:ext cx="487363" cy="487363"/>
          </a:xfrm>
          <a:prstGeom prst="rect">
            <a:avLst/>
          </a:prstGeom>
        </p:spPr>
      </p:pic>
      <p:sp>
        <p:nvSpPr>
          <p:cNvPr id="46" name="TextBox 45">
            <a:extLst>
              <a:ext uri="{FF2B5EF4-FFF2-40B4-BE49-F238E27FC236}">
                <a16:creationId xmlns:a16="http://schemas.microsoft.com/office/drawing/2014/main" id="{60A67F50-BAFE-40C2-9088-6CD399BAB912}"/>
              </a:ext>
            </a:extLst>
          </p:cNvPr>
          <p:cNvSpPr txBox="1"/>
          <p:nvPr/>
        </p:nvSpPr>
        <p:spPr>
          <a:xfrm>
            <a:off x="-305" y="5953629"/>
            <a:ext cx="6096000" cy="900246"/>
          </a:xfrm>
          <a:prstGeom prst="rect">
            <a:avLst/>
          </a:prstGeom>
          <a:noFill/>
        </p:spPr>
        <p:txBody>
          <a:bodyPr wrap="square">
            <a:spAutoFit/>
          </a:bodyPr>
          <a:lstStyle/>
          <a:p>
            <a:r>
              <a:rPr lang="en-GB" sz="1050" dirty="0"/>
              <a:t>(Holland &amp; Legg, 2018)</a:t>
            </a:r>
          </a:p>
          <a:p>
            <a:r>
              <a:rPr lang="en-GB" sz="1050" dirty="0"/>
              <a:t>(Clarke, 2020)</a:t>
            </a:r>
          </a:p>
          <a:p>
            <a:r>
              <a:rPr lang="en-GB" sz="1050" dirty="0"/>
              <a:t>(Mind, 2019)</a:t>
            </a:r>
          </a:p>
          <a:p>
            <a:r>
              <a:rPr lang="en-GB" sz="1050" dirty="0"/>
              <a:t>(Morrisey, 2020)</a:t>
            </a:r>
          </a:p>
          <a:p>
            <a:r>
              <a:rPr lang="en-GB" sz="1050" dirty="0"/>
              <a:t>(Family Caregiver Alliance , 2012</a:t>
            </a:r>
            <a:r>
              <a:rPr lang="en-GB" sz="800" dirty="0"/>
              <a:t>)</a:t>
            </a:r>
          </a:p>
        </p:txBody>
      </p:sp>
    </p:spTree>
    <p:extLst>
      <p:ext uri="{BB962C8B-B14F-4D97-AF65-F5344CB8AC3E}">
        <p14:creationId xmlns:p14="http://schemas.microsoft.com/office/powerpoint/2010/main" val="21425797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animEffect transition="in" filter="wipe(down)">
                                      <p:cBhvr>
                                        <p:cTn id="7" dur="500"/>
                                        <p:tgtEl>
                                          <p:spTgt spid="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5">
                                            <p:txEl>
                                              <p:pRg st="1" end="1"/>
                                            </p:txEl>
                                          </p:spTgt>
                                        </p:tgtEl>
                                        <p:attrNameLst>
                                          <p:attrName>style.visibility</p:attrName>
                                        </p:attrNameLst>
                                      </p:cBhvr>
                                      <p:to>
                                        <p:strVal val="visible"/>
                                      </p:to>
                                    </p:set>
                                    <p:animEffect transition="in" filter="fade">
                                      <p:cBhvr>
                                        <p:cTn id="19" dur="500"/>
                                        <p:tgtEl>
                                          <p:spTgt spid="3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5">
                                            <p:txEl>
                                              <p:pRg st="2" end="2"/>
                                            </p:txEl>
                                          </p:spTgt>
                                        </p:tgtEl>
                                        <p:attrNameLst>
                                          <p:attrName>style.visibility</p:attrName>
                                        </p:attrNameLst>
                                      </p:cBhvr>
                                      <p:to>
                                        <p:strVal val="visible"/>
                                      </p:to>
                                    </p:set>
                                    <p:animEffect transition="in" filter="fade">
                                      <p:cBhvr>
                                        <p:cTn id="24" dur="500"/>
                                        <p:tgtEl>
                                          <p:spTgt spid="35">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5">
                                            <p:txEl>
                                              <p:pRg st="3" end="3"/>
                                            </p:txEl>
                                          </p:spTgt>
                                        </p:tgtEl>
                                        <p:attrNameLst>
                                          <p:attrName>style.visibility</p:attrName>
                                        </p:attrNameLst>
                                      </p:cBhvr>
                                      <p:to>
                                        <p:strVal val="visible"/>
                                      </p:to>
                                    </p:set>
                                    <p:animEffect transition="in" filter="fade">
                                      <p:cBhvr>
                                        <p:cTn id="29" dur="500"/>
                                        <p:tgtEl>
                                          <p:spTgt spid="3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5">
                                            <p:txEl>
                                              <p:pRg st="4" end="4"/>
                                            </p:txEl>
                                          </p:spTgt>
                                        </p:tgtEl>
                                        <p:attrNameLst>
                                          <p:attrName>style.visibility</p:attrName>
                                        </p:attrNameLst>
                                      </p:cBhvr>
                                      <p:to>
                                        <p:strVal val="visible"/>
                                      </p:to>
                                    </p:set>
                                    <p:animEffect transition="in" filter="fade">
                                      <p:cBhvr>
                                        <p:cTn id="34" dur="500"/>
                                        <p:tgtEl>
                                          <p:spTgt spid="35">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5">
                                            <p:txEl>
                                              <p:pRg st="5" end="5"/>
                                            </p:txEl>
                                          </p:spTgt>
                                        </p:tgtEl>
                                        <p:attrNameLst>
                                          <p:attrName>style.visibility</p:attrName>
                                        </p:attrNameLst>
                                      </p:cBhvr>
                                      <p:to>
                                        <p:strVal val="visible"/>
                                      </p:to>
                                    </p:set>
                                    <p:animEffect transition="in" filter="fade">
                                      <p:cBhvr>
                                        <p:cTn id="39" dur="500"/>
                                        <p:tgtEl>
                                          <p:spTgt spid="35">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5">
                                            <p:txEl>
                                              <p:pRg st="6" end="6"/>
                                            </p:txEl>
                                          </p:spTgt>
                                        </p:tgtEl>
                                        <p:attrNameLst>
                                          <p:attrName>style.visibility</p:attrName>
                                        </p:attrNameLst>
                                      </p:cBhvr>
                                      <p:to>
                                        <p:strVal val="visible"/>
                                      </p:to>
                                    </p:set>
                                    <p:animEffect transition="in" filter="fade">
                                      <p:cBhvr>
                                        <p:cTn id="44" dur="500"/>
                                        <p:tgtEl>
                                          <p:spTgt spid="35">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21" presetClass="entr" presetSubtype="1"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wheel(1)">
                                      <p:cBhvr>
                                        <p:cTn id="56" dur="2000"/>
                                        <p:tgtEl>
                                          <p:spTgt spid="7"/>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wipe(down)">
                                      <p:cBhvr>
                                        <p:cTn id="61" dur="580">
                                          <p:stCondLst>
                                            <p:cond delay="0"/>
                                          </p:stCondLst>
                                        </p:cTn>
                                        <p:tgtEl>
                                          <p:spTgt spid="16"/>
                                        </p:tgtEl>
                                      </p:cBhvr>
                                    </p:animEffect>
                                    <p:anim calcmode="lin" valueType="num">
                                      <p:cBhvr>
                                        <p:cTn id="62"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67" dur="26">
                                          <p:stCondLst>
                                            <p:cond delay="650"/>
                                          </p:stCondLst>
                                        </p:cTn>
                                        <p:tgtEl>
                                          <p:spTgt spid="16"/>
                                        </p:tgtEl>
                                      </p:cBhvr>
                                      <p:to x="100000" y="60000"/>
                                    </p:animScale>
                                    <p:animScale>
                                      <p:cBhvr>
                                        <p:cTn id="68" dur="166" decel="50000">
                                          <p:stCondLst>
                                            <p:cond delay="676"/>
                                          </p:stCondLst>
                                        </p:cTn>
                                        <p:tgtEl>
                                          <p:spTgt spid="16"/>
                                        </p:tgtEl>
                                      </p:cBhvr>
                                      <p:to x="100000" y="100000"/>
                                    </p:animScale>
                                    <p:animScale>
                                      <p:cBhvr>
                                        <p:cTn id="69" dur="26">
                                          <p:stCondLst>
                                            <p:cond delay="1312"/>
                                          </p:stCondLst>
                                        </p:cTn>
                                        <p:tgtEl>
                                          <p:spTgt spid="16"/>
                                        </p:tgtEl>
                                      </p:cBhvr>
                                      <p:to x="100000" y="80000"/>
                                    </p:animScale>
                                    <p:animScale>
                                      <p:cBhvr>
                                        <p:cTn id="70" dur="166" decel="50000">
                                          <p:stCondLst>
                                            <p:cond delay="1338"/>
                                          </p:stCondLst>
                                        </p:cTn>
                                        <p:tgtEl>
                                          <p:spTgt spid="16"/>
                                        </p:tgtEl>
                                      </p:cBhvr>
                                      <p:to x="100000" y="100000"/>
                                    </p:animScale>
                                    <p:animScale>
                                      <p:cBhvr>
                                        <p:cTn id="71" dur="26">
                                          <p:stCondLst>
                                            <p:cond delay="1642"/>
                                          </p:stCondLst>
                                        </p:cTn>
                                        <p:tgtEl>
                                          <p:spTgt spid="16"/>
                                        </p:tgtEl>
                                      </p:cBhvr>
                                      <p:to x="100000" y="90000"/>
                                    </p:animScale>
                                    <p:animScale>
                                      <p:cBhvr>
                                        <p:cTn id="72" dur="166" decel="50000">
                                          <p:stCondLst>
                                            <p:cond delay="1668"/>
                                          </p:stCondLst>
                                        </p:cTn>
                                        <p:tgtEl>
                                          <p:spTgt spid="16"/>
                                        </p:tgtEl>
                                      </p:cBhvr>
                                      <p:to x="100000" y="100000"/>
                                    </p:animScale>
                                    <p:animScale>
                                      <p:cBhvr>
                                        <p:cTn id="73" dur="26">
                                          <p:stCondLst>
                                            <p:cond delay="1808"/>
                                          </p:stCondLst>
                                        </p:cTn>
                                        <p:tgtEl>
                                          <p:spTgt spid="16"/>
                                        </p:tgtEl>
                                      </p:cBhvr>
                                      <p:to x="100000" y="95000"/>
                                    </p:animScale>
                                    <p:animScale>
                                      <p:cBhvr>
                                        <p:cTn id="74" dur="166" decel="50000">
                                          <p:stCondLst>
                                            <p:cond delay="1834"/>
                                          </p:stCondLst>
                                        </p:cTn>
                                        <p:tgtEl>
                                          <p:spTgt spid="16"/>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Effect transition="in" filter="wipe(down)">
                                      <p:cBhvr>
                                        <p:cTn id="7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80" fill="hold" display="0">
                  <p:stCondLst>
                    <p:cond delay="indefinite"/>
                  </p:stCondLst>
                  <p:endCondLst>
                    <p:cond evt="onStopAudio" delay="0">
                      <p:tgtEl>
                        <p:sldTgt/>
                      </p:tgtEl>
                    </p:cond>
                  </p:endCondLst>
                </p:cTn>
                <p:tgtEl>
                  <p:spTgt spid="4"/>
                </p:tgtEl>
              </p:cMediaNode>
            </p:audio>
            <p:audio>
              <p:cMediaNode vol="80000">
                <p:cTn id="81" fill="hold" display="0">
                  <p:stCondLst>
                    <p:cond delay="indefinite"/>
                  </p:stCondLst>
                  <p:endCondLst>
                    <p:cond evt="onStopAudio" delay="0">
                      <p:tgtEl>
                        <p:sldTgt/>
                      </p:tgtEl>
                    </p:cond>
                  </p:endCondLst>
                </p:cTn>
                <p:tgtEl>
                  <p:spTgt spid="6"/>
                </p:tgtEl>
              </p:cMediaNode>
            </p:audio>
            <p:audio>
              <p:cMediaNode vol="80000">
                <p:cTn id="82" fill="hold" display="0">
                  <p:stCondLst>
                    <p:cond delay="indefinite"/>
                  </p:stCondLst>
                  <p:endCondLst>
                    <p:cond evt="onStopAudio" delay="0">
                      <p:tgtEl>
                        <p:sldTgt/>
                      </p:tgtEl>
                    </p:cond>
                  </p:endCondLst>
                </p:cTn>
                <p:tgtEl>
                  <p:spTgt spid="7"/>
                </p:tgtEl>
              </p:cMediaNode>
            </p:audio>
            <p:audio>
              <p:cMediaNode vol="80000">
                <p:cTn id="83" fill="hold" display="0">
                  <p:stCondLst>
                    <p:cond delay="indefinite"/>
                  </p:stCondLst>
                  <p:endCondLst>
                    <p:cond evt="onStopAudio" delay="0">
                      <p:tgtEl>
                        <p:sldTgt/>
                      </p:tgtEl>
                    </p:cond>
                  </p:endCondLst>
                </p:cTn>
                <p:tgtEl>
                  <p:spTgt spid="16"/>
                </p:tgtEl>
              </p:cMediaNode>
            </p:audio>
            <p:audio>
              <p:cMediaNode vol="80000">
                <p:cTn id="84"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E5DB8F-6748-4A46-A187-9D32C871F48B}"/>
              </a:ext>
            </a:extLst>
          </p:cNvPr>
          <p:cNvPicPr>
            <a:picLocks noChangeAspect="1"/>
          </p:cNvPicPr>
          <p:nvPr/>
        </p:nvPicPr>
        <p:blipFill>
          <a:blip r:embed="rId9"/>
          <a:stretch>
            <a:fillRect/>
          </a:stretch>
        </p:blipFill>
        <p:spPr>
          <a:xfrm>
            <a:off x="7330190" y="35557"/>
            <a:ext cx="4861810" cy="6858000"/>
          </a:xfrm>
          <a:prstGeom prst="rect">
            <a:avLst/>
          </a:prstGeom>
        </p:spPr>
      </p:pic>
      <p:sp>
        <p:nvSpPr>
          <p:cNvPr id="3" name="Title 2">
            <a:extLst>
              <a:ext uri="{FF2B5EF4-FFF2-40B4-BE49-F238E27FC236}">
                <a16:creationId xmlns:a16="http://schemas.microsoft.com/office/drawing/2014/main" id="{46CED01F-10C3-4373-B118-66A7B05A0B76}"/>
              </a:ext>
            </a:extLst>
          </p:cNvPr>
          <p:cNvSpPr>
            <a:spLocks noGrp="1"/>
          </p:cNvSpPr>
          <p:nvPr>
            <p:ph type="title"/>
          </p:nvPr>
        </p:nvSpPr>
        <p:spPr>
          <a:xfrm>
            <a:off x="103301" y="547768"/>
            <a:ext cx="9993378" cy="1345269"/>
          </a:xfrm>
        </p:spPr>
        <p:txBody>
          <a:bodyPr>
            <a:normAutofit/>
          </a:bodyPr>
          <a:lstStyle/>
          <a:p>
            <a:r>
              <a:rPr lang="en-GB" sz="2800" dirty="0"/>
              <a:t>Impact of Bereavement </a:t>
            </a:r>
          </a:p>
        </p:txBody>
      </p:sp>
      <p:sp>
        <p:nvSpPr>
          <p:cNvPr id="4" name="Content Placeholder 3">
            <a:extLst>
              <a:ext uri="{FF2B5EF4-FFF2-40B4-BE49-F238E27FC236}">
                <a16:creationId xmlns:a16="http://schemas.microsoft.com/office/drawing/2014/main" id="{BFD7F19B-07FC-4BC1-AAA1-098F11E60742}"/>
              </a:ext>
            </a:extLst>
          </p:cNvPr>
          <p:cNvSpPr>
            <a:spLocks noGrp="1"/>
          </p:cNvSpPr>
          <p:nvPr>
            <p:ph idx="1"/>
          </p:nvPr>
        </p:nvSpPr>
        <p:spPr>
          <a:xfrm>
            <a:off x="103300" y="2138595"/>
            <a:ext cx="8770571" cy="3651504"/>
          </a:xfrm>
        </p:spPr>
        <p:txBody>
          <a:bodyPr/>
          <a:lstStyle/>
          <a:p>
            <a:pPr lvl="1"/>
            <a:r>
              <a:rPr lang="en-GB" sz="2000" dirty="0"/>
              <a:t>Loneliness </a:t>
            </a:r>
          </a:p>
          <a:p>
            <a:pPr marL="742950" lvl="1" indent="-285750"/>
            <a:r>
              <a:rPr lang="en-GB" sz="2000" dirty="0"/>
              <a:t>70% - 86% of Widows</a:t>
            </a:r>
          </a:p>
          <a:p>
            <a:pPr marL="742950" lvl="1" indent="-285750"/>
            <a:r>
              <a:rPr lang="en-GB" sz="2000" dirty="0"/>
              <a:t>Risk Factor for Depression </a:t>
            </a:r>
          </a:p>
          <a:p>
            <a:pPr marL="742950" lvl="1" indent="-285750"/>
            <a:r>
              <a:rPr lang="en-GB" sz="2000" dirty="0"/>
              <a:t>Campaign to End Loneliness</a:t>
            </a:r>
          </a:p>
          <a:p>
            <a:pPr marL="742950" lvl="1" indent="-285750"/>
            <a:r>
              <a:rPr lang="en-GB" sz="2000" dirty="0"/>
              <a:t>9 out of 10</a:t>
            </a:r>
          </a:p>
          <a:p>
            <a:pPr marL="742950" lvl="1" indent="-285750"/>
            <a:r>
              <a:rPr lang="en-GB" sz="2000" dirty="0"/>
              <a:t>With about 2/3s in Pembrokeshire and Carmarthenshire </a:t>
            </a:r>
          </a:p>
          <a:p>
            <a:pPr marL="742950" lvl="1" indent="-285750"/>
            <a:r>
              <a:rPr lang="en-GB" sz="2000" dirty="0"/>
              <a:t>80% of over 65’s don’t want to admit they are lonely </a:t>
            </a:r>
          </a:p>
          <a:p>
            <a:endParaRPr lang="en-GB" sz="2000" dirty="0"/>
          </a:p>
          <a:p>
            <a:pPr marL="285750" indent="-285750">
              <a:buFont typeface="Arial" panose="020B0604020202020204" pitchFamily="34" charset="0"/>
              <a:buChar char="•"/>
            </a:pPr>
            <a:endParaRPr lang="en-GB" dirty="0"/>
          </a:p>
        </p:txBody>
      </p:sp>
      <p:pic>
        <p:nvPicPr>
          <p:cNvPr id="6" name="Recorded Sound">
            <a:hlinkClick r:id="" action="ppaction://media"/>
            <a:extLst>
              <a:ext uri="{FF2B5EF4-FFF2-40B4-BE49-F238E27FC236}">
                <a16:creationId xmlns:a16="http://schemas.microsoft.com/office/drawing/2014/main" id="{02DAF088-EAE1-45FA-8521-AEE40964347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587636" y="2238574"/>
            <a:ext cx="487363" cy="487363"/>
          </a:xfrm>
          <a:prstGeom prst="rect">
            <a:avLst/>
          </a:prstGeom>
        </p:spPr>
      </p:pic>
      <p:pic>
        <p:nvPicPr>
          <p:cNvPr id="7" name="Loneliness and grief">
            <a:hlinkClick r:id="" action="ppaction://media"/>
            <a:extLst>
              <a:ext uri="{FF2B5EF4-FFF2-40B4-BE49-F238E27FC236}">
                <a16:creationId xmlns:a16="http://schemas.microsoft.com/office/drawing/2014/main" id="{32389B0C-1573-494D-A4ED-33C1B6D29E71}"/>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587635" y="2937754"/>
            <a:ext cx="487363" cy="487363"/>
          </a:xfrm>
          <a:prstGeom prst="rect">
            <a:avLst/>
          </a:prstGeom>
        </p:spPr>
      </p:pic>
      <p:pic>
        <p:nvPicPr>
          <p:cNvPr id="8" name="Recorded Sound">
            <a:hlinkClick r:id="" action="ppaction://media"/>
            <a:extLst>
              <a:ext uri="{FF2B5EF4-FFF2-40B4-BE49-F238E27FC236}">
                <a16:creationId xmlns:a16="http://schemas.microsoft.com/office/drawing/2014/main" id="{29049F55-6A6C-4A60-9491-2F6E27725910}"/>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587634" y="3664746"/>
            <a:ext cx="487363" cy="487363"/>
          </a:xfrm>
          <a:prstGeom prst="rect">
            <a:avLst/>
          </a:prstGeom>
        </p:spPr>
      </p:pic>
      <p:sp>
        <p:nvSpPr>
          <p:cNvPr id="10" name="TextBox 9">
            <a:extLst>
              <a:ext uri="{FF2B5EF4-FFF2-40B4-BE49-F238E27FC236}">
                <a16:creationId xmlns:a16="http://schemas.microsoft.com/office/drawing/2014/main" id="{3AD2461A-FD47-49F0-A252-1A4FE653CC29}"/>
              </a:ext>
            </a:extLst>
          </p:cNvPr>
          <p:cNvSpPr txBox="1"/>
          <p:nvPr/>
        </p:nvSpPr>
        <p:spPr>
          <a:xfrm>
            <a:off x="0" y="6154893"/>
            <a:ext cx="6096000" cy="738664"/>
          </a:xfrm>
          <a:prstGeom prst="rect">
            <a:avLst/>
          </a:prstGeom>
          <a:noFill/>
        </p:spPr>
        <p:txBody>
          <a:bodyPr wrap="square">
            <a:spAutoFit/>
          </a:bodyPr>
          <a:lstStyle/>
          <a:p>
            <a:r>
              <a:rPr lang="en-GB" sz="1050" dirty="0"/>
              <a:t>(The Campaign to End Loneliness, 2017)</a:t>
            </a:r>
          </a:p>
          <a:p>
            <a:r>
              <a:rPr lang="en-GB" sz="1050" dirty="0"/>
              <a:t>(Mushtag, et al., 2014)</a:t>
            </a:r>
          </a:p>
          <a:p>
            <a:r>
              <a:rPr lang="en-GB" sz="1050" dirty="0"/>
              <a:t>(Utz, et al., 2014)</a:t>
            </a:r>
          </a:p>
          <a:p>
            <a:r>
              <a:rPr lang="en-GB" sz="1050" dirty="0"/>
              <a:t>(Doka, 2019)</a:t>
            </a:r>
          </a:p>
        </p:txBody>
      </p:sp>
    </p:spTree>
    <p:extLst>
      <p:ext uri="{BB962C8B-B14F-4D97-AF65-F5344CB8AC3E}">
        <p14:creationId xmlns:p14="http://schemas.microsoft.com/office/powerpoint/2010/main" val="3712806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heel(1)">
                                      <p:cBhvr>
                                        <p:cTn id="20" dur="20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heel(1)">
                                      <p:cBhvr>
                                        <p:cTn id="25" dur="2000"/>
                                        <p:tgtEl>
                                          <p:spTgt spid="4">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par>
                                <p:cTn id="31" presetID="21" presetClass="entr" presetSubtype="1" fill="hold"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wheel(1)">
                                      <p:cBhvr>
                                        <p:cTn id="33" dur="2000"/>
                                        <p:tgtEl>
                                          <p:spTgt spid="4">
                                            <p:txEl>
                                              <p:pRg st="2" end="2"/>
                                            </p:txEl>
                                          </p:spTgt>
                                        </p:tgtEl>
                                      </p:cBhvr>
                                    </p:animEffect>
                                  </p:childTnLst>
                                </p:cTn>
                              </p:par>
                              <p:par>
                                <p:cTn id="34" presetID="21" presetClass="entr" presetSubtype="1" fill="hold" nodeType="withEffect">
                                  <p:stCondLst>
                                    <p:cond delay="0"/>
                                  </p:stCondLst>
                                  <p:childTnLst>
                                    <p:set>
                                      <p:cBhvr>
                                        <p:cTn id="35" dur="1" fill="hold">
                                          <p:stCondLst>
                                            <p:cond delay="0"/>
                                          </p:stCondLst>
                                        </p:cTn>
                                        <p:tgtEl>
                                          <p:spTgt spid="4">
                                            <p:txEl>
                                              <p:pRg st="3" end="3"/>
                                            </p:txEl>
                                          </p:spTgt>
                                        </p:tgtEl>
                                        <p:attrNameLst>
                                          <p:attrName>style.visibility</p:attrName>
                                        </p:attrNameLst>
                                      </p:cBhvr>
                                      <p:to>
                                        <p:strVal val="visible"/>
                                      </p:to>
                                    </p:set>
                                    <p:animEffect transition="in" filter="wheel(1)">
                                      <p:cBhvr>
                                        <p:cTn id="36" dur="2000"/>
                                        <p:tgtEl>
                                          <p:spTgt spid="4">
                                            <p:txEl>
                                              <p:pRg st="3" end="3"/>
                                            </p:txEl>
                                          </p:spTgt>
                                        </p:tgtEl>
                                      </p:cBhvr>
                                    </p:animEffect>
                                  </p:childTnLst>
                                </p:cTn>
                              </p:par>
                              <p:par>
                                <p:cTn id="37" presetID="21" presetClass="entr" presetSubtype="1"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wheel(1)">
                                      <p:cBhvr>
                                        <p:cTn id="39" dur="2000"/>
                                        <p:tgtEl>
                                          <p:spTgt spid="4">
                                            <p:txEl>
                                              <p:pRg st="4" end="4"/>
                                            </p:txEl>
                                          </p:spTgt>
                                        </p:tgtEl>
                                      </p:cBhvr>
                                    </p:animEffect>
                                  </p:childTnLst>
                                </p:cTn>
                              </p:par>
                              <p:par>
                                <p:cTn id="40" presetID="21" presetClass="entr" presetSubtype="1" fill="hold" nodeType="with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wheel(1)">
                                      <p:cBhvr>
                                        <p:cTn id="42" dur="2000"/>
                                        <p:tgtEl>
                                          <p:spTgt spid="4">
                                            <p:txEl>
                                              <p:pRg st="5" end="5"/>
                                            </p:txEl>
                                          </p:spTgt>
                                        </p:tgtEl>
                                      </p:cBhvr>
                                    </p:animEffect>
                                  </p:childTnLst>
                                </p:cTn>
                              </p:par>
                              <p:par>
                                <p:cTn id="43" presetID="21" presetClass="entr" presetSubtype="1" fill="hold" nodeType="with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Effect transition="in" filter="wheel(1)">
                                      <p:cBhvr>
                                        <p:cTn id="45" dur="2000"/>
                                        <p:tgtEl>
                                          <p:spTgt spid="4">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8"/>
                                        </p:tgtEl>
                                        <p:attrNameLst>
                                          <p:attrName>style.visibility</p:attrName>
                                        </p:attrNameLst>
                                      </p:cBhvr>
                                      <p:to>
                                        <p:strVal val="visible"/>
                                      </p:to>
                                    </p:set>
                                    <p:anim calcmode="lin" valueType="num">
                                      <p:cBhvr>
                                        <p:cTn id="50" dur="1000" fill="hold"/>
                                        <p:tgtEl>
                                          <p:spTgt spid="8"/>
                                        </p:tgtEl>
                                        <p:attrNameLst>
                                          <p:attrName>ppt_w</p:attrName>
                                        </p:attrNameLst>
                                      </p:cBhvr>
                                      <p:tavLst>
                                        <p:tav tm="0">
                                          <p:val>
                                            <p:fltVal val="0"/>
                                          </p:val>
                                        </p:tav>
                                        <p:tav tm="100000">
                                          <p:val>
                                            <p:strVal val="#ppt_w"/>
                                          </p:val>
                                        </p:tav>
                                      </p:tavLst>
                                    </p:anim>
                                    <p:anim calcmode="lin" valueType="num">
                                      <p:cBhvr>
                                        <p:cTn id="51" dur="1000" fill="hold"/>
                                        <p:tgtEl>
                                          <p:spTgt spid="8"/>
                                        </p:tgtEl>
                                        <p:attrNameLst>
                                          <p:attrName>ppt_h</p:attrName>
                                        </p:attrNameLst>
                                      </p:cBhvr>
                                      <p:tavLst>
                                        <p:tav tm="0">
                                          <p:val>
                                            <p:fltVal val="0"/>
                                          </p:val>
                                        </p:tav>
                                        <p:tav tm="100000">
                                          <p:val>
                                            <p:strVal val="#ppt_h"/>
                                          </p:val>
                                        </p:tav>
                                      </p:tavLst>
                                    </p:anim>
                                    <p:anim calcmode="lin" valueType="num">
                                      <p:cBhvr>
                                        <p:cTn id="52" dur="1000" fill="hold"/>
                                        <p:tgtEl>
                                          <p:spTgt spid="8"/>
                                        </p:tgtEl>
                                        <p:attrNameLst>
                                          <p:attrName>style.rotation</p:attrName>
                                        </p:attrNameLst>
                                      </p:cBhvr>
                                      <p:tavLst>
                                        <p:tav tm="0">
                                          <p:val>
                                            <p:fltVal val="90"/>
                                          </p:val>
                                        </p:tav>
                                        <p:tav tm="100000">
                                          <p:val>
                                            <p:fltVal val="0"/>
                                          </p:val>
                                        </p:tav>
                                      </p:tavLst>
                                    </p:anim>
                                    <p:animEffect transition="in" filter="fade">
                                      <p:cBhvr>
                                        <p:cTn id="5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8"/>
                </p:tgtEl>
              </p:cMediaNode>
            </p:audio>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1FED60B-AD28-4615-B56C-BCE18B00F4B9}"/>
              </a:ext>
            </a:extLst>
          </p:cNvPr>
          <p:cNvPicPr>
            <a:picLocks noChangeAspect="1"/>
          </p:cNvPicPr>
          <p:nvPr/>
        </p:nvPicPr>
        <p:blipFill rotWithShape="1">
          <a:blip r:embed="rId4"/>
          <a:srcRect t="7697" r="20426" b="1394"/>
          <a:stretch/>
        </p:blipFill>
        <p:spPr>
          <a:xfrm>
            <a:off x="3523488" y="10"/>
            <a:ext cx="8668512" cy="6857990"/>
          </a:xfrm>
          <a:prstGeom prst="rect">
            <a:avLst/>
          </a:prstGeom>
        </p:spPr>
      </p:pic>
      <p:sp>
        <p:nvSpPr>
          <p:cNvPr id="2" name="TextBox 1">
            <a:extLst>
              <a:ext uri="{FF2B5EF4-FFF2-40B4-BE49-F238E27FC236}">
                <a16:creationId xmlns:a16="http://schemas.microsoft.com/office/drawing/2014/main" id="{C7DD217C-EEF2-4D6F-A469-A83FDFC12400}"/>
              </a:ext>
            </a:extLst>
          </p:cNvPr>
          <p:cNvSpPr txBox="1"/>
          <p:nvPr/>
        </p:nvSpPr>
        <p:spPr>
          <a:xfrm>
            <a:off x="477981" y="1122363"/>
            <a:ext cx="4023360" cy="320413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800" dirty="0">
                <a:latin typeface="+mj-lt"/>
                <a:ea typeface="+mj-ea"/>
                <a:cs typeface="+mj-cs"/>
              </a:rPr>
              <a:t>Campaign Approach</a:t>
            </a:r>
          </a:p>
        </p:txBody>
      </p:sp>
      <p:pic>
        <p:nvPicPr>
          <p:cNvPr id="4" name="Recorded Sound">
            <a:hlinkClick r:id="" action="ppaction://media"/>
            <a:extLst>
              <a:ext uri="{FF2B5EF4-FFF2-40B4-BE49-F238E27FC236}">
                <a16:creationId xmlns:a16="http://schemas.microsoft.com/office/drawing/2014/main" id="{096B1132-B009-48BD-A542-35C7C80092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84325" y="4489450"/>
            <a:ext cx="487363" cy="487363"/>
          </a:xfrm>
          <a:prstGeom prst="rect">
            <a:avLst/>
          </a:prstGeom>
        </p:spPr>
      </p:pic>
    </p:spTree>
    <p:extLst>
      <p:ext uri="{BB962C8B-B14F-4D97-AF65-F5344CB8AC3E}">
        <p14:creationId xmlns:p14="http://schemas.microsoft.com/office/powerpoint/2010/main" val="223542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6A3585-3EC5-403E-9AD4-DA1BCAD25F11}"/>
              </a:ext>
            </a:extLst>
          </p:cNvPr>
          <p:cNvPicPr>
            <a:picLocks noChangeAspect="1"/>
          </p:cNvPicPr>
          <p:nvPr/>
        </p:nvPicPr>
        <p:blipFill rotWithShape="1">
          <a:blip r:embed="rId12">
            <a:alphaModFix/>
          </a:blip>
          <a:srcRect l="24559" r="22995"/>
          <a:stretch/>
        </p:blipFill>
        <p:spPr>
          <a:xfrm>
            <a:off x="5816593" y="-457190"/>
            <a:ext cx="6394152" cy="6857990"/>
          </a:xfrm>
          <a:prstGeom prst="rect">
            <a:avLst/>
          </a:prstGeom>
        </p:spPr>
      </p:pic>
      <p:sp>
        <p:nvSpPr>
          <p:cNvPr id="2" name="Title 1">
            <a:extLst>
              <a:ext uri="{FF2B5EF4-FFF2-40B4-BE49-F238E27FC236}">
                <a16:creationId xmlns:a16="http://schemas.microsoft.com/office/drawing/2014/main" id="{6F04BCE0-5D91-47C5-ACD9-187D4EE89ECB}"/>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Key elements</a:t>
            </a:r>
          </a:p>
        </p:txBody>
      </p:sp>
      <p:sp>
        <p:nvSpPr>
          <p:cNvPr id="3" name="Content Placeholder 2">
            <a:extLst>
              <a:ext uri="{FF2B5EF4-FFF2-40B4-BE49-F238E27FC236}">
                <a16:creationId xmlns:a16="http://schemas.microsoft.com/office/drawing/2014/main" id="{1995FA0E-B4A6-45D8-8767-1D615559FD06}"/>
              </a:ext>
            </a:extLst>
          </p:cNvPr>
          <p:cNvSpPr>
            <a:spLocks noGrp="1"/>
          </p:cNvSpPr>
          <p:nvPr>
            <p:ph idx="1"/>
          </p:nvPr>
        </p:nvSpPr>
        <p:spPr>
          <a:xfrm>
            <a:off x="804998" y="2272142"/>
            <a:ext cx="4706803" cy="4585857"/>
          </a:xfrm>
        </p:spPr>
        <p:txBody>
          <a:bodyPr anchor="ctr">
            <a:normAutofit/>
          </a:bodyPr>
          <a:lstStyle/>
          <a:p>
            <a:r>
              <a:rPr lang="en-GB" sz="2000" dirty="0">
                <a:solidFill>
                  <a:srgbClr val="000000"/>
                </a:solidFill>
              </a:rPr>
              <a:t>Our vision</a:t>
            </a:r>
          </a:p>
          <a:p>
            <a:pPr marL="0" indent="0">
              <a:buNone/>
            </a:pPr>
            <a:endParaRPr lang="en-GB" sz="2000" dirty="0">
              <a:solidFill>
                <a:srgbClr val="000000"/>
              </a:solidFill>
            </a:endParaRPr>
          </a:p>
          <a:p>
            <a:r>
              <a:rPr lang="en-GB" sz="2000" dirty="0">
                <a:solidFill>
                  <a:srgbClr val="000000"/>
                </a:solidFill>
              </a:rPr>
              <a:t>Theory of change</a:t>
            </a:r>
          </a:p>
          <a:p>
            <a:endParaRPr lang="en-GB" sz="2000" dirty="0">
              <a:solidFill>
                <a:srgbClr val="000000"/>
              </a:solidFill>
            </a:endParaRPr>
          </a:p>
          <a:p>
            <a:r>
              <a:rPr lang="en-GB" sz="2000" dirty="0">
                <a:solidFill>
                  <a:srgbClr val="000000"/>
                </a:solidFill>
              </a:rPr>
              <a:t>Prospective Allies</a:t>
            </a:r>
          </a:p>
          <a:p>
            <a:endParaRPr lang="en-GB" sz="2000" dirty="0">
              <a:solidFill>
                <a:srgbClr val="000000"/>
              </a:solidFill>
            </a:endParaRPr>
          </a:p>
          <a:p>
            <a:r>
              <a:rPr lang="en-GB" sz="2000" dirty="0">
                <a:solidFill>
                  <a:srgbClr val="000000"/>
                </a:solidFill>
              </a:rPr>
              <a:t>Our target audience and communications strategy</a:t>
            </a:r>
          </a:p>
          <a:p>
            <a:pPr marL="0" indent="0">
              <a:buNone/>
            </a:pPr>
            <a:r>
              <a:rPr lang="en-GB" sz="1000" dirty="0">
                <a:solidFill>
                  <a:srgbClr val="000000"/>
                </a:solidFill>
              </a:rPr>
              <a:t>Rosenblatt, (1988),  </a:t>
            </a:r>
            <a:r>
              <a:rPr lang="en-GB" sz="1000" dirty="0" err="1">
                <a:solidFill>
                  <a:srgbClr val="000000"/>
                </a:solidFill>
              </a:rPr>
              <a:t>Klinenberg</a:t>
            </a:r>
            <a:r>
              <a:rPr lang="en-GB" sz="1000" dirty="0">
                <a:solidFill>
                  <a:srgbClr val="000000"/>
                </a:solidFill>
              </a:rPr>
              <a:t>, (2006),  Southey, (2011), Hankins, (2000), Snyder, (2007), Levinson et al, (2018), Kim and So, (2018) Green, Murphy and </a:t>
            </a:r>
            <a:r>
              <a:rPr lang="en-GB" sz="1000" dirty="0" err="1">
                <a:solidFill>
                  <a:srgbClr val="000000"/>
                </a:solidFill>
              </a:rPr>
              <a:t>Gryboski</a:t>
            </a:r>
            <a:r>
              <a:rPr lang="en-GB" sz="1000" dirty="0">
                <a:solidFill>
                  <a:srgbClr val="000000"/>
                </a:solidFill>
              </a:rPr>
              <a:t>, (2020) Henry, (2017)</a:t>
            </a:r>
          </a:p>
        </p:txBody>
      </p:sp>
      <p:pic>
        <p:nvPicPr>
          <p:cNvPr id="4" name="Recorded Sound">
            <a:hlinkClick r:id="" action="ppaction://media"/>
            <a:extLst>
              <a:ext uri="{FF2B5EF4-FFF2-40B4-BE49-F238E27FC236}">
                <a16:creationId xmlns:a16="http://schemas.microsoft.com/office/drawing/2014/main" id="{3F6DE279-2AA6-4A22-84FC-4FE2B48550D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511801" y="1198636"/>
            <a:ext cx="487363" cy="487363"/>
          </a:xfrm>
          <a:prstGeom prst="rect">
            <a:avLst/>
          </a:prstGeom>
        </p:spPr>
      </p:pic>
      <p:pic>
        <p:nvPicPr>
          <p:cNvPr id="6" name="Recorded Sound">
            <a:hlinkClick r:id="" action="ppaction://media"/>
            <a:extLst>
              <a:ext uri="{FF2B5EF4-FFF2-40B4-BE49-F238E27FC236}">
                <a16:creationId xmlns:a16="http://schemas.microsoft.com/office/drawing/2014/main" id="{FE562966-69D1-4208-A95C-F0B8EF5A195E}"/>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511801" y="2649151"/>
            <a:ext cx="487363" cy="487363"/>
          </a:xfrm>
          <a:prstGeom prst="rect">
            <a:avLst/>
          </a:prstGeom>
        </p:spPr>
      </p:pic>
      <p:pic>
        <p:nvPicPr>
          <p:cNvPr id="7" name="Recorded Sound">
            <a:hlinkClick r:id="" action="ppaction://media"/>
            <a:extLst>
              <a:ext uri="{FF2B5EF4-FFF2-40B4-BE49-F238E27FC236}">
                <a16:creationId xmlns:a16="http://schemas.microsoft.com/office/drawing/2014/main" id="{2AA89895-F10F-47E7-BE3F-8A3FD16D9F1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5511801" y="3401454"/>
            <a:ext cx="487363" cy="487363"/>
          </a:xfrm>
          <a:prstGeom prst="rect">
            <a:avLst/>
          </a:prstGeom>
        </p:spPr>
      </p:pic>
      <p:pic>
        <p:nvPicPr>
          <p:cNvPr id="10" name="Recorded Sound">
            <a:hlinkClick r:id="" action="ppaction://media"/>
            <a:extLst>
              <a:ext uri="{FF2B5EF4-FFF2-40B4-BE49-F238E27FC236}">
                <a16:creationId xmlns:a16="http://schemas.microsoft.com/office/drawing/2014/main" id="{88F15395-D1CA-4FEF-814E-5D3230E95BF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5511800" y="4971684"/>
            <a:ext cx="487363" cy="487363"/>
          </a:xfrm>
          <a:prstGeom prst="rect">
            <a:avLst/>
          </a:prstGeom>
        </p:spPr>
      </p:pic>
      <p:pic>
        <p:nvPicPr>
          <p:cNvPr id="11" name="Recorded Sound">
            <a:hlinkClick r:id="" action="ppaction://media"/>
            <a:extLst>
              <a:ext uri="{FF2B5EF4-FFF2-40B4-BE49-F238E27FC236}">
                <a16:creationId xmlns:a16="http://schemas.microsoft.com/office/drawing/2014/main" id="{00DBFF2F-239A-4E37-843D-8F3AF7427B6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5511800" y="4186569"/>
            <a:ext cx="487363" cy="487363"/>
          </a:xfrm>
          <a:prstGeom prst="rect">
            <a:avLst/>
          </a:prstGeom>
        </p:spPr>
      </p:pic>
    </p:spTree>
    <p:extLst>
      <p:ext uri="{BB962C8B-B14F-4D97-AF65-F5344CB8AC3E}">
        <p14:creationId xmlns:p14="http://schemas.microsoft.com/office/powerpoint/2010/main" val="357806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25784" fill="hold"/>
                                        <p:tgtEl>
                                          <p:spTgt spid="4"/>
                                        </p:tgtEl>
                                      </p:cBhvr>
                                    </p:cmd>
                                  </p:childTnLst>
                                </p:cTn>
                              </p:par>
                            </p:childTnLst>
                          </p:cTn>
                        </p:par>
                      </p:childTnLst>
                    </p:cTn>
                  </p:par>
                  <p:par>
                    <p:cTn id="37" fill="hold">
                      <p:stCondLst>
                        <p:cond delay="indefinite"/>
                      </p:stCondLst>
                      <p:childTnLst>
                        <p:par>
                          <p:cTn id="38" fill="hold">
                            <p:stCondLst>
                              <p:cond delay="0"/>
                            </p:stCondLst>
                            <p:childTnLst>
                              <p:par>
                                <p:cTn id="39" presetID="1" presetClass="mediacall" presetSubtype="0" fill="hold" nodeType="clickEffect">
                                  <p:stCondLst>
                                    <p:cond delay="0"/>
                                  </p:stCondLst>
                                  <p:childTnLst>
                                    <p:cmd type="call" cmd="playFrom(0.0)">
                                      <p:cBhvr>
                                        <p:cTn id="40" dur="29151" fill="hold"/>
                                        <p:tgtEl>
                                          <p:spTgt spid="6"/>
                                        </p:tgtEl>
                                      </p:cBhvr>
                                    </p:cmd>
                                  </p:childTnLst>
                                </p:cTn>
                              </p:par>
                            </p:childTnLst>
                          </p:cTn>
                        </p:par>
                      </p:childTnLst>
                    </p:cTn>
                  </p:par>
                  <p:par>
                    <p:cTn id="41" fill="hold">
                      <p:stCondLst>
                        <p:cond delay="indefinite"/>
                      </p:stCondLst>
                      <p:childTnLst>
                        <p:par>
                          <p:cTn id="42" fill="hold">
                            <p:stCondLst>
                              <p:cond delay="0"/>
                            </p:stCondLst>
                            <p:childTnLst>
                              <p:par>
                                <p:cTn id="43" presetID="1" presetClass="mediacall" presetSubtype="0" fill="hold" nodeType="clickEffect">
                                  <p:stCondLst>
                                    <p:cond delay="0"/>
                                  </p:stCondLst>
                                  <p:childTnLst>
                                    <p:cmd type="call" cmd="playFrom(0.0)">
                                      <p:cBhvr>
                                        <p:cTn id="44" dur="25993" fill="hold"/>
                                        <p:tgtEl>
                                          <p:spTgt spid="7"/>
                                        </p:tgtEl>
                                      </p:cBhvr>
                                    </p:cmd>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278829" fill="hold"/>
                                        <p:tgtEl>
                                          <p:spTgt spid="10"/>
                                        </p:tgtEl>
                                      </p:cBhvr>
                                    </p:cmd>
                                  </p:childTnLst>
                                </p:cTn>
                              </p:par>
                            </p:childTnLst>
                          </p:cTn>
                        </p:par>
                      </p:childTnLst>
                    </p:cTn>
                  </p:par>
                  <p:par>
                    <p:cTn id="49" fill="hold">
                      <p:stCondLst>
                        <p:cond delay="indefinite"/>
                      </p:stCondLst>
                      <p:childTnLst>
                        <p:par>
                          <p:cTn id="50" fill="hold">
                            <p:stCondLst>
                              <p:cond delay="0"/>
                            </p:stCondLst>
                            <p:childTnLst>
                              <p:par>
                                <p:cTn id="51" presetID="1" presetClass="mediacall" presetSubtype="0" fill="hold" nodeType="clickEffect">
                                  <p:stCondLst>
                                    <p:cond delay="0"/>
                                  </p:stCondLst>
                                  <p:childTnLst>
                                    <p:cmd type="call" cmd="playFrom(0.0)">
                                      <p:cBhvr>
                                        <p:cTn id="52" dur="3841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3" fill="hold" display="0">
                  <p:stCondLst>
                    <p:cond delay="indefinite"/>
                  </p:stCondLst>
                  <p:endCondLst>
                    <p:cond evt="onStopAudio" delay="0">
                      <p:tgtEl>
                        <p:sldTgt/>
                      </p:tgtEl>
                    </p:cond>
                  </p:endCondLst>
                </p:cTn>
                <p:tgtEl>
                  <p:spTgt spid="4"/>
                </p:tgtEl>
              </p:cMediaNode>
            </p:audio>
            <p:audio>
              <p:cMediaNode vol="80000">
                <p:cTn id="54" fill="hold" display="0">
                  <p:stCondLst>
                    <p:cond delay="indefinite"/>
                  </p:stCondLst>
                  <p:endCondLst>
                    <p:cond evt="onStopAudio" delay="0">
                      <p:tgtEl>
                        <p:sldTgt/>
                      </p:tgtEl>
                    </p:cond>
                  </p:endCondLst>
                </p:cTn>
                <p:tgtEl>
                  <p:spTgt spid="6"/>
                </p:tgtEl>
              </p:cMediaNode>
            </p:audio>
            <p:audio>
              <p:cMediaNode vol="80000">
                <p:cTn id="55" fill="hold" display="0">
                  <p:stCondLst>
                    <p:cond delay="indefinite"/>
                  </p:stCondLst>
                  <p:endCondLst>
                    <p:cond evt="onStopAudio" delay="0">
                      <p:tgtEl>
                        <p:sldTgt/>
                      </p:tgtEl>
                    </p:cond>
                  </p:endCondLst>
                </p:cTn>
                <p:tgtEl>
                  <p:spTgt spid="7"/>
                </p:tgtEl>
              </p:cMediaNode>
            </p:audio>
            <p:audio>
              <p:cMediaNode vol="80000">
                <p:cTn id="56" fill="hold" display="0">
                  <p:stCondLst>
                    <p:cond delay="indefinite"/>
                  </p:stCondLst>
                  <p:endCondLst>
                    <p:cond evt="onStopAudio" delay="0">
                      <p:tgtEl>
                        <p:sldTgt/>
                      </p:tgtEl>
                    </p:cond>
                  </p:endCondLst>
                </p:cTn>
                <p:tgtEl>
                  <p:spTgt spid="10"/>
                </p:tgtEl>
              </p:cMediaNode>
            </p:audio>
            <p:audio>
              <p:cMediaNode vol="80000">
                <p:cTn id="57"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4">
            <a:extLst>
              <a:ext uri="{FF2B5EF4-FFF2-40B4-BE49-F238E27FC236}">
                <a16:creationId xmlns:a16="http://schemas.microsoft.com/office/drawing/2014/main" id="{44B97F13-8CFC-44E3-85B4-8BAB7789482B}"/>
              </a:ext>
            </a:extLst>
          </p:cNvPr>
          <p:cNvPicPr>
            <a:picLocks noChangeAspect="1"/>
          </p:cNvPicPr>
          <p:nvPr/>
        </p:nvPicPr>
        <p:blipFill rotWithShape="1">
          <a:blip r:embed="rId4">
            <a:alphaModFix/>
          </a:blip>
          <a:srcRect l="42660"/>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2A5F0A92-E29D-4F66-8C32-A116774B9C5B}"/>
              </a:ext>
            </a:extLst>
          </p:cNvPr>
          <p:cNvSpPr>
            <a:spLocks noGrp="1"/>
          </p:cNvSpPr>
          <p:nvPr>
            <p:ph type="title"/>
          </p:nvPr>
        </p:nvSpPr>
        <p:spPr>
          <a:xfrm>
            <a:off x="804998" y="798445"/>
            <a:ext cx="4803636" cy="1311664"/>
          </a:xfrm>
        </p:spPr>
        <p:txBody>
          <a:bodyPr>
            <a:normAutofit/>
          </a:bodyPr>
          <a:lstStyle/>
          <a:p>
            <a:r>
              <a:rPr lang="en-GB">
                <a:solidFill>
                  <a:srgbClr val="000000"/>
                </a:solidFill>
              </a:rPr>
              <a:t>Methods for measuring Success</a:t>
            </a:r>
          </a:p>
        </p:txBody>
      </p:sp>
      <p:sp>
        <p:nvSpPr>
          <p:cNvPr id="17" name="Content Placeholder 2">
            <a:extLst>
              <a:ext uri="{FF2B5EF4-FFF2-40B4-BE49-F238E27FC236}">
                <a16:creationId xmlns:a16="http://schemas.microsoft.com/office/drawing/2014/main" id="{446C76AE-9D36-424B-A7B6-9CF15EA9A81C}"/>
              </a:ext>
            </a:extLst>
          </p:cNvPr>
          <p:cNvSpPr>
            <a:spLocks noGrp="1"/>
          </p:cNvSpPr>
          <p:nvPr>
            <p:ph idx="1"/>
          </p:nvPr>
        </p:nvSpPr>
        <p:spPr>
          <a:xfrm>
            <a:off x="804998" y="2270725"/>
            <a:ext cx="4706803" cy="3788830"/>
          </a:xfrm>
        </p:spPr>
        <p:txBody>
          <a:bodyPr anchor="ctr">
            <a:normAutofit/>
          </a:bodyPr>
          <a:lstStyle/>
          <a:p>
            <a:pPr lvl="1"/>
            <a:r>
              <a:rPr lang="en-GB" sz="1600" dirty="0">
                <a:solidFill>
                  <a:srgbClr val="000000"/>
                </a:solidFill>
              </a:rPr>
              <a:t>The first method that can be used to measure the relevance and success of the campaign is to record the number of potential attendees who respond to invites.</a:t>
            </a:r>
          </a:p>
          <a:p>
            <a:pPr lvl="1"/>
            <a:r>
              <a:rPr lang="en-GB" sz="1600" dirty="0">
                <a:solidFill>
                  <a:srgbClr val="000000"/>
                </a:solidFill>
              </a:rPr>
              <a:t>The second method that can measure the success of the campaign is to analyse to number of responses received. </a:t>
            </a:r>
          </a:p>
          <a:p>
            <a:pPr lvl="1"/>
            <a:r>
              <a:rPr lang="en-GB" sz="1600" dirty="0">
                <a:solidFill>
                  <a:srgbClr val="000000"/>
                </a:solidFill>
              </a:rPr>
              <a:t>The third method that can determinate the success of campaign is to determinate how long people stay on website and the number of pages they view once they visit the site.  </a:t>
            </a:r>
          </a:p>
          <a:p>
            <a:pPr marL="457200" lvl="1" indent="0">
              <a:buNone/>
            </a:pPr>
            <a:endParaRPr lang="en-GB" sz="1600" dirty="0">
              <a:solidFill>
                <a:srgbClr val="000000"/>
              </a:solidFill>
            </a:endParaRPr>
          </a:p>
          <a:p>
            <a:pPr marL="457200" lvl="1" indent="0">
              <a:buNone/>
            </a:pPr>
            <a:r>
              <a:rPr lang="en-GB" sz="1050" dirty="0">
                <a:solidFill>
                  <a:srgbClr val="000000"/>
                </a:solidFill>
              </a:rPr>
              <a:t>Bruhn, M.(2003)</a:t>
            </a:r>
          </a:p>
          <a:p>
            <a:pPr marL="457200" lvl="1" indent="0">
              <a:buNone/>
            </a:pPr>
            <a:r>
              <a:rPr lang="en-GB" sz="1050" dirty="0">
                <a:solidFill>
                  <a:srgbClr val="000000"/>
                </a:solidFill>
              </a:rPr>
              <a:t>Buttle, F. (2009)</a:t>
            </a:r>
          </a:p>
        </p:txBody>
      </p:sp>
      <p:pic>
        <p:nvPicPr>
          <p:cNvPr id="6" name="Recorded Sound">
            <a:hlinkClick r:id="" action="ppaction://media"/>
            <a:extLst>
              <a:ext uri="{FF2B5EF4-FFF2-40B4-BE49-F238E27FC236}">
                <a16:creationId xmlns:a16="http://schemas.microsoft.com/office/drawing/2014/main" id="{18140564-3635-46F8-BD83-D90F2CCABD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76132868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4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2245">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2B56A-B248-4636-9D9B-4257B2D601FF}"/>
              </a:ext>
            </a:extLst>
          </p:cNvPr>
          <p:cNvSpPr>
            <a:spLocks noGrp="1"/>
          </p:cNvSpPr>
          <p:nvPr>
            <p:ph type="title"/>
          </p:nvPr>
        </p:nvSpPr>
        <p:spPr>
          <a:xfrm>
            <a:off x="285659" y="967778"/>
            <a:ext cx="6891187" cy="1135737"/>
          </a:xfrm>
        </p:spPr>
        <p:txBody>
          <a:bodyPr>
            <a:normAutofit fontScale="90000"/>
          </a:bodyPr>
          <a:lstStyle/>
          <a:p>
            <a:r>
              <a:rPr lang="en-GB" dirty="0"/>
              <a:t>How we plan to measure the success </a:t>
            </a:r>
          </a:p>
        </p:txBody>
      </p:sp>
      <p:sp>
        <p:nvSpPr>
          <p:cNvPr id="26" name="Content Placeholder 2">
            <a:extLst>
              <a:ext uri="{FF2B5EF4-FFF2-40B4-BE49-F238E27FC236}">
                <a16:creationId xmlns:a16="http://schemas.microsoft.com/office/drawing/2014/main" id="{A3AE93DD-3F4C-4697-AC41-D957EBAFE57E}"/>
              </a:ext>
            </a:extLst>
          </p:cNvPr>
          <p:cNvSpPr>
            <a:spLocks noGrp="1"/>
          </p:cNvSpPr>
          <p:nvPr>
            <p:ph idx="1"/>
          </p:nvPr>
        </p:nvSpPr>
        <p:spPr>
          <a:xfrm>
            <a:off x="643467" y="1812897"/>
            <a:ext cx="6719441" cy="4364066"/>
          </a:xfrm>
        </p:spPr>
        <p:txBody>
          <a:bodyPr>
            <a:normAutofit/>
          </a:bodyPr>
          <a:lstStyle/>
          <a:p>
            <a:pPr marL="0" indent="0">
              <a:buNone/>
            </a:pPr>
            <a:r>
              <a:rPr lang="en-GB" sz="2000" dirty="0"/>
              <a:t>  </a:t>
            </a:r>
          </a:p>
          <a:p>
            <a:pPr marL="0" indent="0">
              <a:buNone/>
            </a:pPr>
            <a:r>
              <a:rPr lang="en-GB" sz="2000" dirty="0"/>
              <a:t>         </a:t>
            </a:r>
          </a:p>
          <a:p>
            <a:pPr marL="0" indent="0">
              <a:buNone/>
            </a:pPr>
            <a:endParaRPr lang="en-GB" sz="2000" dirty="0"/>
          </a:p>
          <a:p>
            <a:r>
              <a:rPr lang="en-GB" sz="2000" dirty="0"/>
              <a:t>Monitoring and evaluating </a:t>
            </a:r>
          </a:p>
          <a:p>
            <a:r>
              <a:rPr lang="en-GB" sz="2000" dirty="0"/>
              <a:t>Website Analytics </a:t>
            </a:r>
          </a:p>
          <a:p>
            <a:r>
              <a:rPr lang="en-GB" sz="2000" dirty="0"/>
              <a:t>Phone Call Tracking </a:t>
            </a:r>
          </a:p>
          <a:p>
            <a:r>
              <a:rPr lang="en-GB" sz="2000" dirty="0"/>
              <a:t>Monitor leaflet numbers </a:t>
            </a:r>
          </a:p>
          <a:p>
            <a:r>
              <a:rPr lang="en-GB" sz="2000" dirty="0"/>
              <a:t>Attendees to organised meetings </a:t>
            </a:r>
          </a:p>
          <a:p>
            <a:pPr marL="0" indent="0">
              <a:buNone/>
            </a:pPr>
            <a:endParaRPr lang="en-GB" sz="2000" dirty="0"/>
          </a:p>
          <a:p>
            <a:pPr marL="0" indent="0">
              <a:buNone/>
            </a:pPr>
            <a:r>
              <a:rPr lang="en-GB" sz="1100" dirty="0" err="1"/>
              <a:t>Snee</a:t>
            </a:r>
            <a:r>
              <a:rPr lang="en-GB" sz="1100" dirty="0"/>
              <a:t>, J.(2011)</a:t>
            </a:r>
          </a:p>
          <a:p>
            <a:pPr marL="0" indent="0">
              <a:buNone/>
            </a:pPr>
            <a:r>
              <a:rPr lang="en-GB" sz="1100" dirty="0" err="1"/>
              <a:t>Hestbaek</a:t>
            </a:r>
            <a:r>
              <a:rPr lang="en-GB" sz="1100" dirty="0"/>
              <a:t>, C.(2014)</a:t>
            </a:r>
          </a:p>
        </p:txBody>
      </p:sp>
      <p:pic>
        <p:nvPicPr>
          <p:cNvPr id="4" name="Picture 3" descr="Graphs and plots layered on a blue digital screen">
            <a:extLst>
              <a:ext uri="{FF2B5EF4-FFF2-40B4-BE49-F238E27FC236}">
                <a16:creationId xmlns:a16="http://schemas.microsoft.com/office/drawing/2014/main" id="{9B7B5241-B0B4-4FCC-AF31-541B26F8FCD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474348" y="2489471"/>
            <a:ext cx="3974669" cy="29810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Recorded Sound">
            <a:hlinkClick r:id="" action="ppaction://media"/>
            <a:extLst>
              <a:ext uri="{FF2B5EF4-FFF2-40B4-BE49-F238E27FC236}">
                <a16:creationId xmlns:a16="http://schemas.microsoft.com/office/drawing/2014/main" id="{CF8706A8-3BD5-4D03-8F0C-DDA9EB36A58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385692" y="3006255"/>
            <a:ext cx="406400" cy="406400"/>
          </a:xfrm>
          <a:prstGeom prst="rect">
            <a:avLst/>
          </a:prstGeom>
        </p:spPr>
      </p:pic>
      <p:pic>
        <p:nvPicPr>
          <p:cNvPr id="7" name="Recorded Sound">
            <a:hlinkClick r:id="" action="ppaction://media"/>
            <a:extLst>
              <a:ext uri="{FF2B5EF4-FFF2-40B4-BE49-F238E27FC236}">
                <a16:creationId xmlns:a16="http://schemas.microsoft.com/office/drawing/2014/main" id="{099B7795-84D6-4E0D-AC41-DE089D82F56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4385692" y="3412655"/>
            <a:ext cx="406400" cy="406400"/>
          </a:xfrm>
          <a:prstGeom prst="rect">
            <a:avLst/>
          </a:prstGeom>
        </p:spPr>
      </p:pic>
      <p:pic>
        <p:nvPicPr>
          <p:cNvPr id="8" name="Recorded Sound">
            <a:hlinkClick r:id="" action="ppaction://media"/>
            <a:extLst>
              <a:ext uri="{FF2B5EF4-FFF2-40B4-BE49-F238E27FC236}">
                <a16:creationId xmlns:a16="http://schemas.microsoft.com/office/drawing/2014/main" id="{55FC9FE9-C085-4F96-A7C1-CDB675B1A26B}"/>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4385692" y="3819055"/>
            <a:ext cx="406400" cy="406400"/>
          </a:xfrm>
          <a:prstGeom prst="rect">
            <a:avLst/>
          </a:prstGeom>
        </p:spPr>
      </p:pic>
      <p:pic>
        <p:nvPicPr>
          <p:cNvPr id="10" name="Recorded Sound">
            <a:hlinkClick r:id="" action="ppaction://media"/>
            <a:extLst>
              <a:ext uri="{FF2B5EF4-FFF2-40B4-BE49-F238E27FC236}">
                <a16:creationId xmlns:a16="http://schemas.microsoft.com/office/drawing/2014/main" id="{8272A17B-691A-4E2A-8BD0-0A57FED3BEB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385692" y="4186754"/>
            <a:ext cx="406400" cy="406400"/>
          </a:xfrm>
          <a:prstGeom prst="rect">
            <a:avLst/>
          </a:prstGeom>
        </p:spPr>
      </p:pic>
      <p:pic>
        <p:nvPicPr>
          <p:cNvPr id="11" name="Recorded Sound">
            <a:hlinkClick r:id="" action="ppaction://media"/>
            <a:extLst>
              <a:ext uri="{FF2B5EF4-FFF2-40B4-BE49-F238E27FC236}">
                <a16:creationId xmlns:a16="http://schemas.microsoft.com/office/drawing/2014/main" id="{D1EBAF9A-5806-4654-8496-12E53064ED5B}"/>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4426993" y="4610959"/>
            <a:ext cx="406400" cy="406400"/>
          </a:xfrm>
          <a:prstGeom prst="rect">
            <a:avLst/>
          </a:prstGeom>
        </p:spPr>
      </p:pic>
    </p:spTree>
    <p:extLst>
      <p:ext uri="{BB962C8B-B14F-4D97-AF65-F5344CB8AC3E}">
        <p14:creationId xmlns:p14="http://schemas.microsoft.com/office/powerpoint/2010/main" val="2833438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1" presetClass="entr" presetSubtype="1" fill="hold" nodeType="with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wheel(1)">
                                      <p:cBhvr>
                                        <p:cTn id="11" dur="2000"/>
                                        <p:tgtEl>
                                          <p:spTgt spid="2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6" presetClass="entr" presetSubtype="0" fill="hold" nodeType="clickEffect">
                                  <p:stCondLst>
                                    <p:cond delay="0"/>
                                  </p:stCondLst>
                                  <p:childTnLst>
                                    <p:set>
                                      <p:cBhvr>
                                        <p:cTn id="15" dur="1" fill="hold">
                                          <p:stCondLst>
                                            <p:cond delay="0"/>
                                          </p:stCondLst>
                                        </p:cTn>
                                        <p:tgtEl>
                                          <p:spTgt spid="26">
                                            <p:txEl>
                                              <p:pRg st="1" end="1"/>
                                            </p:txEl>
                                          </p:spTgt>
                                        </p:tgtEl>
                                        <p:attrNameLst>
                                          <p:attrName>style.visibility</p:attrName>
                                        </p:attrNameLst>
                                      </p:cBhvr>
                                      <p:to>
                                        <p:strVal val="visible"/>
                                      </p:to>
                                    </p:set>
                                    <p:animEffect transition="in" filter="wipe(down)">
                                      <p:cBhvr>
                                        <p:cTn id="16" dur="580">
                                          <p:stCondLst>
                                            <p:cond delay="0"/>
                                          </p:stCondLst>
                                        </p:cTn>
                                        <p:tgtEl>
                                          <p:spTgt spid="26">
                                            <p:txEl>
                                              <p:pRg st="1" end="1"/>
                                            </p:txEl>
                                          </p:spTgt>
                                        </p:tgtEl>
                                      </p:cBhvr>
                                    </p:animEffect>
                                    <p:anim calcmode="lin" valueType="num">
                                      <p:cBhvr>
                                        <p:cTn id="17" dur="1822" tmFilter="0,0; 0.14,0.36; 0.43,0.73; 0.71,0.91; 1.0,1.0">
                                          <p:stCondLst>
                                            <p:cond delay="0"/>
                                          </p:stCondLst>
                                        </p:cTn>
                                        <p:tgtEl>
                                          <p:spTgt spid="26">
                                            <p:txEl>
                                              <p:pRg st="1" end="1"/>
                                            </p:txEl>
                                          </p:spTgt>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26">
                                            <p:txEl>
                                              <p:pRg st="1" end="1"/>
                                            </p:txEl>
                                          </p:spTgt>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26">
                                            <p:txEl>
                                              <p:pRg st="1" end="1"/>
                                            </p:txEl>
                                          </p:spTgt>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26">
                                            <p:txEl>
                                              <p:pRg st="1" end="1"/>
                                            </p:txEl>
                                          </p:spTgt>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26">
                                            <p:txEl>
                                              <p:pRg st="1" end="1"/>
                                            </p:txEl>
                                          </p:spTgt>
                                        </p:tgtEl>
                                        <p:attrNameLst>
                                          <p:attrName>ppt_y</p:attrName>
                                        </p:attrNameLst>
                                      </p:cBhvr>
                                      <p:tavLst>
                                        <p:tav tm="0" fmla="#ppt_y-sin(pi*$)/81">
                                          <p:val>
                                            <p:fltVal val="0"/>
                                          </p:val>
                                        </p:tav>
                                        <p:tav tm="100000">
                                          <p:val>
                                            <p:fltVal val="1"/>
                                          </p:val>
                                        </p:tav>
                                      </p:tavLst>
                                    </p:anim>
                                    <p:animScale>
                                      <p:cBhvr>
                                        <p:cTn id="22" dur="26">
                                          <p:stCondLst>
                                            <p:cond delay="650"/>
                                          </p:stCondLst>
                                        </p:cTn>
                                        <p:tgtEl>
                                          <p:spTgt spid="26">
                                            <p:txEl>
                                              <p:pRg st="1" end="1"/>
                                            </p:txEl>
                                          </p:spTgt>
                                        </p:tgtEl>
                                      </p:cBhvr>
                                      <p:to x="100000" y="60000"/>
                                    </p:animScale>
                                    <p:animScale>
                                      <p:cBhvr>
                                        <p:cTn id="23" dur="166" decel="50000">
                                          <p:stCondLst>
                                            <p:cond delay="676"/>
                                          </p:stCondLst>
                                        </p:cTn>
                                        <p:tgtEl>
                                          <p:spTgt spid="26">
                                            <p:txEl>
                                              <p:pRg st="1" end="1"/>
                                            </p:txEl>
                                          </p:spTgt>
                                        </p:tgtEl>
                                      </p:cBhvr>
                                      <p:to x="100000" y="100000"/>
                                    </p:animScale>
                                    <p:animScale>
                                      <p:cBhvr>
                                        <p:cTn id="24" dur="26">
                                          <p:stCondLst>
                                            <p:cond delay="1312"/>
                                          </p:stCondLst>
                                        </p:cTn>
                                        <p:tgtEl>
                                          <p:spTgt spid="26">
                                            <p:txEl>
                                              <p:pRg st="1" end="1"/>
                                            </p:txEl>
                                          </p:spTgt>
                                        </p:tgtEl>
                                      </p:cBhvr>
                                      <p:to x="100000" y="80000"/>
                                    </p:animScale>
                                    <p:animScale>
                                      <p:cBhvr>
                                        <p:cTn id="25" dur="166" decel="50000">
                                          <p:stCondLst>
                                            <p:cond delay="1338"/>
                                          </p:stCondLst>
                                        </p:cTn>
                                        <p:tgtEl>
                                          <p:spTgt spid="26">
                                            <p:txEl>
                                              <p:pRg st="1" end="1"/>
                                            </p:txEl>
                                          </p:spTgt>
                                        </p:tgtEl>
                                      </p:cBhvr>
                                      <p:to x="100000" y="100000"/>
                                    </p:animScale>
                                    <p:animScale>
                                      <p:cBhvr>
                                        <p:cTn id="26" dur="26">
                                          <p:stCondLst>
                                            <p:cond delay="1642"/>
                                          </p:stCondLst>
                                        </p:cTn>
                                        <p:tgtEl>
                                          <p:spTgt spid="26">
                                            <p:txEl>
                                              <p:pRg st="1" end="1"/>
                                            </p:txEl>
                                          </p:spTgt>
                                        </p:tgtEl>
                                      </p:cBhvr>
                                      <p:to x="100000" y="90000"/>
                                    </p:animScale>
                                    <p:animScale>
                                      <p:cBhvr>
                                        <p:cTn id="27" dur="166" decel="50000">
                                          <p:stCondLst>
                                            <p:cond delay="1668"/>
                                          </p:stCondLst>
                                        </p:cTn>
                                        <p:tgtEl>
                                          <p:spTgt spid="26">
                                            <p:txEl>
                                              <p:pRg st="1" end="1"/>
                                            </p:txEl>
                                          </p:spTgt>
                                        </p:tgtEl>
                                      </p:cBhvr>
                                      <p:to x="100000" y="100000"/>
                                    </p:animScale>
                                    <p:animScale>
                                      <p:cBhvr>
                                        <p:cTn id="28" dur="26">
                                          <p:stCondLst>
                                            <p:cond delay="1808"/>
                                          </p:stCondLst>
                                        </p:cTn>
                                        <p:tgtEl>
                                          <p:spTgt spid="26">
                                            <p:txEl>
                                              <p:pRg st="1" end="1"/>
                                            </p:txEl>
                                          </p:spTgt>
                                        </p:tgtEl>
                                      </p:cBhvr>
                                      <p:to x="100000" y="95000"/>
                                    </p:animScale>
                                    <p:animScale>
                                      <p:cBhvr>
                                        <p:cTn id="29" dur="166" decel="50000">
                                          <p:stCondLst>
                                            <p:cond delay="1834"/>
                                          </p:stCondLst>
                                        </p:cTn>
                                        <p:tgtEl>
                                          <p:spTgt spid="26">
                                            <p:txEl>
                                              <p:pRg st="1" end="1"/>
                                            </p:txEl>
                                          </p:spTgt>
                                        </p:tgtEl>
                                      </p:cBhvr>
                                      <p:to x="100000" y="100000"/>
                                    </p:animScale>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26">
                                            <p:txEl>
                                              <p:pRg st="3" end="3"/>
                                            </p:txEl>
                                          </p:spTgt>
                                        </p:tgtEl>
                                        <p:attrNameLst>
                                          <p:attrName>style.visibility</p:attrName>
                                        </p:attrNameLst>
                                      </p:cBhvr>
                                      <p:to>
                                        <p:strVal val="visible"/>
                                      </p:to>
                                    </p:set>
                                    <p:animEffect transition="in" filter="circle(in)">
                                      <p:cBhvr>
                                        <p:cTn id="34" dur="2000"/>
                                        <p:tgtEl>
                                          <p:spTgt spid="26">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26">
                                            <p:txEl>
                                              <p:pRg st="4" end="4"/>
                                            </p:txEl>
                                          </p:spTgt>
                                        </p:tgtEl>
                                        <p:attrNameLst>
                                          <p:attrName>style.visibility</p:attrName>
                                        </p:attrNameLst>
                                      </p:cBhvr>
                                      <p:to>
                                        <p:strVal val="visible"/>
                                      </p:to>
                                    </p:set>
                                    <p:animEffect transition="in" filter="circle(in)">
                                      <p:cBhvr>
                                        <p:cTn id="39" dur="2000"/>
                                        <p:tgtEl>
                                          <p:spTgt spid="26">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nodeType="clickEffect">
                                  <p:stCondLst>
                                    <p:cond delay="0"/>
                                  </p:stCondLst>
                                  <p:childTnLst>
                                    <p:set>
                                      <p:cBhvr>
                                        <p:cTn id="43" dur="1" fill="hold">
                                          <p:stCondLst>
                                            <p:cond delay="0"/>
                                          </p:stCondLst>
                                        </p:cTn>
                                        <p:tgtEl>
                                          <p:spTgt spid="26">
                                            <p:txEl>
                                              <p:pRg st="5" end="5"/>
                                            </p:txEl>
                                          </p:spTgt>
                                        </p:tgtEl>
                                        <p:attrNameLst>
                                          <p:attrName>style.visibility</p:attrName>
                                        </p:attrNameLst>
                                      </p:cBhvr>
                                      <p:to>
                                        <p:strVal val="visible"/>
                                      </p:to>
                                    </p:set>
                                    <p:animEffect transition="in" filter="circle(in)">
                                      <p:cBhvr>
                                        <p:cTn id="44" dur="2000"/>
                                        <p:tgtEl>
                                          <p:spTgt spid="26">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26">
                                            <p:txEl>
                                              <p:pRg st="6" end="6"/>
                                            </p:txEl>
                                          </p:spTgt>
                                        </p:tgtEl>
                                        <p:attrNameLst>
                                          <p:attrName>style.visibility</p:attrName>
                                        </p:attrNameLst>
                                      </p:cBhvr>
                                      <p:to>
                                        <p:strVal val="visible"/>
                                      </p:to>
                                    </p:set>
                                    <p:animEffect transition="in" filter="circle(in)">
                                      <p:cBhvr>
                                        <p:cTn id="49" dur="2000"/>
                                        <p:tgtEl>
                                          <p:spTgt spid="26">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26">
                                            <p:txEl>
                                              <p:pRg st="7" end="7"/>
                                            </p:txEl>
                                          </p:spTgt>
                                        </p:tgtEl>
                                        <p:attrNameLst>
                                          <p:attrName>style.visibility</p:attrName>
                                        </p:attrNameLst>
                                      </p:cBhvr>
                                      <p:to>
                                        <p:strVal val="visible"/>
                                      </p:to>
                                    </p:set>
                                    <p:animEffect transition="in" filter="circle(in)">
                                      <p:cBhvr>
                                        <p:cTn id="54" dur="2000"/>
                                        <p:tgtEl>
                                          <p:spTgt spid="26">
                                            <p:txEl>
                                              <p:pRg st="7" end="7"/>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26">
                                            <p:txEl>
                                              <p:pRg st="9" end="9"/>
                                            </p:txEl>
                                          </p:spTgt>
                                        </p:tgtEl>
                                        <p:attrNameLst>
                                          <p:attrName>style.visibility</p:attrName>
                                        </p:attrNameLst>
                                      </p:cBhvr>
                                      <p:to>
                                        <p:strVal val="visible"/>
                                      </p:to>
                                    </p:set>
                                    <p:animEffect transition="in" filter="circle(in)">
                                      <p:cBhvr>
                                        <p:cTn id="59" dur="2000"/>
                                        <p:tgtEl>
                                          <p:spTgt spid="26">
                                            <p:txEl>
                                              <p:pRg st="9" end="9"/>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6" presetClass="entr" presetSubtype="16" fill="hold" nodeType="clickEffect">
                                  <p:stCondLst>
                                    <p:cond delay="0"/>
                                  </p:stCondLst>
                                  <p:childTnLst>
                                    <p:set>
                                      <p:cBhvr>
                                        <p:cTn id="63" dur="1" fill="hold">
                                          <p:stCondLst>
                                            <p:cond delay="0"/>
                                          </p:stCondLst>
                                        </p:cTn>
                                        <p:tgtEl>
                                          <p:spTgt spid="26">
                                            <p:txEl>
                                              <p:pRg st="10" end="10"/>
                                            </p:txEl>
                                          </p:spTgt>
                                        </p:tgtEl>
                                        <p:attrNameLst>
                                          <p:attrName>style.visibility</p:attrName>
                                        </p:attrNameLst>
                                      </p:cBhvr>
                                      <p:to>
                                        <p:strVal val="visible"/>
                                      </p:to>
                                    </p:set>
                                    <p:animEffect transition="in" filter="circle(in)">
                                      <p:cBhvr>
                                        <p:cTn id="64" dur="2000"/>
                                        <p:tgtEl>
                                          <p:spTgt spid="26">
                                            <p:txEl>
                                              <p:pRg st="10" end="1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 presetClass="mediacall" presetSubtype="0" fill="hold" nodeType="clickEffect">
                                  <p:stCondLst>
                                    <p:cond delay="0"/>
                                  </p:stCondLst>
                                  <p:childTnLst>
                                    <p:cmd type="call" cmd="playFrom(0.0)">
                                      <p:cBhvr>
                                        <p:cTn id="68" dur="37022" fill="hold"/>
                                        <p:tgtEl>
                                          <p:spTgt spid="3"/>
                                        </p:tgtEl>
                                      </p:cBhvr>
                                    </p:cmd>
                                  </p:childTnLst>
                                </p:cTn>
                              </p:par>
                            </p:childTnLst>
                          </p:cTn>
                        </p:par>
                      </p:childTnLst>
                    </p:cTn>
                  </p:par>
                  <p:par>
                    <p:cTn id="69" fill="hold">
                      <p:stCondLst>
                        <p:cond delay="indefinite"/>
                      </p:stCondLst>
                      <p:childTnLst>
                        <p:par>
                          <p:cTn id="70" fill="hold">
                            <p:stCondLst>
                              <p:cond delay="0"/>
                            </p:stCondLst>
                            <p:childTnLst>
                              <p:par>
                                <p:cTn id="71" presetID="1" presetClass="mediacall" presetSubtype="0" fill="hold" nodeType="clickEffect">
                                  <p:stCondLst>
                                    <p:cond delay="0"/>
                                  </p:stCondLst>
                                  <p:childTnLst>
                                    <p:cmd type="call" cmd="playFrom(0.0)">
                                      <p:cBhvr>
                                        <p:cTn id="72" dur="27432" fill="hold"/>
                                        <p:tgtEl>
                                          <p:spTgt spid="7"/>
                                        </p:tgtEl>
                                      </p:cBhvr>
                                    </p:cmd>
                                  </p:childTnLst>
                                </p:cTn>
                              </p:par>
                            </p:childTnLst>
                          </p:cTn>
                        </p:par>
                      </p:childTnLst>
                    </p:cTn>
                  </p:par>
                  <p:par>
                    <p:cTn id="73" fill="hold">
                      <p:stCondLst>
                        <p:cond delay="indefinite"/>
                      </p:stCondLst>
                      <p:childTnLst>
                        <p:par>
                          <p:cTn id="74" fill="hold">
                            <p:stCondLst>
                              <p:cond delay="0"/>
                            </p:stCondLst>
                            <p:childTnLst>
                              <p:par>
                                <p:cTn id="75" presetID="1" presetClass="mediacall" presetSubtype="0" fill="hold" nodeType="clickEffect">
                                  <p:stCondLst>
                                    <p:cond delay="0"/>
                                  </p:stCondLst>
                                  <p:childTnLst>
                                    <p:cmd type="call" cmd="playFrom(0.0)">
                                      <p:cBhvr>
                                        <p:cTn id="76" dur="35652" fill="hold"/>
                                        <p:tgtEl>
                                          <p:spTgt spid="8"/>
                                        </p:tgtEl>
                                      </p:cBhvr>
                                    </p:cmd>
                                  </p:childTnLst>
                                </p:cTn>
                              </p:par>
                            </p:childTnLst>
                          </p:cTn>
                        </p:par>
                      </p:childTnLst>
                    </p:cTn>
                  </p:par>
                  <p:par>
                    <p:cTn id="77" fill="hold">
                      <p:stCondLst>
                        <p:cond delay="indefinite"/>
                      </p:stCondLst>
                      <p:childTnLst>
                        <p:par>
                          <p:cTn id="78" fill="hold">
                            <p:stCondLst>
                              <p:cond delay="0"/>
                            </p:stCondLst>
                            <p:childTnLst>
                              <p:par>
                                <p:cTn id="79" presetID="1" presetClass="mediacall" presetSubtype="0" fill="hold" nodeType="clickEffect">
                                  <p:stCondLst>
                                    <p:cond delay="0"/>
                                  </p:stCondLst>
                                  <p:childTnLst>
                                    <p:cmd type="call" cmd="playFrom(0.0)">
                                      <p:cBhvr>
                                        <p:cTn id="80" dur="36873" fill="hold"/>
                                        <p:tgtEl>
                                          <p:spTgt spid="10"/>
                                        </p:tgtEl>
                                      </p:cBhvr>
                                    </p:cmd>
                                  </p:childTnLst>
                                </p:cTn>
                              </p:par>
                            </p:childTnLst>
                          </p:cTn>
                        </p:par>
                      </p:childTnLst>
                    </p:cTn>
                  </p:par>
                  <p:par>
                    <p:cTn id="81" fill="hold">
                      <p:stCondLst>
                        <p:cond delay="indefinite"/>
                      </p:stCondLst>
                      <p:childTnLst>
                        <p:par>
                          <p:cTn id="82" fill="hold">
                            <p:stCondLst>
                              <p:cond delay="0"/>
                            </p:stCondLst>
                            <p:childTnLst>
                              <p:par>
                                <p:cTn id="83" presetID="1" presetClass="mediacall" presetSubtype="0" fill="hold" nodeType="clickEffect">
                                  <p:stCondLst>
                                    <p:cond delay="0"/>
                                  </p:stCondLst>
                                  <p:childTnLst>
                                    <p:cmd type="call" cmd="playFrom(0.0)">
                                      <p:cBhvr>
                                        <p:cTn id="84" dur="429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7347">
                <p:cTn id="85" fill="hold" display="0">
                  <p:stCondLst>
                    <p:cond delay="indefinite"/>
                  </p:stCondLst>
                  <p:endCondLst>
                    <p:cond evt="onStopAudio" delay="0">
                      <p:tgtEl>
                        <p:sldTgt/>
                      </p:tgtEl>
                    </p:cond>
                  </p:endCondLst>
                </p:cTn>
                <p:tgtEl>
                  <p:spTgt spid="3"/>
                </p:tgtEl>
              </p:cMediaNode>
            </p:audio>
            <p:audio>
              <p:cMediaNode vol="22449">
                <p:cTn id="86" fill="hold" display="0">
                  <p:stCondLst>
                    <p:cond delay="indefinite"/>
                  </p:stCondLst>
                  <p:endCondLst>
                    <p:cond evt="onStopAudio" delay="0">
                      <p:tgtEl>
                        <p:sldTgt/>
                      </p:tgtEl>
                    </p:cond>
                  </p:endCondLst>
                </p:cTn>
                <p:tgtEl>
                  <p:spTgt spid="7"/>
                </p:tgtEl>
              </p:cMediaNode>
            </p:audio>
            <p:audio>
              <p:cMediaNode vol="14286">
                <p:cTn id="87" fill="hold" display="0">
                  <p:stCondLst>
                    <p:cond delay="indefinite"/>
                  </p:stCondLst>
                  <p:endCondLst>
                    <p:cond evt="onStopAudio" delay="0">
                      <p:tgtEl>
                        <p:sldTgt/>
                      </p:tgtEl>
                    </p:cond>
                  </p:endCondLst>
                </p:cTn>
                <p:tgtEl>
                  <p:spTgt spid="8"/>
                </p:tgtEl>
              </p:cMediaNode>
            </p:audio>
            <p:audio>
              <p:cMediaNode vol="25510">
                <p:cTn id="88" fill="hold" display="0">
                  <p:stCondLst>
                    <p:cond delay="indefinite"/>
                  </p:stCondLst>
                  <p:endCondLst>
                    <p:cond evt="onStopAudio" delay="0">
                      <p:tgtEl>
                        <p:sldTgt/>
                      </p:tgtEl>
                    </p:cond>
                  </p:endCondLst>
                </p:cTn>
                <p:tgtEl>
                  <p:spTgt spid="10"/>
                </p:tgtEl>
              </p:cMediaNode>
            </p:audio>
            <p:audio>
              <p:cMediaNode vol="26531">
                <p:cTn id="89"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6326B-BC22-4B9B-904A-D7EB28092A1A}"/>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Barriers</a:t>
            </a:r>
          </a:p>
        </p:txBody>
      </p:sp>
      <p:pic>
        <p:nvPicPr>
          <p:cNvPr id="4" name="Picture 3">
            <a:extLst>
              <a:ext uri="{FF2B5EF4-FFF2-40B4-BE49-F238E27FC236}">
                <a16:creationId xmlns:a16="http://schemas.microsoft.com/office/drawing/2014/main" id="{14E374FA-17A1-4276-ADC2-D73B901F4229}"/>
              </a:ext>
            </a:extLst>
          </p:cNvPr>
          <p:cNvPicPr>
            <a:picLocks noChangeAspect="1"/>
          </p:cNvPicPr>
          <p:nvPr/>
        </p:nvPicPr>
        <p:blipFill rotWithShape="1">
          <a:blip r:embed="rId10">
            <a:alphaModFix/>
          </a:blip>
          <a:srcRect l="21508" r="22361"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aphicFrame>
        <p:nvGraphicFramePr>
          <p:cNvPr id="10" name="Content Placeholder 2">
            <a:extLst>
              <a:ext uri="{FF2B5EF4-FFF2-40B4-BE49-F238E27FC236}">
                <a16:creationId xmlns:a16="http://schemas.microsoft.com/office/drawing/2014/main" id="{3107DB5D-D99A-4513-A323-824FF333FECE}"/>
              </a:ext>
            </a:extLst>
          </p:cNvPr>
          <p:cNvGraphicFramePr>
            <a:graphicFrameLocks noGrp="1"/>
          </p:cNvGraphicFramePr>
          <p:nvPr>
            <p:ph idx="1"/>
          </p:nvPr>
        </p:nvGraphicFramePr>
        <p:xfrm>
          <a:off x="4686341" y="1979771"/>
          <a:ext cx="4977578" cy="3639289"/>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5" name="Amanda">
            <a:hlinkClick r:id="" action="ppaction://media"/>
            <a:extLst>
              <a:ext uri="{FF2B5EF4-FFF2-40B4-BE49-F238E27FC236}">
                <a16:creationId xmlns:a16="http://schemas.microsoft.com/office/drawing/2014/main" id="{E30086AD-EF20-42F1-A25B-E3280FC41F65}"/>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9663919" y="1368056"/>
            <a:ext cx="1042180" cy="1042180"/>
          </a:xfrm>
          <a:prstGeom prst="rect">
            <a:avLst/>
          </a:prstGeom>
        </p:spPr>
      </p:pic>
      <p:pic>
        <p:nvPicPr>
          <p:cNvPr id="7" name="Recorded Sound">
            <a:hlinkClick r:id="" action="ppaction://media"/>
            <a:extLst>
              <a:ext uri="{FF2B5EF4-FFF2-40B4-BE49-F238E27FC236}">
                <a16:creationId xmlns:a16="http://schemas.microsoft.com/office/drawing/2014/main" id="{071860CA-E844-4272-B61A-DDA10A37A017}"/>
              </a:ext>
            </a:extLst>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9702176" y="2430744"/>
            <a:ext cx="965666" cy="965666"/>
          </a:xfrm>
          <a:prstGeom prst="rect">
            <a:avLst/>
          </a:prstGeom>
        </p:spPr>
      </p:pic>
      <p:pic>
        <p:nvPicPr>
          <p:cNvPr id="8" name="Recorded Sound">
            <a:hlinkClick r:id="" action="ppaction://media"/>
            <a:extLst>
              <a:ext uri="{FF2B5EF4-FFF2-40B4-BE49-F238E27FC236}">
                <a16:creationId xmlns:a16="http://schemas.microsoft.com/office/drawing/2014/main" id="{05574870-F972-4317-91E1-679D35ED6755}"/>
              </a:ext>
            </a:extLst>
          </p:cNvPr>
          <p:cNvPicPr>
            <a:picLocks noChangeAspect="1"/>
          </p:cNvPicPr>
          <p:nvPr>
            <a:audioFile r:link="rId6"/>
            <p:extLst>
              <p:ext uri="{DAA4B4D4-6D71-4841-9C94-3DE7FCFB9230}">
                <p14:media xmlns:p14="http://schemas.microsoft.com/office/powerpoint/2010/main" r:embed="rId5"/>
              </p:ext>
            </p:extLst>
          </p:nvPr>
        </p:nvPicPr>
        <p:blipFill>
          <a:blip r:embed="rId16"/>
          <a:stretch>
            <a:fillRect/>
          </a:stretch>
        </p:blipFill>
        <p:spPr>
          <a:xfrm>
            <a:off x="9663919" y="3396410"/>
            <a:ext cx="965667" cy="965667"/>
          </a:xfrm>
          <a:prstGeom prst="rect">
            <a:avLst/>
          </a:prstGeom>
        </p:spPr>
      </p:pic>
      <p:pic>
        <p:nvPicPr>
          <p:cNvPr id="12" name="Recorded Sound">
            <a:hlinkClick r:id="" action="ppaction://media"/>
            <a:extLst>
              <a:ext uri="{FF2B5EF4-FFF2-40B4-BE49-F238E27FC236}">
                <a16:creationId xmlns:a16="http://schemas.microsoft.com/office/drawing/2014/main" id="{FBEF2230-2348-490F-97CC-054F21E770D8}"/>
              </a:ext>
            </a:extLst>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9702176" y="4384922"/>
            <a:ext cx="1105022" cy="1105022"/>
          </a:xfrm>
          <a:prstGeom prst="rect">
            <a:avLst/>
          </a:prstGeom>
        </p:spPr>
      </p:pic>
      <p:sp>
        <p:nvSpPr>
          <p:cNvPr id="14" name="TextBox 13">
            <a:extLst>
              <a:ext uri="{FF2B5EF4-FFF2-40B4-BE49-F238E27FC236}">
                <a16:creationId xmlns:a16="http://schemas.microsoft.com/office/drawing/2014/main" id="{B8C06C0E-38C3-4A62-9FC2-4CEC11483053}"/>
              </a:ext>
            </a:extLst>
          </p:cNvPr>
          <p:cNvSpPr txBox="1"/>
          <p:nvPr/>
        </p:nvSpPr>
        <p:spPr>
          <a:xfrm>
            <a:off x="185530" y="5998016"/>
            <a:ext cx="3326296" cy="738664"/>
          </a:xfrm>
          <a:prstGeom prst="rect">
            <a:avLst/>
          </a:prstGeom>
          <a:noFill/>
        </p:spPr>
        <p:txBody>
          <a:bodyPr wrap="square" rtlCol="0">
            <a:spAutoFit/>
          </a:bodyPr>
          <a:lstStyle/>
          <a:p>
            <a:r>
              <a:rPr lang="en-GB" sz="1400" dirty="0">
                <a:solidFill>
                  <a:srgbClr val="000000"/>
                </a:solidFill>
                <a:effectLst/>
                <a:ea typeface="Calibri" panose="020F0502020204030204" pitchFamily="34" charset="0"/>
              </a:rPr>
              <a:t>Disabilities.temple.edu. (2020)</a:t>
            </a:r>
          </a:p>
          <a:p>
            <a:r>
              <a:rPr lang="en-GB" sz="1400" dirty="0" err="1">
                <a:solidFill>
                  <a:srgbClr val="000000"/>
                </a:solidFill>
                <a:ea typeface="Calibri" panose="020F0502020204030204" pitchFamily="34" charset="0"/>
              </a:rPr>
              <a:t>AgeUK</a:t>
            </a:r>
            <a:r>
              <a:rPr lang="en-GB" sz="1400" dirty="0">
                <a:solidFill>
                  <a:srgbClr val="000000"/>
                </a:solidFill>
                <a:ea typeface="Calibri" panose="020F0502020204030204" pitchFamily="34" charset="0"/>
              </a:rPr>
              <a:t>.(2020)</a:t>
            </a:r>
          </a:p>
          <a:p>
            <a:r>
              <a:rPr lang="en-GB" sz="1400" b="0" i="0" dirty="0">
                <a:solidFill>
                  <a:srgbClr val="000000"/>
                </a:solidFill>
                <a:effectLst/>
              </a:rPr>
              <a:t>ResearchGate. (2020)</a:t>
            </a:r>
            <a:endParaRPr lang="en-GB" sz="1400" dirty="0"/>
          </a:p>
        </p:txBody>
      </p:sp>
    </p:spTree>
    <p:extLst>
      <p:ext uri="{BB962C8B-B14F-4D97-AF65-F5344CB8AC3E}">
        <p14:creationId xmlns:p14="http://schemas.microsoft.com/office/powerpoint/2010/main" val="278926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4237"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6976"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5335" fill="hold"/>
                                        <p:tgtEl>
                                          <p:spTgt spid="8"/>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069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5"/>
                </p:tgtEl>
              </p:cMediaNode>
            </p:audio>
            <p:audio>
              <p:cMediaNode vol="80000">
                <p:cTn id="20" fill="hold" display="0">
                  <p:stCondLst>
                    <p:cond delay="indefinite"/>
                  </p:stCondLst>
                  <p:endCondLst>
                    <p:cond evt="onStopAudio" delay="0">
                      <p:tgtEl>
                        <p:sldTgt/>
                      </p:tgtEl>
                    </p:cond>
                  </p:endCondLst>
                </p:cTn>
                <p:tgtEl>
                  <p:spTgt spid="7"/>
                </p:tgtEl>
              </p:cMediaNode>
            </p:audio>
            <p:audio>
              <p:cMediaNode vol="80000">
                <p:cTn id="21" fill="hold" display="0">
                  <p:stCondLst>
                    <p:cond delay="indefinite"/>
                  </p:stCondLst>
                  <p:endCondLst>
                    <p:cond evt="onStopAudio" delay="0">
                      <p:tgtEl>
                        <p:sldTgt/>
                      </p:tgtEl>
                    </p:cond>
                  </p:endCondLst>
                </p:cTn>
                <p:tgtEl>
                  <p:spTgt spid="8"/>
                </p:tgtEl>
              </p:cMediaNode>
            </p:audio>
            <p:audio>
              <p:cMediaNode vol="80000">
                <p:cTn id="22"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C174A-3C5F-46F7-955C-1F2CB5CC8771}"/>
              </a:ext>
            </a:extLst>
          </p:cNvPr>
          <p:cNvSpPr>
            <a:spLocks noGrp="1"/>
          </p:cNvSpPr>
          <p:nvPr>
            <p:ph type="title"/>
          </p:nvPr>
        </p:nvSpPr>
        <p:spPr>
          <a:xfrm>
            <a:off x="804672" y="4267832"/>
            <a:ext cx="4805996" cy="1297115"/>
          </a:xfrm>
        </p:spPr>
        <p:txBody>
          <a:bodyPr vert="horz" lIns="91440" tIns="45720" rIns="91440" bIns="45720" rtlCol="0" anchor="t">
            <a:normAutofit fontScale="90000"/>
          </a:bodyPr>
          <a:lstStyle/>
          <a:p>
            <a:r>
              <a:rPr lang="en-US" sz="4000" kern="1200" dirty="0">
                <a:solidFill>
                  <a:schemeClr val="tx2"/>
                </a:solidFill>
                <a:latin typeface="+mj-lt"/>
                <a:ea typeface="+mj-ea"/>
                <a:cs typeface="+mj-cs"/>
              </a:rPr>
              <a:t>Conclusion</a:t>
            </a:r>
            <a:br>
              <a:rPr lang="en-US" sz="4000" kern="1200" dirty="0">
                <a:solidFill>
                  <a:schemeClr val="tx2"/>
                </a:solidFill>
                <a:latin typeface="+mj-lt"/>
                <a:ea typeface="+mj-ea"/>
                <a:cs typeface="+mj-cs"/>
              </a:rPr>
            </a:br>
            <a:br>
              <a:rPr lang="en-US" sz="4000" kern="1200" dirty="0">
                <a:solidFill>
                  <a:schemeClr val="tx2"/>
                </a:solidFill>
                <a:latin typeface="+mj-lt"/>
                <a:ea typeface="+mj-ea"/>
                <a:cs typeface="+mj-cs"/>
              </a:rPr>
            </a:br>
            <a:br>
              <a:rPr lang="en-US" sz="4000" kern="1200" dirty="0">
                <a:solidFill>
                  <a:schemeClr val="tx2"/>
                </a:solidFill>
                <a:latin typeface="+mj-lt"/>
                <a:ea typeface="+mj-ea"/>
                <a:cs typeface="+mj-cs"/>
              </a:rPr>
            </a:br>
            <a:br>
              <a:rPr lang="en-US" sz="4000" kern="1200" dirty="0">
                <a:solidFill>
                  <a:schemeClr val="tx2"/>
                </a:solidFill>
                <a:latin typeface="+mj-lt"/>
                <a:ea typeface="+mj-ea"/>
                <a:cs typeface="+mj-cs"/>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Westbrook D</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(2011)</a:t>
            </a:r>
            <a:endParaRPr lang="en-US" sz="4000" kern="1200" dirty="0">
              <a:solidFill>
                <a:schemeClr val="tx2"/>
              </a:solidFill>
              <a:latin typeface="+mj-lt"/>
              <a:ea typeface="+mj-ea"/>
              <a:cs typeface="+mj-cs"/>
            </a:endParaRP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Gavel">
            <a:extLst>
              <a:ext uri="{FF2B5EF4-FFF2-40B4-BE49-F238E27FC236}">
                <a16:creationId xmlns:a16="http://schemas.microsoft.com/office/drawing/2014/main" id="{5D8029AB-9001-438C-9B8F-CC16411F49A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729652" y="1859078"/>
            <a:ext cx="3821102" cy="3821102"/>
          </a:xfrm>
          <a:prstGeom prst="rect">
            <a:avLst/>
          </a:prstGeom>
          <a:ln>
            <a:noFill/>
          </a:ln>
        </p:spPr>
      </p:pic>
      <p:pic>
        <p:nvPicPr>
          <p:cNvPr id="4" name="Recorded Sound">
            <a:hlinkClick r:id="" action="ppaction://media"/>
            <a:extLst>
              <a:ext uri="{FF2B5EF4-FFF2-40B4-BE49-F238E27FC236}">
                <a16:creationId xmlns:a16="http://schemas.microsoft.com/office/drawing/2014/main" id="{E1E0C885-6B60-4636-B087-8F68D3D8945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192397" y="836801"/>
            <a:ext cx="1297115" cy="1297115"/>
          </a:xfrm>
          <a:prstGeom prst="rect">
            <a:avLst/>
          </a:prstGeom>
        </p:spPr>
      </p:pic>
      <p:pic>
        <p:nvPicPr>
          <p:cNvPr id="5" name="Recorded Sound">
            <a:hlinkClick r:id="" action="ppaction://media"/>
            <a:extLst>
              <a:ext uri="{FF2B5EF4-FFF2-40B4-BE49-F238E27FC236}">
                <a16:creationId xmlns:a16="http://schemas.microsoft.com/office/drawing/2014/main" id="{428AB0E8-0973-4110-A188-3255986B03C0}"/>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192397" y="2472514"/>
            <a:ext cx="1297115" cy="1297115"/>
          </a:xfrm>
          <a:prstGeom prst="rect">
            <a:avLst/>
          </a:prstGeom>
        </p:spPr>
      </p:pic>
    </p:spTree>
    <p:extLst>
      <p:ext uri="{BB962C8B-B14F-4D97-AF65-F5344CB8AC3E}">
        <p14:creationId xmlns:p14="http://schemas.microsoft.com/office/powerpoint/2010/main" val="25145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06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9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D97EB52-7574-429C-970D-491FF6344D60}"/>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Any Questions?</a:t>
            </a:r>
          </a:p>
        </p:txBody>
      </p:sp>
      <p:sp>
        <p:nvSpPr>
          <p:cNvPr id="16" name="Freeform: Shape 14">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Question mark">
            <a:extLst>
              <a:ext uri="{FF2B5EF4-FFF2-40B4-BE49-F238E27FC236}">
                <a16:creationId xmlns:a16="http://schemas.microsoft.com/office/drawing/2014/main" id="{8323D635-3691-4B66-9CF0-95CC656C93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112091909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79122DBB-E42F-421A-BD59-E74C97A2C87C}"/>
              </a:ext>
            </a:extLst>
          </p:cNvPr>
          <p:cNvSpPr>
            <a:spLocks noChangeArrowheads="1"/>
          </p:cNvSpPr>
          <p:nvPr/>
        </p:nvSpPr>
        <p:spPr bwMode="auto">
          <a:xfrm>
            <a:off x="0" y="3210896"/>
            <a:ext cx="11684000" cy="815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br>
              <a:rPr kumimoji="0" lang="en-US" altLang="en-US" sz="1100" b="1" i="0"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100" b="1" i="0"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C65BCDF3-0F4E-4D11-B5A4-BCD33982060F}"/>
              </a:ext>
            </a:extLst>
          </p:cNvPr>
          <p:cNvSpPr txBox="1"/>
          <p:nvPr/>
        </p:nvSpPr>
        <p:spPr>
          <a:xfrm>
            <a:off x="1751121" y="967138"/>
            <a:ext cx="6094520" cy="276999"/>
          </a:xfrm>
          <a:prstGeom prst="rect">
            <a:avLst/>
          </a:prstGeom>
          <a:noFill/>
        </p:spPr>
        <p:txBody>
          <a:bodyPr wrap="square">
            <a:spAutoFit/>
          </a:bodyPr>
          <a:lstStyle/>
          <a:p>
            <a:pPr eaLnBrk="0" fontAlgn="base" hangingPunct="0"/>
            <a:endParaRPr lang="en-GB" sz="1200" dirty="0">
              <a:effectLst/>
              <a:latin typeface="Times New Roman" panose="02020603050405020304" pitchFamily="18" charset="0"/>
              <a:ea typeface="Times New Roman" panose="02020603050405020304" pitchFamily="18" charset="0"/>
            </a:endParaRPr>
          </a:p>
        </p:txBody>
      </p:sp>
      <p:sp>
        <p:nvSpPr>
          <p:cNvPr id="5" name="Title 4">
            <a:extLst>
              <a:ext uri="{FF2B5EF4-FFF2-40B4-BE49-F238E27FC236}">
                <a16:creationId xmlns:a16="http://schemas.microsoft.com/office/drawing/2014/main" id="{3BC6E537-11A8-4900-929C-26CB39D39846}"/>
              </a:ext>
            </a:extLst>
          </p:cNvPr>
          <p:cNvSpPr>
            <a:spLocks noGrp="1"/>
          </p:cNvSpPr>
          <p:nvPr>
            <p:ph type="title"/>
          </p:nvPr>
        </p:nvSpPr>
        <p:spPr>
          <a:xfrm>
            <a:off x="838200" y="61690"/>
            <a:ext cx="10515600" cy="1325563"/>
          </a:xfrm>
        </p:spPr>
        <p:txBody>
          <a:bodyPr/>
          <a:lstStyle/>
          <a:p>
            <a:r>
              <a:rPr lang="en-GB" dirty="0"/>
              <a:t>References</a:t>
            </a:r>
          </a:p>
        </p:txBody>
      </p:sp>
      <p:sp>
        <p:nvSpPr>
          <p:cNvPr id="6" name="Content Placeholder 5">
            <a:extLst>
              <a:ext uri="{FF2B5EF4-FFF2-40B4-BE49-F238E27FC236}">
                <a16:creationId xmlns:a16="http://schemas.microsoft.com/office/drawing/2014/main" id="{B304784C-7F45-4B5D-B9BC-8E62903F7525}"/>
              </a:ext>
            </a:extLst>
          </p:cNvPr>
          <p:cNvSpPr>
            <a:spLocks noGrp="1"/>
          </p:cNvSpPr>
          <p:nvPr>
            <p:ph sz="half" idx="1"/>
          </p:nvPr>
        </p:nvSpPr>
        <p:spPr>
          <a:xfrm>
            <a:off x="838200" y="1105636"/>
            <a:ext cx="5181600" cy="5467441"/>
          </a:xfrm>
        </p:spPr>
        <p:txBody>
          <a:bodyPr>
            <a:normAutofit fontScale="25000" lnSpcReduction="20000"/>
          </a:bodyPr>
          <a:lstStyle/>
          <a:p>
            <a:pPr eaLnBrk="0" fontAlgn="base" hangingPunct="0"/>
            <a:r>
              <a:rPr lang="en-GB" sz="3600" dirty="0">
                <a:solidFill>
                  <a:srgbClr val="000000"/>
                </a:solidFill>
                <a:effectLst/>
                <a:ea typeface="Calibri" panose="020F0502020204030204" pitchFamily="34" charset="0"/>
                <a:cs typeface="Calibri" panose="020F0502020204030204" pitchFamily="34" charset="0"/>
              </a:rPr>
              <a:t>Age UK. 2020. [online] Available at: &lt;https://www.ageuk.org.uk/information-advice/health-wellbeing/relationships-family/bereavement/&gt; [Accessed 18 December 2020].</a:t>
            </a:r>
            <a:endParaRPr lang="en-GB" sz="3600" kern="1200" dirty="0">
              <a:solidFill>
                <a:srgbClr val="000000"/>
              </a:solidFill>
              <a:effectLst/>
              <a:ea typeface="Calibri" panose="020F0502020204030204" pitchFamily="34" charset="0"/>
            </a:endParaRPr>
          </a:p>
          <a:p>
            <a:pPr eaLnBrk="0" fontAlgn="base" hangingPunct="0"/>
            <a:r>
              <a:rPr lang="en-GB" sz="3600" kern="1200" dirty="0">
                <a:solidFill>
                  <a:srgbClr val="000000"/>
                </a:solidFill>
                <a:effectLst/>
                <a:ea typeface="Calibri" panose="020F0502020204030204" pitchFamily="34" charset="0"/>
              </a:rPr>
              <a:t>Bruhn, M.(2003). Relationship Marketing – Management of Customer Relationships, Pearson Education Limited, New York.</a:t>
            </a:r>
            <a:endParaRPr lang="en-GB" sz="3600" dirty="0">
              <a:effectLst/>
              <a:ea typeface="Times New Roman" panose="02020603050405020304" pitchFamily="18" charset="0"/>
            </a:endParaRPr>
          </a:p>
          <a:p>
            <a:pPr eaLnBrk="0" fontAlgn="base" hangingPunct="0"/>
            <a:r>
              <a:rPr lang="en-GB" sz="3600" kern="1200" dirty="0">
                <a:solidFill>
                  <a:srgbClr val="000000"/>
                </a:solidFill>
                <a:effectLst/>
                <a:ea typeface="Calibri" panose="020F0502020204030204" pitchFamily="34" charset="0"/>
              </a:rPr>
              <a:t>Buttle, F. (2009). Customer Relationship Management Concepts and Technologies, Elsevier Butterworth Heinemann, New York.</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Clarke, J., 2020. </a:t>
            </a:r>
            <a:r>
              <a:rPr lang="en-US" sz="3600" i="1" kern="1200" dirty="0">
                <a:solidFill>
                  <a:srgbClr val="000000"/>
                </a:solidFill>
                <a:effectLst/>
                <a:ea typeface="Calibri" panose="020F0502020204030204" pitchFamily="34" charset="0"/>
                <a:cs typeface="Times New Roman" panose="02020603050405020304" pitchFamily="18" charset="0"/>
              </a:rPr>
              <a:t>The Five Stages of Grief. </a:t>
            </a:r>
            <a:r>
              <a:rPr lang="en-US" sz="3600" kern="1200" dirty="0">
                <a:solidFill>
                  <a:srgbClr val="000000"/>
                </a:solidFill>
                <a:effectLst/>
                <a:ea typeface="Calibri" panose="020F0502020204030204" pitchFamily="34" charset="0"/>
                <a:cs typeface="Times New Roman" panose="02020603050405020304" pitchFamily="18" charset="0"/>
              </a:rPr>
              <a:t>[Online] </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Available at: https://www.verywellmind.com/five-stages-of-grief-4175361</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[Accessed 14 December 2020].</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Doka, K. J., 2019. </a:t>
            </a:r>
            <a:r>
              <a:rPr lang="en-US" sz="3600" i="1" kern="1200" dirty="0">
                <a:solidFill>
                  <a:srgbClr val="000000"/>
                </a:solidFill>
                <a:effectLst/>
                <a:ea typeface="Calibri" panose="020F0502020204030204" pitchFamily="34" charset="0"/>
                <a:cs typeface="Times New Roman" panose="02020603050405020304" pitchFamily="18" charset="0"/>
              </a:rPr>
              <a:t>The Loneliness of Grief. </a:t>
            </a:r>
            <a:r>
              <a:rPr lang="en-US" sz="3600" kern="1200" dirty="0">
                <a:solidFill>
                  <a:srgbClr val="000000"/>
                </a:solidFill>
                <a:effectLst/>
                <a:ea typeface="Calibri" panose="020F0502020204030204" pitchFamily="34" charset="0"/>
                <a:cs typeface="Times New Roman" panose="02020603050405020304" pitchFamily="18" charset="0"/>
              </a:rPr>
              <a:t>[Online] </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Available at: https://www.psychologytoday.com/gb/blog/good-mourning/201906/the-loneliness-grief</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[Accessed 15 December 2020].</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Family Caregiver Alliance , 2012. </a:t>
            </a:r>
            <a:r>
              <a:rPr lang="en-US" sz="3600" i="1" kern="1200" dirty="0">
                <a:solidFill>
                  <a:srgbClr val="000000"/>
                </a:solidFill>
                <a:effectLst/>
                <a:ea typeface="Calibri" panose="020F0502020204030204" pitchFamily="34" charset="0"/>
                <a:cs typeface="Times New Roman" panose="02020603050405020304" pitchFamily="18" charset="0"/>
              </a:rPr>
              <a:t>How to Deal With the Natural Process of Grieving After Loss. </a:t>
            </a:r>
            <a:r>
              <a:rPr lang="en-US" sz="3600" kern="1200" dirty="0">
                <a:solidFill>
                  <a:srgbClr val="000000"/>
                </a:solidFill>
                <a:effectLst/>
                <a:ea typeface="Calibri" panose="020F0502020204030204" pitchFamily="34" charset="0"/>
                <a:cs typeface="Times New Roman" panose="02020603050405020304" pitchFamily="18" charset="0"/>
              </a:rPr>
              <a:t>[Online] </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Available at: https://www.nextavenue.org/how-deal-natural-process-grieving-after-loss/</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[Accessed 14 December 2020].</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rPr>
              <a:t>Frost, P., 2013. </a:t>
            </a:r>
            <a:r>
              <a:rPr lang="en-US" sz="3600" i="1" kern="1200" dirty="0">
                <a:solidFill>
                  <a:srgbClr val="000000"/>
                </a:solidFill>
                <a:effectLst/>
                <a:ea typeface="Calibri" panose="020F0502020204030204" pitchFamily="34" charset="0"/>
              </a:rPr>
              <a:t>5 Ways to Measure Marketing Campaign Performance. </a:t>
            </a:r>
            <a:r>
              <a:rPr lang="en-US" sz="3600" kern="1200" dirty="0">
                <a:solidFill>
                  <a:srgbClr val="000000"/>
                </a:solidFill>
                <a:effectLst/>
                <a:ea typeface="Calibri" panose="020F0502020204030204" pitchFamily="34" charset="0"/>
              </a:rPr>
              <a:t>[Online] </a:t>
            </a:r>
            <a:br>
              <a:rPr lang="en-US" sz="3600" kern="1200" dirty="0">
                <a:solidFill>
                  <a:srgbClr val="000000"/>
                </a:solidFill>
                <a:effectLst/>
                <a:ea typeface="Calibri" panose="020F0502020204030204" pitchFamily="34" charset="0"/>
              </a:rPr>
            </a:br>
            <a:r>
              <a:rPr lang="en-US" sz="3600" kern="1200" dirty="0">
                <a:solidFill>
                  <a:srgbClr val="000000"/>
                </a:solidFill>
                <a:effectLst/>
                <a:ea typeface="Calibri" panose="020F0502020204030204" pitchFamily="34" charset="0"/>
              </a:rPr>
              <a:t>Available at: https://yfsmagazine.com/2013/09/02/5-ways-to-measure-marketing-campaign-performance/</a:t>
            </a:r>
            <a:br>
              <a:rPr lang="en-US" sz="3600" kern="1200" dirty="0">
                <a:solidFill>
                  <a:srgbClr val="000000"/>
                </a:solidFill>
                <a:effectLst/>
                <a:ea typeface="Calibri" panose="020F0502020204030204" pitchFamily="34" charset="0"/>
              </a:rPr>
            </a:br>
            <a:r>
              <a:rPr lang="en-US" sz="3600" kern="1200" dirty="0">
                <a:solidFill>
                  <a:srgbClr val="000000"/>
                </a:solidFill>
                <a:effectLst/>
                <a:ea typeface="Calibri" panose="020F0502020204030204" pitchFamily="34" charset="0"/>
              </a:rPr>
              <a:t>[Accessed 15 December 2020].</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Green, E. M. E. a. G. K., 2020. The Health Belief Model. </a:t>
            </a:r>
            <a:r>
              <a:rPr lang="en-US" sz="3600" i="1" kern="1200" dirty="0">
                <a:solidFill>
                  <a:srgbClr val="000000"/>
                </a:solidFill>
                <a:effectLst/>
                <a:ea typeface="Calibri" panose="020F0502020204030204" pitchFamily="34" charset="0"/>
                <a:cs typeface="Times New Roman" panose="02020603050405020304" pitchFamily="18" charset="0"/>
              </a:rPr>
              <a:t>The Wiley Encyclopedia of Health Psychology, </a:t>
            </a:r>
            <a:r>
              <a:rPr lang="en-US" sz="3600" kern="1200" dirty="0">
                <a:solidFill>
                  <a:srgbClr val="000000"/>
                </a:solidFill>
                <a:effectLst/>
                <a:ea typeface="Calibri" panose="020F0502020204030204" pitchFamily="34" charset="0"/>
                <a:cs typeface="Times New Roman" panose="02020603050405020304" pitchFamily="18" charset="0"/>
              </a:rPr>
              <a:t>pp. 211-214.</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Hankins, M. F. D. a. H. R., 2000. Statistical guidelines for studies of the theory of reasoned action and the theory of planned behavior. </a:t>
            </a:r>
            <a:r>
              <a:rPr lang="en-US" sz="3600" i="1" kern="1200" dirty="0">
                <a:solidFill>
                  <a:srgbClr val="000000"/>
                </a:solidFill>
                <a:effectLst/>
                <a:ea typeface="Calibri" panose="020F0502020204030204" pitchFamily="34" charset="0"/>
                <a:cs typeface="Times New Roman" panose="02020603050405020304" pitchFamily="18" charset="0"/>
              </a:rPr>
              <a:t>Psychology and Health, </a:t>
            </a:r>
            <a:r>
              <a:rPr lang="en-US" sz="3600" kern="1200" dirty="0">
                <a:solidFill>
                  <a:srgbClr val="000000"/>
                </a:solidFill>
                <a:effectLst/>
                <a:ea typeface="Calibri" panose="020F0502020204030204" pitchFamily="34" charset="0"/>
                <a:cs typeface="Times New Roman" panose="02020603050405020304" pitchFamily="18" charset="0"/>
              </a:rPr>
              <a:t>15(2), pp. 151-161.</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Henry, C., 2017. Humanistic psychology and introductory textbooks: A 21st-century reassessment. </a:t>
            </a:r>
            <a:r>
              <a:rPr lang="en-US" sz="3600" i="1" kern="1200" dirty="0">
                <a:solidFill>
                  <a:srgbClr val="000000"/>
                </a:solidFill>
                <a:effectLst/>
                <a:ea typeface="Calibri" panose="020F0502020204030204" pitchFamily="34" charset="0"/>
                <a:cs typeface="Times New Roman" panose="02020603050405020304" pitchFamily="18" charset="0"/>
              </a:rPr>
              <a:t>The Humanistic Psychologist, </a:t>
            </a:r>
            <a:r>
              <a:rPr lang="en-US" sz="3600" kern="1200" dirty="0">
                <a:solidFill>
                  <a:srgbClr val="000000"/>
                </a:solidFill>
                <a:effectLst/>
                <a:ea typeface="Calibri" panose="020F0502020204030204" pitchFamily="34" charset="0"/>
                <a:cs typeface="Times New Roman" panose="02020603050405020304" pitchFamily="18" charset="0"/>
              </a:rPr>
              <a:t>45(3), p. 281.</a:t>
            </a:r>
            <a:endParaRPr lang="en-GB" sz="3600" dirty="0">
              <a:effectLst/>
              <a:ea typeface="Times New Roman" panose="02020603050405020304" pitchFamily="18" charset="0"/>
            </a:endParaRPr>
          </a:p>
          <a:p>
            <a:pPr eaLnBrk="0" fontAlgn="base" hangingPunct="0"/>
            <a:r>
              <a:rPr lang="en-GB" sz="3600" kern="1200" dirty="0" err="1">
                <a:solidFill>
                  <a:srgbClr val="000000"/>
                </a:solidFill>
                <a:effectLst/>
                <a:ea typeface="Times New Roman" panose="02020603050405020304" pitchFamily="18" charset="0"/>
              </a:rPr>
              <a:t>Hestbaek</a:t>
            </a:r>
            <a:r>
              <a:rPr lang="en-GB" sz="3600" kern="1200" dirty="0">
                <a:solidFill>
                  <a:srgbClr val="000000"/>
                </a:solidFill>
                <a:effectLst/>
                <a:ea typeface="Times New Roman" panose="02020603050405020304" pitchFamily="18" charset="0"/>
              </a:rPr>
              <a:t>, C. 2014. Closing in on Change: Measuring the Effectiveness of Your Campaign. New Philanthropy Capital </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Holland, K. &amp; Legg, T. J., 2018. </a:t>
            </a:r>
            <a:r>
              <a:rPr lang="en-US" sz="3600" i="1" kern="1200" dirty="0">
                <a:solidFill>
                  <a:srgbClr val="000000"/>
                </a:solidFill>
                <a:effectLst/>
                <a:ea typeface="Calibri" panose="020F0502020204030204" pitchFamily="34" charset="0"/>
                <a:cs typeface="Times New Roman" panose="02020603050405020304" pitchFamily="18" charset="0"/>
              </a:rPr>
              <a:t>What You Should Know About the Stages of Grief. </a:t>
            </a:r>
            <a:r>
              <a:rPr lang="en-US" sz="3600" kern="1200" dirty="0">
                <a:solidFill>
                  <a:srgbClr val="000000"/>
                </a:solidFill>
                <a:effectLst/>
                <a:ea typeface="Calibri" panose="020F0502020204030204" pitchFamily="34" charset="0"/>
                <a:cs typeface="Times New Roman" panose="02020603050405020304" pitchFamily="18" charset="0"/>
              </a:rPr>
              <a:t>[Online] </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Available at: https://www.healthline.com/health/stages-of-grief</a:t>
            </a:r>
            <a:br>
              <a:rPr lang="en-US" sz="3600" kern="1200" dirty="0">
                <a:solidFill>
                  <a:srgbClr val="000000"/>
                </a:solidFill>
                <a:effectLst/>
                <a:ea typeface="Calibri" panose="020F0502020204030204" pitchFamily="34" charset="0"/>
                <a:cs typeface="Times New Roman" panose="02020603050405020304" pitchFamily="18" charset="0"/>
              </a:rPr>
            </a:br>
            <a:r>
              <a:rPr lang="en-US" sz="3600" kern="1200" dirty="0">
                <a:solidFill>
                  <a:srgbClr val="000000"/>
                </a:solidFill>
                <a:effectLst/>
                <a:ea typeface="Calibri" panose="020F0502020204030204" pitchFamily="34" charset="0"/>
                <a:cs typeface="Times New Roman" panose="02020603050405020304" pitchFamily="18" charset="0"/>
              </a:rPr>
              <a:t>[Accessed 15 December 2020].</a:t>
            </a:r>
            <a:endParaRPr lang="en-GB" sz="3600" dirty="0">
              <a:effectLst/>
              <a:ea typeface="Times New Roman" panose="02020603050405020304" pitchFamily="18" charset="0"/>
            </a:endParaRPr>
          </a:p>
          <a:p>
            <a:pPr eaLnBrk="0" fontAlgn="base" hangingPunct="0"/>
            <a:r>
              <a:rPr lang="en-US" sz="3600" kern="1200" dirty="0">
                <a:solidFill>
                  <a:srgbClr val="000000"/>
                </a:solidFill>
                <a:effectLst/>
                <a:ea typeface="Calibri" panose="020F0502020204030204" pitchFamily="34" charset="0"/>
                <a:cs typeface="Times New Roman" panose="02020603050405020304" pitchFamily="18" charset="0"/>
              </a:rPr>
              <a:t>Kim, S. a. S. J., 2018. How message fatigue toward health messages leads to ineffective persuasive outcomes: examining the mediating roles of reactance and inattention. </a:t>
            </a:r>
            <a:r>
              <a:rPr lang="en-US" sz="3600" i="1" kern="1200" dirty="0">
                <a:solidFill>
                  <a:srgbClr val="000000"/>
                </a:solidFill>
                <a:effectLst/>
                <a:ea typeface="Calibri" panose="020F0502020204030204" pitchFamily="34" charset="0"/>
                <a:cs typeface="Times New Roman" panose="02020603050405020304" pitchFamily="18" charset="0"/>
              </a:rPr>
              <a:t>Journal of health communication, </a:t>
            </a:r>
            <a:r>
              <a:rPr lang="en-US" sz="3600" kern="1200" dirty="0">
                <a:solidFill>
                  <a:srgbClr val="000000"/>
                </a:solidFill>
                <a:effectLst/>
                <a:ea typeface="Calibri" panose="020F0502020204030204" pitchFamily="34" charset="0"/>
                <a:cs typeface="Times New Roman" panose="02020603050405020304" pitchFamily="18" charset="0"/>
              </a:rPr>
              <a:t>23(1), pp. 109-116.</a:t>
            </a:r>
          </a:p>
          <a:p>
            <a:pPr eaLnBrk="0" fontAlgn="base" hangingPunct="0"/>
            <a:r>
              <a:rPr lang="en-GB" sz="3600" dirty="0">
                <a:solidFill>
                  <a:srgbClr val="000000"/>
                </a:solidFill>
                <a:effectLst/>
                <a:ea typeface="Calibri" panose="020F0502020204030204" pitchFamily="34" charset="0"/>
                <a:cs typeface="Calibri" panose="020F0502020204030204" pitchFamily="34" charset="0"/>
              </a:rPr>
              <a:t>Disabilities.temple.edu. 2020. </a:t>
            </a:r>
            <a:r>
              <a:rPr lang="en-GB" sz="3600" i="1" dirty="0">
                <a:effectLst/>
                <a:ea typeface="Calibri" panose="020F0502020204030204" pitchFamily="34" charset="0"/>
                <a:cs typeface="Times New Roman" panose="02020603050405020304" pitchFamily="18" charset="0"/>
              </a:rPr>
              <a:t>Barriers To Community Participation | Module: Community Participation | Transitions In Aging</a:t>
            </a:r>
            <a:r>
              <a:rPr lang="en-GB" sz="3600" dirty="0">
                <a:effectLst/>
                <a:ea typeface="Calibri" panose="020F0502020204030204" pitchFamily="34" charset="0"/>
                <a:cs typeface="Times New Roman" panose="02020603050405020304" pitchFamily="18" charset="0"/>
              </a:rPr>
              <a:t>. [online] Available at: &lt;https://disabilities.temple.edu/transitions-in-aging/mod2-c/mod2-5.html&gt; [Accessed 18 December 2020].</a:t>
            </a:r>
          </a:p>
          <a:p>
            <a:pPr eaLnBrk="0" fontAlgn="base" hangingPunct="0"/>
            <a:endParaRPr lang="en-GB" sz="3600" dirty="0">
              <a:effectLst/>
              <a:ea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DEE8B24E-E77A-415F-BA94-ACC3F6F8AB1F}"/>
              </a:ext>
            </a:extLst>
          </p:cNvPr>
          <p:cNvSpPr>
            <a:spLocks noGrp="1"/>
          </p:cNvSpPr>
          <p:nvPr>
            <p:ph sz="half" idx="2"/>
          </p:nvPr>
        </p:nvSpPr>
        <p:spPr>
          <a:xfrm>
            <a:off x="6413500" y="451008"/>
            <a:ext cx="5181600" cy="4447856"/>
          </a:xfrm>
        </p:spPr>
        <p:txBody>
          <a:bodyPr>
            <a:noAutofit/>
          </a:bodyPr>
          <a:lstStyle/>
          <a:p>
            <a:pPr eaLnBrk="0" fontAlgn="base" hangingPunct="0"/>
            <a:r>
              <a:rPr lang="en-US" sz="900" kern="1200" dirty="0" err="1">
                <a:solidFill>
                  <a:srgbClr val="000000"/>
                </a:solidFill>
                <a:effectLst/>
                <a:ea typeface="Calibri" panose="020F0502020204030204" pitchFamily="34" charset="0"/>
                <a:cs typeface="Times New Roman" panose="02020603050405020304" pitchFamily="18" charset="0"/>
              </a:rPr>
              <a:t>Klinenberg</a:t>
            </a:r>
            <a:r>
              <a:rPr lang="en-US" sz="900" kern="1200" dirty="0">
                <a:solidFill>
                  <a:srgbClr val="000000"/>
                </a:solidFill>
                <a:effectLst/>
                <a:ea typeface="Calibri" panose="020F0502020204030204" pitchFamily="34" charset="0"/>
                <a:cs typeface="Times New Roman" panose="02020603050405020304" pitchFamily="18" charset="0"/>
              </a:rPr>
              <a:t>, E., 2016. Social isolation, loneliness, and living alone: identifying the risks for public health. </a:t>
            </a:r>
            <a:r>
              <a:rPr lang="en-US" sz="900" i="1" kern="1200" dirty="0">
                <a:solidFill>
                  <a:srgbClr val="000000"/>
                </a:solidFill>
                <a:effectLst/>
                <a:ea typeface="Calibri" panose="020F0502020204030204" pitchFamily="34" charset="0"/>
                <a:cs typeface="Times New Roman" panose="02020603050405020304" pitchFamily="18" charset="0"/>
              </a:rPr>
              <a:t>American Journal of Public Health, </a:t>
            </a:r>
            <a:r>
              <a:rPr lang="en-US" sz="900" kern="1200" dirty="0">
                <a:solidFill>
                  <a:srgbClr val="000000"/>
                </a:solidFill>
                <a:effectLst/>
                <a:ea typeface="Calibri" panose="020F0502020204030204" pitchFamily="34" charset="0"/>
                <a:cs typeface="Times New Roman" panose="02020603050405020304" pitchFamily="18" charset="0"/>
              </a:rPr>
              <a:t>106(5), p. 786.</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Levinson, W. B. K. a. W. D., 2018. Choosing wisely campaigns: a work in progress. </a:t>
            </a:r>
            <a:r>
              <a:rPr lang="en-US" sz="900" i="1" kern="1200" dirty="0">
                <a:solidFill>
                  <a:srgbClr val="000000"/>
                </a:solidFill>
                <a:effectLst/>
                <a:ea typeface="Calibri" panose="020F0502020204030204" pitchFamily="34" charset="0"/>
                <a:cs typeface="Times New Roman" panose="02020603050405020304" pitchFamily="18" charset="0"/>
              </a:rPr>
              <a:t>Jama, </a:t>
            </a:r>
            <a:r>
              <a:rPr lang="en-US" sz="900" kern="1200" dirty="0">
                <a:solidFill>
                  <a:srgbClr val="000000"/>
                </a:solidFill>
                <a:effectLst/>
                <a:ea typeface="Calibri" panose="020F0502020204030204" pitchFamily="34" charset="0"/>
                <a:cs typeface="Times New Roman" panose="02020603050405020304" pitchFamily="18" charset="0"/>
              </a:rPr>
              <a:t>319(19), pp. 1975-1976.</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Mind, 2019. </a:t>
            </a:r>
            <a:r>
              <a:rPr lang="en-US" sz="900" i="1" kern="1200" dirty="0">
                <a:solidFill>
                  <a:srgbClr val="000000"/>
                </a:solidFill>
                <a:effectLst/>
                <a:ea typeface="Calibri" panose="020F0502020204030204" pitchFamily="34" charset="0"/>
                <a:cs typeface="Times New Roman" panose="02020603050405020304" pitchFamily="18" charset="0"/>
              </a:rPr>
              <a:t>Bereavement. </a:t>
            </a:r>
            <a:r>
              <a:rPr lang="en-US" sz="900" kern="1200" dirty="0">
                <a:solidFill>
                  <a:srgbClr val="000000"/>
                </a:solidFill>
                <a:effectLst/>
                <a:ea typeface="Calibri" panose="020F0502020204030204" pitchFamily="34" charset="0"/>
                <a:cs typeface="Times New Roman" panose="02020603050405020304" pitchFamily="18" charset="0"/>
              </a:rPr>
              <a:t>[Online] </a:t>
            </a:r>
            <a:br>
              <a:rPr lang="en-US" sz="900" kern="1200" dirty="0">
                <a:solidFill>
                  <a:srgbClr val="000000"/>
                </a:solidFill>
                <a:effectLst/>
                <a:ea typeface="Calibri" panose="020F0502020204030204" pitchFamily="34" charset="0"/>
                <a:cs typeface="Times New Roman" panose="02020603050405020304" pitchFamily="18" charset="0"/>
              </a:rPr>
            </a:br>
            <a:r>
              <a:rPr lang="en-US" sz="900" kern="1200" dirty="0">
                <a:solidFill>
                  <a:srgbClr val="000000"/>
                </a:solidFill>
                <a:effectLst/>
                <a:ea typeface="Calibri" panose="020F0502020204030204" pitchFamily="34" charset="0"/>
                <a:cs typeface="Times New Roman" panose="02020603050405020304" pitchFamily="18" charset="0"/>
              </a:rPr>
              <a:t>Available at: https://www.mind.org.uk/information-support/guides-to-support-and-services/bereavement/about-bereavement/</a:t>
            </a:r>
            <a:br>
              <a:rPr lang="en-US" sz="900" kern="1200" dirty="0">
                <a:solidFill>
                  <a:srgbClr val="000000"/>
                </a:solidFill>
                <a:effectLst/>
                <a:ea typeface="Calibri" panose="020F0502020204030204" pitchFamily="34" charset="0"/>
                <a:cs typeface="Times New Roman" panose="02020603050405020304" pitchFamily="18" charset="0"/>
              </a:rPr>
            </a:br>
            <a:r>
              <a:rPr lang="en-US" sz="900" kern="1200" dirty="0">
                <a:solidFill>
                  <a:srgbClr val="000000"/>
                </a:solidFill>
                <a:effectLst/>
                <a:ea typeface="Calibri" panose="020F0502020204030204" pitchFamily="34" charset="0"/>
                <a:cs typeface="Times New Roman" panose="02020603050405020304" pitchFamily="18" charset="0"/>
              </a:rPr>
              <a:t>[Accessed 14 December 2020].</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Morrisey, B., 2020. </a:t>
            </a:r>
            <a:r>
              <a:rPr lang="en-US" sz="900" i="1" kern="1200" dirty="0">
                <a:solidFill>
                  <a:srgbClr val="000000"/>
                </a:solidFill>
                <a:effectLst/>
                <a:ea typeface="Calibri" panose="020F0502020204030204" pitchFamily="34" charset="0"/>
                <a:cs typeface="Times New Roman" panose="02020603050405020304" pitchFamily="18" charset="0"/>
              </a:rPr>
              <a:t>What is Bereavement. </a:t>
            </a:r>
            <a:r>
              <a:rPr lang="en-US" sz="900" kern="1200" dirty="0">
                <a:solidFill>
                  <a:srgbClr val="000000"/>
                </a:solidFill>
                <a:effectLst/>
                <a:ea typeface="Calibri" panose="020F0502020204030204" pitchFamily="34" charset="0"/>
                <a:cs typeface="Times New Roman" panose="02020603050405020304" pitchFamily="18" charset="0"/>
              </a:rPr>
              <a:t>[Online] </a:t>
            </a:r>
            <a:br>
              <a:rPr lang="en-US" sz="900" kern="1200" dirty="0">
                <a:solidFill>
                  <a:srgbClr val="000000"/>
                </a:solidFill>
                <a:effectLst/>
                <a:ea typeface="Calibri" panose="020F0502020204030204" pitchFamily="34" charset="0"/>
                <a:cs typeface="Times New Roman" panose="02020603050405020304" pitchFamily="18" charset="0"/>
              </a:rPr>
            </a:br>
            <a:r>
              <a:rPr lang="en-US" sz="900" kern="1200" dirty="0">
                <a:solidFill>
                  <a:srgbClr val="000000"/>
                </a:solidFill>
                <a:effectLst/>
                <a:ea typeface="Calibri" panose="020F0502020204030204" pitchFamily="34" charset="0"/>
                <a:cs typeface="Times New Roman" panose="02020603050405020304" pitchFamily="18" charset="0"/>
              </a:rPr>
              <a:t>Available at: http://www.facingbereavement.co.uk/whatisbereavement.html</a:t>
            </a:r>
            <a:br>
              <a:rPr lang="en-US" sz="900" kern="1200" dirty="0">
                <a:solidFill>
                  <a:srgbClr val="000000"/>
                </a:solidFill>
                <a:effectLst/>
                <a:ea typeface="Calibri" panose="020F0502020204030204" pitchFamily="34" charset="0"/>
                <a:cs typeface="Times New Roman" panose="02020603050405020304" pitchFamily="18" charset="0"/>
              </a:rPr>
            </a:br>
            <a:r>
              <a:rPr lang="en-US" sz="900" kern="1200" dirty="0">
                <a:solidFill>
                  <a:srgbClr val="000000"/>
                </a:solidFill>
                <a:effectLst/>
                <a:ea typeface="Calibri" panose="020F0502020204030204" pitchFamily="34" charset="0"/>
                <a:cs typeface="Times New Roman" panose="02020603050405020304" pitchFamily="18" charset="0"/>
              </a:rPr>
              <a:t>[Accessed 14 December 2020].</a:t>
            </a:r>
            <a:endParaRPr lang="en-GB" sz="900" dirty="0">
              <a:effectLst/>
              <a:ea typeface="Times New Roman" panose="02020603050405020304" pitchFamily="18" charset="0"/>
            </a:endParaRPr>
          </a:p>
          <a:p>
            <a:pPr eaLnBrk="0" fontAlgn="base" hangingPunct="0"/>
            <a:r>
              <a:rPr lang="en-US" sz="900" kern="1200" dirty="0" err="1">
                <a:solidFill>
                  <a:srgbClr val="000000"/>
                </a:solidFill>
                <a:effectLst/>
                <a:ea typeface="Calibri" panose="020F0502020204030204" pitchFamily="34" charset="0"/>
                <a:cs typeface="Times New Roman" panose="02020603050405020304" pitchFamily="18" charset="0"/>
              </a:rPr>
              <a:t>Mushtag</a:t>
            </a:r>
            <a:r>
              <a:rPr lang="en-US" sz="900" kern="1200" dirty="0">
                <a:solidFill>
                  <a:srgbClr val="000000"/>
                </a:solidFill>
                <a:effectLst/>
                <a:ea typeface="Calibri" panose="020F0502020204030204" pitchFamily="34" charset="0"/>
                <a:cs typeface="Times New Roman" panose="02020603050405020304" pitchFamily="18" charset="0"/>
              </a:rPr>
              <a:t>, R., </a:t>
            </a:r>
            <a:r>
              <a:rPr lang="en-US" sz="900" kern="1200" dirty="0" err="1">
                <a:solidFill>
                  <a:srgbClr val="000000"/>
                </a:solidFill>
                <a:effectLst/>
                <a:ea typeface="Calibri" panose="020F0502020204030204" pitchFamily="34" charset="0"/>
                <a:cs typeface="Times New Roman" panose="02020603050405020304" pitchFamily="18" charset="0"/>
              </a:rPr>
              <a:t>Shoib</a:t>
            </a:r>
            <a:r>
              <a:rPr lang="en-US" sz="900" kern="1200" dirty="0">
                <a:solidFill>
                  <a:srgbClr val="000000"/>
                </a:solidFill>
                <a:effectLst/>
                <a:ea typeface="Calibri" panose="020F0502020204030204" pitchFamily="34" charset="0"/>
                <a:cs typeface="Times New Roman" panose="02020603050405020304" pitchFamily="18" charset="0"/>
              </a:rPr>
              <a:t>, S., Shah, T. &amp; </a:t>
            </a:r>
            <a:r>
              <a:rPr lang="en-US" sz="900" kern="1200" dirty="0" err="1">
                <a:solidFill>
                  <a:srgbClr val="000000"/>
                </a:solidFill>
                <a:effectLst/>
                <a:ea typeface="Calibri" panose="020F0502020204030204" pitchFamily="34" charset="0"/>
                <a:cs typeface="Times New Roman" panose="02020603050405020304" pitchFamily="18" charset="0"/>
              </a:rPr>
              <a:t>Mushtag</a:t>
            </a:r>
            <a:r>
              <a:rPr lang="en-US" sz="900" kern="1200" dirty="0">
                <a:solidFill>
                  <a:srgbClr val="000000"/>
                </a:solidFill>
                <a:effectLst/>
                <a:ea typeface="Calibri" panose="020F0502020204030204" pitchFamily="34" charset="0"/>
                <a:cs typeface="Times New Roman" panose="02020603050405020304" pitchFamily="18" charset="0"/>
              </a:rPr>
              <a:t>, S., 2014. Relationship Between Loneliness, Psychiatric Disorders and Physical Health? A Review on the Psychological Aspects of Loneliness. </a:t>
            </a:r>
            <a:r>
              <a:rPr lang="en-US" sz="900" i="1" kern="1200" dirty="0">
                <a:solidFill>
                  <a:srgbClr val="000000"/>
                </a:solidFill>
                <a:effectLst/>
                <a:ea typeface="Calibri" panose="020F0502020204030204" pitchFamily="34" charset="0"/>
                <a:cs typeface="Times New Roman" panose="02020603050405020304" pitchFamily="18" charset="0"/>
              </a:rPr>
              <a:t>Journal of Clinical and Diagnostic Research, </a:t>
            </a:r>
            <a:r>
              <a:rPr lang="en-US" sz="900" kern="1200" dirty="0">
                <a:solidFill>
                  <a:srgbClr val="000000"/>
                </a:solidFill>
                <a:effectLst/>
                <a:ea typeface="Calibri" panose="020F0502020204030204" pitchFamily="34" charset="0"/>
                <a:cs typeface="Times New Roman" panose="02020603050405020304" pitchFamily="18" charset="0"/>
              </a:rPr>
              <a:t>20 September, 8(9), p. WE01–WE04. https://www.ncbi.nlm.nih.gov/pmc/articles/PMC4225959/ [ Accessed 15 December 2020]</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Rosenblatt, P., 1988. Grief: The social context of private feelings. </a:t>
            </a:r>
            <a:r>
              <a:rPr lang="en-US" sz="900" i="1" kern="1200" dirty="0">
                <a:solidFill>
                  <a:srgbClr val="000000"/>
                </a:solidFill>
                <a:effectLst/>
                <a:ea typeface="Calibri" panose="020F0502020204030204" pitchFamily="34" charset="0"/>
                <a:cs typeface="Times New Roman" panose="02020603050405020304" pitchFamily="18" charset="0"/>
              </a:rPr>
              <a:t>Journal of Social Issues, </a:t>
            </a:r>
            <a:r>
              <a:rPr lang="en-US" sz="900" kern="1200" dirty="0">
                <a:solidFill>
                  <a:srgbClr val="000000"/>
                </a:solidFill>
                <a:effectLst/>
                <a:ea typeface="Calibri" panose="020F0502020204030204" pitchFamily="34" charset="0"/>
                <a:cs typeface="Times New Roman" panose="02020603050405020304" pitchFamily="18" charset="0"/>
              </a:rPr>
              <a:t>44(3), pp. 67-78.</a:t>
            </a:r>
          </a:p>
          <a:p>
            <a:pPr eaLnBrk="0" fontAlgn="base" hangingPunct="0"/>
            <a:r>
              <a:rPr lang="en-GB" sz="900" b="0" i="0" dirty="0">
                <a:solidFill>
                  <a:srgbClr val="000000"/>
                </a:solidFill>
                <a:effectLst/>
              </a:rPr>
              <a:t>ResearchGate. 2020. </a:t>
            </a:r>
            <a:r>
              <a:rPr lang="en-GB" sz="900" b="0" i="1" dirty="0">
                <a:solidFill>
                  <a:srgbClr val="000000"/>
                </a:solidFill>
                <a:effectLst/>
              </a:rPr>
              <a:t>(PDF) Barriers To Social Participation Among Lonely Older Adults: The Influence Of Social Fears And Identity</a:t>
            </a:r>
            <a:r>
              <a:rPr lang="en-GB" sz="900" b="0" i="0" dirty="0">
                <a:solidFill>
                  <a:srgbClr val="000000"/>
                </a:solidFill>
                <a:effectLst/>
              </a:rPr>
              <a:t>. [online] Available at: &lt;https://www.researchgate.net/publication/272748904_Barriers_to_Social_Participation_among_Lonely_Older_Adults_The_Influence_of_Social_Fears_and_Identity&gt; [Accessed 18 December 2020].</a:t>
            </a:r>
            <a:endParaRPr lang="en-GB" sz="900" dirty="0">
              <a:effectLst/>
              <a:ea typeface="Times New Roman" panose="02020603050405020304" pitchFamily="18" charset="0"/>
            </a:endParaRPr>
          </a:p>
          <a:p>
            <a:pPr eaLnBrk="0" fontAlgn="base" hangingPunct="0"/>
            <a:r>
              <a:rPr lang="en-GB" sz="900" kern="1200" dirty="0" err="1">
                <a:solidFill>
                  <a:srgbClr val="000000"/>
                </a:solidFill>
                <a:effectLst/>
                <a:ea typeface="Times New Roman" panose="02020603050405020304" pitchFamily="18" charset="0"/>
              </a:rPr>
              <a:t>Snee</a:t>
            </a:r>
            <a:r>
              <a:rPr lang="en-GB" sz="900" kern="1200" dirty="0">
                <a:solidFill>
                  <a:srgbClr val="000000"/>
                </a:solidFill>
                <a:effectLst/>
                <a:ea typeface="Times New Roman" panose="02020603050405020304" pitchFamily="18" charset="0"/>
              </a:rPr>
              <a:t>, J., 2011. Measuring your Campaign </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Snyder, L., 2007. Health communication campaigns and their impact on behavior. </a:t>
            </a:r>
            <a:r>
              <a:rPr lang="en-US" sz="900" i="1" kern="1200" dirty="0">
                <a:solidFill>
                  <a:srgbClr val="000000"/>
                </a:solidFill>
                <a:effectLst/>
                <a:ea typeface="Calibri" panose="020F0502020204030204" pitchFamily="34" charset="0"/>
                <a:cs typeface="Times New Roman" panose="02020603050405020304" pitchFamily="18" charset="0"/>
              </a:rPr>
              <a:t>Journal of nutrition education and behavior, </a:t>
            </a:r>
            <a:r>
              <a:rPr lang="en-US" sz="900" kern="1200" dirty="0">
                <a:solidFill>
                  <a:srgbClr val="000000"/>
                </a:solidFill>
                <a:effectLst/>
                <a:ea typeface="Calibri" panose="020F0502020204030204" pitchFamily="34" charset="0"/>
                <a:cs typeface="Times New Roman" panose="02020603050405020304" pitchFamily="18" charset="0"/>
              </a:rPr>
              <a:t>39(2), pp. 32-40.</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Southey, G., 2011. The theories of reasoned action and planned behavior applied to business decisions: A selective annotated bibliography. </a:t>
            </a:r>
            <a:r>
              <a:rPr lang="en-US" sz="900" i="1" kern="1200" dirty="0">
                <a:solidFill>
                  <a:srgbClr val="000000"/>
                </a:solidFill>
                <a:effectLst/>
                <a:ea typeface="Calibri" panose="020F0502020204030204" pitchFamily="34" charset="0"/>
                <a:cs typeface="Times New Roman" panose="02020603050405020304" pitchFamily="18" charset="0"/>
              </a:rPr>
              <a:t>Journal of New Business Ideas &amp; Trends, </a:t>
            </a:r>
            <a:r>
              <a:rPr lang="en-US" sz="900" kern="1200" dirty="0">
                <a:solidFill>
                  <a:srgbClr val="000000"/>
                </a:solidFill>
                <a:effectLst/>
                <a:ea typeface="Calibri" panose="020F0502020204030204" pitchFamily="34" charset="0"/>
                <a:cs typeface="Times New Roman" panose="02020603050405020304" pitchFamily="18" charset="0"/>
              </a:rPr>
              <a:t>9(1), pp. 43-50.</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The Campaign to End Loneliness, 2017. </a:t>
            </a:r>
            <a:r>
              <a:rPr lang="en-US" sz="900" i="1" kern="1200" dirty="0">
                <a:solidFill>
                  <a:srgbClr val="000000"/>
                </a:solidFill>
                <a:effectLst/>
                <a:ea typeface="Calibri" panose="020F0502020204030204" pitchFamily="34" charset="0"/>
                <a:cs typeface="Times New Roman" panose="02020603050405020304" pitchFamily="18" charset="0"/>
              </a:rPr>
              <a:t>Campaign to End Loneliness Lunches in Wales. </a:t>
            </a:r>
            <a:r>
              <a:rPr lang="en-US" sz="900" kern="1200" dirty="0">
                <a:solidFill>
                  <a:srgbClr val="000000"/>
                </a:solidFill>
                <a:effectLst/>
                <a:ea typeface="Calibri" panose="020F0502020204030204" pitchFamily="34" charset="0"/>
                <a:cs typeface="Times New Roman" panose="02020603050405020304" pitchFamily="18" charset="0"/>
              </a:rPr>
              <a:t>[Online] </a:t>
            </a:r>
            <a:br>
              <a:rPr lang="en-US" sz="900" kern="1200" dirty="0">
                <a:solidFill>
                  <a:srgbClr val="000000"/>
                </a:solidFill>
                <a:effectLst/>
                <a:ea typeface="Calibri" panose="020F0502020204030204" pitchFamily="34" charset="0"/>
                <a:cs typeface="Times New Roman" panose="02020603050405020304" pitchFamily="18" charset="0"/>
              </a:rPr>
            </a:br>
            <a:r>
              <a:rPr lang="en-US" sz="900" kern="1200" dirty="0">
                <a:solidFill>
                  <a:srgbClr val="000000"/>
                </a:solidFill>
                <a:effectLst/>
                <a:ea typeface="Calibri" panose="020F0502020204030204" pitchFamily="34" charset="0"/>
                <a:cs typeface="Times New Roman" panose="02020603050405020304" pitchFamily="18" charset="0"/>
              </a:rPr>
              <a:t>Available at: https://www.campaigntoendloneliness.org/press-release/campaign-end-loneliness-launches-wales/</a:t>
            </a:r>
            <a:br>
              <a:rPr lang="en-US" sz="900" kern="1200" dirty="0">
                <a:solidFill>
                  <a:srgbClr val="000000"/>
                </a:solidFill>
                <a:effectLst/>
                <a:ea typeface="Calibri" panose="020F0502020204030204" pitchFamily="34" charset="0"/>
                <a:cs typeface="Times New Roman" panose="02020603050405020304" pitchFamily="18" charset="0"/>
              </a:rPr>
            </a:br>
            <a:r>
              <a:rPr lang="en-US" sz="900" kern="1200" dirty="0">
                <a:solidFill>
                  <a:srgbClr val="000000"/>
                </a:solidFill>
                <a:effectLst/>
                <a:ea typeface="Calibri" panose="020F0502020204030204" pitchFamily="34" charset="0"/>
                <a:cs typeface="Times New Roman" panose="02020603050405020304" pitchFamily="18" charset="0"/>
              </a:rPr>
              <a:t>[Accessed 15 December 2020].</a:t>
            </a:r>
            <a:endParaRPr lang="en-GB" sz="900" dirty="0">
              <a:effectLst/>
              <a:ea typeface="Times New Roman" panose="02020603050405020304" pitchFamily="18" charset="0"/>
            </a:endParaRPr>
          </a:p>
          <a:p>
            <a:pPr eaLnBrk="0" fontAlgn="base" hangingPunct="0"/>
            <a:r>
              <a:rPr lang="en-US" sz="900" kern="1200" dirty="0">
                <a:solidFill>
                  <a:srgbClr val="000000"/>
                </a:solidFill>
                <a:effectLst/>
                <a:ea typeface="Calibri" panose="020F0502020204030204" pitchFamily="34" charset="0"/>
                <a:cs typeface="Times New Roman" panose="02020603050405020304" pitchFamily="18" charset="0"/>
              </a:rPr>
              <a:t>Utz, R. L. et al., 2014. Feeling Lonely Versus Being Alone: Loneliness and Social Support Among Recently Bereaved Persons. </a:t>
            </a:r>
            <a:r>
              <a:rPr lang="en-US" sz="900" i="1" kern="1200" dirty="0">
                <a:solidFill>
                  <a:srgbClr val="000000"/>
                </a:solidFill>
                <a:effectLst/>
                <a:ea typeface="Calibri" panose="020F0502020204030204" pitchFamily="34" charset="0"/>
                <a:cs typeface="Times New Roman" panose="02020603050405020304" pitchFamily="18" charset="0"/>
              </a:rPr>
              <a:t>The Journals of Gerontology, </a:t>
            </a:r>
            <a:r>
              <a:rPr lang="en-US" sz="900" kern="1200" dirty="0">
                <a:solidFill>
                  <a:srgbClr val="000000"/>
                </a:solidFill>
                <a:effectLst/>
                <a:ea typeface="Calibri" panose="020F0502020204030204" pitchFamily="34" charset="0"/>
                <a:cs typeface="Times New Roman" panose="02020603050405020304" pitchFamily="18" charset="0"/>
              </a:rPr>
              <a:t>1 January, 69B(1), pp. 85-94. https://academic.oup.com/psychsocgerontology/article/69B/1/85/543597. [ Accessed 15 December 2020]</a:t>
            </a:r>
          </a:p>
          <a:p>
            <a:pPr eaLnBrk="0" fontAlgn="base" hangingPunct="0"/>
            <a:r>
              <a:rPr lang="en-GB" sz="900" dirty="0">
                <a:effectLst/>
                <a:ea typeface="Calibri" panose="020F0502020204030204" pitchFamily="34" charset="0"/>
                <a:cs typeface="Times New Roman" panose="02020603050405020304" pitchFamily="18" charset="0"/>
              </a:rPr>
              <a:t>Westbrook D, </a:t>
            </a:r>
            <a:r>
              <a:rPr lang="en-GB" sz="900" dirty="0" err="1">
                <a:effectLst/>
                <a:ea typeface="Calibri" panose="020F0502020204030204" pitchFamily="34" charset="0"/>
                <a:cs typeface="Times New Roman" panose="02020603050405020304" pitchFamily="18" charset="0"/>
              </a:rPr>
              <a:t>Kennerley</a:t>
            </a:r>
            <a:r>
              <a:rPr lang="en-GB" sz="900" dirty="0">
                <a:effectLst/>
                <a:ea typeface="Calibri" panose="020F0502020204030204" pitchFamily="34" charset="0"/>
                <a:cs typeface="Times New Roman" panose="02020603050405020304" pitchFamily="18" charset="0"/>
              </a:rPr>
              <a:t> H, Kirk J (2011) An Introduction to Cognitive Behavioural Therapy: Skills </a:t>
            </a:r>
            <a:r>
              <a:rPr lang="en-GB" sz="900" dirty="0" err="1">
                <a:effectLst/>
                <a:ea typeface="Calibri" panose="020F0502020204030204" pitchFamily="34" charset="0"/>
                <a:cs typeface="Times New Roman" panose="02020603050405020304" pitchFamily="18" charset="0"/>
              </a:rPr>
              <a:t>andApplications</a:t>
            </a:r>
            <a:r>
              <a:rPr lang="en-GB" sz="900" dirty="0">
                <a:effectLst/>
                <a:ea typeface="Calibri" panose="020F0502020204030204" pitchFamily="34" charset="0"/>
                <a:cs typeface="Times New Roman" panose="02020603050405020304" pitchFamily="18" charset="0"/>
              </a:rPr>
              <a:t>. Second edition. London: SAGE Publications Ltd</a:t>
            </a:r>
          </a:p>
          <a:p>
            <a:pPr eaLnBrk="0" fontAlgn="base" hangingPunct="0"/>
            <a:endParaRPr lang="en-US" sz="900" kern="1200" dirty="0">
              <a:solidFill>
                <a:srgbClr val="000000"/>
              </a:solidFill>
              <a:effectLst/>
              <a:ea typeface="Calibri" panose="020F0502020204030204" pitchFamily="34" charset="0"/>
              <a:cs typeface="Times New Roman" panose="02020603050405020304" pitchFamily="18" charset="0"/>
            </a:endParaRPr>
          </a:p>
          <a:p>
            <a:pPr eaLnBrk="0" fontAlgn="base" hangingPunct="0"/>
            <a:endParaRPr lang="en-GB" sz="900" dirty="0">
              <a:effectLst/>
              <a:ea typeface="Times New Roman" panose="02020603050405020304" pitchFamily="18" charset="0"/>
            </a:endParaRPr>
          </a:p>
          <a:p>
            <a:endParaRPr lang="en-GB" sz="900" dirty="0"/>
          </a:p>
        </p:txBody>
      </p:sp>
    </p:spTree>
    <p:extLst>
      <p:ext uri="{BB962C8B-B14F-4D97-AF65-F5344CB8AC3E}">
        <p14:creationId xmlns:p14="http://schemas.microsoft.com/office/powerpoint/2010/main" val="18886328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1676546A754E042AA08AA772E358A41" ma:contentTypeVersion="4" ma:contentTypeDescription="Create a new document." ma:contentTypeScope="" ma:versionID="2de62307cfcc18d81ce8f27835992d13">
  <xsd:schema xmlns:xsd="http://www.w3.org/2001/XMLSchema" xmlns:xs="http://www.w3.org/2001/XMLSchema" xmlns:p="http://schemas.microsoft.com/office/2006/metadata/properties" xmlns:ns3="dde2f64c-c469-4784-a9e9-fad97fbeb4c4" targetNamespace="http://schemas.microsoft.com/office/2006/metadata/properties" ma:root="true" ma:fieldsID="ab398560b2760c5c393e9e384224bfa3" ns3:_="">
    <xsd:import namespace="dde2f64c-c469-4784-a9e9-fad97fbeb4c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e2f64c-c469-4784-a9e9-fad97fbeb4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AA700D-351F-4BD0-9690-3B9CE1F1BE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e2f64c-c469-4784-a9e9-fad97fbeb4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D217831-BB8A-4AD5-9A0F-47F49FD61C81}">
  <ds:schemaRefs>
    <ds:schemaRef ds:uri="http://schemas.microsoft.com/sharepoint/v3/contenttype/forms"/>
  </ds:schemaRefs>
</ds:datastoreItem>
</file>

<file path=customXml/itemProps3.xml><?xml version="1.0" encoding="utf-8"?>
<ds:datastoreItem xmlns:ds="http://schemas.openxmlformats.org/officeDocument/2006/customXml" ds:itemID="{9D5C53A6-89AF-46B1-8ECA-94F4232E88D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27</TotalTime>
  <Words>2088</Words>
  <Application>Microsoft Office PowerPoint</Application>
  <PresentationFormat>Widescreen</PresentationFormat>
  <Paragraphs>134</Paragraphs>
  <Slides>12</Slides>
  <Notes>3</Notes>
  <HiddenSlides>0</HiddenSlides>
  <MMClips>26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Office Theme</vt:lpstr>
      <vt:lpstr> </vt:lpstr>
      <vt:lpstr>Contents </vt:lpstr>
      <vt:lpstr>What is Bereavement and Grief ?</vt:lpstr>
      <vt:lpstr>Impact of Bereavement </vt:lpstr>
      <vt:lpstr>PowerPoint Presentation</vt:lpstr>
      <vt:lpstr>Key elements</vt:lpstr>
      <vt:lpstr>Methods for measuring Success</vt:lpstr>
      <vt:lpstr>How we plan to measure the success </vt:lpstr>
      <vt:lpstr>Barriers</vt:lpstr>
      <vt:lpstr>Conclusion    Westbrook D (2011)</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amanda</dc:creator>
  <cp:lastModifiedBy>amanda</cp:lastModifiedBy>
  <cp:revision>4</cp:revision>
  <dcterms:created xsi:type="dcterms:W3CDTF">2020-12-18T22:50:17Z</dcterms:created>
  <dcterms:modified xsi:type="dcterms:W3CDTF">2020-12-18T23:17:27Z</dcterms:modified>
</cp:coreProperties>
</file>