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notesMasterIdLst>
    <p:notesMasterId r:id="rId11"/>
  </p:notesMasterIdLst>
  <p:sldIdLst>
    <p:sldId id="256" r:id="rId2"/>
    <p:sldId id="981" r:id="rId3"/>
    <p:sldId id="976" r:id="rId4"/>
    <p:sldId id="951" r:id="rId5"/>
    <p:sldId id="977" r:id="rId6"/>
    <p:sldId id="982" r:id="rId7"/>
    <p:sldId id="966" r:id="rId8"/>
    <p:sldId id="978" r:id="rId9"/>
    <p:sldId id="927" r:id="rId10"/>
  </p:sldIdLst>
  <p:sldSz cx="12192000" cy="6858000"/>
  <p:notesSz cx="6669088" cy="97536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C6600"/>
    <a:srgbClr val="009999"/>
    <a:srgbClr val="FF6600"/>
    <a:srgbClr val="0000FF"/>
    <a:srgbClr val="CC66FF"/>
    <a:srgbClr val="996600"/>
    <a:srgbClr val="008000"/>
    <a:srgbClr val="C0C0C0"/>
    <a:srgbClr val="B2B2B2"/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667" autoAdjust="0"/>
    <p:restoredTop sz="95995" autoAdjust="0"/>
  </p:normalViewPr>
  <p:slideViewPr>
    <p:cSldViewPr showGuides="1">
      <p:cViewPr varScale="1">
        <p:scale>
          <a:sx n="108" d="100"/>
          <a:sy n="108" d="100"/>
        </p:scale>
        <p:origin x="90" y="102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wa Kazimierska" userId="8edb7084-dccb-4d8f-9cfb-38098ea1d667" providerId="ADAL" clId="{A2891124-644D-4060-8745-77235BC43A28}"/>
    <pc:docChg chg="modSld">
      <pc:chgData name="Ewa Kazimierska" userId="8edb7084-dccb-4d8f-9cfb-38098ea1d667" providerId="ADAL" clId="{A2891124-644D-4060-8745-77235BC43A28}" dt="2025-03-28T01:48:00.941" v="3" actId="1076"/>
      <pc:docMkLst>
        <pc:docMk/>
      </pc:docMkLst>
      <pc:sldChg chg="modSp mod">
        <pc:chgData name="Ewa Kazimierska" userId="8edb7084-dccb-4d8f-9cfb-38098ea1d667" providerId="ADAL" clId="{A2891124-644D-4060-8745-77235BC43A28}" dt="2025-03-28T01:48:00.941" v="3" actId="1076"/>
        <pc:sldMkLst>
          <pc:docMk/>
          <pc:sldMk cId="4244559786" sldId="977"/>
        </pc:sldMkLst>
        <pc:spChg chg="mod">
          <ac:chgData name="Ewa Kazimierska" userId="8edb7084-dccb-4d8f-9cfb-38098ea1d667" providerId="ADAL" clId="{A2891124-644D-4060-8745-77235BC43A28}" dt="2025-03-28T01:47:30.028" v="1" actId="20577"/>
          <ac:spMkLst>
            <pc:docMk/>
            <pc:sldMk cId="4244559786" sldId="977"/>
            <ac:spMk id="4" creationId="{054E84F1-D8AC-479A-86DE-4EB37898E8FA}"/>
          </ac:spMkLst>
        </pc:spChg>
        <pc:spChg chg="mod">
          <ac:chgData name="Ewa Kazimierska" userId="8edb7084-dccb-4d8f-9cfb-38098ea1d667" providerId="ADAL" clId="{A2891124-644D-4060-8745-77235BC43A28}" dt="2025-03-28T01:47:52.102" v="2" actId="1076"/>
          <ac:spMkLst>
            <pc:docMk/>
            <pc:sldMk cId="4244559786" sldId="977"/>
            <ac:spMk id="14" creationId="{97107EE1-C073-4724-B675-5FF7A62A657A}"/>
          </ac:spMkLst>
        </pc:spChg>
        <pc:spChg chg="mod">
          <ac:chgData name="Ewa Kazimierska" userId="8edb7084-dccb-4d8f-9cfb-38098ea1d667" providerId="ADAL" clId="{A2891124-644D-4060-8745-77235BC43A28}" dt="2025-03-28T01:48:00.941" v="3" actId="1076"/>
          <ac:spMkLst>
            <pc:docMk/>
            <pc:sldMk cId="4244559786" sldId="977"/>
            <ac:spMk id="15" creationId="{AB096E71-6175-405F-B9FE-D78E4E83A857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53B932D-B67E-44BC-9791-2732EAD27C65}" type="datetimeFigureOut">
              <a:rPr lang="en-GB" smtClean="0"/>
              <a:t>28/03/2025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12F7A3-8BB9-4D71-B39C-1E6C03030F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38222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07988" y="1219200"/>
            <a:ext cx="5853112" cy="329247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12F7A3-8BB9-4D71-B39C-1E6C03030FD3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792162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07988" y="1219200"/>
            <a:ext cx="5853112" cy="329247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12F7A3-8BB9-4D71-B39C-1E6C03030FD3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844104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07988" y="1219200"/>
            <a:ext cx="5853112" cy="329247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12F7A3-8BB9-4D71-B39C-1E6C03030FD3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957323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07988" y="1219200"/>
            <a:ext cx="5853112" cy="329247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 order to quantify the energy changes the heat capacity is used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12F7A3-8BB9-4D71-B39C-1E6C03030FD3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0833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07988" y="1219200"/>
            <a:ext cx="5853112" cy="329247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12F7A3-8BB9-4D71-B39C-1E6C03030FD3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109497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07988" y="1219200"/>
            <a:ext cx="5853112" cy="329247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12F7A3-8BB9-4D71-B39C-1E6C03030FD3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268491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07988" y="1219200"/>
            <a:ext cx="5853112" cy="329247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12F7A3-8BB9-4D71-B39C-1E6C03030FD3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999337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07988" y="1219200"/>
            <a:ext cx="5853112" cy="329247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12F7A3-8BB9-4D71-B39C-1E6C03030FD3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557492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07988" y="1219200"/>
            <a:ext cx="5853112" cy="329247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12F7A3-8BB9-4D71-B39C-1E6C03030FD3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6528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C39CDE-D3D1-437D-A42A-BEC252AA9F63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1120075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F3056-6684-43F5-AF46-6F5A5AD8E561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30105031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653E58-83AB-4E24-9335-DBFBBC6ADA48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8503894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F3056-6684-43F5-AF46-6F5A5AD8E561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15633214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F3056-6684-43F5-AF46-6F5A5AD8E561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4812475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69E60D-2D75-47EF-823F-A7873605D9CF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36394091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BA16A-EF9E-4C97-954B-A6D831176CB3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39646935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F3056-6684-43F5-AF46-6F5A5AD8E561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438001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3D91B6-8F7F-4367-8F77-6D2AAF1A437E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25509755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F3056-6684-43F5-AF46-6F5A5AD8E561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37713923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F3056-6684-43F5-AF46-6F5A5AD8E561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373443877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F3056-6684-43F5-AF46-6F5A5AD8E561}" type="slidenum">
              <a:rPr lang="es-ES" altLang="en-US" smtClean="0"/>
              <a:pPr/>
              <a:t>‹#›</a:t>
            </a:fld>
            <a:endParaRPr lang="es-ES" altLang="en-US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22041562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F3056-6684-43F5-AF46-6F5A5AD8E561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182612092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F3056-6684-43F5-AF46-6F5A5AD8E561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371762974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F3056-6684-43F5-AF46-6F5A5AD8E561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246080497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F3056-6684-43F5-AF46-6F5A5AD8E561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56134232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F3056-6684-43F5-AF46-6F5A5AD8E561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10533335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endParaRPr lang="es-E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s-E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4F4F3056-6684-43F5-AF46-6F5A5AD8E561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42308645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Relationship Id="rId4" Type="http://schemas.openxmlformats.org/officeDocument/2006/relationships/hyperlink" Target="https://youtu.be/ohyA9amFfsc" TargetMode="Externa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45B756-E6BC-4DCB-AC11-111AA36E0CA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35560" y="1628800"/>
            <a:ext cx="8136904" cy="2387600"/>
          </a:xfrm>
        </p:spPr>
        <p:txBody>
          <a:bodyPr/>
          <a:lstStyle/>
          <a:p>
            <a:r>
              <a:rPr lang="en-GB" dirty="0"/>
              <a:t>CALORIMETRY</a:t>
            </a:r>
            <a:br>
              <a:rPr lang="en-GB" dirty="0"/>
            </a:br>
            <a:br>
              <a:rPr lang="en-GB" dirty="0"/>
            </a:br>
            <a:r>
              <a:rPr lang="en-GB" sz="4000" dirty="0"/>
              <a:t>NOTES</a:t>
            </a: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FE8E8FC-64F1-446B-8C20-961374613C5B}"/>
              </a:ext>
            </a:extLst>
          </p:cNvPr>
          <p:cNvSpPr txBox="1"/>
          <p:nvPr/>
        </p:nvSpPr>
        <p:spPr>
          <a:xfrm>
            <a:off x="5087889" y="5301208"/>
            <a:ext cx="2149819" cy="8617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Dr Ewa Kazimierska</a:t>
            </a:r>
          </a:p>
          <a:p>
            <a:endParaRPr lang="en-GB" dirty="0"/>
          </a:p>
          <a:p>
            <a:r>
              <a:rPr lang="en-GB" sz="1400" dirty="0"/>
              <a:t>e.kazimierska@uwtsd.ac.uk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14DFE2E-4EDA-4B5C-9D90-7DE52BADC5F4}"/>
              </a:ext>
            </a:extLst>
          </p:cNvPr>
          <p:cNvSpPr txBox="1"/>
          <p:nvPr/>
        </p:nvSpPr>
        <p:spPr>
          <a:xfrm>
            <a:off x="551384" y="2816681"/>
            <a:ext cx="8112224" cy="21852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rgbClr val="7030A0"/>
                </a:solidFill>
                <a:cs typeface="Calibri" panose="020F0502020204030204" pitchFamily="34" charset="0"/>
              </a:rPr>
              <a:t>								</a:t>
            </a:r>
            <a:endParaRPr lang="en-GB" sz="3200" dirty="0">
              <a:solidFill>
                <a:srgbClr val="0070C0"/>
              </a:solidFill>
              <a:cs typeface="Calibri" panose="020F0502020204030204" pitchFamily="34" charset="0"/>
            </a:endParaRPr>
          </a:p>
          <a:p>
            <a:r>
              <a:rPr lang="en-GB" sz="3200" dirty="0">
                <a:solidFill>
                  <a:schemeClr val="accent6">
                    <a:lumMod val="75000"/>
                  </a:schemeClr>
                </a:solidFill>
                <a:cs typeface="Calibri" panose="020F0502020204030204" pitchFamily="34" charset="0"/>
              </a:rPr>
              <a:t>system</a:t>
            </a:r>
            <a:r>
              <a:rPr lang="en-GB" sz="3200" dirty="0">
                <a:solidFill>
                  <a:srgbClr val="00B050"/>
                </a:solidFill>
                <a:cs typeface="Calibri" panose="020F0502020204030204" pitchFamily="34" charset="0"/>
              </a:rPr>
              <a:t>  </a:t>
            </a:r>
            <a:r>
              <a:rPr lang="en-GB" sz="3200" dirty="0">
                <a:cs typeface="Calibri" panose="020F0502020204030204" pitchFamily="34" charset="0"/>
              </a:rPr>
              <a:t>+  </a:t>
            </a:r>
            <a:r>
              <a:rPr lang="en-GB" sz="3200" dirty="0">
                <a:solidFill>
                  <a:srgbClr val="009999"/>
                </a:solidFill>
                <a:cs typeface="Calibri" panose="020F0502020204030204" pitchFamily="34" charset="0"/>
              </a:rPr>
              <a:t>surroundings</a:t>
            </a:r>
            <a:r>
              <a:rPr lang="en-GB" sz="3200" dirty="0">
                <a:solidFill>
                  <a:srgbClr val="0070C0"/>
                </a:solidFill>
                <a:cs typeface="Calibri" panose="020F0502020204030204" pitchFamily="34" charset="0"/>
              </a:rPr>
              <a:t>  </a:t>
            </a:r>
            <a:r>
              <a:rPr lang="en-GB" sz="3200" dirty="0">
                <a:cs typeface="Calibri" panose="020F0502020204030204" pitchFamily="34" charset="0"/>
              </a:rPr>
              <a:t>=  UNIVERSE</a:t>
            </a:r>
            <a:endParaRPr lang="en-GB" sz="3200" dirty="0">
              <a:solidFill>
                <a:srgbClr val="0070C0"/>
              </a:solidFill>
              <a:cs typeface="Calibri" panose="020F0502020204030204" pitchFamily="34" charset="0"/>
            </a:endParaRPr>
          </a:p>
          <a:p>
            <a:endParaRPr lang="en-GB" sz="3200" dirty="0">
              <a:solidFill>
                <a:srgbClr val="0070C0"/>
              </a:solidFill>
              <a:cs typeface="Calibri" panose="020F0502020204030204" pitchFamily="34" charset="0"/>
            </a:endParaRPr>
          </a:p>
          <a:p>
            <a:endParaRPr lang="en-GB" sz="2400" dirty="0">
              <a:cs typeface="Calibri" panose="020F0502020204030204" pitchFamily="34" charset="0"/>
            </a:endParaRPr>
          </a:p>
          <a:p>
            <a:endParaRPr lang="en-GB" sz="2400" dirty="0">
              <a:cs typeface="Calibri" panose="020F0502020204030204" pitchFamily="34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3471DE9-5717-4F37-B57A-BA2272D814AB}"/>
              </a:ext>
            </a:extLst>
          </p:cNvPr>
          <p:cNvSpPr txBox="1"/>
          <p:nvPr/>
        </p:nvSpPr>
        <p:spPr>
          <a:xfrm>
            <a:off x="551384" y="880613"/>
            <a:ext cx="10875559" cy="180049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800"/>
              </a:spcAft>
            </a:pPr>
            <a:r>
              <a:rPr lang="en-GB" sz="2400" dirty="0">
                <a:solidFill>
                  <a:srgbClr val="0000FF"/>
                </a:solidFill>
              </a:rPr>
              <a:t>Calorimetry is used to measure the amount of </a:t>
            </a:r>
            <a:r>
              <a:rPr lang="en-GB" sz="2400" dirty="0">
                <a:solidFill>
                  <a:srgbClr val="00B050"/>
                </a:solidFill>
              </a:rPr>
              <a:t>thermal energy </a:t>
            </a:r>
            <a:r>
              <a:rPr lang="en-GB" sz="2400" dirty="0">
                <a:solidFill>
                  <a:srgbClr val="0000FF"/>
                </a:solidFill>
              </a:rPr>
              <a:t>(</a:t>
            </a:r>
            <a:r>
              <a:rPr lang="en-GB" sz="2400" i="1" dirty="0">
                <a:solidFill>
                  <a:srgbClr val="00B050"/>
                </a:solidFill>
              </a:rPr>
              <a:t>heat</a:t>
            </a:r>
            <a:r>
              <a:rPr lang="en-GB" sz="2400" dirty="0">
                <a:solidFill>
                  <a:srgbClr val="0000FF"/>
                </a:solidFill>
              </a:rPr>
              <a:t> = </a:t>
            </a:r>
            <a:r>
              <a:rPr lang="en-GB" sz="2400" i="1" dirty="0">
                <a:solidFill>
                  <a:srgbClr val="00B050"/>
                </a:solidFill>
              </a:rPr>
              <a:t>q</a:t>
            </a:r>
            <a:r>
              <a:rPr lang="en-GB" sz="2400" dirty="0">
                <a:solidFill>
                  <a:srgbClr val="0000FF"/>
                </a:solidFill>
              </a:rPr>
              <a:t> or </a:t>
            </a:r>
            <a:r>
              <a:rPr lang="en-GB" sz="2400" i="1" dirty="0">
                <a:solidFill>
                  <a:srgbClr val="00B050"/>
                </a:solidFill>
              </a:rPr>
              <a:t>Q</a:t>
            </a:r>
            <a:r>
              <a:rPr lang="en-GB" sz="2400" dirty="0">
                <a:solidFill>
                  <a:srgbClr val="0000FF"/>
                </a:solidFill>
              </a:rPr>
              <a:t>)* transferred in a chemical or physical process between </a:t>
            </a:r>
            <a:r>
              <a:rPr lang="en-GB" sz="2400" b="1" dirty="0">
                <a:solidFill>
                  <a:schemeClr val="accent6">
                    <a:lumMod val="75000"/>
                  </a:schemeClr>
                </a:solidFill>
              </a:rPr>
              <a:t>system</a:t>
            </a:r>
            <a:r>
              <a:rPr lang="en-GB" sz="2400" dirty="0">
                <a:solidFill>
                  <a:srgbClr val="0000FF"/>
                </a:solidFill>
              </a:rPr>
              <a:t> and </a:t>
            </a:r>
            <a:r>
              <a:rPr lang="en-GB" sz="2400" b="1" dirty="0">
                <a:solidFill>
                  <a:srgbClr val="0070C0"/>
                </a:solidFill>
              </a:rPr>
              <a:t>surroundings</a:t>
            </a:r>
            <a:r>
              <a:rPr lang="en-GB" sz="2400" dirty="0">
                <a:solidFill>
                  <a:srgbClr val="0000FF"/>
                </a:solidFill>
              </a:rPr>
              <a:t>. </a:t>
            </a:r>
          </a:p>
          <a:p>
            <a:pPr>
              <a:spcAft>
                <a:spcPts val="1800"/>
              </a:spcAft>
            </a:pPr>
            <a:r>
              <a:rPr lang="en-GB" sz="2400" dirty="0">
                <a:solidFill>
                  <a:srgbClr val="0000FF"/>
                </a:solidFill>
              </a:rPr>
              <a:t>This requires careful measurement of the temperature change (</a:t>
            </a:r>
            <a:r>
              <a:rPr lang="en-GB" sz="2400" dirty="0">
                <a:solidFill>
                  <a:srgbClr val="0000FF"/>
                </a:solidFill>
                <a:sym typeface="Symbol" panose="05050102010706020507" pitchFamily="18" charset="2"/>
              </a:rPr>
              <a:t>T) </a:t>
            </a:r>
            <a:r>
              <a:rPr lang="en-GB" sz="2400" dirty="0">
                <a:solidFill>
                  <a:srgbClr val="0000FF"/>
                </a:solidFill>
              </a:rPr>
              <a:t>that occurs during the process and the masses (m) of the system and surroundings.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71F0F61C-DB64-4717-B729-23E8362C65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1424" y="1595"/>
            <a:ext cx="10364451" cy="743443"/>
          </a:xfrm>
        </p:spPr>
        <p:txBody>
          <a:bodyPr/>
          <a:lstStyle/>
          <a:p>
            <a:r>
              <a:rPr lang="en-GB" dirty="0">
                <a:latin typeface="+mn-lt"/>
              </a:rPr>
              <a:t>calorimetry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B017D78-C57F-4D4B-8FF1-CE8F9D55A7BA}"/>
              </a:ext>
            </a:extLst>
          </p:cNvPr>
          <p:cNvSpPr txBox="1"/>
          <p:nvPr/>
        </p:nvSpPr>
        <p:spPr>
          <a:xfrm>
            <a:off x="119336" y="6082027"/>
            <a:ext cx="653832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*q – heat transferred per unit of mass or mole</a:t>
            </a:r>
          </a:p>
          <a:p>
            <a:r>
              <a:rPr lang="en-GB" dirty="0"/>
              <a:t>  Q – total amount of heat transferred during thermodynamic process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99CDB29-3954-4E16-9A2A-8B97E7D4AAB6}"/>
              </a:ext>
            </a:extLst>
          </p:cNvPr>
          <p:cNvSpPr txBox="1"/>
          <p:nvPr/>
        </p:nvSpPr>
        <p:spPr>
          <a:xfrm>
            <a:off x="119336" y="3937141"/>
            <a:ext cx="237626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the part of universe of our of interest; it’s the region defined by the boundary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1CC144C-DD1D-4288-BAB7-78BA64DD4B06}"/>
              </a:ext>
            </a:extLst>
          </p:cNvPr>
          <p:cNvSpPr txBox="1"/>
          <p:nvPr/>
        </p:nvSpPr>
        <p:spPr>
          <a:xfrm>
            <a:off x="3073488" y="3934797"/>
            <a:ext cx="168317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09999"/>
                </a:solidFill>
              </a:rPr>
              <a:t>region outside the system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EE144AB-B88C-408B-ACAD-ABD224204DC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43468" y="3411194"/>
            <a:ext cx="4748532" cy="29761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53255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14DFE2E-4EDA-4B5C-9D90-7DE52BADC5F4}"/>
              </a:ext>
            </a:extLst>
          </p:cNvPr>
          <p:cNvSpPr txBox="1"/>
          <p:nvPr/>
        </p:nvSpPr>
        <p:spPr>
          <a:xfrm>
            <a:off x="695400" y="836712"/>
            <a:ext cx="11061808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676650" indent="-3676650">
              <a:spcAft>
                <a:spcPts val="1800"/>
              </a:spcAft>
            </a:pPr>
            <a:r>
              <a:rPr lang="en-GB" sz="3200" b="1" dirty="0">
                <a:solidFill>
                  <a:srgbClr val="00B0F0"/>
                </a:solidFill>
                <a:cs typeface="Calibri" panose="020F0502020204030204" pitchFamily="34" charset="0"/>
              </a:rPr>
              <a:t>Energy cannot be created nor destroyed, just transferred</a:t>
            </a:r>
          </a:p>
          <a:p>
            <a:pPr>
              <a:spcAft>
                <a:spcPts val="1800"/>
              </a:spcAft>
            </a:pPr>
            <a:r>
              <a:rPr lang="en-GB" sz="3200" dirty="0">
                <a:cs typeface="Calibri" panose="020F0502020204030204" pitchFamily="34" charset="0"/>
              </a:rPr>
              <a:t>		</a:t>
            </a:r>
            <a:r>
              <a:rPr lang="en-GB" sz="3200" dirty="0">
                <a:solidFill>
                  <a:srgbClr val="00B050"/>
                </a:solidFill>
                <a:cs typeface="Calibri" panose="020F0502020204030204" pitchFamily="34" charset="0"/>
              </a:rPr>
              <a:t>heat lost </a:t>
            </a:r>
            <a:r>
              <a:rPr lang="en-GB" sz="3200" dirty="0">
                <a:cs typeface="Calibri" panose="020F0502020204030204" pitchFamily="34" charset="0"/>
              </a:rPr>
              <a:t>by one = </a:t>
            </a:r>
            <a:r>
              <a:rPr lang="en-GB" sz="3200" dirty="0">
                <a:solidFill>
                  <a:srgbClr val="00B050"/>
                </a:solidFill>
                <a:cs typeface="Calibri" panose="020F0502020204030204" pitchFamily="34" charset="0"/>
              </a:rPr>
              <a:t>heat gained </a:t>
            </a:r>
            <a:r>
              <a:rPr lang="en-GB" sz="3200" dirty="0">
                <a:cs typeface="Calibri" panose="020F0502020204030204" pitchFamily="34" charset="0"/>
              </a:rPr>
              <a:t>by other</a:t>
            </a:r>
          </a:p>
          <a:p>
            <a:pPr>
              <a:spcAft>
                <a:spcPts val="1800"/>
              </a:spcAft>
            </a:pPr>
            <a:r>
              <a:rPr lang="en-GB" sz="3200" dirty="0">
                <a:solidFill>
                  <a:srgbClr val="FF0000"/>
                </a:solidFill>
                <a:cs typeface="Calibri" panose="020F0502020204030204" pitchFamily="34" charset="0"/>
              </a:rPr>
              <a:t>				</a:t>
            </a:r>
            <a:r>
              <a:rPr lang="en-GB" sz="4000" dirty="0">
                <a:solidFill>
                  <a:srgbClr val="00B050"/>
                </a:solidFill>
                <a:cs typeface="Calibri" panose="020F0502020204030204" pitchFamily="34" charset="0"/>
              </a:rPr>
              <a:t>Q</a:t>
            </a:r>
            <a:r>
              <a:rPr lang="en-GB" sz="4000" dirty="0">
                <a:solidFill>
                  <a:srgbClr val="FF0000"/>
                </a:solidFill>
                <a:cs typeface="Calibri" panose="020F0502020204030204" pitchFamily="34" charset="0"/>
              </a:rPr>
              <a:t> </a:t>
            </a:r>
            <a:r>
              <a:rPr lang="en-GB" sz="4000" dirty="0">
                <a:solidFill>
                  <a:schemeClr val="accent6">
                    <a:lumMod val="75000"/>
                  </a:schemeClr>
                </a:solidFill>
                <a:cs typeface="Calibri" panose="020F0502020204030204" pitchFamily="34" charset="0"/>
              </a:rPr>
              <a:t>(system) </a:t>
            </a:r>
            <a:r>
              <a:rPr lang="en-GB" sz="4000" dirty="0">
                <a:cs typeface="Calibri" panose="020F0502020204030204" pitchFamily="34" charset="0"/>
              </a:rPr>
              <a:t>= </a:t>
            </a:r>
            <a:r>
              <a:rPr lang="en-GB" sz="4000" dirty="0">
                <a:solidFill>
                  <a:srgbClr val="00B050"/>
                </a:solidFill>
                <a:cs typeface="Calibri" panose="020F0502020204030204" pitchFamily="34" charset="0"/>
              </a:rPr>
              <a:t>- Q </a:t>
            </a:r>
            <a:r>
              <a:rPr lang="en-GB" sz="4000" dirty="0">
                <a:solidFill>
                  <a:srgbClr val="009999"/>
                </a:solidFill>
                <a:cs typeface="Calibri" panose="020F0502020204030204" pitchFamily="34" charset="0"/>
              </a:rPr>
              <a:t>(surroundings)</a:t>
            </a:r>
          </a:p>
          <a:p>
            <a:pPr>
              <a:spcAft>
                <a:spcPts val="1800"/>
              </a:spcAft>
            </a:pPr>
            <a:endParaRPr lang="en-GB" sz="3200" dirty="0">
              <a:cs typeface="Calibri" panose="020F0502020204030204" pitchFamily="34" charset="0"/>
            </a:endParaRPr>
          </a:p>
          <a:p>
            <a:pPr>
              <a:spcAft>
                <a:spcPts val="1800"/>
              </a:spcAft>
            </a:pPr>
            <a:endParaRPr lang="en-GB" sz="3200" dirty="0">
              <a:cs typeface="Calibri" panose="020F050202020403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35D99CB-5526-409B-8C6D-7E865AAB2CC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27448" y="3068960"/>
            <a:ext cx="9144000" cy="3572453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71F0F61C-DB64-4717-B729-23E8362C65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1424" y="1595"/>
            <a:ext cx="10364451" cy="743443"/>
          </a:xfrm>
        </p:spPr>
        <p:txBody>
          <a:bodyPr/>
          <a:lstStyle/>
          <a:p>
            <a:r>
              <a:rPr lang="en-GB" dirty="0">
                <a:latin typeface="+mn-lt"/>
              </a:rPr>
              <a:t>First law of thermodynamics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3D71BD3C-0C19-4C64-BBF9-D01B2C4F8BE4}"/>
              </a:ext>
            </a:extLst>
          </p:cNvPr>
          <p:cNvSpPr/>
          <p:nvPr/>
        </p:nvSpPr>
        <p:spPr>
          <a:xfrm>
            <a:off x="2262158" y="5488769"/>
            <a:ext cx="864096" cy="360040"/>
          </a:xfrm>
          <a:prstGeom prst="rect">
            <a:avLst/>
          </a:prstGeom>
          <a:noFill/>
          <a:ln w="381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C177228-2919-4ED5-9947-3A9D260E0041}"/>
              </a:ext>
            </a:extLst>
          </p:cNvPr>
          <p:cNvSpPr/>
          <p:nvPr/>
        </p:nvSpPr>
        <p:spPr>
          <a:xfrm>
            <a:off x="2262158" y="3292525"/>
            <a:ext cx="1457578" cy="360040"/>
          </a:xfrm>
          <a:prstGeom prst="rect">
            <a:avLst/>
          </a:prstGeom>
          <a:noFill/>
          <a:ln w="38100">
            <a:solidFill>
              <a:srgbClr val="00999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68130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64D7DA0-2BC8-4560-8D10-CB807382014E}"/>
              </a:ext>
            </a:extLst>
          </p:cNvPr>
          <p:cNvSpPr txBox="1"/>
          <p:nvPr/>
        </p:nvSpPr>
        <p:spPr>
          <a:xfrm>
            <a:off x="1775520" y="1886894"/>
            <a:ext cx="1811714" cy="584775"/>
          </a:xfrm>
          <a:prstGeom prst="rect">
            <a:avLst/>
          </a:prstGeom>
          <a:noFill/>
          <a:ln w="19050">
            <a:solidFill>
              <a:srgbClr val="0000FF"/>
            </a:solidFill>
          </a:ln>
        </p:spPr>
        <p:txBody>
          <a:bodyPr wrap="none" rtlCol="0">
            <a:spAutoFit/>
          </a:bodyPr>
          <a:lstStyle/>
          <a:p>
            <a:r>
              <a:rPr lang="en-GB" sz="3200" dirty="0">
                <a:cs typeface="Calibri" panose="020F0502020204030204" pitchFamily="34" charset="0"/>
              </a:rPr>
              <a:t>Substance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B07789E-D37C-495C-9265-15F74E9A2F84}"/>
              </a:ext>
            </a:extLst>
          </p:cNvPr>
          <p:cNvSpPr txBox="1"/>
          <p:nvPr/>
        </p:nvSpPr>
        <p:spPr>
          <a:xfrm>
            <a:off x="622546" y="2579234"/>
            <a:ext cx="461074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 dirty="0">
                <a:cs typeface="Calibri" panose="020F0502020204030204" pitchFamily="34" charset="0"/>
              </a:rPr>
              <a:t>specific heat (capacity), c</a:t>
            </a:r>
            <a:r>
              <a:rPr lang="en-GB" sz="3200" b="1" baseline="-25000" dirty="0">
                <a:cs typeface="Calibri" panose="020F0502020204030204" pitchFamily="34" charset="0"/>
              </a:rPr>
              <a:t>p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7370E33-D09D-42AF-958E-8CE8BD8DC77E}"/>
              </a:ext>
            </a:extLst>
          </p:cNvPr>
          <p:cNvSpPr txBox="1"/>
          <p:nvPr/>
        </p:nvSpPr>
        <p:spPr>
          <a:xfrm>
            <a:off x="320430" y="3232943"/>
            <a:ext cx="5289689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rgbClr val="00B0F0"/>
                </a:solidFill>
                <a:cs typeface="Calibri" panose="020F0502020204030204" pitchFamily="34" charset="0"/>
              </a:rPr>
              <a:t>Amount of </a:t>
            </a:r>
            <a:r>
              <a:rPr lang="en-GB" sz="2800" dirty="0">
                <a:solidFill>
                  <a:srgbClr val="00B050"/>
                </a:solidFill>
                <a:cs typeface="Calibri" panose="020F0502020204030204" pitchFamily="34" charset="0"/>
              </a:rPr>
              <a:t>heat</a:t>
            </a:r>
            <a:r>
              <a:rPr lang="en-GB" sz="2800" dirty="0">
                <a:solidFill>
                  <a:srgbClr val="00B0F0"/>
                </a:solidFill>
                <a:cs typeface="Calibri" panose="020F0502020204030204" pitchFamily="34" charset="0"/>
              </a:rPr>
              <a:t> needed to raise the temperature of </a:t>
            </a:r>
            <a:r>
              <a:rPr lang="en-GB" sz="2800" dirty="0">
                <a:solidFill>
                  <a:srgbClr val="FF0000"/>
                </a:solidFill>
                <a:cs typeface="Calibri" panose="020F0502020204030204" pitchFamily="34" charset="0"/>
              </a:rPr>
              <a:t>1 g</a:t>
            </a:r>
            <a:r>
              <a:rPr lang="en-GB" sz="2800" dirty="0">
                <a:solidFill>
                  <a:srgbClr val="00B0F0"/>
                </a:solidFill>
                <a:cs typeface="Calibri" panose="020F0502020204030204" pitchFamily="34" charset="0"/>
              </a:rPr>
              <a:t> of the substance by </a:t>
            </a:r>
            <a:r>
              <a:rPr lang="en-GB" sz="2800" dirty="0">
                <a:solidFill>
                  <a:srgbClr val="0000FF"/>
                </a:solidFill>
                <a:cs typeface="Calibri" panose="020F0502020204030204" pitchFamily="34" charset="0"/>
              </a:rPr>
              <a:t>1 °C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C9BF81D-249E-49A6-881A-4564CF550161}"/>
              </a:ext>
            </a:extLst>
          </p:cNvPr>
          <p:cNvSpPr txBox="1"/>
          <p:nvPr/>
        </p:nvSpPr>
        <p:spPr>
          <a:xfrm>
            <a:off x="458283" y="5877272"/>
            <a:ext cx="362631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>
                <a:solidFill>
                  <a:srgbClr val="00B050"/>
                </a:solidFill>
                <a:cs typeface="Calibri" panose="020F0502020204030204" pitchFamily="34" charset="0"/>
              </a:rPr>
              <a:t>Q</a:t>
            </a:r>
            <a:r>
              <a:rPr lang="en-GB" sz="3200" dirty="0">
                <a:cs typeface="Calibri" panose="020F0502020204030204" pitchFamily="34" charset="0"/>
              </a:rPr>
              <a:t> = </a:t>
            </a:r>
            <a:r>
              <a:rPr lang="en-GB" sz="3200" dirty="0">
                <a:solidFill>
                  <a:srgbClr val="FF0000"/>
                </a:solidFill>
                <a:cs typeface="Calibri" panose="020F0502020204030204" pitchFamily="34" charset="0"/>
              </a:rPr>
              <a:t>mass</a:t>
            </a:r>
            <a:r>
              <a:rPr lang="en-GB" sz="3200" dirty="0">
                <a:cs typeface="Calibri" panose="020F0502020204030204" pitchFamily="34" charset="0"/>
              </a:rPr>
              <a:t> </a:t>
            </a:r>
            <a:r>
              <a:rPr lang="en-GB" sz="3200" dirty="0">
                <a:cs typeface="Calibri" panose="020F0502020204030204" pitchFamily="34" charset="0"/>
                <a:sym typeface="Symbol" panose="05050102010706020507" pitchFamily="18" charset="2"/>
              </a:rPr>
              <a:t> </a:t>
            </a:r>
            <a:r>
              <a:rPr lang="en-GB" sz="3200" dirty="0">
                <a:solidFill>
                  <a:srgbClr val="0000FF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T</a:t>
            </a:r>
            <a:r>
              <a:rPr lang="en-GB" sz="3200" dirty="0">
                <a:cs typeface="Calibri" panose="020F0502020204030204" pitchFamily="34" charset="0"/>
                <a:sym typeface="Symbol" panose="05050102010706020507" pitchFamily="18" charset="2"/>
              </a:rPr>
              <a:t>  </a:t>
            </a:r>
            <a:r>
              <a:rPr lang="en-GB" sz="3200" dirty="0">
                <a:solidFill>
                  <a:srgbClr val="FF6600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c</a:t>
            </a:r>
            <a:r>
              <a:rPr lang="en-GB" sz="3200" baseline="-25000" dirty="0">
                <a:solidFill>
                  <a:srgbClr val="FF6600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p</a:t>
            </a:r>
            <a:r>
              <a:rPr lang="en-GB" sz="3200" dirty="0">
                <a:cs typeface="Calibri" panose="020F0502020204030204" pitchFamily="34" charset="0"/>
                <a:sym typeface="Symbol" panose="05050102010706020507" pitchFamily="18" charset="2"/>
              </a:rPr>
              <a:t> </a:t>
            </a:r>
            <a:endParaRPr lang="en-GB" sz="3200" dirty="0">
              <a:cs typeface="Calibri" panose="020F0502020204030204" pitchFamily="34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070622C-78DD-4647-8D13-7799F8BA3A77}"/>
              </a:ext>
            </a:extLst>
          </p:cNvPr>
          <p:cNvSpPr txBox="1"/>
          <p:nvPr/>
        </p:nvSpPr>
        <p:spPr>
          <a:xfrm>
            <a:off x="8038452" y="1904755"/>
            <a:ext cx="1290738" cy="584775"/>
          </a:xfrm>
          <a:prstGeom prst="rect">
            <a:avLst/>
          </a:prstGeom>
          <a:noFill/>
          <a:ln w="19050">
            <a:solidFill>
              <a:srgbClr val="0000FF"/>
            </a:solidFill>
          </a:ln>
        </p:spPr>
        <p:txBody>
          <a:bodyPr wrap="none" rtlCol="0">
            <a:spAutoFit/>
          </a:bodyPr>
          <a:lstStyle/>
          <a:p>
            <a:r>
              <a:rPr lang="en-GB" sz="3200" dirty="0">
                <a:cs typeface="Calibri" panose="020F0502020204030204" pitchFamily="34" charset="0"/>
              </a:rPr>
              <a:t>Object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C7294DA-DF51-47A1-9CB0-7823D676554D}"/>
              </a:ext>
            </a:extLst>
          </p:cNvPr>
          <p:cNvSpPr txBox="1"/>
          <p:nvPr/>
        </p:nvSpPr>
        <p:spPr>
          <a:xfrm>
            <a:off x="7375992" y="2568428"/>
            <a:ext cx="31425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 dirty="0">
                <a:cs typeface="Calibri" panose="020F0502020204030204" pitchFamily="34" charset="0"/>
              </a:rPr>
              <a:t>heat capacity, HC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E8FB9E7C-99DB-4805-9E64-A301F20E5BEF}"/>
              </a:ext>
            </a:extLst>
          </p:cNvPr>
          <p:cNvSpPr txBox="1"/>
          <p:nvPr/>
        </p:nvSpPr>
        <p:spPr>
          <a:xfrm>
            <a:off x="6448481" y="3232101"/>
            <a:ext cx="561662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rgbClr val="00B0F0"/>
                </a:solidFill>
                <a:cs typeface="Calibri" panose="020F0502020204030204" pitchFamily="34" charset="0"/>
              </a:rPr>
              <a:t>Amount of </a:t>
            </a:r>
            <a:r>
              <a:rPr lang="en-GB" sz="2800" dirty="0">
                <a:solidFill>
                  <a:srgbClr val="00B050"/>
                </a:solidFill>
                <a:cs typeface="Calibri" panose="020F0502020204030204" pitchFamily="34" charset="0"/>
              </a:rPr>
              <a:t>heat</a:t>
            </a:r>
            <a:r>
              <a:rPr lang="en-GB" sz="2800" dirty="0">
                <a:solidFill>
                  <a:srgbClr val="00B0F0"/>
                </a:solidFill>
                <a:cs typeface="Calibri" panose="020F0502020204030204" pitchFamily="34" charset="0"/>
              </a:rPr>
              <a:t> needed to raise the temperature of an object by </a:t>
            </a:r>
            <a:r>
              <a:rPr lang="en-GB" sz="2800" dirty="0">
                <a:solidFill>
                  <a:srgbClr val="0000FF"/>
                </a:solidFill>
                <a:cs typeface="Calibri" panose="020F0502020204030204" pitchFamily="34" charset="0"/>
              </a:rPr>
              <a:t>1 °C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609F1DC-F859-4963-AAF3-6A3B41186B88}"/>
              </a:ext>
            </a:extLst>
          </p:cNvPr>
          <p:cNvSpPr txBox="1"/>
          <p:nvPr/>
        </p:nvSpPr>
        <p:spPr>
          <a:xfrm>
            <a:off x="7248128" y="5914160"/>
            <a:ext cx="249780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>
                <a:solidFill>
                  <a:srgbClr val="00B050"/>
                </a:solidFill>
                <a:cs typeface="Calibri" panose="020F0502020204030204" pitchFamily="34" charset="0"/>
              </a:rPr>
              <a:t>Q</a:t>
            </a:r>
            <a:r>
              <a:rPr lang="en-GB" sz="3200" dirty="0">
                <a:cs typeface="Calibri" panose="020F0502020204030204" pitchFamily="34" charset="0"/>
              </a:rPr>
              <a:t> = </a:t>
            </a:r>
            <a:r>
              <a:rPr lang="en-GB" sz="3200" dirty="0">
                <a:solidFill>
                  <a:srgbClr val="0000FF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T</a:t>
            </a:r>
            <a:r>
              <a:rPr lang="en-GB" sz="3200" dirty="0">
                <a:cs typeface="Calibri" panose="020F0502020204030204" pitchFamily="34" charset="0"/>
                <a:sym typeface="Symbol" panose="05050102010706020507" pitchFamily="18" charset="2"/>
              </a:rPr>
              <a:t>  </a:t>
            </a:r>
            <a:r>
              <a:rPr lang="en-GB" sz="3200" dirty="0">
                <a:solidFill>
                  <a:srgbClr val="FF6600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HC</a:t>
            </a:r>
            <a:r>
              <a:rPr lang="en-GB" sz="3200" dirty="0">
                <a:cs typeface="Calibri" panose="020F0502020204030204" pitchFamily="34" charset="0"/>
                <a:sym typeface="Symbol" panose="05050102010706020507" pitchFamily="18" charset="2"/>
              </a:rPr>
              <a:t> </a:t>
            </a:r>
            <a:endParaRPr lang="en-GB" sz="3200" dirty="0">
              <a:cs typeface="Calibri" panose="020F050202020403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76C3F6B-60F7-4565-9A12-909079D47289}"/>
              </a:ext>
            </a:extLst>
          </p:cNvPr>
          <p:cNvSpPr txBox="1"/>
          <p:nvPr/>
        </p:nvSpPr>
        <p:spPr>
          <a:xfrm>
            <a:off x="551384" y="651452"/>
            <a:ext cx="1152127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rgbClr val="002060"/>
                </a:solidFill>
                <a:cs typeface="Calibri" panose="020F0502020204030204" pitchFamily="34" charset="0"/>
              </a:rPr>
              <a:t>heating causes changes of temperature but different substances heated with the same amount of energy do not give the same temperature change 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4EA68C1-2F08-446F-AEC3-090943F56529}"/>
              </a:ext>
            </a:extLst>
          </p:cNvPr>
          <p:cNvCxnSpPr>
            <a:cxnSpLocks/>
          </p:cNvCxnSpPr>
          <p:nvPr/>
        </p:nvCxnSpPr>
        <p:spPr>
          <a:xfrm flipH="1">
            <a:off x="6087817" y="1651570"/>
            <a:ext cx="20250" cy="5188506"/>
          </a:xfrm>
          <a:prstGeom prst="line">
            <a:avLst/>
          </a:prstGeom>
          <a:ln w="19050">
            <a:solidFill>
              <a:srgbClr val="0000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Box 22">
                <a:extLst>
                  <a:ext uri="{FF2B5EF4-FFF2-40B4-BE49-F238E27FC236}">
                    <a16:creationId xmlns:a16="http://schemas.microsoft.com/office/drawing/2014/main" id="{E72702B0-C616-4E83-80E4-D3E0C4425CEA}"/>
                  </a:ext>
                </a:extLst>
              </p:cNvPr>
              <p:cNvSpPr txBox="1"/>
              <p:nvPr/>
            </p:nvSpPr>
            <p:spPr>
              <a:xfrm>
                <a:off x="419089" y="4617938"/>
                <a:ext cx="3337118" cy="925190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3200" b="1" i="1">
                              <a:solidFill>
                                <a:srgbClr val="FF6600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3200" b="1" i="1">
                              <a:solidFill>
                                <a:srgbClr val="FF6600"/>
                              </a:solidFill>
                              <a:latin typeface="Cambria Math" panose="02040503050406030204" pitchFamily="18" charset="0"/>
                            </a:rPr>
                            <m:t>𝒄</m:t>
                          </m:r>
                        </m:e>
                        <m:sub>
                          <m:r>
                            <a:rPr lang="en-GB" sz="3200" b="1" i="1">
                              <a:solidFill>
                                <a:srgbClr val="FF6600"/>
                              </a:solidFill>
                              <a:latin typeface="Cambria Math" panose="02040503050406030204" pitchFamily="18" charset="0"/>
                            </a:rPr>
                            <m:t>𝒑</m:t>
                          </m:r>
                        </m:sub>
                      </m:sSub>
                      <m:r>
                        <a:rPr lang="en-GB" sz="320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32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m:rPr>
                              <m:sty m:val="p"/>
                            </m:rPr>
                            <a:rPr lang="en-GB" sz="3200" smtClean="0">
                              <a:solidFill>
                                <a:srgbClr val="00B050"/>
                              </a:solidFill>
                              <a:latin typeface="Cambria Math" panose="02040503050406030204" pitchFamily="18" charset="0"/>
                            </a:rPr>
                            <m:t>Q</m:t>
                          </m:r>
                        </m:num>
                        <m:den>
                          <m:r>
                            <m:rPr>
                              <m:sty m:val="p"/>
                            </m:rPr>
                            <a:rPr lang="en-GB" sz="320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mass</m:t>
                          </m:r>
                          <m:r>
                            <a:rPr lang="en-GB" sz="320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320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× </m:t>
                          </m:r>
                          <m:r>
                            <a:rPr lang="en-GB" sz="3200">
                              <a:solidFill>
                                <a:srgbClr val="0000FF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∆</m:t>
                          </m:r>
                          <m:r>
                            <m:rPr>
                              <m:sty m:val="p"/>
                            </m:rPr>
                            <a:rPr lang="en-GB" sz="3200">
                              <a:solidFill>
                                <a:srgbClr val="0000FF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T</m:t>
                          </m:r>
                          <m:r>
                            <a:rPr lang="en-GB" sz="3200">
                              <a:solidFill>
                                <a:srgbClr val="0000FF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 </m:t>
                          </m:r>
                        </m:den>
                      </m:f>
                    </m:oMath>
                  </m:oMathPara>
                </a14:m>
                <a:endParaRPr lang="en-GB" sz="3200" dirty="0"/>
              </a:p>
            </p:txBody>
          </p:sp>
        </mc:Choice>
        <mc:Fallback xmlns="">
          <p:sp>
            <p:nvSpPr>
              <p:cNvPr id="23" name="TextBox 22">
                <a:extLst>
                  <a:ext uri="{FF2B5EF4-FFF2-40B4-BE49-F238E27FC236}">
                    <a16:creationId xmlns:a16="http://schemas.microsoft.com/office/drawing/2014/main" id="{E72702B0-C616-4E83-80E4-D3E0C4425CEA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9089" y="4617938"/>
                <a:ext cx="3337118" cy="925190"/>
              </a:xfrm>
              <a:prstGeom prst="rect">
                <a:avLst/>
              </a:prstGeo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4" name="TextBox 23">
            <a:extLst>
              <a:ext uri="{FF2B5EF4-FFF2-40B4-BE49-F238E27FC236}">
                <a16:creationId xmlns:a16="http://schemas.microsoft.com/office/drawing/2014/main" id="{C0FBD8D3-DBE5-498E-81E0-7AE225321349}"/>
              </a:ext>
            </a:extLst>
          </p:cNvPr>
          <p:cNvSpPr txBox="1"/>
          <p:nvPr/>
        </p:nvSpPr>
        <p:spPr>
          <a:xfrm>
            <a:off x="3850745" y="4856852"/>
            <a:ext cx="151996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>
                <a:cs typeface="Calibri" panose="020F0502020204030204" pitchFamily="34" charset="0"/>
              </a:rPr>
              <a:t>[</a:t>
            </a:r>
            <a:r>
              <a:rPr lang="en-GB" sz="3200" dirty="0">
                <a:solidFill>
                  <a:srgbClr val="00B050"/>
                </a:solidFill>
                <a:cs typeface="Calibri" panose="020F0502020204030204" pitchFamily="34" charset="0"/>
              </a:rPr>
              <a:t>J</a:t>
            </a:r>
            <a:r>
              <a:rPr lang="en-GB" sz="3200" dirty="0">
                <a:cs typeface="Calibri" panose="020F0502020204030204" pitchFamily="34" charset="0"/>
              </a:rPr>
              <a:t>/</a:t>
            </a:r>
            <a:r>
              <a:rPr lang="en-GB" sz="3200" dirty="0">
                <a:solidFill>
                  <a:srgbClr val="FF0000"/>
                </a:solidFill>
                <a:cs typeface="Calibri" panose="020F0502020204030204" pitchFamily="34" charset="0"/>
              </a:rPr>
              <a:t>g</a:t>
            </a:r>
            <a:r>
              <a:rPr lang="en-GB" sz="3200" dirty="0">
                <a:cs typeface="Calibri" panose="020F0502020204030204" pitchFamily="34" charset="0"/>
              </a:rPr>
              <a:t>-</a:t>
            </a:r>
            <a:r>
              <a:rPr lang="en-GB" sz="3200" dirty="0">
                <a:solidFill>
                  <a:srgbClr val="0000FF"/>
                </a:solidFill>
                <a:cs typeface="Calibri" panose="020F0502020204030204" pitchFamily="34" charset="0"/>
              </a:rPr>
              <a:t>°C</a:t>
            </a:r>
            <a:r>
              <a:rPr lang="en-GB" sz="3200" dirty="0">
                <a:cs typeface="Calibri" panose="020F0502020204030204" pitchFamily="34" charset="0"/>
              </a:rPr>
              <a:t>]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Box 24">
                <a:extLst>
                  <a:ext uri="{FF2B5EF4-FFF2-40B4-BE49-F238E27FC236}">
                    <a16:creationId xmlns:a16="http://schemas.microsoft.com/office/drawing/2014/main" id="{2C4ACCD6-E84B-4970-B4BD-6D36F0019337}"/>
                  </a:ext>
                </a:extLst>
              </p:cNvPr>
              <p:cNvSpPr txBox="1"/>
              <p:nvPr/>
            </p:nvSpPr>
            <p:spPr>
              <a:xfrm>
                <a:off x="6497602" y="4607255"/>
                <a:ext cx="3337118" cy="922176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3200" b="1" i="1">
                          <a:solidFill>
                            <a:srgbClr val="FF6600"/>
                          </a:solidFill>
                          <a:latin typeface="Cambria Math" panose="02040503050406030204" pitchFamily="18" charset="0"/>
                        </a:rPr>
                        <m:t>𝐇𝐂</m:t>
                      </m:r>
                      <m:r>
                        <a:rPr lang="en-GB" sz="320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32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m:rPr>
                              <m:sty m:val="p"/>
                            </m:rPr>
                            <a:rPr lang="en-GB" sz="3200">
                              <a:solidFill>
                                <a:srgbClr val="00B050"/>
                              </a:solidFill>
                              <a:latin typeface="Cambria Math" panose="02040503050406030204" pitchFamily="18" charset="0"/>
                            </a:rPr>
                            <m:t>Q</m:t>
                          </m:r>
                        </m:num>
                        <m:den>
                          <m:r>
                            <a:rPr lang="en-GB" sz="320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3200">
                              <a:solidFill>
                                <a:srgbClr val="0000FF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∆</m:t>
                          </m:r>
                          <m:r>
                            <m:rPr>
                              <m:sty m:val="p"/>
                            </m:rPr>
                            <a:rPr lang="en-GB" sz="3200">
                              <a:solidFill>
                                <a:srgbClr val="0000FF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T</m:t>
                          </m:r>
                          <m:r>
                            <a:rPr lang="en-GB" sz="3200">
                              <a:solidFill>
                                <a:srgbClr val="0000FF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 </m:t>
                          </m:r>
                        </m:den>
                      </m:f>
                    </m:oMath>
                  </m:oMathPara>
                </a14:m>
                <a:endParaRPr lang="en-GB" sz="3200" dirty="0"/>
              </a:p>
            </p:txBody>
          </p:sp>
        </mc:Choice>
        <mc:Fallback xmlns="">
          <p:sp>
            <p:nvSpPr>
              <p:cNvPr id="25" name="TextBox 24">
                <a:extLst>
                  <a:ext uri="{FF2B5EF4-FFF2-40B4-BE49-F238E27FC236}">
                    <a16:creationId xmlns:a16="http://schemas.microsoft.com/office/drawing/2014/main" id="{2C4ACCD6-E84B-4970-B4BD-6D36F0019337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97602" y="4607255"/>
                <a:ext cx="3337118" cy="922176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6" name="TextBox 25">
            <a:extLst>
              <a:ext uri="{FF2B5EF4-FFF2-40B4-BE49-F238E27FC236}">
                <a16:creationId xmlns:a16="http://schemas.microsoft.com/office/drawing/2014/main" id="{1A734351-97FA-4409-A2AC-1C885ACD56BA}"/>
              </a:ext>
            </a:extLst>
          </p:cNvPr>
          <p:cNvSpPr txBox="1"/>
          <p:nvPr/>
        </p:nvSpPr>
        <p:spPr>
          <a:xfrm>
            <a:off x="9552384" y="4795901"/>
            <a:ext cx="115768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>
                <a:cs typeface="Calibri" panose="020F0502020204030204" pitchFamily="34" charset="0"/>
              </a:rPr>
              <a:t>[</a:t>
            </a:r>
            <a:r>
              <a:rPr lang="en-GB" sz="3200" dirty="0">
                <a:solidFill>
                  <a:srgbClr val="00B050"/>
                </a:solidFill>
                <a:cs typeface="Calibri" panose="020F0502020204030204" pitchFamily="34" charset="0"/>
              </a:rPr>
              <a:t>J</a:t>
            </a:r>
            <a:r>
              <a:rPr lang="en-GB" sz="3200" dirty="0">
                <a:cs typeface="Calibri" panose="020F0502020204030204" pitchFamily="34" charset="0"/>
              </a:rPr>
              <a:t>/</a:t>
            </a:r>
            <a:r>
              <a:rPr lang="en-GB" sz="3200" dirty="0">
                <a:solidFill>
                  <a:srgbClr val="0000FF"/>
                </a:solidFill>
                <a:cs typeface="Calibri" panose="020F0502020204030204" pitchFamily="34" charset="0"/>
              </a:rPr>
              <a:t>°C</a:t>
            </a:r>
            <a:r>
              <a:rPr lang="en-GB" sz="3200" dirty="0">
                <a:cs typeface="Calibri" panose="020F0502020204030204" pitchFamily="34" charset="0"/>
              </a:rPr>
              <a:t>]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55388978-0967-42C3-B1DF-8E49668128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5591" y="-18677"/>
            <a:ext cx="10364451" cy="783382"/>
          </a:xfrm>
        </p:spPr>
        <p:txBody>
          <a:bodyPr/>
          <a:lstStyle/>
          <a:p>
            <a:r>
              <a:rPr lang="en-GB" dirty="0"/>
              <a:t>Specific heat</a:t>
            </a:r>
          </a:p>
        </p:txBody>
      </p:sp>
    </p:spTree>
    <p:extLst>
      <p:ext uri="{BB962C8B-B14F-4D97-AF65-F5344CB8AC3E}">
        <p14:creationId xmlns:p14="http://schemas.microsoft.com/office/powerpoint/2010/main" val="31744623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iagram&#10;&#10;Description automatically generated">
            <a:extLst>
              <a:ext uri="{FF2B5EF4-FFF2-40B4-BE49-F238E27FC236}">
                <a16:creationId xmlns:a16="http://schemas.microsoft.com/office/drawing/2014/main" id="{DDA560D1-8F2E-49D9-9002-7213304ED17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415" b="4943"/>
          <a:stretch/>
        </p:blipFill>
        <p:spPr>
          <a:xfrm>
            <a:off x="-19654" y="404664"/>
            <a:ext cx="3924301" cy="6454231"/>
          </a:xfrm>
          <a:prstGeom prst="rect">
            <a:avLst/>
          </a:prstGeo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F07AD96E-EA6A-4FC1-AED7-F4A5F9D478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6413"/>
            <a:ext cx="10364451" cy="830299"/>
          </a:xfrm>
        </p:spPr>
        <p:txBody>
          <a:bodyPr/>
          <a:lstStyle/>
          <a:p>
            <a:r>
              <a:rPr lang="en-GB" dirty="0"/>
              <a:t>Today’s experiment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F3A7398-E8BB-40D1-86E7-D1A932C1F036}"/>
              </a:ext>
            </a:extLst>
          </p:cNvPr>
          <p:cNvSpPr txBox="1"/>
          <p:nvPr/>
        </p:nvSpPr>
        <p:spPr>
          <a:xfrm>
            <a:off x="2711624" y="858371"/>
            <a:ext cx="110618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GB" sz="3200" dirty="0">
                <a:solidFill>
                  <a:srgbClr val="FF0000"/>
                </a:solidFill>
                <a:cs typeface="Calibri" panose="020F0502020204030204" pitchFamily="34" charset="0"/>
              </a:rPr>
              <a:t>				</a:t>
            </a:r>
            <a:r>
              <a:rPr lang="en-GB" sz="4000" dirty="0">
                <a:solidFill>
                  <a:srgbClr val="00B050"/>
                </a:solidFill>
                <a:cs typeface="Calibri" panose="020F0502020204030204" pitchFamily="34" charset="0"/>
              </a:rPr>
              <a:t>Q</a:t>
            </a:r>
            <a:r>
              <a:rPr lang="en-GB" sz="4000" dirty="0">
                <a:solidFill>
                  <a:srgbClr val="FF0000"/>
                </a:solidFill>
                <a:cs typeface="Calibri" panose="020F0502020204030204" pitchFamily="34" charset="0"/>
              </a:rPr>
              <a:t> </a:t>
            </a:r>
            <a:r>
              <a:rPr lang="en-GB" sz="4000" dirty="0">
                <a:solidFill>
                  <a:schemeClr val="accent6">
                    <a:lumMod val="75000"/>
                  </a:schemeClr>
                </a:solidFill>
                <a:cs typeface="Calibri" panose="020F0502020204030204" pitchFamily="34" charset="0"/>
              </a:rPr>
              <a:t>(system) </a:t>
            </a:r>
            <a:r>
              <a:rPr lang="en-GB" sz="4000" dirty="0">
                <a:cs typeface="Calibri" panose="020F0502020204030204" pitchFamily="34" charset="0"/>
              </a:rPr>
              <a:t>= </a:t>
            </a:r>
            <a:r>
              <a:rPr lang="en-GB" sz="4000">
                <a:solidFill>
                  <a:srgbClr val="00B050"/>
                </a:solidFill>
                <a:cs typeface="Calibri" panose="020F0502020204030204" pitchFamily="34" charset="0"/>
              </a:rPr>
              <a:t>- Q </a:t>
            </a:r>
            <a:r>
              <a:rPr lang="en-GB" sz="4000" dirty="0">
                <a:solidFill>
                  <a:srgbClr val="009999"/>
                </a:solidFill>
                <a:cs typeface="Calibri" panose="020F0502020204030204" pitchFamily="34" charset="0"/>
              </a:rPr>
              <a:t>(surroundings)</a:t>
            </a:r>
            <a:endParaRPr lang="en-GB" sz="3200" dirty="0">
              <a:cs typeface="Calibri" panose="020F0502020204030204" pitchFamily="34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7107EE1-C073-4724-B675-5FF7A62A657A}"/>
              </a:ext>
            </a:extLst>
          </p:cNvPr>
          <p:cNvSpPr txBox="1"/>
          <p:nvPr/>
        </p:nvSpPr>
        <p:spPr>
          <a:xfrm>
            <a:off x="5231904" y="1627651"/>
            <a:ext cx="277348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accent6">
                    <a:lumMod val="75000"/>
                  </a:schemeClr>
                </a:solidFill>
              </a:rPr>
              <a:t>metal</a:t>
            </a:r>
            <a:r>
              <a:rPr lang="en-GB" sz="2800" dirty="0"/>
              <a:t> </a:t>
            </a:r>
          </a:p>
          <a:p>
            <a:r>
              <a:rPr lang="en-GB" sz="2800" dirty="0">
                <a:solidFill>
                  <a:schemeClr val="accent6">
                    <a:lumMod val="75000"/>
                  </a:schemeClr>
                </a:solidFill>
              </a:rPr>
              <a:t>NaOH + HCl</a:t>
            </a:r>
            <a:endParaRPr lang="en-GB" sz="2800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AB096E71-6175-405F-B9FE-D78E4E83A857}"/>
              </a:ext>
            </a:extLst>
          </p:cNvPr>
          <p:cNvSpPr txBox="1"/>
          <p:nvPr/>
        </p:nvSpPr>
        <p:spPr>
          <a:xfrm>
            <a:off x="8287355" y="1613774"/>
            <a:ext cx="3805206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rgbClr val="009999"/>
                </a:solidFill>
              </a:rPr>
              <a:t>calorimeter</a:t>
            </a:r>
          </a:p>
          <a:p>
            <a:r>
              <a:rPr lang="en-GB" sz="2400" dirty="0">
                <a:solidFill>
                  <a:srgbClr val="009999"/>
                </a:solidFill>
              </a:rPr>
              <a:t>	Styrofoam cups,</a:t>
            </a:r>
          </a:p>
          <a:p>
            <a:r>
              <a:rPr lang="en-GB" sz="2400" dirty="0">
                <a:solidFill>
                  <a:srgbClr val="009999"/>
                </a:solidFill>
              </a:rPr>
              <a:t>	lid, stirrer, thermometer</a:t>
            </a:r>
          </a:p>
          <a:p>
            <a:r>
              <a:rPr lang="en-GB" sz="2400" dirty="0">
                <a:solidFill>
                  <a:srgbClr val="009999"/>
                </a:solidFill>
              </a:rPr>
              <a:t>	</a:t>
            </a:r>
            <a:r>
              <a:rPr lang="en-GB" sz="2400" dirty="0"/>
              <a:t>AND</a:t>
            </a:r>
            <a:r>
              <a:rPr lang="en-GB" sz="2400" dirty="0">
                <a:solidFill>
                  <a:srgbClr val="009999"/>
                </a:solidFill>
              </a:rPr>
              <a:t> </a:t>
            </a:r>
            <a:r>
              <a:rPr lang="en-GB" sz="2400" dirty="0">
                <a:solidFill>
                  <a:schemeClr val="accent5">
                    <a:lumMod val="75000"/>
                  </a:schemeClr>
                </a:solidFill>
              </a:rPr>
              <a:t>water (NaOH)</a:t>
            </a:r>
          </a:p>
          <a:p>
            <a:r>
              <a:rPr lang="en-GB" sz="2800" dirty="0">
                <a:solidFill>
                  <a:srgbClr val="009999"/>
                </a:solidFill>
              </a:rPr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54E84F1-D8AC-479A-86DE-4EB37898E8FA}"/>
              </a:ext>
            </a:extLst>
          </p:cNvPr>
          <p:cNvSpPr txBox="1"/>
          <p:nvPr/>
        </p:nvSpPr>
        <p:spPr>
          <a:xfrm>
            <a:off x="4511696" y="6178091"/>
            <a:ext cx="574952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FF6600"/>
                </a:solidFill>
              </a:rPr>
              <a:t>specific heat of water and NaOH:  </a:t>
            </a:r>
            <a:r>
              <a:rPr lang="en-GB" sz="2400" b="1" dirty="0">
                <a:solidFill>
                  <a:srgbClr val="FF6600"/>
                </a:solidFill>
              </a:rPr>
              <a:t>c</a:t>
            </a:r>
            <a:r>
              <a:rPr lang="en-GB" sz="2400" b="1" baseline="-25000" dirty="0">
                <a:solidFill>
                  <a:srgbClr val="FF6600"/>
                </a:solidFill>
              </a:rPr>
              <a:t>p</a:t>
            </a:r>
            <a:r>
              <a:rPr lang="en-GB" sz="2400" b="1" dirty="0">
                <a:solidFill>
                  <a:srgbClr val="FF6600"/>
                </a:solidFill>
              </a:rPr>
              <a:t> = 4.184 J/g-°C 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FDABDF5B-862C-4028-AA03-5CDE1CEA0411}"/>
              </a:ext>
            </a:extLst>
          </p:cNvPr>
          <p:cNvSpPr txBox="1"/>
          <p:nvPr/>
        </p:nvSpPr>
        <p:spPr>
          <a:xfrm>
            <a:off x="2902003" y="3429000"/>
            <a:ext cx="422775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accent6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Q (system) = mass </a:t>
            </a:r>
            <a:r>
              <a:rPr lang="en-GB" sz="2800" dirty="0">
                <a:solidFill>
                  <a:schemeClr val="accent6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 T  c</a:t>
            </a:r>
            <a:r>
              <a:rPr lang="en-GB" sz="2800" baseline="-25000" dirty="0">
                <a:solidFill>
                  <a:schemeClr val="accent6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p</a:t>
            </a:r>
            <a:r>
              <a:rPr lang="en-GB" sz="2800" dirty="0">
                <a:solidFill>
                  <a:schemeClr val="accent6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 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BA15C619-4748-4871-A508-A76DF64B9B50}"/>
              </a:ext>
            </a:extLst>
          </p:cNvPr>
          <p:cNvSpPr txBox="1"/>
          <p:nvPr/>
        </p:nvSpPr>
        <p:spPr>
          <a:xfrm>
            <a:off x="7511439" y="3851400"/>
            <a:ext cx="5237545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accent5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Q(cold water) = mass </a:t>
            </a:r>
            <a:r>
              <a:rPr lang="en-GB" sz="2800" dirty="0">
                <a:solidFill>
                  <a:schemeClr val="accent5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 T  c</a:t>
            </a:r>
            <a:r>
              <a:rPr lang="en-GB" sz="2800" baseline="-25000" dirty="0">
                <a:solidFill>
                  <a:schemeClr val="accent5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p</a:t>
            </a:r>
            <a:r>
              <a:rPr lang="en-GB" sz="2800" dirty="0">
                <a:solidFill>
                  <a:schemeClr val="accent5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 </a:t>
            </a:r>
            <a:endParaRPr lang="en-GB" dirty="0">
              <a:solidFill>
                <a:srgbClr val="00B0F0"/>
              </a:solidFill>
              <a:latin typeface="Calibri" panose="020F0502020204030204" pitchFamily="34" charset="0"/>
              <a:cs typeface="Calibri" panose="020F0502020204030204" pitchFamily="34" charset="0"/>
              <a:sym typeface="Symbol" panose="05050102010706020507" pitchFamily="18" charset="2"/>
            </a:endParaRPr>
          </a:p>
          <a:p>
            <a:r>
              <a:rPr lang="en-GB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               </a:t>
            </a:r>
            <a:endParaRPr lang="en-GB" dirty="0">
              <a:solidFill>
                <a:srgbClr val="00B0F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B0E7CB42-7E56-48AE-AEF6-C5AFD868453D}"/>
              </a:ext>
            </a:extLst>
          </p:cNvPr>
          <p:cNvSpPr txBox="1"/>
          <p:nvPr/>
        </p:nvSpPr>
        <p:spPr>
          <a:xfrm>
            <a:off x="7511439" y="3429000"/>
            <a:ext cx="268855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>
                <a:solidFill>
                  <a:srgbClr val="009999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Q(cup) = HC </a:t>
            </a:r>
            <a:r>
              <a:rPr lang="en-GB" sz="2800" dirty="0">
                <a:solidFill>
                  <a:srgbClr val="009999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 T</a:t>
            </a:r>
            <a:endParaRPr lang="en-GB" dirty="0">
              <a:solidFill>
                <a:srgbClr val="009999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EDD7E754-E9B0-46F3-BD6D-B9B318542549}"/>
              </a:ext>
            </a:extLst>
          </p:cNvPr>
          <p:cNvSpPr txBox="1"/>
          <p:nvPr/>
        </p:nvSpPr>
        <p:spPr>
          <a:xfrm>
            <a:off x="4998109" y="4667004"/>
            <a:ext cx="6858541" cy="5539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000" dirty="0">
                <a:solidFill>
                  <a:schemeClr val="accent6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Q(system)</a:t>
            </a:r>
            <a:r>
              <a:rPr lang="en-GB" sz="30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3000" dirty="0">
                <a:latin typeface="Calibri" panose="020F0502020204030204" pitchFamily="34" charset="0"/>
                <a:cs typeface="Calibri" panose="020F0502020204030204" pitchFamily="34" charset="0"/>
              </a:rPr>
              <a:t>=</a:t>
            </a:r>
            <a:r>
              <a:rPr lang="en-GB" sz="30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3000" dirty="0">
                <a:latin typeface="Calibri" panose="020F0502020204030204" pitchFamily="34" charset="0"/>
                <a:cs typeface="Calibri" panose="020F0502020204030204" pitchFamily="34" charset="0"/>
              </a:rPr>
              <a:t>- [</a:t>
            </a:r>
            <a:r>
              <a:rPr lang="en-GB" sz="3000" dirty="0">
                <a:solidFill>
                  <a:schemeClr val="accent5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Q(cold water) </a:t>
            </a:r>
            <a:r>
              <a:rPr lang="en-GB" sz="3000" dirty="0">
                <a:latin typeface="Calibri" panose="020F0502020204030204" pitchFamily="34" charset="0"/>
                <a:cs typeface="Calibri" panose="020F0502020204030204" pitchFamily="34" charset="0"/>
              </a:rPr>
              <a:t>+</a:t>
            </a:r>
            <a:r>
              <a:rPr lang="en-GB" sz="3000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3000" dirty="0">
                <a:solidFill>
                  <a:srgbClr val="009999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Q(cup)</a:t>
            </a:r>
            <a:r>
              <a:rPr lang="en-GB" sz="3000" dirty="0">
                <a:latin typeface="Calibri" panose="020F0502020204030204" pitchFamily="34" charset="0"/>
                <a:cs typeface="Calibri" panose="020F0502020204030204" pitchFamily="34" charset="0"/>
              </a:rPr>
              <a:t>]</a:t>
            </a:r>
            <a:r>
              <a:rPr lang="en-GB" sz="30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endParaRPr lang="en-GB" sz="30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46CAD5C8-BAD5-46EF-99E2-2D9E0D078DDA}"/>
              </a:ext>
            </a:extLst>
          </p:cNvPr>
          <p:cNvSpPr txBox="1"/>
          <p:nvPr/>
        </p:nvSpPr>
        <p:spPr>
          <a:xfrm>
            <a:off x="4504978" y="5553353"/>
            <a:ext cx="6750782" cy="523220"/>
          </a:xfrm>
          <a:prstGeom prst="rect">
            <a:avLst/>
          </a:prstGeom>
          <a:noFill/>
          <a:ln w="28575"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accent6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mass </a:t>
            </a:r>
            <a:r>
              <a:rPr lang="en-GB" sz="2800" dirty="0">
                <a:solidFill>
                  <a:schemeClr val="accent6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 T  c</a:t>
            </a:r>
            <a:r>
              <a:rPr lang="en-GB" sz="2800" baseline="-25000" dirty="0">
                <a:solidFill>
                  <a:schemeClr val="accent6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p</a:t>
            </a:r>
            <a:r>
              <a:rPr lang="en-GB" sz="2800" dirty="0">
                <a:solidFill>
                  <a:schemeClr val="accent6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 </a:t>
            </a: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= - [</a:t>
            </a:r>
            <a:r>
              <a:rPr lang="en-GB" sz="2800" dirty="0">
                <a:solidFill>
                  <a:schemeClr val="accent5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mass </a:t>
            </a:r>
            <a:r>
              <a:rPr lang="en-GB" sz="2800" dirty="0">
                <a:solidFill>
                  <a:schemeClr val="accent5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 T  c</a:t>
            </a:r>
            <a:r>
              <a:rPr lang="en-GB" sz="2800" baseline="-25000" dirty="0">
                <a:solidFill>
                  <a:schemeClr val="accent5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p</a:t>
            </a:r>
            <a:r>
              <a:rPr lang="en-GB" sz="2800" dirty="0">
                <a:solidFill>
                  <a:schemeClr val="accent5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 </a:t>
            </a: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+</a:t>
            </a:r>
            <a:r>
              <a:rPr lang="en-GB" sz="2800" dirty="0">
                <a:solidFill>
                  <a:schemeClr val="accent5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 </a:t>
            </a:r>
            <a:r>
              <a:rPr lang="en-GB" sz="2800" dirty="0">
                <a:solidFill>
                  <a:srgbClr val="009999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HC </a:t>
            </a:r>
            <a:r>
              <a:rPr lang="en-GB" sz="2800" dirty="0">
                <a:solidFill>
                  <a:srgbClr val="009999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 T</a:t>
            </a: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]</a:t>
            </a:r>
            <a:r>
              <a:rPr lang="en-GB" sz="2800" dirty="0">
                <a:solidFill>
                  <a:schemeClr val="accent5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 </a:t>
            </a:r>
            <a:r>
              <a:rPr lang="en-GB" sz="2800" dirty="0">
                <a:solidFill>
                  <a:schemeClr val="accent6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2445597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20" grpId="0"/>
      <p:bldP spid="21" grpId="0"/>
      <p:bldP spid="22" grpId="0"/>
      <p:bldP spid="2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iagram&#10;&#10;Description automatically generated">
            <a:extLst>
              <a:ext uri="{FF2B5EF4-FFF2-40B4-BE49-F238E27FC236}">
                <a16:creationId xmlns:a16="http://schemas.microsoft.com/office/drawing/2014/main" id="{DDA560D1-8F2E-49D9-9002-7213304ED17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86" y="9728"/>
            <a:ext cx="3941882" cy="6713189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CE9299B-0882-4292-BA2C-65A1C28C0C81}"/>
              </a:ext>
            </a:extLst>
          </p:cNvPr>
          <p:cNvSpPr txBox="1"/>
          <p:nvPr/>
        </p:nvSpPr>
        <p:spPr>
          <a:xfrm>
            <a:off x="4527443" y="1627384"/>
            <a:ext cx="7128792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000" dirty="0"/>
          </a:p>
          <a:p>
            <a:pPr marL="342900" indent="-342900">
              <a:buAutoNum type="arabicPeriod"/>
            </a:pPr>
            <a:r>
              <a:rPr lang="en-GB" sz="2800" dirty="0"/>
              <a:t>Find the heat capacity, </a:t>
            </a:r>
            <a:r>
              <a:rPr lang="en-GB" sz="2800" b="1" dirty="0">
                <a:solidFill>
                  <a:srgbClr val="FF6600"/>
                </a:solidFill>
              </a:rPr>
              <a:t>HC</a:t>
            </a:r>
            <a:r>
              <a:rPr lang="en-GB" sz="2800" dirty="0"/>
              <a:t>, of the </a:t>
            </a:r>
            <a:r>
              <a:rPr lang="en-GB" sz="2800" dirty="0">
                <a:solidFill>
                  <a:srgbClr val="009999"/>
                </a:solidFill>
              </a:rPr>
              <a:t>calorimeter</a:t>
            </a:r>
            <a:r>
              <a:rPr lang="en-GB" sz="2800" dirty="0"/>
              <a:t> </a:t>
            </a:r>
          </a:p>
          <a:p>
            <a:pPr marL="895350" indent="-895350"/>
            <a:r>
              <a:rPr lang="en-GB" sz="2000" dirty="0"/>
              <a:t>	based on heat exchange between </a:t>
            </a:r>
            <a:r>
              <a:rPr lang="en-GB" sz="2000" dirty="0">
                <a:solidFill>
                  <a:schemeClr val="accent6">
                    <a:lumMod val="75000"/>
                  </a:schemeClr>
                </a:solidFill>
              </a:rPr>
              <a:t>hot water (system)</a:t>
            </a:r>
            <a:r>
              <a:rPr lang="en-GB" sz="2000" dirty="0"/>
              <a:t> and </a:t>
            </a:r>
            <a:r>
              <a:rPr lang="en-GB" sz="2000" dirty="0">
                <a:solidFill>
                  <a:srgbClr val="009999"/>
                </a:solidFill>
              </a:rPr>
              <a:t>calorimeter (cups + cold water, surrounding)</a:t>
            </a:r>
          </a:p>
          <a:p>
            <a:endParaRPr lang="en-GB" sz="2000" dirty="0"/>
          </a:p>
          <a:p>
            <a:r>
              <a:rPr lang="en-GB" sz="2800" dirty="0"/>
              <a:t>2. Find the </a:t>
            </a:r>
            <a:r>
              <a:rPr lang="en-GB" sz="2800" b="1" dirty="0">
                <a:solidFill>
                  <a:srgbClr val="FF6600"/>
                </a:solidFill>
              </a:rPr>
              <a:t>c</a:t>
            </a:r>
            <a:r>
              <a:rPr lang="en-GB" sz="2800" b="1" baseline="-25000" dirty="0">
                <a:solidFill>
                  <a:srgbClr val="FF6600"/>
                </a:solidFill>
              </a:rPr>
              <a:t>p </a:t>
            </a:r>
            <a:r>
              <a:rPr lang="en-GB" sz="2800" dirty="0"/>
              <a:t>of </a:t>
            </a:r>
            <a:r>
              <a:rPr lang="en-GB" sz="2800" dirty="0">
                <a:solidFill>
                  <a:schemeClr val="accent6">
                    <a:lumMod val="75000"/>
                  </a:schemeClr>
                </a:solidFill>
              </a:rPr>
              <a:t>metal</a:t>
            </a:r>
            <a:r>
              <a:rPr lang="en-GB" sz="2800" dirty="0"/>
              <a:t> </a:t>
            </a:r>
          </a:p>
          <a:p>
            <a:endParaRPr lang="en-GB" sz="2800" dirty="0"/>
          </a:p>
          <a:p>
            <a:r>
              <a:rPr lang="en-GB" sz="2800" dirty="0"/>
              <a:t>3. Find the molar heat of </a:t>
            </a:r>
            <a:r>
              <a:rPr lang="en-GB" sz="2800" dirty="0">
                <a:solidFill>
                  <a:schemeClr val="accent6">
                    <a:lumMod val="75000"/>
                  </a:schemeClr>
                </a:solidFill>
              </a:rPr>
              <a:t>NaOH + HCl </a:t>
            </a:r>
            <a:r>
              <a:rPr lang="en-GB" sz="2800" dirty="0"/>
              <a:t>reaction 	(</a:t>
            </a:r>
            <a:r>
              <a:rPr lang="en-GB" sz="2800" dirty="0">
                <a:solidFill>
                  <a:srgbClr val="00B050"/>
                </a:solidFill>
              </a:rPr>
              <a:t>q </a:t>
            </a:r>
            <a:r>
              <a:rPr lang="en-GB" sz="2800" baseline="-25000" dirty="0">
                <a:solidFill>
                  <a:srgbClr val="00B050"/>
                </a:solidFill>
              </a:rPr>
              <a:t>molar</a:t>
            </a:r>
            <a:r>
              <a:rPr lang="en-GB" sz="2800" dirty="0"/>
              <a:t>)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F07AD96E-EA6A-4FC1-AED7-F4A5F9D478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6413"/>
            <a:ext cx="10364451" cy="830299"/>
          </a:xfrm>
        </p:spPr>
        <p:txBody>
          <a:bodyPr/>
          <a:lstStyle/>
          <a:p>
            <a:r>
              <a:rPr lang="en-GB" dirty="0"/>
              <a:t>Today’s experiment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7378910-043E-41B1-8903-2AC3D7BBB73E}"/>
              </a:ext>
            </a:extLst>
          </p:cNvPr>
          <p:cNvSpPr txBox="1"/>
          <p:nvPr/>
        </p:nvSpPr>
        <p:spPr>
          <a:xfrm>
            <a:off x="4716448" y="1104164"/>
            <a:ext cx="6750782" cy="523220"/>
          </a:xfrm>
          <a:prstGeom prst="rect">
            <a:avLst/>
          </a:prstGeom>
          <a:noFill/>
          <a:ln w="28575"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accent6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mass </a:t>
            </a:r>
            <a:r>
              <a:rPr lang="en-GB" sz="2800" dirty="0">
                <a:solidFill>
                  <a:schemeClr val="accent6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 T  c</a:t>
            </a:r>
            <a:r>
              <a:rPr lang="en-GB" sz="2800" baseline="-25000" dirty="0">
                <a:solidFill>
                  <a:schemeClr val="accent6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p</a:t>
            </a:r>
            <a:r>
              <a:rPr lang="en-GB" sz="2800" dirty="0">
                <a:solidFill>
                  <a:schemeClr val="accent6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 </a:t>
            </a: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= - [</a:t>
            </a:r>
            <a:r>
              <a:rPr lang="en-GB" sz="2800" dirty="0">
                <a:solidFill>
                  <a:schemeClr val="accent5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mass </a:t>
            </a:r>
            <a:r>
              <a:rPr lang="en-GB" sz="2800" dirty="0">
                <a:solidFill>
                  <a:schemeClr val="accent5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 T  c</a:t>
            </a:r>
            <a:r>
              <a:rPr lang="en-GB" sz="2800" baseline="-25000" dirty="0">
                <a:solidFill>
                  <a:schemeClr val="accent5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p</a:t>
            </a:r>
            <a:r>
              <a:rPr lang="en-GB" sz="2800" dirty="0">
                <a:solidFill>
                  <a:schemeClr val="accent5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 </a:t>
            </a: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+</a:t>
            </a:r>
            <a:r>
              <a:rPr lang="en-GB" sz="2800" dirty="0">
                <a:solidFill>
                  <a:schemeClr val="accent5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 </a:t>
            </a:r>
            <a:r>
              <a:rPr lang="en-GB" sz="2800" dirty="0">
                <a:solidFill>
                  <a:srgbClr val="009999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HC </a:t>
            </a:r>
            <a:r>
              <a:rPr lang="en-GB" sz="2800" dirty="0">
                <a:solidFill>
                  <a:srgbClr val="009999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 T</a:t>
            </a: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]</a:t>
            </a:r>
            <a:r>
              <a:rPr lang="en-GB" sz="2800" dirty="0">
                <a:solidFill>
                  <a:schemeClr val="accent5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 </a:t>
            </a:r>
            <a:r>
              <a:rPr lang="en-GB" sz="2800" dirty="0">
                <a:solidFill>
                  <a:schemeClr val="accent6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0335996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76B3730D-B31A-47D7-B823-31AF13EDEE8A}"/>
              </a:ext>
            </a:extLst>
          </p:cNvPr>
          <p:cNvSpPr txBox="1"/>
          <p:nvPr/>
        </p:nvSpPr>
        <p:spPr>
          <a:xfrm>
            <a:off x="1524000" y="17925"/>
            <a:ext cx="776024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BOMB CALORIMETERS</a:t>
            </a:r>
            <a:endParaRPr lang="en-GB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" name="Picture 2" descr="Diagram&#10;&#10;Description automatically generated">
            <a:extLst>
              <a:ext uri="{FF2B5EF4-FFF2-40B4-BE49-F238E27FC236}">
                <a16:creationId xmlns:a16="http://schemas.microsoft.com/office/drawing/2014/main" id="{577BBBB6-2FF3-4C55-9BCF-6567F7C2F98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4957" y="991522"/>
            <a:ext cx="5071043" cy="5090125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9BF9A3DA-29AB-4511-A561-98439ECB21E5}"/>
              </a:ext>
            </a:extLst>
          </p:cNvPr>
          <p:cNvSpPr txBox="1"/>
          <p:nvPr/>
        </p:nvSpPr>
        <p:spPr>
          <a:xfrm>
            <a:off x="6816080" y="5301208"/>
            <a:ext cx="331236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4"/>
              </a:rPr>
              <a:t>Bomb Calorimetry - video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5065955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14DFE2E-4EDA-4B5C-9D90-7DE52BADC5F4}"/>
              </a:ext>
            </a:extLst>
          </p:cNvPr>
          <p:cNvSpPr txBox="1"/>
          <p:nvPr/>
        </p:nvSpPr>
        <p:spPr>
          <a:xfrm>
            <a:off x="4051820" y="751346"/>
            <a:ext cx="41015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accent6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Q (system)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= - </a:t>
            </a:r>
            <a:r>
              <a:rPr lang="en-GB" sz="2400" dirty="0">
                <a:solidFill>
                  <a:srgbClr val="009999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Q</a:t>
            </a:r>
            <a:r>
              <a:rPr lang="en-GB" sz="24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400" dirty="0">
                <a:solidFill>
                  <a:srgbClr val="009999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(surroundings)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1B7188B-5BC9-433A-831F-477B9258C855}"/>
              </a:ext>
            </a:extLst>
          </p:cNvPr>
          <p:cNvSpPr txBox="1"/>
          <p:nvPr/>
        </p:nvSpPr>
        <p:spPr>
          <a:xfrm>
            <a:off x="459826" y="1573077"/>
            <a:ext cx="1123324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Calibri" panose="020F0502020204030204" pitchFamily="34" charset="0"/>
                <a:cs typeface="Calibri" panose="020F0502020204030204" pitchFamily="34" charset="0"/>
              </a:rPr>
              <a:t>EXAMPLE</a:t>
            </a:r>
            <a:b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A </a:t>
            </a:r>
            <a:r>
              <a:rPr lang="en-GB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15.0 g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piece of </a:t>
            </a:r>
            <a:r>
              <a:rPr lang="en-GB" dirty="0">
                <a:solidFill>
                  <a:schemeClr val="accent6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metal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at </a:t>
            </a:r>
            <a:r>
              <a:rPr lang="en-GB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95 °C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is dropped into </a:t>
            </a:r>
            <a:r>
              <a:rPr lang="en-GB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26.0 g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of </a:t>
            </a:r>
            <a:r>
              <a:rPr lang="en-GB" dirty="0">
                <a:solidFill>
                  <a:srgbClr val="009999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water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at </a:t>
            </a:r>
            <a:r>
              <a:rPr lang="en-GB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25 °C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. If the final temperature of the combination is </a:t>
            </a:r>
            <a:r>
              <a:rPr lang="en-GB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32 °C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, calculate the </a:t>
            </a:r>
            <a:r>
              <a:rPr lang="en-GB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specific heat of the metal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. The </a:t>
            </a:r>
            <a:r>
              <a:rPr lang="en-GB" dirty="0">
                <a:solidFill>
                  <a:srgbClr val="CC66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specific heat of water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is </a:t>
            </a:r>
            <a:r>
              <a:rPr lang="en-GB" dirty="0">
                <a:solidFill>
                  <a:srgbClr val="CC66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4.184 J/g-°C.</a:t>
            </a:r>
          </a:p>
          <a:p>
            <a:endParaRPr lang="en-GB" dirty="0">
              <a:solidFill>
                <a:srgbClr val="0070C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ABB1C0A-AEC8-4D37-9B20-27242AF14822}"/>
              </a:ext>
            </a:extLst>
          </p:cNvPr>
          <p:cNvSpPr txBox="1"/>
          <p:nvPr/>
        </p:nvSpPr>
        <p:spPr>
          <a:xfrm>
            <a:off x="194228" y="2888822"/>
            <a:ext cx="410157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Q(metal) = mass </a:t>
            </a:r>
            <a:r>
              <a:rPr lang="en-GB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 T  C</a:t>
            </a:r>
            <a:r>
              <a:rPr lang="en-GB" baseline="-250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p</a:t>
            </a:r>
            <a:r>
              <a:rPr lang="en-GB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 = </a:t>
            </a:r>
          </a:p>
          <a:p>
            <a:r>
              <a:rPr lang="en-GB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              =15.0 g  (32 – 95) </a:t>
            </a:r>
            <a:r>
              <a:rPr lang="en-GB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°</a:t>
            </a:r>
            <a:r>
              <a:rPr lang="en-GB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C  Cp metal </a:t>
            </a:r>
          </a:p>
          <a:p>
            <a:r>
              <a:rPr lang="en-GB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              = -945   Cp metal J </a:t>
            </a:r>
            <a:endParaRPr lang="en-GB" dirty="0">
              <a:solidFill>
                <a:srgbClr val="FF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D65EA58-02C8-4684-A1DF-E2E73D32A62A}"/>
              </a:ext>
            </a:extLst>
          </p:cNvPr>
          <p:cNvSpPr txBox="1"/>
          <p:nvPr/>
        </p:nvSpPr>
        <p:spPr>
          <a:xfrm>
            <a:off x="6102606" y="2926711"/>
            <a:ext cx="455528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Q(water) = mass </a:t>
            </a:r>
            <a:r>
              <a:rPr lang="en-GB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 T  C</a:t>
            </a:r>
            <a:r>
              <a:rPr lang="en-GB" baseline="-250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p</a:t>
            </a:r>
            <a:r>
              <a:rPr lang="en-GB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 = </a:t>
            </a:r>
          </a:p>
          <a:p>
            <a:r>
              <a:rPr lang="en-GB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              = 26.0 g  (</a:t>
            </a:r>
            <a:r>
              <a:rPr lang="en-GB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32</a:t>
            </a:r>
            <a:r>
              <a:rPr lang="en-GB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 – 25) </a:t>
            </a:r>
            <a:r>
              <a:rPr lang="en-GB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°C</a:t>
            </a:r>
            <a:r>
              <a:rPr lang="en-GB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  4.148 J/g-</a:t>
            </a:r>
            <a:r>
              <a:rPr lang="en-GB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°C</a:t>
            </a:r>
            <a:r>
              <a:rPr lang="en-GB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 =</a:t>
            </a:r>
          </a:p>
          <a:p>
            <a:r>
              <a:rPr lang="en-GB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              = 761 J</a:t>
            </a:r>
          </a:p>
          <a:p>
            <a:endParaRPr lang="en-GB" dirty="0">
              <a:solidFill>
                <a:srgbClr val="FF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CEBF179-DBFC-4FCE-A603-B66C16B57EEC}"/>
              </a:ext>
            </a:extLst>
          </p:cNvPr>
          <p:cNvSpPr txBox="1"/>
          <p:nvPr/>
        </p:nvSpPr>
        <p:spPr>
          <a:xfrm>
            <a:off x="913774" y="4159027"/>
            <a:ext cx="468297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-945   Cp metal J</a:t>
            </a:r>
            <a:r>
              <a:rPr lang="en-GB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= </a:t>
            </a:r>
            <a:r>
              <a:rPr lang="en-GB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- 761 J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BBA6E8B-DB78-4C05-AAF9-55666541B2CA}"/>
              </a:ext>
            </a:extLst>
          </p:cNvPr>
          <p:cNvSpPr txBox="1"/>
          <p:nvPr/>
        </p:nvSpPr>
        <p:spPr>
          <a:xfrm>
            <a:off x="1005332" y="4598794"/>
            <a:ext cx="2988979" cy="369332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Cp metal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= </a:t>
            </a:r>
            <a:r>
              <a:rPr lang="en-GB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0.805 J/g-</a:t>
            </a:r>
            <a:r>
              <a:rPr lang="en-GB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°</a:t>
            </a:r>
            <a:r>
              <a:rPr lang="en-GB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C</a:t>
            </a:r>
            <a:endParaRPr lang="en-GB" dirty="0">
              <a:solidFill>
                <a:srgbClr val="0070C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800B3DB8-3E83-484F-8440-2FCC1E7A9F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6057"/>
            <a:ext cx="10364451" cy="839155"/>
          </a:xfrm>
        </p:spPr>
        <p:txBody>
          <a:bodyPr/>
          <a:lstStyle/>
          <a:p>
            <a:r>
              <a:rPr lang="en-GB" dirty="0"/>
              <a:t>Sample problem</a:t>
            </a:r>
          </a:p>
        </p:txBody>
      </p:sp>
    </p:spTree>
    <p:extLst>
      <p:ext uri="{BB962C8B-B14F-4D97-AF65-F5344CB8AC3E}">
        <p14:creationId xmlns:p14="http://schemas.microsoft.com/office/powerpoint/2010/main" val="39653705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1" grpId="0"/>
      <p:bldP spid="13" grpId="0"/>
      <p:bldP spid="1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extBox 21">
            <a:extLst>
              <a:ext uri="{FF2B5EF4-FFF2-40B4-BE49-F238E27FC236}">
                <a16:creationId xmlns:a16="http://schemas.microsoft.com/office/drawing/2014/main" id="{766A13A2-EEF8-420C-B82F-E358F617BC2F}"/>
              </a:ext>
            </a:extLst>
          </p:cNvPr>
          <p:cNvSpPr txBox="1"/>
          <p:nvPr/>
        </p:nvSpPr>
        <p:spPr>
          <a:xfrm>
            <a:off x="4649269" y="1594186"/>
            <a:ext cx="462425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Q (system)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= </a:t>
            </a:r>
            <a:r>
              <a:rPr lang="en-GB" sz="24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-Q (surroundings)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BA6B1DA-F2A8-474E-B394-D7A1276BA025}"/>
              </a:ext>
            </a:extLst>
          </p:cNvPr>
          <p:cNvSpPr txBox="1"/>
          <p:nvPr/>
        </p:nvSpPr>
        <p:spPr>
          <a:xfrm>
            <a:off x="1529463" y="628658"/>
            <a:ext cx="882047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50.0 g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of </a:t>
            </a:r>
            <a:r>
              <a:rPr lang="en-GB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hot water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at </a:t>
            </a:r>
            <a:r>
              <a:rPr lang="en-GB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90.0 °C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is added to </a:t>
            </a:r>
            <a:r>
              <a:rPr lang="en-GB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25.0 g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of </a:t>
            </a:r>
            <a:r>
              <a:rPr lang="en-GB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water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at </a:t>
            </a:r>
            <a:r>
              <a:rPr lang="en-GB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22.0 °C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that is contained in </a:t>
            </a:r>
            <a:r>
              <a:rPr lang="en-GB" dirty="0">
                <a:solidFill>
                  <a:srgbClr val="008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insulated cup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. The final temperature of calorimeter increased to </a:t>
            </a:r>
            <a:r>
              <a:rPr lang="en-GB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58.6 °C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  <a:r>
              <a:rPr lang="en-GB" dirty="0">
                <a:solidFill>
                  <a:srgbClr val="008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Determine </a:t>
            </a:r>
            <a:r>
              <a:rPr lang="en-GB" dirty="0">
                <a:solidFill>
                  <a:srgbClr val="008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heat capacity, HC, 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of the calorimeter. The </a:t>
            </a:r>
            <a:r>
              <a:rPr lang="en-GB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specific heat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of water is </a:t>
            </a:r>
            <a:r>
              <a:rPr lang="en-GB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4.184 J/g- °C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27B315B-26A6-403F-A2D9-D6DE41B056F1}"/>
              </a:ext>
            </a:extLst>
          </p:cNvPr>
          <p:cNvSpPr txBox="1"/>
          <p:nvPr/>
        </p:nvSpPr>
        <p:spPr>
          <a:xfrm>
            <a:off x="4894951" y="2411169"/>
            <a:ext cx="11977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hot water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7F90FA7-4832-4A53-9A00-E70C838DEA75}"/>
              </a:ext>
            </a:extLst>
          </p:cNvPr>
          <p:cNvSpPr txBox="1"/>
          <p:nvPr/>
        </p:nvSpPr>
        <p:spPr>
          <a:xfrm>
            <a:off x="6642871" y="2397890"/>
            <a:ext cx="17865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cold water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+ </a:t>
            </a:r>
            <a:r>
              <a:rPr lang="en-GB" dirty="0">
                <a:solidFill>
                  <a:srgbClr val="008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cup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01C6E199-2D93-46F6-B9A9-BA40CEB9782E}"/>
              </a:ext>
            </a:extLst>
          </p:cNvPr>
          <p:cNvSpPr txBox="1"/>
          <p:nvPr/>
        </p:nvSpPr>
        <p:spPr>
          <a:xfrm>
            <a:off x="1811678" y="2917579"/>
            <a:ext cx="422775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Q (hot water) = mass </a:t>
            </a:r>
            <a:r>
              <a:rPr lang="en-GB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 T  C</a:t>
            </a:r>
            <a:r>
              <a:rPr lang="en-GB" baseline="-250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p</a:t>
            </a:r>
            <a:r>
              <a:rPr lang="en-GB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 = </a:t>
            </a:r>
          </a:p>
          <a:p>
            <a:r>
              <a:rPr lang="en-GB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= 50.0 g  (</a:t>
            </a:r>
            <a:r>
              <a:rPr lang="en-GB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58.6</a:t>
            </a:r>
            <a:r>
              <a:rPr lang="en-GB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 – 90.0) </a:t>
            </a:r>
            <a:r>
              <a:rPr lang="en-GB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°C</a:t>
            </a:r>
            <a:r>
              <a:rPr lang="en-GB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  4.184 J/g-</a:t>
            </a:r>
            <a:r>
              <a:rPr lang="en-GB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°C =</a:t>
            </a:r>
          </a:p>
          <a:p>
            <a:r>
              <a:rPr lang="en-GB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= - 6568.88 J           </a:t>
            </a:r>
            <a:endParaRPr lang="en-GB" dirty="0">
              <a:solidFill>
                <a:srgbClr val="FF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10875345-23BD-47A1-8A45-E2A0DE7F661B}"/>
              </a:ext>
            </a:extLst>
          </p:cNvPr>
          <p:cNvSpPr txBox="1"/>
          <p:nvPr/>
        </p:nvSpPr>
        <p:spPr>
          <a:xfrm>
            <a:off x="6096000" y="2952818"/>
            <a:ext cx="43204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Q(cold water) = mass </a:t>
            </a:r>
            <a:r>
              <a:rPr lang="en-GB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 T  C</a:t>
            </a:r>
            <a:r>
              <a:rPr lang="en-GB" baseline="-25000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p</a:t>
            </a:r>
            <a:r>
              <a:rPr lang="en-GB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 =</a:t>
            </a:r>
          </a:p>
          <a:p>
            <a:r>
              <a:rPr lang="en-GB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= 25.0 g  (</a:t>
            </a:r>
            <a:r>
              <a:rPr lang="en-GB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58.6</a:t>
            </a:r>
            <a:r>
              <a:rPr lang="en-GB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 – 22.0) </a:t>
            </a:r>
            <a:r>
              <a:rPr lang="en-GB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°C</a:t>
            </a:r>
            <a:r>
              <a:rPr lang="en-GB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  4.184 J/g-</a:t>
            </a:r>
            <a:r>
              <a:rPr lang="en-GB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°C =</a:t>
            </a:r>
          </a:p>
          <a:p>
            <a:r>
              <a:rPr lang="en-GB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= 3828.36 J</a:t>
            </a:r>
          </a:p>
          <a:p>
            <a:r>
              <a:rPr lang="en-GB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              </a:t>
            </a:r>
            <a:endParaRPr lang="en-GB" dirty="0">
              <a:solidFill>
                <a:srgbClr val="00B0F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0BFA396B-28FA-407A-A073-D2F5B03EB472}"/>
              </a:ext>
            </a:extLst>
          </p:cNvPr>
          <p:cNvSpPr txBox="1"/>
          <p:nvPr/>
        </p:nvSpPr>
        <p:spPr>
          <a:xfrm>
            <a:off x="6039431" y="3956049"/>
            <a:ext cx="408797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008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Q(cup) = HC </a:t>
            </a:r>
            <a:r>
              <a:rPr lang="en-GB" dirty="0">
                <a:solidFill>
                  <a:srgbClr val="00800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 T = </a:t>
            </a:r>
            <a:r>
              <a:rPr lang="en-GB" dirty="0">
                <a:solidFill>
                  <a:srgbClr val="008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HC </a:t>
            </a:r>
            <a:r>
              <a:rPr lang="en-GB" dirty="0">
                <a:solidFill>
                  <a:srgbClr val="00800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 (</a:t>
            </a:r>
            <a:r>
              <a:rPr lang="en-GB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58.6</a:t>
            </a:r>
            <a:r>
              <a:rPr lang="en-GB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 </a:t>
            </a:r>
            <a:r>
              <a:rPr lang="en-GB" dirty="0">
                <a:solidFill>
                  <a:srgbClr val="00800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– 22.0) </a:t>
            </a:r>
            <a:r>
              <a:rPr lang="en-GB" dirty="0">
                <a:solidFill>
                  <a:srgbClr val="008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°C =</a:t>
            </a:r>
          </a:p>
          <a:p>
            <a:r>
              <a:rPr lang="en-GB" dirty="0">
                <a:solidFill>
                  <a:srgbClr val="00800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=  36.6  </a:t>
            </a:r>
            <a:r>
              <a:rPr lang="en-GB" b="1" dirty="0">
                <a:solidFill>
                  <a:srgbClr val="008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HC</a:t>
            </a:r>
            <a:endParaRPr lang="en-GB" b="1" dirty="0">
              <a:solidFill>
                <a:srgbClr val="FF0000"/>
              </a:solidFill>
              <a:latin typeface="Calibri" panose="020F0502020204030204" pitchFamily="34" charset="0"/>
              <a:cs typeface="Calibri" panose="020F0502020204030204" pitchFamily="34" charset="0"/>
              <a:sym typeface="Symbol" panose="05050102010706020507" pitchFamily="18" charset="2"/>
            </a:endParaRPr>
          </a:p>
          <a:p>
            <a:r>
              <a:rPr lang="en-GB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              </a:t>
            </a:r>
            <a:endParaRPr lang="en-GB" dirty="0">
              <a:solidFill>
                <a:srgbClr val="FF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B8FF4198-909A-4375-BD29-00E76443F528}"/>
              </a:ext>
            </a:extLst>
          </p:cNvPr>
          <p:cNvSpPr txBox="1"/>
          <p:nvPr/>
        </p:nvSpPr>
        <p:spPr>
          <a:xfrm>
            <a:off x="4729886" y="4603879"/>
            <a:ext cx="550817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Q(hot water)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=</a:t>
            </a:r>
            <a:r>
              <a:rPr lang="en-GB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- [</a:t>
            </a:r>
            <a:r>
              <a:rPr lang="en-GB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Q(cold water) </a:t>
            </a:r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+</a:t>
            </a:r>
            <a:r>
              <a:rPr lang="en-GB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>
                <a:solidFill>
                  <a:srgbClr val="008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Q(</a:t>
            </a:r>
            <a:r>
              <a:rPr lang="en-GB" dirty="0">
                <a:solidFill>
                  <a:srgbClr val="008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cup)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]</a:t>
            </a:r>
            <a:r>
              <a:rPr lang="en-GB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CC321D82-7D73-4E52-8E66-3D40D13E697F}"/>
              </a:ext>
            </a:extLst>
          </p:cNvPr>
          <p:cNvSpPr txBox="1"/>
          <p:nvPr/>
        </p:nvSpPr>
        <p:spPr>
          <a:xfrm>
            <a:off x="5015880" y="5054393"/>
            <a:ext cx="722062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-6568.88 J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=</a:t>
            </a:r>
            <a:r>
              <a:rPr lang="en-GB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- [</a:t>
            </a:r>
            <a:r>
              <a:rPr lang="en-GB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3828.36 J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+ </a:t>
            </a:r>
            <a:r>
              <a:rPr lang="en-GB" dirty="0">
                <a:solidFill>
                  <a:srgbClr val="00800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36.6  </a:t>
            </a:r>
            <a:r>
              <a:rPr lang="en-GB" b="1" dirty="0">
                <a:solidFill>
                  <a:srgbClr val="008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HC </a:t>
            </a:r>
            <a:r>
              <a:rPr lang="en-GB" dirty="0">
                <a:solidFill>
                  <a:srgbClr val="008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J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]</a:t>
            </a:r>
          </a:p>
          <a:p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FE297475-7831-4C35-9822-32BDC9C9F012}"/>
              </a:ext>
            </a:extLst>
          </p:cNvPr>
          <p:cNvSpPr txBox="1"/>
          <p:nvPr/>
        </p:nvSpPr>
        <p:spPr>
          <a:xfrm>
            <a:off x="3873659" y="5490757"/>
            <a:ext cx="722062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-6568.88 J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+ </a:t>
            </a:r>
            <a:r>
              <a:rPr lang="en-GB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3828.36 J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=</a:t>
            </a:r>
            <a:r>
              <a:rPr lang="en-GB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- </a:t>
            </a:r>
            <a:r>
              <a:rPr lang="en-GB" dirty="0">
                <a:solidFill>
                  <a:srgbClr val="00800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36.6  </a:t>
            </a:r>
            <a:r>
              <a:rPr lang="en-GB" b="1" dirty="0">
                <a:solidFill>
                  <a:srgbClr val="008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HC </a:t>
            </a:r>
            <a:r>
              <a:rPr lang="en-GB" dirty="0">
                <a:solidFill>
                  <a:srgbClr val="008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J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1C8ECCF-CC0F-452C-8E2D-0071B239A5B8}"/>
              </a:ext>
            </a:extLst>
          </p:cNvPr>
          <p:cNvSpPr txBox="1"/>
          <p:nvPr/>
        </p:nvSpPr>
        <p:spPr>
          <a:xfrm>
            <a:off x="4953494" y="5959497"/>
            <a:ext cx="257474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- 2740.52 J = - </a:t>
            </a:r>
            <a:r>
              <a:rPr lang="en-GB" dirty="0">
                <a:solidFill>
                  <a:srgbClr val="00800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36.6  </a:t>
            </a:r>
            <a:r>
              <a:rPr lang="en-GB" b="1" dirty="0">
                <a:solidFill>
                  <a:srgbClr val="008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HC </a:t>
            </a:r>
            <a:r>
              <a:rPr lang="en-GB" dirty="0">
                <a:solidFill>
                  <a:srgbClr val="008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J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 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0A1B1B98-984D-40D8-8E43-46725398C5D5}"/>
              </a:ext>
            </a:extLst>
          </p:cNvPr>
          <p:cNvSpPr txBox="1"/>
          <p:nvPr/>
        </p:nvSpPr>
        <p:spPr>
          <a:xfrm>
            <a:off x="5735961" y="6472535"/>
            <a:ext cx="193514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>
                <a:solidFill>
                  <a:srgbClr val="008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HC = 74.8 J/</a:t>
            </a:r>
            <a:r>
              <a:rPr lang="en-GB" dirty="0">
                <a:solidFill>
                  <a:srgbClr val="008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°C</a:t>
            </a:r>
            <a:endParaRPr lang="en-GB" dirty="0">
              <a:solidFill>
                <a:srgbClr val="0000FF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cxnSp>
        <p:nvCxnSpPr>
          <p:cNvPr id="29" name="Straight Arrow Connector 28">
            <a:extLst>
              <a:ext uri="{FF2B5EF4-FFF2-40B4-BE49-F238E27FC236}">
                <a16:creationId xmlns:a16="http://schemas.microsoft.com/office/drawing/2014/main" id="{3040B7B6-DCBF-45D2-AFF2-FE135EA0EC10}"/>
              </a:ext>
            </a:extLst>
          </p:cNvPr>
          <p:cNvCxnSpPr>
            <a:cxnSpLocks/>
            <a:endCxn id="6" idx="0"/>
          </p:cNvCxnSpPr>
          <p:nvPr/>
        </p:nvCxnSpPr>
        <p:spPr>
          <a:xfrm>
            <a:off x="5493833" y="1988841"/>
            <a:ext cx="0" cy="422329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Straight Arrow Connector 38">
            <a:extLst>
              <a:ext uri="{FF2B5EF4-FFF2-40B4-BE49-F238E27FC236}">
                <a16:creationId xmlns:a16="http://schemas.microsoft.com/office/drawing/2014/main" id="{F7E5E2F4-82EB-47C2-B1D0-4A4D1C3901A8}"/>
              </a:ext>
            </a:extLst>
          </p:cNvPr>
          <p:cNvCxnSpPr>
            <a:cxnSpLocks/>
          </p:cNvCxnSpPr>
          <p:nvPr/>
        </p:nvCxnSpPr>
        <p:spPr>
          <a:xfrm>
            <a:off x="7536160" y="1988841"/>
            <a:ext cx="0" cy="422329"/>
          </a:xfrm>
          <a:prstGeom prst="straightConnector1">
            <a:avLst/>
          </a:prstGeom>
          <a:ln>
            <a:solidFill>
              <a:srgbClr val="0070C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F54058DE-FAA1-42C6-B35A-547A12C43D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-1991"/>
            <a:ext cx="10364451" cy="750034"/>
          </a:xfrm>
        </p:spPr>
        <p:txBody>
          <a:bodyPr/>
          <a:lstStyle/>
          <a:p>
            <a:r>
              <a:rPr lang="en-GB" dirty="0"/>
              <a:t>Sample problem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23" grpId="0"/>
      <p:bldP spid="24" grpId="0"/>
      <p:bldP spid="25" grpId="0"/>
      <p:bldP spid="27" grpId="0"/>
      <p:bldP spid="28" grpId="0"/>
      <p:bldP spid="31" grpId="0"/>
      <p:bldP spid="10" grpId="0"/>
      <p:bldP spid="34" grpId="0"/>
    </p:bldLst>
  </p:timing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A633B6A3-9E7F-4C10-9C98-2517A313436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Droplet</Template>
  <TotalTime>0</TotalTime>
  <Words>893</Words>
  <Application>Microsoft Office PowerPoint</Application>
  <PresentationFormat>Widescreen</PresentationFormat>
  <Paragraphs>101</Paragraphs>
  <Slides>9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Calibri</vt:lpstr>
      <vt:lpstr>Cambria Math</vt:lpstr>
      <vt:lpstr>Tw Cen MT</vt:lpstr>
      <vt:lpstr>Droplet</vt:lpstr>
      <vt:lpstr>CALORIMETRY  NOTES</vt:lpstr>
      <vt:lpstr>calorimetry</vt:lpstr>
      <vt:lpstr>First law of thermodynamics</vt:lpstr>
      <vt:lpstr>Specific heat</vt:lpstr>
      <vt:lpstr>Today’s experiment</vt:lpstr>
      <vt:lpstr>Today’s experiment</vt:lpstr>
      <vt:lpstr>PowerPoint Presentation</vt:lpstr>
      <vt:lpstr>Sample problem</vt:lpstr>
      <vt:lpstr>Sample problem</vt:lpstr>
    </vt:vector>
  </TitlesOfParts>
  <Company>Toshiba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Diapositiva 1</dc:title>
  <dc:creator>Mariajose</dc:creator>
  <cp:lastModifiedBy>Ewa Kazimierska</cp:lastModifiedBy>
  <cp:revision>271</cp:revision>
  <cp:lastPrinted>2024-04-18T09:08:55Z</cp:lastPrinted>
  <dcterms:created xsi:type="dcterms:W3CDTF">2010-05-23T14:28:12Z</dcterms:created>
  <dcterms:modified xsi:type="dcterms:W3CDTF">2025-03-28T01:48:01Z</dcterms:modified>
</cp:coreProperties>
</file>