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99" r:id="rId2"/>
    <p:sldId id="309" r:id="rId3"/>
    <p:sldId id="256" r:id="rId4"/>
    <p:sldId id="295" r:id="rId5"/>
    <p:sldId id="294" r:id="rId6"/>
    <p:sldId id="300" r:id="rId7"/>
    <p:sldId id="296" r:id="rId8"/>
    <p:sldId id="260" r:id="rId9"/>
    <p:sldId id="302" r:id="rId10"/>
    <p:sldId id="303" r:id="rId11"/>
    <p:sldId id="304" r:id="rId12"/>
    <p:sldId id="305" r:id="rId13"/>
    <p:sldId id="274" r:id="rId14"/>
    <p:sldId id="306" r:id="rId15"/>
    <p:sldId id="307" r:id="rId16"/>
    <p:sldId id="308" r:id="rId17"/>
    <p:sldId id="275" r:id="rId18"/>
    <p:sldId id="276" r:id="rId19"/>
    <p:sldId id="280" r:id="rId20"/>
    <p:sldId id="281" r:id="rId21"/>
    <p:sldId id="298" r:id="rId22"/>
    <p:sldId id="282" r:id="rId23"/>
    <p:sldId id="284" r:id="rId24"/>
    <p:sldId id="292" r:id="rId25"/>
    <p:sldId id="29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9A5A82-A633-4A3B-B918-139252819D9F}" v="112" dt="2021-01-14T11:36:56.0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autoAdjust="0"/>
    <p:restoredTop sz="94660"/>
  </p:normalViewPr>
  <p:slideViewPr>
    <p:cSldViewPr snapToGrid="0">
      <p:cViewPr varScale="1">
        <p:scale>
          <a:sx n="103" d="100"/>
          <a:sy n="103" d="100"/>
        </p:scale>
        <p:origin x="144" y="348"/>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B74834-55A9-4C95-95DE-ACC9E9833A8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19B7D0D-3161-437D-BD58-6AD0524732FE}">
      <dgm:prSet/>
      <dgm:spPr/>
      <dgm:t>
        <a:bodyPr/>
        <a:lstStyle/>
        <a:p>
          <a:r>
            <a:rPr lang="en-GB"/>
            <a:t>Communicable diseases </a:t>
          </a:r>
          <a:endParaRPr lang="en-US"/>
        </a:p>
      </dgm:t>
    </dgm:pt>
    <dgm:pt modelId="{80F8C41C-C9F2-4FAB-BE8C-6C7679A5D7E3}" type="parTrans" cxnId="{E14990D3-DB8D-44B5-8E19-0B4E104E5199}">
      <dgm:prSet/>
      <dgm:spPr/>
      <dgm:t>
        <a:bodyPr/>
        <a:lstStyle/>
        <a:p>
          <a:endParaRPr lang="en-US"/>
        </a:p>
      </dgm:t>
    </dgm:pt>
    <dgm:pt modelId="{9FAB1C87-3C26-43D1-AA32-87F829C9466B}" type="sibTrans" cxnId="{E14990D3-DB8D-44B5-8E19-0B4E104E5199}">
      <dgm:prSet/>
      <dgm:spPr/>
      <dgm:t>
        <a:bodyPr/>
        <a:lstStyle/>
        <a:p>
          <a:endParaRPr lang="en-US"/>
        </a:p>
      </dgm:t>
    </dgm:pt>
    <dgm:pt modelId="{072117C0-59C0-47A4-9437-F973345B77F7}">
      <dgm:prSet/>
      <dgm:spPr/>
      <dgm:t>
        <a:bodyPr/>
        <a:lstStyle/>
        <a:p>
          <a:r>
            <a:rPr lang="en-GB"/>
            <a:t>Non communicable diseases </a:t>
          </a:r>
          <a:endParaRPr lang="en-US"/>
        </a:p>
      </dgm:t>
    </dgm:pt>
    <dgm:pt modelId="{5A35F425-552A-4232-A6C1-DD9BC596A593}" type="parTrans" cxnId="{501D923E-A80D-401E-8792-020B8AB3ED8C}">
      <dgm:prSet/>
      <dgm:spPr/>
      <dgm:t>
        <a:bodyPr/>
        <a:lstStyle/>
        <a:p>
          <a:endParaRPr lang="en-US"/>
        </a:p>
      </dgm:t>
    </dgm:pt>
    <dgm:pt modelId="{99B2D79E-2C81-4403-AEAF-56D417F67E5D}" type="sibTrans" cxnId="{501D923E-A80D-401E-8792-020B8AB3ED8C}">
      <dgm:prSet/>
      <dgm:spPr/>
      <dgm:t>
        <a:bodyPr/>
        <a:lstStyle/>
        <a:p>
          <a:endParaRPr lang="en-US"/>
        </a:p>
      </dgm:t>
    </dgm:pt>
    <dgm:pt modelId="{9B00FF79-AF02-47E4-A762-C8EA5DD9FB99}">
      <dgm:prSet/>
      <dgm:spPr/>
      <dgm:t>
        <a:bodyPr/>
        <a:lstStyle/>
        <a:p>
          <a:r>
            <a:rPr lang="en-GB"/>
            <a:t>Environmental pollution </a:t>
          </a:r>
          <a:endParaRPr lang="en-US"/>
        </a:p>
      </dgm:t>
    </dgm:pt>
    <dgm:pt modelId="{2644C5DC-AF70-41D0-B3C0-43362439B002}" type="parTrans" cxnId="{3884D2EE-B381-4D1B-A794-C48C1A254052}">
      <dgm:prSet/>
      <dgm:spPr/>
      <dgm:t>
        <a:bodyPr/>
        <a:lstStyle/>
        <a:p>
          <a:endParaRPr lang="en-US"/>
        </a:p>
      </dgm:t>
    </dgm:pt>
    <dgm:pt modelId="{9052375D-F3BB-4E05-BFB3-C61A23BBDC2C}" type="sibTrans" cxnId="{3884D2EE-B381-4D1B-A794-C48C1A254052}">
      <dgm:prSet/>
      <dgm:spPr/>
      <dgm:t>
        <a:bodyPr/>
        <a:lstStyle/>
        <a:p>
          <a:endParaRPr lang="en-US"/>
        </a:p>
      </dgm:t>
    </dgm:pt>
    <dgm:pt modelId="{37E7FA5F-A050-4628-B181-570B3B9EC330}">
      <dgm:prSet/>
      <dgm:spPr/>
      <dgm:t>
        <a:bodyPr/>
        <a:lstStyle/>
        <a:p>
          <a:r>
            <a:rPr lang="en-GB"/>
            <a:t>Maternal child health problems </a:t>
          </a:r>
          <a:endParaRPr lang="en-US"/>
        </a:p>
      </dgm:t>
    </dgm:pt>
    <dgm:pt modelId="{D1DDB2A4-E3F6-403C-9540-16532949B7C2}" type="parTrans" cxnId="{091A270F-BAD1-4E53-A98E-3854C101DCA3}">
      <dgm:prSet/>
      <dgm:spPr/>
      <dgm:t>
        <a:bodyPr/>
        <a:lstStyle/>
        <a:p>
          <a:endParaRPr lang="en-US"/>
        </a:p>
      </dgm:t>
    </dgm:pt>
    <dgm:pt modelId="{B8FA180D-81BF-4B09-A8A1-FC8CC1C3B6D0}" type="sibTrans" cxnId="{091A270F-BAD1-4E53-A98E-3854C101DCA3}">
      <dgm:prSet/>
      <dgm:spPr/>
      <dgm:t>
        <a:bodyPr/>
        <a:lstStyle/>
        <a:p>
          <a:endParaRPr lang="en-US"/>
        </a:p>
      </dgm:t>
    </dgm:pt>
    <dgm:pt modelId="{F47317E9-DA11-4811-B8D7-D3D4DD2ACDB5}">
      <dgm:prSet/>
      <dgm:spPr/>
      <dgm:t>
        <a:bodyPr/>
        <a:lstStyle/>
        <a:p>
          <a:r>
            <a:rPr lang="en-GB"/>
            <a:t>Malnutrition and micronutrient deficiency </a:t>
          </a:r>
          <a:endParaRPr lang="en-US"/>
        </a:p>
      </dgm:t>
    </dgm:pt>
    <dgm:pt modelId="{7BF1185F-116A-4F0D-9B8A-15F0FBC4ECB7}" type="parTrans" cxnId="{B232B429-1690-40D6-81B8-3D76D52FF7DA}">
      <dgm:prSet/>
      <dgm:spPr/>
      <dgm:t>
        <a:bodyPr/>
        <a:lstStyle/>
        <a:p>
          <a:endParaRPr lang="en-US"/>
        </a:p>
      </dgm:t>
    </dgm:pt>
    <dgm:pt modelId="{BFC20EE4-69B6-4320-905F-4E433AA0A4FD}" type="sibTrans" cxnId="{B232B429-1690-40D6-81B8-3D76D52FF7DA}">
      <dgm:prSet/>
      <dgm:spPr/>
      <dgm:t>
        <a:bodyPr/>
        <a:lstStyle/>
        <a:p>
          <a:endParaRPr lang="en-US"/>
        </a:p>
      </dgm:t>
    </dgm:pt>
    <dgm:pt modelId="{DBDDDDE8-75C1-49D6-B426-CB3BD003FD51}">
      <dgm:prSet/>
      <dgm:spPr/>
      <dgm:t>
        <a:bodyPr/>
        <a:lstStyle/>
        <a:p>
          <a:r>
            <a:rPr lang="en-GB"/>
            <a:t>Municipal and hospital waste </a:t>
          </a:r>
          <a:endParaRPr lang="en-US"/>
        </a:p>
      </dgm:t>
    </dgm:pt>
    <dgm:pt modelId="{87BDF49A-0589-40AE-A0A3-3B6977511AA9}" type="parTrans" cxnId="{13ACC996-FABD-4FF1-A60C-E59B37DA50EA}">
      <dgm:prSet/>
      <dgm:spPr/>
      <dgm:t>
        <a:bodyPr/>
        <a:lstStyle/>
        <a:p>
          <a:endParaRPr lang="en-US"/>
        </a:p>
      </dgm:t>
    </dgm:pt>
    <dgm:pt modelId="{0C20E50C-21A4-4D1B-89FD-D6EE5C27D2D6}" type="sibTrans" cxnId="{13ACC996-FABD-4FF1-A60C-E59B37DA50EA}">
      <dgm:prSet/>
      <dgm:spPr/>
      <dgm:t>
        <a:bodyPr/>
        <a:lstStyle/>
        <a:p>
          <a:endParaRPr lang="en-US"/>
        </a:p>
      </dgm:t>
    </dgm:pt>
    <dgm:pt modelId="{D8BE701A-D742-4505-827E-48ACA6CE6741}">
      <dgm:prSet/>
      <dgm:spPr/>
      <dgm:t>
        <a:bodyPr/>
        <a:lstStyle/>
        <a:p>
          <a:r>
            <a:rPr lang="en-GB"/>
            <a:t>Geriatric health problems </a:t>
          </a:r>
          <a:endParaRPr lang="en-US"/>
        </a:p>
      </dgm:t>
    </dgm:pt>
    <dgm:pt modelId="{6696712D-F683-458A-9944-BCCD11D2F733}" type="parTrans" cxnId="{CFA7FB70-C4A7-4913-B6D4-8A841892B329}">
      <dgm:prSet/>
      <dgm:spPr/>
      <dgm:t>
        <a:bodyPr/>
        <a:lstStyle/>
        <a:p>
          <a:endParaRPr lang="en-US"/>
        </a:p>
      </dgm:t>
    </dgm:pt>
    <dgm:pt modelId="{411E13B6-82C3-4335-BB43-8696EECA506C}" type="sibTrans" cxnId="{CFA7FB70-C4A7-4913-B6D4-8A841892B329}">
      <dgm:prSet/>
      <dgm:spPr/>
      <dgm:t>
        <a:bodyPr/>
        <a:lstStyle/>
        <a:p>
          <a:endParaRPr lang="en-US"/>
        </a:p>
      </dgm:t>
    </dgm:pt>
    <dgm:pt modelId="{49B10D59-75B2-4958-9E67-4FBE046B1036}">
      <dgm:prSet/>
      <dgm:spPr/>
      <dgm:t>
        <a:bodyPr/>
        <a:lstStyle/>
        <a:p>
          <a:r>
            <a:rPr lang="en-GB"/>
            <a:t>Population problems </a:t>
          </a:r>
          <a:endParaRPr lang="en-US"/>
        </a:p>
      </dgm:t>
    </dgm:pt>
    <dgm:pt modelId="{1D7CF493-2543-4F72-9185-2318E9940EDB}" type="parTrans" cxnId="{2FD5B53B-84A4-4135-B946-6C4C0AC8B769}">
      <dgm:prSet/>
      <dgm:spPr/>
      <dgm:t>
        <a:bodyPr/>
        <a:lstStyle/>
        <a:p>
          <a:endParaRPr lang="en-US"/>
        </a:p>
      </dgm:t>
    </dgm:pt>
    <dgm:pt modelId="{3DACE7FB-FA1E-4374-91DB-C73A680D20BB}" type="sibTrans" cxnId="{2FD5B53B-84A4-4135-B946-6C4C0AC8B769}">
      <dgm:prSet/>
      <dgm:spPr/>
      <dgm:t>
        <a:bodyPr/>
        <a:lstStyle/>
        <a:p>
          <a:endParaRPr lang="en-US"/>
        </a:p>
      </dgm:t>
    </dgm:pt>
    <dgm:pt modelId="{F52249F8-D4FE-4BF4-B420-E1F0540A5D1A}" type="pres">
      <dgm:prSet presAssocID="{ABB74834-55A9-4C95-95DE-ACC9E9833A87}" presName="linear" presStyleCnt="0">
        <dgm:presLayoutVars>
          <dgm:animLvl val="lvl"/>
          <dgm:resizeHandles val="exact"/>
        </dgm:presLayoutVars>
      </dgm:prSet>
      <dgm:spPr/>
    </dgm:pt>
    <dgm:pt modelId="{E3CB4146-39DD-4AB5-B172-CDE05811552F}" type="pres">
      <dgm:prSet presAssocID="{119B7D0D-3161-437D-BD58-6AD0524732FE}" presName="parentText" presStyleLbl="node1" presStyleIdx="0" presStyleCnt="8">
        <dgm:presLayoutVars>
          <dgm:chMax val="0"/>
          <dgm:bulletEnabled val="1"/>
        </dgm:presLayoutVars>
      </dgm:prSet>
      <dgm:spPr/>
    </dgm:pt>
    <dgm:pt modelId="{4AE8C27B-7DFC-4072-9AD9-62DA7610FD50}" type="pres">
      <dgm:prSet presAssocID="{9FAB1C87-3C26-43D1-AA32-87F829C9466B}" presName="spacer" presStyleCnt="0"/>
      <dgm:spPr/>
    </dgm:pt>
    <dgm:pt modelId="{61B6EB31-44D7-46B0-AE17-B806C8C17E84}" type="pres">
      <dgm:prSet presAssocID="{072117C0-59C0-47A4-9437-F973345B77F7}" presName="parentText" presStyleLbl="node1" presStyleIdx="1" presStyleCnt="8">
        <dgm:presLayoutVars>
          <dgm:chMax val="0"/>
          <dgm:bulletEnabled val="1"/>
        </dgm:presLayoutVars>
      </dgm:prSet>
      <dgm:spPr/>
    </dgm:pt>
    <dgm:pt modelId="{99F37CCE-137E-41DC-8270-EF86DCBCA3E1}" type="pres">
      <dgm:prSet presAssocID="{99B2D79E-2C81-4403-AEAF-56D417F67E5D}" presName="spacer" presStyleCnt="0"/>
      <dgm:spPr/>
    </dgm:pt>
    <dgm:pt modelId="{6CC0706C-3F29-43EC-9277-E03480FF8D60}" type="pres">
      <dgm:prSet presAssocID="{9B00FF79-AF02-47E4-A762-C8EA5DD9FB99}" presName="parentText" presStyleLbl="node1" presStyleIdx="2" presStyleCnt="8">
        <dgm:presLayoutVars>
          <dgm:chMax val="0"/>
          <dgm:bulletEnabled val="1"/>
        </dgm:presLayoutVars>
      </dgm:prSet>
      <dgm:spPr/>
    </dgm:pt>
    <dgm:pt modelId="{3FAC9E59-8382-460C-842F-B58C73295C45}" type="pres">
      <dgm:prSet presAssocID="{9052375D-F3BB-4E05-BFB3-C61A23BBDC2C}" presName="spacer" presStyleCnt="0"/>
      <dgm:spPr/>
    </dgm:pt>
    <dgm:pt modelId="{4A30061C-9021-4CBB-BBA2-3AD648A4F0E2}" type="pres">
      <dgm:prSet presAssocID="{37E7FA5F-A050-4628-B181-570B3B9EC330}" presName="parentText" presStyleLbl="node1" presStyleIdx="3" presStyleCnt="8">
        <dgm:presLayoutVars>
          <dgm:chMax val="0"/>
          <dgm:bulletEnabled val="1"/>
        </dgm:presLayoutVars>
      </dgm:prSet>
      <dgm:spPr/>
    </dgm:pt>
    <dgm:pt modelId="{64CB3EE6-F2CB-4F49-9267-68A73B8C10CA}" type="pres">
      <dgm:prSet presAssocID="{B8FA180D-81BF-4B09-A8A1-FC8CC1C3B6D0}" presName="spacer" presStyleCnt="0"/>
      <dgm:spPr/>
    </dgm:pt>
    <dgm:pt modelId="{B5D76EEF-E772-4F28-A295-AE18634A2602}" type="pres">
      <dgm:prSet presAssocID="{F47317E9-DA11-4811-B8D7-D3D4DD2ACDB5}" presName="parentText" presStyleLbl="node1" presStyleIdx="4" presStyleCnt="8">
        <dgm:presLayoutVars>
          <dgm:chMax val="0"/>
          <dgm:bulletEnabled val="1"/>
        </dgm:presLayoutVars>
      </dgm:prSet>
      <dgm:spPr/>
    </dgm:pt>
    <dgm:pt modelId="{783205C6-4BDB-4908-A049-C659615BD962}" type="pres">
      <dgm:prSet presAssocID="{BFC20EE4-69B6-4320-905F-4E433AA0A4FD}" presName="spacer" presStyleCnt="0"/>
      <dgm:spPr/>
    </dgm:pt>
    <dgm:pt modelId="{B6FC9522-649B-470E-8A1A-C8AD08AC877C}" type="pres">
      <dgm:prSet presAssocID="{DBDDDDE8-75C1-49D6-B426-CB3BD003FD51}" presName="parentText" presStyleLbl="node1" presStyleIdx="5" presStyleCnt="8">
        <dgm:presLayoutVars>
          <dgm:chMax val="0"/>
          <dgm:bulletEnabled val="1"/>
        </dgm:presLayoutVars>
      </dgm:prSet>
      <dgm:spPr/>
    </dgm:pt>
    <dgm:pt modelId="{82680433-D16C-4A88-B2B3-ACDA1764A79C}" type="pres">
      <dgm:prSet presAssocID="{0C20E50C-21A4-4D1B-89FD-D6EE5C27D2D6}" presName="spacer" presStyleCnt="0"/>
      <dgm:spPr/>
    </dgm:pt>
    <dgm:pt modelId="{BCB93C2C-2C16-4CFA-A941-44F9B4ECF6DB}" type="pres">
      <dgm:prSet presAssocID="{D8BE701A-D742-4505-827E-48ACA6CE6741}" presName="parentText" presStyleLbl="node1" presStyleIdx="6" presStyleCnt="8">
        <dgm:presLayoutVars>
          <dgm:chMax val="0"/>
          <dgm:bulletEnabled val="1"/>
        </dgm:presLayoutVars>
      </dgm:prSet>
      <dgm:spPr/>
    </dgm:pt>
    <dgm:pt modelId="{1216569A-6EB8-41CC-8596-A139AB89CFCE}" type="pres">
      <dgm:prSet presAssocID="{411E13B6-82C3-4335-BB43-8696EECA506C}" presName="spacer" presStyleCnt="0"/>
      <dgm:spPr/>
    </dgm:pt>
    <dgm:pt modelId="{FFEFA62D-C1DC-4E97-9FD9-9A3802D88C8C}" type="pres">
      <dgm:prSet presAssocID="{49B10D59-75B2-4958-9E67-4FBE046B1036}" presName="parentText" presStyleLbl="node1" presStyleIdx="7" presStyleCnt="8">
        <dgm:presLayoutVars>
          <dgm:chMax val="0"/>
          <dgm:bulletEnabled val="1"/>
        </dgm:presLayoutVars>
      </dgm:prSet>
      <dgm:spPr/>
    </dgm:pt>
  </dgm:ptLst>
  <dgm:cxnLst>
    <dgm:cxn modelId="{091A270F-BAD1-4E53-A98E-3854C101DCA3}" srcId="{ABB74834-55A9-4C95-95DE-ACC9E9833A87}" destId="{37E7FA5F-A050-4628-B181-570B3B9EC330}" srcOrd="3" destOrd="0" parTransId="{D1DDB2A4-E3F6-403C-9540-16532949B7C2}" sibTransId="{B8FA180D-81BF-4B09-A8A1-FC8CC1C3B6D0}"/>
    <dgm:cxn modelId="{86CA0D25-2C93-4E20-9CE6-01EC44BBD4AD}" type="presOf" srcId="{D8BE701A-D742-4505-827E-48ACA6CE6741}" destId="{BCB93C2C-2C16-4CFA-A941-44F9B4ECF6DB}" srcOrd="0" destOrd="0" presId="urn:microsoft.com/office/officeart/2005/8/layout/vList2"/>
    <dgm:cxn modelId="{B232B429-1690-40D6-81B8-3D76D52FF7DA}" srcId="{ABB74834-55A9-4C95-95DE-ACC9E9833A87}" destId="{F47317E9-DA11-4811-B8D7-D3D4DD2ACDB5}" srcOrd="4" destOrd="0" parTransId="{7BF1185F-116A-4F0D-9B8A-15F0FBC4ECB7}" sibTransId="{BFC20EE4-69B6-4320-905F-4E433AA0A4FD}"/>
    <dgm:cxn modelId="{2FD5B53B-84A4-4135-B946-6C4C0AC8B769}" srcId="{ABB74834-55A9-4C95-95DE-ACC9E9833A87}" destId="{49B10D59-75B2-4958-9E67-4FBE046B1036}" srcOrd="7" destOrd="0" parTransId="{1D7CF493-2543-4F72-9185-2318E9940EDB}" sibTransId="{3DACE7FB-FA1E-4374-91DB-C73A680D20BB}"/>
    <dgm:cxn modelId="{9C306C3C-618B-48DA-80F7-EE523A60F3DB}" type="presOf" srcId="{119B7D0D-3161-437D-BD58-6AD0524732FE}" destId="{E3CB4146-39DD-4AB5-B172-CDE05811552F}" srcOrd="0" destOrd="0" presId="urn:microsoft.com/office/officeart/2005/8/layout/vList2"/>
    <dgm:cxn modelId="{501D923E-A80D-401E-8792-020B8AB3ED8C}" srcId="{ABB74834-55A9-4C95-95DE-ACC9E9833A87}" destId="{072117C0-59C0-47A4-9437-F973345B77F7}" srcOrd="1" destOrd="0" parTransId="{5A35F425-552A-4232-A6C1-DD9BC596A593}" sibTransId="{99B2D79E-2C81-4403-AEAF-56D417F67E5D}"/>
    <dgm:cxn modelId="{450B6461-39A8-4278-922C-EA08F6F81D03}" type="presOf" srcId="{DBDDDDE8-75C1-49D6-B426-CB3BD003FD51}" destId="{B6FC9522-649B-470E-8A1A-C8AD08AC877C}" srcOrd="0" destOrd="0" presId="urn:microsoft.com/office/officeart/2005/8/layout/vList2"/>
    <dgm:cxn modelId="{929A5B68-128F-4862-BC6D-CA57805D1EE9}" type="presOf" srcId="{49B10D59-75B2-4958-9E67-4FBE046B1036}" destId="{FFEFA62D-C1DC-4E97-9FD9-9A3802D88C8C}" srcOrd="0" destOrd="0" presId="urn:microsoft.com/office/officeart/2005/8/layout/vList2"/>
    <dgm:cxn modelId="{D4CB4B4B-8743-4DC4-9AC3-9F02501F8B3D}" type="presOf" srcId="{37E7FA5F-A050-4628-B181-570B3B9EC330}" destId="{4A30061C-9021-4CBB-BBA2-3AD648A4F0E2}" srcOrd="0" destOrd="0" presId="urn:microsoft.com/office/officeart/2005/8/layout/vList2"/>
    <dgm:cxn modelId="{CFA7FB70-C4A7-4913-B6D4-8A841892B329}" srcId="{ABB74834-55A9-4C95-95DE-ACC9E9833A87}" destId="{D8BE701A-D742-4505-827E-48ACA6CE6741}" srcOrd="6" destOrd="0" parTransId="{6696712D-F683-458A-9944-BCCD11D2F733}" sibTransId="{411E13B6-82C3-4335-BB43-8696EECA506C}"/>
    <dgm:cxn modelId="{65454052-CE54-4C32-9044-5A22C2743555}" type="presOf" srcId="{9B00FF79-AF02-47E4-A762-C8EA5DD9FB99}" destId="{6CC0706C-3F29-43EC-9277-E03480FF8D60}" srcOrd="0" destOrd="0" presId="urn:microsoft.com/office/officeart/2005/8/layout/vList2"/>
    <dgm:cxn modelId="{748E4F8B-A576-427C-BAF3-C947EA678F4C}" type="presOf" srcId="{ABB74834-55A9-4C95-95DE-ACC9E9833A87}" destId="{F52249F8-D4FE-4BF4-B420-E1F0540A5D1A}" srcOrd="0" destOrd="0" presId="urn:microsoft.com/office/officeart/2005/8/layout/vList2"/>
    <dgm:cxn modelId="{13ACC996-FABD-4FF1-A60C-E59B37DA50EA}" srcId="{ABB74834-55A9-4C95-95DE-ACC9E9833A87}" destId="{DBDDDDE8-75C1-49D6-B426-CB3BD003FD51}" srcOrd="5" destOrd="0" parTransId="{87BDF49A-0589-40AE-A0A3-3B6977511AA9}" sibTransId="{0C20E50C-21A4-4D1B-89FD-D6EE5C27D2D6}"/>
    <dgm:cxn modelId="{C3CCC3B0-23EE-4323-8C89-8156DCA81920}" type="presOf" srcId="{072117C0-59C0-47A4-9437-F973345B77F7}" destId="{61B6EB31-44D7-46B0-AE17-B806C8C17E84}" srcOrd="0" destOrd="0" presId="urn:microsoft.com/office/officeart/2005/8/layout/vList2"/>
    <dgm:cxn modelId="{E14990D3-DB8D-44B5-8E19-0B4E104E5199}" srcId="{ABB74834-55A9-4C95-95DE-ACC9E9833A87}" destId="{119B7D0D-3161-437D-BD58-6AD0524732FE}" srcOrd="0" destOrd="0" parTransId="{80F8C41C-C9F2-4FAB-BE8C-6C7679A5D7E3}" sibTransId="{9FAB1C87-3C26-43D1-AA32-87F829C9466B}"/>
    <dgm:cxn modelId="{3884D2EE-B381-4D1B-A794-C48C1A254052}" srcId="{ABB74834-55A9-4C95-95DE-ACC9E9833A87}" destId="{9B00FF79-AF02-47E4-A762-C8EA5DD9FB99}" srcOrd="2" destOrd="0" parTransId="{2644C5DC-AF70-41D0-B3C0-43362439B002}" sibTransId="{9052375D-F3BB-4E05-BFB3-C61A23BBDC2C}"/>
    <dgm:cxn modelId="{F5A15BF7-4905-4D76-B57D-FADA08A7A511}" type="presOf" srcId="{F47317E9-DA11-4811-B8D7-D3D4DD2ACDB5}" destId="{B5D76EEF-E772-4F28-A295-AE18634A2602}" srcOrd="0" destOrd="0" presId="urn:microsoft.com/office/officeart/2005/8/layout/vList2"/>
    <dgm:cxn modelId="{64A4903D-27DA-43AE-92F7-323139C86980}" type="presParOf" srcId="{F52249F8-D4FE-4BF4-B420-E1F0540A5D1A}" destId="{E3CB4146-39DD-4AB5-B172-CDE05811552F}" srcOrd="0" destOrd="0" presId="urn:microsoft.com/office/officeart/2005/8/layout/vList2"/>
    <dgm:cxn modelId="{2FFE6EB1-ABC6-401D-A50D-9954B65965F7}" type="presParOf" srcId="{F52249F8-D4FE-4BF4-B420-E1F0540A5D1A}" destId="{4AE8C27B-7DFC-4072-9AD9-62DA7610FD50}" srcOrd="1" destOrd="0" presId="urn:microsoft.com/office/officeart/2005/8/layout/vList2"/>
    <dgm:cxn modelId="{360FB4C2-61B0-4473-89B6-C31B5A776740}" type="presParOf" srcId="{F52249F8-D4FE-4BF4-B420-E1F0540A5D1A}" destId="{61B6EB31-44D7-46B0-AE17-B806C8C17E84}" srcOrd="2" destOrd="0" presId="urn:microsoft.com/office/officeart/2005/8/layout/vList2"/>
    <dgm:cxn modelId="{689F311C-5FAC-42BE-8F8C-A34E84E75337}" type="presParOf" srcId="{F52249F8-D4FE-4BF4-B420-E1F0540A5D1A}" destId="{99F37CCE-137E-41DC-8270-EF86DCBCA3E1}" srcOrd="3" destOrd="0" presId="urn:microsoft.com/office/officeart/2005/8/layout/vList2"/>
    <dgm:cxn modelId="{4A8E2B61-8938-4AF5-A4BB-268138D1FE7D}" type="presParOf" srcId="{F52249F8-D4FE-4BF4-B420-E1F0540A5D1A}" destId="{6CC0706C-3F29-43EC-9277-E03480FF8D60}" srcOrd="4" destOrd="0" presId="urn:microsoft.com/office/officeart/2005/8/layout/vList2"/>
    <dgm:cxn modelId="{B933AE5B-9F9B-45FC-9003-1CF40C7EB622}" type="presParOf" srcId="{F52249F8-D4FE-4BF4-B420-E1F0540A5D1A}" destId="{3FAC9E59-8382-460C-842F-B58C73295C45}" srcOrd="5" destOrd="0" presId="urn:microsoft.com/office/officeart/2005/8/layout/vList2"/>
    <dgm:cxn modelId="{3E6A98D6-6A3E-4FB4-8162-61F9A2AF42B0}" type="presParOf" srcId="{F52249F8-D4FE-4BF4-B420-E1F0540A5D1A}" destId="{4A30061C-9021-4CBB-BBA2-3AD648A4F0E2}" srcOrd="6" destOrd="0" presId="urn:microsoft.com/office/officeart/2005/8/layout/vList2"/>
    <dgm:cxn modelId="{211E489B-5490-48AC-B766-E59E5C914EB7}" type="presParOf" srcId="{F52249F8-D4FE-4BF4-B420-E1F0540A5D1A}" destId="{64CB3EE6-F2CB-4F49-9267-68A73B8C10CA}" srcOrd="7" destOrd="0" presId="urn:microsoft.com/office/officeart/2005/8/layout/vList2"/>
    <dgm:cxn modelId="{E6ADD1AB-C63B-4E11-9B62-CD19BC067CA9}" type="presParOf" srcId="{F52249F8-D4FE-4BF4-B420-E1F0540A5D1A}" destId="{B5D76EEF-E772-4F28-A295-AE18634A2602}" srcOrd="8" destOrd="0" presId="urn:microsoft.com/office/officeart/2005/8/layout/vList2"/>
    <dgm:cxn modelId="{0DFBD10A-6171-45D7-B404-B305553BB136}" type="presParOf" srcId="{F52249F8-D4FE-4BF4-B420-E1F0540A5D1A}" destId="{783205C6-4BDB-4908-A049-C659615BD962}" srcOrd="9" destOrd="0" presId="urn:microsoft.com/office/officeart/2005/8/layout/vList2"/>
    <dgm:cxn modelId="{5B8944F8-F643-468D-AF22-6C6F5711E6E6}" type="presParOf" srcId="{F52249F8-D4FE-4BF4-B420-E1F0540A5D1A}" destId="{B6FC9522-649B-470E-8A1A-C8AD08AC877C}" srcOrd="10" destOrd="0" presId="urn:microsoft.com/office/officeart/2005/8/layout/vList2"/>
    <dgm:cxn modelId="{DDA5C48A-A866-4BF2-B7FD-90933BFB1EB2}" type="presParOf" srcId="{F52249F8-D4FE-4BF4-B420-E1F0540A5D1A}" destId="{82680433-D16C-4A88-B2B3-ACDA1764A79C}" srcOrd="11" destOrd="0" presId="urn:microsoft.com/office/officeart/2005/8/layout/vList2"/>
    <dgm:cxn modelId="{40DBC41E-83A4-413A-ABA4-79067EBD5C24}" type="presParOf" srcId="{F52249F8-D4FE-4BF4-B420-E1F0540A5D1A}" destId="{BCB93C2C-2C16-4CFA-A941-44F9B4ECF6DB}" srcOrd="12" destOrd="0" presId="urn:microsoft.com/office/officeart/2005/8/layout/vList2"/>
    <dgm:cxn modelId="{34F3278E-C377-4BB5-BB21-330B832654A1}" type="presParOf" srcId="{F52249F8-D4FE-4BF4-B420-E1F0540A5D1A}" destId="{1216569A-6EB8-41CC-8596-A139AB89CFCE}" srcOrd="13" destOrd="0" presId="urn:microsoft.com/office/officeart/2005/8/layout/vList2"/>
    <dgm:cxn modelId="{3BE2659A-B1B4-4828-A541-928032C24653}" type="presParOf" srcId="{F52249F8-D4FE-4BF4-B420-E1F0540A5D1A}" destId="{FFEFA62D-C1DC-4E97-9FD9-9A3802D88C8C}"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CB4146-39DD-4AB5-B172-CDE05811552F}">
      <dsp:nvSpPr>
        <dsp:cNvPr id="0" name=""/>
        <dsp:cNvSpPr/>
      </dsp:nvSpPr>
      <dsp:spPr>
        <a:xfrm>
          <a:off x="0" y="8220"/>
          <a:ext cx="6492875" cy="57563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Communicable diseases </a:t>
          </a:r>
          <a:endParaRPr lang="en-US" sz="2400" kern="1200"/>
        </a:p>
      </dsp:txBody>
      <dsp:txXfrm>
        <a:off x="28100" y="36320"/>
        <a:ext cx="6436675" cy="519439"/>
      </dsp:txXfrm>
    </dsp:sp>
    <dsp:sp modelId="{61B6EB31-44D7-46B0-AE17-B806C8C17E84}">
      <dsp:nvSpPr>
        <dsp:cNvPr id="0" name=""/>
        <dsp:cNvSpPr/>
      </dsp:nvSpPr>
      <dsp:spPr>
        <a:xfrm>
          <a:off x="0" y="652980"/>
          <a:ext cx="6492875" cy="575639"/>
        </a:xfrm>
        <a:prstGeom prst="round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Non communicable diseases </a:t>
          </a:r>
          <a:endParaRPr lang="en-US" sz="2400" kern="1200"/>
        </a:p>
      </dsp:txBody>
      <dsp:txXfrm>
        <a:off x="28100" y="681080"/>
        <a:ext cx="6436675" cy="519439"/>
      </dsp:txXfrm>
    </dsp:sp>
    <dsp:sp modelId="{6CC0706C-3F29-43EC-9277-E03480FF8D60}">
      <dsp:nvSpPr>
        <dsp:cNvPr id="0" name=""/>
        <dsp:cNvSpPr/>
      </dsp:nvSpPr>
      <dsp:spPr>
        <a:xfrm>
          <a:off x="0" y="1297740"/>
          <a:ext cx="6492875" cy="575639"/>
        </a:xfrm>
        <a:prstGeom prst="round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Environmental pollution </a:t>
          </a:r>
          <a:endParaRPr lang="en-US" sz="2400" kern="1200"/>
        </a:p>
      </dsp:txBody>
      <dsp:txXfrm>
        <a:off x="28100" y="1325840"/>
        <a:ext cx="6436675" cy="519439"/>
      </dsp:txXfrm>
    </dsp:sp>
    <dsp:sp modelId="{4A30061C-9021-4CBB-BBA2-3AD648A4F0E2}">
      <dsp:nvSpPr>
        <dsp:cNvPr id="0" name=""/>
        <dsp:cNvSpPr/>
      </dsp:nvSpPr>
      <dsp:spPr>
        <a:xfrm>
          <a:off x="0" y="1942500"/>
          <a:ext cx="6492875" cy="575639"/>
        </a:xfrm>
        <a:prstGeom prst="round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Maternal child health problems </a:t>
          </a:r>
          <a:endParaRPr lang="en-US" sz="2400" kern="1200"/>
        </a:p>
      </dsp:txBody>
      <dsp:txXfrm>
        <a:off x="28100" y="1970600"/>
        <a:ext cx="6436675" cy="519439"/>
      </dsp:txXfrm>
    </dsp:sp>
    <dsp:sp modelId="{B5D76EEF-E772-4F28-A295-AE18634A2602}">
      <dsp:nvSpPr>
        <dsp:cNvPr id="0" name=""/>
        <dsp:cNvSpPr/>
      </dsp:nvSpPr>
      <dsp:spPr>
        <a:xfrm>
          <a:off x="0" y="2587260"/>
          <a:ext cx="6492875" cy="575639"/>
        </a:xfrm>
        <a:prstGeom prst="round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Malnutrition and micronutrient deficiency </a:t>
          </a:r>
          <a:endParaRPr lang="en-US" sz="2400" kern="1200"/>
        </a:p>
      </dsp:txBody>
      <dsp:txXfrm>
        <a:off x="28100" y="2615360"/>
        <a:ext cx="6436675" cy="519439"/>
      </dsp:txXfrm>
    </dsp:sp>
    <dsp:sp modelId="{B6FC9522-649B-470E-8A1A-C8AD08AC877C}">
      <dsp:nvSpPr>
        <dsp:cNvPr id="0" name=""/>
        <dsp:cNvSpPr/>
      </dsp:nvSpPr>
      <dsp:spPr>
        <a:xfrm>
          <a:off x="0" y="3232020"/>
          <a:ext cx="6492875" cy="575639"/>
        </a:xfrm>
        <a:prstGeom prst="round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Municipal and hospital waste </a:t>
          </a:r>
          <a:endParaRPr lang="en-US" sz="2400" kern="1200"/>
        </a:p>
      </dsp:txBody>
      <dsp:txXfrm>
        <a:off x="28100" y="3260120"/>
        <a:ext cx="6436675" cy="519439"/>
      </dsp:txXfrm>
    </dsp:sp>
    <dsp:sp modelId="{BCB93C2C-2C16-4CFA-A941-44F9B4ECF6DB}">
      <dsp:nvSpPr>
        <dsp:cNvPr id="0" name=""/>
        <dsp:cNvSpPr/>
      </dsp:nvSpPr>
      <dsp:spPr>
        <a:xfrm>
          <a:off x="0" y="3876780"/>
          <a:ext cx="6492875" cy="575639"/>
        </a:xfrm>
        <a:prstGeom prst="round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Geriatric health problems </a:t>
          </a:r>
          <a:endParaRPr lang="en-US" sz="2400" kern="1200"/>
        </a:p>
      </dsp:txBody>
      <dsp:txXfrm>
        <a:off x="28100" y="3904880"/>
        <a:ext cx="6436675" cy="519439"/>
      </dsp:txXfrm>
    </dsp:sp>
    <dsp:sp modelId="{FFEFA62D-C1DC-4E97-9FD9-9A3802D88C8C}">
      <dsp:nvSpPr>
        <dsp:cNvPr id="0" name=""/>
        <dsp:cNvSpPr/>
      </dsp:nvSpPr>
      <dsp:spPr>
        <a:xfrm>
          <a:off x="0" y="4521540"/>
          <a:ext cx="6492875" cy="57563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Population problems </a:t>
          </a:r>
          <a:endParaRPr lang="en-US" sz="2400" kern="1200"/>
        </a:p>
      </dsp:txBody>
      <dsp:txXfrm>
        <a:off x="28100" y="4549640"/>
        <a:ext cx="6436675" cy="5194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1B20AB-A9C3-4EB3-9F7D-E56CEEFEE5AC}" type="datetimeFigureOut">
              <a:rPr lang="en-GB" smtClean="0"/>
              <a:t>28/01/2021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A842F4-0C32-4F9E-8FCB-23BDB9B035BA}" type="slidenum">
              <a:rPr lang="en-GB" smtClean="0"/>
              <a:t>‹#›</a:t>
            </a:fld>
            <a:endParaRPr lang="en-GB"/>
          </a:p>
        </p:txBody>
      </p:sp>
    </p:spTree>
    <p:extLst>
      <p:ext uri="{BB962C8B-B14F-4D97-AF65-F5344CB8AC3E}">
        <p14:creationId xmlns:p14="http://schemas.microsoft.com/office/powerpoint/2010/main" val="12816155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ruralhealthinfo.org/topics/chronic-disease" TargetMode="External"/><Relationship Id="rId2" Type="http://schemas.openxmlformats.org/officeDocument/2006/relationships/slide" Target="../slides/slide1.xml"/><Relationship Id="rId1" Type="http://schemas.openxmlformats.org/officeDocument/2006/relationships/notesMaster" Target="../notesMasters/notesMaster1.xml"/><Relationship Id="rId4" Type="http://schemas.openxmlformats.org/officeDocument/2006/relationships/hyperlink" Target="https://www.who.int/news-room/q-a-detail/health-promotion"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Roboto"/>
              </a:rPr>
              <a:t>Public health surveillance is the </a:t>
            </a:r>
            <a:r>
              <a:rPr lang="en-US" b="1" i="0" dirty="0">
                <a:solidFill>
                  <a:srgbClr val="111111"/>
                </a:solidFill>
                <a:effectLst/>
                <a:latin typeface="Roboto"/>
              </a:rPr>
              <a:t>continuous, systematic collection, analysis and interpretation of health-related data needed for the planning, implementation, and evaluation of public health practice.</a:t>
            </a:r>
          </a:p>
          <a:p>
            <a:endParaRPr lang="en-US" b="1" dirty="0">
              <a:solidFill>
                <a:srgbClr val="111111"/>
              </a:solidFill>
              <a:latin typeface="Roboto"/>
            </a:endParaRPr>
          </a:p>
          <a:p>
            <a:pPr algn="l"/>
            <a:r>
              <a:rPr lang="en-US" b="1" i="0" dirty="0">
                <a:solidFill>
                  <a:srgbClr val="000000"/>
                </a:solidFill>
                <a:effectLst/>
                <a:latin typeface="Georgia" panose="02040502050405020303" pitchFamily="18" charset="0"/>
              </a:rPr>
              <a:t>Defining Health Promotion and Disease Prevention</a:t>
            </a:r>
          </a:p>
          <a:p>
            <a:pPr algn="l"/>
            <a:r>
              <a:rPr lang="en-US" b="0" i="0" dirty="0">
                <a:solidFill>
                  <a:srgbClr val="333333"/>
                </a:solidFill>
                <a:effectLst/>
                <a:latin typeface="Verdana" panose="020B0604030504040204" pitchFamily="34" charset="0"/>
              </a:rPr>
              <a:t>Health promotion and disease prevention programs focus on keeping people healthy. Health promotion programs aim to engage and empower individuals and communities to choose healthy behaviors, and make changes that reduce the risk of developing </a:t>
            </a:r>
            <a:r>
              <a:rPr lang="en-US" b="0" i="0" u="sng" dirty="0">
                <a:solidFill>
                  <a:srgbClr val="6C1927"/>
                </a:solidFill>
                <a:effectLst/>
                <a:latin typeface="Verdana" panose="020B0604030504040204" pitchFamily="34" charset="0"/>
                <a:hlinkClick r:id="rId3"/>
              </a:rPr>
              <a:t>chronic diseases</a:t>
            </a:r>
            <a:r>
              <a:rPr lang="en-US" b="0" i="0" dirty="0">
                <a:solidFill>
                  <a:srgbClr val="333333"/>
                </a:solidFill>
                <a:effectLst/>
                <a:latin typeface="Verdana" panose="020B0604030504040204" pitchFamily="34" charset="0"/>
              </a:rPr>
              <a:t> and other morbidities. Defined by the </a:t>
            </a:r>
            <a:r>
              <a:rPr lang="en-US" b="0" i="0" u="sng" dirty="0">
                <a:solidFill>
                  <a:srgbClr val="6C1927"/>
                </a:solidFill>
                <a:effectLst/>
                <a:latin typeface="Verdana" panose="020B0604030504040204" pitchFamily="34" charset="0"/>
                <a:hlinkClick r:id="rId4"/>
              </a:rPr>
              <a:t>World Health Organization</a:t>
            </a:r>
            <a:r>
              <a:rPr lang="en-US" b="0" i="0" dirty="0">
                <a:solidFill>
                  <a:srgbClr val="333333"/>
                </a:solidFill>
                <a:effectLst/>
                <a:latin typeface="Verdana" panose="020B0604030504040204" pitchFamily="34" charset="0"/>
              </a:rPr>
              <a:t>, health promotion:</a:t>
            </a:r>
          </a:p>
          <a:p>
            <a:r>
              <a:rPr lang="en-US" dirty="0"/>
              <a:t>enables people to increase control over their own health. It covers a wide range of social and environmental interventions that are designed to benefit and protect individual people’s health and quality of life by addressing and preventing the root causes of ill health, not just focusing on treatment and cure.</a:t>
            </a:r>
            <a:endParaRPr lang="en-US" b="1" i="0" dirty="0">
              <a:solidFill>
                <a:srgbClr val="111111"/>
              </a:solidFill>
              <a:effectLst/>
              <a:latin typeface="Roboto"/>
            </a:endParaRPr>
          </a:p>
          <a:p>
            <a:endParaRPr lang="en-US" b="1" dirty="0">
              <a:solidFill>
                <a:srgbClr val="111111"/>
              </a:solidFill>
              <a:latin typeface="Roboto"/>
            </a:endParaRPr>
          </a:p>
          <a:p>
            <a:endParaRPr lang="en-GB" dirty="0"/>
          </a:p>
        </p:txBody>
      </p:sp>
      <p:sp>
        <p:nvSpPr>
          <p:cNvPr id="4" name="Slide Number Placeholder 3"/>
          <p:cNvSpPr>
            <a:spLocks noGrp="1"/>
          </p:cNvSpPr>
          <p:nvPr>
            <p:ph type="sldNum" sz="quarter" idx="5"/>
          </p:nvPr>
        </p:nvSpPr>
        <p:spPr/>
        <p:txBody>
          <a:bodyPr/>
          <a:lstStyle/>
          <a:p>
            <a:fld id="{9EA842F4-0C32-4F9E-8FCB-23BDB9B035BA}" type="slidenum">
              <a:rPr lang="en-GB" smtClean="0"/>
              <a:t>1</a:t>
            </a:fld>
            <a:endParaRPr lang="en-GB"/>
          </a:p>
        </p:txBody>
      </p:sp>
    </p:spTree>
    <p:extLst>
      <p:ext uri="{BB962C8B-B14F-4D97-AF65-F5344CB8AC3E}">
        <p14:creationId xmlns:p14="http://schemas.microsoft.com/office/powerpoint/2010/main" val="1966078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7CAFBC71-6DA1-420D-AE2F-ACFBCF8700D3}"/>
              </a:ext>
            </a:extLst>
          </p:cNvPr>
          <p:cNvSpPr>
            <a:spLocks noGrp="1" noChangeArrowheads="1"/>
          </p:cNvSpPr>
          <p:nvPr>
            <p:ph type="sldNum" sz="quarter" idx="4294967295"/>
          </p:nvPr>
        </p:nvSpPr>
        <p:spPr bwMode="auto">
          <a:xfrm>
            <a:off x="3884613" y="8685213"/>
            <a:ext cx="2970212" cy="4556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1pPr>
            <a:lvl2pPr marL="742950" indent="-285750">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2pPr>
            <a:lvl3pPr marL="1143000" indent="-228600">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3pPr>
            <a:lvl4pPr marL="1600200" indent="-228600">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4pPr>
            <a:lvl5pPr marL="2057400" indent="-228600">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9pPr>
          </a:lstStyle>
          <a:p>
            <a:pPr>
              <a:spcBef>
                <a:spcPct val="0"/>
              </a:spcBef>
              <a:buClrTx/>
              <a:buFontTx/>
              <a:buNone/>
            </a:pPr>
            <a:fld id="{BC285E40-185C-4BBA-B0B8-A21B8B419ED4}" type="slidenum">
              <a:rPr lang="en-GB" altLang="en-US">
                <a:latin typeface="Calibri" panose="020F0502020204030204" pitchFamily="34" charset="0"/>
              </a:rPr>
              <a:pPr>
                <a:spcBef>
                  <a:spcPct val="0"/>
                </a:spcBef>
                <a:buClrTx/>
                <a:buFontTx/>
                <a:buNone/>
              </a:pPr>
              <a:t>5</a:t>
            </a:fld>
            <a:endParaRPr lang="en-GB" altLang="en-US">
              <a:latin typeface="Calibri" panose="020F0502020204030204" pitchFamily="34" charset="0"/>
            </a:endParaRPr>
          </a:p>
        </p:txBody>
      </p:sp>
      <p:sp>
        <p:nvSpPr>
          <p:cNvPr id="30723" name="Rectangle 2">
            <a:extLst>
              <a:ext uri="{FF2B5EF4-FFF2-40B4-BE49-F238E27FC236}">
                <a16:creationId xmlns:a16="http://schemas.microsoft.com/office/drawing/2014/main" id="{70BBFA0B-1568-4E5A-BDEA-45900961235E}"/>
              </a:ext>
            </a:extLst>
          </p:cNvPr>
          <p:cNvSpPr>
            <a:spLocks noGrp="1" noRot="1" noChangeAspect="1" noChangeArrowheads="1" noTextEdit="1"/>
          </p:cNvSpPr>
          <p:nvPr>
            <p:ph type="sldImg"/>
          </p:nvPr>
        </p:nvSpPr>
        <p:spPr>
          <a:xfrm>
            <a:off x="381000" y="685800"/>
            <a:ext cx="6096000" cy="3429000"/>
          </a:xfrm>
          <a:solidFill>
            <a:srgbClr val="FFFFFF"/>
          </a:solidFill>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0724" name="Rectangle 3">
            <a:extLst>
              <a:ext uri="{FF2B5EF4-FFF2-40B4-BE49-F238E27FC236}">
                <a16:creationId xmlns:a16="http://schemas.microsoft.com/office/drawing/2014/main" id="{019D7B77-8E49-4FC1-BA71-6AB530DAEB78}"/>
              </a:ext>
            </a:extLst>
          </p:cNvPr>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BC2FA577-82F5-4680-88EC-9DD1C66BC777}"/>
              </a:ext>
            </a:extLst>
          </p:cNvPr>
          <p:cNvSpPr txBox="1">
            <a:spLocks noGrp="1" noChangeArrowheads="1"/>
          </p:cNvSpPr>
          <p:nvPr/>
        </p:nvSpPr>
        <p:spPr bwMode="auto">
          <a:xfrm>
            <a:off x="3840163" y="9421813"/>
            <a:ext cx="2941637"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270" tIns="46136" rIns="92270" bIns="46136" anchor="b"/>
          <a:lstStyle>
            <a:lvl1pPr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1pPr>
            <a:lvl2pPr marL="741363" indent="-284163"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2pPr>
            <a:lvl3pPr marL="1141413" indent="-228600"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3pPr>
            <a:lvl4pPr marL="1597025" indent="-227013"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4pPr>
            <a:lvl5pPr marL="2054225" indent="-228600"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5pPr>
            <a:lvl6pPr marL="25114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6pPr>
            <a:lvl7pPr marL="29686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7pPr>
            <a:lvl8pPr marL="34258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8pPr>
            <a:lvl9pPr marL="38830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9pPr>
          </a:lstStyle>
          <a:p>
            <a:pPr algn="r">
              <a:spcBef>
                <a:spcPct val="0"/>
              </a:spcBef>
              <a:buClrTx/>
              <a:buSzTx/>
              <a:buFontTx/>
              <a:buNone/>
            </a:pPr>
            <a:fld id="{7E13C4B1-158A-4E1B-A909-ADE5CB2DDC86}" type="slidenum">
              <a:rPr lang="en-US" altLang="en-US">
                <a:solidFill>
                  <a:schemeClr val="tx1"/>
                </a:solidFill>
              </a:rPr>
              <a:pPr algn="r">
                <a:spcBef>
                  <a:spcPct val="0"/>
                </a:spcBef>
                <a:buClrTx/>
                <a:buSzTx/>
                <a:buFontTx/>
                <a:buNone/>
              </a:pPr>
              <a:t>8</a:t>
            </a:fld>
            <a:endParaRPr lang="en-US" altLang="en-US">
              <a:solidFill>
                <a:schemeClr val="tx1"/>
              </a:solidFill>
            </a:endParaRPr>
          </a:p>
        </p:txBody>
      </p:sp>
      <p:sp>
        <p:nvSpPr>
          <p:cNvPr id="38915" name="Rectangle 2">
            <a:extLst>
              <a:ext uri="{FF2B5EF4-FFF2-40B4-BE49-F238E27FC236}">
                <a16:creationId xmlns:a16="http://schemas.microsoft.com/office/drawing/2014/main" id="{B6EB042A-A850-47BA-8AB5-25B8714AD061}"/>
              </a:ext>
            </a:extLst>
          </p:cNvPr>
          <p:cNvSpPr>
            <a:spLocks noGrp="1" noRot="1" noChangeAspect="1" noChangeArrowheads="1" noTextEdit="1"/>
          </p:cNvSpPr>
          <p:nvPr>
            <p:ph type="sldImg"/>
          </p:nvPr>
        </p:nvSpPr>
        <p:spPr>
          <a:xfrm>
            <a:off x="85725" y="744538"/>
            <a:ext cx="6611938" cy="3719512"/>
          </a:xfrm>
        </p:spPr>
      </p:sp>
      <p:sp>
        <p:nvSpPr>
          <p:cNvPr id="38916" name="Rectangle 3">
            <a:extLst>
              <a:ext uri="{FF2B5EF4-FFF2-40B4-BE49-F238E27FC236}">
                <a16:creationId xmlns:a16="http://schemas.microsoft.com/office/drawing/2014/main" id="{79F6389F-93D3-40FC-97E4-3A2A3CBFABD1}"/>
              </a:ext>
            </a:extLst>
          </p:cNvPr>
          <p:cNvSpPr>
            <a:spLocks noGrp="1" noChangeArrowheads="1"/>
          </p:cNvSpPr>
          <p:nvPr>
            <p:ph type="body" idx="1"/>
          </p:nvPr>
        </p:nvSpPr>
        <p:spPr>
          <a:xfrm>
            <a:off x="904875" y="4710113"/>
            <a:ext cx="4972050" cy="4464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270" tIns="46136" rIns="92270" bIns="46136"/>
          <a:lstStyle/>
          <a:p>
            <a:pPr defTabSz="914400"/>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63D67566-362D-4287-85F1-3BFEC4B5A928}"/>
              </a:ext>
            </a:extLst>
          </p:cNvPr>
          <p:cNvSpPr txBox="1">
            <a:spLocks noGrp="1" noChangeArrowheads="1"/>
          </p:cNvSpPr>
          <p:nvPr/>
        </p:nvSpPr>
        <p:spPr bwMode="auto">
          <a:xfrm>
            <a:off x="3840163" y="9421813"/>
            <a:ext cx="2941637"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270" tIns="46136" rIns="92270" bIns="46136" anchor="b"/>
          <a:lstStyle>
            <a:lvl1pPr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1pPr>
            <a:lvl2pPr marL="741363" indent="-284163"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2pPr>
            <a:lvl3pPr marL="1141413" indent="-228600"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3pPr>
            <a:lvl4pPr marL="1597025" indent="-227013"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4pPr>
            <a:lvl5pPr marL="2054225" indent="-228600"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5pPr>
            <a:lvl6pPr marL="25114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6pPr>
            <a:lvl7pPr marL="29686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7pPr>
            <a:lvl8pPr marL="34258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8pPr>
            <a:lvl9pPr marL="38830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9pPr>
          </a:lstStyle>
          <a:p>
            <a:pPr algn="r">
              <a:spcBef>
                <a:spcPct val="0"/>
              </a:spcBef>
              <a:buClrTx/>
              <a:buSzTx/>
              <a:buFontTx/>
              <a:buNone/>
            </a:pPr>
            <a:fld id="{F901A254-E39D-4A31-AADF-050C542D3317}" type="slidenum">
              <a:rPr lang="en-US" altLang="en-US">
                <a:solidFill>
                  <a:schemeClr val="tx1"/>
                </a:solidFill>
              </a:rPr>
              <a:pPr algn="r">
                <a:spcBef>
                  <a:spcPct val="0"/>
                </a:spcBef>
                <a:buClrTx/>
                <a:buSzTx/>
                <a:buFontTx/>
                <a:buNone/>
              </a:pPr>
              <a:t>13</a:t>
            </a:fld>
            <a:endParaRPr lang="en-US" altLang="en-US">
              <a:solidFill>
                <a:schemeClr val="tx1"/>
              </a:solidFill>
            </a:endParaRPr>
          </a:p>
        </p:txBody>
      </p:sp>
      <p:sp>
        <p:nvSpPr>
          <p:cNvPr id="43011" name="Rectangle 2">
            <a:extLst>
              <a:ext uri="{FF2B5EF4-FFF2-40B4-BE49-F238E27FC236}">
                <a16:creationId xmlns:a16="http://schemas.microsoft.com/office/drawing/2014/main" id="{2C5D7B00-1AF5-4CAF-858C-7AAD3BDEFCB7}"/>
              </a:ext>
            </a:extLst>
          </p:cNvPr>
          <p:cNvSpPr>
            <a:spLocks noGrp="1" noRot="1" noChangeAspect="1" noChangeArrowheads="1" noTextEdit="1"/>
          </p:cNvSpPr>
          <p:nvPr>
            <p:ph type="sldImg"/>
          </p:nvPr>
        </p:nvSpPr>
        <p:spPr>
          <a:xfrm>
            <a:off x="85725" y="744538"/>
            <a:ext cx="6611938" cy="3719512"/>
          </a:xfrm>
        </p:spPr>
      </p:sp>
      <p:sp>
        <p:nvSpPr>
          <p:cNvPr id="43012" name="Rectangle 3">
            <a:extLst>
              <a:ext uri="{FF2B5EF4-FFF2-40B4-BE49-F238E27FC236}">
                <a16:creationId xmlns:a16="http://schemas.microsoft.com/office/drawing/2014/main" id="{DF1BF3F3-F302-40F5-BF9B-8B65517D6C07}"/>
              </a:ext>
            </a:extLst>
          </p:cNvPr>
          <p:cNvSpPr>
            <a:spLocks noGrp="1" noChangeArrowheads="1"/>
          </p:cNvSpPr>
          <p:nvPr>
            <p:ph type="body" idx="1"/>
          </p:nvPr>
        </p:nvSpPr>
        <p:spPr>
          <a:xfrm>
            <a:off x="679450" y="4710113"/>
            <a:ext cx="5422900" cy="4464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270" tIns="46136" rIns="92270" bIns="46136"/>
          <a:lstStyle/>
          <a:p>
            <a:pPr defTabSz="914400"/>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A1E8726E-575F-4968-9975-D81774CB67C7}"/>
              </a:ext>
            </a:extLst>
          </p:cNvPr>
          <p:cNvSpPr txBox="1">
            <a:spLocks noGrp="1" noChangeArrowheads="1"/>
          </p:cNvSpPr>
          <p:nvPr/>
        </p:nvSpPr>
        <p:spPr bwMode="auto">
          <a:xfrm>
            <a:off x="3840163" y="9421813"/>
            <a:ext cx="2941637"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270" tIns="46136" rIns="92270" bIns="46136" anchor="b"/>
          <a:lstStyle>
            <a:lvl1pPr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1pPr>
            <a:lvl2pPr marL="741363" indent="-284163"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2pPr>
            <a:lvl3pPr marL="1141413" indent="-228600"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3pPr>
            <a:lvl4pPr marL="1597025" indent="-227013"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4pPr>
            <a:lvl5pPr marL="2054225" indent="-228600"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5pPr>
            <a:lvl6pPr marL="25114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6pPr>
            <a:lvl7pPr marL="29686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7pPr>
            <a:lvl8pPr marL="34258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8pPr>
            <a:lvl9pPr marL="38830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9pPr>
          </a:lstStyle>
          <a:p>
            <a:pPr algn="r">
              <a:spcBef>
                <a:spcPct val="0"/>
              </a:spcBef>
              <a:buClrTx/>
              <a:buSzTx/>
              <a:buFontTx/>
              <a:buNone/>
            </a:pPr>
            <a:fld id="{C3461E73-7682-48AB-B5E4-0E141C4B47C9}" type="slidenum">
              <a:rPr lang="en-US" altLang="en-US">
                <a:solidFill>
                  <a:schemeClr val="tx1"/>
                </a:solidFill>
              </a:rPr>
              <a:pPr algn="r">
                <a:spcBef>
                  <a:spcPct val="0"/>
                </a:spcBef>
                <a:buClrTx/>
                <a:buSzTx/>
                <a:buFontTx/>
                <a:buNone/>
              </a:pPr>
              <a:t>17</a:t>
            </a:fld>
            <a:endParaRPr lang="en-US" altLang="en-US">
              <a:solidFill>
                <a:schemeClr val="tx1"/>
              </a:solidFill>
            </a:endParaRPr>
          </a:p>
        </p:txBody>
      </p:sp>
      <p:sp>
        <p:nvSpPr>
          <p:cNvPr id="45059" name="Rectangle 2">
            <a:extLst>
              <a:ext uri="{FF2B5EF4-FFF2-40B4-BE49-F238E27FC236}">
                <a16:creationId xmlns:a16="http://schemas.microsoft.com/office/drawing/2014/main" id="{AE770260-E1DC-4EA4-8AD6-F0E3DC837C81}"/>
              </a:ext>
            </a:extLst>
          </p:cNvPr>
          <p:cNvSpPr>
            <a:spLocks noGrp="1" noRot="1" noChangeAspect="1" noChangeArrowheads="1" noTextEdit="1"/>
          </p:cNvSpPr>
          <p:nvPr>
            <p:ph type="sldImg"/>
          </p:nvPr>
        </p:nvSpPr>
        <p:spPr>
          <a:xfrm>
            <a:off x="85725" y="744538"/>
            <a:ext cx="6611938" cy="3719512"/>
          </a:xfrm>
        </p:spPr>
      </p:sp>
      <p:sp>
        <p:nvSpPr>
          <p:cNvPr id="45060" name="Rectangle 3">
            <a:extLst>
              <a:ext uri="{FF2B5EF4-FFF2-40B4-BE49-F238E27FC236}">
                <a16:creationId xmlns:a16="http://schemas.microsoft.com/office/drawing/2014/main" id="{8B1748C7-7770-4CDE-A575-AA4971D2A9FA}"/>
              </a:ext>
            </a:extLst>
          </p:cNvPr>
          <p:cNvSpPr>
            <a:spLocks noGrp="1" noChangeArrowheads="1"/>
          </p:cNvSpPr>
          <p:nvPr>
            <p:ph type="body" idx="1"/>
          </p:nvPr>
        </p:nvSpPr>
        <p:spPr>
          <a:xfrm>
            <a:off x="679450" y="4710113"/>
            <a:ext cx="5422900" cy="4464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270" tIns="46136" rIns="92270" bIns="46136"/>
          <a:lstStyle/>
          <a:p>
            <a:pPr defTabSz="914400"/>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E13544B8-5C64-4CED-83E7-21BF69E61238}"/>
              </a:ext>
            </a:extLst>
          </p:cNvPr>
          <p:cNvSpPr txBox="1">
            <a:spLocks noGrp="1" noChangeArrowheads="1"/>
          </p:cNvSpPr>
          <p:nvPr/>
        </p:nvSpPr>
        <p:spPr bwMode="auto">
          <a:xfrm>
            <a:off x="3840163" y="9421813"/>
            <a:ext cx="2941637"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270" tIns="46136" rIns="92270" bIns="46136" anchor="b"/>
          <a:lstStyle>
            <a:lvl1pPr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1pPr>
            <a:lvl2pPr marL="741363" indent="-284163"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2pPr>
            <a:lvl3pPr marL="1141413" indent="-228600"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3pPr>
            <a:lvl4pPr marL="1597025" indent="-227013"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4pPr>
            <a:lvl5pPr marL="2054225" indent="-228600"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5pPr>
            <a:lvl6pPr marL="25114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6pPr>
            <a:lvl7pPr marL="29686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7pPr>
            <a:lvl8pPr marL="34258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8pPr>
            <a:lvl9pPr marL="38830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9pPr>
          </a:lstStyle>
          <a:p>
            <a:pPr algn="r">
              <a:spcBef>
                <a:spcPct val="0"/>
              </a:spcBef>
              <a:buClrTx/>
              <a:buSzTx/>
              <a:buFontTx/>
              <a:buNone/>
            </a:pPr>
            <a:fld id="{E32ADD8E-D412-4AD0-984A-9E0E3E7883BB}" type="slidenum">
              <a:rPr lang="en-US" altLang="en-US">
                <a:solidFill>
                  <a:schemeClr val="tx1"/>
                </a:solidFill>
              </a:rPr>
              <a:pPr algn="r">
                <a:spcBef>
                  <a:spcPct val="0"/>
                </a:spcBef>
                <a:buClrTx/>
                <a:buSzTx/>
                <a:buFontTx/>
                <a:buNone/>
              </a:pPr>
              <a:t>18</a:t>
            </a:fld>
            <a:endParaRPr lang="en-US" altLang="en-US">
              <a:solidFill>
                <a:schemeClr val="tx1"/>
              </a:solidFill>
            </a:endParaRPr>
          </a:p>
        </p:txBody>
      </p:sp>
      <p:sp>
        <p:nvSpPr>
          <p:cNvPr id="47107" name="Rectangle 2">
            <a:extLst>
              <a:ext uri="{FF2B5EF4-FFF2-40B4-BE49-F238E27FC236}">
                <a16:creationId xmlns:a16="http://schemas.microsoft.com/office/drawing/2014/main" id="{8F1EE0C2-EAEB-4A8C-911B-A1C70B33C057}"/>
              </a:ext>
            </a:extLst>
          </p:cNvPr>
          <p:cNvSpPr>
            <a:spLocks noGrp="1" noRot="1" noChangeAspect="1" noChangeArrowheads="1" noTextEdit="1"/>
          </p:cNvSpPr>
          <p:nvPr>
            <p:ph type="sldImg"/>
          </p:nvPr>
        </p:nvSpPr>
        <p:spPr>
          <a:xfrm>
            <a:off x="85725" y="744538"/>
            <a:ext cx="6611938" cy="3719512"/>
          </a:xfrm>
        </p:spPr>
      </p:sp>
      <p:sp>
        <p:nvSpPr>
          <p:cNvPr id="47108" name="Rectangle 3">
            <a:extLst>
              <a:ext uri="{FF2B5EF4-FFF2-40B4-BE49-F238E27FC236}">
                <a16:creationId xmlns:a16="http://schemas.microsoft.com/office/drawing/2014/main" id="{EFC5525A-01DD-4052-A2DB-1E721367EF5C}"/>
              </a:ext>
            </a:extLst>
          </p:cNvPr>
          <p:cNvSpPr>
            <a:spLocks noGrp="1" noChangeArrowheads="1"/>
          </p:cNvSpPr>
          <p:nvPr>
            <p:ph type="body" idx="1"/>
          </p:nvPr>
        </p:nvSpPr>
        <p:spPr>
          <a:xfrm>
            <a:off x="679450" y="4710113"/>
            <a:ext cx="5422900" cy="4464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270" tIns="46136" rIns="92270" bIns="46136"/>
          <a:lstStyle/>
          <a:p>
            <a:pPr defTabSz="914400"/>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B911B73-445D-44D5-BB12-7F461049BE21}"/>
              </a:ext>
            </a:extLst>
          </p:cNvPr>
          <p:cNvSpPr txBox="1">
            <a:spLocks noGrp="1" noChangeArrowheads="1"/>
          </p:cNvSpPr>
          <p:nvPr/>
        </p:nvSpPr>
        <p:spPr bwMode="auto">
          <a:xfrm>
            <a:off x="3840163" y="9421813"/>
            <a:ext cx="2941637"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270" tIns="46136" rIns="92270" bIns="46136" anchor="b"/>
          <a:lstStyle>
            <a:lvl1pPr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1pPr>
            <a:lvl2pPr marL="741363" indent="-284163"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2pPr>
            <a:lvl3pPr marL="1141413" indent="-228600"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3pPr>
            <a:lvl4pPr marL="1597025" indent="-227013"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4pPr>
            <a:lvl5pPr marL="2054225" indent="-228600"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5pPr>
            <a:lvl6pPr marL="25114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6pPr>
            <a:lvl7pPr marL="29686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7pPr>
            <a:lvl8pPr marL="34258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8pPr>
            <a:lvl9pPr marL="38830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9pPr>
          </a:lstStyle>
          <a:p>
            <a:pPr algn="r">
              <a:spcBef>
                <a:spcPct val="0"/>
              </a:spcBef>
              <a:buClrTx/>
              <a:buSzTx/>
              <a:buFontTx/>
              <a:buNone/>
            </a:pPr>
            <a:fld id="{9B145C28-AEED-4C3E-A353-1E21F154E587}" type="slidenum">
              <a:rPr lang="en-US" altLang="en-US">
                <a:solidFill>
                  <a:schemeClr val="tx1"/>
                </a:solidFill>
              </a:rPr>
              <a:pPr algn="r">
                <a:spcBef>
                  <a:spcPct val="0"/>
                </a:spcBef>
                <a:buClrTx/>
                <a:buSzTx/>
                <a:buFontTx/>
                <a:buNone/>
              </a:pPr>
              <a:t>19</a:t>
            </a:fld>
            <a:endParaRPr lang="en-US" altLang="en-US">
              <a:solidFill>
                <a:schemeClr val="tx1"/>
              </a:solidFill>
            </a:endParaRPr>
          </a:p>
        </p:txBody>
      </p:sp>
      <p:sp>
        <p:nvSpPr>
          <p:cNvPr id="49155" name="Rectangle 2">
            <a:extLst>
              <a:ext uri="{FF2B5EF4-FFF2-40B4-BE49-F238E27FC236}">
                <a16:creationId xmlns:a16="http://schemas.microsoft.com/office/drawing/2014/main" id="{6B998E6B-7FE5-4EF3-BBC2-5F2E5C64959F}"/>
              </a:ext>
            </a:extLst>
          </p:cNvPr>
          <p:cNvSpPr>
            <a:spLocks noGrp="1" noRot="1" noChangeAspect="1" noChangeArrowheads="1" noTextEdit="1"/>
          </p:cNvSpPr>
          <p:nvPr>
            <p:ph type="sldImg"/>
          </p:nvPr>
        </p:nvSpPr>
        <p:spPr>
          <a:xfrm>
            <a:off x="85725" y="744538"/>
            <a:ext cx="6611938" cy="3719512"/>
          </a:xfrm>
        </p:spPr>
      </p:sp>
      <p:sp>
        <p:nvSpPr>
          <p:cNvPr id="49156" name="Rectangle 3">
            <a:extLst>
              <a:ext uri="{FF2B5EF4-FFF2-40B4-BE49-F238E27FC236}">
                <a16:creationId xmlns:a16="http://schemas.microsoft.com/office/drawing/2014/main" id="{D05E6F44-A93D-4D4E-BB31-3D03273BFC07}"/>
              </a:ext>
            </a:extLst>
          </p:cNvPr>
          <p:cNvSpPr>
            <a:spLocks noGrp="1" noChangeArrowheads="1"/>
          </p:cNvSpPr>
          <p:nvPr>
            <p:ph type="body" idx="1"/>
          </p:nvPr>
        </p:nvSpPr>
        <p:spPr>
          <a:xfrm>
            <a:off x="904875" y="4710113"/>
            <a:ext cx="4972050" cy="4464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270" tIns="46136" rIns="92270" bIns="46136"/>
          <a:lstStyle/>
          <a:p>
            <a:pPr defTabSz="914400"/>
            <a:r>
              <a:rPr lang="en-US" altLang="en-US">
                <a:latin typeface="Times New Roman" panose="02020603050405020304" pitchFamily="18" charset="0"/>
                <a:ea typeface="ＭＳ Ｐゴシック" panose="020B0600070205080204" pitchFamily="34" charset="-128"/>
              </a:rPr>
              <a:t>Change involves change in the way people act at all levels</a:t>
            </a:r>
          </a:p>
          <a:p>
            <a:pPr defTabSz="914400"/>
            <a:r>
              <a:rPr lang="en-US" altLang="en-US">
                <a:latin typeface="Times New Roman" panose="02020603050405020304" pitchFamily="18" charset="0"/>
                <a:ea typeface="ＭＳ Ｐゴシック" panose="020B0600070205080204" pitchFamily="34" charset="-128"/>
              </a:rPr>
              <a:t>Changing behaviour is a long and slow process</a:t>
            </a:r>
          </a:p>
          <a:p>
            <a:pPr defTabSz="914400"/>
            <a:r>
              <a:rPr lang="en-US" altLang="en-US">
                <a:latin typeface="Times New Roman" panose="02020603050405020304" pitchFamily="18" charset="0"/>
                <a:ea typeface="ＭＳ Ｐゴシック" panose="020B0600070205080204" pitchFamily="34" charset="-128"/>
              </a:rPr>
              <a:t>Outcomes depend on change and may take many years which is why it is difficult to reap rapid benefits from public health programmes</a:t>
            </a:r>
          </a:p>
          <a:p>
            <a:pPr defTabSz="914400"/>
            <a:endParaRPr lang="en-US" altLang="en-US">
              <a:latin typeface="Times New Roman" panose="02020603050405020304" pitchFamily="18" charset="0"/>
              <a:ea typeface="ＭＳ Ｐゴシック" panose="020B0600070205080204" pitchFamily="34" charset="-128"/>
            </a:endParaRPr>
          </a:p>
          <a:p>
            <a:pPr defTabSz="914400"/>
            <a:r>
              <a:rPr lang="en-US" altLang="en-US" b="1">
                <a:latin typeface="Times New Roman" panose="02020603050405020304" pitchFamily="18" charset="0"/>
                <a:ea typeface="ＭＳ Ｐゴシック" panose="020B0600070205080204" pitchFamily="34" charset="-128"/>
              </a:rPr>
              <a:t>Ask them if they can think of any</a:t>
            </a:r>
            <a:r>
              <a:rPr lang="en-US" altLang="en-US">
                <a:latin typeface="Times New Roman" panose="02020603050405020304" pitchFamily="18" charset="0"/>
                <a:ea typeface="ＭＳ Ｐゴシック" panose="020B0600070205080204" pitchFamily="34" charset="-128"/>
              </a:rPr>
              <a:t> </a:t>
            </a:r>
            <a:r>
              <a:rPr lang="en-US" altLang="en-US" b="1">
                <a:latin typeface="Times New Roman" panose="02020603050405020304" pitchFamily="18" charset="0"/>
                <a:ea typeface="ＭＳ Ｐゴシック" panose="020B0600070205080204" pitchFamily="34" charset="-128"/>
              </a:rPr>
              <a:t>changes that have been made in any of the categories</a:t>
            </a:r>
          </a:p>
          <a:p>
            <a:pPr defTabSz="914400"/>
            <a:endParaRPr lang="en-US" altLang="en-US" b="1">
              <a:latin typeface="Times New Roman" panose="02020603050405020304" pitchFamily="18" charset="0"/>
              <a:ea typeface="ＭＳ Ｐゴシック" panose="020B0600070205080204" pitchFamily="34" charset="-128"/>
            </a:endParaRPr>
          </a:p>
          <a:p>
            <a:pPr defTabSz="914400"/>
            <a:r>
              <a:rPr lang="en-US" altLang="en-US" b="1">
                <a:latin typeface="Times New Roman" panose="02020603050405020304" pitchFamily="18" charset="0"/>
                <a:ea typeface="ＭＳ Ｐゴシック" panose="020B0600070205080204" pitchFamily="34" charset="-128"/>
              </a:rPr>
              <a:t>i.e. individuals </a:t>
            </a:r>
            <a:r>
              <a:rPr lang="en-US" altLang="en-US">
                <a:latin typeface="Times New Roman" panose="02020603050405020304" pitchFamily="18" charset="0"/>
                <a:ea typeface="ＭＳ Ｐゴシック" panose="020B0600070205080204" pitchFamily="34" charset="-128"/>
              </a:rPr>
              <a:t> exercise, smoking cessation, healthy eating, 5 fruit and veg a day.</a:t>
            </a:r>
          </a:p>
          <a:p>
            <a:pPr defTabSz="914400"/>
            <a:endParaRPr lang="en-US" altLang="en-US">
              <a:latin typeface="Times New Roman" panose="02020603050405020304" pitchFamily="18" charset="0"/>
              <a:ea typeface="ＭＳ Ｐゴシック" panose="020B0600070205080204" pitchFamily="34" charset="-128"/>
            </a:endParaRPr>
          </a:p>
        </p:txBody>
      </p:sp>
      <p:graphicFrame>
        <p:nvGraphicFramePr>
          <p:cNvPr id="49157" name="Rectangle 4">
            <a:extLst>
              <a:ext uri="{FF2B5EF4-FFF2-40B4-BE49-F238E27FC236}">
                <a16:creationId xmlns:a16="http://schemas.microsoft.com/office/drawing/2014/main" id="{01EA5F14-77BD-4CDA-90F7-154256D49729}"/>
              </a:ext>
            </a:extLst>
          </p:cNvPr>
          <p:cNvGraphicFramePr>
            <a:graphicFrameLocks/>
          </p:cNvGraphicFramePr>
          <p:nvPr/>
        </p:nvGraphicFramePr>
        <p:xfrm>
          <a:off x="1130300" y="3305175"/>
          <a:ext cx="4522788" cy="3308350"/>
        </p:xfrm>
        <a:graphic>
          <a:graphicData uri="http://schemas.openxmlformats.org/presentationml/2006/ole">
            <mc:AlternateContent xmlns:mc="http://schemas.openxmlformats.org/markup-compatibility/2006">
              <mc:Choice xmlns:v="urn:schemas-microsoft-com:vml" Requires="v">
                <p:oleObj name="Clip" r:id="rId3" imgW="0" imgH="0" progId="MS_ClipArt_Gallery.2">
                  <p:embed/>
                </p:oleObj>
              </mc:Choice>
              <mc:Fallback>
                <p:oleObj name="Clip" r:id="rId3" imgW="0" imgH="0" progId="MS_ClipArt_Gallery.2">
                  <p:embed/>
                  <p:pic>
                    <p:nvPicPr>
                      <p:cNvPr id="49157" name="Rectangle 4">
                        <a:extLst>
                          <a:ext uri="{FF2B5EF4-FFF2-40B4-BE49-F238E27FC236}">
                            <a16:creationId xmlns:a16="http://schemas.microsoft.com/office/drawing/2014/main" id="{01EA5F14-77BD-4CDA-90F7-154256D49729}"/>
                          </a:ext>
                        </a:extLst>
                      </p:cNvPr>
                      <p:cNvPicPr>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30300" y="3305175"/>
                        <a:ext cx="4522788" cy="3308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339FBA76-31A1-4032-A82B-45AF8827B2BB}"/>
              </a:ext>
            </a:extLst>
          </p:cNvPr>
          <p:cNvSpPr txBox="1">
            <a:spLocks noGrp="1" noChangeArrowheads="1"/>
          </p:cNvSpPr>
          <p:nvPr/>
        </p:nvSpPr>
        <p:spPr bwMode="auto">
          <a:xfrm>
            <a:off x="3840163" y="9421813"/>
            <a:ext cx="2941637"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270" tIns="46136" rIns="92270" bIns="46136" anchor="b"/>
          <a:lstStyle>
            <a:lvl1pPr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1pPr>
            <a:lvl2pPr marL="741363" indent="-284163"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2pPr>
            <a:lvl3pPr marL="1141413" indent="-228600"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3pPr>
            <a:lvl4pPr marL="1597025" indent="-227013"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4pPr>
            <a:lvl5pPr marL="2054225" indent="-228600"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5pPr>
            <a:lvl6pPr marL="25114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6pPr>
            <a:lvl7pPr marL="29686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7pPr>
            <a:lvl8pPr marL="34258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8pPr>
            <a:lvl9pPr marL="38830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9pPr>
          </a:lstStyle>
          <a:p>
            <a:pPr algn="r">
              <a:spcBef>
                <a:spcPct val="0"/>
              </a:spcBef>
              <a:buClrTx/>
              <a:buSzTx/>
              <a:buFontTx/>
              <a:buNone/>
            </a:pPr>
            <a:fld id="{36AA708E-F7A0-4F69-9418-0C92926606B2}" type="slidenum">
              <a:rPr lang="en-US" altLang="en-US">
                <a:solidFill>
                  <a:schemeClr val="tx1"/>
                </a:solidFill>
              </a:rPr>
              <a:pPr algn="r">
                <a:spcBef>
                  <a:spcPct val="0"/>
                </a:spcBef>
                <a:buClrTx/>
                <a:buSzTx/>
                <a:buFontTx/>
                <a:buNone/>
              </a:pPr>
              <a:t>20</a:t>
            </a:fld>
            <a:endParaRPr lang="en-US" altLang="en-US">
              <a:solidFill>
                <a:schemeClr val="tx1"/>
              </a:solidFill>
            </a:endParaRPr>
          </a:p>
        </p:txBody>
      </p:sp>
      <p:sp>
        <p:nvSpPr>
          <p:cNvPr id="51203" name="Rectangle 2">
            <a:extLst>
              <a:ext uri="{FF2B5EF4-FFF2-40B4-BE49-F238E27FC236}">
                <a16:creationId xmlns:a16="http://schemas.microsoft.com/office/drawing/2014/main" id="{AF7BCDEE-D3E0-4CCC-80E2-3BB95344D26F}"/>
              </a:ext>
            </a:extLst>
          </p:cNvPr>
          <p:cNvSpPr>
            <a:spLocks noGrp="1" noRot="1" noChangeAspect="1" noChangeArrowheads="1" noTextEdit="1"/>
          </p:cNvSpPr>
          <p:nvPr>
            <p:ph type="sldImg"/>
          </p:nvPr>
        </p:nvSpPr>
        <p:spPr>
          <a:xfrm>
            <a:off x="85725" y="744538"/>
            <a:ext cx="6611938" cy="3719512"/>
          </a:xfrm>
        </p:spPr>
      </p:sp>
      <p:sp>
        <p:nvSpPr>
          <p:cNvPr id="51204" name="Rectangle 3">
            <a:extLst>
              <a:ext uri="{FF2B5EF4-FFF2-40B4-BE49-F238E27FC236}">
                <a16:creationId xmlns:a16="http://schemas.microsoft.com/office/drawing/2014/main" id="{6C618253-EFFB-4977-BF9F-C85E0FE4428C}"/>
              </a:ext>
            </a:extLst>
          </p:cNvPr>
          <p:cNvSpPr>
            <a:spLocks noGrp="1" noChangeArrowheads="1"/>
          </p:cNvSpPr>
          <p:nvPr>
            <p:ph type="body" idx="1"/>
          </p:nvPr>
        </p:nvSpPr>
        <p:spPr>
          <a:xfrm>
            <a:off x="904875" y="4710113"/>
            <a:ext cx="4972050" cy="4464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270" tIns="46136" rIns="92270" bIns="46136"/>
          <a:lstStyle/>
          <a:p>
            <a:pPr defTabSz="914400"/>
            <a:r>
              <a:rPr lang="en-US" altLang="en-US">
                <a:latin typeface="Times New Roman" panose="02020603050405020304" pitchFamily="18" charset="0"/>
                <a:ea typeface="ＭＳ Ｐゴシック" panose="020B0600070205080204" pitchFamily="34" charset="-128"/>
              </a:rPr>
              <a:t>Almost daily there are reports in the media concerning issues that impact on the health of the public.  The term 'public health' is used widely and if you look in today's newspaper almost certainly you will see those words. </a:t>
            </a:r>
          </a:p>
          <a:p>
            <a:pPr defTabSz="914400"/>
            <a:r>
              <a:rPr lang="en-US" altLang="en-US">
                <a:latin typeface="Times New Roman" panose="02020603050405020304" pitchFamily="18" charset="0"/>
                <a:ea typeface="ＭＳ Ｐゴシック" panose="020B0600070205080204" pitchFamily="34" charset="-128"/>
              </a:rPr>
              <a:t>Issues that came up in this week’s news :  call out any that have a public health perspective</a:t>
            </a:r>
          </a:p>
          <a:p>
            <a:pPr defTabSz="914400"/>
            <a:endParaRPr lang="en-US" altLang="en-US">
              <a:latin typeface="Times New Roman" panose="02020603050405020304" pitchFamily="18" charset="0"/>
              <a:ea typeface="ＭＳ Ｐゴシック" panose="020B0600070205080204" pitchFamily="34" charset="-128"/>
            </a:endParaRPr>
          </a:p>
          <a:p>
            <a:pPr defTabSz="914400"/>
            <a:r>
              <a:rPr lang="en-US" altLang="en-US">
                <a:latin typeface="Times New Roman" panose="02020603050405020304" pitchFamily="18" charset="0"/>
                <a:ea typeface="ＭＳ Ｐゴシック" panose="020B0600070205080204" pitchFamily="34" charset="-128"/>
              </a:rPr>
              <a:t>think of: 	global warming</a:t>
            </a:r>
          </a:p>
          <a:p>
            <a:pPr defTabSz="914400"/>
            <a:r>
              <a:rPr lang="en-US" altLang="en-US">
                <a:latin typeface="Times New Roman" panose="02020603050405020304" pitchFamily="18" charset="0"/>
                <a:ea typeface="ＭＳ Ｐゴシック" panose="020B0600070205080204" pitchFamily="34" charset="-128"/>
              </a:rPr>
              <a:t>		smoking in public places</a:t>
            </a:r>
          </a:p>
          <a:p>
            <a:pPr defTabSz="914400"/>
            <a:r>
              <a:rPr lang="en-US" altLang="en-US">
                <a:latin typeface="Times New Roman" panose="02020603050405020304" pitchFamily="18" charset="0"/>
                <a:ea typeface="ＭＳ Ｐゴシック" panose="020B0600070205080204" pitchFamily="34" charset="-128"/>
              </a:rPr>
              <a:t>		flu</a:t>
            </a:r>
          </a:p>
          <a:p>
            <a:pPr defTabSz="914400"/>
            <a:r>
              <a:rPr lang="en-US" altLang="en-US">
                <a:latin typeface="Times New Roman" panose="02020603050405020304" pitchFamily="18" charset="0"/>
                <a:ea typeface="ＭＳ Ｐゴシック" panose="020B0600070205080204" pitchFamily="34" charset="-128"/>
              </a:rPr>
              <a:t>		shortage of housing stock</a:t>
            </a:r>
          </a:p>
          <a:p>
            <a:pPr defTabSz="914400"/>
            <a:r>
              <a:rPr lang="en-US" altLang="en-US">
                <a:latin typeface="Times New Roman" panose="02020603050405020304" pitchFamily="18" charset="0"/>
                <a:ea typeface="ＭＳ Ｐゴシック" panose="020B0600070205080204" pitchFamily="34" charset="-128"/>
              </a:rPr>
              <a:t>		poor access to fruit and vegetables</a:t>
            </a:r>
          </a:p>
          <a:p>
            <a:pPr defTabSz="914400"/>
            <a:endParaRPr lang="en-US" altLang="en-US">
              <a:latin typeface="Times New Roman" panose="02020603050405020304" pitchFamily="18" charset="0"/>
              <a:ea typeface="ＭＳ Ｐゴシック" panose="020B0600070205080204" pitchFamily="34" charset="-128"/>
            </a:endParaRPr>
          </a:p>
          <a:p>
            <a:pPr defTabSz="914400"/>
            <a:endParaRPr lang="en-US" altLang="en-US">
              <a:latin typeface="Times New Roman" panose="02020603050405020304" pitchFamily="18" charset="0"/>
              <a:ea typeface="ＭＳ Ｐゴシック" panose="020B0600070205080204" pitchFamily="34" charset="-128"/>
            </a:endParaRPr>
          </a:p>
          <a:p>
            <a:pPr defTabSz="914400"/>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5B59DD55-4111-4191-8268-F0B59C7B2D3C}"/>
              </a:ext>
            </a:extLst>
          </p:cNvPr>
          <p:cNvSpPr>
            <a:spLocks noGrp="1" noChangeArrowheads="1"/>
          </p:cNvSpPr>
          <p:nvPr>
            <p:ph type="sldNum" sz="quarter" idx="4294967295"/>
          </p:nvPr>
        </p:nvSpPr>
        <p:spPr bwMode="auto">
          <a:xfrm>
            <a:off x="3884613" y="8685213"/>
            <a:ext cx="2970212" cy="4556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1pPr>
            <a:lvl2pPr marL="742950" indent="-285750">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2pPr>
            <a:lvl3pPr marL="1143000" indent="-228600">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3pPr>
            <a:lvl4pPr marL="1600200" indent="-228600">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4pPr>
            <a:lvl5pPr marL="2057400" indent="-228600">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9pPr>
          </a:lstStyle>
          <a:p>
            <a:pPr>
              <a:spcBef>
                <a:spcPct val="0"/>
              </a:spcBef>
              <a:buClrTx/>
              <a:buFontTx/>
              <a:buNone/>
            </a:pPr>
            <a:fld id="{7E1BD615-2F5E-4F4B-BB19-A01E1181F1FB}" type="slidenum">
              <a:rPr lang="en-GB" altLang="en-US">
                <a:latin typeface="Calibri" panose="020F0502020204030204" pitchFamily="34" charset="0"/>
              </a:rPr>
              <a:pPr>
                <a:spcBef>
                  <a:spcPct val="0"/>
                </a:spcBef>
                <a:buClrTx/>
                <a:buFontTx/>
                <a:buNone/>
              </a:pPr>
              <a:t>21</a:t>
            </a:fld>
            <a:endParaRPr lang="en-GB" altLang="en-US">
              <a:latin typeface="Calibri" panose="020F0502020204030204" pitchFamily="34" charset="0"/>
            </a:endParaRPr>
          </a:p>
        </p:txBody>
      </p:sp>
      <p:sp>
        <p:nvSpPr>
          <p:cNvPr id="53251" name="Rectangle 2">
            <a:extLst>
              <a:ext uri="{FF2B5EF4-FFF2-40B4-BE49-F238E27FC236}">
                <a16:creationId xmlns:a16="http://schemas.microsoft.com/office/drawing/2014/main" id="{DBF64DC6-98EA-48B9-BB10-9E640A5CE779}"/>
              </a:ext>
            </a:extLst>
          </p:cNvPr>
          <p:cNvSpPr>
            <a:spLocks noGrp="1" noRot="1" noChangeAspect="1" noChangeArrowheads="1" noTextEdit="1"/>
          </p:cNvSpPr>
          <p:nvPr>
            <p:ph type="sldImg"/>
          </p:nvPr>
        </p:nvSpPr>
        <p:spPr>
          <a:xfrm>
            <a:off x="1144588" y="685800"/>
            <a:ext cx="4568825" cy="3429000"/>
          </a:xfrm>
          <a:solidFill>
            <a:srgbClr val="FFFFFF"/>
          </a:solidFill>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3252" name="Rectangle 3">
            <a:extLst>
              <a:ext uri="{FF2B5EF4-FFF2-40B4-BE49-F238E27FC236}">
                <a16:creationId xmlns:a16="http://schemas.microsoft.com/office/drawing/2014/main" id="{54A4259E-8FF3-47A2-AF5A-72B2B681EE61}"/>
              </a:ext>
            </a:extLst>
          </p:cNvPr>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7E566AEA-80AF-4381-9CA2-EADDF7CE666D}"/>
              </a:ext>
            </a:extLst>
          </p:cNvPr>
          <p:cNvSpPr txBox="1">
            <a:spLocks noGrp="1" noChangeArrowheads="1"/>
          </p:cNvSpPr>
          <p:nvPr/>
        </p:nvSpPr>
        <p:spPr bwMode="auto">
          <a:xfrm>
            <a:off x="3840163" y="9421813"/>
            <a:ext cx="2941637"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270" tIns="46136" rIns="92270" bIns="46136" anchor="b"/>
          <a:lstStyle>
            <a:lvl1pPr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1pPr>
            <a:lvl2pPr marL="741363" indent="-284163"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2pPr>
            <a:lvl3pPr marL="1141413" indent="-228600"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3pPr>
            <a:lvl4pPr marL="1597025" indent="-227013"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4pPr>
            <a:lvl5pPr marL="2054225" indent="-228600"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5pPr>
            <a:lvl6pPr marL="25114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6pPr>
            <a:lvl7pPr marL="29686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7pPr>
            <a:lvl8pPr marL="34258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8pPr>
            <a:lvl9pPr marL="38830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9pPr>
          </a:lstStyle>
          <a:p>
            <a:pPr algn="r">
              <a:spcBef>
                <a:spcPct val="0"/>
              </a:spcBef>
              <a:buClrTx/>
              <a:buSzTx/>
              <a:buFontTx/>
              <a:buNone/>
            </a:pPr>
            <a:fld id="{8CF07E14-6230-47AB-A939-F73F4EAB08D9}" type="slidenum">
              <a:rPr lang="en-US" altLang="en-US">
                <a:solidFill>
                  <a:schemeClr val="tx1"/>
                </a:solidFill>
              </a:rPr>
              <a:pPr algn="r">
                <a:spcBef>
                  <a:spcPct val="0"/>
                </a:spcBef>
                <a:buClrTx/>
                <a:buSzTx/>
                <a:buFontTx/>
                <a:buNone/>
              </a:pPr>
              <a:t>22</a:t>
            </a:fld>
            <a:endParaRPr lang="en-US" altLang="en-US">
              <a:solidFill>
                <a:schemeClr val="tx1"/>
              </a:solidFill>
            </a:endParaRPr>
          </a:p>
        </p:txBody>
      </p:sp>
      <p:sp>
        <p:nvSpPr>
          <p:cNvPr id="55299" name="Rectangle 2">
            <a:extLst>
              <a:ext uri="{FF2B5EF4-FFF2-40B4-BE49-F238E27FC236}">
                <a16:creationId xmlns:a16="http://schemas.microsoft.com/office/drawing/2014/main" id="{14231F9B-FFF1-4E22-8CBB-D5BDF4EBEABA}"/>
              </a:ext>
            </a:extLst>
          </p:cNvPr>
          <p:cNvSpPr>
            <a:spLocks noGrp="1" noRot="1" noChangeAspect="1" noChangeArrowheads="1" noTextEdit="1"/>
          </p:cNvSpPr>
          <p:nvPr>
            <p:ph type="sldImg"/>
          </p:nvPr>
        </p:nvSpPr>
        <p:spPr>
          <a:xfrm>
            <a:off x="85725" y="744538"/>
            <a:ext cx="6611938" cy="3719512"/>
          </a:xfrm>
        </p:spPr>
      </p:sp>
      <p:sp>
        <p:nvSpPr>
          <p:cNvPr id="55300" name="Rectangle 3">
            <a:extLst>
              <a:ext uri="{FF2B5EF4-FFF2-40B4-BE49-F238E27FC236}">
                <a16:creationId xmlns:a16="http://schemas.microsoft.com/office/drawing/2014/main" id="{A0C78F8F-85FB-4A22-BACA-4D3B09F8DDA7}"/>
              </a:ext>
            </a:extLst>
          </p:cNvPr>
          <p:cNvSpPr>
            <a:spLocks noGrp="1" noChangeArrowheads="1"/>
          </p:cNvSpPr>
          <p:nvPr>
            <p:ph type="body" idx="1"/>
          </p:nvPr>
        </p:nvSpPr>
        <p:spPr>
          <a:xfrm>
            <a:off x="387350" y="4710113"/>
            <a:ext cx="5973763" cy="4464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270" tIns="46136" rIns="92270" bIns="46136"/>
          <a:lstStyle/>
          <a:p>
            <a:pPr defTabSz="914400"/>
            <a:r>
              <a:rPr lang="en-US" altLang="en-US">
                <a:latin typeface="Times New Roman" panose="02020603050405020304" pitchFamily="18" charset="0"/>
                <a:ea typeface="ＭＳ Ｐゴシック" panose="020B0600070205080204" pitchFamily="34" charset="-128"/>
              </a:rPr>
              <a:t>Public health is about improving health in populations and communities and the changes that are needed to bring this about.</a:t>
            </a:r>
          </a:p>
          <a:p>
            <a:pPr defTabSz="914400"/>
            <a:r>
              <a:rPr lang="en-US" altLang="en-US">
                <a:latin typeface="Times New Roman" panose="02020603050405020304" pitchFamily="18" charset="0"/>
                <a:ea typeface="ＭＳ Ｐゴシック" panose="020B0600070205080204" pitchFamily="34" charset="-128"/>
              </a:rPr>
              <a:t>Important focus is the population level  </a:t>
            </a:r>
          </a:p>
          <a:p>
            <a:pPr defTabSz="914400"/>
            <a:endParaRPr lang="en-US" altLang="en-US">
              <a:latin typeface="Times New Roman" panose="02020603050405020304" pitchFamily="18" charset="0"/>
              <a:ea typeface="ＭＳ Ｐゴシック" panose="020B0600070205080204" pitchFamily="34" charset="-128"/>
            </a:endParaRPr>
          </a:p>
          <a:p>
            <a:pPr defTabSz="914400"/>
            <a:r>
              <a:rPr lang="en-US" altLang="en-US">
                <a:latin typeface="Times New Roman" panose="02020603050405020304" pitchFamily="18" charset="0"/>
                <a:ea typeface="ＭＳ Ｐゴシック" panose="020B0600070205080204" pitchFamily="34" charset="-128"/>
              </a:rPr>
              <a:t>Managing change is required at different levels e.g. both the Health and Social Services as well as the Population levels </a:t>
            </a:r>
          </a:p>
          <a:p>
            <a:pPr defTabSz="914400"/>
            <a:endParaRPr lang="en-US" altLang="en-US">
              <a:latin typeface="Times New Roman" panose="02020603050405020304" pitchFamily="18" charset="0"/>
              <a:ea typeface="ＭＳ Ｐゴシック" panose="020B0600070205080204" pitchFamily="34" charset="-128"/>
            </a:endParaRPr>
          </a:p>
          <a:p>
            <a:pPr defTabSz="914400"/>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3BA701B9-4490-41A2-B731-C0834D907371}"/>
              </a:ext>
            </a:extLst>
          </p:cNvPr>
          <p:cNvSpPr txBox="1">
            <a:spLocks noGrp="1" noChangeArrowheads="1"/>
          </p:cNvSpPr>
          <p:nvPr/>
        </p:nvSpPr>
        <p:spPr bwMode="auto">
          <a:xfrm>
            <a:off x="3840163" y="9421813"/>
            <a:ext cx="2941637"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270" tIns="46136" rIns="92270" bIns="46136" anchor="b"/>
          <a:lstStyle>
            <a:lvl1pPr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1pPr>
            <a:lvl2pPr marL="741363" indent="-284163"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2pPr>
            <a:lvl3pPr marL="1141413" indent="-228600"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3pPr>
            <a:lvl4pPr marL="1597025" indent="-227013"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4pPr>
            <a:lvl5pPr marL="2054225" indent="-228600" defTabSz="922338">
              <a:spcBef>
                <a:spcPct val="30000"/>
              </a:spcBef>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5pPr>
            <a:lvl6pPr marL="25114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6pPr>
            <a:lvl7pPr marL="29686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7pPr>
            <a:lvl8pPr marL="34258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8pPr>
            <a:lvl9pPr marL="3883025" indent="-228600" defTabSz="922338" eaLnBrk="0" fontAlgn="base" hangingPunct="0">
              <a:spcBef>
                <a:spcPct val="30000"/>
              </a:spcBef>
              <a:spcAft>
                <a:spcPct val="0"/>
              </a:spcAft>
              <a:buClr>
                <a:srgbClr val="000000"/>
              </a:buClr>
              <a:buSzPct val="100000"/>
              <a:buFont typeface="Times New Roman" panose="02020603050405020304" pitchFamily="18" charset="0"/>
              <a:defRPr sz="1200">
                <a:solidFill>
                  <a:srgbClr val="000000"/>
                </a:solidFill>
                <a:latin typeface="Times New Roman" panose="02020603050405020304" pitchFamily="18" charset="0"/>
                <a:ea typeface="ＭＳ Ｐゴシック" panose="020B0600070205080204" pitchFamily="34" charset="-128"/>
              </a:defRPr>
            </a:lvl9pPr>
          </a:lstStyle>
          <a:p>
            <a:pPr algn="r">
              <a:spcBef>
                <a:spcPct val="0"/>
              </a:spcBef>
              <a:buClrTx/>
              <a:buSzTx/>
              <a:buFontTx/>
              <a:buNone/>
            </a:pPr>
            <a:fld id="{70F12329-AE19-49FF-8BB8-0761492AAB73}" type="slidenum">
              <a:rPr lang="en-US" altLang="en-US">
                <a:solidFill>
                  <a:schemeClr val="tx1"/>
                </a:solidFill>
              </a:rPr>
              <a:pPr algn="r">
                <a:spcBef>
                  <a:spcPct val="0"/>
                </a:spcBef>
                <a:buClrTx/>
                <a:buSzTx/>
                <a:buFontTx/>
                <a:buNone/>
              </a:pPr>
              <a:t>23</a:t>
            </a:fld>
            <a:endParaRPr lang="en-US" altLang="en-US">
              <a:solidFill>
                <a:schemeClr val="tx1"/>
              </a:solidFill>
            </a:endParaRPr>
          </a:p>
        </p:txBody>
      </p:sp>
      <p:sp>
        <p:nvSpPr>
          <p:cNvPr id="57347" name="Rectangle 2">
            <a:extLst>
              <a:ext uri="{FF2B5EF4-FFF2-40B4-BE49-F238E27FC236}">
                <a16:creationId xmlns:a16="http://schemas.microsoft.com/office/drawing/2014/main" id="{A0305B31-CCE7-4455-989E-4E1F058812C1}"/>
              </a:ext>
            </a:extLst>
          </p:cNvPr>
          <p:cNvSpPr>
            <a:spLocks noGrp="1" noRot="1" noChangeAspect="1" noChangeArrowheads="1" noTextEdit="1"/>
          </p:cNvSpPr>
          <p:nvPr>
            <p:ph type="sldImg"/>
          </p:nvPr>
        </p:nvSpPr>
        <p:spPr>
          <a:xfrm>
            <a:off x="85725" y="744538"/>
            <a:ext cx="6611938" cy="3719512"/>
          </a:xfrm>
        </p:spPr>
      </p:sp>
      <p:sp>
        <p:nvSpPr>
          <p:cNvPr id="57348" name="Rectangle 3">
            <a:extLst>
              <a:ext uri="{FF2B5EF4-FFF2-40B4-BE49-F238E27FC236}">
                <a16:creationId xmlns:a16="http://schemas.microsoft.com/office/drawing/2014/main" id="{C1610CC9-82BC-4B9F-A922-9E27FC7B6BCC}"/>
              </a:ext>
            </a:extLst>
          </p:cNvPr>
          <p:cNvSpPr>
            <a:spLocks noGrp="1" noChangeArrowheads="1"/>
          </p:cNvSpPr>
          <p:nvPr>
            <p:ph type="body" idx="1"/>
          </p:nvPr>
        </p:nvSpPr>
        <p:spPr>
          <a:xfrm>
            <a:off x="904875" y="4710113"/>
            <a:ext cx="4972050" cy="4464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270" tIns="46136" rIns="92270" bIns="46136"/>
          <a:lstStyle/>
          <a:p>
            <a:pPr defTabSz="914400"/>
            <a:r>
              <a:rPr lang="en-US" altLang="en-US">
                <a:latin typeface="Times New Roman" panose="02020603050405020304" pitchFamily="18" charset="0"/>
                <a:ea typeface="ＭＳ Ｐゴシック" panose="020B0600070205080204" pitchFamily="34" charset="-128"/>
              </a:rPr>
              <a:t>This is the first sentence in John Ashton and Howard Seymours book "The New Public Health". </a:t>
            </a:r>
          </a:p>
          <a:p>
            <a:pPr defTabSz="914400"/>
            <a:r>
              <a:rPr lang="en-US" altLang="en-US">
                <a:latin typeface="Times New Roman" panose="02020603050405020304" pitchFamily="18" charset="0"/>
                <a:ea typeface="ＭＳ Ｐゴシック" panose="020B0600070205080204" pitchFamily="34" charset="-128"/>
              </a:rPr>
              <a:t>Every so often a drowning person is swept along the river.  </a:t>
            </a:r>
          </a:p>
          <a:p>
            <a:pPr defTabSz="914400"/>
            <a:r>
              <a:rPr lang="en-US" altLang="en-US">
                <a:latin typeface="Times New Roman" panose="02020603050405020304" pitchFamily="18" charset="0"/>
                <a:ea typeface="ＭＳ Ｐゴシック" panose="020B0600070205080204" pitchFamily="34" charset="-128"/>
              </a:rPr>
              <a:t>- The health worker is likened to a lifesaver on the bank.  </a:t>
            </a:r>
          </a:p>
          <a:p>
            <a:pPr defTabSz="914400"/>
            <a:endParaRPr lang="en-US" altLang="en-US">
              <a:latin typeface="Times New Roman" panose="02020603050405020304" pitchFamily="18" charset="0"/>
              <a:ea typeface="ＭＳ Ｐゴシック" panose="020B0600070205080204" pitchFamily="34" charset="-128"/>
            </a:endParaRPr>
          </a:p>
          <a:p>
            <a:pPr defTabSz="914400"/>
            <a:r>
              <a:rPr lang="en-US" altLang="en-US">
                <a:latin typeface="Times New Roman" panose="02020603050405020304" pitchFamily="18" charset="0"/>
                <a:ea typeface="ＭＳ Ｐゴシック" panose="020B0600070205080204" pitchFamily="34" charset="-128"/>
              </a:rPr>
              <a:t>- The lifesaver dives in to rescue the drowning person, brings them to the bank and resuscitates them.  Just as they have finished another person comes rushing down the river.   The lifesavers are so busy they don't have time to walk upstream and see why it is that people are falling into the river.  </a:t>
            </a:r>
          </a:p>
          <a:p>
            <a:pPr defTabSz="914400"/>
            <a:endParaRPr lang="en-US" altLang="en-US">
              <a:latin typeface="Times New Roman" panose="02020603050405020304" pitchFamily="18" charset="0"/>
              <a:ea typeface="ＭＳ Ｐゴシック" panose="020B0600070205080204" pitchFamily="34" charset="-128"/>
            </a:endParaRPr>
          </a:p>
          <a:p>
            <a:pPr defTabSz="914400"/>
            <a:r>
              <a:rPr lang="en-US" altLang="en-US">
                <a:latin typeface="Times New Roman" panose="02020603050405020304" pitchFamily="18" charset="0"/>
                <a:ea typeface="ＭＳ Ｐゴシック" panose="020B0600070205080204" pitchFamily="34" charset="-128"/>
              </a:rPr>
              <a:t>- What public health should be doing is going upstream to stop people falling into the river in the first place. </a:t>
            </a:r>
          </a:p>
          <a:p>
            <a:pPr defTabSz="914400"/>
            <a:endParaRPr lang="en-US" altLang="en-US" i="1">
              <a:latin typeface="Times New Roman" panose="02020603050405020304" pitchFamily="18" charset="0"/>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2FE5B-8EB2-49CE-ABFC-0C0719E632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AD5EE38-35A9-41DE-B4E8-E69ADEE1E6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01A430-3DEC-4F3D-BB51-6616D839B7C8}"/>
              </a:ext>
            </a:extLst>
          </p:cNvPr>
          <p:cNvSpPr>
            <a:spLocks noGrp="1"/>
          </p:cNvSpPr>
          <p:nvPr>
            <p:ph type="dt" sz="half" idx="10"/>
          </p:nvPr>
        </p:nvSpPr>
        <p:spPr/>
        <p:txBody>
          <a:bodyPr/>
          <a:lstStyle/>
          <a:p>
            <a:fld id="{A00653B0-DEDE-4E4D-A33D-4AEC1F40356D}" type="datetimeFigureOut">
              <a:rPr lang="en-GB" smtClean="0"/>
              <a:t>28/01/2021</a:t>
            </a:fld>
            <a:endParaRPr lang="en-GB"/>
          </a:p>
        </p:txBody>
      </p:sp>
      <p:sp>
        <p:nvSpPr>
          <p:cNvPr id="5" name="Footer Placeholder 4">
            <a:extLst>
              <a:ext uri="{FF2B5EF4-FFF2-40B4-BE49-F238E27FC236}">
                <a16:creationId xmlns:a16="http://schemas.microsoft.com/office/drawing/2014/main" id="{EACCFF69-05C6-4AD5-BDF7-93D2B1F373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2B3169-2D86-4927-B7F5-439C46462A0F}"/>
              </a:ext>
            </a:extLst>
          </p:cNvPr>
          <p:cNvSpPr>
            <a:spLocks noGrp="1"/>
          </p:cNvSpPr>
          <p:nvPr>
            <p:ph type="sldNum" sz="quarter" idx="12"/>
          </p:nvPr>
        </p:nvSpPr>
        <p:spPr/>
        <p:txBody>
          <a:bodyPr/>
          <a:lstStyle/>
          <a:p>
            <a:fld id="{CF398672-5BC6-4DAB-8160-44950C97C697}" type="slidenum">
              <a:rPr lang="en-GB" smtClean="0"/>
              <a:t>‹#›</a:t>
            </a:fld>
            <a:endParaRPr lang="en-GB"/>
          </a:p>
        </p:txBody>
      </p:sp>
    </p:spTree>
    <p:extLst>
      <p:ext uri="{BB962C8B-B14F-4D97-AF65-F5344CB8AC3E}">
        <p14:creationId xmlns:p14="http://schemas.microsoft.com/office/powerpoint/2010/main" val="1165489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234D9-2D7E-4287-BCBE-89489B6135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47B41E-A329-4CCB-B9E2-56147180FEE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27B168-B638-4BFB-BECF-8795B2507189}"/>
              </a:ext>
            </a:extLst>
          </p:cNvPr>
          <p:cNvSpPr>
            <a:spLocks noGrp="1"/>
          </p:cNvSpPr>
          <p:nvPr>
            <p:ph type="dt" sz="half" idx="10"/>
          </p:nvPr>
        </p:nvSpPr>
        <p:spPr/>
        <p:txBody>
          <a:bodyPr/>
          <a:lstStyle/>
          <a:p>
            <a:fld id="{A00653B0-DEDE-4E4D-A33D-4AEC1F40356D}" type="datetimeFigureOut">
              <a:rPr lang="en-GB" smtClean="0"/>
              <a:t>28/01/2021</a:t>
            </a:fld>
            <a:endParaRPr lang="en-GB"/>
          </a:p>
        </p:txBody>
      </p:sp>
      <p:sp>
        <p:nvSpPr>
          <p:cNvPr id="5" name="Footer Placeholder 4">
            <a:extLst>
              <a:ext uri="{FF2B5EF4-FFF2-40B4-BE49-F238E27FC236}">
                <a16:creationId xmlns:a16="http://schemas.microsoft.com/office/drawing/2014/main" id="{732A30D8-190F-4471-A0AD-695B9BD160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0001DC-9631-4A06-BE97-1A03151ED98A}"/>
              </a:ext>
            </a:extLst>
          </p:cNvPr>
          <p:cNvSpPr>
            <a:spLocks noGrp="1"/>
          </p:cNvSpPr>
          <p:nvPr>
            <p:ph type="sldNum" sz="quarter" idx="12"/>
          </p:nvPr>
        </p:nvSpPr>
        <p:spPr/>
        <p:txBody>
          <a:bodyPr/>
          <a:lstStyle/>
          <a:p>
            <a:fld id="{CF398672-5BC6-4DAB-8160-44950C97C697}" type="slidenum">
              <a:rPr lang="en-GB" smtClean="0"/>
              <a:t>‹#›</a:t>
            </a:fld>
            <a:endParaRPr lang="en-GB"/>
          </a:p>
        </p:txBody>
      </p:sp>
    </p:spTree>
    <p:extLst>
      <p:ext uri="{BB962C8B-B14F-4D97-AF65-F5344CB8AC3E}">
        <p14:creationId xmlns:p14="http://schemas.microsoft.com/office/powerpoint/2010/main" val="7471772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31172-BAC6-4C63-8FAD-87983C8F69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FA5A4E-113C-4982-8E6A-52BFDB198E9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10060F-FAC4-44E4-8D1E-C0BC12B58DD9}"/>
              </a:ext>
            </a:extLst>
          </p:cNvPr>
          <p:cNvSpPr>
            <a:spLocks noGrp="1"/>
          </p:cNvSpPr>
          <p:nvPr>
            <p:ph type="dt" sz="half" idx="10"/>
          </p:nvPr>
        </p:nvSpPr>
        <p:spPr/>
        <p:txBody>
          <a:bodyPr/>
          <a:lstStyle/>
          <a:p>
            <a:fld id="{A00653B0-DEDE-4E4D-A33D-4AEC1F40356D}" type="datetimeFigureOut">
              <a:rPr lang="en-GB" smtClean="0"/>
              <a:t>28/01/2021</a:t>
            </a:fld>
            <a:endParaRPr lang="en-GB"/>
          </a:p>
        </p:txBody>
      </p:sp>
      <p:sp>
        <p:nvSpPr>
          <p:cNvPr id="5" name="Footer Placeholder 4">
            <a:extLst>
              <a:ext uri="{FF2B5EF4-FFF2-40B4-BE49-F238E27FC236}">
                <a16:creationId xmlns:a16="http://schemas.microsoft.com/office/drawing/2014/main" id="{041D8695-A247-4A3A-9BF4-99C1E61350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728C1B-9AF7-4892-A33F-8993D30BE99B}"/>
              </a:ext>
            </a:extLst>
          </p:cNvPr>
          <p:cNvSpPr>
            <a:spLocks noGrp="1"/>
          </p:cNvSpPr>
          <p:nvPr>
            <p:ph type="sldNum" sz="quarter" idx="12"/>
          </p:nvPr>
        </p:nvSpPr>
        <p:spPr/>
        <p:txBody>
          <a:bodyPr/>
          <a:lstStyle/>
          <a:p>
            <a:fld id="{CF398672-5BC6-4DAB-8160-44950C97C697}" type="slidenum">
              <a:rPr lang="en-GB" smtClean="0"/>
              <a:t>‹#›</a:t>
            </a:fld>
            <a:endParaRPr lang="en-GB"/>
          </a:p>
        </p:txBody>
      </p:sp>
    </p:spTree>
    <p:extLst>
      <p:ext uri="{BB962C8B-B14F-4D97-AF65-F5344CB8AC3E}">
        <p14:creationId xmlns:p14="http://schemas.microsoft.com/office/powerpoint/2010/main" val="2792523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CDA15-1131-4488-928D-0E7EE5C9C0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C3D3CD-FB9D-4FF2-9C21-5FDDCE2DF7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0647D1-D0BA-4610-B498-5418C6E25B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0707B7E-E0DA-4E9B-9891-46BE98D6E97B}"/>
              </a:ext>
            </a:extLst>
          </p:cNvPr>
          <p:cNvSpPr>
            <a:spLocks noGrp="1"/>
          </p:cNvSpPr>
          <p:nvPr>
            <p:ph type="dt" sz="half" idx="10"/>
          </p:nvPr>
        </p:nvSpPr>
        <p:spPr/>
        <p:txBody>
          <a:bodyPr/>
          <a:lstStyle/>
          <a:p>
            <a:fld id="{A00653B0-DEDE-4E4D-A33D-4AEC1F40356D}" type="datetimeFigureOut">
              <a:rPr lang="en-GB" smtClean="0"/>
              <a:t>28/01/2021</a:t>
            </a:fld>
            <a:endParaRPr lang="en-GB"/>
          </a:p>
        </p:txBody>
      </p:sp>
      <p:sp>
        <p:nvSpPr>
          <p:cNvPr id="6" name="Footer Placeholder 5">
            <a:extLst>
              <a:ext uri="{FF2B5EF4-FFF2-40B4-BE49-F238E27FC236}">
                <a16:creationId xmlns:a16="http://schemas.microsoft.com/office/drawing/2014/main" id="{3EAB9B32-9624-4463-8F54-B460BCCB1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8A6072-457F-411B-838F-66ECC206DE50}"/>
              </a:ext>
            </a:extLst>
          </p:cNvPr>
          <p:cNvSpPr>
            <a:spLocks noGrp="1"/>
          </p:cNvSpPr>
          <p:nvPr>
            <p:ph type="sldNum" sz="quarter" idx="12"/>
          </p:nvPr>
        </p:nvSpPr>
        <p:spPr/>
        <p:txBody>
          <a:bodyPr/>
          <a:lstStyle/>
          <a:p>
            <a:fld id="{CF398672-5BC6-4DAB-8160-44950C97C697}" type="slidenum">
              <a:rPr lang="en-GB" smtClean="0"/>
              <a:t>‹#›</a:t>
            </a:fld>
            <a:endParaRPr lang="en-GB"/>
          </a:p>
        </p:txBody>
      </p:sp>
    </p:spTree>
    <p:extLst>
      <p:ext uri="{BB962C8B-B14F-4D97-AF65-F5344CB8AC3E}">
        <p14:creationId xmlns:p14="http://schemas.microsoft.com/office/powerpoint/2010/main" val="4265145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82E48-C595-487A-84FA-1A4AB78084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6F0D69-DC31-4076-8903-04C6D2D6FE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198840-EB11-4BE3-A445-FDF3E9EFC4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ED59AF1-9E72-4059-8F0B-E5D28467F6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B4FD330-BA54-4094-BDD8-B5AA19C4A66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F26110-D774-4E32-9864-677808CFDA3F}"/>
              </a:ext>
            </a:extLst>
          </p:cNvPr>
          <p:cNvSpPr>
            <a:spLocks noGrp="1"/>
          </p:cNvSpPr>
          <p:nvPr>
            <p:ph type="dt" sz="half" idx="10"/>
          </p:nvPr>
        </p:nvSpPr>
        <p:spPr/>
        <p:txBody>
          <a:bodyPr/>
          <a:lstStyle/>
          <a:p>
            <a:fld id="{A00653B0-DEDE-4E4D-A33D-4AEC1F40356D}" type="datetimeFigureOut">
              <a:rPr lang="en-GB" smtClean="0"/>
              <a:t>28/01/2021</a:t>
            </a:fld>
            <a:endParaRPr lang="en-GB"/>
          </a:p>
        </p:txBody>
      </p:sp>
      <p:sp>
        <p:nvSpPr>
          <p:cNvPr id="8" name="Footer Placeholder 7">
            <a:extLst>
              <a:ext uri="{FF2B5EF4-FFF2-40B4-BE49-F238E27FC236}">
                <a16:creationId xmlns:a16="http://schemas.microsoft.com/office/drawing/2014/main" id="{C70B5C8B-6E49-4DB1-96B9-268176011B7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9E85B2C-FC67-4281-8071-DED401DD2A2A}"/>
              </a:ext>
            </a:extLst>
          </p:cNvPr>
          <p:cNvSpPr>
            <a:spLocks noGrp="1"/>
          </p:cNvSpPr>
          <p:nvPr>
            <p:ph type="sldNum" sz="quarter" idx="12"/>
          </p:nvPr>
        </p:nvSpPr>
        <p:spPr/>
        <p:txBody>
          <a:bodyPr/>
          <a:lstStyle/>
          <a:p>
            <a:fld id="{CF398672-5BC6-4DAB-8160-44950C97C697}" type="slidenum">
              <a:rPr lang="en-GB" smtClean="0"/>
              <a:t>‹#›</a:t>
            </a:fld>
            <a:endParaRPr lang="en-GB"/>
          </a:p>
        </p:txBody>
      </p:sp>
    </p:spTree>
    <p:extLst>
      <p:ext uri="{BB962C8B-B14F-4D97-AF65-F5344CB8AC3E}">
        <p14:creationId xmlns:p14="http://schemas.microsoft.com/office/powerpoint/2010/main" val="669561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27B50-2F47-4A27-B586-567AE5A5A23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B0E003-3656-4BA6-86A5-7394D816495C}"/>
              </a:ext>
            </a:extLst>
          </p:cNvPr>
          <p:cNvSpPr>
            <a:spLocks noGrp="1"/>
          </p:cNvSpPr>
          <p:nvPr>
            <p:ph type="dt" sz="half" idx="10"/>
          </p:nvPr>
        </p:nvSpPr>
        <p:spPr/>
        <p:txBody>
          <a:bodyPr/>
          <a:lstStyle/>
          <a:p>
            <a:fld id="{A00653B0-DEDE-4E4D-A33D-4AEC1F40356D}" type="datetimeFigureOut">
              <a:rPr lang="en-GB" smtClean="0"/>
              <a:t>28/01/2021</a:t>
            </a:fld>
            <a:endParaRPr lang="en-GB"/>
          </a:p>
        </p:txBody>
      </p:sp>
      <p:sp>
        <p:nvSpPr>
          <p:cNvPr id="4" name="Footer Placeholder 3">
            <a:extLst>
              <a:ext uri="{FF2B5EF4-FFF2-40B4-BE49-F238E27FC236}">
                <a16:creationId xmlns:a16="http://schemas.microsoft.com/office/drawing/2014/main" id="{0068EA25-35CD-4D1E-876E-CEF52A30C4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D15B479-612D-4752-A039-80FF025C2FF4}"/>
              </a:ext>
            </a:extLst>
          </p:cNvPr>
          <p:cNvSpPr>
            <a:spLocks noGrp="1"/>
          </p:cNvSpPr>
          <p:nvPr>
            <p:ph type="sldNum" sz="quarter" idx="12"/>
          </p:nvPr>
        </p:nvSpPr>
        <p:spPr/>
        <p:txBody>
          <a:bodyPr/>
          <a:lstStyle/>
          <a:p>
            <a:fld id="{CF398672-5BC6-4DAB-8160-44950C97C697}" type="slidenum">
              <a:rPr lang="en-GB" smtClean="0"/>
              <a:t>‹#›</a:t>
            </a:fld>
            <a:endParaRPr lang="en-GB"/>
          </a:p>
        </p:txBody>
      </p:sp>
    </p:spTree>
    <p:extLst>
      <p:ext uri="{BB962C8B-B14F-4D97-AF65-F5344CB8AC3E}">
        <p14:creationId xmlns:p14="http://schemas.microsoft.com/office/powerpoint/2010/main" val="3335135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D2ED49-7EA2-4D3F-B45D-595630B38831}"/>
              </a:ext>
            </a:extLst>
          </p:cNvPr>
          <p:cNvSpPr>
            <a:spLocks noGrp="1"/>
          </p:cNvSpPr>
          <p:nvPr>
            <p:ph type="dt" sz="half" idx="10"/>
          </p:nvPr>
        </p:nvSpPr>
        <p:spPr/>
        <p:txBody>
          <a:bodyPr/>
          <a:lstStyle/>
          <a:p>
            <a:fld id="{A00653B0-DEDE-4E4D-A33D-4AEC1F40356D}" type="datetimeFigureOut">
              <a:rPr lang="en-GB" smtClean="0"/>
              <a:t>28/01/2021</a:t>
            </a:fld>
            <a:endParaRPr lang="en-GB"/>
          </a:p>
        </p:txBody>
      </p:sp>
      <p:sp>
        <p:nvSpPr>
          <p:cNvPr id="3" name="Footer Placeholder 2">
            <a:extLst>
              <a:ext uri="{FF2B5EF4-FFF2-40B4-BE49-F238E27FC236}">
                <a16:creationId xmlns:a16="http://schemas.microsoft.com/office/drawing/2014/main" id="{306B218E-0A8A-4997-A11B-DFFDF00F864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482C97-85C7-475A-8C14-44D6D1018CFB}"/>
              </a:ext>
            </a:extLst>
          </p:cNvPr>
          <p:cNvSpPr>
            <a:spLocks noGrp="1"/>
          </p:cNvSpPr>
          <p:nvPr>
            <p:ph type="sldNum" sz="quarter" idx="12"/>
          </p:nvPr>
        </p:nvSpPr>
        <p:spPr/>
        <p:txBody>
          <a:bodyPr/>
          <a:lstStyle/>
          <a:p>
            <a:fld id="{CF398672-5BC6-4DAB-8160-44950C97C697}" type="slidenum">
              <a:rPr lang="en-GB" smtClean="0"/>
              <a:t>‹#›</a:t>
            </a:fld>
            <a:endParaRPr lang="en-GB"/>
          </a:p>
        </p:txBody>
      </p:sp>
    </p:spTree>
    <p:extLst>
      <p:ext uri="{BB962C8B-B14F-4D97-AF65-F5344CB8AC3E}">
        <p14:creationId xmlns:p14="http://schemas.microsoft.com/office/powerpoint/2010/main" val="2999125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18355-B825-4E0A-A589-CD1A26071A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276D9A6-5148-424A-A8E7-11B4D15D35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765F50-994E-49B1-B34D-17489C7F10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4D930D-4F3C-4577-8557-D180B95B7DD8}"/>
              </a:ext>
            </a:extLst>
          </p:cNvPr>
          <p:cNvSpPr>
            <a:spLocks noGrp="1"/>
          </p:cNvSpPr>
          <p:nvPr>
            <p:ph type="dt" sz="half" idx="10"/>
          </p:nvPr>
        </p:nvSpPr>
        <p:spPr/>
        <p:txBody>
          <a:bodyPr/>
          <a:lstStyle/>
          <a:p>
            <a:fld id="{A00653B0-DEDE-4E4D-A33D-4AEC1F40356D}" type="datetimeFigureOut">
              <a:rPr lang="en-GB" smtClean="0"/>
              <a:t>28/01/2021</a:t>
            </a:fld>
            <a:endParaRPr lang="en-GB"/>
          </a:p>
        </p:txBody>
      </p:sp>
      <p:sp>
        <p:nvSpPr>
          <p:cNvPr id="6" name="Footer Placeholder 5">
            <a:extLst>
              <a:ext uri="{FF2B5EF4-FFF2-40B4-BE49-F238E27FC236}">
                <a16:creationId xmlns:a16="http://schemas.microsoft.com/office/drawing/2014/main" id="{7F22A4BF-C412-4509-9DF1-91873F8438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A95709-A8CF-401B-AAC4-1CA93799613C}"/>
              </a:ext>
            </a:extLst>
          </p:cNvPr>
          <p:cNvSpPr>
            <a:spLocks noGrp="1"/>
          </p:cNvSpPr>
          <p:nvPr>
            <p:ph type="sldNum" sz="quarter" idx="12"/>
          </p:nvPr>
        </p:nvSpPr>
        <p:spPr/>
        <p:txBody>
          <a:bodyPr/>
          <a:lstStyle/>
          <a:p>
            <a:fld id="{CF398672-5BC6-4DAB-8160-44950C97C697}" type="slidenum">
              <a:rPr lang="en-GB" smtClean="0"/>
              <a:t>‹#›</a:t>
            </a:fld>
            <a:endParaRPr lang="en-GB"/>
          </a:p>
        </p:txBody>
      </p:sp>
    </p:spTree>
    <p:extLst>
      <p:ext uri="{BB962C8B-B14F-4D97-AF65-F5344CB8AC3E}">
        <p14:creationId xmlns:p14="http://schemas.microsoft.com/office/powerpoint/2010/main" val="3067526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8772F-753B-42F2-8C65-EB373386A9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A0F776-B83B-460D-B635-D1B9043AE1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6A2B901-7099-4440-A753-03811557BB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F77234-D00A-44EA-ABFE-D91D93003742}"/>
              </a:ext>
            </a:extLst>
          </p:cNvPr>
          <p:cNvSpPr>
            <a:spLocks noGrp="1"/>
          </p:cNvSpPr>
          <p:nvPr>
            <p:ph type="dt" sz="half" idx="10"/>
          </p:nvPr>
        </p:nvSpPr>
        <p:spPr/>
        <p:txBody>
          <a:bodyPr/>
          <a:lstStyle/>
          <a:p>
            <a:fld id="{A00653B0-DEDE-4E4D-A33D-4AEC1F40356D}" type="datetimeFigureOut">
              <a:rPr lang="en-GB" smtClean="0"/>
              <a:t>28/01/2021</a:t>
            </a:fld>
            <a:endParaRPr lang="en-GB"/>
          </a:p>
        </p:txBody>
      </p:sp>
      <p:sp>
        <p:nvSpPr>
          <p:cNvPr id="6" name="Footer Placeholder 5">
            <a:extLst>
              <a:ext uri="{FF2B5EF4-FFF2-40B4-BE49-F238E27FC236}">
                <a16:creationId xmlns:a16="http://schemas.microsoft.com/office/drawing/2014/main" id="{DEC8B9FD-4762-44DA-B893-DD5ED5FD88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7F01A2-C461-48B5-AFB6-2B4E61735541}"/>
              </a:ext>
            </a:extLst>
          </p:cNvPr>
          <p:cNvSpPr>
            <a:spLocks noGrp="1"/>
          </p:cNvSpPr>
          <p:nvPr>
            <p:ph type="sldNum" sz="quarter" idx="12"/>
          </p:nvPr>
        </p:nvSpPr>
        <p:spPr/>
        <p:txBody>
          <a:bodyPr/>
          <a:lstStyle/>
          <a:p>
            <a:fld id="{CF398672-5BC6-4DAB-8160-44950C97C697}" type="slidenum">
              <a:rPr lang="en-GB" smtClean="0"/>
              <a:t>‹#›</a:t>
            </a:fld>
            <a:endParaRPr lang="en-GB"/>
          </a:p>
        </p:txBody>
      </p:sp>
    </p:spTree>
    <p:extLst>
      <p:ext uri="{BB962C8B-B14F-4D97-AF65-F5344CB8AC3E}">
        <p14:creationId xmlns:p14="http://schemas.microsoft.com/office/powerpoint/2010/main" val="1694279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A25FB-B1A4-4513-9ABA-345A2B111F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082C17-AE1A-42B4-B4D7-E6648DA647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14C65-3F28-4F17-BC59-5C3FC7413071}"/>
              </a:ext>
            </a:extLst>
          </p:cNvPr>
          <p:cNvSpPr>
            <a:spLocks noGrp="1"/>
          </p:cNvSpPr>
          <p:nvPr>
            <p:ph type="dt" sz="half" idx="10"/>
          </p:nvPr>
        </p:nvSpPr>
        <p:spPr/>
        <p:txBody>
          <a:bodyPr/>
          <a:lstStyle/>
          <a:p>
            <a:fld id="{A00653B0-DEDE-4E4D-A33D-4AEC1F40356D}" type="datetimeFigureOut">
              <a:rPr lang="en-GB" smtClean="0"/>
              <a:t>28/01/2021</a:t>
            </a:fld>
            <a:endParaRPr lang="en-GB"/>
          </a:p>
        </p:txBody>
      </p:sp>
      <p:sp>
        <p:nvSpPr>
          <p:cNvPr id="5" name="Footer Placeholder 4">
            <a:extLst>
              <a:ext uri="{FF2B5EF4-FFF2-40B4-BE49-F238E27FC236}">
                <a16:creationId xmlns:a16="http://schemas.microsoft.com/office/drawing/2014/main" id="{CE925DE8-6B8E-484F-B8A4-2F0BE5A727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87CE92-C782-479A-836E-6F1D2365282C}"/>
              </a:ext>
            </a:extLst>
          </p:cNvPr>
          <p:cNvSpPr>
            <a:spLocks noGrp="1"/>
          </p:cNvSpPr>
          <p:nvPr>
            <p:ph type="sldNum" sz="quarter" idx="12"/>
          </p:nvPr>
        </p:nvSpPr>
        <p:spPr/>
        <p:txBody>
          <a:bodyPr/>
          <a:lstStyle/>
          <a:p>
            <a:fld id="{CF398672-5BC6-4DAB-8160-44950C97C697}" type="slidenum">
              <a:rPr lang="en-GB" smtClean="0"/>
              <a:t>‹#›</a:t>
            </a:fld>
            <a:endParaRPr lang="en-GB"/>
          </a:p>
        </p:txBody>
      </p:sp>
    </p:spTree>
    <p:extLst>
      <p:ext uri="{BB962C8B-B14F-4D97-AF65-F5344CB8AC3E}">
        <p14:creationId xmlns:p14="http://schemas.microsoft.com/office/powerpoint/2010/main" val="3612542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F3EE8D-05DD-4B01-B91D-FD8234DF98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B2FE1E-1C5E-4B68-B6F4-BEBC0EC19F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906722-2E60-411B-8EF4-3DD8E50DBB28}"/>
              </a:ext>
            </a:extLst>
          </p:cNvPr>
          <p:cNvSpPr>
            <a:spLocks noGrp="1"/>
          </p:cNvSpPr>
          <p:nvPr>
            <p:ph type="dt" sz="half" idx="10"/>
          </p:nvPr>
        </p:nvSpPr>
        <p:spPr/>
        <p:txBody>
          <a:bodyPr/>
          <a:lstStyle/>
          <a:p>
            <a:fld id="{A00653B0-DEDE-4E4D-A33D-4AEC1F40356D}" type="datetimeFigureOut">
              <a:rPr lang="en-GB" smtClean="0"/>
              <a:t>28/01/2021</a:t>
            </a:fld>
            <a:endParaRPr lang="en-GB"/>
          </a:p>
        </p:txBody>
      </p:sp>
      <p:sp>
        <p:nvSpPr>
          <p:cNvPr id="5" name="Footer Placeholder 4">
            <a:extLst>
              <a:ext uri="{FF2B5EF4-FFF2-40B4-BE49-F238E27FC236}">
                <a16:creationId xmlns:a16="http://schemas.microsoft.com/office/drawing/2014/main" id="{510A6BAE-5789-44D9-9460-6695F06098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8D8E4C-3EA9-4AB3-9727-8AAE4D126D43}"/>
              </a:ext>
            </a:extLst>
          </p:cNvPr>
          <p:cNvSpPr>
            <a:spLocks noGrp="1"/>
          </p:cNvSpPr>
          <p:nvPr>
            <p:ph type="sldNum" sz="quarter" idx="12"/>
          </p:nvPr>
        </p:nvSpPr>
        <p:spPr/>
        <p:txBody>
          <a:bodyPr/>
          <a:lstStyle/>
          <a:p>
            <a:fld id="{CF398672-5BC6-4DAB-8160-44950C97C697}" type="slidenum">
              <a:rPr lang="en-GB" smtClean="0"/>
              <a:t>‹#›</a:t>
            </a:fld>
            <a:endParaRPr lang="en-GB"/>
          </a:p>
        </p:txBody>
      </p:sp>
    </p:spTree>
    <p:extLst>
      <p:ext uri="{BB962C8B-B14F-4D97-AF65-F5344CB8AC3E}">
        <p14:creationId xmlns:p14="http://schemas.microsoft.com/office/powerpoint/2010/main" val="2463674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A70B2C-53A7-4590-AC82-E583C21C6B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5A9A1A-6D6C-4FD4-ABAD-26D4A16080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A704C9-FBB4-491A-8F82-0ACD68E869F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0653B0-DEDE-4E4D-A33D-4AEC1F40356D}" type="datetimeFigureOut">
              <a:rPr lang="en-GB" smtClean="0"/>
              <a:t>28/01/2021</a:t>
            </a:fld>
            <a:endParaRPr lang="en-GB"/>
          </a:p>
        </p:txBody>
      </p:sp>
      <p:sp>
        <p:nvSpPr>
          <p:cNvPr id="5" name="Footer Placeholder 4">
            <a:extLst>
              <a:ext uri="{FF2B5EF4-FFF2-40B4-BE49-F238E27FC236}">
                <a16:creationId xmlns:a16="http://schemas.microsoft.com/office/drawing/2014/main" id="{5C4C7876-3EA0-4CCF-A2B5-733893D1A1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5D75F35-900F-499A-8F3E-A9D808A27A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398672-5BC6-4DAB-8160-44950C97C697}" type="slidenum">
              <a:rPr lang="en-GB" smtClean="0"/>
              <a:t>‹#›</a:t>
            </a:fld>
            <a:endParaRPr lang="en-GB"/>
          </a:p>
        </p:txBody>
      </p:sp>
    </p:spTree>
    <p:extLst>
      <p:ext uri="{BB962C8B-B14F-4D97-AF65-F5344CB8AC3E}">
        <p14:creationId xmlns:p14="http://schemas.microsoft.com/office/powerpoint/2010/main" val="28093406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wales.nhs.uk/sitesplus/documents/888/Integrated%20Medium%20Term%20Plan%202017-2020%20v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335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516E40-85B0-4FD7-BDAE-8DF13C13890C}"/>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An introduction to public health </a:t>
            </a:r>
          </a:p>
        </p:txBody>
      </p:sp>
      <p:sp>
        <p:nvSpPr>
          <p:cNvPr id="73"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oundations">
            <a:extLst>
              <a:ext uri="{FF2B5EF4-FFF2-40B4-BE49-F238E27FC236}">
                <a16:creationId xmlns:a16="http://schemas.microsoft.com/office/drawing/2014/main" id="{3D2FDC25-17D9-402E-A0A6-2356CDB5813B}"/>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559" r="1" b="1"/>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7560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09F0B-F7D1-4919-9C82-9510C822782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do you think public health is? </a:t>
            </a:r>
          </a:p>
        </p:txBody>
      </p:sp>
      <p:sp>
        <p:nvSpPr>
          <p:cNvPr id="3" name="Content Placeholder 2">
            <a:extLst>
              <a:ext uri="{FF2B5EF4-FFF2-40B4-BE49-F238E27FC236}">
                <a16:creationId xmlns:a16="http://schemas.microsoft.com/office/drawing/2014/main" id="{6574D1E9-A686-4DA5-AB74-C0949EB42B3E}"/>
              </a:ext>
            </a:extLst>
          </p:cNvPr>
          <p:cNvSpPr>
            <a:spLocks noGrp="1"/>
          </p:cNvSpPr>
          <p:nvPr>
            <p:ph idx="1"/>
          </p:nvPr>
        </p:nvSpPr>
        <p:spPr>
          <a:xfrm>
            <a:off x="4810259" y="649480"/>
            <a:ext cx="6555347" cy="5546047"/>
          </a:xfrm>
        </p:spPr>
        <p:txBody>
          <a:bodyPr anchor="ctr">
            <a:normAutofit/>
          </a:bodyPr>
          <a:lstStyle/>
          <a:p>
            <a:r>
              <a:rPr lang="en-GB" sz="2000" dirty="0"/>
              <a:t>In your break out groups discuss what you think public health is?</a:t>
            </a:r>
          </a:p>
          <a:p>
            <a:r>
              <a:rPr lang="en-GB" sz="2000" dirty="0"/>
              <a:t>Thinking about COVID how effective is public health currently?</a:t>
            </a:r>
          </a:p>
          <a:p>
            <a:r>
              <a:rPr lang="en-GB" sz="2000" dirty="0"/>
              <a:t>What is Public Health Wales and what is it’s role in public health? </a:t>
            </a:r>
          </a:p>
        </p:txBody>
      </p:sp>
    </p:spTree>
    <p:extLst>
      <p:ext uri="{BB962C8B-B14F-4D97-AF65-F5344CB8AC3E}">
        <p14:creationId xmlns:p14="http://schemas.microsoft.com/office/powerpoint/2010/main" val="30559563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B45B2EB-E0B8-45A3-BBFD-5DFAA79DE4C3}"/>
              </a:ext>
            </a:extLst>
          </p:cNvPr>
          <p:cNvSpPr>
            <a:spLocks noGrp="1"/>
          </p:cNvSpPr>
          <p:nvPr>
            <p:ph type="title"/>
          </p:nvPr>
        </p:nvSpPr>
        <p:spPr>
          <a:xfrm>
            <a:off x="4965430" y="629268"/>
            <a:ext cx="6586491" cy="1286160"/>
          </a:xfrm>
        </p:spPr>
        <p:txBody>
          <a:bodyPr anchor="b">
            <a:normAutofit/>
          </a:bodyPr>
          <a:lstStyle/>
          <a:p>
            <a:r>
              <a:rPr lang="en-GB"/>
              <a:t>What is public health? </a:t>
            </a:r>
          </a:p>
        </p:txBody>
      </p:sp>
      <p:sp>
        <p:nvSpPr>
          <p:cNvPr id="5" name="Content Placeholder 4">
            <a:extLst>
              <a:ext uri="{FF2B5EF4-FFF2-40B4-BE49-F238E27FC236}">
                <a16:creationId xmlns:a16="http://schemas.microsoft.com/office/drawing/2014/main" id="{E4D9ECA1-63B3-4516-8AFF-C2365EC25C65}"/>
              </a:ext>
            </a:extLst>
          </p:cNvPr>
          <p:cNvSpPr>
            <a:spLocks noGrp="1"/>
          </p:cNvSpPr>
          <p:nvPr>
            <p:ph idx="1"/>
          </p:nvPr>
        </p:nvSpPr>
        <p:spPr>
          <a:xfrm>
            <a:off x="4965431" y="2438400"/>
            <a:ext cx="6586489" cy="3785419"/>
          </a:xfrm>
        </p:spPr>
        <p:txBody>
          <a:bodyPr>
            <a:normAutofit/>
          </a:bodyPr>
          <a:lstStyle/>
          <a:p>
            <a:r>
              <a:rPr lang="en-US" sz="2000" dirty="0"/>
              <a:t>The sum of all official or governmental efforts to promote, protect, and preserve the people’s health.</a:t>
            </a:r>
          </a:p>
          <a:p>
            <a:pPr marL="308541" indent="-228600">
              <a:spcBef>
                <a:spcPct val="0"/>
              </a:spcBef>
              <a:spcAft>
                <a:spcPts val="540"/>
              </a:spcAft>
              <a:buFont typeface="Arial" panose="020B0604020202020204" pitchFamily="34" charset="0"/>
              <a:buChar char="•"/>
            </a:pPr>
            <a:r>
              <a:rPr lang="en-US" altLang="en-US" sz="2000" b="1" dirty="0"/>
              <a:t>A definition of public health:</a:t>
            </a:r>
          </a:p>
          <a:p>
            <a:pPr marL="308541" indent="-228600">
              <a:spcBef>
                <a:spcPct val="0"/>
              </a:spcBef>
              <a:spcAft>
                <a:spcPts val="540"/>
              </a:spcAft>
              <a:buFont typeface="Arial" panose="020B0604020202020204" pitchFamily="34" charset="0"/>
              <a:buChar char="•"/>
            </a:pPr>
            <a:endParaRPr lang="en-US" altLang="en-US" sz="2000" b="1" dirty="0"/>
          </a:p>
          <a:p>
            <a:pPr marL="308541" indent="-228600">
              <a:spcBef>
                <a:spcPct val="0"/>
              </a:spcBef>
              <a:spcAft>
                <a:spcPts val="540"/>
              </a:spcAft>
              <a:buFont typeface="Arial" panose="020B0604020202020204" pitchFamily="34" charset="0"/>
              <a:buChar char="•"/>
            </a:pPr>
            <a:r>
              <a:rPr lang="en-US" altLang="en-US" sz="2000" b="1" i="1" dirty="0"/>
              <a:t>“The art and science of promoting health and preventing disease by</a:t>
            </a:r>
          </a:p>
          <a:p>
            <a:pPr marL="79941" indent="0">
              <a:spcBef>
                <a:spcPct val="0"/>
              </a:spcBef>
              <a:spcAft>
                <a:spcPts val="540"/>
              </a:spcAft>
              <a:buNone/>
            </a:pPr>
            <a:r>
              <a:rPr lang="en-US" altLang="en-US" sz="2000" b="1" i="1" dirty="0"/>
              <a:t>    the </a:t>
            </a:r>
            <a:r>
              <a:rPr lang="en-US" altLang="en-US" sz="2000" b="1" i="1" dirty="0" err="1"/>
              <a:t>organised</a:t>
            </a:r>
            <a:r>
              <a:rPr lang="en-US" altLang="en-US" sz="2000" b="1" i="1" dirty="0"/>
              <a:t> efforts of society” </a:t>
            </a:r>
            <a:br>
              <a:rPr lang="en-US" altLang="en-US" sz="2000" b="1" i="1" dirty="0"/>
            </a:br>
            <a:r>
              <a:rPr lang="en-US" altLang="en-US" sz="2000" b="1" i="1" dirty="0"/>
              <a:t>(Acheson 1987)</a:t>
            </a:r>
          </a:p>
          <a:p>
            <a:endParaRPr lang="en-US" sz="2000" dirty="0"/>
          </a:p>
          <a:p>
            <a:pPr marL="0" indent="0">
              <a:buNone/>
            </a:pPr>
            <a:endParaRPr lang="en-GB" sz="2000" dirty="0"/>
          </a:p>
        </p:txBody>
      </p:sp>
      <p:pic>
        <p:nvPicPr>
          <p:cNvPr id="7" name="Picture 6">
            <a:extLst>
              <a:ext uri="{FF2B5EF4-FFF2-40B4-BE49-F238E27FC236}">
                <a16:creationId xmlns:a16="http://schemas.microsoft.com/office/drawing/2014/main" id="{EAED8C13-2BF0-4E36-B6BC-54425E2B82AD}"/>
              </a:ext>
            </a:extLst>
          </p:cNvPr>
          <p:cNvPicPr>
            <a:picLocks noChangeAspect="1"/>
          </p:cNvPicPr>
          <p:nvPr/>
        </p:nvPicPr>
        <p:blipFill rotWithShape="1">
          <a:blip r:embed="rId2"/>
          <a:srcRect l="34213" r="20667" b="-1"/>
          <a:stretch/>
        </p:blipFill>
        <p:spPr>
          <a:xfrm>
            <a:off x="20" y="10"/>
            <a:ext cx="4635571" cy="6857990"/>
          </a:xfrm>
          <a:prstGeom prst="rect">
            <a:avLst/>
          </a:prstGeom>
          <a:effectLst/>
        </p:spPr>
      </p:pic>
      <p:cxnSp>
        <p:nvCxnSpPr>
          <p:cNvPr id="18" name="Straight Connector 17">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9456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A862B825-E31E-47D9-939C-52FB6EBF0286}"/>
              </a:ext>
            </a:extLst>
          </p:cNvPr>
          <p:cNvSpPr>
            <a:spLocks noGrp="1"/>
          </p:cNvSpPr>
          <p:nvPr>
            <p:ph type="title"/>
          </p:nvPr>
        </p:nvSpPr>
        <p:spPr/>
        <p:txBody>
          <a:bodyPr/>
          <a:lstStyle/>
          <a:p>
            <a:pPr eaLnBrk="1" hangingPunct="1">
              <a:defRPr/>
            </a:pPr>
            <a:r>
              <a:rPr lang="en-GB" altLang="en-US" dirty="0"/>
              <a:t>Public Health…. What is it? </a:t>
            </a:r>
          </a:p>
        </p:txBody>
      </p:sp>
      <p:sp>
        <p:nvSpPr>
          <p:cNvPr id="10243" name="Content Placeholder 2">
            <a:extLst>
              <a:ext uri="{FF2B5EF4-FFF2-40B4-BE49-F238E27FC236}">
                <a16:creationId xmlns:a16="http://schemas.microsoft.com/office/drawing/2014/main" id="{2C92E0B2-C2B2-4543-B3BB-27B34F0A0CC0}"/>
              </a:ext>
            </a:extLst>
          </p:cNvPr>
          <p:cNvSpPr>
            <a:spLocks noGrp="1"/>
          </p:cNvSpPr>
          <p:nvPr>
            <p:ph idx="1"/>
          </p:nvPr>
        </p:nvSpPr>
        <p:spPr/>
        <p:txBody>
          <a:bodyPr/>
          <a:lstStyle/>
          <a:p>
            <a:pPr marL="455670" indent="-455670"/>
            <a:r>
              <a:rPr lang="en-GB" altLang="en-US" dirty="0"/>
              <a:t>Public health is about helping people to stay healthy and protecting them from threats to their health. The government wants everyone to be able to make healthier choices, regardless of their circumstances, and to minimise the risk and impact of illness (Gov. UK, 2015).</a:t>
            </a:r>
          </a:p>
          <a:p>
            <a:pPr marL="455670" indent="-455670"/>
            <a:r>
              <a:rPr lang="en-US" dirty="0"/>
              <a:t>Essentially -The science and practice of protecting and improving the health of the community, as by preventive medicine, health education, control of communicable diseases, application of sanitary measures, and monitoring of environmental hazards.</a:t>
            </a:r>
            <a:endParaRPr lang="en-US" sz="4000" dirty="0"/>
          </a:p>
          <a:p>
            <a:pPr marL="0" indent="0">
              <a:buNone/>
            </a:pPr>
            <a:r>
              <a:rPr lang="en-GB" altLang="en-US" dirty="0"/>
              <a:t> </a:t>
            </a:r>
          </a:p>
        </p:txBody>
      </p:sp>
    </p:spTree>
  </p:cSld>
  <p:clrMapOvr>
    <a:masterClrMapping/>
  </p:clrMapOvr>
  <p:transition spd="slow">
    <p:split orient="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ntr" presetSubtype="16"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circle(in)">
                                      <p:cBhvr>
                                        <p:cTn id="7" dur="2000"/>
                                        <p:tgtEl>
                                          <p:spTgt spid="102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0243">
                                            <p:txEl>
                                              <p:pRg st="2" end="2"/>
                                            </p:txEl>
                                          </p:spTgt>
                                        </p:tgtEl>
                                        <p:attrNameLst>
                                          <p:attrName>style.visibility</p:attrName>
                                        </p:attrNameLst>
                                      </p:cBhvr>
                                      <p:to>
                                        <p:strVal val="visible"/>
                                      </p:to>
                                    </p:set>
                                    <p:animEffect transition="in" filter="circle(in)">
                                      <p:cBhvr>
                                        <p:cTn id="12" dur="2000"/>
                                        <p:tgtEl>
                                          <p:spTgt spid="1024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0243">
                                            <p:txEl>
                                              <p:pRg st="1" end="1"/>
                                            </p:txEl>
                                          </p:spTgt>
                                        </p:tgtEl>
                                        <p:attrNameLst>
                                          <p:attrName>style.visibility</p:attrName>
                                        </p:attrNameLst>
                                      </p:cBhvr>
                                      <p:to>
                                        <p:strVal val="visible"/>
                                      </p:to>
                                    </p:set>
                                    <p:animEffect transition="in" filter="circle(in)">
                                      <p:cBhvr>
                                        <p:cTn id="17" dur="2000"/>
                                        <p:tgtEl>
                                          <p:spTgt spid="1024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Text Box 2">
            <a:extLst>
              <a:ext uri="{FF2B5EF4-FFF2-40B4-BE49-F238E27FC236}">
                <a16:creationId xmlns:a16="http://schemas.microsoft.com/office/drawing/2014/main" id="{D266C7CF-FB09-468B-A1DE-81EED76926DF}"/>
              </a:ext>
            </a:extLst>
          </p:cNvPr>
          <p:cNvSpPr txBox="1">
            <a:spLocks noChangeArrowheads="1"/>
          </p:cNvSpPr>
          <p:nvPr/>
        </p:nvSpPr>
        <p:spPr bwMode="auto">
          <a:xfrm>
            <a:off x="5297762" y="329184"/>
            <a:ext cx="6251110" cy="178308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chor="b">
            <a:normAutofit/>
          </a:bodyPr>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900">
                <a:solidFill>
                  <a:srgbClr val="000000"/>
                </a:solidFill>
                <a:latin typeface="Tw Cen MT" panose="020B0602020104020603" pitchFamily="34" charset="0"/>
              </a:defRPr>
            </a:lvl1pPr>
            <a:lvl2pPr>
              <a:spcBef>
                <a:spcPts val="5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9pPr>
          </a:lstStyle>
          <a:p>
            <a:pPr>
              <a:lnSpc>
                <a:spcPct val="90000"/>
              </a:lnSpc>
              <a:spcBef>
                <a:spcPct val="0"/>
              </a:spcBef>
              <a:spcAft>
                <a:spcPts val="600"/>
              </a:spcAft>
              <a:buClrTx/>
              <a:defRPr/>
            </a:pPr>
            <a:r>
              <a:rPr lang="en-US" altLang="en-US" sz="5400">
                <a:solidFill>
                  <a:schemeClr val="tx1"/>
                </a:solidFill>
                <a:latin typeface="+mj-lt"/>
                <a:ea typeface="+mj-ea"/>
                <a:cs typeface="+mj-cs"/>
              </a:rPr>
              <a:t>Public Health</a:t>
            </a:r>
          </a:p>
        </p:txBody>
      </p:sp>
      <p:pic>
        <p:nvPicPr>
          <p:cNvPr id="29700" name="Picture 5" descr="hospital-closures-and-layoffs-at-uks-national-health-service">
            <a:extLst>
              <a:ext uri="{FF2B5EF4-FFF2-40B4-BE49-F238E27FC236}">
                <a16:creationId xmlns:a16="http://schemas.microsoft.com/office/drawing/2014/main" id="{833A82EC-F211-47A9-A3AB-F5B65359A1F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991" r="42697" b="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5" name="Text Box 3">
            <a:extLst>
              <a:ext uri="{FF2B5EF4-FFF2-40B4-BE49-F238E27FC236}">
                <a16:creationId xmlns:a16="http://schemas.microsoft.com/office/drawing/2014/main" id="{9F7C9D38-C19A-45CA-A3EA-7E961965EE7C}"/>
              </a:ext>
            </a:extLst>
          </p:cNvPr>
          <p:cNvSpPr txBox="1">
            <a:spLocks noChangeArrowheads="1"/>
          </p:cNvSpPr>
          <p:nvPr/>
        </p:nvSpPr>
        <p:spPr bwMode="auto">
          <a:xfrm>
            <a:off x="5297762" y="2706624"/>
            <a:ext cx="6251110"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ormAutofit/>
          </a:bodyPr>
          <a:lstStyle>
            <a:lvl1pPr marL="317500" indent="-317500">
              <a:spcBef>
                <a:spcPts val="7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900">
                <a:solidFill>
                  <a:srgbClr val="000000"/>
                </a:solidFill>
                <a:latin typeface="Tw Cen MT" panose="020B0602020104020603" pitchFamily="34" charset="0"/>
              </a:defRPr>
            </a:lvl1pPr>
            <a:lvl2pPr marL="639763" indent="-271463">
              <a:spcBef>
                <a:spcPts val="55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9pPr>
          </a:lstStyle>
          <a:p>
            <a:pPr indent="-228600">
              <a:lnSpc>
                <a:spcPct val="90000"/>
              </a:lnSpc>
              <a:buClr>
                <a:srgbClr val="DD8047"/>
              </a:buClr>
              <a:buSzPct val="60000"/>
              <a:buFont typeface="Arial" panose="020B0604020202020204" pitchFamily="34" charset="0"/>
              <a:buChar char="•"/>
              <a:defRPr/>
            </a:pPr>
            <a:r>
              <a:rPr lang="en-US" altLang="en-US" sz="2200">
                <a:solidFill>
                  <a:schemeClr val="tx1"/>
                </a:solidFill>
                <a:latin typeface="+mn-lt"/>
              </a:rPr>
              <a:t>Why should we try to improve the health of the nation?</a:t>
            </a:r>
          </a:p>
          <a:p>
            <a:pPr indent="-228600">
              <a:lnSpc>
                <a:spcPct val="90000"/>
              </a:lnSpc>
              <a:buClr>
                <a:srgbClr val="DD8047"/>
              </a:buClr>
              <a:buSzPct val="60000"/>
              <a:buFont typeface="Arial" panose="020B0604020202020204" pitchFamily="34" charset="0"/>
              <a:buChar char="•"/>
              <a:defRPr/>
            </a:pPr>
            <a:r>
              <a:rPr lang="en-US" altLang="en-US" sz="2200">
                <a:solidFill>
                  <a:schemeClr val="tx1"/>
                </a:solidFill>
                <a:latin typeface="+mn-lt"/>
              </a:rPr>
              <a:t>What are the benefits to the individual and society?</a:t>
            </a:r>
          </a:p>
        </p:txBody>
      </p:sp>
    </p:spTree>
  </p:cSld>
  <p:clrMapOvr>
    <a:masterClrMapping/>
  </p:clrMapOvr>
  <p:transition spd="slow">
    <p:dissolve/>
  </p:transition>
  <p:timing>
    <p:tnLst>
      <p:par>
        <p:cTn id="1" dur="indefinite" restart="never" nodeType="tmRoot">
          <p:childTnLst>
            <p:seq concurrent="1" nextAc="seek">
              <p:cTn id="2" dur="0"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8195">
                                            <p:txEl>
                                              <p:pRg st="1" end="1"/>
                                            </p:txEl>
                                          </p:spTgt>
                                        </p:tgtEl>
                                        <p:attrNameLst>
                                          <p:attrName>style.visibility</p:attrName>
                                        </p:attrNameLst>
                                      </p:cBhvr>
                                      <p:to>
                                        <p:strVal val="visible"/>
                                      </p:to>
                                    </p:set>
                                    <p:animEffect transition="in" filter="fade">
                                      <p:cBhvr>
                                        <p:cTn id="14" dur="1000"/>
                                        <p:tgtEl>
                                          <p:spTgt spid="8195">
                                            <p:txEl>
                                              <p:pRg st="1" end="1"/>
                                            </p:txEl>
                                          </p:spTgt>
                                        </p:tgtEl>
                                      </p:cBhvr>
                                    </p:animEffect>
                                    <p:anim calcmode="lin" valueType="num">
                                      <p:cBhvr>
                                        <p:cTn id="15" dur="1000" fill="hold"/>
                                        <p:tgtEl>
                                          <p:spTgt spid="819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19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5"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6" name="Title 5">
            <a:extLst>
              <a:ext uri="{FF2B5EF4-FFF2-40B4-BE49-F238E27FC236}">
                <a16:creationId xmlns:a16="http://schemas.microsoft.com/office/drawing/2014/main" id="{3AAFF0FF-B2AD-4E9F-9D4F-82AABB4A8F34}"/>
              </a:ext>
            </a:extLst>
          </p:cNvPr>
          <p:cNvSpPr>
            <a:spLocks noGrp="1"/>
          </p:cNvSpPr>
          <p:nvPr>
            <p:ph type="title"/>
          </p:nvPr>
        </p:nvSpPr>
        <p:spPr>
          <a:xfrm>
            <a:off x="1098468" y="885651"/>
            <a:ext cx="3229803" cy="4624603"/>
          </a:xfrm>
        </p:spPr>
        <p:txBody>
          <a:bodyPr>
            <a:normAutofit/>
          </a:bodyPr>
          <a:lstStyle/>
          <a:p>
            <a:r>
              <a:rPr lang="en-GB">
                <a:solidFill>
                  <a:srgbClr val="FFFFFF"/>
                </a:solidFill>
              </a:rPr>
              <a:t>Public Health is many things;</a:t>
            </a:r>
          </a:p>
        </p:txBody>
      </p:sp>
      <p:sp>
        <p:nvSpPr>
          <p:cNvPr id="7" name="Content Placeholder 6">
            <a:extLst>
              <a:ext uri="{FF2B5EF4-FFF2-40B4-BE49-F238E27FC236}">
                <a16:creationId xmlns:a16="http://schemas.microsoft.com/office/drawing/2014/main" id="{0CC044F5-262F-442D-A08D-866ADC8A6A0C}"/>
              </a:ext>
            </a:extLst>
          </p:cNvPr>
          <p:cNvSpPr>
            <a:spLocks noGrp="1"/>
          </p:cNvSpPr>
          <p:nvPr>
            <p:ph idx="1"/>
          </p:nvPr>
        </p:nvSpPr>
        <p:spPr>
          <a:xfrm>
            <a:off x="4978708" y="885651"/>
            <a:ext cx="6525220" cy="4616849"/>
          </a:xfrm>
        </p:spPr>
        <p:txBody>
          <a:bodyPr anchor="ctr">
            <a:normAutofit/>
          </a:bodyPr>
          <a:lstStyle/>
          <a:p>
            <a:r>
              <a:rPr lang="en-GB" sz="2400" dirty="0"/>
              <a:t>A system</a:t>
            </a:r>
          </a:p>
          <a:p>
            <a:r>
              <a:rPr lang="en-GB" sz="2400" dirty="0"/>
              <a:t>A profession</a:t>
            </a:r>
          </a:p>
          <a:p>
            <a:r>
              <a:rPr lang="en-GB" sz="2400" dirty="0"/>
              <a:t>A method</a:t>
            </a:r>
          </a:p>
          <a:p>
            <a:r>
              <a:rPr lang="en-GB" sz="2400" dirty="0"/>
              <a:t>Government service </a:t>
            </a:r>
          </a:p>
          <a:p>
            <a:r>
              <a:rPr lang="en-GB" sz="2400" dirty="0"/>
              <a:t>The health of the public </a:t>
            </a:r>
          </a:p>
        </p:txBody>
      </p:sp>
    </p:spTree>
    <p:extLst>
      <p:ext uri="{BB962C8B-B14F-4D97-AF65-F5344CB8AC3E}">
        <p14:creationId xmlns:p14="http://schemas.microsoft.com/office/powerpoint/2010/main" val="661424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Title 1">
            <a:extLst>
              <a:ext uri="{FF2B5EF4-FFF2-40B4-BE49-F238E27FC236}">
                <a16:creationId xmlns:a16="http://schemas.microsoft.com/office/drawing/2014/main" id="{68F55E5A-3A56-4A21-A7D5-DE9E45D61C14}"/>
              </a:ext>
            </a:extLst>
          </p:cNvPr>
          <p:cNvSpPr>
            <a:spLocks noGrp="1"/>
          </p:cNvSpPr>
          <p:nvPr>
            <p:ph type="title"/>
          </p:nvPr>
        </p:nvSpPr>
        <p:spPr>
          <a:xfrm>
            <a:off x="841248" y="548640"/>
            <a:ext cx="3600860" cy="5431536"/>
          </a:xfrm>
        </p:spPr>
        <p:txBody>
          <a:bodyPr>
            <a:normAutofit/>
          </a:bodyPr>
          <a:lstStyle/>
          <a:p>
            <a:pPr eaLnBrk="1" hangingPunct="1">
              <a:defRPr/>
            </a:pPr>
            <a:r>
              <a:rPr lang="en-GB" altLang="en-US" sz="5400"/>
              <a:t>What does it entail? </a:t>
            </a:r>
          </a:p>
        </p:txBody>
      </p:sp>
      <p:sp>
        <p:nvSpPr>
          <p:cNvPr id="7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B5A8D9-8CDE-47AB-8B06-8FC13AB91271}"/>
              </a:ext>
            </a:extLst>
          </p:cNvPr>
          <p:cNvSpPr>
            <a:spLocks noGrp="1"/>
          </p:cNvSpPr>
          <p:nvPr>
            <p:ph idx="1"/>
          </p:nvPr>
        </p:nvSpPr>
        <p:spPr>
          <a:xfrm>
            <a:off x="5126418" y="552091"/>
            <a:ext cx="6224335" cy="5431536"/>
          </a:xfrm>
        </p:spPr>
        <p:txBody>
          <a:bodyPr anchor="ctr">
            <a:normAutofit/>
          </a:bodyPr>
          <a:lstStyle/>
          <a:p>
            <a:pPr marL="457011" indent="-457011">
              <a:defRPr/>
            </a:pPr>
            <a:r>
              <a:rPr lang="en-GB" sz="2200" dirty="0"/>
              <a:t>Emphasises collective responsibility for health, its protection and disease prevention</a:t>
            </a:r>
          </a:p>
          <a:p>
            <a:pPr marL="457011" indent="-457011">
              <a:buFont typeface="Wingdings" panose="05000000000000000000" pitchFamily="2" charset="2"/>
              <a:buChar char="§"/>
              <a:defRPr/>
            </a:pPr>
            <a:r>
              <a:rPr lang="en-GB" sz="2200" dirty="0"/>
              <a:t>Recognises the key role of the NHS, the  government and social policy in maintaining the health of the Nation. </a:t>
            </a:r>
          </a:p>
          <a:p>
            <a:pPr marL="457011" indent="-457011">
              <a:buFont typeface="Wingdings" panose="05000000000000000000" pitchFamily="2" charset="2"/>
              <a:buChar char="§"/>
              <a:defRPr/>
            </a:pPr>
            <a:r>
              <a:rPr lang="en-GB" sz="2200" dirty="0"/>
              <a:t>Linked to a concern for the underlying socio-economic and wider determinants of health, as well as disease</a:t>
            </a:r>
          </a:p>
          <a:p>
            <a:pPr marL="457011" indent="-457011">
              <a:buFont typeface="Wingdings" panose="05000000000000000000" pitchFamily="2" charset="2"/>
              <a:buChar char="§"/>
              <a:defRPr/>
            </a:pPr>
            <a:r>
              <a:rPr lang="en-GB" sz="2200" dirty="0"/>
              <a:t>Emphasises partnerships with all those who contribute to the health of the population (WAG, 2016)</a:t>
            </a:r>
          </a:p>
          <a:p>
            <a:pPr eaLnBrk="1" hangingPunct="1">
              <a:defRPr/>
            </a:pPr>
            <a:endParaRPr lang="en-GB" sz="2200" dirty="0"/>
          </a:p>
        </p:txBody>
      </p:sp>
    </p:spTree>
  </p:cSld>
  <p:clrMapOvr>
    <a:masterClrMapping/>
  </p:clrMapOvr>
  <p:transition spd="slow">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Rectangle 2">
            <a:extLst>
              <a:ext uri="{FF2B5EF4-FFF2-40B4-BE49-F238E27FC236}">
                <a16:creationId xmlns:a16="http://schemas.microsoft.com/office/drawing/2014/main" id="{6D55D3B7-EE50-4624-A571-FEC5F91647D5}"/>
              </a:ext>
            </a:extLst>
          </p:cNvPr>
          <p:cNvSpPr>
            <a:spLocks noGrp="1" noChangeArrowheads="1"/>
          </p:cNvSpPr>
          <p:nvPr>
            <p:ph type="ctrTitle"/>
          </p:nvPr>
        </p:nvSpPr>
        <p:spPr>
          <a:xfrm>
            <a:off x="841248" y="548640"/>
            <a:ext cx="3600860" cy="5431536"/>
          </a:xfrm>
        </p:spPr>
        <p:txBody>
          <a:bodyPr vert="horz" lIns="91440" tIns="45720" rIns="91440" bIns="45720" rtlCol="0" anchor="ctr">
            <a:normAutofit/>
          </a:bodyPr>
          <a:lstStyle/>
          <a:p>
            <a:pPr algn="l">
              <a:defRPr/>
            </a:pPr>
            <a:r>
              <a:rPr lang="en-US" altLang="en-US" sz="5400" b="1" kern="1200">
                <a:solidFill>
                  <a:schemeClr val="tx1"/>
                </a:solidFill>
                <a:latin typeface="+mj-lt"/>
                <a:ea typeface="+mj-ea"/>
                <a:cs typeface="+mj-cs"/>
              </a:rPr>
              <a:t>What is public health?</a:t>
            </a:r>
          </a:p>
        </p:txBody>
      </p:sp>
      <p:sp>
        <p:nvSpPr>
          <p:cNvPr id="1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3" name="Rectangle 3">
            <a:extLst>
              <a:ext uri="{FF2B5EF4-FFF2-40B4-BE49-F238E27FC236}">
                <a16:creationId xmlns:a16="http://schemas.microsoft.com/office/drawing/2014/main" id="{C12CF50E-7BB1-4317-B1A1-C47646DC494C}"/>
              </a:ext>
            </a:extLst>
          </p:cNvPr>
          <p:cNvSpPr>
            <a:spLocks noGrp="1" noChangeArrowheads="1"/>
          </p:cNvSpPr>
          <p:nvPr>
            <p:ph type="subTitle" idx="1"/>
          </p:nvPr>
        </p:nvSpPr>
        <p:spPr>
          <a:xfrm>
            <a:off x="5126418" y="552091"/>
            <a:ext cx="6224335" cy="5431536"/>
          </a:xfrm>
        </p:spPr>
        <p:txBody>
          <a:bodyPr vert="horz" lIns="91440" tIns="45720" rIns="91440" bIns="45720" rtlCol="0" anchor="ctr">
            <a:normAutofit/>
          </a:bodyPr>
          <a:lstStyle/>
          <a:p>
            <a:pPr marL="308541" indent="-228600" algn="l">
              <a:spcAft>
                <a:spcPts val="200"/>
              </a:spcAft>
              <a:buClr>
                <a:srgbClr val="FF8000"/>
              </a:buClr>
              <a:buFont typeface="Arial" panose="020B0604020202020204" pitchFamily="34" charset="0"/>
              <a:buChar char="•"/>
              <a:defRPr/>
            </a:pPr>
            <a:r>
              <a:rPr lang="en-US" altLang="en-US" sz="1500" dirty="0"/>
              <a:t>As societies grow and become more </a:t>
            </a:r>
            <a:r>
              <a:rPr lang="en-US" altLang="en-US" sz="1500" dirty="0" err="1"/>
              <a:t>organised</a:t>
            </a:r>
            <a:r>
              <a:rPr lang="en-US" altLang="en-US" sz="1500" dirty="0"/>
              <a:t> public health becomes an issue for the people and the governments that control them. </a:t>
            </a:r>
          </a:p>
          <a:p>
            <a:pPr marL="308541" indent="-228600" algn="l">
              <a:spcAft>
                <a:spcPts val="200"/>
              </a:spcAft>
              <a:buClr>
                <a:srgbClr val="FF8000"/>
              </a:buClr>
              <a:buFont typeface="Arial" panose="020B0604020202020204" pitchFamily="34" charset="0"/>
              <a:buChar char="•"/>
              <a:defRPr/>
            </a:pPr>
            <a:endParaRPr lang="en-US" altLang="en-US" sz="1500" dirty="0"/>
          </a:p>
          <a:p>
            <a:pPr marL="308541" indent="-228600" algn="l">
              <a:spcAft>
                <a:spcPts val="200"/>
              </a:spcAft>
              <a:buClr>
                <a:srgbClr val="FF8000"/>
              </a:buClr>
              <a:buFont typeface="Arial" panose="020B0604020202020204" pitchFamily="34" charset="0"/>
              <a:buChar char="•"/>
              <a:defRPr/>
            </a:pPr>
            <a:r>
              <a:rPr lang="en-US" altLang="en-US" sz="1500" dirty="0"/>
              <a:t>Public health usually refers to factors affecting the general standard of living and working conditions which prevent diseases from spreading, as well as preventative measures such as vaccination programs. These are often connected with measures of </a:t>
            </a:r>
            <a:r>
              <a:rPr lang="en-US" altLang="en-US" sz="1500" b="1" dirty="0"/>
              <a:t>hygiene</a:t>
            </a:r>
            <a:r>
              <a:rPr lang="en-US" altLang="en-US" sz="1500" dirty="0"/>
              <a:t> such as:</a:t>
            </a:r>
          </a:p>
          <a:p>
            <a:pPr marL="668506" lvl="1" indent="-228600" algn="l">
              <a:spcBef>
                <a:spcPts val="200"/>
              </a:spcBef>
              <a:spcAft>
                <a:spcPts val="400"/>
              </a:spcAft>
              <a:buClr>
                <a:srgbClr val="FF8000"/>
              </a:buClr>
              <a:buFont typeface="Arial" panose="020B0604020202020204" pitchFamily="34" charset="0"/>
              <a:buChar char="•"/>
              <a:defRPr/>
            </a:pPr>
            <a:endParaRPr lang="en-US" altLang="en-US" sz="1500" dirty="0"/>
          </a:p>
          <a:p>
            <a:pPr marL="719930" lvl="1" indent="-228600" algn="l">
              <a:spcBef>
                <a:spcPts val="200"/>
              </a:spcBef>
              <a:spcAft>
                <a:spcPts val="400"/>
              </a:spcAft>
              <a:buClr>
                <a:srgbClr val="FF8000"/>
              </a:buClr>
              <a:buFont typeface="Arial" panose="020B0604020202020204" pitchFamily="34" charset="0"/>
              <a:buChar char="•"/>
              <a:defRPr/>
            </a:pPr>
            <a:r>
              <a:rPr lang="en-US" altLang="en-US" sz="1500" dirty="0"/>
              <a:t>a clean water supply and toilets. </a:t>
            </a:r>
          </a:p>
          <a:p>
            <a:pPr marL="719930" lvl="1" indent="-228600" algn="l">
              <a:spcBef>
                <a:spcPts val="200"/>
              </a:spcBef>
              <a:spcAft>
                <a:spcPts val="400"/>
              </a:spcAft>
              <a:buClr>
                <a:srgbClr val="FF8000"/>
              </a:buClr>
              <a:buFont typeface="Arial" panose="020B0604020202020204" pitchFamily="34" charset="0"/>
              <a:buChar char="•"/>
              <a:defRPr/>
            </a:pPr>
            <a:r>
              <a:rPr lang="en-US" altLang="en-US" sz="1500" dirty="0"/>
              <a:t>drains and sewers to take away dirty water. </a:t>
            </a:r>
          </a:p>
          <a:p>
            <a:pPr marL="719930" lvl="1" indent="-228600" algn="l">
              <a:spcBef>
                <a:spcPts val="200"/>
              </a:spcBef>
              <a:spcAft>
                <a:spcPts val="400"/>
              </a:spcAft>
              <a:buClr>
                <a:srgbClr val="FF8000"/>
              </a:buClr>
              <a:buFont typeface="Arial" panose="020B0604020202020204" pitchFamily="34" charset="0"/>
              <a:buChar char="•"/>
              <a:defRPr/>
            </a:pPr>
            <a:r>
              <a:rPr lang="en-US" altLang="en-US" sz="1500" dirty="0"/>
              <a:t>food preparation</a:t>
            </a:r>
          </a:p>
          <a:p>
            <a:pPr marL="308541" indent="-228600" algn="l">
              <a:spcAft>
                <a:spcPts val="200"/>
              </a:spcAft>
              <a:buClr>
                <a:srgbClr val="FF8000"/>
              </a:buClr>
              <a:buFont typeface="Arial" panose="020B0604020202020204" pitchFamily="34" charset="0"/>
              <a:buChar char="•"/>
              <a:defRPr/>
            </a:pPr>
            <a:endParaRPr lang="en-US" altLang="en-US" sz="1500" dirty="0"/>
          </a:p>
          <a:p>
            <a:pPr marL="308541" indent="-228600" algn="l">
              <a:spcAft>
                <a:spcPts val="200"/>
              </a:spcAft>
              <a:buClr>
                <a:srgbClr val="FF8000"/>
              </a:buClr>
              <a:buFont typeface="Arial" panose="020B0604020202020204" pitchFamily="34" charset="0"/>
              <a:buChar char="•"/>
              <a:defRPr/>
            </a:pPr>
            <a:r>
              <a:rPr lang="en-US" altLang="en-US" sz="1500" dirty="0"/>
              <a:t>Town planning is also an important factor connected with public health because this takes away the need for individual landlords to provide:</a:t>
            </a:r>
          </a:p>
          <a:p>
            <a:pPr marL="668506" lvl="1" indent="-228600" algn="l">
              <a:spcBef>
                <a:spcPts val="200"/>
              </a:spcBef>
              <a:spcAft>
                <a:spcPts val="400"/>
              </a:spcAft>
              <a:buClr>
                <a:srgbClr val="FF8000"/>
              </a:buClr>
              <a:buFont typeface="Arial" panose="020B0604020202020204" pitchFamily="34" charset="0"/>
              <a:buChar char="•"/>
              <a:defRPr/>
            </a:pPr>
            <a:endParaRPr lang="en-US" altLang="en-US" sz="1500" dirty="0"/>
          </a:p>
          <a:p>
            <a:pPr marL="719930" lvl="1" indent="-228600" algn="l">
              <a:spcBef>
                <a:spcPts val="200"/>
              </a:spcBef>
              <a:spcAft>
                <a:spcPts val="400"/>
              </a:spcAft>
              <a:buClr>
                <a:srgbClr val="FF8000"/>
              </a:buClr>
              <a:buFont typeface="Arial" panose="020B0604020202020204" pitchFamily="34" charset="0"/>
              <a:buChar char="•"/>
              <a:defRPr/>
            </a:pPr>
            <a:r>
              <a:rPr lang="en-US" altLang="en-US" sz="1500" dirty="0"/>
              <a:t>drains to remove waste products. </a:t>
            </a:r>
          </a:p>
          <a:p>
            <a:pPr marL="719930" lvl="1" indent="-228600" algn="l">
              <a:spcBef>
                <a:spcPts val="200"/>
              </a:spcBef>
              <a:spcAft>
                <a:spcPts val="400"/>
              </a:spcAft>
              <a:buClr>
                <a:srgbClr val="FF8000"/>
              </a:buClr>
              <a:buFont typeface="Arial" panose="020B0604020202020204" pitchFamily="34" charset="0"/>
              <a:buChar char="•"/>
              <a:defRPr/>
            </a:pPr>
            <a:r>
              <a:rPr lang="en-US" altLang="en-US" sz="1500" dirty="0"/>
              <a:t>a rubbish removal service. </a:t>
            </a:r>
          </a:p>
          <a:p>
            <a:pPr marL="308541" indent="-228600" algn="l">
              <a:spcAft>
                <a:spcPts val="200"/>
              </a:spcAft>
              <a:buClr>
                <a:schemeClr val="bg1"/>
              </a:buClr>
              <a:buFont typeface="Arial" panose="020B0604020202020204" pitchFamily="34" charset="0"/>
              <a:buChar char="•"/>
              <a:defRPr/>
            </a:pPr>
            <a:endParaRPr lang="en-US" altLang="en-US" sz="15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0DF9DF-1665-412F-A641-80388037ECDC}"/>
              </a:ext>
            </a:extLst>
          </p:cNvPr>
          <p:cNvSpPr>
            <a:spLocks noGrp="1"/>
          </p:cNvSpPr>
          <p:nvPr>
            <p:ph type="title"/>
          </p:nvPr>
        </p:nvSpPr>
        <p:spPr>
          <a:xfrm>
            <a:off x="838200" y="620742"/>
            <a:ext cx="10515600" cy="1325563"/>
          </a:xfrm>
        </p:spPr>
        <p:txBody>
          <a:bodyPr>
            <a:normAutofit/>
          </a:bodyPr>
          <a:lstStyle/>
          <a:p>
            <a:r>
              <a:rPr lang="en-GB">
                <a:solidFill>
                  <a:srgbClr val="FFFFFF"/>
                </a:solidFill>
              </a:rPr>
              <a:t>Public health vs Medical model. </a:t>
            </a:r>
          </a:p>
        </p:txBody>
      </p:sp>
      <p:cxnSp>
        <p:nvCxnSpPr>
          <p:cNvPr id="15" name="Straight Connector 11">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0C6C29CE-06B0-4B9D-8B80-6000C31653E4}"/>
              </a:ext>
            </a:extLst>
          </p:cNvPr>
          <p:cNvSpPr>
            <a:spLocks noGrp="1"/>
          </p:cNvSpPr>
          <p:nvPr>
            <p:ph sz="half" idx="1"/>
          </p:nvPr>
        </p:nvSpPr>
        <p:spPr>
          <a:xfrm>
            <a:off x="838200" y="2266345"/>
            <a:ext cx="5097780" cy="3910617"/>
          </a:xfrm>
        </p:spPr>
        <p:txBody>
          <a:bodyPr>
            <a:normAutofit/>
          </a:bodyPr>
          <a:lstStyle/>
          <a:p>
            <a:pPr marL="0" indent="0">
              <a:buNone/>
            </a:pPr>
            <a:r>
              <a:rPr lang="en-GB" sz="2400">
                <a:solidFill>
                  <a:srgbClr val="FFFFFF"/>
                </a:solidFill>
              </a:rPr>
              <a:t>Public Health Model </a:t>
            </a:r>
          </a:p>
          <a:p>
            <a:r>
              <a:rPr lang="en-GB" sz="2400">
                <a:solidFill>
                  <a:srgbClr val="FFFFFF"/>
                </a:solidFill>
              </a:rPr>
              <a:t>Population </a:t>
            </a:r>
          </a:p>
          <a:p>
            <a:r>
              <a:rPr lang="en-GB" sz="2400">
                <a:solidFill>
                  <a:srgbClr val="FFFFFF"/>
                </a:solidFill>
              </a:rPr>
              <a:t>Disease Prevention </a:t>
            </a:r>
          </a:p>
          <a:p>
            <a:r>
              <a:rPr lang="en-GB" sz="2400">
                <a:solidFill>
                  <a:srgbClr val="FFFFFF"/>
                </a:solidFill>
              </a:rPr>
              <a:t>Health Promotion </a:t>
            </a:r>
          </a:p>
          <a:p>
            <a:r>
              <a:rPr lang="en-GB" sz="2400">
                <a:solidFill>
                  <a:srgbClr val="FFFFFF"/>
                </a:solidFill>
              </a:rPr>
              <a:t>Interventions –Environment, Human behaviour </a:t>
            </a:r>
          </a:p>
          <a:p>
            <a:r>
              <a:rPr lang="en-GB" sz="2400">
                <a:solidFill>
                  <a:srgbClr val="FFFFFF"/>
                </a:solidFill>
              </a:rPr>
              <a:t>Public (Some private)</a:t>
            </a:r>
          </a:p>
        </p:txBody>
      </p:sp>
      <p:sp>
        <p:nvSpPr>
          <p:cNvPr id="5" name="Content Placeholder 4">
            <a:extLst>
              <a:ext uri="{FF2B5EF4-FFF2-40B4-BE49-F238E27FC236}">
                <a16:creationId xmlns:a16="http://schemas.microsoft.com/office/drawing/2014/main" id="{40A65653-4487-4A6C-A2C5-F81336A60227}"/>
              </a:ext>
            </a:extLst>
          </p:cNvPr>
          <p:cNvSpPr>
            <a:spLocks noGrp="1"/>
          </p:cNvSpPr>
          <p:nvPr>
            <p:ph sz="half" idx="2"/>
          </p:nvPr>
        </p:nvSpPr>
        <p:spPr>
          <a:xfrm>
            <a:off x="6256020" y="2266345"/>
            <a:ext cx="5097780" cy="3910618"/>
          </a:xfrm>
        </p:spPr>
        <p:txBody>
          <a:bodyPr>
            <a:normAutofit/>
          </a:bodyPr>
          <a:lstStyle/>
          <a:p>
            <a:pPr marL="0" indent="0">
              <a:buNone/>
            </a:pPr>
            <a:r>
              <a:rPr lang="en-GB" sz="2400">
                <a:solidFill>
                  <a:srgbClr val="FFFFFF"/>
                </a:solidFill>
              </a:rPr>
              <a:t>Medical model </a:t>
            </a:r>
          </a:p>
          <a:p>
            <a:r>
              <a:rPr lang="en-GB" sz="2400">
                <a:solidFill>
                  <a:srgbClr val="FFFFFF"/>
                </a:solidFill>
              </a:rPr>
              <a:t>Individual </a:t>
            </a:r>
          </a:p>
          <a:p>
            <a:r>
              <a:rPr lang="en-GB" sz="2400">
                <a:solidFill>
                  <a:srgbClr val="FFFFFF"/>
                </a:solidFill>
              </a:rPr>
              <a:t>Diagnosis </a:t>
            </a:r>
          </a:p>
          <a:p>
            <a:r>
              <a:rPr lang="en-GB" sz="2400">
                <a:solidFill>
                  <a:srgbClr val="FFFFFF"/>
                </a:solidFill>
              </a:rPr>
              <a:t>Treatment </a:t>
            </a:r>
          </a:p>
          <a:p>
            <a:r>
              <a:rPr lang="en-GB" sz="2400">
                <a:solidFill>
                  <a:srgbClr val="FFFFFF"/>
                </a:solidFill>
              </a:rPr>
              <a:t>Intervention </a:t>
            </a:r>
          </a:p>
          <a:p>
            <a:r>
              <a:rPr lang="en-GB" sz="2400">
                <a:solidFill>
                  <a:srgbClr val="FFFFFF"/>
                </a:solidFill>
              </a:rPr>
              <a:t> Medical care (some private)</a:t>
            </a:r>
          </a:p>
        </p:txBody>
      </p:sp>
    </p:spTree>
    <p:extLst>
      <p:ext uri="{BB962C8B-B14F-4D97-AF65-F5344CB8AC3E}">
        <p14:creationId xmlns:p14="http://schemas.microsoft.com/office/powerpoint/2010/main" val="111183363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A11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866" name="Picture 2" descr="See the source image">
            <a:extLst>
              <a:ext uri="{FF2B5EF4-FFF2-40B4-BE49-F238E27FC236}">
                <a16:creationId xmlns:a16="http://schemas.microsoft.com/office/drawing/2014/main" id="{D5847E01-D701-4861-9D93-5827FA620C4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81956" y="643467"/>
            <a:ext cx="7428088"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6324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4" name="Group 33">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35"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55A017E-1D25-4FBB-AAD4-68B9F87AD844}"/>
              </a:ext>
            </a:extLst>
          </p:cNvPr>
          <p:cNvSpPr>
            <a:spLocks noGrp="1"/>
          </p:cNvSpPr>
          <p:nvPr>
            <p:ph type="title"/>
          </p:nvPr>
        </p:nvSpPr>
        <p:spPr>
          <a:xfrm>
            <a:off x="1098468" y="885651"/>
            <a:ext cx="3229803" cy="4624603"/>
          </a:xfrm>
        </p:spPr>
        <p:txBody>
          <a:bodyPr>
            <a:normAutofit/>
          </a:bodyPr>
          <a:lstStyle/>
          <a:p>
            <a:r>
              <a:rPr lang="en-GB">
                <a:solidFill>
                  <a:srgbClr val="FFFFFF"/>
                </a:solidFill>
              </a:rPr>
              <a:t>Core activities of public health </a:t>
            </a:r>
          </a:p>
        </p:txBody>
      </p:sp>
      <p:sp>
        <p:nvSpPr>
          <p:cNvPr id="3" name="Content Placeholder 2">
            <a:extLst>
              <a:ext uri="{FF2B5EF4-FFF2-40B4-BE49-F238E27FC236}">
                <a16:creationId xmlns:a16="http://schemas.microsoft.com/office/drawing/2014/main" id="{B7BE924B-AAA4-4C1E-A864-FD7CD16344F3}"/>
              </a:ext>
            </a:extLst>
          </p:cNvPr>
          <p:cNvSpPr>
            <a:spLocks noGrp="1"/>
          </p:cNvSpPr>
          <p:nvPr>
            <p:ph idx="1"/>
          </p:nvPr>
        </p:nvSpPr>
        <p:spPr>
          <a:xfrm>
            <a:off x="4978708" y="885651"/>
            <a:ext cx="6525220" cy="4616849"/>
          </a:xfrm>
        </p:spPr>
        <p:txBody>
          <a:bodyPr anchor="ctr">
            <a:normAutofit/>
          </a:bodyPr>
          <a:lstStyle/>
          <a:p>
            <a:pPr marL="0" indent="0">
              <a:buNone/>
            </a:pPr>
            <a:r>
              <a:rPr lang="en-US" sz="2400"/>
              <a:t>1.Prevents epidemics and the spread of disease </a:t>
            </a:r>
          </a:p>
          <a:p>
            <a:pPr marL="0" indent="0">
              <a:buNone/>
            </a:pPr>
            <a:r>
              <a:rPr lang="en-US" sz="2400"/>
              <a:t>2. Protects against environmental hazards</a:t>
            </a:r>
          </a:p>
          <a:p>
            <a:pPr marL="0" indent="0">
              <a:buNone/>
            </a:pPr>
            <a:r>
              <a:rPr lang="en-US" sz="2400"/>
              <a:t>3. Responds to disasters and assists communities in recovery</a:t>
            </a:r>
          </a:p>
          <a:p>
            <a:pPr marL="0" indent="0">
              <a:buNone/>
            </a:pPr>
            <a:r>
              <a:rPr lang="en-US" sz="2400"/>
              <a:t>4. Prevents injuries </a:t>
            </a:r>
          </a:p>
          <a:p>
            <a:pPr marL="0" indent="0">
              <a:buNone/>
            </a:pPr>
            <a:r>
              <a:rPr lang="en-US" sz="2400"/>
              <a:t>5. Promotes healthy behaviors </a:t>
            </a:r>
          </a:p>
          <a:p>
            <a:pPr marL="0" indent="0">
              <a:buNone/>
            </a:pPr>
            <a:r>
              <a:rPr lang="en-US" sz="2400"/>
              <a:t>6. Assures the quality, accessibility and accountability of health services</a:t>
            </a:r>
            <a:endParaRPr lang="en-GB" sz="2400"/>
          </a:p>
        </p:txBody>
      </p:sp>
    </p:spTree>
    <p:extLst>
      <p:ext uri="{BB962C8B-B14F-4D97-AF65-F5344CB8AC3E}">
        <p14:creationId xmlns:p14="http://schemas.microsoft.com/office/powerpoint/2010/main" val="1424467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8A09E1-17DC-4840-95A0-C94903FD4ED1}"/>
              </a:ext>
            </a:extLst>
          </p:cNvPr>
          <p:cNvSpPr>
            <a:spLocks noGrp="1"/>
          </p:cNvSpPr>
          <p:nvPr>
            <p:ph type="title"/>
          </p:nvPr>
        </p:nvSpPr>
        <p:spPr>
          <a:xfrm>
            <a:off x="5596501" y="489508"/>
            <a:ext cx="5754896" cy="1667569"/>
          </a:xfrm>
        </p:spPr>
        <p:txBody>
          <a:bodyPr anchor="b">
            <a:normAutofit/>
          </a:bodyPr>
          <a:lstStyle/>
          <a:p>
            <a:r>
              <a:rPr lang="en-GB" sz="4000"/>
              <a:t>Core activities of public health continued </a:t>
            </a:r>
          </a:p>
        </p:txBody>
      </p:sp>
      <p:pic>
        <p:nvPicPr>
          <p:cNvPr id="7" name="Graphic 6" descr="Group">
            <a:extLst>
              <a:ext uri="{FF2B5EF4-FFF2-40B4-BE49-F238E27FC236}">
                <a16:creationId xmlns:a16="http://schemas.microsoft.com/office/drawing/2014/main" id="{DDABF32A-8762-4B41-A93E-2AA552AB724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5351E2CC-082B-469D-9B96-E6BE399B338D}"/>
              </a:ext>
            </a:extLst>
          </p:cNvPr>
          <p:cNvSpPr>
            <a:spLocks noGrp="1"/>
          </p:cNvSpPr>
          <p:nvPr>
            <p:ph idx="1"/>
          </p:nvPr>
        </p:nvSpPr>
        <p:spPr>
          <a:xfrm>
            <a:off x="5596502" y="2405894"/>
            <a:ext cx="5754896" cy="3197464"/>
          </a:xfrm>
        </p:spPr>
        <p:txBody>
          <a:bodyPr anchor="t">
            <a:normAutofit/>
          </a:bodyPr>
          <a:lstStyle/>
          <a:p>
            <a:pPr marL="0" indent="0">
              <a:buNone/>
            </a:pPr>
            <a:r>
              <a:rPr lang="en-US" sz="2000" dirty="0"/>
              <a:t>7.Monitoring the health status of the population </a:t>
            </a:r>
          </a:p>
          <a:p>
            <a:pPr marL="0" indent="0">
              <a:buNone/>
            </a:pPr>
            <a:r>
              <a:rPr lang="en-US" sz="2000" dirty="0"/>
              <a:t>8. Mobilizing community action </a:t>
            </a:r>
          </a:p>
          <a:p>
            <a:pPr marL="0" indent="0">
              <a:buNone/>
            </a:pPr>
            <a:r>
              <a:rPr lang="en-US" sz="2000" dirty="0"/>
              <a:t>9. Reaching out to link high-risk and hard-to-reach people to needed services </a:t>
            </a:r>
          </a:p>
          <a:p>
            <a:pPr marL="0" indent="0">
              <a:buNone/>
            </a:pPr>
            <a:r>
              <a:rPr lang="en-US" sz="2000" dirty="0"/>
              <a:t>10. Researching to develop new insights and innovative solutions </a:t>
            </a:r>
          </a:p>
          <a:p>
            <a:pPr marL="0" indent="0">
              <a:buNone/>
            </a:pPr>
            <a:r>
              <a:rPr lang="en-US" sz="2000" dirty="0"/>
              <a:t>11. Leading the development of sound health policy and planning</a:t>
            </a:r>
            <a:endParaRPr lang="en-GB" sz="2000" dirty="0"/>
          </a:p>
        </p:txBody>
      </p:sp>
      <p:sp>
        <p:nvSpPr>
          <p:cNvPr id="12" name="Rectangle 1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62409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324" name="Rectangle 72">
            <a:extLst>
              <a:ext uri="{FF2B5EF4-FFF2-40B4-BE49-F238E27FC236}">
                <a16:creationId xmlns:a16="http://schemas.microsoft.com/office/drawing/2014/main" id="{C0DB9C61-90E0-484F-8602-02F49EDC1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84E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325" name="Rectangle 74">
            <a:extLst>
              <a:ext uri="{FF2B5EF4-FFF2-40B4-BE49-F238E27FC236}">
                <a16:creationId xmlns:a16="http://schemas.microsoft.com/office/drawing/2014/main" id="{3F7ED563-E5DB-4937-BF78-7893C4D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680" y="228036"/>
            <a:ext cx="11724640" cy="63779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56322" name="Rectangle 2">
            <a:extLst>
              <a:ext uri="{FF2B5EF4-FFF2-40B4-BE49-F238E27FC236}">
                <a16:creationId xmlns:a16="http://schemas.microsoft.com/office/drawing/2014/main" id="{77F29592-4B4D-45FB-BF06-DC8B84ECBCB3}"/>
              </a:ext>
            </a:extLst>
          </p:cNvPr>
          <p:cNvSpPr>
            <a:spLocks noGrp="1" noChangeArrowheads="1"/>
          </p:cNvSpPr>
          <p:nvPr>
            <p:ph type="ctrTitle"/>
          </p:nvPr>
        </p:nvSpPr>
        <p:spPr>
          <a:xfrm>
            <a:off x="871220" y="860028"/>
            <a:ext cx="6006192" cy="1324907"/>
          </a:xfrm>
        </p:spPr>
        <p:txBody>
          <a:bodyPr vert="horz" lIns="91440" tIns="45720" rIns="91440" bIns="45720" rtlCol="0" anchor="ctr">
            <a:normAutofit/>
          </a:bodyPr>
          <a:lstStyle/>
          <a:p>
            <a:pPr algn="l">
              <a:defRPr/>
            </a:pPr>
            <a:r>
              <a:rPr lang="en-US" altLang="en-US" sz="4400" b="1">
                <a:solidFill>
                  <a:srgbClr val="584E3F"/>
                </a:solidFill>
              </a:rPr>
              <a:t>New visionaries for the 21st Century</a:t>
            </a:r>
          </a:p>
        </p:txBody>
      </p:sp>
      <p:sp>
        <p:nvSpPr>
          <p:cNvPr id="41987" name="Rectangle 3">
            <a:extLst>
              <a:ext uri="{FF2B5EF4-FFF2-40B4-BE49-F238E27FC236}">
                <a16:creationId xmlns:a16="http://schemas.microsoft.com/office/drawing/2014/main" id="{E2C8E377-51AF-4240-966C-F0D1A598927B}"/>
              </a:ext>
            </a:extLst>
          </p:cNvPr>
          <p:cNvSpPr>
            <a:spLocks noGrp="1" noChangeArrowheads="1"/>
          </p:cNvSpPr>
          <p:nvPr>
            <p:ph type="subTitle" idx="1"/>
          </p:nvPr>
        </p:nvSpPr>
        <p:spPr>
          <a:xfrm>
            <a:off x="871220" y="2248823"/>
            <a:ext cx="6006192" cy="3928139"/>
          </a:xfrm>
        </p:spPr>
        <p:txBody>
          <a:bodyPr vert="horz" lIns="91440" tIns="45720" rIns="91440" bIns="45720" rtlCol="0">
            <a:normAutofit/>
          </a:bodyPr>
          <a:lstStyle/>
          <a:p>
            <a:pPr marL="79941" algn="l">
              <a:spcBef>
                <a:spcPct val="0"/>
              </a:spcBef>
              <a:spcAft>
                <a:spcPts val="600"/>
              </a:spcAft>
              <a:buClr>
                <a:srgbClr val="FF8000"/>
              </a:buClr>
            </a:pPr>
            <a:r>
              <a:rPr lang="en-US" altLang="en-US" sz="1500" b="1" dirty="0">
                <a:solidFill>
                  <a:srgbClr val="584E3F"/>
                </a:solidFill>
              </a:rPr>
              <a:t>Donald Acheson</a:t>
            </a:r>
          </a:p>
          <a:p>
            <a:pPr marL="308541" indent="-228600" algn="l">
              <a:spcBef>
                <a:spcPct val="0"/>
              </a:spcBef>
              <a:spcAft>
                <a:spcPts val="600"/>
              </a:spcAft>
              <a:buClr>
                <a:srgbClr val="FF8000"/>
              </a:buClr>
              <a:buFont typeface="Arial" panose="020B0604020202020204" pitchFamily="34" charset="0"/>
              <a:buChar char="•"/>
            </a:pPr>
            <a:endParaRPr lang="en-US" altLang="en-US" sz="1500" b="1" dirty="0">
              <a:solidFill>
                <a:srgbClr val="584E3F"/>
              </a:solidFill>
            </a:endParaRPr>
          </a:p>
          <a:p>
            <a:pPr marL="79941">
              <a:spcBef>
                <a:spcPct val="0"/>
              </a:spcBef>
              <a:spcAft>
                <a:spcPts val="600"/>
              </a:spcAft>
              <a:buClr>
                <a:srgbClr val="FF8000"/>
              </a:buClr>
            </a:pPr>
            <a:r>
              <a:rPr lang="en-US" altLang="en-US" sz="1500" dirty="0">
                <a:solidFill>
                  <a:srgbClr val="584E3F"/>
                </a:solidFill>
              </a:rPr>
              <a:t>The Acheson Report concluded that</a:t>
            </a:r>
          </a:p>
          <a:p>
            <a:pPr marL="79941">
              <a:spcBef>
                <a:spcPct val="0"/>
              </a:spcBef>
              <a:spcAft>
                <a:spcPts val="600"/>
              </a:spcAft>
              <a:buClr>
                <a:srgbClr val="FF8000"/>
              </a:buClr>
            </a:pPr>
            <a:r>
              <a:rPr lang="en-US" altLang="en-US" sz="1500" dirty="0">
                <a:solidFill>
                  <a:srgbClr val="584E3F"/>
                </a:solidFill>
              </a:rPr>
              <a:t> 	the "weight of scientific evidence </a:t>
            </a:r>
          </a:p>
          <a:p>
            <a:pPr marL="79941">
              <a:spcBef>
                <a:spcPct val="0"/>
              </a:spcBef>
              <a:spcAft>
                <a:spcPts val="600"/>
              </a:spcAft>
              <a:buClr>
                <a:srgbClr val="FF8000"/>
              </a:buClr>
            </a:pPr>
            <a:r>
              <a:rPr lang="en-US" altLang="en-US" sz="1500" dirty="0">
                <a:solidFill>
                  <a:srgbClr val="584E3F"/>
                </a:solidFill>
              </a:rPr>
              <a:t>	supports a socio-economic explanation </a:t>
            </a:r>
          </a:p>
          <a:p>
            <a:pPr marL="79941">
              <a:spcBef>
                <a:spcPct val="0"/>
              </a:spcBef>
              <a:spcAft>
                <a:spcPts val="600"/>
              </a:spcAft>
              <a:buClr>
                <a:srgbClr val="FF8000"/>
              </a:buClr>
            </a:pPr>
            <a:r>
              <a:rPr lang="en-US" altLang="en-US" sz="1500" dirty="0">
                <a:solidFill>
                  <a:srgbClr val="584E3F"/>
                </a:solidFill>
              </a:rPr>
              <a:t>	of health inequalities." </a:t>
            </a:r>
          </a:p>
          <a:p>
            <a:pPr marL="308541" indent="-228600" algn="l">
              <a:spcBef>
                <a:spcPct val="0"/>
              </a:spcBef>
              <a:spcAft>
                <a:spcPts val="600"/>
              </a:spcAft>
              <a:buClr>
                <a:srgbClr val="FF8000"/>
              </a:buClr>
              <a:buFont typeface="Arial" panose="020B0604020202020204" pitchFamily="34" charset="0"/>
              <a:buChar char="•"/>
            </a:pPr>
            <a:endParaRPr lang="en-US" altLang="en-US" sz="1500" dirty="0">
              <a:solidFill>
                <a:srgbClr val="584E3F"/>
              </a:solidFill>
            </a:endParaRPr>
          </a:p>
          <a:p>
            <a:pPr marL="79941" algn="l">
              <a:spcBef>
                <a:spcPct val="0"/>
              </a:spcBef>
              <a:spcAft>
                <a:spcPts val="600"/>
              </a:spcAft>
              <a:buClr>
                <a:srgbClr val="FF8000"/>
              </a:buClr>
            </a:pPr>
            <a:r>
              <a:rPr lang="en-US" altLang="en-US" sz="1500" b="1" i="1" dirty="0">
                <a:solidFill>
                  <a:srgbClr val="584E3F"/>
                </a:solidFill>
              </a:rPr>
              <a:t>'Poverty, low wages and occupational stress, unemployment, poor</a:t>
            </a:r>
          </a:p>
          <a:p>
            <a:pPr marL="79941" algn="l">
              <a:spcBef>
                <a:spcPct val="0"/>
              </a:spcBef>
              <a:spcAft>
                <a:spcPts val="600"/>
              </a:spcAft>
              <a:buClr>
                <a:srgbClr val="FF8000"/>
              </a:buClr>
            </a:pPr>
            <a:r>
              <a:rPr lang="en-US" altLang="en-US" sz="1500" b="1" i="1" dirty="0">
                <a:solidFill>
                  <a:srgbClr val="584E3F"/>
                </a:solidFill>
              </a:rPr>
              <a:t>housing, environmental pollution, poor education, limited access to</a:t>
            </a:r>
          </a:p>
          <a:p>
            <a:pPr marL="79941" algn="l">
              <a:spcBef>
                <a:spcPct val="0"/>
              </a:spcBef>
              <a:spcAft>
                <a:spcPts val="600"/>
              </a:spcAft>
              <a:buClr>
                <a:srgbClr val="FF8000"/>
              </a:buClr>
            </a:pPr>
            <a:r>
              <a:rPr lang="en-US" altLang="en-US" sz="1500" b="1" i="1" dirty="0">
                <a:solidFill>
                  <a:srgbClr val="584E3F"/>
                </a:solidFill>
              </a:rPr>
              <a:t>transport and shops, crime and disorder, and a lack of recreational</a:t>
            </a:r>
          </a:p>
          <a:p>
            <a:pPr marL="79941" algn="l">
              <a:spcBef>
                <a:spcPct val="0"/>
              </a:spcBef>
              <a:spcAft>
                <a:spcPts val="600"/>
              </a:spcAft>
              <a:buClr>
                <a:srgbClr val="FF8000"/>
              </a:buClr>
            </a:pPr>
            <a:r>
              <a:rPr lang="en-US" altLang="en-US" sz="1500" b="1" i="1" dirty="0">
                <a:solidFill>
                  <a:srgbClr val="584E3F"/>
                </a:solidFill>
              </a:rPr>
              <a:t>facilities all have had an impact on people's health'</a:t>
            </a:r>
            <a:r>
              <a:rPr lang="en-US" altLang="en-US" sz="1500" i="1" dirty="0">
                <a:solidFill>
                  <a:srgbClr val="584E3F"/>
                </a:solidFill>
              </a:rPr>
              <a:t> </a:t>
            </a:r>
            <a:br>
              <a:rPr lang="en-US" altLang="en-US" sz="1500" i="1" dirty="0">
                <a:solidFill>
                  <a:srgbClr val="584E3F"/>
                </a:solidFill>
              </a:rPr>
            </a:br>
            <a:endParaRPr lang="en-US" altLang="en-US" sz="1500" i="1" dirty="0">
              <a:solidFill>
                <a:srgbClr val="584E3F"/>
              </a:solidFill>
            </a:endParaRPr>
          </a:p>
          <a:p>
            <a:pPr marL="79941" algn="l">
              <a:spcBef>
                <a:spcPct val="0"/>
              </a:spcBef>
              <a:spcAft>
                <a:spcPts val="600"/>
              </a:spcAft>
              <a:buClr>
                <a:srgbClr val="FF8000"/>
              </a:buClr>
            </a:pPr>
            <a:r>
              <a:rPr lang="en-US" altLang="en-US" sz="1500" b="1" i="1" dirty="0">
                <a:solidFill>
                  <a:srgbClr val="584E3F"/>
                </a:solidFill>
              </a:rPr>
              <a:t>(Acheson 1998a)</a:t>
            </a:r>
          </a:p>
        </p:txBody>
      </p:sp>
      <p:sp>
        <p:nvSpPr>
          <p:cNvPr id="56326" name="Rectangle 76">
            <a:extLst>
              <a:ext uri="{FF2B5EF4-FFF2-40B4-BE49-F238E27FC236}">
                <a16:creationId xmlns:a16="http://schemas.microsoft.com/office/drawing/2014/main" id="{2306B647-FE95-4550-8350-3D2180C62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60466" y="699706"/>
            <a:ext cx="4114800" cy="5477256"/>
          </a:xfrm>
          <a:prstGeom prst="rect">
            <a:avLst/>
          </a:prstGeom>
          <a:solidFill>
            <a:srgbClr val="FFFFFF"/>
          </a:solidFill>
          <a:ln w="15875">
            <a:solidFill>
              <a:srgbClr val="584E3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988" name="Picture 4" descr="[ image: Sir Donald Acheson's report called for higher benefits]">
            <a:extLst>
              <a:ext uri="{FF2B5EF4-FFF2-40B4-BE49-F238E27FC236}">
                <a16:creationId xmlns:a16="http://schemas.microsoft.com/office/drawing/2014/main" id="{C5BDECE9-1F32-4AFA-BCEC-F3FEBF21DB4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44" r="9209" b="-2"/>
          <a:stretch/>
        </p:blipFill>
        <p:spPr bwMode="auto">
          <a:xfrm>
            <a:off x="7523826" y="862763"/>
            <a:ext cx="3788081" cy="51511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979849-05F4-43B0-9C06-A117A2E1E55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Great achievements of public health </a:t>
            </a:r>
          </a:p>
        </p:txBody>
      </p:sp>
      <p:sp>
        <p:nvSpPr>
          <p:cNvPr id="3" name="Content Placeholder 2">
            <a:extLst>
              <a:ext uri="{FF2B5EF4-FFF2-40B4-BE49-F238E27FC236}">
                <a16:creationId xmlns:a16="http://schemas.microsoft.com/office/drawing/2014/main" id="{3E571E38-1F81-448B-B1F5-4BA2EFC315DA}"/>
              </a:ext>
            </a:extLst>
          </p:cNvPr>
          <p:cNvSpPr>
            <a:spLocks noGrp="1"/>
          </p:cNvSpPr>
          <p:nvPr>
            <p:ph idx="1"/>
          </p:nvPr>
        </p:nvSpPr>
        <p:spPr>
          <a:xfrm>
            <a:off x="4810259" y="649480"/>
            <a:ext cx="6555347" cy="5546047"/>
          </a:xfrm>
        </p:spPr>
        <p:txBody>
          <a:bodyPr anchor="ctr">
            <a:normAutofit/>
          </a:bodyPr>
          <a:lstStyle/>
          <a:p>
            <a:r>
              <a:rPr lang="en-GB" sz="2000" dirty="0"/>
              <a:t>Vaccination</a:t>
            </a:r>
          </a:p>
          <a:p>
            <a:r>
              <a:rPr lang="en-GB" sz="2000" dirty="0"/>
              <a:t>Motor-vehicle safety </a:t>
            </a:r>
          </a:p>
          <a:p>
            <a:r>
              <a:rPr lang="en-GB" sz="2000" dirty="0"/>
              <a:t>Safer workplaces </a:t>
            </a:r>
          </a:p>
          <a:p>
            <a:r>
              <a:rPr lang="en-GB" sz="2000" dirty="0"/>
              <a:t>Control of infectious diseases </a:t>
            </a:r>
          </a:p>
          <a:p>
            <a:r>
              <a:rPr lang="en-GB" sz="2000" dirty="0"/>
              <a:t>Decline in deaths from coronary heart disease and stroke </a:t>
            </a:r>
          </a:p>
          <a:p>
            <a:r>
              <a:rPr lang="en-GB" sz="2000" dirty="0"/>
              <a:t>Safer and healthier foods </a:t>
            </a:r>
          </a:p>
          <a:p>
            <a:r>
              <a:rPr lang="en-GB" sz="2000" dirty="0"/>
              <a:t>Healthier mothers and babies </a:t>
            </a:r>
          </a:p>
          <a:p>
            <a:r>
              <a:rPr lang="en-GB" sz="2000" dirty="0"/>
              <a:t>Family planning </a:t>
            </a:r>
          </a:p>
          <a:p>
            <a:r>
              <a:rPr lang="en-GB" sz="2000" dirty="0"/>
              <a:t>Fluoridation of drinking water </a:t>
            </a:r>
          </a:p>
          <a:p>
            <a:r>
              <a:rPr lang="en-GB" sz="2000" dirty="0"/>
              <a:t>Recognition of tobacco use as a health hazard CDC, 1999</a:t>
            </a:r>
          </a:p>
        </p:txBody>
      </p:sp>
    </p:spTree>
    <p:extLst>
      <p:ext uri="{BB962C8B-B14F-4D97-AF65-F5344CB8AC3E}">
        <p14:creationId xmlns:p14="http://schemas.microsoft.com/office/powerpoint/2010/main" val="13292165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AF91E6AD-4510-4D68-BE67-F01E415BEF22}"/>
              </a:ext>
            </a:extLst>
          </p:cNvPr>
          <p:cNvSpPr>
            <a:spLocks noGrp="1"/>
          </p:cNvSpPr>
          <p:nvPr>
            <p:ph type="title"/>
          </p:nvPr>
        </p:nvSpPr>
        <p:spPr>
          <a:xfrm>
            <a:off x="535020" y="685800"/>
            <a:ext cx="2780271" cy="5105400"/>
          </a:xfrm>
        </p:spPr>
        <p:txBody>
          <a:bodyPr>
            <a:normAutofit/>
          </a:bodyPr>
          <a:lstStyle/>
          <a:p>
            <a:r>
              <a:rPr lang="en-US" sz="4000" dirty="0">
                <a:solidFill>
                  <a:srgbClr val="FFFFFF"/>
                </a:solidFill>
              </a:rPr>
              <a:t>Public Health Problems and Diseases </a:t>
            </a: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6F063E1C-4434-4A0E-A285-D5B15B7AEBBC}"/>
              </a:ext>
            </a:extLst>
          </p:cNvPr>
          <p:cNvGraphicFramePr>
            <a:graphicFrameLocks noGrp="1"/>
          </p:cNvGraphicFramePr>
          <p:nvPr>
            <p:ph idx="1"/>
            <p:extLst>
              <p:ext uri="{D42A27DB-BD31-4B8C-83A1-F6EECF244321}">
                <p14:modId xmlns:p14="http://schemas.microsoft.com/office/powerpoint/2010/main" val="369298292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53554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0E2D2C0-AFAA-4419-8ED9-21588376E76E}"/>
              </a:ext>
            </a:extLst>
          </p:cNvPr>
          <p:cNvSpPr>
            <a:spLocks noGrp="1"/>
          </p:cNvSpPr>
          <p:nvPr>
            <p:ph type="title"/>
          </p:nvPr>
        </p:nvSpPr>
        <p:spPr>
          <a:xfrm>
            <a:off x="838200" y="1412488"/>
            <a:ext cx="2899189" cy="4363844"/>
          </a:xfrm>
        </p:spPr>
        <p:txBody>
          <a:bodyPr anchor="t">
            <a:normAutofit/>
          </a:bodyPr>
          <a:lstStyle/>
          <a:p>
            <a:r>
              <a:rPr lang="en-US" sz="4000" dirty="0">
                <a:solidFill>
                  <a:srgbClr val="FFFFFF"/>
                </a:solidFill>
              </a:rPr>
              <a:t>Public Health Problems and Diseases </a:t>
            </a:r>
            <a:endParaRPr lang="en-GB" sz="4000" dirty="0">
              <a:solidFill>
                <a:srgbClr val="FFFFFF"/>
              </a:solidFill>
            </a:endParaRPr>
          </a:p>
        </p:txBody>
      </p:sp>
      <p:sp>
        <p:nvSpPr>
          <p:cNvPr id="3" name="Content Placeholder 2">
            <a:extLst>
              <a:ext uri="{FF2B5EF4-FFF2-40B4-BE49-F238E27FC236}">
                <a16:creationId xmlns:a16="http://schemas.microsoft.com/office/drawing/2014/main" id="{78C65FA1-2B24-441F-BD26-27AD22EEB067}"/>
              </a:ext>
            </a:extLst>
          </p:cNvPr>
          <p:cNvSpPr>
            <a:spLocks noGrp="1"/>
          </p:cNvSpPr>
          <p:nvPr>
            <p:ph sz="half" idx="1"/>
          </p:nvPr>
        </p:nvSpPr>
        <p:spPr>
          <a:xfrm>
            <a:off x="4380855" y="1412489"/>
            <a:ext cx="3427283" cy="4363844"/>
          </a:xfrm>
        </p:spPr>
        <p:txBody>
          <a:bodyPr>
            <a:normAutofit/>
          </a:bodyPr>
          <a:lstStyle/>
          <a:p>
            <a:r>
              <a:rPr lang="en-GB" sz="2000"/>
              <a:t>Measles </a:t>
            </a:r>
          </a:p>
          <a:p>
            <a:r>
              <a:rPr lang="en-GB" sz="2000"/>
              <a:t>Influenza </a:t>
            </a:r>
          </a:p>
          <a:p>
            <a:r>
              <a:rPr lang="en-GB" sz="2000"/>
              <a:t>Poliomyelitis </a:t>
            </a:r>
          </a:p>
          <a:p>
            <a:r>
              <a:rPr lang="en-GB" sz="2000"/>
              <a:t>Tuberculosis </a:t>
            </a:r>
          </a:p>
          <a:p>
            <a:r>
              <a:rPr lang="en-GB" sz="2000"/>
              <a:t>Cholera </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B1DFA953-D4E7-4B05-8E6B-CC431F4BE978}"/>
              </a:ext>
            </a:extLst>
          </p:cNvPr>
          <p:cNvSpPr>
            <a:spLocks noGrp="1"/>
          </p:cNvSpPr>
          <p:nvPr>
            <p:ph sz="half" idx="2"/>
          </p:nvPr>
        </p:nvSpPr>
        <p:spPr>
          <a:xfrm>
            <a:off x="8451604" y="1412489"/>
            <a:ext cx="3197701" cy="4363844"/>
          </a:xfrm>
        </p:spPr>
        <p:txBody>
          <a:bodyPr>
            <a:normAutofit/>
          </a:bodyPr>
          <a:lstStyle/>
          <a:p>
            <a:r>
              <a:rPr lang="en-GB" sz="2000" dirty="0"/>
              <a:t>Dengue –mosquito borne tropical disease</a:t>
            </a:r>
          </a:p>
          <a:p>
            <a:r>
              <a:rPr lang="en-GB" sz="2000" dirty="0"/>
              <a:t>Malaria </a:t>
            </a:r>
          </a:p>
          <a:p>
            <a:r>
              <a:rPr lang="en-GB" sz="2000" dirty="0"/>
              <a:t>HIV/AIDS </a:t>
            </a:r>
          </a:p>
          <a:p>
            <a:r>
              <a:rPr lang="en-GB" sz="2000" dirty="0"/>
              <a:t>Obesity </a:t>
            </a:r>
          </a:p>
          <a:p>
            <a:r>
              <a:rPr lang="en-GB" sz="2000" dirty="0"/>
              <a:t>Cancer </a:t>
            </a:r>
          </a:p>
          <a:p>
            <a:r>
              <a:rPr lang="en-GB" sz="2000" dirty="0"/>
              <a:t>Diabetes </a:t>
            </a:r>
          </a:p>
          <a:p>
            <a:r>
              <a:rPr lang="en-GB" sz="2000" dirty="0"/>
              <a:t>COVID</a:t>
            </a:r>
          </a:p>
          <a:p>
            <a:endParaRPr lang="en-GB" sz="2000" dirty="0"/>
          </a:p>
        </p:txBody>
      </p:sp>
    </p:spTree>
    <p:extLst>
      <p:ext uri="{BB962C8B-B14F-4D97-AF65-F5344CB8AC3E}">
        <p14:creationId xmlns:p14="http://schemas.microsoft.com/office/powerpoint/2010/main" val="38625135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0EED1A87-7FB4-48AF-80AB-8C41953538A8}"/>
              </a:ext>
            </a:extLst>
          </p:cNvPr>
          <p:cNvSpPr>
            <a:spLocks noGrp="1" noChangeArrowheads="1"/>
          </p:cNvSpPr>
          <p:nvPr>
            <p:ph type="ctrTitle"/>
          </p:nvPr>
        </p:nvSpPr>
        <p:spPr>
          <a:xfrm>
            <a:off x="2078478" y="277120"/>
            <a:ext cx="8226457" cy="1142762"/>
          </a:xfrm>
        </p:spPr>
        <p:txBody>
          <a:bodyPr vert="horz" lIns="91420" tIns="45710" rIns="91420" bIns="45710" rtlCol="0" anchor="b">
            <a:normAutofit/>
          </a:bodyPr>
          <a:lstStyle/>
          <a:p>
            <a:pPr algn="l" defTabSz="822777">
              <a:defRPr/>
            </a:pPr>
            <a:r>
              <a:rPr lang="en-GB" altLang="en-US" sz="2879" b="1">
                <a:solidFill>
                  <a:srgbClr val="FF8000"/>
                </a:solidFill>
              </a:rPr>
              <a:t>New visionaries for the 21st Century</a:t>
            </a:r>
            <a:r>
              <a:rPr lang="en-GB" altLang="en-US" sz="2160" b="1">
                <a:solidFill>
                  <a:srgbClr val="FF8000"/>
                </a:solidFill>
              </a:rPr>
              <a:t> (continued)</a:t>
            </a:r>
            <a:endParaRPr lang="en-GB" altLang="en-US" sz="2879" b="1">
              <a:solidFill>
                <a:srgbClr val="FF8000"/>
              </a:solidFill>
            </a:endParaRPr>
          </a:p>
        </p:txBody>
      </p:sp>
      <p:sp>
        <p:nvSpPr>
          <p:cNvPr id="44035" name="Rectangle 3">
            <a:extLst>
              <a:ext uri="{FF2B5EF4-FFF2-40B4-BE49-F238E27FC236}">
                <a16:creationId xmlns:a16="http://schemas.microsoft.com/office/drawing/2014/main" id="{9523B041-6876-41C9-B3DD-5CE2F5E06A7D}"/>
              </a:ext>
            </a:extLst>
          </p:cNvPr>
          <p:cNvSpPr>
            <a:spLocks noGrp="1" noChangeArrowheads="1"/>
          </p:cNvSpPr>
          <p:nvPr>
            <p:ph type="subTitle" idx="1"/>
          </p:nvPr>
        </p:nvSpPr>
        <p:spPr>
          <a:xfrm>
            <a:off x="5059658" y="1355602"/>
            <a:ext cx="4951016" cy="3952527"/>
          </a:xfrm>
        </p:spPr>
        <p:txBody>
          <a:bodyPr vert="horz" lIns="91420" tIns="45710" rIns="91420" bIns="45710" rtlCol="0">
            <a:normAutofit/>
          </a:bodyPr>
          <a:lstStyle/>
          <a:p>
            <a:pPr marL="308541" indent="-308541" defTabSz="822777">
              <a:spcBef>
                <a:spcPct val="0"/>
              </a:spcBef>
            </a:pPr>
            <a:r>
              <a:rPr lang="en-GB" altLang="en-US" sz="2160" b="1">
                <a:solidFill>
                  <a:srgbClr val="000066"/>
                </a:solidFill>
              </a:rPr>
              <a:t>Derek Wanless</a:t>
            </a:r>
          </a:p>
          <a:p>
            <a:pPr marL="308541" indent="-308541" defTabSz="822777">
              <a:spcBef>
                <a:spcPct val="0"/>
              </a:spcBef>
            </a:pPr>
            <a:r>
              <a:rPr lang="en-GB" altLang="en-US" sz="1620" b="1" i="1">
                <a:solidFill>
                  <a:srgbClr val="000066"/>
                </a:solidFill>
              </a:rPr>
              <a:t>“Securing our Future Health”   2002</a:t>
            </a:r>
          </a:p>
          <a:p>
            <a:pPr marL="308541" indent="-308541" defTabSz="822777">
              <a:spcBef>
                <a:spcPct val="0"/>
              </a:spcBef>
              <a:buClr>
                <a:srgbClr val="FF8000"/>
              </a:buClr>
            </a:pPr>
            <a:r>
              <a:rPr lang="en-GB" altLang="en-US" sz="2160">
                <a:solidFill>
                  <a:srgbClr val="000000"/>
                </a:solidFill>
              </a:rPr>
              <a:t>	</a:t>
            </a:r>
            <a:r>
              <a:rPr lang="en-GB" altLang="en-US" sz="1800">
                <a:solidFill>
                  <a:srgbClr val="000000"/>
                </a:solidFill>
              </a:rPr>
              <a:t>An economic analysis which showed the burden of ill health on the Exchequer and the impacts on the quality of life of the UK population in 2020</a:t>
            </a:r>
          </a:p>
          <a:p>
            <a:pPr marL="308541" indent="-308541" defTabSz="822777">
              <a:spcBef>
                <a:spcPct val="0"/>
              </a:spcBef>
              <a:buClr>
                <a:srgbClr val="FF8000"/>
              </a:buClr>
            </a:pPr>
            <a:r>
              <a:rPr lang="en-GB" altLang="en-US" sz="1800">
                <a:solidFill>
                  <a:srgbClr val="000000"/>
                </a:solidFill>
              </a:rPr>
              <a:t>Positive result:</a:t>
            </a:r>
          </a:p>
          <a:p>
            <a:pPr marL="668506" lvl="1" indent="-257118" defTabSz="822777">
              <a:buClr>
                <a:srgbClr val="FF8000"/>
              </a:buClr>
            </a:pPr>
            <a:r>
              <a:rPr lang="en-GB" altLang="en-US" sz="1800">
                <a:solidFill>
                  <a:srgbClr val="000000"/>
                </a:solidFill>
              </a:rPr>
              <a:t>Public health has shot up the government’s agenda</a:t>
            </a:r>
          </a:p>
          <a:p>
            <a:pPr marL="308541" indent="-308541" defTabSz="822777">
              <a:spcBef>
                <a:spcPct val="0"/>
              </a:spcBef>
              <a:buClr>
                <a:srgbClr val="FF8000"/>
              </a:buClr>
            </a:pPr>
            <a:r>
              <a:rPr lang="en-GB" altLang="en-US" sz="1800">
                <a:solidFill>
                  <a:srgbClr val="000000"/>
                </a:solidFill>
              </a:rPr>
              <a:t>Negative result</a:t>
            </a:r>
          </a:p>
          <a:p>
            <a:pPr marL="668506" lvl="1" indent="-257118" defTabSz="822777">
              <a:buClr>
                <a:srgbClr val="FF8000"/>
              </a:buClr>
            </a:pPr>
            <a:r>
              <a:rPr lang="en-GB" altLang="en-US" sz="1800">
                <a:solidFill>
                  <a:srgbClr val="000000"/>
                </a:solidFill>
              </a:rPr>
              <a:t>A distraction on to the subject of lifestyle change and choice</a:t>
            </a:r>
          </a:p>
        </p:txBody>
      </p:sp>
      <p:pic>
        <p:nvPicPr>
          <p:cNvPr id="44036" name="Picture 4">
            <a:extLst>
              <a:ext uri="{FF2B5EF4-FFF2-40B4-BE49-F238E27FC236}">
                <a16:creationId xmlns:a16="http://schemas.microsoft.com/office/drawing/2014/main" id="{F1A30BF9-062C-415D-95B7-B432B4522B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8478" y="1488447"/>
            <a:ext cx="2586928" cy="3751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22876818-35D3-4E9B-A091-C0CCCF957160}"/>
              </a:ext>
            </a:extLst>
          </p:cNvPr>
          <p:cNvSpPr>
            <a:spLocks noGrp="1" noChangeArrowheads="1"/>
          </p:cNvSpPr>
          <p:nvPr>
            <p:ph type="ctrTitle"/>
          </p:nvPr>
        </p:nvSpPr>
        <p:spPr>
          <a:xfrm>
            <a:off x="4965430" y="629268"/>
            <a:ext cx="6586491" cy="1286160"/>
          </a:xfrm>
        </p:spPr>
        <p:txBody>
          <a:bodyPr vert="horz" lIns="91440" tIns="45720" rIns="91440" bIns="45720" rtlCol="0" anchor="b">
            <a:normAutofit/>
          </a:bodyPr>
          <a:lstStyle/>
          <a:p>
            <a:pPr algn="l">
              <a:defRPr/>
            </a:pPr>
            <a:r>
              <a:rPr lang="en-US" altLang="en-US" sz="4100" b="1"/>
              <a:t>Wanless and Health Inequalities</a:t>
            </a:r>
          </a:p>
        </p:txBody>
      </p:sp>
      <p:sp>
        <p:nvSpPr>
          <p:cNvPr id="46083" name="Rectangle 3">
            <a:extLst>
              <a:ext uri="{FF2B5EF4-FFF2-40B4-BE49-F238E27FC236}">
                <a16:creationId xmlns:a16="http://schemas.microsoft.com/office/drawing/2014/main" id="{2C76F98E-B179-4AED-A243-8D316BC9FBD4}"/>
              </a:ext>
            </a:extLst>
          </p:cNvPr>
          <p:cNvSpPr>
            <a:spLocks noGrp="1" noChangeArrowheads="1"/>
          </p:cNvSpPr>
          <p:nvPr>
            <p:ph type="subTitle" idx="1"/>
          </p:nvPr>
        </p:nvSpPr>
        <p:spPr>
          <a:xfrm>
            <a:off x="4965431" y="2438400"/>
            <a:ext cx="6586489" cy="3785419"/>
          </a:xfrm>
        </p:spPr>
        <p:txBody>
          <a:bodyPr vert="horz" lIns="91440" tIns="45720" rIns="91440" bIns="45720" rtlCol="0">
            <a:normAutofit/>
          </a:bodyPr>
          <a:lstStyle/>
          <a:p>
            <a:pPr marL="308541" indent="-228600" algn="l">
              <a:spcBef>
                <a:spcPct val="0"/>
              </a:spcBef>
              <a:spcAft>
                <a:spcPts val="600"/>
              </a:spcAft>
              <a:buFont typeface="Arial" panose="020B0604020202020204" pitchFamily="34" charset="0"/>
              <a:buChar char="•"/>
            </a:pPr>
            <a:r>
              <a:rPr lang="en-US" altLang="en-US" sz="1700"/>
              <a:t>Persistent socio-economic inequalities in the UK, combined with a</a:t>
            </a:r>
          </a:p>
          <a:p>
            <a:pPr marL="308541" indent="-228600" algn="l">
              <a:spcBef>
                <a:spcPct val="0"/>
              </a:spcBef>
              <a:spcAft>
                <a:spcPts val="600"/>
              </a:spcAft>
              <a:buFont typeface="Arial" panose="020B0604020202020204" pitchFamily="34" charset="0"/>
              <a:buChar char="•"/>
            </a:pPr>
            <a:r>
              <a:rPr lang="en-US" altLang="en-US" sz="1700"/>
              <a:t>greater severity of market failures affecting lower socio-economic</a:t>
            </a:r>
          </a:p>
          <a:p>
            <a:pPr marL="308541" indent="-228600" algn="l">
              <a:spcBef>
                <a:spcPct val="0"/>
              </a:spcBef>
              <a:spcAft>
                <a:spcPts val="600"/>
              </a:spcAft>
              <a:buFont typeface="Arial" panose="020B0604020202020204" pitchFamily="34" charset="0"/>
              <a:buChar char="•"/>
            </a:pPr>
            <a:r>
              <a:rPr lang="en-US" altLang="en-US" sz="1700"/>
              <a:t>groups, seem to have contributed to significant inequalities in health</a:t>
            </a:r>
          </a:p>
          <a:p>
            <a:pPr marL="308541" indent="-228600" algn="l">
              <a:spcBef>
                <a:spcPct val="0"/>
              </a:spcBef>
              <a:spcAft>
                <a:spcPts val="600"/>
              </a:spcAft>
              <a:buFont typeface="Arial" panose="020B0604020202020204" pitchFamily="34" charset="0"/>
              <a:buChar char="•"/>
            </a:pPr>
            <a:r>
              <a:rPr lang="en-US" altLang="en-US" sz="1700"/>
              <a:t>outcomes which, unless tackled, will present a significant barrier to</a:t>
            </a:r>
          </a:p>
          <a:p>
            <a:pPr marL="308541" indent="-228600" algn="l">
              <a:spcBef>
                <a:spcPct val="0"/>
              </a:spcBef>
              <a:spcAft>
                <a:spcPts val="600"/>
              </a:spcAft>
              <a:buFont typeface="Arial" panose="020B0604020202020204" pitchFamily="34" charset="0"/>
              <a:buChar char="•"/>
            </a:pPr>
            <a:r>
              <a:rPr lang="en-US" altLang="en-US" sz="1700"/>
              <a:t>many in society becoming “fully engaged”.</a:t>
            </a:r>
          </a:p>
          <a:p>
            <a:pPr marL="308541" indent="-228600" algn="l">
              <a:spcBef>
                <a:spcPct val="0"/>
              </a:spcBef>
              <a:spcAft>
                <a:spcPts val="600"/>
              </a:spcAft>
              <a:buFont typeface="Arial" panose="020B0604020202020204" pitchFamily="34" charset="0"/>
              <a:buChar char="•"/>
            </a:pPr>
            <a:endParaRPr lang="en-US" altLang="en-US" sz="1700"/>
          </a:p>
          <a:p>
            <a:pPr marL="308541" indent="-228600" algn="l">
              <a:spcBef>
                <a:spcPct val="0"/>
              </a:spcBef>
              <a:spcAft>
                <a:spcPts val="600"/>
              </a:spcAft>
              <a:buFont typeface="Arial" panose="020B0604020202020204" pitchFamily="34" charset="0"/>
              <a:buChar char="•"/>
            </a:pPr>
            <a:r>
              <a:rPr lang="en-US" altLang="en-US" sz="1700" b="1" i="1"/>
              <a:t>“Securing Good health for the Whole Population”  (Wanless 2004)</a:t>
            </a:r>
          </a:p>
          <a:p>
            <a:pPr marL="308541" indent="-228600" algn="l">
              <a:spcBef>
                <a:spcPct val="0"/>
              </a:spcBef>
              <a:spcAft>
                <a:spcPts val="600"/>
              </a:spcAft>
              <a:buFont typeface="Arial" panose="020B0604020202020204" pitchFamily="34" charset="0"/>
              <a:buChar char="•"/>
            </a:pPr>
            <a:endParaRPr lang="en-US" altLang="en-US" sz="1700" b="1" i="1"/>
          </a:p>
          <a:p>
            <a:pPr marL="308541" indent="-228600" algn="l">
              <a:spcBef>
                <a:spcPct val="0"/>
              </a:spcBef>
              <a:spcAft>
                <a:spcPts val="600"/>
              </a:spcAft>
              <a:buFont typeface="Arial" panose="020B0604020202020204" pitchFamily="34" charset="0"/>
              <a:buChar char="•"/>
            </a:pPr>
            <a:r>
              <a:rPr lang="en-US" altLang="en-US" sz="1700" b="1" i="1"/>
              <a:t>IS THIS STILL RELEVANT TODAY? </a:t>
            </a:r>
          </a:p>
          <a:p>
            <a:pPr marL="308541" indent="-228600" algn="l">
              <a:spcBef>
                <a:spcPct val="0"/>
              </a:spcBef>
              <a:spcAft>
                <a:spcPts val="600"/>
              </a:spcAft>
              <a:buFont typeface="Arial" panose="020B0604020202020204" pitchFamily="34" charset="0"/>
              <a:buChar char="•"/>
            </a:pPr>
            <a:endParaRPr lang="en-US" altLang="en-US" sz="1700" b="1" i="1"/>
          </a:p>
          <a:p>
            <a:pPr marL="308541" indent="-228600" algn="l">
              <a:spcBef>
                <a:spcPct val="0"/>
              </a:spcBef>
              <a:spcAft>
                <a:spcPts val="600"/>
              </a:spcAft>
              <a:buFont typeface="Arial" panose="020B0604020202020204" pitchFamily="34" charset="0"/>
              <a:buChar char="•"/>
            </a:pPr>
            <a:r>
              <a:rPr lang="en-US" altLang="en-US" sz="1700" b="1" i="1"/>
              <a:t>DO THESE BARRIERS STILL EXIST?</a:t>
            </a:r>
          </a:p>
          <a:p>
            <a:pPr marL="308541" indent="-228600" algn="l">
              <a:spcBef>
                <a:spcPct val="0"/>
              </a:spcBef>
              <a:spcAft>
                <a:spcPts val="600"/>
              </a:spcAft>
              <a:buFont typeface="Arial" panose="020B0604020202020204" pitchFamily="34" charset="0"/>
              <a:buChar char="•"/>
            </a:pPr>
            <a:endParaRPr lang="en-US" altLang="en-US" sz="1700" b="1" i="1"/>
          </a:p>
          <a:p>
            <a:pPr marL="308541" indent="-228600" algn="l">
              <a:spcBef>
                <a:spcPct val="0"/>
              </a:spcBef>
              <a:spcAft>
                <a:spcPts val="600"/>
              </a:spcAft>
              <a:buFont typeface="Arial" panose="020B0604020202020204" pitchFamily="34" charset="0"/>
              <a:buChar char="•"/>
            </a:pPr>
            <a:endParaRPr lang="en-US" altLang="en-US" sz="1700" b="1" i="1"/>
          </a:p>
          <a:p>
            <a:pPr marL="308541" indent="-228600" algn="l">
              <a:spcBef>
                <a:spcPct val="0"/>
              </a:spcBef>
              <a:spcAft>
                <a:spcPts val="600"/>
              </a:spcAft>
              <a:buFont typeface="Arial" panose="020B0604020202020204" pitchFamily="34" charset="0"/>
              <a:buChar char="•"/>
            </a:pPr>
            <a:endParaRPr lang="en-US" altLang="en-US" sz="1700" b="1" i="1"/>
          </a:p>
          <a:p>
            <a:pPr marL="308541" indent="-228600" algn="l">
              <a:spcBef>
                <a:spcPct val="0"/>
              </a:spcBef>
              <a:spcAft>
                <a:spcPts val="600"/>
              </a:spcAft>
              <a:buFont typeface="Arial" panose="020B0604020202020204" pitchFamily="34" charset="0"/>
              <a:buChar char="•"/>
            </a:pPr>
            <a:endParaRPr lang="en-US" altLang="en-US" sz="1700" b="1" i="1"/>
          </a:p>
        </p:txBody>
      </p:sp>
      <p:pic>
        <p:nvPicPr>
          <p:cNvPr id="60420" name="Picture 60419">
            <a:extLst>
              <a:ext uri="{FF2B5EF4-FFF2-40B4-BE49-F238E27FC236}">
                <a16:creationId xmlns:a16="http://schemas.microsoft.com/office/drawing/2014/main" id="{02B17B6E-6A65-4720-B64B-A2931CD300AE}"/>
              </a:ext>
            </a:extLst>
          </p:cNvPr>
          <p:cNvPicPr>
            <a:picLocks noChangeAspect="1"/>
          </p:cNvPicPr>
          <p:nvPr/>
        </p:nvPicPr>
        <p:blipFill rotWithShape="1">
          <a:blip r:embed="rId3"/>
          <a:srcRect l="12770" r="42111" b="-1"/>
          <a:stretch/>
        </p:blipFill>
        <p:spPr>
          <a:xfrm>
            <a:off x="20" y="10"/>
            <a:ext cx="4635571" cy="6857990"/>
          </a:xfrm>
          <a:prstGeom prst="rect">
            <a:avLst/>
          </a:prstGeom>
          <a:effec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F9975"/>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538" name="Rectangle 2">
            <a:extLst>
              <a:ext uri="{FF2B5EF4-FFF2-40B4-BE49-F238E27FC236}">
                <a16:creationId xmlns:a16="http://schemas.microsoft.com/office/drawing/2014/main" id="{7F77A1AE-4690-44D3-9941-62733F36AE0E}"/>
              </a:ext>
            </a:extLst>
          </p:cNvPr>
          <p:cNvSpPr>
            <a:spLocks noGrp="1" noChangeArrowheads="1"/>
          </p:cNvSpPr>
          <p:nvPr>
            <p:ph type="ctrTitle"/>
          </p:nvPr>
        </p:nvSpPr>
        <p:spPr>
          <a:xfrm>
            <a:off x="645065" y="1463040"/>
            <a:ext cx="3796306" cy="2690949"/>
          </a:xfrm>
        </p:spPr>
        <p:txBody>
          <a:bodyPr vert="horz" lIns="91440" tIns="45720" rIns="91440" bIns="45720" rtlCol="0" anchor="t">
            <a:normAutofit/>
          </a:bodyPr>
          <a:lstStyle/>
          <a:p>
            <a:pPr algn="l">
              <a:defRPr/>
            </a:pPr>
            <a:r>
              <a:rPr lang="en-US" altLang="en-US" sz="3700" b="1" kern="1200">
                <a:solidFill>
                  <a:schemeClr val="tx1"/>
                </a:solidFill>
                <a:latin typeface="+mj-lt"/>
                <a:ea typeface="+mj-ea"/>
                <a:cs typeface="+mj-cs"/>
              </a:rPr>
              <a:t>Who are the main people responsible for the public’s health?</a:t>
            </a:r>
          </a:p>
        </p:txBody>
      </p:sp>
      <p:grpSp>
        <p:nvGrpSpPr>
          <p:cNvPr id="74" name="Group 73">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75" name="Rectangle 7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Connector 75">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78" name="Rectangle 7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1" name="Rectangle 3">
            <a:extLst>
              <a:ext uri="{FF2B5EF4-FFF2-40B4-BE49-F238E27FC236}">
                <a16:creationId xmlns:a16="http://schemas.microsoft.com/office/drawing/2014/main" id="{50C00BAF-8D55-4A35-9E45-9272D1226302}"/>
              </a:ext>
            </a:extLst>
          </p:cNvPr>
          <p:cNvSpPr>
            <a:spLocks noGrp="1" noChangeArrowheads="1"/>
          </p:cNvSpPr>
          <p:nvPr>
            <p:ph type="subTitle" idx="1"/>
          </p:nvPr>
        </p:nvSpPr>
        <p:spPr>
          <a:xfrm>
            <a:off x="5656218" y="1463039"/>
            <a:ext cx="5542387" cy="4300447"/>
          </a:xfrm>
        </p:spPr>
        <p:txBody>
          <a:bodyPr vert="horz" lIns="91440" tIns="45720" rIns="91440" bIns="45720" rtlCol="0" anchor="t">
            <a:normAutofit/>
          </a:bodyPr>
          <a:lstStyle/>
          <a:p>
            <a:pPr marL="308541" indent="-228600" algn="l">
              <a:spcBef>
                <a:spcPct val="0"/>
              </a:spcBef>
              <a:spcAft>
                <a:spcPts val="540"/>
              </a:spcAft>
              <a:buClr>
                <a:srgbClr val="FF8000"/>
              </a:buClr>
              <a:buFont typeface="Arial" panose="020B0604020202020204" pitchFamily="34" charset="0"/>
              <a:buChar char="•"/>
            </a:pPr>
            <a:r>
              <a:rPr lang="en-US" altLang="en-US" sz="2200"/>
              <a:t>Change Agents:</a:t>
            </a:r>
          </a:p>
          <a:p>
            <a:pPr marL="308541" indent="-228600" algn="l">
              <a:spcBef>
                <a:spcPct val="0"/>
              </a:spcBef>
              <a:spcAft>
                <a:spcPts val="540"/>
              </a:spcAft>
              <a:buClr>
                <a:srgbClr val="FF8000"/>
              </a:buClr>
              <a:buFont typeface="Arial" panose="020B0604020202020204" pitchFamily="34" charset="0"/>
              <a:buChar char="•"/>
            </a:pPr>
            <a:r>
              <a:rPr lang="en-US" altLang="en-US" sz="2200"/>
              <a:t>Policy makers</a:t>
            </a:r>
          </a:p>
          <a:p>
            <a:pPr marL="308541" indent="-228600" algn="l">
              <a:spcBef>
                <a:spcPct val="0"/>
              </a:spcBef>
              <a:spcAft>
                <a:spcPts val="540"/>
              </a:spcAft>
              <a:buClr>
                <a:srgbClr val="FF8000"/>
              </a:buClr>
              <a:buFont typeface="Arial" panose="020B0604020202020204" pitchFamily="34" charset="0"/>
              <a:buChar char="•"/>
            </a:pPr>
            <a:r>
              <a:rPr lang="en-US" altLang="en-US" sz="2200"/>
              <a:t>Service organisations</a:t>
            </a:r>
          </a:p>
          <a:p>
            <a:pPr marL="308541" indent="-228600" algn="l">
              <a:spcBef>
                <a:spcPct val="0"/>
              </a:spcBef>
              <a:spcAft>
                <a:spcPts val="540"/>
              </a:spcAft>
              <a:buClr>
                <a:srgbClr val="FF8000"/>
              </a:buClr>
              <a:buFont typeface="Arial" panose="020B0604020202020204" pitchFamily="34" charset="0"/>
              <a:buChar char="•"/>
            </a:pPr>
            <a:r>
              <a:rPr lang="en-US" altLang="en-US" sz="2200"/>
              <a:t>Communities</a:t>
            </a:r>
          </a:p>
          <a:p>
            <a:pPr marL="308541" indent="-228600" algn="l">
              <a:spcBef>
                <a:spcPct val="0"/>
              </a:spcBef>
              <a:spcAft>
                <a:spcPts val="540"/>
              </a:spcAft>
              <a:buClr>
                <a:srgbClr val="FF8000"/>
              </a:buClr>
              <a:buFont typeface="Arial" panose="020B0604020202020204" pitchFamily="34" charset="0"/>
              <a:buChar char="•"/>
            </a:pPr>
            <a:r>
              <a:rPr lang="en-US" altLang="en-US" sz="2200"/>
              <a:t>Individuals</a:t>
            </a:r>
            <a:endParaRPr lang="en-US" altLang="en-US" sz="2200" b="1"/>
          </a:p>
          <a:p>
            <a:pPr marL="308541" indent="-228600" algn="l">
              <a:spcBef>
                <a:spcPct val="0"/>
              </a:spcBef>
              <a:buClr>
                <a:srgbClr val="FF8000"/>
              </a:buClr>
              <a:buFont typeface="Arial" panose="020B0604020202020204" pitchFamily="34" charset="0"/>
              <a:buChar char="•"/>
            </a:pPr>
            <a:r>
              <a:rPr lang="en-US" altLang="en-US" sz="2200" b="1"/>
              <a:t>NOT the NHS – it picks up the pieces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75" name="Rectangle 7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586" name="Rectangle 2">
            <a:extLst>
              <a:ext uri="{FF2B5EF4-FFF2-40B4-BE49-F238E27FC236}">
                <a16:creationId xmlns:a16="http://schemas.microsoft.com/office/drawing/2014/main" id="{CB9283EC-6018-4473-8F4C-7D7AF0C6A298}"/>
              </a:ext>
            </a:extLst>
          </p:cNvPr>
          <p:cNvSpPr>
            <a:spLocks noGrp="1" noChangeArrowheads="1"/>
          </p:cNvSpPr>
          <p:nvPr>
            <p:ph type="ctrTitle"/>
          </p:nvPr>
        </p:nvSpPr>
        <p:spPr>
          <a:xfrm>
            <a:off x="1043631" y="809898"/>
            <a:ext cx="9942716" cy="1554480"/>
          </a:xfrm>
        </p:spPr>
        <p:txBody>
          <a:bodyPr vert="horz" lIns="91440" tIns="45720" rIns="91440" bIns="45720" rtlCol="0" anchor="ctr">
            <a:normAutofit/>
          </a:bodyPr>
          <a:lstStyle/>
          <a:p>
            <a:pPr algn="l">
              <a:defRPr/>
            </a:pPr>
            <a:r>
              <a:rPr lang="en-US" altLang="en-US" sz="4800" b="1" kern="1200">
                <a:solidFill>
                  <a:schemeClr val="tx1"/>
                </a:solidFill>
                <a:latin typeface="+mj-lt"/>
                <a:ea typeface="+mj-ea"/>
                <a:cs typeface="+mj-cs"/>
              </a:rPr>
              <a:t>Who are the main people responsible for  public’s health? (continued)</a:t>
            </a:r>
          </a:p>
        </p:txBody>
      </p:sp>
      <p:sp>
        <p:nvSpPr>
          <p:cNvPr id="67587" name="Rectangle 3">
            <a:extLst>
              <a:ext uri="{FF2B5EF4-FFF2-40B4-BE49-F238E27FC236}">
                <a16:creationId xmlns:a16="http://schemas.microsoft.com/office/drawing/2014/main" id="{D11445F9-0FC6-46D8-B0FE-938EC6E0627C}"/>
              </a:ext>
            </a:extLst>
          </p:cNvPr>
          <p:cNvSpPr>
            <a:spLocks noGrp="1" noChangeArrowheads="1"/>
          </p:cNvSpPr>
          <p:nvPr>
            <p:ph type="subTitle" idx="1"/>
          </p:nvPr>
        </p:nvSpPr>
        <p:spPr>
          <a:xfrm>
            <a:off x="1045028" y="3017522"/>
            <a:ext cx="9941319" cy="3124658"/>
          </a:xfrm>
        </p:spPr>
        <p:txBody>
          <a:bodyPr vert="horz" lIns="91440" tIns="45720" rIns="91440" bIns="45720" rtlCol="0" anchor="ctr">
            <a:normAutofit/>
          </a:bodyPr>
          <a:lstStyle/>
          <a:p>
            <a:pPr marL="308541" indent="-228600" algn="l">
              <a:spcAft>
                <a:spcPts val="540"/>
              </a:spcAft>
              <a:buFont typeface="Arial" panose="020B0604020202020204" pitchFamily="34" charset="0"/>
              <a:buChar char="•"/>
              <a:defRPr/>
            </a:pPr>
            <a:endParaRPr lang="en-US" altLang="en-US" b="1" dirty="0"/>
          </a:p>
          <a:p>
            <a:pPr marL="308541" indent="-228600" algn="l">
              <a:spcAft>
                <a:spcPts val="540"/>
              </a:spcAft>
              <a:buFont typeface="Arial" panose="020B0604020202020204" pitchFamily="34" charset="0"/>
              <a:buChar char="•"/>
              <a:defRPr/>
            </a:pPr>
            <a:r>
              <a:rPr lang="en-US" altLang="en-US" dirty="0"/>
              <a:t>Public health is everybody's business – the NHS is the sickness service,</a:t>
            </a:r>
          </a:p>
          <a:p>
            <a:pPr marL="308541" indent="-228600" algn="l">
              <a:spcAft>
                <a:spcPts val="540"/>
              </a:spcAft>
              <a:buFont typeface="Arial" panose="020B0604020202020204" pitchFamily="34" charset="0"/>
              <a:buChar char="•"/>
              <a:defRPr/>
            </a:pPr>
            <a:r>
              <a:rPr lang="en-US" altLang="en-US" dirty="0"/>
              <a:t>It makes people better when they are ill.</a:t>
            </a:r>
          </a:p>
          <a:p>
            <a:pPr marL="79941" algn="l">
              <a:spcAft>
                <a:spcPts val="540"/>
              </a:spcAft>
              <a:defRPr/>
            </a:pPr>
            <a:r>
              <a:rPr lang="en-US" altLang="en-US" dirty="0"/>
              <a:t>	</a:t>
            </a:r>
          </a:p>
          <a:p>
            <a:pPr marL="308541" indent="-228600" algn="l">
              <a:spcAft>
                <a:spcPts val="200"/>
              </a:spcAft>
              <a:buFont typeface="Arial" panose="020B0604020202020204" pitchFamily="34" charset="0"/>
              <a:buChar char="•"/>
              <a:defRPr/>
            </a:pPr>
            <a:endParaRPr lang="en-US" altLang="en-US" dirty="0"/>
          </a:p>
        </p:txBody>
      </p:sp>
      <p:cxnSp>
        <p:nvCxnSpPr>
          <p:cNvPr id="81" name="Straight Connector 8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a:extLst>
              <a:ext uri="{FF2B5EF4-FFF2-40B4-BE49-F238E27FC236}">
                <a16:creationId xmlns:a16="http://schemas.microsoft.com/office/drawing/2014/main" id="{1E3B7D0D-954E-4CC1-A5E8-C53E4CEC7F86}"/>
              </a:ext>
            </a:extLst>
          </p:cNvPr>
          <p:cNvSpPr txBox="1">
            <a:spLocks noChangeArrowheads="1"/>
          </p:cNvSpPr>
          <p:nvPr/>
        </p:nvSpPr>
        <p:spPr bwMode="auto">
          <a:xfrm>
            <a:off x="2138474" y="229982"/>
            <a:ext cx="8150749" cy="9899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9967" tIns="46783" rIns="89967" bIns="46783" anchor="ctr"/>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900">
                <a:solidFill>
                  <a:srgbClr val="000000"/>
                </a:solidFill>
                <a:latin typeface="Tw Cen MT" panose="020B0602020104020603" pitchFamily="34" charset="0"/>
              </a:defRPr>
            </a:lvl1pPr>
            <a:lvl2pPr>
              <a:spcBef>
                <a:spcPts val="5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Tw Cen MT" panose="020B0602020104020603" pitchFamily="34" charset="0"/>
              </a:defRPr>
            </a:lvl9pPr>
          </a:lstStyle>
          <a:p>
            <a:pPr eaLnBrk="1" hangingPunct="1">
              <a:spcBef>
                <a:spcPct val="0"/>
              </a:spcBef>
              <a:buClrTx/>
              <a:buFontTx/>
              <a:buNone/>
              <a:defRPr/>
            </a:pPr>
            <a:r>
              <a:rPr lang="en-GB" altLang="en-US" sz="4398">
                <a:solidFill>
                  <a:srgbClr val="775F55"/>
                </a:solidFill>
              </a:rPr>
              <a:t>Public Health</a:t>
            </a:r>
          </a:p>
        </p:txBody>
      </p:sp>
      <p:sp>
        <p:nvSpPr>
          <p:cNvPr id="18435" name="Text Box 3">
            <a:extLst>
              <a:ext uri="{FF2B5EF4-FFF2-40B4-BE49-F238E27FC236}">
                <a16:creationId xmlns:a16="http://schemas.microsoft.com/office/drawing/2014/main" id="{5A6871D8-C29F-49BF-885E-03CFDE730F84}"/>
              </a:ext>
            </a:extLst>
          </p:cNvPr>
          <p:cNvSpPr txBox="1">
            <a:spLocks noChangeArrowheads="1"/>
          </p:cNvSpPr>
          <p:nvPr/>
        </p:nvSpPr>
        <p:spPr bwMode="auto">
          <a:xfrm>
            <a:off x="2138474" y="1601296"/>
            <a:ext cx="8150749" cy="449391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9967" tIns="46783" rIns="89967" bIns="46783"/>
          <a:lstStyle>
            <a:lvl1pPr marL="317500" indent="-317500">
              <a:spcBef>
                <a:spcPts val="7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900">
                <a:solidFill>
                  <a:srgbClr val="000000"/>
                </a:solidFill>
                <a:latin typeface="Tw Cen MT" panose="020B0602020104020603" pitchFamily="34" charset="0"/>
              </a:defRPr>
            </a:lvl1pPr>
            <a:lvl2pPr marL="639763" indent="-271463">
              <a:spcBef>
                <a:spcPts val="55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600">
                <a:solidFill>
                  <a:srgbClr val="000000"/>
                </a:solidFill>
                <a:latin typeface="Tw Cen MT" panose="020B0602020104020603" pitchFamily="34" charset="0"/>
              </a:defRPr>
            </a:lvl2pPr>
            <a:lvl3pPr>
              <a:spcBef>
                <a:spcPts val="5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300">
                <a:solidFill>
                  <a:srgbClr val="000000"/>
                </a:solidFill>
                <a:latin typeface="Tw Cen MT" panose="020B0602020104020603" pitchFamily="34" charset="0"/>
              </a:defRPr>
            </a:lvl3pPr>
            <a:lvl4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4pPr>
            <a:lvl5pPr>
              <a:spcBef>
                <a:spcPts val="400"/>
              </a:spcBef>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5pPr>
            <a:lvl6pPr marL="25146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6pPr>
            <a:lvl7pPr marL="29718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7pPr>
            <a:lvl8pPr marL="34290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8pPr>
            <a:lvl9pPr marL="3886200" indent="-228600" defTabSz="449263" eaLnBrk="0" fontAlgn="base" hangingPunct="0">
              <a:spcBef>
                <a:spcPts val="400"/>
              </a:spcBef>
              <a:spcAft>
                <a:spcPct val="0"/>
              </a:spcAft>
              <a:buClr>
                <a:srgbClr val="000000"/>
              </a:buClr>
              <a:buSzPct val="100000"/>
              <a:buFont typeface="Times New Roman" panose="02020603050405020304" pitchFamily="18" charset="0"/>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rgbClr val="000000"/>
                </a:solidFill>
                <a:latin typeface="Tw Cen MT" panose="020B0602020104020603" pitchFamily="34" charset="0"/>
              </a:defRPr>
            </a:lvl9pPr>
          </a:lstStyle>
          <a:p>
            <a:pPr eaLnBrk="1" hangingPunct="1">
              <a:buClr>
                <a:srgbClr val="DD8047"/>
              </a:buClr>
              <a:buSzPct val="60000"/>
              <a:buFont typeface="Wingdings" panose="05000000000000000000" pitchFamily="2" charset="2"/>
              <a:buChar char=""/>
              <a:defRPr/>
            </a:pPr>
            <a:r>
              <a:rPr lang="en-GB" altLang="en-US" sz="3199" dirty="0"/>
              <a:t>What you consider are the new challenges facing the NHS? </a:t>
            </a:r>
          </a:p>
        </p:txBody>
      </p:sp>
      <p:pic>
        <p:nvPicPr>
          <p:cNvPr id="52228" name="Picture 6" descr="waitingRoom_1424248c">
            <a:extLst>
              <a:ext uri="{FF2B5EF4-FFF2-40B4-BE49-F238E27FC236}">
                <a16:creationId xmlns:a16="http://schemas.microsoft.com/office/drawing/2014/main" id="{A6547B94-08AE-4958-9FD6-BE9D5C6446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91209" y="2811194"/>
            <a:ext cx="5243849" cy="328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heel spokes="1"/>
  </p:transition>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8FC0A818-7020-4193-BCAD-86AE3DA50EED}"/>
              </a:ext>
            </a:extLst>
          </p:cNvPr>
          <p:cNvSpPr>
            <a:spLocks noGrp="1" noChangeArrowheads="1"/>
          </p:cNvSpPr>
          <p:nvPr>
            <p:ph type="ctrTitle"/>
          </p:nvPr>
        </p:nvSpPr>
        <p:spPr>
          <a:xfrm>
            <a:off x="4965430" y="629268"/>
            <a:ext cx="6586491" cy="1286160"/>
          </a:xfrm>
        </p:spPr>
        <p:txBody>
          <a:bodyPr vert="horz" lIns="91440" tIns="45720" rIns="91440" bIns="45720" rtlCol="0" anchor="b">
            <a:normAutofit/>
          </a:bodyPr>
          <a:lstStyle/>
          <a:p>
            <a:pPr algn="l">
              <a:defRPr/>
            </a:pPr>
            <a:r>
              <a:rPr lang="en-US" altLang="en-US" sz="4400" b="1"/>
              <a:t>What is public health? Recap </a:t>
            </a:r>
          </a:p>
        </p:txBody>
      </p:sp>
      <p:sp>
        <p:nvSpPr>
          <p:cNvPr id="54275" name="Rectangle 3">
            <a:extLst>
              <a:ext uri="{FF2B5EF4-FFF2-40B4-BE49-F238E27FC236}">
                <a16:creationId xmlns:a16="http://schemas.microsoft.com/office/drawing/2014/main" id="{8AD554F7-5C6C-41C7-88DE-9E91FF34CCF9}"/>
              </a:ext>
            </a:extLst>
          </p:cNvPr>
          <p:cNvSpPr>
            <a:spLocks noGrp="1" noChangeArrowheads="1"/>
          </p:cNvSpPr>
          <p:nvPr>
            <p:ph type="subTitle" idx="1"/>
          </p:nvPr>
        </p:nvSpPr>
        <p:spPr>
          <a:xfrm>
            <a:off x="4965431" y="2438400"/>
            <a:ext cx="6586489" cy="3785419"/>
          </a:xfrm>
        </p:spPr>
        <p:txBody>
          <a:bodyPr vert="horz" lIns="91440" tIns="45720" rIns="91440" bIns="45720" rtlCol="0">
            <a:normAutofit/>
          </a:bodyPr>
          <a:lstStyle/>
          <a:p>
            <a:pPr marL="79941" algn="l">
              <a:spcBef>
                <a:spcPct val="0"/>
              </a:spcBef>
              <a:spcAft>
                <a:spcPts val="540"/>
              </a:spcAft>
              <a:buClr>
                <a:srgbClr val="FF8000"/>
              </a:buClr>
            </a:pPr>
            <a:endParaRPr lang="en-US" altLang="en-US" sz="2000" dirty="0"/>
          </a:p>
          <a:p>
            <a:pPr marL="308541" indent="-228600" algn="l">
              <a:spcBef>
                <a:spcPct val="0"/>
              </a:spcBef>
              <a:spcAft>
                <a:spcPts val="540"/>
              </a:spcAft>
              <a:buClr>
                <a:srgbClr val="FF8000"/>
              </a:buClr>
              <a:buFont typeface="Arial" panose="020B0604020202020204" pitchFamily="34" charset="0"/>
              <a:buChar char="•"/>
            </a:pPr>
            <a:r>
              <a:rPr lang="en-US" altLang="en-US" sz="2000" dirty="0"/>
              <a:t>Improving the health of populations and communities rather than </a:t>
            </a:r>
            <a:br>
              <a:rPr lang="en-US" altLang="en-US" sz="2000" dirty="0"/>
            </a:br>
            <a:r>
              <a:rPr lang="en-US" altLang="en-US" sz="2000" dirty="0"/>
              <a:t>the individual</a:t>
            </a:r>
          </a:p>
          <a:p>
            <a:pPr marL="308541" indent="-228600" algn="l">
              <a:spcBef>
                <a:spcPct val="0"/>
              </a:spcBef>
              <a:spcAft>
                <a:spcPts val="540"/>
              </a:spcAft>
              <a:buClr>
                <a:srgbClr val="FF8000"/>
              </a:buClr>
              <a:buFont typeface="Arial" panose="020B0604020202020204" pitchFamily="34" charset="0"/>
              <a:buChar char="•"/>
            </a:pPr>
            <a:r>
              <a:rPr lang="en-US" altLang="en-US" sz="2000" dirty="0"/>
              <a:t>Preventing ill health in the population through a variety of methods </a:t>
            </a:r>
            <a:br>
              <a:rPr lang="en-US" altLang="en-US" sz="2000" dirty="0"/>
            </a:br>
            <a:r>
              <a:rPr lang="en-US" altLang="en-US" sz="2000" dirty="0"/>
              <a:t>and by a variety of organizations, in addition to those provided by </a:t>
            </a:r>
            <a:br>
              <a:rPr lang="en-US" altLang="en-US" sz="2000" dirty="0"/>
            </a:br>
            <a:r>
              <a:rPr lang="en-US" altLang="en-US" sz="2000" dirty="0"/>
              <a:t>health organizations</a:t>
            </a:r>
          </a:p>
          <a:p>
            <a:pPr marL="308541" indent="-228600" algn="l">
              <a:spcBef>
                <a:spcPct val="0"/>
              </a:spcBef>
              <a:spcAft>
                <a:spcPts val="540"/>
              </a:spcAft>
              <a:buClr>
                <a:srgbClr val="FF8000"/>
              </a:buClr>
              <a:buFont typeface="Arial" panose="020B0604020202020204" pitchFamily="34" charset="0"/>
              <a:buChar char="•"/>
            </a:pPr>
            <a:r>
              <a:rPr lang="en-US" altLang="en-US" sz="2000" dirty="0"/>
              <a:t>Managing changes needed to improve or prevent ill health </a:t>
            </a:r>
          </a:p>
          <a:p>
            <a:pPr marL="308541" indent="-228600" algn="l">
              <a:spcBef>
                <a:spcPct val="0"/>
              </a:spcBef>
              <a:buFont typeface="Arial" panose="020B0604020202020204" pitchFamily="34" charset="0"/>
              <a:buChar char="•"/>
            </a:pPr>
            <a:endParaRPr lang="en-US" altLang="en-US" sz="2000" dirty="0"/>
          </a:p>
        </p:txBody>
      </p:sp>
      <p:pic>
        <p:nvPicPr>
          <p:cNvPr id="69636" name="Picture 69635">
            <a:extLst>
              <a:ext uri="{FF2B5EF4-FFF2-40B4-BE49-F238E27FC236}">
                <a16:creationId xmlns:a16="http://schemas.microsoft.com/office/drawing/2014/main" id="{2E95EDD0-D0FB-480C-8992-07905597BD51}"/>
              </a:ext>
            </a:extLst>
          </p:cNvPr>
          <p:cNvPicPr>
            <a:picLocks noChangeAspect="1"/>
          </p:cNvPicPr>
          <p:nvPr/>
        </p:nvPicPr>
        <p:blipFill rotWithShape="1">
          <a:blip r:embed="rId3"/>
          <a:srcRect l="13120" r="41760" b="-1"/>
          <a:stretch/>
        </p:blipFill>
        <p:spPr>
          <a:xfrm>
            <a:off x="20" y="10"/>
            <a:ext cx="4635571" cy="6857990"/>
          </a:xfrm>
          <a:prstGeom prst="rect">
            <a:avLst/>
          </a:prstGeom>
          <a:effectLst/>
        </p:spPr>
      </p:pic>
      <p:cxnSp>
        <p:nvCxnSpPr>
          <p:cNvPr id="136" name="Straight Connector 135">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730" name="Rectangle 2">
            <a:extLst>
              <a:ext uri="{FF2B5EF4-FFF2-40B4-BE49-F238E27FC236}">
                <a16:creationId xmlns:a16="http://schemas.microsoft.com/office/drawing/2014/main" id="{6C715FF4-CA28-4B6F-B582-61DDFDC28B5E}"/>
              </a:ext>
            </a:extLst>
          </p:cNvPr>
          <p:cNvSpPr>
            <a:spLocks noGrp="1" noChangeArrowheads="1"/>
          </p:cNvSpPr>
          <p:nvPr>
            <p:ph type="ctrTitle"/>
          </p:nvPr>
        </p:nvSpPr>
        <p:spPr>
          <a:xfrm>
            <a:off x="645065" y="1463040"/>
            <a:ext cx="3796306" cy="2690949"/>
          </a:xfrm>
        </p:spPr>
        <p:txBody>
          <a:bodyPr vert="horz" lIns="91440" tIns="45720" rIns="91440" bIns="45720" rtlCol="0" anchor="t">
            <a:normAutofit/>
          </a:bodyPr>
          <a:lstStyle/>
          <a:p>
            <a:pPr algn="l">
              <a:defRPr/>
            </a:pPr>
            <a:r>
              <a:rPr lang="en-US" altLang="en-US" sz="4800" b="1" kern="1200">
                <a:solidFill>
                  <a:schemeClr val="tx1"/>
                </a:solidFill>
                <a:latin typeface="+mj-lt"/>
                <a:ea typeface="+mj-ea"/>
                <a:cs typeface="+mj-cs"/>
              </a:rPr>
              <a:t>What is public health? (continued)</a:t>
            </a:r>
            <a:endParaRPr lang="en-US" altLang="en-US" sz="4800" b="1" i="1" kern="1200">
              <a:solidFill>
                <a:schemeClr val="tx1"/>
              </a:solidFill>
              <a:latin typeface="+mj-lt"/>
              <a:ea typeface="+mj-ea"/>
              <a:cs typeface="+mj-cs"/>
            </a:endParaRPr>
          </a:p>
        </p:txBody>
      </p:sp>
      <p:grpSp>
        <p:nvGrpSpPr>
          <p:cNvPr id="74" name="Group 73">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75" name="Rectangle 7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Connector 75">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78" name="Rectangle 7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323" name="Rectangle 3">
            <a:extLst>
              <a:ext uri="{FF2B5EF4-FFF2-40B4-BE49-F238E27FC236}">
                <a16:creationId xmlns:a16="http://schemas.microsoft.com/office/drawing/2014/main" id="{A85DCED5-0A7B-4509-8D7D-60167F525F10}"/>
              </a:ext>
            </a:extLst>
          </p:cNvPr>
          <p:cNvSpPr>
            <a:spLocks noGrp="1" noChangeArrowheads="1"/>
          </p:cNvSpPr>
          <p:nvPr>
            <p:ph type="subTitle" idx="1"/>
          </p:nvPr>
        </p:nvSpPr>
        <p:spPr>
          <a:xfrm>
            <a:off x="5656218" y="1463039"/>
            <a:ext cx="5542387" cy="4300447"/>
          </a:xfrm>
        </p:spPr>
        <p:txBody>
          <a:bodyPr vert="horz" lIns="91440" tIns="45720" rIns="91440" bIns="45720" rtlCol="0" anchor="t">
            <a:normAutofit/>
          </a:bodyPr>
          <a:lstStyle/>
          <a:p>
            <a:pPr marL="411389" indent="-228600" algn="l">
              <a:spcBef>
                <a:spcPct val="0"/>
              </a:spcBef>
              <a:spcAft>
                <a:spcPts val="540"/>
              </a:spcAft>
              <a:buClr>
                <a:srgbClr val="FF8000"/>
              </a:buClr>
              <a:buFont typeface="Arial" panose="020B0604020202020204" pitchFamily="34" charset="0"/>
              <a:buChar char="•"/>
            </a:pPr>
            <a:endParaRPr lang="en-US" altLang="en-US" sz="2200" dirty="0"/>
          </a:p>
          <a:p>
            <a:pPr marL="411389" indent="-228600" algn="l">
              <a:spcBef>
                <a:spcPct val="0"/>
              </a:spcBef>
              <a:spcAft>
                <a:spcPts val="540"/>
              </a:spcAft>
              <a:buClr>
                <a:srgbClr val="FF8000"/>
              </a:buClr>
              <a:buFont typeface="Arial" panose="020B0604020202020204" pitchFamily="34" charset="0"/>
              <a:buChar char="•"/>
            </a:pPr>
            <a:r>
              <a:rPr lang="en-US" altLang="en-US" sz="2200" dirty="0"/>
              <a:t>The world is like a fast flowing river</a:t>
            </a:r>
            <a:r>
              <a:rPr lang="en-US" altLang="en-US" sz="2200" b="1" dirty="0"/>
              <a:t> </a:t>
            </a:r>
          </a:p>
          <a:p>
            <a:pPr marL="411389" indent="-228600" algn="l">
              <a:spcBef>
                <a:spcPct val="0"/>
              </a:spcBef>
              <a:spcAft>
                <a:spcPts val="540"/>
              </a:spcAft>
              <a:buClr>
                <a:srgbClr val="FF8000"/>
              </a:buClr>
              <a:buFont typeface="Arial" panose="020B0604020202020204" pitchFamily="34" charset="0"/>
              <a:buChar char="•"/>
            </a:pPr>
            <a:endParaRPr lang="en-US" altLang="en-US" sz="2200" b="1" dirty="0"/>
          </a:p>
          <a:p>
            <a:pPr marL="411389" indent="-228600" algn="l">
              <a:spcBef>
                <a:spcPct val="0"/>
              </a:spcBef>
              <a:spcAft>
                <a:spcPts val="540"/>
              </a:spcAft>
              <a:buClr>
                <a:srgbClr val="FF8000"/>
              </a:buClr>
              <a:buFont typeface="Arial" panose="020B0604020202020204" pitchFamily="34" charset="0"/>
              <a:buChar char="•"/>
            </a:pPr>
            <a:r>
              <a:rPr lang="en-US" altLang="en-US" sz="2200" dirty="0"/>
              <a:t>A drowning person is swept along the river.  </a:t>
            </a:r>
          </a:p>
          <a:p>
            <a:pPr marL="411389" indent="-228600" algn="l">
              <a:spcBef>
                <a:spcPct val="0"/>
              </a:spcBef>
              <a:spcAft>
                <a:spcPts val="540"/>
              </a:spcAft>
              <a:buClr>
                <a:srgbClr val="FF8000"/>
              </a:buClr>
              <a:buFont typeface="Arial" panose="020B0604020202020204" pitchFamily="34" charset="0"/>
              <a:buChar char="•"/>
            </a:pPr>
            <a:r>
              <a:rPr lang="en-US" altLang="en-US" sz="2200" dirty="0"/>
              <a:t>Health or social care workers are the  lifesavers on the bank.</a:t>
            </a:r>
          </a:p>
          <a:p>
            <a:pPr marL="411389" indent="-228600" algn="l">
              <a:spcBef>
                <a:spcPct val="0"/>
              </a:spcBef>
              <a:spcAft>
                <a:spcPts val="540"/>
              </a:spcAft>
              <a:buClr>
                <a:srgbClr val="FF8000"/>
              </a:buClr>
              <a:buFont typeface="Arial" panose="020B0604020202020204" pitchFamily="34" charset="0"/>
              <a:buChar char="•"/>
            </a:pPr>
            <a:r>
              <a:rPr lang="en-US" altLang="en-US" sz="2200" dirty="0"/>
              <a:t>Public health is about going upstream to stop people falling into the river.</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FD0E8E8-C530-4B2D-A01A-CCD47590B6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E5EA01-2DC1-4560-A3C7-588DEEE75E9F}"/>
              </a:ext>
            </a:extLst>
          </p:cNvPr>
          <p:cNvSpPr>
            <a:spLocks noGrp="1"/>
          </p:cNvSpPr>
          <p:nvPr>
            <p:ph type="title"/>
          </p:nvPr>
        </p:nvSpPr>
        <p:spPr>
          <a:xfrm>
            <a:off x="1463040" y="1091821"/>
            <a:ext cx="3801581" cy="4674358"/>
          </a:xfrm>
        </p:spPr>
        <p:txBody>
          <a:bodyPr anchor="ctr">
            <a:normAutofit/>
          </a:bodyPr>
          <a:lstStyle/>
          <a:p>
            <a:pPr>
              <a:defRPr/>
            </a:pPr>
            <a:r>
              <a:rPr lang="en-GB" sz="6600">
                <a:solidFill>
                  <a:schemeClr val="tx1">
                    <a:lumMod val="85000"/>
                    <a:lumOff val="15000"/>
                  </a:schemeClr>
                </a:solidFill>
              </a:rPr>
              <a:t>Discussion </a:t>
            </a:r>
          </a:p>
        </p:txBody>
      </p:sp>
      <p:sp>
        <p:nvSpPr>
          <p:cNvPr id="74" name="Freeform: Shape 73">
            <a:extLst>
              <a:ext uri="{FF2B5EF4-FFF2-40B4-BE49-F238E27FC236}">
                <a16:creationId xmlns:a16="http://schemas.microsoft.com/office/drawing/2014/main" id="{53472F09-8E00-4E02-9034-0A382CF66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915" y="727306"/>
            <a:ext cx="4639824" cy="4639824"/>
          </a:xfrm>
          <a:custGeom>
            <a:avLst/>
            <a:gdLst>
              <a:gd name="connsiteX0" fmla="*/ 2319912 w 4639824"/>
              <a:gd name="connsiteY0" fmla="*/ 0 h 4639824"/>
              <a:gd name="connsiteX1" fmla="*/ 4639824 w 4639824"/>
              <a:gd name="connsiteY1" fmla="*/ 2319912 h 4639824"/>
              <a:gd name="connsiteX2" fmla="*/ 2319912 w 4639824"/>
              <a:gd name="connsiteY2" fmla="*/ 4639824 h 4639824"/>
              <a:gd name="connsiteX3" fmla="*/ 0 w 4639824"/>
              <a:gd name="connsiteY3" fmla="*/ 2319912 h 4639824"/>
              <a:gd name="connsiteX4" fmla="*/ 2319912 w 4639824"/>
              <a:gd name="connsiteY4" fmla="*/ 0 h 4639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39824" h="4639824">
                <a:moveTo>
                  <a:pt x="2319912" y="0"/>
                </a:moveTo>
                <a:cubicBezTo>
                  <a:pt x="3601164" y="0"/>
                  <a:pt x="4639824" y="1038660"/>
                  <a:pt x="4639824" y="2319912"/>
                </a:cubicBezTo>
                <a:cubicBezTo>
                  <a:pt x="4639824" y="3601164"/>
                  <a:pt x="3601164" y="4639824"/>
                  <a:pt x="2319912" y="4639824"/>
                </a:cubicBezTo>
                <a:cubicBezTo>
                  <a:pt x="1038660" y="4639824"/>
                  <a:pt x="0" y="3601164"/>
                  <a:pt x="0" y="2319912"/>
                </a:cubicBezTo>
                <a:cubicBezTo>
                  <a:pt x="0" y="1038660"/>
                  <a:pt x="1038660" y="0"/>
                  <a:pt x="2319912" y="0"/>
                </a:cubicBezTo>
                <a:close/>
              </a:path>
            </a:pathLst>
          </a:custGeom>
          <a:solidFill>
            <a:srgbClr val="4D4D4D"/>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Oval 75">
            <a:extLst>
              <a:ext uri="{FF2B5EF4-FFF2-40B4-BE49-F238E27FC236}">
                <a16:creationId xmlns:a16="http://schemas.microsoft.com/office/drawing/2014/main" id="{4DA077B8-7326-4434-87ED-77DF3CF3D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7227" y="1253852"/>
            <a:ext cx="457200" cy="457200"/>
          </a:xfrm>
          <a:prstGeom prst="ellipse">
            <a:avLst/>
          </a:pr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F79CDED1-AC9C-4A80-B334-1309DEAD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480791" y="0"/>
            <a:ext cx="2229415" cy="1711051"/>
          </a:xfrm>
          <a:custGeom>
            <a:avLst/>
            <a:gdLst>
              <a:gd name="connsiteX0" fmla="*/ 1731031 w 2229415"/>
              <a:gd name="connsiteY0" fmla="*/ 1711051 h 1711051"/>
              <a:gd name="connsiteX1" fmla="*/ 2229415 w 2229415"/>
              <a:gd name="connsiteY1" fmla="*/ 1711051 h 1711051"/>
              <a:gd name="connsiteX2" fmla="*/ 2220570 w 2229415"/>
              <a:gd name="connsiteY2" fmla="*/ 1665525 h 1711051"/>
              <a:gd name="connsiteX3" fmla="*/ 118985 w 2229415"/>
              <a:gd name="connsiteY3" fmla="*/ 3008 h 1711051"/>
              <a:gd name="connsiteX4" fmla="*/ 0 w 2229415"/>
              <a:gd name="connsiteY4" fmla="*/ 0 h 1711051"/>
              <a:gd name="connsiteX5" fmla="*/ 0 w 2229415"/>
              <a:gd name="connsiteY5" fmla="*/ 474250 h 1711051"/>
              <a:gd name="connsiteX6" fmla="*/ 187921 w 2229415"/>
              <a:gd name="connsiteY6" fmla="*/ 483739 h 1711051"/>
              <a:gd name="connsiteX7" fmla="*/ 1656728 w 2229415"/>
              <a:gd name="connsiteY7" fmla="*/ 1515386 h 1711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29415" h="1711051">
                <a:moveTo>
                  <a:pt x="1731031" y="1711051"/>
                </a:moveTo>
                <a:lnTo>
                  <a:pt x="2229415" y="1711051"/>
                </a:lnTo>
                <a:lnTo>
                  <a:pt x="2220570" y="1665525"/>
                </a:lnTo>
                <a:cubicBezTo>
                  <a:pt x="1951414" y="739745"/>
                  <a:pt x="1119014" y="53700"/>
                  <a:pt x="118985" y="3008"/>
                </a:cubicBezTo>
                <a:lnTo>
                  <a:pt x="0" y="0"/>
                </a:lnTo>
                <a:lnTo>
                  <a:pt x="0" y="474250"/>
                </a:lnTo>
                <a:lnTo>
                  <a:pt x="187921" y="483739"/>
                </a:lnTo>
                <a:cubicBezTo>
                  <a:pt x="836687" y="549625"/>
                  <a:pt x="1385706" y="952924"/>
                  <a:pt x="1656728" y="1515386"/>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Oval 79">
            <a:extLst>
              <a:ext uri="{FF2B5EF4-FFF2-40B4-BE49-F238E27FC236}">
                <a16:creationId xmlns:a16="http://schemas.microsoft.com/office/drawing/2014/main" id="{FD961BDC-5B67-481B-B628-6C15F4724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88704" y="3819513"/>
            <a:ext cx="731520" cy="731520"/>
          </a:xfrm>
          <a:prstGeom prst="ellipse">
            <a:avLst/>
          </a:prstGeom>
          <a:solidFill>
            <a:schemeClr val="accent6">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06CC263E-5CD3-42BB-99F8-3C062C4B5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0573" y="4944229"/>
            <a:ext cx="1645920" cy="1645920"/>
          </a:xfrm>
          <a:prstGeom prst="ellipse">
            <a:avLst/>
          </a:prstGeom>
          <a:solidFill>
            <a:schemeClr val="tx1">
              <a:lumMod val="75000"/>
              <a:lumOff val="2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371" name="Content Placeholder 2">
            <a:extLst>
              <a:ext uri="{FF2B5EF4-FFF2-40B4-BE49-F238E27FC236}">
                <a16:creationId xmlns:a16="http://schemas.microsoft.com/office/drawing/2014/main" id="{BA2A4109-138B-4946-ADC9-EF71F08CA20B}"/>
              </a:ext>
            </a:extLst>
          </p:cNvPr>
          <p:cNvSpPr>
            <a:spLocks noGrp="1"/>
          </p:cNvSpPr>
          <p:nvPr>
            <p:ph idx="1"/>
          </p:nvPr>
        </p:nvSpPr>
        <p:spPr>
          <a:xfrm>
            <a:off x="6284793" y="1760562"/>
            <a:ext cx="3582537" cy="3336876"/>
          </a:xfrm>
        </p:spPr>
        <p:txBody>
          <a:bodyPr anchor="ctr">
            <a:normAutofit/>
          </a:bodyPr>
          <a:lstStyle/>
          <a:p>
            <a:endParaRPr lang="en-GB" altLang="en-US" sz="1800">
              <a:solidFill>
                <a:srgbClr val="FFFFFF"/>
              </a:solidFill>
            </a:endParaRPr>
          </a:p>
          <a:p>
            <a:r>
              <a:rPr lang="en-GB" altLang="en-US" sz="1800">
                <a:solidFill>
                  <a:srgbClr val="FFFFFF"/>
                </a:solidFill>
              </a:rPr>
              <a:t>HOW DO WE STOP PEOPLE FALLING IN THE RIVER?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74" name="Rectangle 7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Title 1">
            <a:extLst>
              <a:ext uri="{FF2B5EF4-FFF2-40B4-BE49-F238E27FC236}">
                <a16:creationId xmlns:a16="http://schemas.microsoft.com/office/drawing/2014/main" id="{E801E4B2-8E36-4299-893A-0FFDA742237C}"/>
              </a:ext>
            </a:extLst>
          </p:cNvPr>
          <p:cNvSpPr>
            <a:spLocks noGrp="1"/>
          </p:cNvSpPr>
          <p:nvPr>
            <p:ph type="title"/>
          </p:nvPr>
        </p:nvSpPr>
        <p:spPr>
          <a:xfrm>
            <a:off x="1043631" y="809898"/>
            <a:ext cx="9942716" cy="1554480"/>
          </a:xfrm>
        </p:spPr>
        <p:txBody>
          <a:bodyPr anchor="ctr">
            <a:normAutofit/>
          </a:bodyPr>
          <a:lstStyle/>
          <a:p>
            <a:pPr eaLnBrk="1" hangingPunct="1">
              <a:defRPr/>
            </a:pPr>
            <a:r>
              <a:rPr lang="en-GB" altLang="en-US" sz="4800"/>
              <a:t>Public Health Wales…..</a:t>
            </a:r>
          </a:p>
        </p:txBody>
      </p:sp>
      <p:sp>
        <p:nvSpPr>
          <p:cNvPr id="3" name="Content Placeholder 2">
            <a:extLst>
              <a:ext uri="{FF2B5EF4-FFF2-40B4-BE49-F238E27FC236}">
                <a16:creationId xmlns:a16="http://schemas.microsoft.com/office/drawing/2014/main" id="{B6034A93-4628-4DF9-A32D-3F14876BEC7E}"/>
              </a:ext>
            </a:extLst>
          </p:cNvPr>
          <p:cNvSpPr>
            <a:spLocks noGrp="1"/>
          </p:cNvSpPr>
          <p:nvPr>
            <p:ph idx="1"/>
          </p:nvPr>
        </p:nvSpPr>
        <p:spPr>
          <a:xfrm>
            <a:off x="1045028" y="3017522"/>
            <a:ext cx="9941319" cy="3124658"/>
          </a:xfrm>
        </p:spPr>
        <p:txBody>
          <a:bodyPr anchor="ctr">
            <a:normAutofit/>
          </a:bodyPr>
          <a:lstStyle/>
          <a:p>
            <a:pPr eaLnBrk="1" hangingPunct="1">
              <a:defRPr/>
            </a:pPr>
            <a:r>
              <a:rPr lang="en-GB" sz="2400" dirty="0"/>
              <a:t>Created a document outlining it’s vision for Wales </a:t>
            </a:r>
          </a:p>
          <a:p>
            <a:pPr marL="457011" indent="-457011">
              <a:buFont typeface="Wingdings" panose="05000000000000000000" pitchFamily="2" charset="2"/>
              <a:buChar char="§"/>
              <a:defRPr/>
            </a:pPr>
            <a:r>
              <a:rPr lang="en-GB" sz="2400" dirty="0"/>
              <a:t>Creating a healthier, happier and fairer Wales for everyone Introducing the Public Health Wales strategic plan for 2017-20 </a:t>
            </a:r>
          </a:p>
          <a:p>
            <a:pPr marL="457011" indent="-457011">
              <a:buFont typeface="Wingdings" panose="05000000000000000000" pitchFamily="2" charset="2"/>
              <a:buChar char="§"/>
              <a:defRPr/>
            </a:pPr>
            <a:r>
              <a:rPr lang="en-GB" sz="2400" dirty="0">
                <a:hlinkClick r:id="rId2"/>
              </a:rPr>
              <a:t>http://www.wales.nhs.uk/sitesplus/documents/888/Integrated%20Medium%20Term%20Plan%202017-2020%20v1.pdf</a:t>
            </a:r>
            <a:endParaRPr lang="en-GB" sz="2400" dirty="0"/>
          </a:p>
          <a:p>
            <a:pPr marL="457011" indent="-457011">
              <a:buFont typeface="Wingdings" panose="05000000000000000000" pitchFamily="2" charset="2"/>
              <a:buChar char="§"/>
              <a:defRPr/>
            </a:pPr>
            <a:r>
              <a:rPr lang="en-GB" sz="2400" dirty="0"/>
              <a:t>Activity please download and in your breakout rooms discuss. </a:t>
            </a:r>
          </a:p>
          <a:p>
            <a:pPr eaLnBrk="1" hangingPunct="1">
              <a:defRPr/>
            </a:pPr>
            <a:endParaRPr lang="en-GB" sz="2400" dirty="0"/>
          </a:p>
        </p:txBody>
      </p:sp>
      <p:cxnSp>
        <p:nvCxnSpPr>
          <p:cNvPr id="80" name="Straight Connector 7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1" presetClass="entr" presetSubtype="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heel(1)">
                                      <p:cBhvr>
                                        <p:cTn id="7" dur="2000"/>
                                        <p:tgtEl>
                                          <p:spTgt spid="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1"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heel(1)">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heel(1)">
                                      <p:cBhvr>
                                        <p:cTn id="17"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1671</Words>
  <Application>Microsoft Office PowerPoint</Application>
  <PresentationFormat>Widescreen</PresentationFormat>
  <Paragraphs>213</Paragraphs>
  <Slides>25</Slides>
  <Notes>11</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25</vt:i4>
      </vt:variant>
    </vt:vector>
  </HeadingPairs>
  <TitlesOfParts>
    <vt:vector size="36" baseType="lpstr">
      <vt:lpstr>Arial</vt:lpstr>
      <vt:lpstr>Calibri</vt:lpstr>
      <vt:lpstr>Calibri Light</vt:lpstr>
      <vt:lpstr>Georgia</vt:lpstr>
      <vt:lpstr>Roboto</vt:lpstr>
      <vt:lpstr>Times New Roman</vt:lpstr>
      <vt:lpstr>Tw Cen MT</vt:lpstr>
      <vt:lpstr>Verdana</vt:lpstr>
      <vt:lpstr>Wingdings</vt:lpstr>
      <vt:lpstr>Office Theme</vt:lpstr>
      <vt:lpstr>Clip</vt:lpstr>
      <vt:lpstr>An introduction to public health </vt:lpstr>
      <vt:lpstr>What do you think public health is? </vt:lpstr>
      <vt:lpstr>What is public health? </vt:lpstr>
      <vt:lpstr>Public Health…. What is it? </vt:lpstr>
      <vt:lpstr>PowerPoint Presentation</vt:lpstr>
      <vt:lpstr>Public Health is many things;</vt:lpstr>
      <vt:lpstr>What does it entail? </vt:lpstr>
      <vt:lpstr>What is public health?</vt:lpstr>
      <vt:lpstr>Public health vs Medical model. </vt:lpstr>
      <vt:lpstr>PowerPoint Presentation</vt:lpstr>
      <vt:lpstr>Core activities of public health </vt:lpstr>
      <vt:lpstr>Core activities of public health continued </vt:lpstr>
      <vt:lpstr>New visionaries for the 21st Century</vt:lpstr>
      <vt:lpstr>Great achievements of public health </vt:lpstr>
      <vt:lpstr>Public Health Problems and Diseases </vt:lpstr>
      <vt:lpstr>Public Health Problems and Diseases </vt:lpstr>
      <vt:lpstr>New visionaries for the 21st Century (continued)</vt:lpstr>
      <vt:lpstr>Wanless and Health Inequalities</vt:lpstr>
      <vt:lpstr>Who are the main people responsible for the public’s health?</vt:lpstr>
      <vt:lpstr>Who are the main people responsible for  public’s health? (continued)</vt:lpstr>
      <vt:lpstr>PowerPoint Presentation</vt:lpstr>
      <vt:lpstr>What is public health? Recap </vt:lpstr>
      <vt:lpstr>What is public health? (continued)</vt:lpstr>
      <vt:lpstr>Discussion </vt:lpstr>
      <vt:lpstr>Public Health Wales…..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introduction to public health</dc:title>
  <dc:creator>Felicity Page</dc:creator>
  <cp:lastModifiedBy>Felicity Page</cp:lastModifiedBy>
  <cp:revision>2</cp:revision>
  <dcterms:created xsi:type="dcterms:W3CDTF">2021-01-07T15:20:46Z</dcterms:created>
  <dcterms:modified xsi:type="dcterms:W3CDTF">2021-01-28T10:19:16Z</dcterms:modified>
</cp:coreProperties>
</file>