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3"/>
    <p:sldMasterId id="2147483697" r:id="rId4"/>
  </p:sldMasterIdLst>
  <p:notesMasterIdLst>
    <p:notesMasterId r:id="rId29"/>
  </p:notesMasterIdLst>
  <p:sldIdLst>
    <p:sldId id="256" r:id="rId5"/>
    <p:sldId id="290" r:id="rId6"/>
    <p:sldId id="258" r:id="rId7"/>
    <p:sldId id="275" r:id="rId8"/>
    <p:sldId id="283" r:id="rId9"/>
    <p:sldId id="265" r:id="rId10"/>
    <p:sldId id="281" r:id="rId11"/>
    <p:sldId id="285" r:id="rId12"/>
    <p:sldId id="266" r:id="rId13"/>
    <p:sldId id="276" r:id="rId14"/>
    <p:sldId id="277" r:id="rId15"/>
    <p:sldId id="279" r:id="rId16"/>
    <p:sldId id="280" r:id="rId17"/>
    <p:sldId id="288" r:id="rId18"/>
    <p:sldId id="284" r:id="rId19"/>
    <p:sldId id="289" r:id="rId20"/>
    <p:sldId id="286" r:id="rId21"/>
    <p:sldId id="287" r:id="rId22"/>
    <p:sldId id="268" r:id="rId23"/>
    <p:sldId id="271" r:id="rId24"/>
    <p:sldId id="274" r:id="rId25"/>
    <p:sldId id="273" r:id="rId26"/>
    <p:sldId id="377" r:id="rId27"/>
    <p:sldId id="282" r:id="rId28"/>
  </p:sldIdLst>
  <p:sldSz cx="12192000" cy="6858000"/>
  <p:notesSz cx="9144000" cy="6858000"/>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800080"/>
    <a:srgbClr val="FF33CC"/>
    <a:srgbClr val="009900"/>
    <a:srgbClr val="F9071E"/>
    <a:srgbClr val="3399FF"/>
    <a:srgbClr val="FF0066"/>
    <a:srgbClr val="CC3300"/>
    <a:srgbClr val="E6E6E6"/>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28A74A-1AEF-4C2D-A680-1DFE1D2BEF29}" v="2" dt="2021-06-04T14:31:09.4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23"/>
    <p:restoredTop sz="87805" autoAdjust="0"/>
  </p:normalViewPr>
  <p:slideViewPr>
    <p:cSldViewPr snapToGrid="0" snapToObjects="1">
      <p:cViewPr varScale="1">
        <p:scale>
          <a:sx n="63" d="100"/>
          <a:sy n="63" d="100"/>
        </p:scale>
        <p:origin x="1164" y="66"/>
      </p:cViewPr>
      <p:guideLst/>
    </p:cSldViewPr>
  </p:slideViewPr>
  <p:notesTextViewPr>
    <p:cViewPr>
      <p:scale>
        <a:sx n="1" d="1"/>
        <a:sy n="1" d="1"/>
      </p:scale>
      <p:origin x="0" y="0"/>
    </p:cViewPr>
  </p:notesTextViewPr>
  <p:sorterViewPr>
    <p:cViewPr>
      <p:scale>
        <a:sx n="148" d="100"/>
        <a:sy n="148"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1.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2.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4128A74A-1AEF-4C2D-A680-1DFE1D2BEF29}"/>
    <pc:docChg chg="custSel addSld modSld">
      <pc:chgData name="Paul Tinkler" userId="bcebf29c-73c2-433d-80d2-6bad896374bf" providerId="ADAL" clId="{4128A74A-1AEF-4C2D-A680-1DFE1D2BEF29}" dt="2021-06-04T14:31:09.425" v="169" actId="1076"/>
      <pc:docMkLst>
        <pc:docMk/>
      </pc:docMkLst>
      <pc:sldChg chg="modSp">
        <pc:chgData name="Paul Tinkler" userId="bcebf29c-73c2-433d-80d2-6bad896374bf" providerId="ADAL" clId="{4128A74A-1AEF-4C2D-A680-1DFE1D2BEF29}" dt="2021-06-04T14:31:09.425" v="169" actId="1076"/>
        <pc:sldMkLst>
          <pc:docMk/>
          <pc:sldMk cId="0" sldId="283"/>
        </pc:sldMkLst>
        <pc:spChg chg="mod">
          <ac:chgData name="Paul Tinkler" userId="bcebf29c-73c2-433d-80d2-6bad896374bf" providerId="ADAL" clId="{4128A74A-1AEF-4C2D-A680-1DFE1D2BEF29}" dt="2021-06-04T14:31:09.425" v="169" actId="1076"/>
          <ac:spMkLst>
            <pc:docMk/>
            <pc:sldMk cId="0" sldId="283"/>
            <ac:spMk id="8196" creationId="{40F3EB54-D91A-49BA-9817-54F2C440D6EA}"/>
          </ac:spMkLst>
        </pc:spChg>
      </pc:sldChg>
      <pc:sldChg chg="modSp mod">
        <pc:chgData name="Paul Tinkler" userId="bcebf29c-73c2-433d-80d2-6bad896374bf" providerId="ADAL" clId="{4128A74A-1AEF-4C2D-A680-1DFE1D2BEF29}" dt="2021-06-03T12:57:35.444" v="164" actId="207"/>
        <pc:sldMkLst>
          <pc:docMk/>
          <pc:sldMk cId="2436757310" sldId="290"/>
        </pc:sldMkLst>
        <pc:spChg chg="mod">
          <ac:chgData name="Paul Tinkler" userId="bcebf29c-73c2-433d-80d2-6bad896374bf" providerId="ADAL" clId="{4128A74A-1AEF-4C2D-A680-1DFE1D2BEF29}" dt="2021-06-03T12:57:35.444" v="164" actId="207"/>
          <ac:spMkLst>
            <pc:docMk/>
            <pc:sldMk cId="2436757310" sldId="290"/>
            <ac:spMk id="13" creationId="{12A09B87-5F64-4006-A5F2-FFC81F4DD1F3}"/>
          </ac:spMkLst>
        </pc:spChg>
      </pc:sldChg>
      <pc:sldChg chg="delSp modSp add mod">
        <pc:chgData name="Paul Tinkler" userId="bcebf29c-73c2-433d-80d2-6bad896374bf" providerId="ADAL" clId="{4128A74A-1AEF-4C2D-A680-1DFE1D2BEF29}" dt="2021-06-04T10:38:55.107" v="168" actId="478"/>
        <pc:sldMkLst>
          <pc:docMk/>
          <pc:sldMk cId="2058534929" sldId="377"/>
        </pc:sldMkLst>
        <pc:spChg chg="mod">
          <ac:chgData name="Paul Tinkler" userId="bcebf29c-73c2-433d-80d2-6bad896374bf" providerId="ADAL" clId="{4128A74A-1AEF-4C2D-A680-1DFE1D2BEF29}" dt="2021-06-03T12:58:37.271" v="167" actId="1076"/>
          <ac:spMkLst>
            <pc:docMk/>
            <pc:sldMk cId="2058534929" sldId="377"/>
            <ac:spMk id="2" creationId="{2AC89C35-4F29-4E58-BE04-20D965CAEBF8}"/>
          </ac:spMkLst>
        </pc:spChg>
        <pc:spChg chg="del">
          <ac:chgData name="Paul Tinkler" userId="bcebf29c-73c2-433d-80d2-6bad896374bf" providerId="ADAL" clId="{4128A74A-1AEF-4C2D-A680-1DFE1D2BEF29}" dt="2021-06-04T10:38:55.107" v="168" actId="478"/>
          <ac:spMkLst>
            <pc:docMk/>
            <pc:sldMk cId="2058534929" sldId="377"/>
            <ac:spMk id="4" creationId="{9B1590A9-85E1-44C4-8875-F82C6BB63C2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B5442D-599A-4A8B-912C-90782D63271E}"/>
              </a:ext>
            </a:extLst>
          </p:cNvPr>
          <p:cNvSpPr>
            <a:spLocks noGrp="1"/>
          </p:cNvSpPr>
          <p:nvPr>
            <p:ph type="hdr" sz="quarter"/>
          </p:nvPr>
        </p:nvSpPr>
        <p:spPr>
          <a:xfrm>
            <a:off x="0" y="0"/>
            <a:ext cx="3962400" cy="3444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0DF6B759-B6FD-4900-AE9C-5B8D7D965FB8}"/>
              </a:ext>
            </a:extLst>
          </p:cNvPr>
          <p:cNvSpPr>
            <a:spLocks noGrp="1"/>
          </p:cNvSpPr>
          <p:nvPr>
            <p:ph type="dt" idx="1"/>
          </p:nvPr>
        </p:nvSpPr>
        <p:spPr>
          <a:xfrm>
            <a:off x="5180013" y="0"/>
            <a:ext cx="3962400" cy="344488"/>
          </a:xfrm>
          <a:prstGeom prst="rect">
            <a:avLst/>
          </a:prstGeom>
        </p:spPr>
        <p:txBody>
          <a:bodyPr vert="horz" lIns="91440" tIns="45720" rIns="91440" bIns="45720" rtlCol="0"/>
          <a:lstStyle>
            <a:lvl1pPr algn="r" eaLnBrk="1" fontAlgn="auto" hangingPunct="1">
              <a:spcBef>
                <a:spcPts val="0"/>
              </a:spcBef>
              <a:spcAft>
                <a:spcPts val="0"/>
              </a:spcAft>
              <a:defRPr sz="1200" smtClean="0">
                <a:latin typeface="+mn-lt"/>
              </a:defRPr>
            </a:lvl1pPr>
          </a:lstStyle>
          <a:p>
            <a:pPr>
              <a:defRPr/>
            </a:pPr>
            <a:fld id="{F8A111E8-C5A6-491E-A159-5FECAAB9CA40}" type="datetimeFigureOut">
              <a:rPr lang="en-US"/>
              <a:pPr>
                <a:defRPr/>
              </a:pPr>
              <a:t>6/4/2021</a:t>
            </a:fld>
            <a:endParaRPr lang="en-US"/>
          </a:p>
        </p:txBody>
      </p:sp>
      <p:sp>
        <p:nvSpPr>
          <p:cNvPr id="4" name="Slide Image Placeholder 3">
            <a:extLst>
              <a:ext uri="{FF2B5EF4-FFF2-40B4-BE49-F238E27FC236}">
                <a16:creationId xmlns:a16="http://schemas.microsoft.com/office/drawing/2014/main" id="{D74A5B52-FF5E-47D9-A615-3A51016E0BED}"/>
              </a:ext>
            </a:extLst>
          </p:cNvPr>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A7DFE3F0-C2E7-43CA-B711-45B204985679}"/>
              </a:ext>
            </a:extLst>
          </p:cNvPr>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D4C15979-8D2E-4E4F-8A48-E6A27B8B7283}"/>
              </a:ext>
            </a:extLst>
          </p:cNvPr>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928AB8B9-5912-4D06-8EA4-20098BD43CEB}"/>
              </a:ext>
            </a:extLst>
          </p:cNvPr>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eaLnBrk="1" fontAlgn="auto" hangingPunct="1">
              <a:spcBef>
                <a:spcPts val="0"/>
              </a:spcBef>
              <a:spcAft>
                <a:spcPts val="0"/>
              </a:spcAft>
              <a:defRPr sz="1200" smtClean="0">
                <a:latin typeface="+mn-lt"/>
              </a:defRPr>
            </a:lvl1pPr>
          </a:lstStyle>
          <a:p>
            <a:pPr>
              <a:defRPr/>
            </a:pPr>
            <a:fld id="{DABE5DFC-DA91-406C-9C19-CF25C4DAA17C}"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Slide Image Placeholder 1">
            <a:extLst>
              <a:ext uri="{FF2B5EF4-FFF2-40B4-BE49-F238E27FC236}">
                <a16:creationId xmlns:a16="http://schemas.microsoft.com/office/drawing/2014/main" id="{5F5C3AF7-398C-492A-BE5B-8CBD5252AFA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8" name="Notes Placeholder 2">
            <a:extLst>
              <a:ext uri="{FF2B5EF4-FFF2-40B4-BE49-F238E27FC236}">
                <a16:creationId xmlns:a16="http://schemas.microsoft.com/office/drawing/2014/main" id="{C6B6A0C4-1D46-4B59-89FA-6A38D916C06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9219" name="Slide Number Placeholder 3">
            <a:extLst>
              <a:ext uri="{FF2B5EF4-FFF2-40B4-BE49-F238E27FC236}">
                <a16:creationId xmlns:a16="http://schemas.microsoft.com/office/drawing/2014/main" id="{4A5950D0-31D4-4233-BA46-E96CFDEA051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A9453D6A-A9FC-4B5E-B906-EB26874C7F3E}" type="slidenum">
              <a:rPr lang="en-US" altLang="en-US">
                <a:latin typeface="Calibri" panose="020F0502020204030204" pitchFamily="34" charset="0"/>
              </a:rPr>
              <a:pPr fontAlgn="base">
                <a:spcBef>
                  <a:spcPct val="0"/>
                </a:spcBef>
                <a:spcAft>
                  <a:spcPct val="0"/>
                </a:spcAft>
              </a:pPr>
              <a:t>5</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Image Placeholder 1">
            <a:extLst>
              <a:ext uri="{FF2B5EF4-FFF2-40B4-BE49-F238E27FC236}">
                <a16:creationId xmlns:a16="http://schemas.microsoft.com/office/drawing/2014/main" id="{940D80E7-CCDA-4436-A7D8-A32C37D4B5D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6" name="Notes Placeholder 2">
            <a:extLst>
              <a:ext uri="{FF2B5EF4-FFF2-40B4-BE49-F238E27FC236}">
                <a16:creationId xmlns:a16="http://schemas.microsoft.com/office/drawing/2014/main" id="{1F090BF3-AF51-43E7-9171-461A7A8F917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dirty="0"/>
              <a:t>Key word in this is ‘Relationship’ – ‘</a:t>
            </a:r>
            <a:r>
              <a:rPr lang="en-US" sz="1200" b="0" i="0" kern="1200" dirty="0">
                <a:solidFill>
                  <a:schemeClr val="tx1"/>
                </a:solidFill>
                <a:effectLst/>
                <a:latin typeface="+mn-lt"/>
                <a:ea typeface="+mn-ea"/>
                <a:cs typeface="+mn-cs"/>
              </a:rPr>
              <a:t>the way in which </a:t>
            </a:r>
            <a:r>
              <a:rPr lang="en-US" sz="1200" b="1" i="1" u="sng" kern="1200" dirty="0">
                <a:solidFill>
                  <a:schemeClr val="tx1"/>
                </a:solidFill>
                <a:effectLst/>
                <a:latin typeface="+mn-lt"/>
                <a:ea typeface="+mn-ea"/>
                <a:cs typeface="+mn-cs"/>
              </a:rPr>
              <a:t>two or more people or things are connected</a:t>
            </a:r>
            <a:r>
              <a:rPr lang="en-US" sz="1200" b="0" i="0" kern="1200" dirty="0">
                <a:solidFill>
                  <a:schemeClr val="tx1"/>
                </a:solidFill>
                <a:effectLst/>
                <a:latin typeface="+mn-lt"/>
                <a:ea typeface="+mn-ea"/>
                <a:cs typeface="+mn-cs"/>
              </a:rPr>
              <a:t>, or the state of being connected’</a:t>
            </a:r>
            <a:endParaRPr lang="en-US" altLang="en-US" dirty="0"/>
          </a:p>
        </p:txBody>
      </p:sp>
      <p:sp>
        <p:nvSpPr>
          <p:cNvPr id="11267" name="Slide Number Placeholder 3">
            <a:extLst>
              <a:ext uri="{FF2B5EF4-FFF2-40B4-BE49-F238E27FC236}">
                <a16:creationId xmlns:a16="http://schemas.microsoft.com/office/drawing/2014/main" id="{5EAFB66C-D686-4208-B2CA-35E31B2EAFF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E618F202-A02B-4E09-804A-A7A43E8E3B66}" type="slidenum">
              <a:rPr lang="en-US" altLang="en-US">
                <a:latin typeface="Calibri" panose="020F0502020204030204" pitchFamily="34" charset="0"/>
              </a:rPr>
              <a:pPr fontAlgn="base">
                <a:spcBef>
                  <a:spcPct val="0"/>
                </a:spcBef>
                <a:spcAft>
                  <a:spcPct val="0"/>
                </a:spcAft>
              </a:pPr>
              <a:t>6</a:t>
            </a:fld>
            <a:endParaRPr lang="en-US"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Slide Image Placeholder 1">
            <a:extLst>
              <a:ext uri="{FF2B5EF4-FFF2-40B4-BE49-F238E27FC236}">
                <a16:creationId xmlns:a16="http://schemas.microsoft.com/office/drawing/2014/main" id="{F57F381B-FB2D-49B3-B909-3AE9E6F9369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4" name="Notes Placeholder 2">
            <a:extLst>
              <a:ext uri="{FF2B5EF4-FFF2-40B4-BE49-F238E27FC236}">
                <a16:creationId xmlns:a16="http://schemas.microsoft.com/office/drawing/2014/main" id="{578D0F15-6FFB-441D-80D7-D4C2596C2C7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z="3000"/>
          </a:p>
        </p:txBody>
      </p:sp>
      <p:sp>
        <p:nvSpPr>
          <p:cNvPr id="13315" name="Slide Number Placeholder 3">
            <a:extLst>
              <a:ext uri="{FF2B5EF4-FFF2-40B4-BE49-F238E27FC236}">
                <a16:creationId xmlns:a16="http://schemas.microsoft.com/office/drawing/2014/main" id="{0C5E21EE-9314-46DE-AC5D-968C17460C0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441C66CB-3007-47D8-B073-4209EE432FC8}" type="slidenum">
              <a:rPr lang="en-US" altLang="en-US">
                <a:latin typeface="Calibri" panose="020F0502020204030204" pitchFamily="34" charset="0"/>
              </a:rPr>
              <a:pPr fontAlgn="base">
                <a:spcBef>
                  <a:spcPct val="0"/>
                </a:spcBef>
                <a:spcAft>
                  <a:spcPct val="0"/>
                </a:spcAft>
              </a:pPr>
              <a:t>7</a:t>
            </a:fld>
            <a:endParaRPr lang="en-US"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a:extLst>
              <a:ext uri="{FF2B5EF4-FFF2-40B4-BE49-F238E27FC236}">
                <a16:creationId xmlns:a16="http://schemas.microsoft.com/office/drawing/2014/main" id="{6D7347D1-D784-4907-93AD-0A1F28CB7CF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2" name="Notes Placeholder 2">
            <a:extLst>
              <a:ext uri="{FF2B5EF4-FFF2-40B4-BE49-F238E27FC236}">
                <a16:creationId xmlns:a16="http://schemas.microsoft.com/office/drawing/2014/main" id="{397C4BB9-4E16-4EE1-B6F3-39582201FEE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z="3000"/>
          </a:p>
        </p:txBody>
      </p:sp>
      <p:sp>
        <p:nvSpPr>
          <p:cNvPr id="15363" name="Slide Number Placeholder 3">
            <a:extLst>
              <a:ext uri="{FF2B5EF4-FFF2-40B4-BE49-F238E27FC236}">
                <a16:creationId xmlns:a16="http://schemas.microsoft.com/office/drawing/2014/main" id="{F7A228EA-2DF0-4D3D-830E-9187BF49B06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469306FB-EBC4-46DE-B419-5B9F4DAE3BDB}" type="slidenum">
              <a:rPr lang="en-US" altLang="en-US">
                <a:latin typeface="Calibri" panose="020F0502020204030204" pitchFamily="34" charset="0"/>
              </a:rPr>
              <a:pPr fontAlgn="base">
                <a:spcBef>
                  <a:spcPct val="0"/>
                </a:spcBef>
                <a:spcAft>
                  <a:spcPct val="0"/>
                </a:spcAft>
              </a:pPr>
              <a:t>8</a:t>
            </a:fld>
            <a:endParaRPr lang="en-US"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a:extLst>
              <a:ext uri="{FF2B5EF4-FFF2-40B4-BE49-F238E27FC236}">
                <a16:creationId xmlns:a16="http://schemas.microsoft.com/office/drawing/2014/main" id="{B49CB8EC-95E8-4A09-8BEB-87FB8DC62BE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0" name="Notes Placeholder 2">
            <a:extLst>
              <a:ext uri="{FF2B5EF4-FFF2-40B4-BE49-F238E27FC236}">
                <a16:creationId xmlns:a16="http://schemas.microsoft.com/office/drawing/2014/main" id="{BC6925DD-0F7C-4736-812F-8DCF8995099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17411" name="Slide Number Placeholder 3">
            <a:extLst>
              <a:ext uri="{FF2B5EF4-FFF2-40B4-BE49-F238E27FC236}">
                <a16:creationId xmlns:a16="http://schemas.microsoft.com/office/drawing/2014/main" id="{81B7FC9E-B8AD-4755-91F1-AE1CB18501E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94C41E5E-6C0D-4DD1-A2D2-FA2851AE0F62}" type="slidenum">
              <a:rPr lang="en-US" altLang="en-US">
                <a:latin typeface="Calibri" panose="020F0502020204030204" pitchFamily="34" charset="0"/>
              </a:rPr>
              <a:pPr fontAlgn="base">
                <a:spcBef>
                  <a:spcPct val="0"/>
                </a:spcBef>
                <a:spcAft>
                  <a:spcPct val="0"/>
                </a:spcAft>
              </a:pPr>
              <a:t>9</a:t>
            </a:fld>
            <a:endParaRPr lang="en-US"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a:extLst>
              <a:ext uri="{FF2B5EF4-FFF2-40B4-BE49-F238E27FC236}">
                <a16:creationId xmlns:a16="http://schemas.microsoft.com/office/drawing/2014/main" id="{1617F368-2787-4FD7-B3C1-63D307C4A7F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8" name="Notes Placeholder 2">
            <a:extLst>
              <a:ext uri="{FF2B5EF4-FFF2-40B4-BE49-F238E27FC236}">
                <a16:creationId xmlns:a16="http://schemas.microsoft.com/office/drawing/2014/main" id="{D4D0F822-8AB5-49C9-B225-15F8DAEE02A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19459" name="Slide Number Placeholder 3">
            <a:extLst>
              <a:ext uri="{FF2B5EF4-FFF2-40B4-BE49-F238E27FC236}">
                <a16:creationId xmlns:a16="http://schemas.microsoft.com/office/drawing/2014/main" id="{27102926-CEF3-4405-A069-94018B2A3A8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5AA9BD81-7742-4661-97FA-BFE74D5E2B7E}" type="slidenum">
              <a:rPr lang="en-US" altLang="en-US">
                <a:latin typeface="Calibri" panose="020F0502020204030204" pitchFamily="34" charset="0"/>
              </a:rPr>
              <a:pPr fontAlgn="base">
                <a:spcBef>
                  <a:spcPct val="0"/>
                </a:spcBef>
                <a:spcAft>
                  <a:spcPct val="0"/>
                </a:spcAft>
              </a:pPr>
              <a:t>10</a:t>
            </a:fld>
            <a:endParaRPr lang="en-US"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EC2EBA6F-A23F-48FA-A457-155C25BD58A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6" name="Notes Placeholder 2">
            <a:extLst>
              <a:ext uri="{FF2B5EF4-FFF2-40B4-BE49-F238E27FC236}">
                <a16:creationId xmlns:a16="http://schemas.microsoft.com/office/drawing/2014/main" id="{273ED81A-E268-4BB4-9CD4-7002338E8FF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21507" name="Slide Number Placeholder 3">
            <a:extLst>
              <a:ext uri="{FF2B5EF4-FFF2-40B4-BE49-F238E27FC236}">
                <a16:creationId xmlns:a16="http://schemas.microsoft.com/office/drawing/2014/main" id="{2D2F3F17-1935-4E7D-A18A-21535F13343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9E91840D-1102-41F3-A7C0-4DB843BB71CC}" type="slidenum">
              <a:rPr lang="en-US" altLang="en-US">
                <a:latin typeface="Calibri" panose="020F0502020204030204" pitchFamily="34" charset="0"/>
              </a:rPr>
              <a:pPr fontAlgn="base">
                <a:spcBef>
                  <a:spcPct val="0"/>
                </a:spcBef>
                <a:spcAft>
                  <a:spcPct val="0"/>
                </a:spcAft>
              </a:pPr>
              <a:t>11</a:t>
            </a:fld>
            <a:endParaRPr lang="en-US"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00F15FC5-1A73-470F-8CAC-9F974C4496B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4" name="Notes Placeholder 2">
            <a:extLst>
              <a:ext uri="{FF2B5EF4-FFF2-40B4-BE49-F238E27FC236}">
                <a16:creationId xmlns:a16="http://schemas.microsoft.com/office/drawing/2014/main" id="{B2B77921-38AC-424F-855B-ED83BC8AA2D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23555" name="Slide Number Placeholder 3">
            <a:extLst>
              <a:ext uri="{FF2B5EF4-FFF2-40B4-BE49-F238E27FC236}">
                <a16:creationId xmlns:a16="http://schemas.microsoft.com/office/drawing/2014/main" id="{4721613C-5D34-462D-A0E9-DEFAEEAD6F2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D772AF6E-2111-4DED-9E45-0A55DE7EDB85}" type="slidenum">
              <a:rPr lang="en-US" altLang="en-US">
                <a:latin typeface="Calibri" panose="020F0502020204030204" pitchFamily="34" charset="0"/>
              </a:rPr>
              <a:pPr fontAlgn="base">
                <a:spcBef>
                  <a:spcPct val="0"/>
                </a:spcBef>
                <a:spcAft>
                  <a:spcPct val="0"/>
                </a:spcAft>
              </a:pPr>
              <a:t>12</a:t>
            </a:fld>
            <a:endParaRPr lang="en-US"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E8785A1E-C2B2-4987-B864-A75733B4438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2" name="Notes Placeholder 2">
            <a:extLst>
              <a:ext uri="{FF2B5EF4-FFF2-40B4-BE49-F238E27FC236}">
                <a16:creationId xmlns:a16="http://schemas.microsoft.com/office/drawing/2014/main" id="{12A6F6A1-D061-43B0-AC12-97D46082402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b="1"/>
          </a:p>
        </p:txBody>
      </p:sp>
      <p:sp>
        <p:nvSpPr>
          <p:cNvPr id="25603" name="Slide Number Placeholder 3">
            <a:extLst>
              <a:ext uri="{FF2B5EF4-FFF2-40B4-BE49-F238E27FC236}">
                <a16:creationId xmlns:a16="http://schemas.microsoft.com/office/drawing/2014/main" id="{36967630-B3D6-4717-A4BE-19A23BE4504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82F8DEB0-D2DB-4443-A994-28680F9C97A4}" type="slidenum">
              <a:rPr lang="en-US" altLang="en-US">
                <a:latin typeface="Calibri" panose="020F0502020204030204" pitchFamily="34" charset="0"/>
              </a:rPr>
              <a:pPr fontAlgn="base">
                <a:spcBef>
                  <a:spcPct val="0"/>
                </a:spcBef>
                <a:spcAft>
                  <a:spcPct val="0"/>
                </a:spcAft>
              </a:pPr>
              <a:t>13</a:t>
            </a:fld>
            <a:endParaRPr lang="en-US"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F7C7BF80-19E5-4652-B1C7-F6B396C4114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0" name="Notes Placeholder 2">
            <a:extLst>
              <a:ext uri="{FF2B5EF4-FFF2-40B4-BE49-F238E27FC236}">
                <a16:creationId xmlns:a16="http://schemas.microsoft.com/office/drawing/2014/main" id="{E0736442-0890-4063-97AE-15FCFA7E2F1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b="1"/>
          </a:p>
        </p:txBody>
      </p:sp>
      <p:sp>
        <p:nvSpPr>
          <p:cNvPr id="27651" name="Slide Number Placeholder 3">
            <a:extLst>
              <a:ext uri="{FF2B5EF4-FFF2-40B4-BE49-F238E27FC236}">
                <a16:creationId xmlns:a16="http://schemas.microsoft.com/office/drawing/2014/main" id="{594140AA-778A-42FA-B2EA-91AA3856F71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27D856F5-E272-4F91-BD34-4BE11B06A5B9}" type="slidenum">
              <a:rPr lang="en-US" altLang="en-US">
                <a:latin typeface="Calibri" panose="020F0502020204030204" pitchFamily="34" charset="0"/>
              </a:rPr>
              <a:pPr fontAlgn="base">
                <a:spcBef>
                  <a:spcPct val="0"/>
                </a:spcBef>
                <a:spcAft>
                  <a:spcPct val="0"/>
                </a:spcAft>
              </a:pPr>
              <a:t>14</a:t>
            </a:fld>
            <a:endParaRPr lang="en-US"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A539B8DB-1D14-447D-BC52-B4B20BC7AC1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867F2564-52ED-4480-9CDC-A24F91C7456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29699" name="Slide Number Placeholder 3">
            <a:extLst>
              <a:ext uri="{FF2B5EF4-FFF2-40B4-BE49-F238E27FC236}">
                <a16:creationId xmlns:a16="http://schemas.microsoft.com/office/drawing/2014/main" id="{1D035B0B-E2CB-4D36-8CCC-3A37A4A9FCE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B68C7C7C-2561-42EA-9EE0-575E7489AF12}" type="slidenum">
              <a:rPr lang="en-US" altLang="en-US">
                <a:latin typeface="Calibri" panose="020F0502020204030204" pitchFamily="34" charset="0"/>
              </a:rPr>
              <a:pPr fontAlgn="base">
                <a:spcBef>
                  <a:spcPct val="0"/>
                </a:spcBef>
                <a:spcAft>
                  <a:spcPct val="0"/>
                </a:spcAft>
              </a:pPr>
              <a:t>15</a:t>
            </a:fld>
            <a:endParaRPr lang="en-US" altLang="en-US">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83B4EE1F-67AA-4C4F-A568-ADE4DCE9606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D124A817-2D63-4E46-A8B4-7DAC0F3DB18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31747" name="Slide Number Placeholder 3">
            <a:extLst>
              <a:ext uri="{FF2B5EF4-FFF2-40B4-BE49-F238E27FC236}">
                <a16:creationId xmlns:a16="http://schemas.microsoft.com/office/drawing/2014/main" id="{01A2D264-66C5-4491-9767-F9FD259B19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A2620671-747F-4842-892A-5AE40E340733}" type="slidenum">
              <a:rPr lang="en-US" altLang="en-US">
                <a:latin typeface="Calibri" panose="020F0502020204030204" pitchFamily="34" charset="0"/>
              </a:rPr>
              <a:pPr fontAlgn="base">
                <a:spcBef>
                  <a:spcPct val="0"/>
                </a:spcBef>
                <a:spcAft>
                  <a:spcPct val="0"/>
                </a:spcAft>
              </a:pPr>
              <a:t>16</a:t>
            </a:fld>
            <a:endParaRPr lang="en-US" altLang="en-US">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a:extLst>
              <a:ext uri="{FF2B5EF4-FFF2-40B4-BE49-F238E27FC236}">
                <a16:creationId xmlns:a16="http://schemas.microsoft.com/office/drawing/2014/main" id="{3C239C4E-3723-484E-925A-0C94ECC6D79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4" name="Notes Placeholder 2">
            <a:extLst>
              <a:ext uri="{FF2B5EF4-FFF2-40B4-BE49-F238E27FC236}">
                <a16:creationId xmlns:a16="http://schemas.microsoft.com/office/drawing/2014/main" id="{0F2203FC-0234-437D-BB2D-AC69946BE63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33795" name="Slide Number Placeholder 3">
            <a:extLst>
              <a:ext uri="{FF2B5EF4-FFF2-40B4-BE49-F238E27FC236}">
                <a16:creationId xmlns:a16="http://schemas.microsoft.com/office/drawing/2014/main" id="{A31B4B7E-1225-409D-AFFF-FB64A02402B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284A4E9B-4C8D-4019-8FCD-7323EF382307}" type="slidenum">
              <a:rPr lang="en-US" altLang="en-US">
                <a:latin typeface="Calibri" panose="020F0502020204030204" pitchFamily="34" charset="0"/>
              </a:rPr>
              <a:pPr fontAlgn="base">
                <a:spcBef>
                  <a:spcPct val="0"/>
                </a:spcBef>
                <a:spcAft>
                  <a:spcPct val="0"/>
                </a:spcAft>
              </a:pPr>
              <a:t>17</a:t>
            </a:fld>
            <a:endParaRPr lang="en-US"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a:extLst>
              <a:ext uri="{FF2B5EF4-FFF2-40B4-BE49-F238E27FC236}">
                <a16:creationId xmlns:a16="http://schemas.microsoft.com/office/drawing/2014/main" id="{FDB5ED30-7B44-42AD-82C7-B8629026049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2" name="Notes Placeholder 2">
            <a:extLst>
              <a:ext uri="{FF2B5EF4-FFF2-40B4-BE49-F238E27FC236}">
                <a16:creationId xmlns:a16="http://schemas.microsoft.com/office/drawing/2014/main" id="{F291F93C-39C3-4631-90F8-44D013F4040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b="1"/>
          </a:p>
        </p:txBody>
      </p:sp>
      <p:sp>
        <p:nvSpPr>
          <p:cNvPr id="35843" name="Slide Number Placeholder 3">
            <a:extLst>
              <a:ext uri="{FF2B5EF4-FFF2-40B4-BE49-F238E27FC236}">
                <a16:creationId xmlns:a16="http://schemas.microsoft.com/office/drawing/2014/main" id="{A3D536A0-13FD-473B-BD52-716CE557FF7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D5A57C03-5839-458B-985B-217747E79AFF}" type="slidenum">
              <a:rPr lang="en-US" altLang="en-US">
                <a:latin typeface="Calibri" panose="020F0502020204030204" pitchFamily="34" charset="0"/>
              </a:rPr>
              <a:pPr fontAlgn="base">
                <a:spcBef>
                  <a:spcPct val="0"/>
                </a:spcBef>
                <a:spcAft>
                  <a:spcPct val="0"/>
                </a:spcAft>
              </a:pPr>
              <a:t>18</a:t>
            </a:fld>
            <a:endParaRPr lang="en-US"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a:extLst>
              <a:ext uri="{FF2B5EF4-FFF2-40B4-BE49-F238E27FC236}">
                <a16:creationId xmlns:a16="http://schemas.microsoft.com/office/drawing/2014/main" id="{DF0489D2-CCF7-49A9-AECA-BA7AB0CF535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8" name="Notes Placeholder 2">
            <a:extLst>
              <a:ext uri="{FF2B5EF4-FFF2-40B4-BE49-F238E27FC236}">
                <a16:creationId xmlns:a16="http://schemas.microsoft.com/office/drawing/2014/main" id="{681C73E9-F342-4B41-94FF-4D7A494CABB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CDI is the process of managing the customer response related to all “touch points”</a:t>
            </a:r>
          </a:p>
          <a:p>
            <a:pPr>
              <a:spcBef>
                <a:spcPct val="0"/>
              </a:spcBef>
            </a:pPr>
            <a:r>
              <a:rPr lang="en-GB" altLang="en-US" dirty="0"/>
              <a:t>De duplication is where individuals may be looked at separately from other in the household, depending on whether a relationship is wanted with the household or the individual and attempting to identify the lifetime value of each</a:t>
            </a:r>
          </a:p>
        </p:txBody>
      </p:sp>
      <p:sp>
        <p:nvSpPr>
          <p:cNvPr id="39939" name="Slide Number Placeholder 3">
            <a:extLst>
              <a:ext uri="{FF2B5EF4-FFF2-40B4-BE49-F238E27FC236}">
                <a16:creationId xmlns:a16="http://schemas.microsoft.com/office/drawing/2014/main" id="{E7DE2295-1033-4B7A-B0FA-1732DA2931B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FECD8921-99AD-4A9C-83EB-3CF0AFB26893}" type="slidenum">
              <a:rPr lang="en-US" altLang="en-US">
                <a:latin typeface="Calibri" panose="020F0502020204030204" pitchFamily="34" charset="0"/>
              </a:rPr>
              <a:pPr fontAlgn="base">
                <a:spcBef>
                  <a:spcPct val="0"/>
                </a:spcBef>
                <a:spcAft>
                  <a:spcPct val="0"/>
                </a:spcAft>
              </a:pPr>
              <a:t>19</a:t>
            </a:fld>
            <a:endParaRPr lang="en-US"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F5B1899B-1C45-4FAC-B90C-20BC93E9B69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79A4B77-ADED-48F3-A3BD-59EC5DA56FB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41987" name="Slide Number Placeholder 3">
            <a:extLst>
              <a:ext uri="{FF2B5EF4-FFF2-40B4-BE49-F238E27FC236}">
                <a16:creationId xmlns:a16="http://schemas.microsoft.com/office/drawing/2014/main" id="{ED1B5B83-809D-4DC8-B972-146EE6B5080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4357850E-5354-4C0F-8701-6BECAE144DD5}" type="slidenum">
              <a:rPr lang="en-US" altLang="en-US">
                <a:latin typeface="Calibri" panose="020F0502020204030204" pitchFamily="34" charset="0"/>
              </a:rPr>
              <a:pPr fontAlgn="base">
                <a:spcBef>
                  <a:spcPct val="0"/>
                </a:spcBef>
                <a:spcAft>
                  <a:spcPct val="0"/>
                </a:spcAft>
              </a:pPr>
              <a:t>20</a:t>
            </a:fld>
            <a:endParaRPr lang="en-US"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a:extLst>
              <a:ext uri="{FF2B5EF4-FFF2-40B4-BE49-F238E27FC236}">
                <a16:creationId xmlns:a16="http://schemas.microsoft.com/office/drawing/2014/main" id="{0EEA03AF-5B59-4382-80DD-3F72A92DF39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4" name="Notes Placeholder 2">
            <a:extLst>
              <a:ext uri="{FF2B5EF4-FFF2-40B4-BE49-F238E27FC236}">
                <a16:creationId xmlns:a16="http://schemas.microsoft.com/office/drawing/2014/main" id="{7795203F-D613-4CB6-B561-C879CBFD0A1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44035" name="Slide Number Placeholder 3">
            <a:extLst>
              <a:ext uri="{FF2B5EF4-FFF2-40B4-BE49-F238E27FC236}">
                <a16:creationId xmlns:a16="http://schemas.microsoft.com/office/drawing/2014/main" id="{2D328FCE-B4AE-4A41-BA1A-0E1DD56FAD0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36CBC971-9111-4848-A10B-CC92CB1CDBFF}" type="slidenum">
              <a:rPr lang="en-US" altLang="en-US">
                <a:latin typeface="Calibri" panose="020F0502020204030204" pitchFamily="34" charset="0"/>
              </a:rPr>
              <a:pPr fontAlgn="base">
                <a:spcBef>
                  <a:spcPct val="0"/>
                </a:spcBef>
                <a:spcAft>
                  <a:spcPct val="0"/>
                </a:spcAft>
              </a:pPr>
              <a:t>21</a:t>
            </a:fld>
            <a:endParaRPr lang="en-US" altLang="en-US">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a:extLst>
              <a:ext uri="{FF2B5EF4-FFF2-40B4-BE49-F238E27FC236}">
                <a16:creationId xmlns:a16="http://schemas.microsoft.com/office/drawing/2014/main" id="{46D175C6-B596-43DE-9E8B-B8BF31DD898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2" name="Notes Placeholder 2">
            <a:extLst>
              <a:ext uri="{FF2B5EF4-FFF2-40B4-BE49-F238E27FC236}">
                <a16:creationId xmlns:a16="http://schemas.microsoft.com/office/drawing/2014/main" id="{6F2B0E2A-F525-4683-81FB-34A6A213DA1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46083" name="Slide Number Placeholder 3">
            <a:extLst>
              <a:ext uri="{FF2B5EF4-FFF2-40B4-BE49-F238E27FC236}">
                <a16:creationId xmlns:a16="http://schemas.microsoft.com/office/drawing/2014/main" id="{87DB4E56-4556-4BC9-B583-C1CBE867102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39944CA1-BED2-4096-A4D7-FC92C910F4FA}" type="slidenum">
              <a:rPr lang="en-US" altLang="en-US">
                <a:latin typeface="Calibri" panose="020F0502020204030204" pitchFamily="34" charset="0"/>
              </a:rPr>
              <a:pPr fontAlgn="base">
                <a:spcBef>
                  <a:spcPct val="0"/>
                </a:spcBef>
                <a:spcAft>
                  <a:spcPct val="0"/>
                </a:spcAft>
              </a:pPr>
              <a:t>22</a:t>
            </a:fld>
            <a:endParaRPr lang="en-US" altLang="en-US">
              <a:latin typeface="Calibri" panose="020F050202020403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6C29CD62-1E96-4E5B-9A33-3973AA3AB87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0" name="Notes Placeholder 2">
            <a:extLst>
              <a:ext uri="{FF2B5EF4-FFF2-40B4-BE49-F238E27FC236}">
                <a16:creationId xmlns:a16="http://schemas.microsoft.com/office/drawing/2014/main" id="{64150B43-8569-491B-886E-D6843149693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48131" name="Slide Number Placeholder 3">
            <a:extLst>
              <a:ext uri="{FF2B5EF4-FFF2-40B4-BE49-F238E27FC236}">
                <a16:creationId xmlns:a16="http://schemas.microsoft.com/office/drawing/2014/main" id="{C31CF38D-34EC-4D50-BE29-CE03FE7A47C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29CDED13-2F4E-4B2B-B08D-B4DBA78DFF56}" type="slidenum">
              <a:rPr lang="en-US" altLang="en-US">
                <a:latin typeface="Calibri" panose="020F0502020204030204" pitchFamily="34" charset="0"/>
              </a:rPr>
              <a:pPr fontAlgn="base">
                <a:spcBef>
                  <a:spcPct val="0"/>
                </a:spcBef>
                <a:spcAft>
                  <a:spcPct val="0"/>
                </a:spcAft>
              </a:pPr>
              <a:t>24</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3C4794F-4BFB-4726-A537-5B5F958CB9DB}"/>
              </a:ext>
            </a:extLst>
          </p:cNvPr>
          <p:cNvSpPr>
            <a:spLocks noGrp="1"/>
          </p:cNvSpPr>
          <p:nvPr>
            <p:ph type="dt" sz="half" idx="10"/>
          </p:nvPr>
        </p:nvSpPr>
        <p:spPr>
          <a:xfrm>
            <a:off x="527050" y="6524625"/>
            <a:ext cx="1295400" cy="219075"/>
          </a:xfrm>
        </p:spPr>
        <p:txBody>
          <a:bodyPr/>
          <a:lstStyle>
            <a:lvl1pPr>
              <a:defRPr/>
            </a:lvl1pPr>
          </a:lstStyle>
          <a:p>
            <a:pPr>
              <a:defRPr/>
            </a:pPr>
            <a:fld id="{FAAC2F3A-9740-4B2B-9AF2-0AD81F1AAEFE}" type="datetime1">
              <a:rPr lang="en-GB"/>
              <a:pPr>
                <a:defRPr/>
              </a:pPr>
              <a:t>04/06/2021</a:t>
            </a:fld>
            <a:endParaRPr lang="en-GB"/>
          </a:p>
        </p:txBody>
      </p:sp>
      <p:sp>
        <p:nvSpPr>
          <p:cNvPr id="5" name="Footer Placeholder 4">
            <a:extLst>
              <a:ext uri="{FF2B5EF4-FFF2-40B4-BE49-F238E27FC236}">
                <a16:creationId xmlns:a16="http://schemas.microsoft.com/office/drawing/2014/main" id="{7D1F6529-918D-4C5F-808B-791A7C078B41}"/>
              </a:ext>
            </a:extLst>
          </p:cNvPr>
          <p:cNvSpPr>
            <a:spLocks noGrp="1"/>
          </p:cNvSpPr>
          <p:nvPr>
            <p:ph type="ftr" sz="quarter" idx="11"/>
          </p:nvPr>
        </p:nvSpPr>
        <p:spPr>
          <a:xfrm>
            <a:off x="5519738" y="6381750"/>
            <a:ext cx="38608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FA4E682B-0BD9-489E-A43F-7E1E23A77AC2}"/>
              </a:ext>
            </a:extLst>
          </p:cNvPr>
          <p:cNvSpPr>
            <a:spLocks noGrp="1"/>
          </p:cNvSpPr>
          <p:nvPr>
            <p:ph type="sldNum" sz="quarter" idx="12"/>
          </p:nvPr>
        </p:nvSpPr>
        <p:spPr/>
        <p:txBody>
          <a:bodyPr/>
          <a:lstStyle>
            <a:lvl1pPr>
              <a:defRPr/>
            </a:lvl1pPr>
          </a:lstStyle>
          <a:p>
            <a:pPr>
              <a:defRPr/>
            </a:pPr>
            <a:fld id="{EF9E3A8F-D766-464D-A83F-9CF76776DC0E}" type="slidenum">
              <a:rPr lang="en-GB"/>
              <a:pPr>
                <a:defRPr/>
              </a:pPr>
              <a:t>‹#›</a:t>
            </a:fld>
            <a:endParaRPr lang="en-GB"/>
          </a:p>
        </p:txBody>
      </p:sp>
    </p:spTree>
    <p:extLst>
      <p:ext uri="{BB962C8B-B14F-4D97-AF65-F5344CB8AC3E}">
        <p14:creationId xmlns:p14="http://schemas.microsoft.com/office/powerpoint/2010/main" val="1042882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dirty="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633172F0-6BAA-4AEC-BCD0-1EEAE58F6302}"/>
              </a:ext>
            </a:extLst>
          </p:cNvPr>
          <p:cNvSpPr>
            <a:spLocks noGrp="1"/>
          </p:cNvSpPr>
          <p:nvPr>
            <p:ph type="dt" sz="half" idx="10"/>
          </p:nvPr>
        </p:nvSpPr>
        <p:spPr/>
        <p:txBody>
          <a:bodyPr/>
          <a:lstStyle>
            <a:lvl1pPr>
              <a:defRPr/>
            </a:lvl1pPr>
          </a:lstStyle>
          <a:p>
            <a:pPr>
              <a:defRPr/>
            </a:pPr>
            <a:fld id="{94DDBE8A-B94F-4836-8117-E9FF9CBAB742}" type="datetime1">
              <a:rPr lang="en-GB"/>
              <a:pPr>
                <a:defRPr/>
              </a:pPr>
              <a:t>04/06/2021</a:t>
            </a:fld>
            <a:endParaRPr lang="en-GB"/>
          </a:p>
        </p:txBody>
      </p:sp>
      <p:sp>
        <p:nvSpPr>
          <p:cNvPr id="5" name="Footer Placeholder 4">
            <a:extLst>
              <a:ext uri="{FF2B5EF4-FFF2-40B4-BE49-F238E27FC236}">
                <a16:creationId xmlns:a16="http://schemas.microsoft.com/office/drawing/2014/main" id="{8CD90881-B05E-419C-A4D5-16603B152CF1}"/>
              </a:ext>
            </a:extLst>
          </p:cNvPr>
          <p:cNvSpPr>
            <a:spLocks noGrp="1"/>
          </p:cNvSpPr>
          <p:nvPr>
            <p:ph type="ftr" sz="quarter" idx="11"/>
          </p:nvPr>
        </p:nvSpPr>
        <p:spPr>
          <a:xfrm>
            <a:off x="4175125" y="6461125"/>
            <a:ext cx="38608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24824FE1-6CA1-40C0-A499-8102D344AA5A}"/>
              </a:ext>
            </a:extLst>
          </p:cNvPr>
          <p:cNvSpPr>
            <a:spLocks noGrp="1"/>
          </p:cNvSpPr>
          <p:nvPr>
            <p:ph type="sldNum" sz="quarter" idx="12"/>
          </p:nvPr>
        </p:nvSpPr>
        <p:spPr/>
        <p:txBody>
          <a:bodyPr/>
          <a:lstStyle>
            <a:lvl1pPr>
              <a:defRPr/>
            </a:lvl1pPr>
          </a:lstStyle>
          <a:p>
            <a:pPr>
              <a:defRPr/>
            </a:pPr>
            <a:fld id="{717508BD-33C0-4106-9325-7AC99D6EAE29}" type="slidenum">
              <a:rPr lang="en-GB"/>
              <a:pPr>
                <a:defRPr/>
              </a:pPr>
              <a:t>‹#›</a:t>
            </a:fld>
            <a:endParaRPr lang="en-GB"/>
          </a:p>
        </p:txBody>
      </p:sp>
    </p:spTree>
    <p:extLst>
      <p:ext uri="{BB962C8B-B14F-4D97-AF65-F5344CB8AC3E}">
        <p14:creationId xmlns:p14="http://schemas.microsoft.com/office/powerpoint/2010/main" val="921690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BF13ED9-D869-4359-B33B-404FE410CFC6}"/>
              </a:ext>
            </a:extLst>
          </p:cNvPr>
          <p:cNvSpPr>
            <a:spLocks noGrp="1"/>
          </p:cNvSpPr>
          <p:nvPr>
            <p:ph type="dt" sz="half" idx="10"/>
          </p:nvPr>
        </p:nvSpPr>
        <p:spPr/>
        <p:txBody>
          <a:bodyPr/>
          <a:lstStyle>
            <a:lvl1pPr>
              <a:defRPr/>
            </a:lvl1pPr>
          </a:lstStyle>
          <a:p>
            <a:pPr>
              <a:defRPr/>
            </a:pPr>
            <a:fld id="{4A8DBE90-2666-44A5-8D65-233C7CB58A60}" type="datetime1">
              <a:rPr lang="en-GB"/>
              <a:pPr>
                <a:defRPr/>
              </a:pPr>
              <a:t>04/06/2021</a:t>
            </a:fld>
            <a:endParaRPr lang="en-GB"/>
          </a:p>
        </p:txBody>
      </p:sp>
      <p:sp>
        <p:nvSpPr>
          <p:cNvPr id="5" name="Slide Number Placeholder 5">
            <a:extLst>
              <a:ext uri="{FF2B5EF4-FFF2-40B4-BE49-F238E27FC236}">
                <a16:creationId xmlns:a16="http://schemas.microsoft.com/office/drawing/2014/main" id="{24193F61-ED93-458E-833A-F65D961DB9D8}"/>
              </a:ext>
            </a:extLst>
          </p:cNvPr>
          <p:cNvSpPr>
            <a:spLocks noGrp="1"/>
          </p:cNvSpPr>
          <p:nvPr>
            <p:ph type="sldNum" sz="quarter" idx="11"/>
          </p:nvPr>
        </p:nvSpPr>
        <p:spPr/>
        <p:txBody>
          <a:bodyPr/>
          <a:lstStyle>
            <a:lvl1pPr>
              <a:defRPr/>
            </a:lvl1pPr>
          </a:lstStyle>
          <a:p>
            <a:pPr>
              <a:defRPr/>
            </a:pPr>
            <a:fld id="{D4A4926B-DAC4-4A8E-AF8A-558E1168EE9C}" type="slidenum">
              <a:rPr lang="en-GB"/>
              <a:pPr>
                <a:defRPr/>
              </a:pPr>
              <a:t>‹#›</a:t>
            </a:fld>
            <a:endParaRPr lang="en-GB"/>
          </a:p>
        </p:txBody>
      </p:sp>
    </p:spTree>
    <p:extLst>
      <p:ext uri="{BB962C8B-B14F-4D97-AF65-F5344CB8AC3E}">
        <p14:creationId xmlns:p14="http://schemas.microsoft.com/office/powerpoint/2010/main" val="1636587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ECCE6FC-9110-426C-BAFB-F423086859F2}"/>
              </a:ext>
            </a:extLst>
          </p:cNvPr>
          <p:cNvSpPr>
            <a:spLocks noGrp="1"/>
          </p:cNvSpPr>
          <p:nvPr>
            <p:ph type="dt" sz="half" idx="10"/>
          </p:nvPr>
        </p:nvSpPr>
        <p:spPr/>
        <p:txBody>
          <a:bodyPr/>
          <a:lstStyle>
            <a:lvl1pPr>
              <a:defRPr/>
            </a:lvl1pPr>
          </a:lstStyle>
          <a:p>
            <a:pPr>
              <a:defRPr/>
            </a:pPr>
            <a:fld id="{9EB1BBA8-757E-4304-A455-AE0D4F146FDA}" type="datetime1">
              <a:rPr lang="en-GB"/>
              <a:pPr>
                <a:defRPr/>
              </a:pPr>
              <a:t>04/06/2021</a:t>
            </a:fld>
            <a:endParaRPr lang="en-GB"/>
          </a:p>
        </p:txBody>
      </p:sp>
      <p:sp>
        <p:nvSpPr>
          <p:cNvPr id="6" name="Slide Number Placeholder 5">
            <a:extLst>
              <a:ext uri="{FF2B5EF4-FFF2-40B4-BE49-F238E27FC236}">
                <a16:creationId xmlns:a16="http://schemas.microsoft.com/office/drawing/2014/main" id="{3CC3873D-E8C7-40CD-9A22-341F2D829105}"/>
              </a:ext>
            </a:extLst>
          </p:cNvPr>
          <p:cNvSpPr>
            <a:spLocks noGrp="1"/>
          </p:cNvSpPr>
          <p:nvPr>
            <p:ph type="sldNum" sz="quarter" idx="11"/>
          </p:nvPr>
        </p:nvSpPr>
        <p:spPr/>
        <p:txBody>
          <a:bodyPr/>
          <a:lstStyle>
            <a:lvl1pPr>
              <a:defRPr/>
            </a:lvl1pPr>
          </a:lstStyle>
          <a:p>
            <a:pPr>
              <a:defRPr/>
            </a:pPr>
            <a:fld id="{1A7E2386-3413-4E2B-9688-8A67A3A1B48D}" type="slidenum">
              <a:rPr lang="en-GB"/>
              <a:pPr>
                <a:defRPr/>
              </a:pPr>
              <a:t>‹#›</a:t>
            </a:fld>
            <a:endParaRPr lang="en-GB"/>
          </a:p>
        </p:txBody>
      </p:sp>
    </p:spTree>
    <p:extLst>
      <p:ext uri="{BB962C8B-B14F-4D97-AF65-F5344CB8AC3E}">
        <p14:creationId xmlns:p14="http://schemas.microsoft.com/office/powerpoint/2010/main" val="796504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8D8C8DA-7059-407F-B631-6F206F1319F2}"/>
              </a:ext>
            </a:extLst>
          </p:cNvPr>
          <p:cNvSpPr>
            <a:spLocks noGrp="1"/>
          </p:cNvSpPr>
          <p:nvPr>
            <p:ph type="dt" sz="half" idx="10"/>
          </p:nvPr>
        </p:nvSpPr>
        <p:spPr/>
        <p:txBody>
          <a:bodyPr/>
          <a:lstStyle>
            <a:lvl1pPr>
              <a:defRPr/>
            </a:lvl1pPr>
          </a:lstStyle>
          <a:p>
            <a:pPr>
              <a:defRPr/>
            </a:pPr>
            <a:fld id="{570BFF86-44A3-4D55-8D74-5331EEA1EDE6}" type="datetime1">
              <a:rPr lang="en-GB"/>
              <a:pPr>
                <a:defRPr/>
              </a:pPr>
              <a:t>04/06/2021</a:t>
            </a:fld>
            <a:endParaRPr lang="en-GB"/>
          </a:p>
        </p:txBody>
      </p:sp>
      <p:sp>
        <p:nvSpPr>
          <p:cNvPr id="8" name="Slide Number Placeholder 5">
            <a:extLst>
              <a:ext uri="{FF2B5EF4-FFF2-40B4-BE49-F238E27FC236}">
                <a16:creationId xmlns:a16="http://schemas.microsoft.com/office/drawing/2014/main" id="{2221D9F1-6422-4163-8F4E-1313262F5B51}"/>
              </a:ext>
            </a:extLst>
          </p:cNvPr>
          <p:cNvSpPr>
            <a:spLocks noGrp="1"/>
          </p:cNvSpPr>
          <p:nvPr>
            <p:ph type="sldNum" sz="quarter" idx="11"/>
          </p:nvPr>
        </p:nvSpPr>
        <p:spPr/>
        <p:txBody>
          <a:bodyPr/>
          <a:lstStyle>
            <a:lvl1pPr>
              <a:defRPr/>
            </a:lvl1pPr>
          </a:lstStyle>
          <a:p>
            <a:pPr>
              <a:defRPr/>
            </a:pPr>
            <a:fld id="{AC333A11-5C68-4F89-BB86-6A169DFE9E09}" type="slidenum">
              <a:rPr lang="en-GB"/>
              <a:pPr>
                <a:defRPr/>
              </a:pPr>
              <a:t>‹#›</a:t>
            </a:fld>
            <a:endParaRPr lang="en-GB"/>
          </a:p>
        </p:txBody>
      </p:sp>
    </p:spTree>
    <p:extLst>
      <p:ext uri="{BB962C8B-B14F-4D97-AF65-F5344CB8AC3E}">
        <p14:creationId xmlns:p14="http://schemas.microsoft.com/office/powerpoint/2010/main" val="1415062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EEE09F5-7711-4791-B1A2-633F4169B8F2}"/>
              </a:ext>
            </a:extLst>
          </p:cNvPr>
          <p:cNvSpPr>
            <a:spLocks noGrp="1"/>
          </p:cNvSpPr>
          <p:nvPr>
            <p:ph type="dt" sz="half" idx="10"/>
          </p:nvPr>
        </p:nvSpPr>
        <p:spPr/>
        <p:txBody>
          <a:bodyPr/>
          <a:lstStyle>
            <a:lvl1pPr>
              <a:defRPr/>
            </a:lvl1pPr>
          </a:lstStyle>
          <a:p>
            <a:pPr>
              <a:defRPr/>
            </a:pPr>
            <a:fld id="{AC254F82-B1FA-46A3-B268-B3D41CE4A897}" type="datetime1">
              <a:rPr lang="en-GB"/>
              <a:pPr>
                <a:defRPr/>
              </a:pPr>
              <a:t>04/06/2021</a:t>
            </a:fld>
            <a:endParaRPr lang="en-GB"/>
          </a:p>
        </p:txBody>
      </p:sp>
      <p:sp>
        <p:nvSpPr>
          <p:cNvPr id="4" name="Slide Number Placeholder 5">
            <a:extLst>
              <a:ext uri="{FF2B5EF4-FFF2-40B4-BE49-F238E27FC236}">
                <a16:creationId xmlns:a16="http://schemas.microsoft.com/office/drawing/2014/main" id="{A8A93097-4B30-4126-AFDC-1DA51CDE6069}"/>
              </a:ext>
            </a:extLst>
          </p:cNvPr>
          <p:cNvSpPr>
            <a:spLocks noGrp="1"/>
          </p:cNvSpPr>
          <p:nvPr>
            <p:ph type="sldNum" sz="quarter" idx="11"/>
          </p:nvPr>
        </p:nvSpPr>
        <p:spPr/>
        <p:txBody>
          <a:bodyPr/>
          <a:lstStyle>
            <a:lvl1pPr>
              <a:defRPr/>
            </a:lvl1pPr>
          </a:lstStyle>
          <a:p>
            <a:pPr>
              <a:defRPr/>
            </a:pPr>
            <a:fld id="{B7EA2C9A-49CD-4387-9ED7-AB76179C0436}" type="slidenum">
              <a:rPr lang="en-GB"/>
              <a:pPr>
                <a:defRPr/>
              </a:pPr>
              <a:t>‹#›</a:t>
            </a:fld>
            <a:endParaRPr lang="en-GB"/>
          </a:p>
        </p:txBody>
      </p:sp>
    </p:spTree>
    <p:extLst>
      <p:ext uri="{BB962C8B-B14F-4D97-AF65-F5344CB8AC3E}">
        <p14:creationId xmlns:p14="http://schemas.microsoft.com/office/powerpoint/2010/main" val="14708253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2A34D6C-6BB6-4729-9EA2-CE75C09C3ED3}"/>
              </a:ext>
            </a:extLst>
          </p:cNvPr>
          <p:cNvSpPr>
            <a:spLocks noGrp="1"/>
          </p:cNvSpPr>
          <p:nvPr>
            <p:ph type="dt" sz="half" idx="10"/>
          </p:nvPr>
        </p:nvSpPr>
        <p:spPr/>
        <p:txBody>
          <a:bodyPr/>
          <a:lstStyle>
            <a:lvl1pPr>
              <a:defRPr/>
            </a:lvl1pPr>
          </a:lstStyle>
          <a:p>
            <a:pPr>
              <a:defRPr/>
            </a:pPr>
            <a:fld id="{A4139743-10D9-4C6F-BC37-A31D2BB77379}" type="datetime1">
              <a:rPr lang="en-GB"/>
              <a:pPr>
                <a:defRPr/>
              </a:pPr>
              <a:t>04/06/2021</a:t>
            </a:fld>
            <a:endParaRPr lang="en-GB"/>
          </a:p>
        </p:txBody>
      </p:sp>
      <p:sp>
        <p:nvSpPr>
          <p:cNvPr id="3" name="Slide Number Placeholder 5">
            <a:extLst>
              <a:ext uri="{FF2B5EF4-FFF2-40B4-BE49-F238E27FC236}">
                <a16:creationId xmlns:a16="http://schemas.microsoft.com/office/drawing/2014/main" id="{FFFDEC03-B18B-4E0C-80ED-F1C7DD171475}"/>
              </a:ext>
            </a:extLst>
          </p:cNvPr>
          <p:cNvSpPr>
            <a:spLocks noGrp="1"/>
          </p:cNvSpPr>
          <p:nvPr>
            <p:ph type="sldNum" sz="quarter" idx="11"/>
          </p:nvPr>
        </p:nvSpPr>
        <p:spPr/>
        <p:txBody>
          <a:bodyPr/>
          <a:lstStyle>
            <a:lvl1pPr>
              <a:defRPr/>
            </a:lvl1pPr>
          </a:lstStyle>
          <a:p>
            <a:pPr>
              <a:defRPr/>
            </a:pPr>
            <a:fld id="{1330C4AB-566E-4402-861E-55858239EE26}" type="slidenum">
              <a:rPr lang="en-GB"/>
              <a:pPr>
                <a:defRPr/>
              </a:pPr>
              <a:t>‹#›</a:t>
            </a:fld>
            <a:endParaRPr lang="en-GB"/>
          </a:p>
        </p:txBody>
      </p:sp>
    </p:spTree>
    <p:extLst>
      <p:ext uri="{BB962C8B-B14F-4D97-AF65-F5344CB8AC3E}">
        <p14:creationId xmlns:p14="http://schemas.microsoft.com/office/powerpoint/2010/main" val="1762374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9C72C97-1571-42C6-BF6E-00171BDE37FE}"/>
              </a:ext>
            </a:extLst>
          </p:cNvPr>
          <p:cNvSpPr>
            <a:spLocks noGrp="1"/>
          </p:cNvSpPr>
          <p:nvPr>
            <p:ph type="dt" sz="half" idx="10"/>
          </p:nvPr>
        </p:nvSpPr>
        <p:spPr/>
        <p:txBody>
          <a:bodyPr/>
          <a:lstStyle>
            <a:lvl1pPr>
              <a:defRPr/>
            </a:lvl1pPr>
          </a:lstStyle>
          <a:p>
            <a:pPr>
              <a:defRPr/>
            </a:pPr>
            <a:fld id="{10F3D991-3EC5-4038-B057-64AA71D4E0DB}" type="datetime1">
              <a:rPr lang="en-GB"/>
              <a:pPr>
                <a:defRPr/>
              </a:pPr>
              <a:t>04/06/2021</a:t>
            </a:fld>
            <a:endParaRPr lang="en-GB"/>
          </a:p>
        </p:txBody>
      </p:sp>
      <p:sp>
        <p:nvSpPr>
          <p:cNvPr id="6" name="Slide Number Placeholder 5">
            <a:extLst>
              <a:ext uri="{FF2B5EF4-FFF2-40B4-BE49-F238E27FC236}">
                <a16:creationId xmlns:a16="http://schemas.microsoft.com/office/drawing/2014/main" id="{51A1AEB5-FB79-4CDE-AEA0-89133588014F}"/>
              </a:ext>
            </a:extLst>
          </p:cNvPr>
          <p:cNvSpPr>
            <a:spLocks noGrp="1"/>
          </p:cNvSpPr>
          <p:nvPr>
            <p:ph type="sldNum" sz="quarter" idx="11"/>
          </p:nvPr>
        </p:nvSpPr>
        <p:spPr/>
        <p:txBody>
          <a:bodyPr/>
          <a:lstStyle>
            <a:lvl1pPr>
              <a:defRPr/>
            </a:lvl1pPr>
          </a:lstStyle>
          <a:p>
            <a:pPr>
              <a:defRPr/>
            </a:pPr>
            <a:fld id="{BABB5520-45F2-48B4-BE89-9996D21146AC}" type="slidenum">
              <a:rPr lang="en-GB"/>
              <a:pPr>
                <a:defRPr/>
              </a:pPr>
              <a:t>‹#›</a:t>
            </a:fld>
            <a:endParaRPr lang="en-GB"/>
          </a:p>
        </p:txBody>
      </p:sp>
    </p:spTree>
    <p:extLst>
      <p:ext uri="{BB962C8B-B14F-4D97-AF65-F5344CB8AC3E}">
        <p14:creationId xmlns:p14="http://schemas.microsoft.com/office/powerpoint/2010/main" val="352122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1F4182B1-2AB9-4AF6-8CD9-0B429CE34537}"/>
              </a:ext>
            </a:extLst>
          </p:cNvPr>
          <p:cNvSpPr>
            <a:spLocks noGrp="1"/>
          </p:cNvSpPr>
          <p:nvPr>
            <p:ph type="dt" sz="half" idx="10"/>
          </p:nvPr>
        </p:nvSpPr>
        <p:spPr/>
        <p:txBody>
          <a:bodyPr/>
          <a:lstStyle>
            <a:lvl1pPr>
              <a:defRPr/>
            </a:lvl1pPr>
          </a:lstStyle>
          <a:p>
            <a:pPr>
              <a:defRPr/>
            </a:pPr>
            <a:fld id="{DA1774E2-4F04-494F-9ACE-985F8873B32D}" type="datetime1">
              <a:rPr lang="en-GB"/>
              <a:pPr>
                <a:defRPr/>
              </a:pPr>
              <a:t>04/06/2021</a:t>
            </a:fld>
            <a:endParaRPr lang="en-GB"/>
          </a:p>
        </p:txBody>
      </p:sp>
      <p:sp>
        <p:nvSpPr>
          <p:cNvPr id="6" name="Slide Number Placeholder 5">
            <a:extLst>
              <a:ext uri="{FF2B5EF4-FFF2-40B4-BE49-F238E27FC236}">
                <a16:creationId xmlns:a16="http://schemas.microsoft.com/office/drawing/2014/main" id="{131ED5C6-B073-4D10-94BF-910CF19D4292}"/>
              </a:ext>
            </a:extLst>
          </p:cNvPr>
          <p:cNvSpPr>
            <a:spLocks noGrp="1"/>
          </p:cNvSpPr>
          <p:nvPr>
            <p:ph type="sldNum" sz="quarter" idx="11"/>
          </p:nvPr>
        </p:nvSpPr>
        <p:spPr/>
        <p:txBody>
          <a:bodyPr/>
          <a:lstStyle>
            <a:lvl1pPr>
              <a:defRPr/>
            </a:lvl1pPr>
          </a:lstStyle>
          <a:p>
            <a:pPr>
              <a:defRPr/>
            </a:pPr>
            <a:fld id="{F883F149-ADF7-415B-A59E-8D2987A0D24E}" type="slidenum">
              <a:rPr lang="en-GB"/>
              <a:pPr>
                <a:defRPr/>
              </a:pPr>
              <a:t>‹#›</a:t>
            </a:fld>
            <a:endParaRPr lang="en-GB"/>
          </a:p>
        </p:txBody>
      </p:sp>
    </p:spTree>
    <p:extLst>
      <p:ext uri="{BB962C8B-B14F-4D97-AF65-F5344CB8AC3E}">
        <p14:creationId xmlns:p14="http://schemas.microsoft.com/office/powerpoint/2010/main" val="180268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EEC269-6682-4D65-AA35-9A3DE7A87177}"/>
              </a:ext>
            </a:extLst>
          </p:cNvPr>
          <p:cNvSpPr>
            <a:spLocks noGrp="1"/>
          </p:cNvSpPr>
          <p:nvPr>
            <p:ph type="dt" sz="half" idx="10"/>
          </p:nvPr>
        </p:nvSpPr>
        <p:spPr/>
        <p:txBody>
          <a:bodyPr/>
          <a:lstStyle>
            <a:lvl1pPr>
              <a:defRPr/>
            </a:lvl1pPr>
          </a:lstStyle>
          <a:p>
            <a:pPr>
              <a:defRPr/>
            </a:pPr>
            <a:fld id="{53946AB6-202A-47B8-95BA-63AF5D32B7D7}" type="datetime1">
              <a:rPr lang="en-GB"/>
              <a:pPr>
                <a:defRPr/>
              </a:pPr>
              <a:t>04/06/2021</a:t>
            </a:fld>
            <a:endParaRPr lang="en-GB"/>
          </a:p>
        </p:txBody>
      </p:sp>
      <p:sp>
        <p:nvSpPr>
          <p:cNvPr id="5" name="Slide Number Placeholder 5">
            <a:extLst>
              <a:ext uri="{FF2B5EF4-FFF2-40B4-BE49-F238E27FC236}">
                <a16:creationId xmlns:a16="http://schemas.microsoft.com/office/drawing/2014/main" id="{DC945129-B3C5-4734-8454-AB2B874EB73D}"/>
              </a:ext>
            </a:extLst>
          </p:cNvPr>
          <p:cNvSpPr>
            <a:spLocks noGrp="1"/>
          </p:cNvSpPr>
          <p:nvPr>
            <p:ph type="sldNum" sz="quarter" idx="11"/>
          </p:nvPr>
        </p:nvSpPr>
        <p:spPr/>
        <p:txBody>
          <a:bodyPr/>
          <a:lstStyle>
            <a:lvl1pPr>
              <a:defRPr/>
            </a:lvl1pPr>
          </a:lstStyle>
          <a:p>
            <a:pPr>
              <a:defRPr/>
            </a:pPr>
            <a:fld id="{2AA860C1-1617-4483-A412-A3BA07984771}" type="slidenum">
              <a:rPr lang="en-GB"/>
              <a:pPr>
                <a:defRPr/>
              </a:pPr>
              <a:t>‹#›</a:t>
            </a:fld>
            <a:endParaRPr lang="en-GB"/>
          </a:p>
        </p:txBody>
      </p:sp>
    </p:spTree>
    <p:extLst>
      <p:ext uri="{BB962C8B-B14F-4D97-AF65-F5344CB8AC3E}">
        <p14:creationId xmlns:p14="http://schemas.microsoft.com/office/powerpoint/2010/main" val="1437242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CBDA27-5BD7-46DA-983D-9D67B0D5C744}"/>
              </a:ext>
            </a:extLst>
          </p:cNvPr>
          <p:cNvSpPr>
            <a:spLocks noGrp="1"/>
          </p:cNvSpPr>
          <p:nvPr>
            <p:ph type="dt" sz="half" idx="10"/>
          </p:nvPr>
        </p:nvSpPr>
        <p:spPr/>
        <p:txBody>
          <a:bodyPr/>
          <a:lstStyle>
            <a:lvl1pPr>
              <a:defRPr/>
            </a:lvl1pPr>
          </a:lstStyle>
          <a:p>
            <a:pPr>
              <a:defRPr/>
            </a:pPr>
            <a:fld id="{E6E58A34-7E8E-4714-8179-5025CEF2796F}" type="datetime1">
              <a:rPr lang="en-GB"/>
              <a:pPr>
                <a:defRPr/>
              </a:pPr>
              <a:t>04/06/2021</a:t>
            </a:fld>
            <a:endParaRPr lang="en-GB"/>
          </a:p>
        </p:txBody>
      </p:sp>
      <p:sp>
        <p:nvSpPr>
          <p:cNvPr id="5" name="Slide Number Placeholder 5">
            <a:extLst>
              <a:ext uri="{FF2B5EF4-FFF2-40B4-BE49-F238E27FC236}">
                <a16:creationId xmlns:a16="http://schemas.microsoft.com/office/drawing/2014/main" id="{D960A9D6-384A-4328-81F8-D086DB16766E}"/>
              </a:ext>
            </a:extLst>
          </p:cNvPr>
          <p:cNvSpPr>
            <a:spLocks noGrp="1"/>
          </p:cNvSpPr>
          <p:nvPr>
            <p:ph type="sldNum" sz="quarter" idx="11"/>
          </p:nvPr>
        </p:nvSpPr>
        <p:spPr/>
        <p:txBody>
          <a:bodyPr/>
          <a:lstStyle>
            <a:lvl1pPr>
              <a:defRPr/>
            </a:lvl1pPr>
          </a:lstStyle>
          <a:p>
            <a:pPr>
              <a:defRPr/>
            </a:pPr>
            <a:fld id="{013D652A-5EDE-4EA5-A2AE-DE8DAFB82862}" type="slidenum">
              <a:rPr lang="en-GB"/>
              <a:pPr>
                <a:defRPr/>
              </a:pPr>
              <a:t>‹#›</a:t>
            </a:fld>
            <a:endParaRPr lang="en-GB"/>
          </a:p>
        </p:txBody>
      </p:sp>
    </p:spTree>
    <p:extLst>
      <p:ext uri="{BB962C8B-B14F-4D97-AF65-F5344CB8AC3E}">
        <p14:creationId xmlns:p14="http://schemas.microsoft.com/office/powerpoint/2010/main" val="25950828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679666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pPr>
              <a:defRPr/>
            </a:pPr>
            <a:fld id="{94DDBE8A-B94F-4836-8117-E9FF9CBAB742}" type="datetime1">
              <a:rPr lang="en-GB" smtClean="0"/>
              <a:pPr>
                <a:defRPr/>
              </a:pPr>
              <a:t>04/06/2021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pPr>
              <a:defRPr/>
            </a:pPr>
            <a:fld id="{717508BD-33C0-4106-9325-7AC99D6EAE29}" type="slidenum">
              <a:rPr lang="en-GB" smtClean="0"/>
              <a:pPr>
                <a:defRPr/>
              </a:pPr>
              <a:t>‹#›</a:t>
            </a:fld>
            <a:endParaRPr lang="en-GB"/>
          </a:p>
        </p:txBody>
      </p:sp>
    </p:spTree>
    <p:extLst>
      <p:ext uri="{BB962C8B-B14F-4D97-AF65-F5344CB8AC3E}">
        <p14:creationId xmlns:p14="http://schemas.microsoft.com/office/powerpoint/2010/main" val="35586219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pPr>
              <a:defRPr/>
            </a:pPr>
            <a:fld id="{4A8DBE90-2666-44A5-8D65-233C7CB58A60}" type="datetime1">
              <a:rPr lang="en-GB" smtClean="0"/>
              <a:pPr>
                <a:defRPr/>
              </a:pPr>
              <a:t>04/06/2021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pPr>
              <a:defRPr/>
            </a:pPr>
            <a:fld id="{D4A4926B-DAC4-4A8E-AF8A-558E1168EE9C}" type="slidenum">
              <a:rPr lang="en-GB" smtClean="0"/>
              <a:pPr>
                <a:defRPr/>
              </a:pPr>
              <a:t>‹#›</a:t>
            </a:fld>
            <a:endParaRPr lang="en-GB"/>
          </a:p>
        </p:txBody>
      </p:sp>
    </p:spTree>
    <p:extLst>
      <p:ext uri="{BB962C8B-B14F-4D97-AF65-F5344CB8AC3E}">
        <p14:creationId xmlns:p14="http://schemas.microsoft.com/office/powerpoint/2010/main" val="38603961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pPr>
              <a:defRPr/>
            </a:pPr>
            <a:fld id="{9EB1BBA8-757E-4304-A455-AE0D4F146FDA}" type="datetime1">
              <a:rPr lang="en-GB" smtClean="0"/>
              <a:pPr>
                <a:defRPr/>
              </a:pPr>
              <a:t>04/06/2021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pPr>
              <a:defRPr/>
            </a:pPr>
            <a:fld id="{1A7E2386-3413-4E2B-9688-8A67A3A1B48D}" type="slidenum">
              <a:rPr lang="en-GB" smtClean="0"/>
              <a:pPr>
                <a:defRPr/>
              </a:pPr>
              <a:t>‹#›</a:t>
            </a:fld>
            <a:endParaRPr lang="en-GB"/>
          </a:p>
        </p:txBody>
      </p:sp>
    </p:spTree>
    <p:extLst>
      <p:ext uri="{BB962C8B-B14F-4D97-AF65-F5344CB8AC3E}">
        <p14:creationId xmlns:p14="http://schemas.microsoft.com/office/powerpoint/2010/main" val="19138098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pPr>
              <a:defRPr/>
            </a:pPr>
            <a:fld id="{570BFF86-44A3-4D55-8D74-5331EEA1EDE6}" type="datetime1">
              <a:rPr lang="en-GB" smtClean="0"/>
              <a:pPr>
                <a:defRPr/>
              </a:pPr>
              <a:t>04/06/2021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pPr>
              <a:defRPr/>
            </a:pPr>
            <a:fld id="{AC333A11-5C68-4F89-BB86-6A169DFE9E09}" type="slidenum">
              <a:rPr lang="en-GB" smtClean="0"/>
              <a:pPr>
                <a:defRPr/>
              </a:pPr>
              <a:t>‹#›</a:t>
            </a:fld>
            <a:endParaRPr lang="en-GB"/>
          </a:p>
        </p:txBody>
      </p:sp>
    </p:spTree>
    <p:extLst>
      <p:ext uri="{BB962C8B-B14F-4D97-AF65-F5344CB8AC3E}">
        <p14:creationId xmlns:p14="http://schemas.microsoft.com/office/powerpoint/2010/main" val="33640222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pPr>
              <a:defRPr/>
            </a:pPr>
            <a:fld id="{AC254F82-B1FA-46A3-B268-B3D41CE4A897}" type="datetime1">
              <a:rPr lang="en-GB" smtClean="0"/>
              <a:pPr>
                <a:defRPr/>
              </a:pPr>
              <a:t>04/06/2021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pPr>
              <a:defRPr/>
            </a:pPr>
            <a:fld id="{B7EA2C9A-49CD-4387-9ED7-AB76179C0436}" type="slidenum">
              <a:rPr lang="en-GB" smtClean="0"/>
              <a:pPr>
                <a:defRPr/>
              </a:pPr>
              <a:t>‹#›</a:t>
            </a:fld>
            <a:endParaRPr lang="en-GB"/>
          </a:p>
        </p:txBody>
      </p:sp>
    </p:spTree>
    <p:extLst>
      <p:ext uri="{BB962C8B-B14F-4D97-AF65-F5344CB8AC3E}">
        <p14:creationId xmlns:p14="http://schemas.microsoft.com/office/powerpoint/2010/main" val="16448025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pPr>
              <a:defRPr/>
            </a:pPr>
            <a:fld id="{A4139743-10D9-4C6F-BC37-A31D2BB77379}" type="datetime1">
              <a:rPr lang="en-GB" smtClean="0"/>
              <a:pPr>
                <a:defRPr/>
              </a:pPr>
              <a:t>04/06/2021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pPr>
              <a:defRPr/>
            </a:pPr>
            <a:fld id="{1330C4AB-566E-4402-861E-55858239EE26}" type="slidenum">
              <a:rPr lang="en-GB" smtClean="0"/>
              <a:pPr>
                <a:defRPr/>
              </a:pPr>
              <a:t>‹#›</a:t>
            </a:fld>
            <a:endParaRPr lang="en-GB"/>
          </a:p>
        </p:txBody>
      </p:sp>
    </p:spTree>
    <p:extLst>
      <p:ext uri="{BB962C8B-B14F-4D97-AF65-F5344CB8AC3E}">
        <p14:creationId xmlns:p14="http://schemas.microsoft.com/office/powerpoint/2010/main" val="28383599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pPr>
              <a:defRPr/>
            </a:pPr>
            <a:fld id="{10F3D991-3EC5-4038-B057-64AA71D4E0DB}" type="datetime1">
              <a:rPr lang="en-GB" smtClean="0"/>
              <a:pPr>
                <a:defRPr/>
              </a:pPr>
              <a:t>04/06/2021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pPr>
              <a:defRPr/>
            </a:pPr>
            <a:fld id="{BABB5520-45F2-48B4-BE89-9996D21146AC}" type="slidenum">
              <a:rPr lang="en-GB" smtClean="0"/>
              <a:pPr>
                <a:defRPr/>
              </a:pPr>
              <a:t>‹#›</a:t>
            </a:fld>
            <a:endParaRPr lang="en-GB"/>
          </a:p>
        </p:txBody>
      </p:sp>
    </p:spTree>
    <p:extLst>
      <p:ext uri="{BB962C8B-B14F-4D97-AF65-F5344CB8AC3E}">
        <p14:creationId xmlns:p14="http://schemas.microsoft.com/office/powerpoint/2010/main" val="576267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pPr>
              <a:defRPr/>
            </a:pPr>
            <a:fld id="{DA1774E2-4F04-494F-9ACE-985F8873B32D}" type="datetime1">
              <a:rPr lang="en-GB" smtClean="0"/>
              <a:pPr>
                <a:defRPr/>
              </a:pPr>
              <a:t>04/06/2021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pPr>
              <a:defRPr/>
            </a:pPr>
            <a:fld id="{F883F149-ADF7-415B-A59E-8D2987A0D24E}" type="slidenum">
              <a:rPr lang="en-GB" smtClean="0"/>
              <a:pPr>
                <a:defRPr/>
              </a:pPr>
              <a:t>‹#›</a:t>
            </a:fld>
            <a:endParaRPr lang="en-GB"/>
          </a:p>
        </p:txBody>
      </p:sp>
    </p:spTree>
    <p:extLst>
      <p:ext uri="{BB962C8B-B14F-4D97-AF65-F5344CB8AC3E}">
        <p14:creationId xmlns:p14="http://schemas.microsoft.com/office/powerpoint/2010/main" val="8183229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pPr>
              <a:defRPr/>
            </a:pPr>
            <a:fld id="{53946AB6-202A-47B8-95BA-63AF5D32B7D7}" type="datetime1">
              <a:rPr lang="en-GB" smtClean="0"/>
              <a:pPr>
                <a:defRPr/>
              </a:pPr>
              <a:t>04/06/2021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pPr>
              <a:defRPr/>
            </a:pPr>
            <a:fld id="{2AA860C1-1617-4483-A412-A3BA07984771}" type="slidenum">
              <a:rPr lang="en-GB" smtClean="0"/>
              <a:pPr>
                <a:defRPr/>
              </a:pPr>
              <a:t>‹#›</a:t>
            </a:fld>
            <a:endParaRPr lang="en-GB"/>
          </a:p>
        </p:txBody>
      </p:sp>
    </p:spTree>
    <p:extLst>
      <p:ext uri="{BB962C8B-B14F-4D97-AF65-F5344CB8AC3E}">
        <p14:creationId xmlns:p14="http://schemas.microsoft.com/office/powerpoint/2010/main" val="42008839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pPr>
              <a:defRPr/>
            </a:pPr>
            <a:fld id="{E6E58A34-7E8E-4714-8179-5025CEF2796F}" type="datetime1">
              <a:rPr lang="en-GB" smtClean="0"/>
              <a:pPr>
                <a:defRPr/>
              </a:pPr>
              <a:t>04/06/2021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pPr>
              <a:defRPr/>
            </a:pPr>
            <a:fld id="{013D652A-5EDE-4EA5-A2AE-DE8DAFB82862}" type="slidenum">
              <a:rPr lang="en-GB" smtClean="0"/>
              <a:pPr>
                <a:defRPr/>
              </a:pPr>
              <a:t>‹#›</a:t>
            </a:fld>
            <a:endParaRPr lang="en-GB"/>
          </a:p>
        </p:txBody>
      </p:sp>
    </p:spTree>
    <p:extLst>
      <p:ext uri="{BB962C8B-B14F-4D97-AF65-F5344CB8AC3E}">
        <p14:creationId xmlns:p14="http://schemas.microsoft.com/office/powerpoint/2010/main" val="124474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9D9DC14-62D9-4481-B6AC-0A75A5F950F9}"/>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634FBF1-43A3-4B0B-AB9F-3376DF182625}"/>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D9A54C9-EBF3-413C-8A84-B243414BFC80}"/>
              </a:ext>
            </a:extLst>
          </p:cNvPr>
          <p:cNvSpPr>
            <a:spLocks noGrp="1"/>
          </p:cNvSpPr>
          <p:nvPr>
            <p:ph type="dt" sz="half" idx="2"/>
          </p:nvPr>
        </p:nvSpPr>
        <p:spPr>
          <a:xfrm>
            <a:off x="334963" y="6524625"/>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smtClean="0">
                <a:solidFill>
                  <a:schemeClr val="tx1">
                    <a:tint val="75000"/>
                  </a:schemeClr>
                </a:solidFill>
                <a:latin typeface="+mn-lt"/>
              </a:defRPr>
            </a:lvl1pPr>
          </a:lstStyle>
          <a:p>
            <a:pPr>
              <a:defRPr/>
            </a:pPr>
            <a:fld id="{52C5AED6-E007-4A24-955B-84854FB441FE}" type="datetime1">
              <a:rPr lang="en-GB"/>
              <a:pPr>
                <a:defRPr/>
              </a:pPr>
              <a:t>04/06/2021</a:t>
            </a:fld>
            <a:endParaRPr lang="en-GB"/>
          </a:p>
        </p:txBody>
      </p:sp>
      <p:sp>
        <p:nvSpPr>
          <p:cNvPr id="6" name="Slide Number Placeholder 5">
            <a:extLst>
              <a:ext uri="{FF2B5EF4-FFF2-40B4-BE49-F238E27FC236}">
                <a16:creationId xmlns:a16="http://schemas.microsoft.com/office/drawing/2014/main" id="{33AFF554-04D0-489F-9D22-C9081E84FFFF}"/>
              </a:ext>
            </a:extLst>
          </p:cNvPr>
          <p:cNvSpPr>
            <a:spLocks noGrp="1"/>
          </p:cNvSpPr>
          <p:nvPr>
            <p:ph type="sldNum" sz="quarter" idx="4"/>
          </p:nvPr>
        </p:nvSpPr>
        <p:spPr>
          <a:xfrm>
            <a:off x="10609263" y="6381750"/>
            <a:ext cx="973137" cy="3397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schemeClr val="tx1">
                    <a:tint val="75000"/>
                  </a:schemeClr>
                </a:solidFill>
                <a:latin typeface="+mn-lt"/>
              </a:defRPr>
            </a:lvl1pPr>
          </a:lstStyle>
          <a:p>
            <a:pPr>
              <a:defRPr/>
            </a:pPr>
            <a:fld id="{9AB4F512-AB73-4CA8-8F50-640F833F7B5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83" r:id="rId1"/>
    <p:sldLayoutId id="2147483684"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291040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hyperlink" Target="https://www.thebluediamondgallery.com/handwriting/a/agenda.html" TargetMode="External"/><Relationship Id="rId2" Type="http://schemas.openxmlformats.org/officeDocument/2006/relationships/image" Target="../media/image4.jpg"/><Relationship Id="rId1" Type="http://schemas.openxmlformats.org/officeDocument/2006/relationships/slideLayout" Target="../slideLayouts/slideLayout13.xml"/><Relationship Id="rId5" Type="http://schemas.openxmlformats.org/officeDocument/2006/relationships/hyperlink" Target="https://www.publicdomainpictures.net/view-image.php?image=209152&amp;picture=agenda" TargetMode="Externa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hyperlink" Target="https://academicwritingforstudents.com/crm-customer-relationship-management-strategy/" TargetMode="External"/><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hyperlink" Target="https://www.biztechrave.com/2012/07/24/3-ways-to-supercharge-your-crm-software.html"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hyperlink" Target="https://www.todomktblog.com/2013/06/crm.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13.xml"/><Relationship Id="rId5" Type="http://schemas.openxmlformats.org/officeDocument/2006/relationships/image" Target="../media/image14.png"/><Relationship Id="rId4" Type="http://schemas.openxmlformats.org/officeDocument/2006/relationships/hyperlink" Target="http://manishmo.blogspot.com/2014/05/how-do-you-react-to-customer-feedback.htm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hyperlink" Target="https://dipanugraha.org/2011/04/08/faktor-faktor-anteseden-loyalitas-pelanggan/"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hyperlink" Target="https://slidewiki.org/deck/90100/slide/523631-1?locale=e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0.jp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Title 1">
            <a:extLst>
              <a:ext uri="{FF2B5EF4-FFF2-40B4-BE49-F238E27FC236}">
                <a16:creationId xmlns:a16="http://schemas.microsoft.com/office/drawing/2014/main" id="{884D6F7F-168A-40E1-80A8-7D906B9A1E4F}"/>
              </a:ext>
            </a:extLst>
          </p:cNvPr>
          <p:cNvSpPr>
            <a:spLocks noGrp="1" noChangeArrowheads="1"/>
          </p:cNvSpPr>
          <p:nvPr>
            <p:ph type="ctrTitle"/>
          </p:nvPr>
        </p:nvSpPr>
        <p:spPr>
          <a:xfrm>
            <a:off x="1524000" y="1322388"/>
            <a:ext cx="9144000" cy="2387600"/>
          </a:xfrm>
        </p:spPr>
        <p:txBody>
          <a:bodyPr/>
          <a:lstStyle/>
          <a:p>
            <a:r>
              <a:rPr lang="en-US" altLang="en-US" b="1" dirty="0">
                <a:solidFill>
                  <a:srgbClr val="0000CC"/>
                </a:solidFill>
              </a:rPr>
              <a:t>BMSK5003</a:t>
            </a:r>
            <a:br>
              <a:rPr lang="en-US" altLang="en-US" b="1" dirty="0">
                <a:solidFill>
                  <a:srgbClr val="0000CC"/>
                </a:solidFill>
              </a:rPr>
            </a:br>
            <a:r>
              <a:rPr lang="en-US" altLang="en-US" b="1" dirty="0">
                <a:solidFill>
                  <a:srgbClr val="0000CC"/>
                </a:solidFill>
              </a:rPr>
              <a:t> </a:t>
            </a:r>
            <a:r>
              <a:rPr lang="en-GB" altLang="en-US" b="1" dirty="0">
                <a:solidFill>
                  <a:srgbClr val="0000CC"/>
                </a:solidFill>
              </a:rPr>
              <a:t>Understanding &amp; Engaging in the Customer Experience </a:t>
            </a:r>
            <a:br>
              <a:rPr lang="en-US" altLang="en-US" dirty="0">
                <a:solidFill>
                  <a:srgbClr val="0000CC"/>
                </a:solidFill>
              </a:rPr>
            </a:br>
            <a:endParaRPr lang="en-US" altLang="en-US" dirty="0">
              <a:solidFill>
                <a:srgbClr val="0000CC"/>
              </a:solidFill>
            </a:endParaRPr>
          </a:p>
        </p:txBody>
      </p:sp>
      <p:sp>
        <p:nvSpPr>
          <p:cNvPr id="5122" name="Subtitle 2">
            <a:extLst>
              <a:ext uri="{FF2B5EF4-FFF2-40B4-BE49-F238E27FC236}">
                <a16:creationId xmlns:a16="http://schemas.microsoft.com/office/drawing/2014/main" id="{32B01402-2C5B-4235-8A73-580AA0826518}"/>
              </a:ext>
            </a:extLst>
          </p:cNvPr>
          <p:cNvSpPr>
            <a:spLocks noGrp="1" noChangeArrowheads="1"/>
          </p:cNvSpPr>
          <p:nvPr>
            <p:ph type="subTitle" idx="1"/>
          </p:nvPr>
        </p:nvSpPr>
        <p:spPr/>
        <p:txBody>
          <a:bodyPr/>
          <a:lstStyle/>
          <a:p>
            <a:r>
              <a:rPr lang="en-GB" altLang="en-US" sz="5400" i="1" dirty="0">
                <a:solidFill>
                  <a:srgbClr val="0000CC"/>
                </a:solidFill>
              </a:rPr>
              <a:t>Online Session 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Text, whiteboard&#10;&#10;Description automatically generated">
            <a:extLst>
              <a:ext uri="{FF2B5EF4-FFF2-40B4-BE49-F238E27FC236}">
                <a16:creationId xmlns:a16="http://schemas.microsoft.com/office/drawing/2014/main" id="{B810A110-BBFD-424C-8A2B-15C1AACF8A7B}"/>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7867650" y="1"/>
            <a:ext cx="4324350" cy="2882900"/>
          </a:xfrm>
        </p:spPr>
      </p:pic>
      <p:pic>
        <p:nvPicPr>
          <p:cNvPr id="11" name="Picture 10" descr="A pair of glasses on top of a book&#10;&#10;Description automatically generated with low confidence">
            <a:extLst>
              <a:ext uri="{FF2B5EF4-FFF2-40B4-BE49-F238E27FC236}">
                <a16:creationId xmlns:a16="http://schemas.microsoft.com/office/drawing/2014/main" id="{A26704E9-4011-493F-BCA3-B5C1C2D5123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695949" y="2882901"/>
            <a:ext cx="5205411" cy="2776219"/>
          </a:xfrm>
          <a:prstGeom prst="rect">
            <a:avLst/>
          </a:prstGeom>
        </p:spPr>
      </p:pic>
      <p:sp>
        <p:nvSpPr>
          <p:cNvPr id="13" name="TextBox 12">
            <a:extLst>
              <a:ext uri="{FF2B5EF4-FFF2-40B4-BE49-F238E27FC236}">
                <a16:creationId xmlns:a16="http://schemas.microsoft.com/office/drawing/2014/main" id="{12A09B87-5F64-4006-A5F2-FFC81F4DD1F3}"/>
              </a:ext>
            </a:extLst>
          </p:cNvPr>
          <p:cNvSpPr txBox="1"/>
          <p:nvPr/>
        </p:nvSpPr>
        <p:spPr>
          <a:xfrm>
            <a:off x="666750" y="434241"/>
            <a:ext cx="4143375" cy="5262979"/>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0000CC"/>
                </a:solidFill>
              </a:rPr>
              <a:t>Assessment</a:t>
            </a:r>
          </a:p>
          <a:p>
            <a:pPr marL="285750" indent="-285750">
              <a:buFont typeface="Arial" panose="020B0604020202020204" pitchFamily="34" charset="0"/>
              <a:buChar char="•"/>
            </a:pPr>
            <a:r>
              <a:rPr lang="en-GB" sz="2400" dirty="0">
                <a:solidFill>
                  <a:srgbClr val="0000CC"/>
                </a:solidFill>
              </a:rPr>
              <a:t>CRM</a:t>
            </a:r>
          </a:p>
          <a:p>
            <a:pPr marL="285750" indent="-285750">
              <a:buFont typeface="Arial" panose="020B0604020202020204" pitchFamily="34" charset="0"/>
              <a:buChar char="•"/>
            </a:pPr>
            <a:r>
              <a:rPr lang="en-GB" sz="2400" dirty="0">
                <a:solidFill>
                  <a:srgbClr val="0000CC"/>
                </a:solidFill>
              </a:rPr>
              <a:t>Value and purpose</a:t>
            </a:r>
          </a:p>
          <a:p>
            <a:pPr marL="285750" indent="-285750">
              <a:buFont typeface="Arial" panose="020B0604020202020204" pitchFamily="34" charset="0"/>
              <a:buChar char="•"/>
            </a:pPr>
            <a:r>
              <a:rPr lang="en-GB" sz="2400" dirty="0">
                <a:solidFill>
                  <a:srgbClr val="0000CC"/>
                </a:solidFill>
              </a:rPr>
              <a:t>Why is it important?</a:t>
            </a:r>
          </a:p>
          <a:p>
            <a:pPr marL="285750" indent="-285750">
              <a:buFont typeface="Arial" panose="020B0604020202020204" pitchFamily="34" charset="0"/>
              <a:buChar char="•"/>
            </a:pPr>
            <a:r>
              <a:rPr lang="en-GB" sz="2400" dirty="0">
                <a:solidFill>
                  <a:srgbClr val="0000CC"/>
                </a:solidFill>
              </a:rPr>
              <a:t>How it works</a:t>
            </a:r>
          </a:p>
          <a:p>
            <a:pPr marL="285750" indent="-285750">
              <a:buFont typeface="Arial" panose="020B0604020202020204" pitchFamily="34" charset="0"/>
              <a:buChar char="•"/>
            </a:pPr>
            <a:r>
              <a:rPr lang="en-GB" sz="2400" dirty="0">
                <a:solidFill>
                  <a:srgbClr val="0000CC"/>
                </a:solidFill>
              </a:rPr>
              <a:t>Lifecycle</a:t>
            </a:r>
          </a:p>
          <a:p>
            <a:pPr marL="285750" indent="-285750">
              <a:buFont typeface="Arial" panose="020B0604020202020204" pitchFamily="34" charset="0"/>
              <a:buChar char="•"/>
            </a:pPr>
            <a:r>
              <a:rPr lang="en-GB" sz="2400" dirty="0">
                <a:solidFill>
                  <a:srgbClr val="0000CC"/>
                </a:solidFill>
              </a:rPr>
              <a:t>Retention</a:t>
            </a:r>
          </a:p>
          <a:p>
            <a:pPr marL="285750" indent="-285750">
              <a:buFont typeface="Arial" panose="020B0604020202020204" pitchFamily="34" charset="0"/>
              <a:buChar char="•"/>
            </a:pPr>
            <a:r>
              <a:rPr lang="en-GB" sz="2400" dirty="0">
                <a:solidFill>
                  <a:srgbClr val="0000CC"/>
                </a:solidFill>
              </a:rPr>
              <a:t>Segmentation</a:t>
            </a:r>
          </a:p>
          <a:p>
            <a:pPr marL="285750" indent="-285750">
              <a:buFont typeface="Arial" panose="020B0604020202020204" pitchFamily="34" charset="0"/>
              <a:buChar char="•"/>
            </a:pPr>
            <a:r>
              <a:rPr lang="en-GB" sz="2400" dirty="0">
                <a:solidFill>
                  <a:srgbClr val="0000CC"/>
                </a:solidFill>
              </a:rPr>
              <a:t>Surveys and loyalty management</a:t>
            </a:r>
          </a:p>
          <a:p>
            <a:pPr marL="285750" indent="-285750">
              <a:buFont typeface="Arial" panose="020B0604020202020204" pitchFamily="34" charset="0"/>
              <a:buChar char="•"/>
            </a:pPr>
            <a:r>
              <a:rPr lang="en-GB" sz="2400" dirty="0">
                <a:solidFill>
                  <a:srgbClr val="0000CC"/>
                </a:solidFill>
              </a:rPr>
              <a:t>Systems</a:t>
            </a:r>
          </a:p>
          <a:p>
            <a:pPr marL="285750" indent="-285750">
              <a:buFont typeface="Arial" panose="020B0604020202020204" pitchFamily="34" charset="0"/>
              <a:buChar char="•"/>
            </a:pPr>
            <a:r>
              <a:rPr lang="en-GB" sz="2400" dirty="0">
                <a:solidFill>
                  <a:srgbClr val="0000CC"/>
                </a:solidFill>
              </a:rPr>
              <a:t>Reading and Research</a:t>
            </a:r>
          </a:p>
          <a:p>
            <a:pPr marL="285750" indent="-285750">
              <a:buFont typeface="Arial" panose="020B0604020202020204" pitchFamily="34" charset="0"/>
              <a:buChar char="•"/>
            </a:pPr>
            <a:r>
              <a:rPr lang="en-GB" sz="2400" dirty="0">
                <a:solidFill>
                  <a:srgbClr val="0000CC"/>
                </a:solidFill>
              </a:rPr>
              <a:t>Reflection</a:t>
            </a:r>
          </a:p>
          <a:p>
            <a:endParaRPr lang="en-GB" sz="2400" dirty="0">
              <a:solidFill>
                <a:srgbClr val="0000CC"/>
              </a:solidFill>
            </a:endParaRPr>
          </a:p>
        </p:txBody>
      </p:sp>
    </p:spTree>
    <p:extLst>
      <p:ext uri="{BB962C8B-B14F-4D97-AF65-F5344CB8AC3E}">
        <p14:creationId xmlns:p14="http://schemas.microsoft.com/office/powerpoint/2010/main" val="2436757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Title 1">
            <a:extLst>
              <a:ext uri="{FF2B5EF4-FFF2-40B4-BE49-F238E27FC236}">
                <a16:creationId xmlns:a16="http://schemas.microsoft.com/office/drawing/2014/main" id="{1D3AA169-AC4E-436F-BEDD-FDD8E6BCFDE5}"/>
              </a:ext>
            </a:extLst>
          </p:cNvPr>
          <p:cNvSpPr>
            <a:spLocks noGrp="1" noChangeArrowheads="1"/>
          </p:cNvSpPr>
          <p:nvPr>
            <p:ph type="title"/>
          </p:nvPr>
        </p:nvSpPr>
        <p:spPr>
          <a:xfrm>
            <a:off x="609600" y="211137"/>
            <a:ext cx="10972800" cy="1143000"/>
          </a:xfrm>
        </p:spPr>
        <p:txBody>
          <a:bodyPr/>
          <a:lstStyle/>
          <a:p>
            <a:r>
              <a:rPr lang="en-US" altLang="en-US" dirty="0"/>
              <a:t>Understanding the Customer Experience</a:t>
            </a:r>
          </a:p>
        </p:txBody>
      </p:sp>
      <p:sp>
        <p:nvSpPr>
          <p:cNvPr id="5" name="Content Placeholder 3">
            <a:extLst>
              <a:ext uri="{FF2B5EF4-FFF2-40B4-BE49-F238E27FC236}">
                <a16:creationId xmlns:a16="http://schemas.microsoft.com/office/drawing/2014/main" id="{1025B0EF-B6F8-4E61-B10A-E1552875A018}"/>
              </a:ext>
            </a:extLst>
          </p:cNvPr>
          <p:cNvSpPr txBox="1">
            <a:spLocks/>
          </p:cNvSpPr>
          <p:nvPr/>
        </p:nvSpPr>
        <p:spPr>
          <a:xfrm>
            <a:off x="268288" y="1174750"/>
            <a:ext cx="5827712" cy="4329113"/>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Font typeface="Arial" pitchFamily="34" charset="0"/>
              <a:buNone/>
              <a:defRPr/>
            </a:pPr>
            <a:r>
              <a:rPr lang="en-GB" altLang="en-US" b="1" dirty="0">
                <a:solidFill>
                  <a:srgbClr val="660033"/>
                </a:solidFill>
                <a:cs typeface="Arial" panose="020B0604020202020204" pitchFamily="34" charset="0"/>
              </a:rPr>
              <a:t>Critically analyse the factors that impact on your organisations ability to maximise customer value</a:t>
            </a:r>
          </a:p>
          <a:p>
            <a:pPr marL="571500" indent="-571500" fontAlgn="auto">
              <a:spcAft>
                <a:spcPts val="0"/>
              </a:spcAft>
              <a:buFont typeface="+mj-lt"/>
              <a:buAutoNum type="romanLcPeriod"/>
              <a:defRPr/>
            </a:pPr>
            <a:endParaRPr lang="en-GB" altLang="en-US" sz="2200" i="1" dirty="0">
              <a:cs typeface="Arial" panose="020B0604020202020204" pitchFamily="34" charset="0"/>
            </a:endParaRPr>
          </a:p>
          <a:p>
            <a:pPr fontAlgn="auto">
              <a:spcAft>
                <a:spcPts val="0"/>
              </a:spcAft>
              <a:defRPr/>
            </a:pPr>
            <a:r>
              <a:rPr lang="en-GB" altLang="en-US" sz="2500" dirty="0">
                <a:cs typeface="Arial" panose="020B0604020202020204" pitchFamily="34" charset="0"/>
              </a:rPr>
              <a:t>What is criticality?</a:t>
            </a:r>
          </a:p>
          <a:p>
            <a:pPr fontAlgn="auto">
              <a:spcAft>
                <a:spcPts val="0"/>
              </a:spcAft>
              <a:defRPr/>
            </a:pPr>
            <a:r>
              <a:rPr lang="en-GB" altLang="en-US" sz="2500" dirty="0">
                <a:cs typeface="Arial" panose="020B0604020202020204" pitchFamily="34" charset="0"/>
              </a:rPr>
              <a:t>What factors?</a:t>
            </a:r>
          </a:p>
          <a:p>
            <a:pPr fontAlgn="auto">
              <a:spcAft>
                <a:spcPts val="0"/>
              </a:spcAft>
              <a:defRPr/>
            </a:pPr>
            <a:r>
              <a:rPr lang="en-GB" altLang="en-US" sz="2500" dirty="0">
                <a:cs typeface="Arial" panose="020B0604020202020204" pitchFamily="34" charset="0"/>
              </a:rPr>
              <a:t>Who said what about factors?</a:t>
            </a:r>
          </a:p>
          <a:p>
            <a:pPr fontAlgn="auto">
              <a:spcAft>
                <a:spcPts val="0"/>
              </a:spcAft>
              <a:defRPr/>
            </a:pPr>
            <a:r>
              <a:rPr lang="en-GB" altLang="en-US" sz="2500" dirty="0">
                <a:cs typeface="Arial" panose="020B0604020202020204" pitchFamily="34" charset="0"/>
              </a:rPr>
              <a:t>What maximises customer value?</a:t>
            </a:r>
          </a:p>
          <a:p>
            <a:pPr fontAlgn="auto">
              <a:spcAft>
                <a:spcPts val="0"/>
              </a:spcAft>
              <a:defRPr/>
            </a:pPr>
            <a:r>
              <a:rPr lang="en-GB" altLang="en-US" sz="2500" dirty="0">
                <a:cs typeface="Arial" panose="020B0604020202020204" pitchFamily="34" charset="0"/>
              </a:rPr>
              <a:t>What is customer value? Who said?</a:t>
            </a:r>
          </a:p>
          <a:p>
            <a:pPr fontAlgn="auto">
              <a:spcAft>
                <a:spcPts val="0"/>
              </a:spcAft>
              <a:defRPr/>
            </a:pPr>
            <a:r>
              <a:rPr lang="en-GB" altLang="en-US" sz="2500" dirty="0">
                <a:cs typeface="Arial" panose="020B0604020202020204" pitchFamily="34" charset="0"/>
              </a:rPr>
              <a:t>Where does your own organisation fit in?</a:t>
            </a:r>
          </a:p>
          <a:p>
            <a:pPr marL="0" indent="0" fontAlgn="auto">
              <a:spcAft>
                <a:spcPts val="0"/>
              </a:spcAft>
              <a:buFont typeface="Arial" pitchFamily="34" charset="0"/>
              <a:buNone/>
              <a:defRPr/>
            </a:pPr>
            <a:endParaRPr lang="en-GB" altLang="en-US" dirty="0">
              <a:cs typeface="Arial" panose="020B0604020202020204" pitchFamily="34" charset="0"/>
            </a:endParaRPr>
          </a:p>
          <a:p>
            <a:pPr marL="0" indent="0" fontAlgn="auto">
              <a:spcAft>
                <a:spcPts val="0"/>
              </a:spcAft>
              <a:buFont typeface="Arial" pitchFamily="34" charset="0"/>
              <a:buNone/>
              <a:defRPr/>
            </a:pPr>
            <a:r>
              <a:rPr lang="en-GB" altLang="en-US" b="1" dirty="0">
                <a:solidFill>
                  <a:srgbClr val="660033"/>
                </a:solidFill>
                <a:cs typeface="Arial" panose="020B0604020202020204" pitchFamily="34" charset="0"/>
              </a:rPr>
              <a:t>Demonstrate critical understanding of organisations quality processes and its effectiveness in meeting customer requirements. </a:t>
            </a:r>
          </a:p>
          <a:p>
            <a:pPr marL="0" indent="0" fontAlgn="auto">
              <a:spcAft>
                <a:spcPts val="0"/>
              </a:spcAft>
              <a:buFont typeface="Arial" pitchFamily="34" charset="0"/>
              <a:buNone/>
              <a:defRPr/>
            </a:pPr>
            <a:endParaRPr lang="en-GB" altLang="en-US" sz="2900" b="1" dirty="0">
              <a:cs typeface="Arial" panose="020B0604020202020204" pitchFamily="34" charset="0"/>
            </a:endParaRPr>
          </a:p>
          <a:p>
            <a:pPr marL="414900" algn="just" fontAlgn="auto">
              <a:lnSpc>
                <a:spcPts val="1060"/>
              </a:lnSpc>
              <a:spcAft>
                <a:spcPts val="0"/>
              </a:spcAft>
              <a:tabLst>
                <a:tab pos="0" algn="l"/>
                <a:tab pos="108000" algn="l"/>
              </a:tabLst>
              <a:defRPr/>
            </a:pPr>
            <a:r>
              <a:rPr lang="en-GB" altLang="en-US" sz="2500" dirty="0"/>
              <a:t>What is Critical Understanding?</a:t>
            </a:r>
          </a:p>
          <a:p>
            <a:pPr marL="414900" algn="just" fontAlgn="auto">
              <a:lnSpc>
                <a:spcPts val="1060"/>
              </a:lnSpc>
              <a:spcAft>
                <a:spcPts val="0"/>
              </a:spcAft>
              <a:tabLst>
                <a:tab pos="0" algn="l"/>
                <a:tab pos="108000" algn="l"/>
              </a:tabLst>
              <a:defRPr/>
            </a:pPr>
            <a:r>
              <a:rPr lang="en-GB" altLang="en-US" sz="2500" dirty="0"/>
              <a:t>What quality systems do your organisation and others have?</a:t>
            </a:r>
          </a:p>
          <a:p>
            <a:pPr marL="414900" algn="just" fontAlgn="auto">
              <a:lnSpc>
                <a:spcPts val="1060"/>
              </a:lnSpc>
              <a:spcAft>
                <a:spcPts val="0"/>
              </a:spcAft>
              <a:tabLst>
                <a:tab pos="0" algn="l"/>
                <a:tab pos="108000" algn="l"/>
              </a:tabLst>
              <a:defRPr/>
            </a:pPr>
            <a:r>
              <a:rPr lang="en-GB" altLang="en-US" sz="2500" dirty="0"/>
              <a:t>How do they work?  Do they work? Are they effective?</a:t>
            </a:r>
          </a:p>
          <a:p>
            <a:pPr marL="414900" algn="just" fontAlgn="auto">
              <a:lnSpc>
                <a:spcPts val="1060"/>
              </a:lnSpc>
              <a:spcAft>
                <a:spcPts val="0"/>
              </a:spcAft>
              <a:tabLst>
                <a:tab pos="0" algn="l"/>
                <a:tab pos="108000" algn="l"/>
              </a:tabLst>
              <a:defRPr/>
            </a:pPr>
            <a:r>
              <a:rPr lang="en-GB" altLang="en-US" sz="2500" dirty="0"/>
              <a:t>What do the customers want?</a:t>
            </a:r>
          </a:p>
          <a:p>
            <a:pPr marL="414900" algn="just" fontAlgn="auto">
              <a:lnSpc>
                <a:spcPts val="1060"/>
              </a:lnSpc>
              <a:spcAft>
                <a:spcPts val="0"/>
              </a:spcAft>
              <a:tabLst>
                <a:tab pos="0" algn="l"/>
                <a:tab pos="108000" algn="l"/>
              </a:tabLst>
              <a:defRPr/>
            </a:pPr>
            <a:r>
              <a:rPr lang="en-GB" altLang="en-US" sz="2500" dirty="0"/>
              <a:t>Who are your customers?</a:t>
            </a:r>
          </a:p>
          <a:p>
            <a:pPr marL="0" indent="0" fontAlgn="auto">
              <a:spcAft>
                <a:spcPts val="0"/>
              </a:spcAft>
              <a:buFont typeface="Arial" pitchFamily="34" charset="0"/>
              <a:buNone/>
              <a:defRPr/>
            </a:pPr>
            <a:endParaRPr lang="en-GB" altLang="en-US" sz="2600" dirty="0">
              <a:cs typeface="Arial" panose="020B0604020202020204" pitchFamily="34" charset="0"/>
            </a:endParaRPr>
          </a:p>
          <a:p>
            <a:pPr fontAlgn="auto">
              <a:spcAft>
                <a:spcPts val="0"/>
              </a:spcAft>
              <a:defRPr/>
            </a:pPr>
            <a:endParaRPr lang="en-GB" sz="2200" dirty="0"/>
          </a:p>
          <a:p>
            <a:pPr fontAlgn="auto">
              <a:spcAft>
                <a:spcPts val="0"/>
              </a:spcAft>
              <a:defRPr/>
            </a:pPr>
            <a:endParaRPr lang="en-GB" dirty="0"/>
          </a:p>
        </p:txBody>
      </p:sp>
      <p:sp>
        <p:nvSpPr>
          <p:cNvPr id="6" name="Content Placeholder 5">
            <a:extLst>
              <a:ext uri="{FF2B5EF4-FFF2-40B4-BE49-F238E27FC236}">
                <a16:creationId xmlns:a16="http://schemas.microsoft.com/office/drawing/2014/main" id="{89E1C11C-0B10-4768-A7FA-4470D02157E7}"/>
              </a:ext>
            </a:extLst>
          </p:cNvPr>
          <p:cNvSpPr txBox="1">
            <a:spLocks/>
          </p:cNvSpPr>
          <p:nvPr/>
        </p:nvSpPr>
        <p:spPr>
          <a:xfrm>
            <a:off x="6157913" y="1174750"/>
            <a:ext cx="6034087" cy="3164337"/>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lnSpc>
                <a:spcPct val="170000"/>
              </a:lnSpc>
              <a:spcBef>
                <a:spcPts val="0"/>
              </a:spcBef>
              <a:spcAft>
                <a:spcPts val="0"/>
              </a:spcAft>
              <a:buFont typeface="Arial" pitchFamily="34" charset="0"/>
              <a:buNone/>
              <a:defRPr/>
            </a:pPr>
            <a:r>
              <a:rPr lang="en-GB" sz="3600" b="1" dirty="0">
                <a:solidFill>
                  <a:srgbClr val="0000CC"/>
                </a:solidFill>
              </a:rPr>
              <a:t>Common Assessment Criteria</a:t>
            </a:r>
          </a:p>
          <a:p>
            <a:pPr marL="0" indent="0" fontAlgn="auto">
              <a:lnSpc>
                <a:spcPct val="170000"/>
              </a:lnSpc>
              <a:spcBef>
                <a:spcPts val="0"/>
              </a:spcBef>
              <a:spcAft>
                <a:spcPts val="0"/>
              </a:spcAft>
              <a:buFont typeface="Arial" pitchFamily="34" charset="0"/>
              <a:buNone/>
              <a:defRPr/>
            </a:pPr>
            <a:endParaRPr lang="en-GB" sz="3300" dirty="0">
              <a:solidFill>
                <a:srgbClr val="0000CC"/>
              </a:solidFill>
            </a:endParaRPr>
          </a:p>
          <a:p>
            <a:pPr marL="0" indent="0" fontAlgn="auto">
              <a:lnSpc>
                <a:spcPct val="170000"/>
              </a:lnSpc>
              <a:spcBef>
                <a:spcPts val="0"/>
              </a:spcBef>
              <a:spcAft>
                <a:spcPts val="0"/>
              </a:spcAft>
              <a:buFont typeface="Arial" pitchFamily="34" charset="0"/>
              <a:buNone/>
              <a:defRPr/>
            </a:pPr>
            <a:r>
              <a:rPr lang="en-GB" sz="3300" dirty="0">
                <a:solidFill>
                  <a:srgbClr val="0000CC"/>
                </a:solidFill>
              </a:rPr>
              <a:t>Engagement with Literature Skills.			20</a:t>
            </a:r>
          </a:p>
          <a:p>
            <a:pPr marL="0" indent="0" fontAlgn="auto">
              <a:lnSpc>
                <a:spcPct val="170000"/>
              </a:lnSpc>
              <a:spcBef>
                <a:spcPts val="0"/>
              </a:spcBef>
              <a:spcAft>
                <a:spcPts val="0"/>
              </a:spcAft>
              <a:buFont typeface="Arial" pitchFamily="34" charset="0"/>
              <a:buNone/>
              <a:defRPr/>
            </a:pPr>
            <a:r>
              <a:rPr lang="en-GB" sz="3300" dirty="0">
                <a:solidFill>
                  <a:srgbClr val="0000CC"/>
                </a:solidFill>
              </a:rPr>
              <a:t>Knowledge and Understanding Skills 		30</a:t>
            </a:r>
          </a:p>
          <a:p>
            <a:pPr marL="0" indent="0" fontAlgn="auto">
              <a:lnSpc>
                <a:spcPct val="170000"/>
              </a:lnSpc>
              <a:spcBef>
                <a:spcPts val="0"/>
              </a:spcBef>
              <a:spcAft>
                <a:spcPts val="0"/>
              </a:spcAft>
              <a:buFont typeface="Arial" pitchFamily="34" charset="0"/>
              <a:buNone/>
              <a:defRPr/>
            </a:pPr>
            <a:r>
              <a:rPr lang="en-GB" sz="3300" dirty="0">
                <a:solidFill>
                  <a:srgbClr val="0000CC"/>
                </a:solidFill>
              </a:rPr>
              <a:t>Cognitive and Intellectual Skills        			30</a:t>
            </a:r>
          </a:p>
          <a:p>
            <a:pPr marL="0" indent="0" fontAlgn="auto">
              <a:lnSpc>
                <a:spcPct val="170000"/>
              </a:lnSpc>
              <a:spcBef>
                <a:spcPts val="0"/>
              </a:spcBef>
              <a:spcAft>
                <a:spcPts val="0"/>
              </a:spcAft>
              <a:buFont typeface="Arial" pitchFamily="34" charset="0"/>
              <a:buNone/>
              <a:defRPr/>
            </a:pPr>
            <a:r>
              <a:rPr lang="en-GB" sz="3300" dirty="0">
                <a:solidFill>
                  <a:srgbClr val="0000CC"/>
                </a:solidFill>
              </a:rPr>
              <a:t>Practical Application Skills 				10</a:t>
            </a:r>
          </a:p>
          <a:p>
            <a:pPr marL="0" indent="0" fontAlgn="auto">
              <a:lnSpc>
                <a:spcPct val="170000"/>
              </a:lnSpc>
              <a:spcBef>
                <a:spcPts val="0"/>
              </a:spcBef>
              <a:spcAft>
                <a:spcPts val="0"/>
              </a:spcAft>
              <a:buFont typeface="Arial" pitchFamily="34" charset="0"/>
              <a:buNone/>
              <a:defRPr/>
            </a:pPr>
            <a:r>
              <a:rPr lang="en-GB" sz="3300" dirty="0">
                <a:solidFill>
                  <a:srgbClr val="0000CC"/>
                </a:solidFill>
              </a:rPr>
              <a:t>Transferable Skills for Life and Professional Practice 	10</a:t>
            </a:r>
          </a:p>
          <a:p>
            <a:pPr marL="514350" indent="-514350" fontAlgn="auto">
              <a:spcAft>
                <a:spcPts val="0"/>
              </a:spcAft>
              <a:buFont typeface="+mj-lt"/>
              <a:buAutoNum type="arabicPeriod"/>
              <a:defRPr/>
            </a:pPr>
            <a:endParaRPr lang="en-GB" dirty="0"/>
          </a:p>
        </p:txBody>
      </p:sp>
      <p:sp>
        <p:nvSpPr>
          <p:cNvPr id="6149" name="Rectangle 2">
            <a:extLst>
              <a:ext uri="{FF2B5EF4-FFF2-40B4-BE49-F238E27FC236}">
                <a16:creationId xmlns:a16="http://schemas.microsoft.com/office/drawing/2014/main" id="{222FD68E-D1EE-48CD-A368-9C7089664B5F}"/>
              </a:ext>
            </a:extLst>
          </p:cNvPr>
          <p:cNvSpPr>
            <a:spLocks noChangeArrowheads="1"/>
          </p:cNvSpPr>
          <p:nvPr/>
        </p:nvSpPr>
        <p:spPr bwMode="auto">
          <a:xfrm>
            <a:off x="6707188" y="4978400"/>
            <a:ext cx="456958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r>
              <a:rPr lang="en-US" altLang="en-US" b="1" dirty="0">
                <a:solidFill>
                  <a:srgbClr val="FF0000"/>
                </a:solidFill>
              </a:rPr>
              <a:t>Submission Date: Sunday 19th July 2020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9" end="9"/>
                                            </p:txEl>
                                          </p:spTgt>
                                        </p:tgtEl>
                                        <p:attrNameLst>
                                          <p:attrName>style.visibility</p:attrName>
                                        </p:attrNameLst>
                                      </p:cBhvr>
                                      <p:to>
                                        <p:strVal val="visible"/>
                                      </p:to>
                                    </p:set>
                                    <p:animEffect transition="in" filter="fade">
                                      <p:cBhvr>
                                        <p:cTn id="12" dur="500"/>
                                        <p:tgtEl>
                                          <p:spTgt spid="5">
                                            <p:txEl>
                                              <p:pRg st="9" end="9"/>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149"/>
                                        </p:tgtEl>
                                        <p:attrNameLst>
                                          <p:attrName>style.visibility</p:attrName>
                                        </p:attrNameLst>
                                      </p:cBhvr>
                                      <p:to>
                                        <p:strVal val="visible"/>
                                      </p:to>
                                    </p:set>
                                    <p:animEffect transition="in" filter="fade">
                                      <p:cBhvr>
                                        <p:cTn id="22" dur="500"/>
                                        <p:tgtEl>
                                          <p:spTgt spid="61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14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person&#10;&#10;Description automatically generated">
            <a:extLst>
              <a:ext uri="{FF2B5EF4-FFF2-40B4-BE49-F238E27FC236}">
                <a16:creationId xmlns:a16="http://schemas.microsoft.com/office/drawing/2014/main" id="{3E1D9E31-0521-4C8A-876B-66441ED13F5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107422" y="3250422"/>
            <a:ext cx="4970277" cy="2377456"/>
          </a:xfrm>
          <a:prstGeom prst="rect">
            <a:avLst/>
          </a:prstGeom>
        </p:spPr>
      </p:pic>
      <p:sp>
        <p:nvSpPr>
          <p:cNvPr id="7169" name="Title 1">
            <a:extLst>
              <a:ext uri="{FF2B5EF4-FFF2-40B4-BE49-F238E27FC236}">
                <a16:creationId xmlns:a16="http://schemas.microsoft.com/office/drawing/2014/main" id="{65610DD7-1CA8-4905-A852-F6CCE815A707}"/>
              </a:ext>
            </a:extLst>
          </p:cNvPr>
          <p:cNvSpPr>
            <a:spLocks noGrp="1" noChangeArrowheads="1"/>
          </p:cNvSpPr>
          <p:nvPr>
            <p:ph type="title"/>
          </p:nvPr>
        </p:nvSpPr>
        <p:spPr/>
        <p:txBody>
          <a:bodyPr/>
          <a:lstStyle/>
          <a:p>
            <a:r>
              <a:rPr lang="en-US" altLang="en-US"/>
              <a:t>Understanding the Customer Experience</a:t>
            </a:r>
          </a:p>
        </p:txBody>
      </p:sp>
      <p:sp>
        <p:nvSpPr>
          <p:cNvPr id="3" name="Content Placeholder 2">
            <a:extLst>
              <a:ext uri="{FF2B5EF4-FFF2-40B4-BE49-F238E27FC236}">
                <a16:creationId xmlns:a16="http://schemas.microsoft.com/office/drawing/2014/main" id="{5927C57A-F27A-489B-8652-42C71F176D2F}"/>
              </a:ext>
            </a:extLst>
          </p:cNvPr>
          <p:cNvSpPr>
            <a:spLocks noGrp="1"/>
          </p:cNvSpPr>
          <p:nvPr>
            <p:ph idx="1"/>
          </p:nvPr>
        </p:nvSpPr>
        <p:spPr>
          <a:xfrm>
            <a:off x="609600" y="1283209"/>
            <a:ext cx="10972800" cy="3916362"/>
          </a:xfrm>
        </p:spPr>
        <p:txBody>
          <a:bodyPr rtlCol="0">
            <a:normAutofit/>
          </a:bodyPr>
          <a:lstStyle/>
          <a:p>
            <a:pPr marL="0" indent="0" fontAlgn="auto">
              <a:spcAft>
                <a:spcPts val="0"/>
              </a:spcAft>
              <a:buFont typeface="Arial" panose="020B0604020202020204" pitchFamily="34" charset="0"/>
              <a:buNone/>
              <a:defRPr/>
            </a:pPr>
            <a:r>
              <a:rPr lang="en-US" b="1" dirty="0"/>
              <a:t>Session 2.</a:t>
            </a:r>
          </a:p>
          <a:p>
            <a:pPr marL="0" indent="0" fontAlgn="auto">
              <a:spcAft>
                <a:spcPts val="0"/>
              </a:spcAft>
              <a:buFont typeface="Arial" panose="020B0604020202020204" pitchFamily="34" charset="0"/>
              <a:buNone/>
              <a:defRPr/>
            </a:pPr>
            <a:br>
              <a:rPr lang="en-US" b="1" dirty="0"/>
            </a:br>
            <a:r>
              <a:rPr lang="en-GB" b="1" dirty="0">
                <a:solidFill>
                  <a:srgbClr val="FF00FF"/>
                </a:solidFill>
              </a:rPr>
              <a:t>Value and purpose of customer relationship management (CRM):</a:t>
            </a:r>
            <a:br>
              <a:rPr lang="en-GB" b="1" dirty="0"/>
            </a:br>
            <a:endParaRPr lang="en-GB" b="1" dirty="0"/>
          </a:p>
          <a:p>
            <a:pPr fontAlgn="auto">
              <a:spcAft>
                <a:spcPts val="0"/>
              </a:spcAft>
              <a:defRPr/>
            </a:pPr>
            <a:r>
              <a:rPr lang="en-GB" dirty="0">
                <a:solidFill>
                  <a:srgbClr val="0000CC"/>
                </a:solidFill>
              </a:rPr>
              <a:t>What is it</a:t>
            </a:r>
          </a:p>
          <a:p>
            <a:pPr fontAlgn="auto">
              <a:spcAft>
                <a:spcPts val="0"/>
              </a:spcAft>
              <a:defRPr/>
            </a:pPr>
            <a:r>
              <a:rPr lang="en-GB" dirty="0">
                <a:solidFill>
                  <a:srgbClr val="009900"/>
                </a:solidFill>
              </a:rPr>
              <a:t>Why its important</a:t>
            </a:r>
          </a:p>
          <a:p>
            <a:pPr fontAlgn="auto">
              <a:spcAft>
                <a:spcPts val="0"/>
              </a:spcAft>
              <a:defRPr/>
            </a:pPr>
            <a:r>
              <a:rPr lang="en-GB" dirty="0">
                <a:solidFill>
                  <a:srgbClr val="FF0000"/>
                </a:solidFill>
              </a:rPr>
              <a:t>How it works</a:t>
            </a:r>
          </a:p>
          <a:p>
            <a:pPr fontAlgn="auto">
              <a:spcAft>
                <a:spcPts val="0"/>
              </a:spcAft>
              <a:defRPr/>
            </a:pPr>
            <a:r>
              <a:rPr lang="en-GB" dirty="0">
                <a:solidFill>
                  <a:srgbClr val="002060"/>
                </a:solidFill>
              </a:rPr>
              <a:t>Improving efficiency/sales/support </a:t>
            </a:r>
          </a:p>
          <a:p>
            <a:pPr marL="0" indent="0" fontAlgn="auto">
              <a:spcAft>
                <a:spcPts val="0"/>
              </a:spcAft>
              <a:buFont typeface="Arial" panose="020B0604020202020204" pitchFamily="34" charset="0"/>
              <a:buNone/>
              <a:defRPr/>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Title 1">
            <a:extLst>
              <a:ext uri="{FF2B5EF4-FFF2-40B4-BE49-F238E27FC236}">
                <a16:creationId xmlns:a16="http://schemas.microsoft.com/office/drawing/2014/main" id="{4122DC9F-F156-491B-B456-76C7ED47EBA2}"/>
              </a:ext>
            </a:extLst>
          </p:cNvPr>
          <p:cNvSpPr>
            <a:spLocks noGrp="1" noChangeArrowheads="1"/>
          </p:cNvSpPr>
          <p:nvPr>
            <p:ph type="title"/>
          </p:nvPr>
        </p:nvSpPr>
        <p:spPr/>
        <p:txBody>
          <a:bodyPr/>
          <a:lstStyle/>
          <a:p>
            <a:r>
              <a:rPr lang="en-US" altLang="en-US"/>
              <a:t>Understanding the Customer Experience</a:t>
            </a:r>
          </a:p>
        </p:txBody>
      </p:sp>
      <p:pic>
        <p:nvPicPr>
          <p:cNvPr id="8195" name="Picture 6">
            <a:extLst>
              <a:ext uri="{FF2B5EF4-FFF2-40B4-BE49-F238E27FC236}">
                <a16:creationId xmlns:a16="http://schemas.microsoft.com/office/drawing/2014/main" id="{BC8ACAAE-90CE-4942-8040-F1CC154CEC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1000" y="1306513"/>
            <a:ext cx="6350000" cy="439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6" name="TextBox 7">
            <a:extLst>
              <a:ext uri="{FF2B5EF4-FFF2-40B4-BE49-F238E27FC236}">
                <a16:creationId xmlns:a16="http://schemas.microsoft.com/office/drawing/2014/main" id="{40F3EB54-D91A-49BA-9817-54F2C440D6EA}"/>
              </a:ext>
            </a:extLst>
          </p:cNvPr>
          <p:cNvSpPr txBox="1">
            <a:spLocks noChangeArrowheads="1"/>
          </p:cNvSpPr>
          <p:nvPr/>
        </p:nvSpPr>
        <p:spPr bwMode="auto">
          <a:xfrm>
            <a:off x="10131425" y="5106194"/>
            <a:ext cx="1571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r>
              <a:rPr lang="en-GB" altLang="en-US" dirty="0"/>
              <a:t>(Pollack, 2014)</a:t>
            </a:r>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Title 1">
            <a:extLst>
              <a:ext uri="{FF2B5EF4-FFF2-40B4-BE49-F238E27FC236}">
                <a16:creationId xmlns:a16="http://schemas.microsoft.com/office/drawing/2014/main" id="{4E092B45-6C1B-469B-A572-40EDBC3DBE95}"/>
              </a:ext>
            </a:extLst>
          </p:cNvPr>
          <p:cNvSpPr>
            <a:spLocks noGrp="1" noChangeArrowheads="1"/>
          </p:cNvSpPr>
          <p:nvPr>
            <p:ph type="title"/>
          </p:nvPr>
        </p:nvSpPr>
        <p:spPr>
          <a:xfrm>
            <a:off x="284672" y="274638"/>
            <a:ext cx="11297728" cy="734653"/>
          </a:xfrm>
        </p:spPr>
        <p:txBody>
          <a:bodyPr>
            <a:noAutofit/>
          </a:bodyPr>
          <a:lstStyle/>
          <a:p>
            <a:pPr>
              <a:defRPr/>
            </a:pPr>
            <a:r>
              <a:rPr lang="en-US" sz="3600" b="1" dirty="0"/>
              <a:t>CRM – What is Customer Relationship Management</a:t>
            </a:r>
          </a:p>
        </p:txBody>
      </p:sp>
      <p:sp>
        <p:nvSpPr>
          <p:cNvPr id="3" name="Content Placeholder 2">
            <a:extLst>
              <a:ext uri="{FF2B5EF4-FFF2-40B4-BE49-F238E27FC236}">
                <a16:creationId xmlns:a16="http://schemas.microsoft.com/office/drawing/2014/main" id="{FF6C7E2B-1FA2-4611-96FB-4B48382107BF}"/>
              </a:ext>
            </a:extLst>
          </p:cNvPr>
          <p:cNvSpPr>
            <a:spLocks noGrp="1"/>
          </p:cNvSpPr>
          <p:nvPr>
            <p:ph idx="1"/>
          </p:nvPr>
        </p:nvSpPr>
        <p:spPr>
          <a:xfrm>
            <a:off x="609600" y="1174750"/>
            <a:ext cx="10972800" cy="4341813"/>
          </a:xfrm>
        </p:spPr>
        <p:txBody>
          <a:bodyPr rtlCol="0">
            <a:normAutofit fontScale="92500" lnSpcReduction="20000"/>
          </a:bodyPr>
          <a:lstStyle/>
          <a:p>
            <a:pPr marL="0" indent="0" fontAlgn="auto">
              <a:spcAft>
                <a:spcPts val="0"/>
              </a:spcAft>
              <a:buFont typeface="Arial" panose="020B0604020202020204" pitchFamily="34" charset="0"/>
              <a:buNone/>
              <a:defRPr/>
            </a:pPr>
            <a:r>
              <a:rPr lang="en-US" sz="2000" i="1" dirty="0">
                <a:solidFill>
                  <a:srgbClr val="CC3300"/>
                </a:solidFill>
              </a:rPr>
              <a:t>Managing company relationships and interactions with customers and potential customers. It uses data analysis about customer history with an organization to improve relationships with customers</a:t>
            </a:r>
            <a:r>
              <a:rPr lang="en-US" sz="2000" dirty="0">
                <a:solidFill>
                  <a:srgbClr val="CC3300"/>
                </a:solidFill>
              </a:rPr>
              <a:t>.</a:t>
            </a:r>
          </a:p>
          <a:p>
            <a:pPr marL="0" indent="0" fontAlgn="auto">
              <a:spcAft>
                <a:spcPts val="0"/>
              </a:spcAft>
              <a:buFont typeface="Arial" panose="020B0604020202020204" pitchFamily="34" charset="0"/>
              <a:buNone/>
              <a:defRPr/>
            </a:pPr>
            <a:endParaRPr lang="en-US" sz="2000" dirty="0"/>
          </a:p>
          <a:p>
            <a:pPr marL="0" indent="0" fontAlgn="auto">
              <a:spcAft>
                <a:spcPts val="0"/>
              </a:spcAft>
              <a:buFont typeface="Arial" panose="020B0604020202020204" pitchFamily="34" charset="0"/>
              <a:buNone/>
              <a:defRPr/>
            </a:pPr>
            <a:r>
              <a:rPr lang="en-GB" sz="2400" b="1" i="1" dirty="0">
                <a:solidFill>
                  <a:srgbClr val="0000CC"/>
                </a:solidFill>
              </a:rPr>
              <a:t>A process companies use to understand their customer groups and respond quickly—and at times, instantly—to shifting customer desires.</a:t>
            </a:r>
            <a:br>
              <a:rPr lang="en-US" sz="2000" dirty="0">
                <a:solidFill>
                  <a:srgbClr val="0000CC"/>
                </a:solidFill>
              </a:rPr>
            </a:br>
            <a:br>
              <a:rPr lang="en-US" sz="2000" dirty="0"/>
            </a:br>
            <a:r>
              <a:rPr lang="en-US" sz="2000" b="1" dirty="0">
                <a:solidFill>
                  <a:srgbClr val="FF0000"/>
                </a:solidFill>
              </a:rPr>
              <a:t>Key focus </a:t>
            </a:r>
          </a:p>
          <a:p>
            <a:pPr fontAlgn="auto">
              <a:spcAft>
                <a:spcPts val="0"/>
              </a:spcAft>
              <a:defRPr/>
            </a:pPr>
            <a:r>
              <a:rPr lang="en-US" sz="2000" dirty="0">
                <a:solidFill>
                  <a:srgbClr val="FF0000"/>
                </a:solidFill>
              </a:rPr>
              <a:t>Customer retention </a:t>
            </a:r>
          </a:p>
          <a:p>
            <a:pPr fontAlgn="auto">
              <a:spcAft>
                <a:spcPts val="0"/>
              </a:spcAft>
              <a:defRPr/>
            </a:pPr>
            <a:r>
              <a:rPr lang="en-US" sz="2000" dirty="0">
                <a:solidFill>
                  <a:srgbClr val="FF0000"/>
                </a:solidFill>
              </a:rPr>
              <a:t>Maximising customer value</a:t>
            </a:r>
          </a:p>
          <a:p>
            <a:pPr fontAlgn="auto">
              <a:spcAft>
                <a:spcPts val="0"/>
              </a:spcAft>
              <a:defRPr/>
            </a:pPr>
            <a:r>
              <a:rPr lang="en-US" sz="2000" dirty="0">
                <a:solidFill>
                  <a:srgbClr val="FF0000"/>
                </a:solidFill>
              </a:rPr>
              <a:t>Sales growth</a:t>
            </a:r>
          </a:p>
          <a:p>
            <a:pPr fontAlgn="auto">
              <a:spcAft>
                <a:spcPts val="0"/>
              </a:spcAft>
              <a:defRPr/>
            </a:pPr>
            <a:endParaRPr lang="en-US" sz="2000" dirty="0"/>
          </a:p>
          <a:p>
            <a:pPr marL="0" indent="0" fontAlgn="auto">
              <a:spcAft>
                <a:spcPts val="0"/>
              </a:spcAft>
              <a:buFont typeface="Arial" panose="020B0604020202020204" pitchFamily="34" charset="0"/>
              <a:buNone/>
              <a:defRPr/>
            </a:pPr>
            <a:r>
              <a:rPr lang="en-US" sz="2000" b="1" dirty="0">
                <a:solidFill>
                  <a:srgbClr val="009900"/>
                </a:solidFill>
              </a:rPr>
              <a:t>Also known as</a:t>
            </a:r>
          </a:p>
          <a:p>
            <a:pPr>
              <a:buFont typeface="Wingdings" panose="05000000000000000000" pitchFamily="2" charset="2"/>
              <a:buChar char="ü"/>
              <a:defRPr/>
            </a:pPr>
            <a:r>
              <a:rPr lang="en-US" sz="2000" dirty="0">
                <a:solidFill>
                  <a:srgbClr val="009900"/>
                </a:solidFill>
              </a:rPr>
              <a:t>Continuous </a:t>
            </a:r>
            <a:r>
              <a:rPr lang="en-US" sz="2000" u="sng" dirty="0">
                <a:solidFill>
                  <a:srgbClr val="009900"/>
                </a:solidFill>
              </a:rPr>
              <a:t>Relationship</a:t>
            </a:r>
            <a:r>
              <a:rPr lang="en-US" sz="2000" dirty="0">
                <a:solidFill>
                  <a:srgbClr val="009900"/>
                </a:solidFill>
              </a:rPr>
              <a:t> Marketing</a:t>
            </a:r>
          </a:p>
          <a:p>
            <a:pPr>
              <a:buFont typeface="Wingdings" panose="05000000000000000000" pitchFamily="2" charset="2"/>
              <a:buChar char="ü"/>
              <a:defRPr/>
            </a:pPr>
            <a:r>
              <a:rPr lang="en-US" sz="2000" dirty="0">
                <a:solidFill>
                  <a:srgbClr val="009900"/>
                </a:solidFill>
              </a:rPr>
              <a:t>Customer </a:t>
            </a:r>
            <a:r>
              <a:rPr lang="en-US" sz="2000" u="sng" dirty="0">
                <a:solidFill>
                  <a:srgbClr val="009900"/>
                </a:solidFill>
              </a:rPr>
              <a:t>Relationship</a:t>
            </a:r>
            <a:r>
              <a:rPr lang="en-US" sz="2000" dirty="0">
                <a:solidFill>
                  <a:srgbClr val="009900"/>
                </a:solidFill>
              </a:rPr>
              <a:t> Marketing</a:t>
            </a:r>
          </a:p>
          <a:p>
            <a:pPr marL="0" indent="0" fontAlgn="auto">
              <a:spcAft>
                <a:spcPts val="0"/>
              </a:spcAft>
              <a:buFont typeface="Arial" panose="020B0604020202020204" pitchFamily="34" charset="0"/>
              <a:buNone/>
              <a:defRPr/>
            </a:pPr>
            <a:endParaRPr lang="en-US" sz="2000" b="1" dirty="0"/>
          </a:p>
        </p:txBody>
      </p:sp>
      <p:pic>
        <p:nvPicPr>
          <p:cNvPr id="5" name="Picture 4" descr="A picture containing man&#10;&#10;Description automatically generated">
            <a:extLst>
              <a:ext uri="{FF2B5EF4-FFF2-40B4-BE49-F238E27FC236}">
                <a16:creationId xmlns:a16="http://schemas.microsoft.com/office/drawing/2014/main" id="{5C346865-293C-40F7-B04A-12C58EFE424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77000" y="3567472"/>
            <a:ext cx="5715000" cy="21145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fade">
                                      <p:cBhvr>
                                        <p:cTn id="26" dur="500"/>
                                        <p:tgtEl>
                                          <p:spTgt spid="3">
                                            <p:txEl>
                                              <p:pRg st="7" end="7"/>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fade">
                                      <p:cBhvr>
                                        <p:cTn id="29" dur="500"/>
                                        <p:tgtEl>
                                          <p:spTgt spid="3">
                                            <p:txEl>
                                              <p:pRg st="8" end="8"/>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Effect transition="in" filter="fade">
                                      <p:cBhvr>
                                        <p:cTn id="3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Title 1">
            <a:extLst>
              <a:ext uri="{FF2B5EF4-FFF2-40B4-BE49-F238E27FC236}">
                <a16:creationId xmlns:a16="http://schemas.microsoft.com/office/drawing/2014/main" id="{BB547115-A625-407A-BEF4-905B7D2E0A06}"/>
              </a:ext>
            </a:extLst>
          </p:cNvPr>
          <p:cNvSpPr>
            <a:spLocks noGrp="1" noChangeArrowheads="1"/>
          </p:cNvSpPr>
          <p:nvPr>
            <p:ph type="title"/>
          </p:nvPr>
        </p:nvSpPr>
        <p:spPr/>
        <p:txBody>
          <a:bodyPr/>
          <a:lstStyle/>
          <a:p>
            <a:r>
              <a:rPr lang="en-US" altLang="en-US" b="1"/>
              <a:t>CRM – Why so Important?</a:t>
            </a:r>
          </a:p>
        </p:txBody>
      </p:sp>
      <p:sp>
        <p:nvSpPr>
          <p:cNvPr id="12290" name="Content Placeholder 2">
            <a:extLst>
              <a:ext uri="{FF2B5EF4-FFF2-40B4-BE49-F238E27FC236}">
                <a16:creationId xmlns:a16="http://schemas.microsoft.com/office/drawing/2014/main" id="{FA5EF83C-3822-4A4E-85C9-75EE01CCDAA6}"/>
              </a:ext>
            </a:extLst>
          </p:cNvPr>
          <p:cNvSpPr>
            <a:spLocks noGrp="1" noChangeArrowheads="1"/>
          </p:cNvSpPr>
          <p:nvPr>
            <p:ph idx="1"/>
          </p:nvPr>
        </p:nvSpPr>
        <p:spPr>
          <a:xfrm>
            <a:off x="609600" y="1600200"/>
            <a:ext cx="10972800" cy="2087563"/>
          </a:xfrm>
        </p:spPr>
        <p:txBody>
          <a:bodyPr/>
          <a:lstStyle/>
          <a:p>
            <a:pPr marL="0" indent="0" algn="ctr">
              <a:buFont typeface="Arial" panose="020B0604020202020204" pitchFamily="34" charset="0"/>
              <a:buNone/>
            </a:pPr>
            <a:r>
              <a:rPr lang="en-GB" altLang="en-US" sz="2400" b="1" i="1" dirty="0">
                <a:solidFill>
                  <a:srgbClr val="FF0000"/>
                </a:solidFill>
              </a:rPr>
              <a:t>Encompasses all activities, strategies and technologies which companies use to manage interactions with current and potential customers.</a:t>
            </a:r>
          </a:p>
          <a:p>
            <a:pPr marL="0" indent="0" algn="r">
              <a:buFont typeface="Arial" panose="020B0604020202020204" pitchFamily="34" charset="0"/>
              <a:buNone/>
            </a:pPr>
            <a:r>
              <a:rPr lang="en-GB" altLang="en-US" sz="2000" dirty="0"/>
              <a:t>(</a:t>
            </a:r>
            <a:r>
              <a:rPr lang="en-GB" altLang="en-US" sz="2000" dirty="0" err="1"/>
              <a:t>Kulpa</a:t>
            </a:r>
            <a:r>
              <a:rPr lang="en-GB" altLang="en-US" sz="2000" dirty="0"/>
              <a:t>, 2017)</a:t>
            </a:r>
            <a:endParaRPr lang="en-US" altLang="en-US" sz="2000" dirty="0"/>
          </a:p>
        </p:txBody>
      </p:sp>
      <p:sp>
        <p:nvSpPr>
          <p:cNvPr id="5" name="Content Placeholder 2">
            <a:extLst>
              <a:ext uri="{FF2B5EF4-FFF2-40B4-BE49-F238E27FC236}">
                <a16:creationId xmlns:a16="http://schemas.microsoft.com/office/drawing/2014/main" id="{953E0ED4-BD70-4C49-B31C-F42779C0BE84}"/>
              </a:ext>
            </a:extLst>
          </p:cNvPr>
          <p:cNvSpPr txBox="1">
            <a:spLocks/>
          </p:cNvSpPr>
          <p:nvPr/>
        </p:nvSpPr>
        <p:spPr>
          <a:xfrm>
            <a:off x="952501" y="3220648"/>
            <a:ext cx="4518025" cy="1649413"/>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Font typeface="Arial" pitchFamily="34" charset="0"/>
              <a:buNone/>
              <a:defRPr/>
            </a:pPr>
            <a:r>
              <a:rPr lang="en-GB" sz="2400" b="1" dirty="0">
                <a:solidFill>
                  <a:srgbClr val="0000CC"/>
                </a:solidFill>
              </a:rPr>
              <a:t>Creates:</a:t>
            </a:r>
          </a:p>
          <a:p>
            <a:pPr fontAlgn="auto">
              <a:spcAft>
                <a:spcPts val="0"/>
              </a:spcAft>
              <a:defRPr/>
            </a:pPr>
            <a:r>
              <a:rPr lang="en-GB" sz="2000" dirty="0">
                <a:solidFill>
                  <a:srgbClr val="0000CC"/>
                </a:solidFill>
              </a:rPr>
              <a:t>Loyalty</a:t>
            </a:r>
          </a:p>
          <a:p>
            <a:pPr fontAlgn="auto">
              <a:spcAft>
                <a:spcPts val="0"/>
              </a:spcAft>
              <a:defRPr/>
            </a:pPr>
            <a:r>
              <a:rPr lang="en-GB" sz="2000" dirty="0">
                <a:solidFill>
                  <a:srgbClr val="0000CC"/>
                </a:solidFill>
              </a:rPr>
              <a:t>Customer retention</a:t>
            </a:r>
          </a:p>
          <a:p>
            <a:pPr fontAlgn="auto">
              <a:spcAft>
                <a:spcPts val="0"/>
              </a:spcAft>
              <a:defRPr/>
            </a:pPr>
            <a:r>
              <a:rPr lang="en-GB" sz="2000" dirty="0">
                <a:solidFill>
                  <a:srgbClr val="0000CC"/>
                </a:solidFill>
              </a:rPr>
              <a:t>Revenue leading to increased profit</a:t>
            </a:r>
            <a:endParaRPr lang="en-US" sz="2000" dirty="0">
              <a:solidFill>
                <a:srgbClr val="0000CC"/>
              </a:solidFill>
            </a:endParaRPr>
          </a:p>
        </p:txBody>
      </p:sp>
      <p:sp>
        <p:nvSpPr>
          <p:cNvPr id="6" name="Content Placeholder 2">
            <a:extLst>
              <a:ext uri="{FF2B5EF4-FFF2-40B4-BE49-F238E27FC236}">
                <a16:creationId xmlns:a16="http://schemas.microsoft.com/office/drawing/2014/main" id="{00A0F543-83AE-40DB-BD1B-3B0FDD475AB2}"/>
              </a:ext>
            </a:extLst>
          </p:cNvPr>
          <p:cNvSpPr txBox="1">
            <a:spLocks/>
          </p:cNvSpPr>
          <p:nvPr/>
        </p:nvSpPr>
        <p:spPr>
          <a:xfrm>
            <a:off x="6723061" y="3223643"/>
            <a:ext cx="4516438" cy="1649413"/>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Font typeface="Arial" pitchFamily="34" charset="0"/>
              <a:buNone/>
              <a:defRPr/>
            </a:pPr>
            <a:r>
              <a:rPr lang="en-GB" sz="2400" b="1" dirty="0">
                <a:solidFill>
                  <a:srgbClr val="CC3300"/>
                </a:solidFill>
              </a:rPr>
              <a:t>Touchpoints:</a:t>
            </a:r>
          </a:p>
          <a:p>
            <a:pPr fontAlgn="auto">
              <a:spcAft>
                <a:spcPts val="0"/>
              </a:spcAft>
              <a:defRPr/>
            </a:pPr>
            <a:r>
              <a:rPr lang="en-GB" sz="2000" dirty="0">
                <a:solidFill>
                  <a:srgbClr val="CC3300"/>
                </a:solidFill>
              </a:rPr>
              <a:t>email</a:t>
            </a:r>
          </a:p>
          <a:p>
            <a:pPr fontAlgn="auto">
              <a:spcAft>
                <a:spcPts val="0"/>
              </a:spcAft>
              <a:defRPr/>
            </a:pPr>
            <a:r>
              <a:rPr lang="en-GB" sz="2000" dirty="0">
                <a:solidFill>
                  <a:srgbClr val="CC3300"/>
                </a:solidFill>
              </a:rPr>
              <a:t>Telephone</a:t>
            </a:r>
          </a:p>
          <a:p>
            <a:pPr fontAlgn="auto">
              <a:spcAft>
                <a:spcPts val="0"/>
              </a:spcAft>
              <a:defRPr/>
            </a:pPr>
            <a:r>
              <a:rPr lang="en-GB" sz="2000" dirty="0">
                <a:solidFill>
                  <a:srgbClr val="CC3300"/>
                </a:solidFill>
              </a:rPr>
              <a:t>Person to person meetings</a:t>
            </a:r>
            <a:endParaRPr lang="en-US" sz="2000" dirty="0">
              <a:solidFill>
                <a:srgbClr val="CC33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Effect transition="in" filter="fade">
                                      <p:cBhvr>
                                        <p:cTn id="7" dur="500"/>
                                        <p:tgtEl>
                                          <p:spTgt spid="12290">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2290">
                                            <p:txEl>
                                              <p:pRg st="1" end="1"/>
                                            </p:txEl>
                                          </p:spTgt>
                                        </p:tgtEl>
                                        <p:attrNameLst>
                                          <p:attrName>style.visibility</p:attrName>
                                        </p:attrNameLst>
                                      </p:cBhvr>
                                      <p:to>
                                        <p:strVal val="visible"/>
                                      </p:to>
                                    </p:set>
                                    <p:animEffect transition="in" filter="fade">
                                      <p:cBhvr>
                                        <p:cTn id="10" dur="500"/>
                                        <p:tgtEl>
                                          <p:spTgt spid="12290">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animEffect transition="in" filter="fade">
                                      <p:cBhvr>
                                        <p:cTn id="15" dur="500"/>
                                        <p:tgtEl>
                                          <p:spTgt spid="5">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fade">
                                      <p:cBhvr>
                                        <p:cTn id="18" dur="500"/>
                                        <p:tgtEl>
                                          <p:spTgt spid="5">
                                            <p:txEl>
                                              <p:pRg st="1" end="1"/>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500"/>
                                        <p:tgtEl>
                                          <p:spTgt spid="5">
                                            <p:txEl>
                                              <p:pRg st="2" end="2"/>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fade">
                                      <p:cBhvr>
                                        <p:cTn id="24" dur="500"/>
                                        <p:tgtEl>
                                          <p:spTgt spid="5">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animEffect transition="in" filter="fade">
                                      <p:cBhvr>
                                        <p:cTn id="29" dur="500"/>
                                        <p:tgtEl>
                                          <p:spTgt spid="6">
                                            <p:txEl>
                                              <p:pRg st="0" end="0"/>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animEffect transition="in" filter="fade">
                                      <p:cBhvr>
                                        <p:cTn id="35" dur="500"/>
                                        <p:tgtEl>
                                          <p:spTgt spid="6">
                                            <p:txEl>
                                              <p:pRg st="2" end="2"/>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6">
                                            <p:txEl>
                                              <p:pRg st="3" end="3"/>
                                            </p:txEl>
                                          </p:spTgt>
                                        </p:tgtEl>
                                        <p:attrNameLst>
                                          <p:attrName>style.visibility</p:attrName>
                                        </p:attrNameLst>
                                      </p:cBhvr>
                                      <p:to>
                                        <p:strVal val="visible"/>
                                      </p:to>
                                    </p:set>
                                    <p:animEffect transition="in" filter="fade">
                                      <p:cBhvr>
                                        <p:cTn id="38"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a:extLst>
              <a:ext uri="{FF2B5EF4-FFF2-40B4-BE49-F238E27FC236}">
                <a16:creationId xmlns:a16="http://schemas.microsoft.com/office/drawing/2014/main" id="{5F763A9E-BC06-40F7-BC81-62C4040671D0}"/>
              </a:ext>
            </a:extLst>
          </p:cNvPr>
          <p:cNvSpPr>
            <a:spLocks noGrp="1" noChangeArrowheads="1"/>
          </p:cNvSpPr>
          <p:nvPr>
            <p:ph type="title"/>
          </p:nvPr>
        </p:nvSpPr>
        <p:spPr>
          <a:xfrm>
            <a:off x="609600" y="107949"/>
            <a:ext cx="10972800" cy="838200"/>
          </a:xfrm>
        </p:spPr>
        <p:txBody>
          <a:bodyPr/>
          <a:lstStyle/>
          <a:p>
            <a:r>
              <a:rPr lang="en-US" altLang="en-US" dirty="0"/>
              <a:t>CRM – How it works</a:t>
            </a:r>
          </a:p>
        </p:txBody>
      </p:sp>
      <p:sp>
        <p:nvSpPr>
          <p:cNvPr id="3" name="Content Placeholder 2">
            <a:extLst>
              <a:ext uri="{FF2B5EF4-FFF2-40B4-BE49-F238E27FC236}">
                <a16:creationId xmlns:a16="http://schemas.microsoft.com/office/drawing/2014/main" id="{9294B230-B561-48C7-827C-05BDC5808F88}"/>
              </a:ext>
            </a:extLst>
          </p:cNvPr>
          <p:cNvSpPr>
            <a:spLocks noGrp="1"/>
          </p:cNvSpPr>
          <p:nvPr>
            <p:ph idx="1"/>
          </p:nvPr>
        </p:nvSpPr>
        <p:spPr>
          <a:xfrm>
            <a:off x="200025" y="1117600"/>
            <a:ext cx="8601075" cy="4406900"/>
          </a:xfrm>
        </p:spPr>
        <p:txBody>
          <a:bodyPr rtlCol="0">
            <a:normAutofit fontScale="70000" lnSpcReduction="20000"/>
          </a:bodyPr>
          <a:lstStyle/>
          <a:p>
            <a:pPr marL="0" indent="0" fontAlgn="auto">
              <a:spcAft>
                <a:spcPts val="0"/>
              </a:spcAft>
              <a:buFont typeface="Arial" panose="020B0604020202020204" pitchFamily="34" charset="0"/>
              <a:buNone/>
              <a:defRPr/>
            </a:pPr>
            <a:r>
              <a:rPr lang="en-US" sz="3100" b="1" dirty="0">
                <a:solidFill>
                  <a:srgbClr val="FF0000"/>
                </a:solidFill>
              </a:rPr>
              <a:t>CRM – How it Works</a:t>
            </a:r>
          </a:p>
          <a:p>
            <a:pPr marL="0" indent="0" fontAlgn="auto">
              <a:spcAft>
                <a:spcPts val="0"/>
              </a:spcAft>
              <a:buFont typeface="Arial" panose="020B0604020202020204" pitchFamily="34" charset="0"/>
              <a:buNone/>
              <a:defRPr/>
            </a:pPr>
            <a:br>
              <a:rPr lang="en-GB" dirty="0"/>
            </a:br>
            <a:r>
              <a:rPr lang="en-GB" dirty="0">
                <a:solidFill>
                  <a:srgbClr val="CC3300"/>
                </a:solidFill>
              </a:rPr>
              <a:t>With an effective CRM strategy, a business can increase revenues by:</a:t>
            </a:r>
            <a:br>
              <a:rPr lang="en-GB" dirty="0">
                <a:solidFill>
                  <a:srgbClr val="CC3300"/>
                </a:solidFill>
              </a:rPr>
            </a:br>
            <a:endParaRPr lang="en-GB" dirty="0">
              <a:solidFill>
                <a:srgbClr val="CC3300"/>
              </a:solidFill>
            </a:endParaRPr>
          </a:p>
          <a:p>
            <a:pPr fontAlgn="auto">
              <a:spcAft>
                <a:spcPts val="0"/>
              </a:spcAft>
              <a:defRPr/>
            </a:pPr>
            <a:r>
              <a:rPr lang="en-GB" dirty="0">
                <a:solidFill>
                  <a:srgbClr val="CC3300"/>
                </a:solidFill>
              </a:rPr>
              <a:t>providing services and products that are exactly what customers want</a:t>
            </a:r>
          </a:p>
          <a:p>
            <a:pPr fontAlgn="auto">
              <a:spcAft>
                <a:spcPts val="0"/>
              </a:spcAft>
              <a:defRPr/>
            </a:pPr>
            <a:r>
              <a:rPr lang="en-GB" dirty="0">
                <a:solidFill>
                  <a:srgbClr val="CC3300"/>
                </a:solidFill>
              </a:rPr>
              <a:t>offering better customer service</a:t>
            </a:r>
          </a:p>
          <a:p>
            <a:pPr fontAlgn="auto">
              <a:spcAft>
                <a:spcPts val="0"/>
              </a:spcAft>
              <a:defRPr/>
            </a:pPr>
            <a:r>
              <a:rPr lang="en-GB" dirty="0">
                <a:solidFill>
                  <a:srgbClr val="CC3300"/>
                </a:solidFill>
              </a:rPr>
              <a:t>cross selling products more effectively</a:t>
            </a:r>
          </a:p>
          <a:p>
            <a:pPr fontAlgn="auto">
              <a:spcAft>
                <a:spcPts val="0"/>
              </a:spcAft>
              <a:defRPr/>
            </a:pPr>
            <a:r>
              <a:rPr lang="en-GB" dirty="0">
                <a:solidFill>
                  <a:srgbClr val="CC3300"/>
                </a:solidFill>
              </a:rPr>
              <a:t>helping sales staff close deals faster</a:t>
            </a:r>
          </a:p>
          <a:p>
            <a:pPr fontAlgn="auto">
              <a:spcAft>
                <a:spcPts val="0"/>
              </a:spcAft>
              <a:defRPr/>
            </a:pPr>
            <a:r>
              <a:rPr lang="en-GB" dirty="0">
                <a:solidFill>
                  <a:srgbClr val="CC3300"/>
                </a:solidFill>
              </a:rPr>
              <a:t>retaining existing customers and discovering new ones</a:t>
            </a:r>
          </a:p>
          <a:p>
            <a:pPr marL="0" indent="0" fontAlgn="auto">
              <a:spcAft>
                <a:spcPts val="0"/>
              </a:spcAft>
              <a:buFont typeface="Arial" panose="020B0604020202020204" pitchFamily="34" charset="0"/>
              <a:buNone/>
              <a:defRPr/>
            </a:pPr>
            <a:br>
              <a:rPr lang="en-GB" dirty="0"/>
            </a:br>
            <a:r>
              <a:rPr lang="en-GB" dirty="0">
                <a:solidFill>
                  <a:srgbClr val="0000CC"/>
                </a:solidFill>
              </a:rPr>
              <a:t>These revenue gains don't happen by simply buying software and installing it. For CRM to be truly effective, an organization must first understand who its customers are, their value, their needs, and how best to meet those needs. </a:t>
            </a:r>
          </a:p>
          <a:p>
            <a:pPr marL="0" indent="0" algn="r" fontAlgn="auto">
              <a:spcAft>
                <a:spcPts val="0"/>
              </a:spcAft>
              <a:buFont typeface="Arial" panose="020B0604020202020204" pitchFamily="34" charset="0"/>
              <a:buNone/>
              <a:defRPr/>
            </a:pPr>
            <a:r>
              <a:rPr lang="en-GB" sz="2600" dirty="0"/>
              <a:t>(</a:t>
            </a:r>
            <a:r>
              <a:rPr lang="en-GB" sz="2600" dirty="0" err="1"/>
              <a:t>Wailgum</a:t>
            </a:r>
            <a:r>
              <a:rPr lang="en-GB" sz="2600" dirty="0"/>
              <a:t> and </a:t>
            </a:r>
            <a:r>
              <a:rPr lang="en-GB" sz="2600" dirty="0" err="1"/>
              <a:t>Fruhlinger</a:t>
            </a:r>
            <a:r>
              <a:rPr lang="en-GB" sz="2600" dirty="0"/>
              <a:t>, 2018)</a:t>
            </a:r>
          </a:p>
          <a:p>
            <a:pPr marL="0" indent="0" fontAlgn="auto">
              <a:spcAft>
                <a:spcPts val="0"/>
              </a:spcAft>
              <a:buFont typeface="Arial" panose="020B0604020202020204" pitchFamily="34" charset="0"/>
              <a:buNone/>
              <a:defRPr/>
            </a:pPr>
            <a:endParaRPr lang="en-US" sz="2000" b="1" dirty="0"/>
          </a:p>
        </p:txBody>
      </p:sp>
      <p:pic>
        <p:nvPicPr>
          <p:cNvPr id="5" name="Picture 4" descr="A screenshot of a cell phone&#10;&#10;Description automatically generated">
            <a:extLst>
              <a:ext uri="{FF2B5EF4-FFF2-40B4-BE49-F238E27FC236}">
                <a16:creationId xmlns:a16="http://schemas.microsoft.com/office/drawing/2014/main" id="{7A387860-6A43-464E-AEDA-8926515F984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801100" y="965198"/>
            <a:ext cx="3313043" cy="30956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animEffect transition="in" filter="fade">
                                      <p:cBhvr>
                                        <p:cTn id="4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68DD20AF-5EEE-48B0-8AAA-568154D991B0}"/>
              </a:ext>
            </a:extLst>
          </p:cNvPr>
          <p:cNvSpPr>
            <a:spLocks noGrp="1" noChangeArrowheads="1"/>
          </p:cNvSpPr>
          <p:nvPr>
            <p:ph type="title"/>
          </p:nvPr>
        </p:nvSpPr>
        <p:spPr/>
        <p:txBody>
          <a:bodyPr/>
          <a:lstStyle/>
          <a:p>
            <a:r>
              <a:rPr lang="en-US" altLang="en-US"/>
              <a:t>Customer Relationship Lifecycle</a:t>
            </a:r>
          </a:p>
        </p:txBody>
      </p:sp>
      <p:pic>
        <p:nvPicPr>
          <p:cNvPr id="16388" name="Picture 26">
            <a:extLst>
              <a:ext uri="{FF2B5EF4-FFF2-40B4-BE49-F238E27FC236}">
                <a16:creationId xmlns:a16="http://schemas.microsoft.com/office/drawing/2014/main" id="{D46AC4C8-A76F-421C-8554-8CD33F968B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99000" y="2032000"/>
            <a:ext cx="2794000" cy="279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6389" name="Group 39">
            <a:extLst>
              <a:ext uri="{FF2B5EF4-FFF2-40B4-BE49-F238E27FC236}">
                <a16:creationId xmlns:a16="http://schemas.microsoft.com/office/drawing/2014/main" id="{D90AC659-93B3-4972-B471-6B72964C2ED6}"/>
              </a:ext>
            </a:extLst>
          </p:cNvPr>
          <p:cNvGrpSpPr>
            <a:grpSpLocks/>
          </p:cNvGrpSpPr>
          <p:nvPr/>
        </p:nvGrpSpPr>
        <p:grpSpPr bwMode="auto">
          <a:xfrm>
            <a:off x="7512050" y="4079875"/>
            <a:ext cx="4024313" cy="1233488"/>
            <a:chOff x="7606642" y="3701471"/>
            <a:chExt cx="4024476" cy="1233369"/>
          </a:xfrm>
        </p:grpSpPr>
        <p:sp>
          <p:nvSpPr>
            <p:cNvPr id="29" name="Rectangle 28">
              <a:extLst>
                <a:ext uri="{FF2B5EF4-FFF2-40B4-BE49-F238E27FC236}">
                  <a16:creationId xmlns:a16="http://schemas.microsoft.com/office/drawing/2014/main" id="{B580DACD-4424-4C71-AAF9-8587CB98F32C}"/>
                </a:ext>
              </a:extLst>
            </p:cNvPr>
            <p:cNvSpPr>
              <a:spLocks noChangeAspect="1"/>
            </p:cNvSpPr>
            <p:nvPr/>
          </p:nvSpPr>
          <p:spPr>
            <a:xfrm>
              <a:off x="7606642" y="3701471"/>
              <a:ext cx="3562494" cy="1233369"/>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srgbClr val="F9071E"/>
                </a:solidFill>
              </a:endParaRPr>
            </a:p>
          </p:txBody>
        </p:sp>
        <p:sp>
          <p:nvSpPr>
            <p:cNvPr id="30" name="TextBox 29">
              <a:extLst>
                <a:ext uri="{FF2B5EF4-FFF2-40B4-BE49-F238E27FC236}">
                  <a16:creationId xmlns:a16="http://schemas.microsoft.com/office/drawing/2014/main" id="{E950970D-809B-4D9A-A37A-9663807A0289}"/>
                </a:ext>
              </a:extLst>
            </p:cNvPr>
            <p:cNvSpPr txBox="1">
              <a:spLocks noChangeAspect="1" noChangeArrowheads="1"/>
            </p:cNvSpPr>
            <p:nvPr/>
          </p:nvSpPr>
          <p:spPr bwMode="auto">
            <a:xfrm>
              <a:off x="7614580" y="3749091"/>
              <a:ext cx="4016538" cy="113812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marL="342900" indent="-342900" eaLnBrk="1" fontAlgn="auto" hangingPunct="1">
                <a:spcBef>
                  <a:spcPct val="0"/>
                </a:spcBef>
                <a:spcAft>
                  <a:spcPts val="0"/>
                </a:spcAft>
                <a:defRPr/>
              </a:pPr>
              <a:r>
                <a:rPr lang="en-GB" altLang="en-US" sz="2000" dirty="0">
                  <a:solidFill>
                    <a:srgbClr val="F9071E"/>
                  </a:solidFill>
                  <a:latin typeface="Calibri" panose="020F0502020204030204" pitchFamily="34" charset="0"/>
                </a:rPr>
                <a:t>Product/knowledge database</a:t>
              </a:r>
              <a:endParaRPr lang="en-GB" altLang="en-US" sz="400" dirty="0">
                <a:solidFill>
                  <a:srgbClr val="F9071E"/>
                </a:solidFill>
                <a:latin typeface="Calibri" panose="020F0502020204030204" pitchFamily="34" charset="0"/>
              </a:endParaRPr>
            </a:p>
            <a:p>
              <a:pPr marL="171450" indent="-171450" eaLnBrk="1" fontAlgn="auto" hangingPunct="1">
                <a:spcBef>
                  <a:spcPct val="0"/>
                </a:spcBef>
                <a:spcAft>
                  <a:spcPts val="0"/>
                </a:spcAft>
                <a:defRPr/>
              </a:pPr>
              <a:endParaRPr lang="en-GB" altLang="en-US" sz="400" dirty="0">
                <a:solidFill>
                  <a:srgbClr val="F9071E"/>
                </a:solidFill>
                <a:latin typeface="Calibri" panose="020F0502020204030204" pitchFamily="34" charset="0"/>
              </a:endParaRPr>
            </a:p>
            <a:p>
              <a:pPr marL="342900" indent="-342900" eaLnBrk="1" fontAlgn="auto" hangingPunct="1">
                <a:spcBef>
                  <a:spcPct val="0"/>
                </a:spcBef>
                <a:spcAft>
                  <a:spcPts val="0"/>
                </a:spcAft>
                <a:defRPr/>
              </a:pPr>
              <a:r>
                <a:rPr lang="en-GB" altLang="en-US" sz="2000" dirty="0">
                  <a:solidFill>
                    <a:srgbClr val="F9071E"/>
                  </a:solidFill>
                  <a:latin typeface="Calibri" panose="020F0502020204030204" pitchFamily="34" charset="0"/>
                </a:rPr>
                <a:t>Customer tracking/history</a:t>
              </a:r>
              <a:endParaRPr lang="en-GB" altLang="en-US" sz="400" dirty="0">
                <a:solidFill>
                  <a:srgbClr val="F9071E"/>
                </a:solidFill>
                <a:latin typeface="Calibri" panose="020F0502020204030204" pitchFamily="34" charset="0"/>
              </a:endParaRPr>
            </a:p>
            <a:p>
              <a:pPr marL="171450" indent="-171450" eaLnBrk="1" fontAlgn="auto" hangingPunct="1">
                <a:spcBef>
                  <a:spcPct val="0"/>
                </a:spcBef>
                <a:spcAft>
                  <a:spcPts val="0"/>
                </a:spcAft>
                <a:defRPr/>
              </a:pPr>
              <a:endParaRPr lang="en-GB" altLang="en-US" sz="400" dirty="0">
                <a:solidFill>
                  <a:srgbClr val="F9071E"/>
                </a:solidFill>
                <a:latin typeface="Calibri" panose="020F0502020204030204" pitchFamily="34" charset="0"/>
              </a:endParaRPr>
            </a:p>
            <a:p>
              <a:pPr marL="342900" indent="-342900" eaLnBrk="1" fontAlgn="auto" hangingPunct="1">
                <a:spcBef>
                  <a:spcPct val="0"/>
                </a:spcBef>
                <a:spcAft>
                  <a:spcPts val="0"/>
                </a:spcAft>
                <a:defRPr/>
              </a:pPr>
              <a:r>
                <a:rPr lang="en-GB" altLang="en-US" sz="2000" dirty="0">
                  <a:solidFill>
                    <a:srgbClr val="F9071E"/>
                  </a:solidFill>
                  <a:latin typeface="Calibri" panose="020F0502020204030204" pitchFamily="34" charset="0"/>
                </a:rPr>
                <a:t>Call centre support</a:t>
              </a:r>
            </a:p>
          </p:txBody>
        </p:sp>
      </p:grpSp>
      <p:grpSp>
        <p:nvGrpSpPr>
          <p:cNvPr id="16390" name="Group 40">
            <a:extLst>
              <a:ext uri="{FF2B5EF4-FFF2-40B4-BE49-F238E27FC236}">
                <a16:creationId xmlns:a16="http://schemas.microsoft.com/office/drawing/2014/main" id="{047CA6AC-0FA8-4A24-A514-861540C258EB}"/>
              </a:ext>
            </a:extLst>
          </p:cNvPr>
          <p:cNvGrpSpPr>
            <a:grpSpLocks/>
          </p:cNvGrpSpPr>
          <p:nvPr/>
        </p:nvGrpSpPr>
        <p:grpSpPr bwMode="auto">
          <a:xfrm>
            <a:off x="7545388" y="1524000"/>
            <a:ext cx="3749675" cy="1201738"/>
            <a:chOff x="7418800" y="1524724"/>
            <a:chExt cx="3750850" cy="1200329"/>
          </a:xfrm>
        </p:grpSpPr>
        <p:sp>
          <p:nvSpPr>
            <p:cNvPr id="16397" name="TextBox 30">
              <a:extLst>
                <a:ext uri="{FF2B5EF4-FFF2-40B4-BE49-F238E27FC236}">
                  <a16:creationId xmlns:a16="http://schemas.microsoft.com/office/drawing/2014/main" id="{14AAEB27-9130-49CC-AC50-5660E8A35217}"/>
                </a:ext>
              </a:extLst>
            </p:cNvPr>
            <p:cNvSpPr txBox="1">
              <a:spLocks noChangeAspect="1" noChangeArrowheads="1"/>
            </p:cNvSpPr>
            <p:nvPr/>
          </p:nvSpPr>
          <p:spPr bwMode="auto">
            <a:xfrm>
              <a:off x="7574565" y="1524724"/>
              <a:ext cx="359508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pPr>
              <a:r>
                <a:rPr lang="en-GB" altLang="en-US" sz="1800">
                  <a:solidFill>
                    <a:srgbClr val="3399FF"/>
                  </a:solidFill>
                  <a:latin typeface="Calibri" panose="020F0502020204030204" pitchFamily="34" charset="0"/>
                </a:rPr>
                <a:t>Sales Workforce</a:t>
              </a:r>
            </a:p>
            <a:p>
              <a:pPr eaLnBrk="1" hangingPunct="1">
                <a:spcBef>
                  <a:spcPct val="0"/>
                </a:spcBef>
              </a:pPr>
              <a:r>
                <a:rPr lang="en-GB" altLang="en-US" sz="1800" i="1">
                  <a:solidFill>
                    <a:srgbClr val="3399FF"/>
                  </a:solidFill>
                  <a:latin typeface="Calibri" panose="020F0502020204030204" pitchFamily="34" charset="0"/>
                </a:rPr>
                <a:t>Measure &amp; manage pipeline</a:t>
              </a:r>
              <a:endParaRPr lang="en-GB" altLang="en-US" sz="1800">
                <a:solidFill>
                  <a:srgbClr val="3399FF"/>
                </a:solidFill>
                <a:latin typeface="Calibri" panose="020F0502020204030204" pitchFamily="34" charset="0"/>
              </a:endParaRPr>
            </a:p>
            <a:p>
              <a:pPr eaLnBrk="1" hangingPunct="1">
                <a:spcBef>
                  <a:spcPct val="0"/>
                </a:spcBef>
              </a:pPr>
              <a:r>
                <a:rPr lang="en-GB" altLang="en-US" sz="1800">
                  <a:solidFill>
                    <a:srgbClr val="3399FF"/>
                  </a:solidFill>
                  <a:latin typeface="Calibri" panose="020F0502020204030204" pitchFamily="34" charset="0"/>
                </a:rPr>
                <a:t>Contract management</a:t>
              </a:r>
            </a:p>
            <a:p>
              <a:pPr eaLnBrk="1" hangingPunct="1">
                <a:spcBef>
                  <a:spcPct val="0"/>
                </a:spcBef>
              </a:pPr>
              <a:endParaRPr lang="en-GB" altLang="en-US" sz="1800">
                <a:solidFill>
                  <a:srgbClr val="3399FF"/>
                </a:solidFill>
                <a:latin typeface="Calibri" panose="020F0502020204030204" pitchFamily="34" charset="0"/>
              </a:endParaRPr>
            </a:p>
          </p:txBody>
        </p:sp>
        <p:sp>
          <p:nvSpPr>
            <p:cNvPr id="32" name="Rectangle 31">
              <a:extLst>
                <a:ext uri="{FF2B5EF4-FFF2-40B4-BE49-F238E27FC236}">
                  <a16:creationId xmlns:a16="http://schemas.microsoft.com/office/drawing/2014/main" id="{A02F6EEB-967B-4E67-8979-B7345C9E19F6}"/>
                </a:ext>
              </a:extLst>
            </p:cNvPr>
            <p:cNvSpPr>
              <a:spLocks noChangeAspect="1"/>
            </p:cNvSpPr>
            <p:nvPr/>
          </p:nvSpPr>
          <p:spPr>
            <a:xfrm>
              <a:off x="7418800" y="1540580"/>
              <a:ext cx="3676214" cy="979925"/>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srgbClr val="3399FF"/>
                </a:solidFill>
              </a:endParaRPr>
            </a:p>
          </p:txBody>
        </p:sp>
      </p:grpSp>
      <p:grpSp>
        <p:nvGrpSpPr>
          <p:cNvPr id="16391" name="Group 38">
            <a:extLst>
              <a:ext uri="{FF2B5EF4-FFF2-40B4-BE49-F238E27FC236}">
                <a16:creationId xmlns:a16="http://schemas.microsoft.com/office/drawing/2014/main" id="{E3986EA1-98D6-4EBD-9C06-CE3019FE54AC}"/>
              </a:ext>
            </a:extLst>
          </p:cNvPr>
          <p:cNvGrpSpPr>
            <a:grpSpLocks/>
          </p:cNvGrpSpPr>
          <p:nvPr/>
        </p:nvGrpSpPr>
        <p:grpSpPr bwMode="auto">
          <a:xfrm>
            <a:off x="1258746" y="1577904"/>
            <a:ext cx="3232150" cy="869950"/>
            <a:chOff x="1508240" y="1742494"/>
            <a:chExt cx="3231930" cy="870485"/>
          </a:xfrm>
        </p:grpSpPr>
        <p:sp>
          <p:nvSpPr>
            <p:cNvPr id="16395" name="TextBox 27">
              <a:extLst>
                <a:ext uri="{FF2B5EF4-FFF2-40B4-BE49-F238E27FC236}">
                  <a16:creationId xmlns:a16="http://schemas.microsoft.com/office/drawing/2014/main" id="{D533FD0F-7A5E-42B7-8702-C66FE92E089B}"/>
                </a:ext>
              </a:extLst>
            </p:cNvPr>
            <p:cNvSpPr txBox="1">
              <a:spLocks noChangeAspect="1" noChangeArrowheads="1"/>
            </p:cNvSpPr>
            <p:nvPr/>
          </p:nvSpPr>
          <p:spPr bwMode="auto">
            <a:xfrm>
              <a:off x="1508240" y="1812435"/>
              <a:ext cx="323193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pPr>
              <a:r>
                <a:rPr lang="en-GB" altLang="en-US" sz="2000">
                  <a:solidFill>
                    <a:srgbClr val="FF9900"/>
                  </a:solidFill>
                  <a:latin typeface="Calibri" panose="020F0502020204030204" pitchFamily="34" charset="0"/>
                </a:rPr>
                <a:t>Campaign management</a:t>
              </a:r>
              <a:endParaRPr lang="en-GB" altLang="en-US" sz="900">
                <a:solidFill>
                  <a:srgbClr val="FF9900"/>
                </a:solidFill>
                <a:latin typeface="Calibri" panose="020F0502020204030204" pitchFamily="34" charset="0"/>
              </a:endParaRPr>
            </a:p>
            <a:p>
              <a:pPr eaLnBrk="1" hangingPunct="1">
                <a:spcBef>
                  <a:spcPct val="0"/>
                </a:spcBef>
              </a:pPr>
              <a:r>
                <a:rPr lang="en-GB" altLang="en-US" sz="2000">
                  <a:solidFill>
                    <a:srgbClr val="FF9900"/>
                  </a:solidFill>
                  <a:latin typeface="Calibri" panose="020F0502020204030204" pitchFamily="34" charset="0"/>
                </a:rPr>
                <a:t>Lead management</a:t>
              </a:r>
            </a:p>
          </p:txBody>
        </p:sp>
        <p:sp>
          <p:nvSpPr>
            <p:cNvPr id="33" name="Rectangle 32">
              <a:extLst>
                <a:ext uri="{FF2B5EF4-FFF2-40B4-BE49-F238E27FC236}">
                  <a16:creationId xmlns:a16="http://schemas.microsoft.com/office/drawing/2014/main" id="{5F036076-568A-4B23-A6A6-AD1CB9CEA225}"/>
                </a:ext>
              </a:extLst>
            </p:cNvPr>
            <p:cNvSpPr>
              <a:spLocks noChangeAspect="1"/>
            </p:cNvSpPr>
            <p:nvPr/>
          </p:nvSpPr>
          <p:spPr>
            <a:xfrm>
              <a:off x="1520939" y="1742494"/>
              <a:ext cx="3063666" cy="870485"/>
            </a:xfrm>
            <a:prstGeom prst="rect">
              <a:avLst/>
            </a:prstGeom>
            <a:noFill/>
            <a:ln/>
          </p:spPr>
          <p:style>
            <a:lnRef idx="2">
              <a:schemeClr val="accent6"/>
            </a:lnRef>
            <a:fillRef idx="1">
              <a:schemeClr val="lt1"/>
            </a:fillRef>
            <a:effectRef idx="0">
              <a:schemeClr val="accent6"/>
            </a:effectRef>
            <a:fontRef idx="minor">
              <a:schemeClr val="dk1"/>
            </a:fontRef>
          </p:style>
          <p:txBody>
            <a:bodyPr anchor="ctr"/>
            <a:lstStyle/>
            <a:p>
              <a:pPr algn="ctr" eaLnBrk="1" fontAlgn="auto" hangingPunct="1">
                <a:spcBef>
                  <a:spcPts val="0"/>
                </a:spcBef>
                <a:spcAft>
                  <a:spcPts val="0"/>
                </a:spcAft>
                <a:defRPr/>
              </a:pPr>
              <a:endParaRPr lang="en-GB">
                <a:solidFill>
                  <a:srgbClr val="FF9900"/>
                </a:solidFill>
              </a:endParaRPr>
            </a:p>
          </p:txBody>
        </p:sp>
      </p:grpSp>
      <p:grpSp>
        <p:nvGrpSpPr>
          <p:cNvPr id="16392" name="Group 37">
            <a:extLst>
              <a:ext uri="{FF2B5EF4-FFF2-40B4-BE49-F238E27FC236}">
                <a16:creationId xmlns:a16="http://schemas.microsoft.com/office/drawing/2014/main" id="{4ADD9639-7AC0-4D4B-8413-6E321D3C3E46}"/>
              </a:ext>
            </a:extLst>
          </p:cNvPr>
          <p:cNvGrpSpPr>
            <a:grpSpLocks/>
          </p:cNvGrpSpPr>
          <p:nvPr/>
        </p:nvGrpSpPr>
        <p:grpSpPr bwMode="auto">
          <a:xfrm>
            <a:off x="819150" y="3922713"/>
            <a:ext cx="3879850" cy="1436687"/>
            <a:chOff x="819808" y="3259975"/>
            <a:chExt cx="3879192" cy="1437382"/>
          </a:xfrm>
        </p:grpSpPr>
        <p:sp>
          <p:nvSpPr>
            <p:cNvPr id="36" name="TextBox 35">
              <a:extLst>
                <a:ext uri="{FF2B5EF4-FFF2-40B4-BE49-F238E27FC236}">
                  <a16:creationId xmlns:a16="http://schemas.microsoft.com/office/drawing/2014/main" id="{B5DCD13C-B129-4C0E-B9A7-A37C52DB5E0F}"/>
                </a:ext>
              </a:extLst>
            </p:cNvPr>
            <p:cNvSpPr txBox="1">
              <a:spLocks noChangeAspect="1" noChangeArrowheads="1"/>
            </p:cNvSpPr>
            <p:nvPr/>
          </p:nvSpPr>
          <p:spPr bwMode="auto">
            <a:xfrm>
              <a:off x="819808" y="3312387"/>
              <a:ext cx="3879192" cy="138497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marL="342900" indent="-342900" eaLnBrk="1" fontAlgn="auto" hangingPunct="1">
                <a:spcBef>
                  <a:spcPct val="0"/>
                </a:spcBef>
                <a:spcAft>
                  <a:spcPts val="0"/>
                </a:spcAft>
                <a:defRPr/>
              </a:pPr>
              <a:r>
                <a:rPr lang="en-GB" altLang="en-US" sz="2000" dirty="0">
                  <a:solidFill>
                    <a:srgbClr val="800080"/>
                  </a:solidFill>
                  <a:latin typeface="Calibri" panose="020F0502020204030204" pitchFamily="34" charset="0"/>
                </a:rPr>
                <a:t>Contact information</a:t>
              </a:r>
            </a:p>
            <a:p>
              <a:pPr marL="171450" indent="-171450" eaLnBrk="1" fontAlgn="auto" hangingPunct="1">
                <a:spcBef>
                  <a:spcPct val="0"/>
                </a:spcBef>
                <a:spcAft>
                  <a:spcPts val="0"/>
                </a:spcAft>
                <a:defRPr/>
              </a:pPr>
              <a:endParaRPr lang="en-GB" altLang="en-US" sz="200" dirty="0">
                <a:solidFill>
                  <a:srgbClr val="800080"/>
                </a:solidFill>
                <a:latin typeface="Calibri" panose="020F0502020204030204" pitchFamily="34" charset="0"/>
              </a:endParaRPr>
            </a:p>
            <a:p>
              <a:pPr marL="342900" indent="-342900" eaLnBrk="1" fontAlgn="auto" hangingPunct="1">
                <a:spcBef>
                  <a:spcPct val="0"/>
                </a:spcBef>
                <a:spcAft>
                  <a:spcPts val="0"/>
                </a:spcAft>
                <a:defRPr/>
              </a:pPr>
              <a:r>
                <a:rPr lang="en-GB" altLang="en-US" sz="2000" dirty="0">
                  <a:solidFill>
                    <a:srgbClr val="800080"/>
                  </a:solidFill>
                  <a:latin typeface="Calibri" panose="020F0502020204030204" pitchFamily="34" charset="0"/>
                </a:rPr>
                <a:t>Customer docs</a:t>
              </a:r>
              <a:endParaRPr lang="en-GB" altLang="en-US" sz="200" dirty="0">
                <a:solidFill>
                  <a:srgbClr val="800080"/>
                </a:solidFill>
                <a:latin typeface="Calibri" panose="020F0502020204030204" pitchFamily="34" charset="0"/>
              </a:endParaRPr>
            </a:p>
            <a:p>
              <a:pPr marL="342900" indent="-342900" eaLnBrk="1" fontAlgn="auto" hangingPunct="1">
                <a:spcBef>
                  <a:spcPct val="0"/>
                </a:spcBef>
                <a:spcAft>
                  <a:spcPts val="0"/>
                </a:spcAft>
                <a:defRPr/>
              </a:pPr>
              <a:r>
                <a:rPr lang="en-GB" altLang="en-US" sz="2000" dirty="0">
                  <a:solidFill>
                    <a:srgbClr val="800080"/>
                  </a:solidFill>
                  <a:latin typeface="Calibri" panose="020F0502020204030204" pitchFamily="34" charset="0"/>
                </a:rPr>
                <a:t>Contact notes</a:t>
              </a:r>
            </a:p>
            <a:p>
              <a:pPr marL="171450" indent="-171450" eaLnBrk="1" fontAlgn="auto" hangingPunct="1">
                <a:spcBef>
                  <a:spcPct val="0"/>
                </a:spcBef>
                <a:spcAft>
                  <a:spcPts val="0"/>
                </a:spcAft>
                <a:defRPr/>
              </a:pPr>
              <a:endParaRPr lang="en-GB" altLang="en-US" sz="200" dirty="0">
                <a:solidFill>
                  <a:srgbClr val="800080"/>
                </a:solidFill>
                <a:latin typeface="Calibri" panose="020F0502020204030204" pitchFamily="34" charset="0"/>
              </a:endParaRPr>
            </a:p>
            <a:p>
              <a:pPr marL="342900" indent="-342900" eaLnBrk="1" fontAlgn="auto" hangingPunct="1">
                <a:spcBef>
                  <a:spcPct val="0"/>
                </a:spcBef>
                <a:spcAft>
                  <a:spcPts val="0"/>
                </a:spcAft>
                <a:defRPr/>
              </a:pPr>
              <a:r>
                <a:rPr lang="en-GB" altLang="en-US" sz="2000" dirty="0">
                  <a:solidFill>
                    <a:srgbClr val="800080"/>
                  </a:solidFill>
                  <a:latin typeface="Calibri" panose="020F0502020204030204" pitchFamily="34" charset="0"/>
                </a:rPr>
                <a:t>Contact segmentation &amp; tagging</a:t>
              </a:r>
            </a:p>
          </p:txBody>
        </p:sp>
        <p:sp>
          <p:nvSpPr>
            <p:cNvPr id="37" name="Rectangle 36">
              <a:extLst>
                <a:ext uri="{FF2B5EF4-FFF2-40B4-BE49-F238E27FC236}">
                  <a16:creationId xmlns:a16="http://schemas.microsoft.com/office/drawing/2014/main" id="{7B590139-D116-462F-B2F7-2816302E6ECA}"/>
                </a:ext>
              </a:extLst>
            </p:cNvPr>
            <p:cNvSpPr>
              <a:spLocks noChangeAspect="1"/>
            </p:cNvSpPr>
            <p:nvPr/>
          </p:nvSpPr>
          <p:spPr>
            <a:xfrm>
              <a:off x="819808" y="3259975"/>
              <a:ext cx="3764911" cy="1437382"/>
            </a:xfrm>
            <a:prstGeom prst="rect">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srgbClr val="800080"/>
                </a:solidFill>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391"/>
                                        </p:tgtEl>
                                        <p:attrNameLst>
                                          <p:attrName>style.visibility</p:attrName>
                                        </p:attrNameLst>
                                      </p:cBhvr>
                                      <p:to>
                                        <p:strVal val="visible"/>
                                      </p:to>
                                    </p:set>
                                    <p:animEffect transition="in" filter="fade">
                                      <p:cBhvr>
                                        <p:cTn id="7" dur="500"/>
                                        <p:tgtEl>
                                          <p:spTgt spid="1639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390"/>
                                        </p:tgtEl>
                                        <p:attrNameLst>
                                          <p:attrName>style.visibility</p:attrName>
                                        </p:attrNameLst>
                                      </p:cBhvr>
                                      <p:to>
                                        <p:strVal val="visible"/>
                                      </p:to>
                                    </p:set>
                                    <p:animEffect transition="in" filter="fade">
                                      <p:cBhvr>
                                        <p:cTn id="12" dur="500"/>
                                        <p:tgtEl>
                                          <p:spTgt spid="163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D142FF1B-B39E-4800-9D3D-20DF5E7337F5}"/>
              </a:ext>
            </a:extLst>
          </p:cNvPr>
          <p:cNvSpPr>
            <a:spLocks noGrp="1" noChangeArrowheads="1"/>
          </p:cNvSpPr>
          <p:nvPr>
            <p:ph type="title"/>
          </p:nvPr>
        </p:nvSpPr>
        <p:spPr/>
        <p:txBody>
          <a:bodyPr/>
          <a:lstStyle/>
          <a:p>
            <a:r>
              <a:rPr lang="en-US" altLang="en-US"/>
              <a:t>CRM – Related Areas</a:t>
            </a:r>
          </a:p>
        </p:txBody>
      </p:sp>
      <p:sp>
        <p:nvSpPr>
          <p:cNvPr id="18434" name="Content Placeholder 2">
            <a:extLst>
              <a:ext uri="{FF2B5EF4-FFF2-40B4-BE49-F238E27FC236}">
                <a16:creationId xmlns:a16="http://schemas.microsoft.com/office/drawing/2014/main" id="{F49FAD13-9F54-4AFC-9485-A039BBA6FC6D}"/>
              </a:ext>
            </a:extLst>
          </p:cNvPr>
          <p:cNvSpPr>
            <a:spLocks noGrp="1" noChangeArrowheads="1"/>
          </p:cNvSpPr>
          <p:nvPr>
            <p:ph idx="1"/>
          </p:nvPr>
        </p:nvSpPr>
        <p:spPr/>
        <p:txBody>
          <a:bodyPr/>
          <a:lstStyle/>
          <a:p>
            <a:r>
              <a:rPr lang="en-US" altLang="en-US" dirty="0">
                <a:solidFill>
                  <a:srgbClr val="F9071E"/>
                </a:solidFill>
              </a:rPr>
              <a:t>Customer Retention</a:t>
            </a:r>
          </a:p>
          <a:p>
            <a:r>
              <a:rPr lang="en-US" altLang="en-US" dirty="0">
                <a:solidFill>
                  <a:srgbClr val="800080"/>
                </a:solidFill>
              </a:rPr>
              <a:t>Customer Segmentation</a:t>
            </a:r>
          </a:p>
          <a:p>
            <a:r>
              <a:rPr lang="en-US" altLang="en-US" dirty="0">
                <a:solidFill>
                  <a:srgbClr val="009900"/>
                </a:solidFill>
              </a:rPr>
              <a:t>Customer Surveys</a:t>
            </a:r>
          </a:p>
          <a:p>
            <a:r>
              <a:rPr lang="en-US" altLang="en-US" dirty="0">
                <a:solidFill>
                  <a:srgbClr val="0000CC"/>
                </a:solidFill>
              </a:rPr>
              <a:t>Loyalty Management Tools</a:t>
            </a:r>
          </a:p>
        </p:txBody>
      </p:sp>
      <p:pic>
        <p:nvPicPr>
          <p:cNvPr id="18436" name="Picture 4">
            <a:extLst>
              <a:ext uri="{FF2B5EF4-FFF2-40B4-BE49-F238E27FC236}">
                <a16:creationId xmlns:a16="http://schemas.microsoft.com/office/drawing/2014/main" id="{A38E4B7E-9919-4FE1-A74F-D0D2DFF1AA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4263" y="1535113"/>
            <a:ext cx="5627687" cy="398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434">
                                            <p:txEl>
                                              <p:pRg st="0" end="0"/>
                                            </p:txEl>
                                          </p:spTgt>
                                        </p:tgtEl>
                                        <p:attrNameLst>
                                          <p:attrName>style.visibility</p:attrName>
                                        </p:attrNameLst>
                                      </p:cBhvr>
                                      <p:to>
                                        <p:strVal val="visible"/>
                                      </p:to>
                                    </p:set>
                                    <p:animEffect transition="in" filter="fade">
                                      <p:cBhvr>
                                        <p:cTn id="7" dur="500"/>
                                        <p:tgtEl>
                                          <p:spTgt spid="1843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434">
                                            <p:txEl>
                                              <p:pRg st="1" end="1"/>
                                            </p:txEl>
                                          </p:spTgt>
                                        </p:tgtEl>
                                        <p:attrNameLst>
                                          <p:attrName>style.visibility</p:attrName>
                                        </p:attrNameLst>
                                      </p:cBhvr>
                                      <p:to>
                                        <p:strVal val="visible"/>
                                      </p:to>
                                    </p:set>
                                    <p:animEffect transition="in" filter="fade">
                                      <p:cBhvr>
                                        <p:cTn id="12" dur="500"/>
                                        <p:tgtEl>
                                          <p:spTgt spid="1843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434">
                                            <p:txEl>
                                              <p:pRg st="2" end="2"/>
                                            </p:txEl>
                                          </p:spTgt>
                                        </p:tgtEl>
                                        <p:attrNameLst>
                                          <p:attrName>style.visibility</p:attrName>
                                        </p:attrNameLst>
                                      </p:cBhvr>
                                      <p:to>
                                        <p:strVal val="visible"/>
                                      </p:to>
                                    </p:set>
                                    <p:animEffect transition="in" filter="fade">
                                      <p:cBhvr>
                                        <p:cTn id="17" dur="500"/>
                                        <p:tgtEl>
                                          <p:spTgt spid="1843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8434">
                                            <p:txEl>
                                              <p:pRg st="3" end="3"/>
                                            </p:txEl>
                                          </p:spTgt>
                                        </p:tgtEl>
                                        <p:attrNameLst>
                                          <p:attrName>style.visibility</p:attrName>
                                        </p:attrNameLst>
                                      </p:cBhvr>
                                      <p:to>
                                        <p:strVal val="visible"/>
                                      </p:to>
                                    </p:set>
                                    <p:animEffect transition="in" filter="fade">
                                      <p:cBhvr>
                                        <p:cTn id="22" dur="500"/>
                                        <p:tgtEl>
                                          <p:spTgt spid="1843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D1CC9689-9434-420B-AC20-06F897F9BD15}"/>
              </a:ext>
            </a:extLst>
          </p:cNvPr>
          <p:cNvSpPr>
            <a:spLocks noGrp="1" noChangeArrowheads="1"/>
          </p:cNvSpPr>
          <p:nvPr>
            <p:ph type="title"/>
          </p:nvPr>
        </p:nvSpPr>
        <p:spPr>
          <a:xfrm>
            <a:off x="609600" y="274638"/>
            <a:ext cx="10972800" cy="630237"/>
          </a:xfrm>
        </p:spPr>
        <p:txBody>
          <a:bodyPr>
            <a:normAutofit fontScale="90000"/>
          </a:bodyPr>
          <a:lstStyle/>
          <a:p>
            <a:r>
              <a:rPr lang="en-US" altLang="en-US" sz="4000" b="1" dirty="0"/>
              <a:t>Customer Retention</a:t>
            </a:r>
          </a:p>
        </p:txBody>
      </p:sp>
      <p:sp>
        <p:nvSpPr>
          <p:cNvPr id="20482" name="Content Placeholder 2">
            <a:extLst>
              <a:ext uri="{FF2B5EF4-FFF2-40B4-BE49-F238E27FC236}">
                <a16:creationId xmlns:a16="http://schemas.microsoft.com/office/drawing/2014/main" id="{F79B5254-7BF4-4C1D-A194-24F09FE76671}"/>
              </a:ext>
            </a:extLst>
          </p:cNvPr>
          <p:cNvSpPr>
            <a:spLocks noGrp="1" noChangeArrowheads="1"/>
          </p:cNvSpPr>
          <p:nvPr>
            <p:ph idx="1"/>
          </p:nvPr>
        </p:nvSpPr>
        <p:spPr>
          <a:xfrm>
            <a:off x="233363" y="1174750"/>
            <a:ext cx="10909300" cy="1382713"/>
          </a:xfrm>
        </p:spPr>
        <p:txBody>
          <a:bodyPr/>
          <a:lstStyle/>
          <a:p>
            <a:pPr marL="0" indent="0">
              <a:buFont typeface="Arial" panose="020B0604020202020204" pitchFamily="34" charset="0"/>
              <a:buNone/>
            </a:pPr>
            <a:r>
              <a:rPr lang="en-GB" altLang="en-US" sz="2400" dirty="0">
                <a:solidFill>
                  <a:srgbClr val="0000CC"/>
                </a:solidFill>
              </a:rPr>
              <a:t>That collection of activities business uses to increase the number of repeat customers and to increase the profitability of each existing customer.</a:t>
            </a:r>
            <a:endParaRPr lang="en-US" altLang="en-US" sz="2400" dirty="0">
              <a:solidFill>
                <a:srgbClr val="0000CC"/>
              </a:solidFill>
            </a:endParaRPr>
          </a:p>
        </p:txBody>
      </p:sp>
      <p:pic>
        <p:nvPicPr>
          <p:cNvPr id="20484" name="Picture 5">
            <a:extLst>
              <a:ext uri="{FF2B5EF4-FFF2-40B4-BE49-F238E27FC236}">
                <a16:creationId xmlns:a16="http://schemas.microsoft.com/office/drawing/2014/main" id="{28FAAFA1-A5D0-4CC1-8B64-42F8F56E61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57425" y="2233613"/>
            <a:ext cx="6650038" cy="312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482">
                                            <p:txEl>
                                              <p:pRg st="0" end="0"/>
                                            </p:txEl>
                                          </p:spTgt>
                                        </p:tgtEl>
                                        <p:attrNameLst>
                                          <p:attrName>style.visibility</p:attrName>
                                        </p:attrNameLst>
                                      </p:cBhvr>
                                      <p:to>
                                        <p:strVal val="visible"/>
                                      </p:to>
                                    </p:set>
                                    <p:animEffect transition="in" filter="fade">
                                      <p:cBhvr>
                                        <p:cTn id="7" dur="500"/>
                                        <p:tgtEl>
                                          <p:spTgt spid="2048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484"/>
                                        </p:tgtEl>
                                        <p:attrNameLst>
                                          <p:attrName>style.visibility</p:attrName>
                                        </p:attrNameLst>
                                      </p:cBhvr>
                                      <p:to>
                                        <p:strVal val="visible"/>
                                      </p:to>
                                    </p:set>
                                    <p:animEffect transition="in" filter="fade">
                                      <p:cBhvr>
                                        <p:cTn id="12" dur="500"/>
                                        <p:tgtEl>
                                          <p:spTgt spid="204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7622EE3B-5C2F-4427-80DD-C1449403BEB8}"/>
              </a:ext>
            </a:extLst>
          </p:cNvPr>
          <p:cNvSpPr>
            <a:spLocks noGrp="1" noChangeArrowheads="1"/>
          </p:cNvSpPr>
          <p:nvPr>
            <p:ph type="title"/>
          </p:nvPr>
        </p:nvSpPr>
        <p:spPr>
          <a:xfrm>
            <a:off x="609600" y="39283"/>
            <a:ext cx="10972800" cy="1143000"/>
          </a:xfrm>
        </p:spPr>
        <p:txBody>
          <a:bodyPr/>
          <a:lstStyle/>
          <a:p>
            <a:r>
              <a:rPr lang="en-US" altLang="en-US" b="1" dirty="0"/>
              <a:t>Customer Segmentation</a:t>
            </a:r>
          </a:p>
        </p:txBody>
      </p:sp>
      <p:sp>
        <p:nvSpPr>
          <p:cNvPr id="22530" name="Content Placeholder 2">
            <a:extLst>
              <a:ext uri="{FF2B5EF4-FFF2-40B4-BE49-F238E27FC236}">
                <a16:creationId xmlns:a16="http://schemas.microsoft.com/office/drawing/2014/main" id="{C64D7AD7-38BD-49A0-8978-24482F10D1CC}"/>
              </a:ext>
            </a:extLst>
          </p:cNvPr>
          <p:cNvSpPr>
            <a:spLocks noGrp="1" noChangeArrowheads="1"/>
          </p:cNvSpPr>
          <p:nvPr>
            <p:ph idx="1"/>
          </p:nvPr>
        </p:nvSpPr>
        <p:spPr>
          <a:xfrm>
            <a:off x="233363" y="1174750"/>
            <a:ext cx="10909300" cy="1382713"/>
          </a:xfrm>
        </p:spPr>
        <p:txBody>
          <a:bodyPr/>
          <a:lstStyle/>
          <a:p>
            <a:pPr marL="0" indent="0">
              <a:buFont typeface="Arial" panose="020B0604020202020204" pitchFamily="34" charset="0"/>
              <a:buNone/>
            </a:pPr>
            <a:r>
              <a:rPr lang="en-GB" altLang="en-US" sz="2400" dirty="0">
                <a:solidFill>
                  <a:srgbClr val="FF0066"/>
                </a:solidFill>
              </a:rPr>
              <a:t>Dividing customers into groups based on common characteristics so companies can market to each group effectively and appropriately.</a:t>
            </a:r>
          </a:p>
        </p:txBody>
      </p:sp>
      <p:sp>
        <p:nvSpPr>
          <p:cNvPr id="7" name="Content Placeholder 2">
            <a:extLst>
              <a:ext uri="{FF2B5EF4-FFF2-40B4-BE49-F238E27FC236}">
                <a16:creationId xmlns:a16="http://schemas.microsoft.com/office/drawing/2014/main" id="{B37F6C3B-5A4C-4BE4-B53A-33B8E4735EF4}"/>
              </a:ext>
            </a:extLst>
          </p:cNvPr>
          <p:cNvSpPr txBox="1">
            <a:spLocks/>
          </p:cNvSpPr>
          <p:nvPr/>
        </p:nvSpPr>
        <p:spPr>
          <a:xfrm>
            <a:off x="465138" y="2152650"/>
            <a:ext cx="4433887" cy="3094038"/>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Font typeface="Arial" pitchFamily="34" charset="0"/>
              <a:buNone/>
              <a:defRPr/>
            </a:pPr>
            <a:r>
              <a:rPr lang="en-US" b="1" dirty="0">
                <a:solidFill>
                  <a:srgbClr val="800080"/>
                </a:solidFill>
              </a:rPr>
              <a:t>Business to Business (B2B)</a:t>
            </a:r>
            <a:br>
              <a:rPr lang="en-US" b="1" dirty="0">
                <a:solidFill>
                  <a:srgbClr val="800080"/>
                </a:solidFill>
              </a:rPr>
            </a:br>
            <a:endParaRPr lang="en-US" b="1" dirty="0">
              <a:solidFill>
                <a:srgbClr val="800080"/>
              </a:solidFill>
            </a:endParaRPr>
          </a:p>
          <a:p>
            <a:pPr fontAlgn="auto">
              <a:spcAft>
                <a:spcPts val="0"/>
              </a:spcAft>
              <a:defRPr/>
            </a:pPr>
            <a:r>
              <a:rPr lang="en-GB" sz="2400" dirty="0">
                <a:solidFill>
                  <a:srgbClr val="800080"/>
                </a:solidFill>
              </a:rPr>
              <a:t>Industry</a:t>
            </a:r>
          </a:p>
          <a:p>
            <a:pPr fontAlgn="auto">
              <a:spcAft>
                <a:spcPts val="0"/>
              </a:spcAft>
              <a:defRPr/>
            </a:pPr>
            <a:r>
              <a:rPr lang="en-GB" sz="2400" dirty="0">
                <a:solidFill>
                  <a:srgbClr val="800080"/>
                </a:solidFill>
              </a:rPr>
              <a:t>Number of employees</a:t>
            </a:r>
          </a:p>
          <a:p>
            <a:pPr fontAlgn="auto">
              <a:spcAft>
                <a:spcPts val="0"/>
              </a:spcAft>
              <a:defRPr/>
            </a:pPr>
            <a:r>
              <a:rPr lang="en-GB" sz="2400" dirty="0">
                <a:solidFill>
                  <a:srgbClr val="800080"/>
                </a:solidFill>
              </a:rPr>
              <a:t>Previous products bought</a:t>
            </a:r>
          </a:p>
          <a:p>
            <a:pPr fontAlgn="auto">
              <a:spcAft>
                <a:spcPts val="0"/>
              </a:spcAft>
              <a:defRPr/>
            </a:pPr>
            <a:r>
              <a:rPr lang="en-GB" sz="2400" dirty="0">
                <a:solidFill>
                  <a:srgbClr val="800080"/>
                </a:solidFill>
              </a:rPr>
              <a:t>Location</a:t>
            </a:r>
          </a:p>
        </p:txBody>
      </p:sp>
      <p:sp>
        <p:nvSpPr>
          <p:cNvPr id="8" name="Content Placeholder 2">
            <a:extLst>
              <a:ext uri="{FF2B5EF4-FFF2-40B4-BE49-F238E27FC236}">
                <a16:creationId xmlns:a16="http://schemas.microsoft.com/office/drawing/2014/main" id="{C7669B5D-1B6E-4FE5-8D9B-E129EE4FBB18}"/>
              </a:ext>
            </a:extLst>
          </p:cNvPr>
          <p:cNvSpPr txBox="1">
            <a:spLocks/>
          </p:cNvSpPr>
          <p:nvPr/>
        </p:nvSpPr>
        <p:spPr>
          <a:xfrm>
            <a:off x="6316663" y="2159000"/>
            <a:ext cx="5641975" cy="3094038"/>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Font typeface="Arial" pitchFamily="34" charset="0"/>
              <a:buNone/>
              <a:defRPr/>
            </a:pPr>
            <a:r>
              <a:rPr lang="en-US" b="1" dirty="0">
                <a:solidFill>
                  <a:srgbClr val="009900"/>
                </a:solidFill>
              </a:rPr>
              <a:t>Business to Consumer (B2C)</a:t>
            </a:r>
            <a:br>
              <a:rPr lang="en-US" b="1" dirty="0">
                <a:solidFill>
                  <a:srgbClr val="009900"/>
                </a:solidFill>
              </a:rPr>
            </a:br>
            <a:endParaRPr lang="en-US" b="1" dirty="0">
              <a:solidFill>
                <a:srgbClr val="009900"/>
              </a:solidFill>
            </a:endParaRPr>
          </a:p>
          <a:p>
            <a:pPr fontAlgn="auto">
              <a:spcAft>
                <a:spcPts val="0"/>
              </a:spcAft>
              <a:defRPr/>
            </a:pPr>
            <a:r>
              <a:rPr lang="en-GB" sz="2400" dirty="0">
                <a:solidFill>
                  <a:srgbClr val="009900"/>
                </a:solidFill>
              </a:rPr>
              <a:t>Age</a:t>
            </a:r>
          </a:p>
          <a:p>
            <a:pPr fontAlgn="auto">
              <a:spcAft>
                <a:spcPts val="0"/>
              </a:spcAft>
              <a:defRPr/>
            </a:pPr>
            <a:r>
              <a:rPr lang="en-GB" sz="2400" dirty="0">
                <a:solidFill>
                  <a:srgbClr val="009900"/>
                </a:solidFill>
              </a:rPr>
              <a:t>Gender</a:t>
            </a:r>
          </a:p>
          <a:p>
            <a:pPr fontAlgn="auto">
              <a:spcAft>
                <a:spcPts val="0"/>
              </a:spcAft>
              <a:defRPr/>
            </a:pPr>
            <a:r>
              <a:rPr lang="en-GB" sz="2400" dirty="0">
                <a:solidFill>
                  <a:srgbClr val="009900"/>
                </a:solidFill>
              </a:rPr>
              <a:t>Location</a:t>
            </a:r>
          </a:p>
          <a:p>
            <a:pPr fontAlgn="auto">
              <a:spcAft>
                <a:spcPts val="0"/>
              </a:spcAft>
              <a:defRPr/>
            </a:pPr>
            <a:r>
              <a:rPr lang="en-GB" sz="2400" dirty="0">
                <a:solidFill>
                  <a:srgbClr val="009900"/>
                </a:solidFill>
              </a:rPr>
              <a:t>Stage of life (single/married/retired)</a:t>
            </a:r>
          </a:p>
          <a:p>
            <a:pPr marL="0" indent="0" fontAlgn="auto">
              <a:spcAft>
                <a:spcPts val="0"/>
              </a:spcAft>
              <a:buFont typeface="Arial" pitchFamily="34" charset="0"/>
              <a:buNone/>
              <a:defRPr/>
            </a:pPr>
            <a:endParaRPr lang="en-GB" dirty="0">
              <a:solidFill>
                <a:srgbClr val="0099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Effect transition="in" filter="fade">
                                      <p:cBhvr>
                                        <p:cTn id="7" dur="500"/>
                                        <p:tgtEl>
                                          <p:spTgt spid="2253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Effect transition="in" filter="fade">
                                      <p:cBhvr>
                                        <p:cTn id="17" dur="500"/>
                                        <p:tgtEl>
                                          <p:spTgt spid="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2" end="2"/>
                                            </p:txEl>
                                          </p:spTgt>
                                        </p:tgtEl>
                                        <p:attrNameLst>
                                          <p:attrName>style.visibility</p:attrName>
                                        </p:attrNameLst>
                                      </p:cBhvr>
                                      <p:to>
                                        <p:strVal val="visible"/>
                                      </p:to>
                                    </p:set>
                                    <p:animEffect transition="in" filter="fade">
                                      <p:cBhvr>
                                        <p:cTn id="22" dur="500"/>
                                        <p:tgtEl>
                                          <p:spTgt spid="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animEffect transition="in" filter="fade">
                                      <p:cBhvr>
                                        <p:cTn id="27" dur="500"/>
                                        <p:tgtEl>
                                          <p:spTgt spid="7">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4" end="4"/>
                                            </p:txEl>
                                          </p:spTgt>
                                        </p:tgtEl>
                                        <p:attrNameLst>
                                          <p:attrName>style.visibility</p:attrName>
                                        </p:attrNameLst>
                                      </p:cBhvr>
                                      <p:to>
                                        <p:strVal val="visible"/>
                                      </p:to>
                                    </p:set>
                                    <p:animEffect transition="in" filter="fade">
                                      <p:cBhvr>
                                        <p:cTn id="32" dur="500"/>
                                        <p:tgtEl>
                                          <p:spTgt spid="7">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animEffect transition="in" filter="fade">
                                      <p:cBhvr>
                                        <p:cTn id="37" dur="500"/>
                                        <p:tgtEl>
                                          <p:spTgt spid="8">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xEl>
                                              <p:pRg st="1" end="1"/>
                                            </p:txEl>
                                          </p:spTgt>
                                        </p:tgtEl>
                                        <p:attrNameLst>
                                          <p:attrName>style.visibility</p:attrName>
                                        </p:attrNameLst>
                                      </p:cBhvr>
                                      <p:to>
                                        <p:strVal val="visible"/>
                                      </p:to>
                                    </p:set>
                                    <p:animEffect transition="in" filter="fade">
                                      <p:cBhvr>
                                        <p:cTn id="42" dur="500"/>
                                        <p:tgtEl>
                                          <p:spTgt spid="8">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8">
                                            <p:txEl>
                                              <p:pRg st="2" end="2"/>
                                            </p:txEl>
                                          </p:spTgt>
                                        </p:tgtEl>
                                        <p:attrNameLst>
                                          <p:attrName>style.visibility</p:attrName>
                                        </p:attrNameLst>
                                      </p:cBhvr>
                                      <p:to>
                                        <p:strVal val="visible"/>
                                      </p:to>
                                    </p:set>
                                    <p:animEffect transition="in" filter="fade">
                                      <p:cBhvr>
                                        <p:cTn id="47" dur="500"/>
                                        <p:tgtEl>
                                          <p:spTgt spid="8">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8">
                                            <p:txEl>
                                              <p:pRg st="3" end="3"/>
                                            </p:txEl>
                                          </p:spTgt>
                                        </p:tgtEl>
                                        <p:attrNameLst>
                                          <p:attrName>style.visibility</p:attrName>
                                        </p:attrNameLst>
                                      </p:cBhvr>
                                      <p:to>
                                        <p:strVal val="visible"/>
                                      </p:to>
                                    </p:set>
                                    <p:animEffect transition="in" filter="fade">
                                      <p:cBhvr>
                                        <p:cTn id="52" dur="500"/>
                                        <p:tgtEl>
                                          <p:spTgt spid="8">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8">
                                            <p:txEl>
                                              <p:pRg st="4" end="4"/>
                                            </p:txEl>
                                          </p:spTgt>
                                        </p:tgtEl>
                                        <p:attrNameLst>
                                          <p:attrName>style.visibility</p:attrName>
                                        </p:attrNameLst>
                                      </p:cBhvr>
                                      <p:to>
                                        <p:strVal val="visible"/>
                                      </p:to>
                                    </p:set>
                                    <p:animEffect transition="in" filter="fade">
                                      <p:cBhvr>
                                        <p:cTn id="57"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CAFEE7F7-F250-4395-9FE8-DA5824DCC3E0}"/>
              </a:ext>
            </a:extLst>
          </p:cNvPr>
          <p:cNvSpPr>
            <a:spLocks noGrp="1" noChangeArrowheads="1"/>
          </p:cNvSpPr>
          <p:nvPr>
            <p:ph type="title"/>
          </p:nvPr>
        </p:nvSpPr>
        <p:spPr/>
        <p:txBody>
          <a:bodyPr/>
          <a:lstStyle/>
          <a:p>
            <a:r>
              <a:rPr lang="en-US" altLang="en-US" b="1"/>
              <a:t>Customer Surveys</a:t>
            </a:r>
            <a:endParaRPr lang="en-US" altLang="en-US"/>
          </a:p>
        </p:txBody>
      </p:sp>
      <p:sp>
        <p:nvSpPr>
          <p:cNvPr id="24578" name="Content Placeholder 2">
            <a:extLst>
              <a:ext uri="{FF2B5EF4-FFF2-40B4-BE49-F238E27FC236}">
                <a16:creationId xmlns:a16="http://schemas.microsoft.com/office/drawing/2014/main" id="{37C06DF0-CA86-4CB8-A084-275CEC80B051}"/>
              </a:ext>
            </a:extLst>
          </p:cNvPr>
          <p:cNvSpPr>
            <a:spLocks noGrp="1" noChangeArrowheads="1"/>
          </p:cNvSpPr>
          <p:nvPr>
            <p:ph idx="1"/>
          </p:nvPr>
        </p:nvSpPr>
        <p:spPr>
          <a:xfrm>
            <a:off x="233363" y="1174750"/>
            <a:ext cx="11518900" cy="4476750"/>
          </a:xfrm>
        </p:spPr>
        <p:txBody>
          <a:bodyPr/>
          <a:lstStyle/>
          <a:p>
            <a:pPr marL="0" indent="0">
              <a:buFont typeface="Arial" panose="020B0604020202020204" pitchFamily="34" charset="0"/>
              <a:buNone/>
            </a:pPr>
            <a:endParaRPr lang="en-GB" altLang="en-US" sz="2400" dirty="0"/>
          </a:p>
          <a:p>
            <a:pPr marL="0" indent="0">
              <a:buFont typeface="Arial" panose="020B0604020202020204" pitchFamily="34" charset="0"/>
              <a:buNone/>
            </a:pPr>
            <a:r>
              <a:rPr lang="en-GB" altLang="en-US" sz="2400" dirty="0">
                <a:solidFill>
                  <a:srgbClr val="0000CC"/>
                </a:solidFill>
              </a:rPr>
              <a:t>Obtaining consumer feedback to measure satisfaction, perform market research, and gauge expectations. </a:t>
            </a:r>
          </a:p>
          <a:p>
            <a:pPr marL="0" indent="0">
              <a:buFont typeface="Arial" panose="020B0604020202020204" pitchFamily="34" charset="0"/>
              <a:buNone/>
            </a:pPr>
            <a:endParaRPr lang="en-GB" altLang="en-US" sz="2400" dirty="0"/>
          </a:p>
          <a:p>
            <a:pPr marL="0" indent="0">
              <a:buFont typeface="Arial" panose="020B0604020202020204" pitchFamily="34" charset="0"/>
              <a:buNone/>
            </a:pPr>
            <a:r>
              <a:rPr lang="en-GB" altLang="en-US" sz="2400" dirty="0">
                <a:solidFill>
                  <a:srgbClr val="CC3300"/>
                </a:solidFill>
              </a:rPr>
              <a:t>Provides measurable performance metrics.</a:t>
            </a:r>
            <a:br>
              <a:rPr lang="en-GB" altLang="en-US" sz="2400" dirty="0"/>
            </a:br>
            <a:endParaRPr lang="en-GB" altLang="en-US" sz="2400" dirty="0"/>
          </a:p>
        </p:txBody>
      </p:sp>
      <p:pic>
        <p:nvPicPr>
          <p:cNvPr id="3" name="Picture 2" descr="A close up of a piece of paper&#10;&#10;Description automatically generated">
            <a:extLst>
              <a:ext uri="{FF2B5EF4-FFF2-40B4-BE49-F238E27FC236}">
                <a16:creationId xmlns:a16="http://schemas.microsoft.com/office/drawing/2014/main" id="{FE20C27A-F34A-44E2-B59A-F717AC42A7B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43875" y="2965450"/>
            <a:ext cx="4048125" cy="2686050"/>
          </a:xfrm>
          <a:prstGeom prst="rect">
            <a:avLst/>
          </a:prstGeom>
        </p:spPr>
      </p:pic>
      <p:pic>
        <p:nvPicPr>
          <p:cNvPr id="6" name="Picture 5">
            <a:extLst>
              <a:ext uri="{FF2B5EF4-FFF2-40B4-BE49-F238E27FC236}">
                <a16:creationId xmlns:a16="http://schemas.microsoft.com/office/drawing/2014/main" id="{860EC396-D216-4B35-8EE8-49A7881E7DD3}"/>
              </a:ext>
            </a:extLst>
          </p:cNvPr>
          <p:cNvPicPr>
            <a:picLocks noChangeAspect="1"/>
          </p:cNvPicPr>
          <p:nvPr/>
        </p:nvPicPr>
        <p:blipFill>
          <a:blip r:embed="rId5"/>
          <a:stretch>
            <a:fillRect/>
          </a:stretch>
        </p:blipFill>
        <p:spPr>
          <a:xfrm>
            <a:off x="2067184" y="3532010"/>
            <a:ext cx="3456610" cy="21875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578">
                                            <p:txEl>
                                              <p:pRg st="1" end="1"/>
                                            </p:txEl>
                                          </p:spTgt>
                                        </p:tgtEl>
                                        <p:attrNameLst>
                                          <p:attrName>style.visibility</p:attrName>
                                        </p:attrNameLst>
                                      </p:cBhvr>
                                      <p:to>
                                        <p:strVal val="visible"/>
                                      </p:to>
                                    </p:set>
                                    <p:animEffect transition="in" filter="fade">
                                      <p:cBhvr>
                                        <p:cTn id="7" dur="500"/>
                                        <p:tgtEl>
                                          <p:spTgt spid="24578">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578">
                                            <p:txEl>
                                              <p:pRg st="3" end="3"/>
                                            </p:txEl>
                                          </p:spTgt>
                                        </p:tgtEl>
                                        <p:attrNameLst>
                                          <p:attrName>style.visibility</p:attrName>
                                        </p:attrNameLst>
                                      </p:cBhvr>
                                      <p:to>
                                        <p:strVal val="visible"/>
                                      </p:to>
                                    </p:set>
                                    <p:animEffect transition="in" filter="fade">
                                      <p:cBhvr>
                                        <p:cTn id="12" dur="500"/>
                                        <p:tgtEl>
                                          <p:spTgt spid="2457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logo&#10;&#10;Description automatically generated">
            <a:extLst>
              <a:ext uri="{FF2B5EF4-FFF2-40B4-BE49-F238E27FC236}">
                <a16:creationId xmlns:a16="http://schemas.microsoft.com/office/drawing/2014/main" id="{966640D6-09B3-4F42-AE46-9656C0C8782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441242" y="3753689"/>
            <a:ext cx="4376566" cy="1865222"/>
          </a:xfrm>
          <a:prstGeom prst="rect">
            <a:avLst/>
          </a:prstGeom>
        </p:spPr>
      </p:pic>
      <p:sp>
        <p:nvSpPr>
          <p:cNvPr id="26625" name="Title 1">
            <a:extLst>
              <a:ext uri="{FF2B5EF4-FFF2-40B4-BE49-F238E27FC236}">
                <a16:creationId xmlns:a16="http://schemas.microsoft.com/office/drawing/2014/main" id="{CEB047E8-49F5-436B-AAF3-0B3B0FEC5A57}"/>
              </a:ext>
            </a:extLst>
          </p:cNvPr>
          <p:cNvSpPr>
            <a:spLocks noGrp="1" noChangeArrowheads="1"/>
          </p:cNvSpPr>
          <p:nvPr>
            <p:ph type="title"/>
          </p:nvPr>
        </p:nvSpPr>
        <p:spPr/>
        <p:txBody>
          <a:bodyPr/>
          <a:lstStyle/>
          <a:p>
            <a:r>
              <a:rPr lang="en-GB" altLang="en-US" b="1"/>
              <a:t>Loyalty Management Tools</a:t>
            </a:r>
            <a:endParaRPr lang="en-US" altLang="en-US"/>
          </a:p>
        </p:txBody>
      </p:sp>
      <p:sp>
        <p:nvSpPr>
          <p:cNvPr id="26626" name="Content Placeholder 2">
            <a:extLst>
              <a:ext uri="{FF2B5EF4-FFF2-40B4-BE49-F238E27FC236}">
                <a16:creationId xmlns:a16="http://schemas.microsoft.com/office/drawing/2014/main" id="{7CF0A975-5836-4DA1-8BC8-6C52871C38B0}"/>
              </a:ext>
            </a:extLst>
          </p:cNvPr>
          <p:cNvSpPr>
            <a:spLocks noGrp="1" noChangeArrowheads="1"/>
          </p:cNvSpPr>
          <p:nvPr>
            <p:ph idx="1"/>
          </p:nvPr>
        </p:nvSpPr>
        <p:spPr>
          <a:xfrm>
            <a:off x="261908" y="1554312"/>
            <a:ext cx="11518900" cy="2379333"/>
          </a:xfrm>
        </p:spPr>
        <p:txBody>
          <a:bodyPr/>
          <a:lstStyle/>
          <a:p>
            <a:r>
              <a:rPr lang="en-GB" altLang="en-US" sz="2400" dirty="0">
                <a:solidFill>
                  <a:srgbClr val="800080"/>
                </a:solidFill>
              </a:rPr>
              <a:t>A structured/long-term marketing effort, providing incentives to repeat customers  demonstrating loyal buying behaviour. </a:t>
            </a:r>
            <a:br>
              <a:rPr lang="en-GB" altLang="en-US" sz="2400" dirty="0">
                <a:solidFill>
                  <a:srgbClr val="800080"/>
                </a:solidFill>
              </a:rPr>
            </a:br>
            <a:endParaRPr lang="en-GB" altLang="en-US" sz="2400" dirty="0">
              <a:solidFill>
                <a:srgbClr val="800080"/>
              </a:solidFill>
            </a:endParaRPr>
          </a:p>
          <a:p>
            <a:r>
              <a:rPr lang="en-GB" altLang="en-US" sz="2400" dirty="0">
                <a:solidFill>
                  <a:srgbClr val="0000CC"/>
                </a:solidFill>
              </a:rPr>
              <a:t>Successful programs are designed to motivate customers in a business's target market to return often, make frequent purchases, and shun competitors.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animEffect transition="in" filter="fade">
                                      <p:cBhvr>
                                        <p:cTn id="7" dur="500"/>
                                        <p:tgtEl>
                                          <p:spTgt spid="2662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626">
                                            <p:txEl>
                                              <p:pRg st="1" end="1"/>
                                            </p:txEl>
                                          </p:spTgt>
                                        </p:tgtEl>
                                        <p:attrNameLst>
                                          <p:attrName>style.visibility</p:attrName>
                                        </p:attrNameLst>
                                      </p:cBhvr>
                                      <p:to>
                                        <p:strVal val="visible"/>
                                      </p:to>
                                    </p:set>
                                    <p:animEffect transition="in" filter="fade">
                                      <p:cBhvr>
                                        <p:cTn id="12" dur="500"/>
                                        <p:tgtEl>
                                          <p:spTgt spid="2662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67D4A231-04BB-4AF8-910B-5E0B5D45CFA9}"/>
              </a:ext>
            </a:extLst>
          </p:cNvPr>
          <p:cNvSpPr>
            <a:spLocks noGrp="1" noChangeArrowheads="1"/>
          </p:cNvSpPr>
          <p:nvPr>
            <p:ph type="title"/>
          </p:nvPr>
        </p:nvSpPr>
        <p:spPr>
          <a:xfrm>
            <a:off x="609600" y="136524"/>
            <a:ext cx="10972800" cy="588004"/>
          </a:xfrm>
        </p:spPr>
        <p:txBody>
          <a:bodyPr>
            <a:normAutofit fontScale="90000"/>
          </a:bodyPr>
          <a:lstStyle/>
          <a:p>
            <a:r>
              <a:rPr lang="en-US" altLang="en-US" b="1" dirty="0"/>
              <a:t>CRM Systems</a:t>
            </a:r>
          </a:p>
        </p:txBody>
      </p:sp>
      <p:sp>
        <p:nvSpPr>
          <p:cNvPr id="3" name="TextBox 2">
            <a:extLst>
              <a:ext uri="{FF2B5EF4-FFF2-40B4-BE49-F238E27FC236}">
                <a16:creationId xmlns:a16="http://schemas.microsoft.com/office/drawing/2014/main" id="{1FE59BE5-5072-48F1-AE8C-99DC577A6EB0}"/>
              </a:ext>
            </a:extLst>
          </p:cNvPr>
          <p:cNvSpPr txBox="1"/>
          <p:nvPr/>
        </p:nvSpPr>
        <p:spPr>
          <a:xfrm>
            <a:off x="436563" y="827867"/>
            <a:ext cx="11318875" cy="4770537"/>
          </a:xfrm>
          <a:prstGeom prst="rect">
            <a:avLst/>
          </a:prstGeom>
          <a:noFill/>
        </p:spPr>
        <p:txBody>
          <a:bodyPr>
            <a:spAutoFit/>
          </a:bodyPr>
          <a:lstStyle/>
          <a:p>
            <a:pPr eaLnBrk="1" fontAlgn="auto" hangingPunct="1">
              <a:spcBef>
                <a:spcPts val="0"/>
              </a:spcBef>
              <a:spcAft>
                <a:spcPts val="0"/>
              </a:spcAft>
              <a:defRPr/>
            </a:pPr>
            <a:r>
              <a:rPr lang="en-US" sz="2400" b="1" dirty="0">
                <a:solidFill>
                  <a:srgbClr val="0000CC"/>
                </a:solidFill>
                <a:latin typeface="+mn-lt"/>
              </a:rPr>
              <a:t>CRM (IT) Systems</a:t>
            </a:r>
          </a:p>
          <a:p>
            <a:pPr eaLnBrk="1" fontAlgn="auto" hangingPunct="1">
              <a:spcBef>
                <a:spcPts val="0"/>
              </a:spcBef>
              <a:spcAft>
                <a:spcPts val="0"/>
              </a:spcAft>
              <a:defRPr/>
            </a:pPr>
            <a:endParaRPr lang="en-US" sz="2000" b="1" dirty="0">
              <a:latin typeface="+mn-lt"/>
            </a:endParaRPr>
          </a:p>
          <a:p>
            <a:pPr eaLnBrk="1" fontAlgn="auto" hangingPunct="1">
              <a:spcBef>
                <a:spcPts val="0"/>
              </a:spcBef>
              <a:spcAft>
                <a:spcPts val="0"/>
              </a:spcAft>
              <a:defRPr/>
            </a:pPr>
            <a:r>
              <a:rPr lang="en-US" sz="2000" dirty="0">
                <a:solidFill>
                  <a:srgbClr val="0000CC"/>
                </a:solidFill>
                <a:latin typeface="+mn-lt"/>
              </a:rPr>
              <a:t>In practice, CRM systems are implemented using IT systems to manage the Customer-related Information.</a:t>
            </a:r>
          </a:p>
          <a:p>
            <a:pPr eaLnBrk="1" fontAlgn="auto" hangingPunct="1">
              <a:spcBef>
                <a:spcPts val="0"/>
              </a:spcBef>
              <a:spcAft>
                <a:spcPts val="0"/>
              </a:spcAft>
              <a:defRPr/>
            </a:pPr>
            <a:endParaRPr lang="en-US" sz="2000" dirty="0">
              <a:latin typeface="+mn-lt"/>
            </a:endParaRPr>
          </a:p>
          <a:p>
            <a:pPr eaLnBrk="1" fontAlgn="auto" hangingPunct="1">
              <a:spcBef>
                <a:spcPts val="0"/>
              </a:spcBef>
              <a:spcAft>
                <a:spcPts val="0"/>
              </a:spcAft>
              <a:defRPr/>
            </a:pPr>
            <a:r>
              <a:rPr lang="en-US" sz="2000" dirty="0">
                <a:solidFill>
                  <a:srgbClr val="F9071E"/>
                </a:solidFill>
                <a:latin typeface="+mn-lt"/>
              </a:rPr>
              <a:t>There a many CRM systems available for all sizes of </a:t>
            </a:r>
            <a:r>
              <a:rPr lang="en-US" sz="2000" dirty="0" err="1">
                <a:solidFill>
                  <a:srgbClr val="F9071E"/>
                </a:solidFill>
                <a:latin typeface="+mn-lt"/>
              </a:rPr>
              <a:t>organisations</a:t>
            </a:r>
            <a:r>
              <a:rPr lang="en-US" sz="2000" dirty="0">
                <a:solidFill>
                  <a:srgbClr val="F9071E"/>
                </a:solidFill>
                <a:latin typeface="+mn-lt"/>
              </a:rPr>
              <a:t> and sectors.  These include:</a:t>
            </a:r>
          </a:p>
          <a:p>
            <a:pPr marL="342900" indent="-342900" eaLnBrk="1" fontAlgn="auto" hangingPunct="1">
              <a:spcBef>
                <a:spcPts val="0"/>
              </a:spcBef>
              <a:spcAft>
                <a:spcPts val="0"/>
              </a:spcAft>
              <a:buFont typeface="Arial" panose="020B0604020202020204" pitchFamily="34" charset="0"/>
              <a:buChar char="•"/>
              <a:defRPr/>
            </a:pPr>
            <a:r>
              <a:rPr lang="en-US" sz="2000" dirty="0" err="1">
                <a:solidFill>
                  <a:srgbClr val="F9071E"/>
                </a:solidFill>
                <a:latin typeface="+mn-lt"/>
              </a:rPr>
              <a:t>Hubspot</a:t>
            </a:r>
            <a:endParaRPr lang="en-US" sz="2000" dirty="0">
              <a:solidFill>
                <a:srgbClr val="F9071E"/>
              </a:solidFill>
              <a:latin typeface="+mn-lt"/>
            </a:endParaRPr>
          </a:p>
          <a:p>
            <a:pPr marL="342900" indent="-342900" eaLnBrk="1" fontAlgn="auto" hangingPunct="1">
              <a:spcBef>
                <a:spcPts val="0"/>
              </a:spcBef>
              <a:spcAft>
                <a:spcPts val="0"/>
              </a:spcAft>
              <a:buFont typeface="Arial" panose="020B0604020202020204" pitchFamily="34" charset="0"/>
              <a:buChar char="•"/>
              <a:defRPr/>
            </a:pPr>
            <a:r>
              <a:rPr lang="en-US" sz="2000" dirty="0" err="1">
                <a:solidFill>
                  <a:srgbClr val="F9071E"/>
                </a:solidFill>
                <a:latin typeface="+mn-lt"/>
              </a:rPr>
              <a:t>Zoho</a:t>
            </a:r>
            <a:endParaRPr lang="en-US" sz="2000" dirty="0">
              <a:solidFill>
                <a:srgbClr val="F9071E"/>
              </a:solidFill>
              <a:latin typeface="+mn-lt"/>
            </a:endParaRPr>
          </a:p>
          <a:p>
            <a:pPr marL="342900" indent="-342900" eaLnBrk="1" fontAlgn="auto" hangingPunct="1">
              <a:spcBef>
                <a:spcPts val="0"/>
              </a:spcBef>
              <a:spcAft>
                <a:spcPts val="0"/>
              </a:spcAft>
              <a:buFont typeface="Arial" panose="020B0604020202020204" pitchFamily="34" charset="0"/>
              <a:buChar char="•"/>
              <a:defRPr/>
            </a:pPr>
            <a:r>
              <a:rPr lang="en-US" sz="2000" dirty="0">
                <a:solidFill>
                  <a:srgbClr val="F9071E"/>
                </a:solidFill>
                <a:latin typeface="+mn-lt"/>
              </a:rPr>
              <a:t>Sugar CRM</a:t>
            </a:r>
          </a:p>
          <a:p>
            <a:pPr marL="342900" indent="-342900" eaLnBrk="1" fontAlgn="auto" hangingPunct="1">
              <a:spcBef>
                <a:spcPts val="0"/>
              </a:spcBef>
              <a:spcAft>
                <a:spcPts val="0"/>
              </a:spcAft>
              <a:buFont typeface="Arial" panose="020B0604020202020204" pitchFamily="34" charset="0"/>
              <a:buChar char="•"/>
              <a:defRPr/>
            </a:pPr>
            <a:r>
              <a:rPr lang="en-US" sz="2000" dirty="0">
                <a:solidFill>
                  <a:srgbClr val="F9071E"/>
                </a:solidFill>
                <a:latin typeface="+mn-lt"/>
              </a:rPr>
              <a:t>Salesforce</a:t>
            </a:r>
          </a:p>
          <a:p>
            <a:pPr marL="342900" indent="-342900" eaLnBrk="1" fontAlgn="auto" hangingPunct="1">
              <a:spcBef>
                <a:spcPts val="0"/>
              </a:spcBef>
              <a:spcAft>
                <a:spcPts val="0"/>
              </a:spcAft>
              <a:buFont typeface="Arial" panose="020B0604020202020204" pitchFamily="34" charset="0"/>
              <a:buChar char="•"/>
              <a:defRPr/>
            </a:pPr>
            <a:r>
              <a:rPr lang="en-US" sz="2000" dirty="0">
                <a:solidFill>
                  <a:srgbClr val="F9071E"/>
                </a:solidFill>
                <a:latin typeface="+mn-lt"/>
              </a:rPr>
              <a:t>Sage ACT</a:t>
            </a:r>
          </a:p>
          <a:p>
            <a:pPr eaLnBrk="1" fontAlgn="auto" hangingPunct="1">
              <a:spcBef>
                <a:spcPts val="0"/>
              </a:spcBef>
              <a:spcAft>
                <a:spcPts val="0"/>
              </a:spcAft>
              <a:defRPr/>
            </a:pPr>
            <a:endParaRPr lang="en-US" sz="2000" dirty="0">
              <a:latin typeface="+mn-lt"/>
            </a:endParaRPr>
          </a:p>
          <a:p>
            <a:pPr eaLnBrk="1" fontAlgn="auto" hangingPunct="1">
              <a:spcBef>
                <a:spcPts val="0"/>
              </a:spcBef>
              <a:spcAft>
                <a:spcPts val="0"/>
              </a:spcAft>
              <a:defRPr/>
            </a:pPr>
            <a:r>
              <a:rPr lang="en-US" sz="2000" dirty="0">
                <a:solidFill>
                  <a:srgbClr val="002060"/>
                </a:solidFill>
                <a:latin typeface="+mn-lt"/>
              </a:rPr>
              <a:t>There are also </a:t>
            </a:r>
            <a:r>
              <a:rPr lang="en-US" sz="2000" i="1" dirty="0">
                <a:solidFill>
                  <a:srgbClr val="002060"/>
                </a:solidFill>
                <a:latin typeface="+mn-lt"/>
              </a:rPr>
              <a:t>sector specific CRMs </a:t>
            </a:r>
            <a:r>
              <a:rPr lang="en-US" sz="2000" dirty="0">
                <a:solidFill>
                  <a:srgbClr val="002060"/>
                </a:solidFill>
                <a:latin typeface="+mn-lt"/>
              </a:rPr>
              <a:t>that will also include ‘workflows’.; </a:t>
            </a:r>
            <a:r>
              <a:rPr lang="en-US" sz="2000" dirty="0" err="1">
                <a:solidFill>
                  <a:srgbClr val="002060"/>
                </a:solidFill>
                <a:latin typeface="+mn-lt"/>
              </a:rPr>
              <a:t>eg</a:t>
            </a:r>
            <a:r>
              <a:rPr lang="en-US" sz="2000" dirty="0">
                <a:solidFill>
                  <a:srgbClr val="002060"/>
                </a:solidFill>
                <a:latin typeface="+mn-lt"/>
              </a:rPr>
              <a:t> Estate Agents have a system that captures the customer details, their properties, and manage the advertising and the viewings of their property.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500"/>
                                        <p:tgtEl>
                                          <p:spTgt spid="3">
                                            <p:txEl>
                                              <p:pRg st="5" end="5"/>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500"/>
                                        <p:tgtEl>
                                          <p:spTgt spid="3">
                                            <p:txEl>
                                              <p:pRg st="7" end="7"/>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8" end="8"/>
                                            </p:txEl>
                                          </p:spTgt>
                                        </p:tgtEl>
                                        <p:attrNameLst>
                                          <p:attrName>style.visibility</p:attrName>
                                        </p:attrNameLst>
                                      </p:cBhvr>
                                      <p:to>
                                        <p:strVal val="visible"/>
                                      </p:to>
                                    </p:set>
                                    <p:animEffect transition="in" filter="fade">
                                      <p:cBhvr>
                                        <p:cTn id="24" dur="500"/>
                                        <p:tgtEl>
                                          <p:spTgt spid="3">
                                            <p:txEl>
                                              <p:pRg st="8" end="8"/>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fade">
                                      <p:cBhvr>
                                        <p:cTn id="27" dur="500"/>
                                        <p:tgtEl>
                                          <p:spTgt spid="3">
                                            <p:txEl>
                                              <p:pRg st="9" end="9"/>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11" end="11"/>
                                            </p:txEl>
                                          </p:spTgt>
                                        </p:tgtEl>
                                        <p:attrNameLst>
                                          <p:attrName>style.visibility</p:attrName>
                                        </p:attrNameLst>
                                      </p:cBhvr>
                                      <p:to>
                                        <p:strVal val="visible"/>
                                      </p:to>
                                    </p:set>
                                    <p:animEffect transition="in" filter="fade">
                                      <p:cBhvr>
                                        <p:cTn id="3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C4D558DC-57BC-4763-9E2D-3F14E370DEF4}"/>
              </a:ext>
            </a:extLst>
          </p:cNvPr>
          <p:cNvSpPr>
            <a:spLocks noGrp="1" noChangeArrowheads="1"/>
          </p:cNvSpPr>
          <p:nvPr>
            <p:ph type="title"/>
          </p:nvPr>
        </p:nvSpPr>
        <p:spPr>
          <a:xfrm>
            <a:off x="609600" y="274638"/>
            <a:ext cx="10972800" cy="622509"/>
          </a:xfrm>
        </p:spPr>
        <p:txBody>
          <a:bodyPr>
            <a:normAutofit fontScale="90000"/>
          </a:bodyPr>
          <a:lstStyle/>
          <a:p>
            <a:r>
              <a:rPr lang="en-US" altLang="en-US" b="1" dirty="0"/>
              <a:t>CRM Systems</a:t>
            </a:r>
          </a:p>
        </p:txBody>
      </p:sp>
      <p:sp>
        <p:nvSpPr>
          <p:cNvPr id="30723" name="TextBox 2">
            <a:extLst>
              <a:ext uri="{FF2B5EF4-FFF2-40B4-BE49-F238E27FC236}">
                <a16:creationId xmlns:a16="http://schemas.microsoft.com/office/drawing/2014/main" id="{38C42304-21B2-4079-8596-BE81293DA5E5}"/>
              </a:ext>
            </a:extLst>
          </p:cNvPr>
          <p:cNvSpPr txBox="1">
            <a:spLocks noChangeArrowheads="1"/>
          </p:cNvSpPr>
          <p:nvPr/>
        </p:nvSpPr>
        <p:spPr bwMode="auto">
          <a:xfrm>
            <a:off x="503238" y="1212850"/>
            <a:ext cx="11318875" cy="443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r>
              <a:rPr lang="en-US" altLang="en-US" sz="2400" b="1" dirty="0"/>
              <a:t>How does a CRM </a:t>
            </a:r>
            <a:r>
              <a:rPr lang="en-US" altLang="en-US" sz="2400" b="1" dirty="0">
                <a:solidFill>
                  <a:srgbClr val="0000CC"/>
                </a:solidFill>
              </a:rPr>
              <a:t>System Work?</a:t>
            </a:r>
          </a:p>
          <a:p>
            <a:pPr eaLnBrk="1" hangingPunct="1"/>
            <a:endParaRPr lang="en-US" altLang="en-US" b="1" dirty="0">
              <a:solidFill>
                <a:srgbClr val="0000CC"/>
              </a:solidFill>
            </a:endParaRPr>
          </a:p>
          <a:p>
            <a:pPr eaLnBrk="1" hangingPunct="1"/>
            <a:r>
              <a:rPr lang="en-GB" altLang="en-US" dirty="0">
                <a:solidFill>
                  <a:srgbClr val="0000CC"/>
                </a:solidFill>
              </a:rPr>
              <a:t>Essentially provides a central location to store customer and prospect data, track customer interactions, and share information. It allows businesses to manage customer relationships, encouraging business growth.</a:t>
            </a:r>
          </a:p>
          <a:p>
            <a:pPr eaLnBrk="1" hangingPunct="1"/>
            <a:endParaRPr lang="en-GB" altLang="en-US" dirty="0">
              <a:solidFill>
                <a:srgbClr val="0000CC"/>
              </a:solidFill>
            </a:endParaRPr>
          </a:p>
          <a:p>
            <a:pPr eaLnBrk="1" hangingPunct="1"/>
            <a:r>
              <a:rPr lang="en-GB" altLang="en-US" dirty="0">
                <a:solidFill>
                  <a:srgbClr val="800080"/>
                </a:solidFill>
              </a:rPr>
              <a:t>Through CRM, every question, service request, preference and past contact detail about all customers is instantly available, meaning all new interactions are personalised, relevant and up to date.</a:t>
            </a:r>
          </a:p>
          <a:p>
            <a:pPr eaLnBrk="1" hangingPunct="1"/>
            <a:endParaRPr lang="en-GB" altLang="en-US" dirty="0">
              <a:solidFill>
                <a:srgbClr val="800080"/>
              </a:solidFill>
            </a:endParaRPr>
          </a:p>
          <a:p>
            <a:pPr eaLnBrk="1" hangingPunct="1"/>
            <a:r>
              <a:rPr lang="en-GB" altLang="en-US" dirty="0">
                <a:solidFill>
                  <a:srgbClr val="FF0066"/>
                </a:solidFill>
              </a:rPr>
              <a:t>As well as recording all calls, emails, meetings and presentations, CRM systems can also be used to add notes, schedule follow-ups and organise next steps required to be taken, ensuring opportunities to close deals or grow customer accounts not missed.</a:t>
            </a:r>
          </a:p>
          <a:p>
            <a:pPr eaLnBrk="1" hangingPunct="1"/>
            <a:endParaRPr lang="en-GB" altLang="en-US" dirty="0"/>
          </a:p>
          <a:p>
            <a:pPr eaLnBrk="1" hangingPunct="1"/>
            <a:r>
              <a:rPr lang="en-GB" altLang="en-US" dirty="0">
                <a:solidFill>
                  <a:srgbClr val="009900"/>
                </a:solidFill>
              </a:rPr>
              <a:t>By understanding customers better, cross- selling and upselling opportunities become clearer, giving organisations better opportunities to secure business from new ands existing customers.</a:t>
            </a:r>
          </a:p>
          <a:p>
            <a:pPr eaLnBrk="1" hangingPunct="1"/>
            <a:endParaRPr lang="en-US" altLang="en-US" sz="2400" b="1" dirty="0"/>
          </a:p>
        </p:txBody>
      </p:sp>
      <p:pic>
        <p:nvPicPr>
          <p:cNvPr id="3" name="Picture 2" descr="A picture containing person, woman, clothing, black&#10;&#10;Description automatically generated">
            <a:extLst>
              <a:ext uri="{FF2B5EF4-FFF2-40B4-BE49-F238E27FC236}">
                <a16:creationId xmlns:a16="http://schemas.microsoft.com/office/drawing/2014/main" id="{6A408BEF-B4DC-4C69-AF12-44D19B9F865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908857" y="136524"/>
            <a:ext cx="2283143" cy="152209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23">
                                            <p:txEl>
                                              <p:pRg st="2" end="2"/>
                                            </p:txEl>
                                          </p:spTgt>
                                        </p:tgtEl>
                                        <p:attrNameLst>
                                          <p:attrName>style.visibility</p:attrName>
                                        </p:attrNameLst>
                                      </p:cBhvr>
                                      <p:to>
                                        <p:strVal val="visible"/>
                                      </p:to>
                                    </p:set>
                                    <p:animEffect transition="in" filter="fade">
                                      <p:cBhvr>
                                        <p:cTn id="7" dur="500"/>
                                        <p:tgtEl>
                                          <p:spTgt spid="3072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723">
                                            <p:txEl>
                                              <p:pRg st="4" end="4"/>
                                            </p:txEl>
                                          </p:spTgt>
                                        </p:tgtEl>
                                        <p:attrNameLst>
                                          <p:attrName>style.visibility</p:attrName>
                                        </p:attrNameLst>
                                      </p:cBhvr>
                                      <p:to>
                                        <p:strVal val="visible"/>
                                      </p:to>
                                    </p:set>
                                    <p:animEffect transition="in" filter="fade">
                                      <p:cBhvr>
                                        <p:cTn id="12" dur="500"/>
                                        <p:tgtEl>
                                          <p:spTgt spid="3072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0723">
                                            <p:txEl>
                                              <p:pRg st="6" end="6"/>
                                            </p:txEl>
                                          </p:spTgt>
                                        </p:tgtEl>
                                        <p:attrNameLst>
                                          <p:attrName>style.visibility</p:attrName>
                                        </p:attrNameLst>
                                      </p:cBhvr>
                                      <p:to>
                                        <p:strVal val="visible"/>
                                      </p:to>
                                    </p:set>
                                    <p:animEffect transition="in" filter="fade">
                                      <p:cBhvr>
                                        <p:cTn id="17" dur="500"/>
                                        <p:tgtEl>
                                          <p:spTgt spid="30723">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0723">
                                            <p:txEl>
                                              <p:pRg st="8" end="8"/>
                                            </p:txEl>
                                          </p:spTgt>
                                        </p:tgtEl>
                                        <p:attrNameLst>
                                          <p:attrName>style.visibility</p:attrName>
                                        </p:attrNameLst>
                                      </p:cBhvr>
                                      <p:to>
                                        <p:strVal val="visible"/>
                                      </p:to>
                                    </p:set>
                                    <p:animEffect transition="in" filter="fade">
                                      <p:cBhvr>
                                        <p:cTn id="22" dur="500"/>
                                        <p:tgtEl>
                                          <p:spTgt spid="3072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2" name="Picture 4">
            <a:extLst>
              <a:ext uri="{FF2B5EF4-FFF2-40B4-BE49-F238E27FC236}">
                <a16:creationId xmlns:a16="http://schemas.microsoft.com/office/drawing/2014/main" id="{39B4318B-68B2-4659-BE41-EC5B698501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3698" y="3628538"/>
            <a:ext cx="8495102" cy="20499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69" name="Title 1">
            <a:extLst>
              <a:ext uri="{FF2B5EF4-FFF2-40B4-BE49-F238E27FC236}">
                <a16:creationId xmlns:a16="http://schemas.microsoft.com/office/drawing/2014/main" id="{2A76B580-F4C8-4727-ACF9-3F48ABD678E6}"/>
              </a:ext>
            </a:extLst>
          </p:cNvPr>
          <p:cNvSpPr>
            <a:spLocks noGrp="1" noChangeArrowheads="1"/>
          </p:cNvSpPr>
          <p:nvPr>
            <p:ph type="title"/>
          </p:nvPr>
        </p:nvSpPr>
        <p:spPr>
          <a:xfrm>
            <a:off x="609600" y="0"/>
            <a:ext cx="10972800" cy="1143000"/>
          </a:xfrm>
        </p:spPr>
        <p:txBody>
          <a:bodyPr/>
          <a:lstStyle/>
          <a:p>
            <a:r>
              <a:rPr lang="en-US" altLang="en-US" dirty="0"/>
              <a:t>Key Features of CRM System</a:t>
            </a:r>
          </a:p>
        </p:txBody>
      </p:sp>
      <p:sp>
        <p:nvSpPr>
          <p:cNvPr id="3" name="TextBox 2">
            <a:extLst>
              <a:ext uri="{FF2B5EF4-FFF2-40B4-BE49-F238E27FC236}">
                <a16:creationId xmlns:a16="http://schemas.microsoft.com/office/drawing/2014/main" id="{5E574A2C-C50E-4902-979E-A31297D8423C}"/>
              </a:ext>
            </a:extLst>
          </p:cNvPr>
          <p:cNvSpPr txBox="1"/>
          <p:nvPr/>
        </p:nvSpPr>
        <p:spPr>
          <a:xfrm>
            <a:off x="314265" y="1189548"/>
            <a:ext cx="5621338" cy="3323987"/>
          </a:xfrm>
          <a:prstGeom prst="rect">
            <a:avLst/>
          </a:prstGeom>
          <a:noFill/>
        </p:spPr>
        <p:txBody>
          <a:bodyPr>
            <a:spAutoFit/>
          </a:bodyPr>
          <a:lstStyle/>
          <a:p>
            <a:pPr eaLnBrk="1" fontAlgn="auto" hangingPunct="1">
              <a:spcBef>
                <a:spcPts val="0"/>
              </a:spcBef>
              <a:spcAft>
                <a:spcPts val="0"/>
              </a:spcAft>
              <a:defRPr/>
            </a:pPr>
            <a:r>
              <a:rPr lang="en-US" sz="2400" b="1" dirty="0">
                <a:solidFill>
                  <a:srgbClr val="0000CC"/>
                </a:solidFill>
                <a:latin typeface="+mn-lt"/>
              </a:rPr>
              <a:t>Key Features of CRM System</a:t>
            </a:r>
          </a:p>
          <a:p>
            <a:pPr eaLnBrk="1" fontAlgn="auto" hangingPunct="1">
              <a:spcBef>
                <a:spcPts val="0"/>
              </a:spcBef>
              <a:spcAft>
                <a:spcPts val="0"/>
              </a:spcAft>
              <a:defRPr/>
            </a:pPr>
            <a:endParaRPr lang="en-US" b="1" dirty="0">
              <a:solidFill>
                <a:srgbClr val="0000CC"/>
              </a:solidFill>
              <a:latin typeface="+mn-lt"/>
            </a:endParaRPr>
          </a:p>
          <a:p>
            <a:pPr marL="342900" indent="-342900" eaLnBrk="1" fontAlgn="auto" hangingPunct="1">
              <a:spcBef>
                <a:spcPts val="0"/>
              </a:spcBef>
              <a:spcAft>
                <a:spcPts val="0"/>
              </a:spcAft>
              <a:buFont typeface="Arial" panose="020B0604020202020204" pitchFamily="34" charset="0"/>
              <a:buChar char="•"/>
              <a:defRPr/>
            </a:pPr>
            <a:r>
              <a:rPr lang="en-US" sz="2400" dirty="0">
                <a:solidFill>
                  <a:srgbClr val="0000CC"/>
                </a:solidFill>
                <a:latin typeface="+mn-lt"/>
              </a:rPr>
              <a:t>Contact Management</a:t>
            </a:r>
          </a:p>
          <a:p>
            <a:pPr marL="342900" indent="-342900" eaLnBrk="1" fontAlgn="auto" hangingPunct="1">
              <a:spcBef>
                <a:spcPts val="0"/>
              </a:spcBef>
              <a:spcAft>
                <a:spcPts val="0"/>
              </a:spcAft>
              <a:buFont typeface="Arial" panose="020B0604020202020204" pitchFamily="34" charset="0"/>
              <a:buChar char="•"/>
              <a:defRPr/>
            </a:pPr>
            <a:r>
              <a:rPr lang="en-GB" sz="2400" dirty="0">
                <a:solidFill>
                  <a:srgbClr val="0000CC"/>
                </a:solidFill>
                <a:latin typeface="+mn-lt"/>
              </a:rPr>
              <a:t>Instant messaging between employees</a:t>
            </a:r>
            <a:endParaRPr lang="en-US" sz="2400" dirty="0">
              <a:solidFill>
                <a:srgbClr val="0000CC"/>
              </a:solidFill>
              <a:latin typeface="+mn-lt"/>
            </a:endParaRPr>
          </a:p>
          <a:p>
            <a:pPr marL="342900" indent="-342900" eaLnBrk="1" fontAlgn="auto" hangingPunct="1">
              <a:spcBef>
                <a:spcPts val="0"/>
              </a:spcBef>
              <a:spcAft>
                <a:spcPts val="0"/>
              </a:spcAft>
              <a:buFont typeface="Arial" panose="020B0604020202020204" pitchFamily="34" charset="0"/>
              <a:buChar char="•"/>
              <a:defRPr/>
            </a:pPr>
            <a:r>
              <a:rPr lang="en-US" sz="2400" dirty="0">
                <a:solidFill>
                  <a:srgbClr val="0000CC"/>
                </a:solidFill>
                <a:latin typeface="+mn-lt"/>
              </a:rPr>
              <a:t>File &amp; Content Sharing Analytics</a:t>
            </a:r>
          </a:p>
          <a:p>
            <a:pPr marL="342900" indent="-342900" eaLnBrk="1" fontAlgn="auto" hangingPunct="1">
              <a:spcBef>
                <a:spcPts val="0"/>
              </a:spcBef>
              <a:spcAft>
                <a:spcPts val="0"/>
              </a:spcAft>
              <a:buFont typeface="Arial" panose="020B0604020202020204" pitchFamily="34" charset="0"/>
              <a:buChar char="•"/>
              <a:defRPr/>
            </a:pPr>
            <a:r>
              <a:rPr lang="en-US" sz="2400" dirty="0">
                <a:solidFill>
                  <a:srgbClr val="0000CC"/>
                </a:solidFill>
                <a:latin typeface="+mn-lt"/>
              </a:rPr>
              <a:t>Lead Management</a:t>
            </a:r>
          </a:p>
          <a:p>
            <a:pPr marL="342900" indent="-342900" eaLnBrk="1" fontAlgn="auto" hangingPunct="1">
              <a:spcBef>
                <a:spcPts val="0"/>
              </a:spcBef>
              <a:spcAft>
                <a:spcPts val="0"/>
              </a:spcAft>
              <a:buFont typeface="Arial" panose="020B0604020202020204" pitchFamily="34" charset="0"/>
              <a:buChar char="•"/>
              <a:defRPr/>
            </a:pPr>
            <a:r>
              <a:rPr lang="en-US" sz="2400" dirty="0">
                <a:solidFill>
                  <a:srgbClr val="0000CC"/>
                </a:solidFill>
                <a:latin typeface="+mn-lt"/>
              </a:rPr>
              <a:t>Sales Forecasting</a:t>
            </a:r>
          </a:p>
          <a:p>
            <a:pPr marL="342900" indent="-342900" eaLnBrk="1" fontAlgn="auto" hangingPunct="1">
              <a:spcBef>
                <a:spcPts val="0"/>
              </a:spcBef>
              <a:spcAft>
                <a:spcPts val="0"/>
              </a:spcAft>
              <a:buFont typeface="Arial" panose="020B0604020202020204" pitchFamily="34" charset="0"/>
              <a:buChar char="•"/>
              <a:defRPr/>
            </a:pPr>
            <a:r>
              <a:rPr lang="en-US" sz="2400" dirty="0">
                <a:solidFill>
                  <a:srgbClr val="0000CC"/>
                </a:solidFill>
                <a:latin typeface="+mn-lt"/>
              </a:rPr>
              <a:t>Email Tracking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E3D8CAF2-8F8A-4A39-BE86-385C93744B53}"/>
              </a:ext>
            </a:extLst>
          </p:cNvPr>
          <p:cNvSpPr>
            <a:spLocks noGrp="1" noChangeArrowheads="1"/>
          </p:cNvSpPr>
          <p:nvPr>
            <p:ph type="title"/>
          </p:nvPr>
        </p:nvSpPr>
        <p:spPr>
          <a:xfrm>
            <a:off x="609600" y="0"/>
            <a:ext cx="10972800" cy="1143000"/>
          </a:xfrm>
        </p:spPr>
        <p:txBody>
          <a:bodyPr/>
          <a:lstStyle/>
          <a:p>
            <a:r>
              <a:rPr lang="en-US" altLang="en-US" dirty="0"/>
              <a:t>Benefits of CRM System</a:t>
            </a:r>
          </a:p>
        </p:txBody>
      </p:sp>
      <p:sp>
        <p:nvSpPr>
          <p:cNvPr id="3" name="TextBox 2">
            <a:extLst>
              <a:ext uri="{FF2B5EF4-FFF2-40B4-BE49-F238E27FC236}">
                <a16:creationId xmlns:a16="http://schemas.microsoft.com/office/drawing/2014/main" id="{9CB59723-0EDE-4D78-B654-9F0517177491}"/>
              </a:ext>
            </a:extLst>
          </p:cNvPr>
          <p:cNvSpPr txBox="1"/>
          <p:nvPr/>
        </p:nvSpPr>
        <p:spPr>
          <a:xfrm>
            <a:off x="374650" y="1254125"/>
            <a:ext cx="5059363" cy="1662113"/>
          </a:xfrm>
          <a:prstGeom prst="rect">
            <a:avLst/>
          </a:prstGeom>
          <a:noFill/>
        </p:spPr>
        <p:txBody>
          <a:bodyPr>
            <a:spAutoFit/>
          </a:bodyPr>
          <a:lstStyle/>
          <a:p>
            <a:pPr eaLnBrk="1" fontAlgn="auto" hangingPunct="1">
              <a:spcBef>
                <a:spcPts val="0"/>
              </a:spcBef>
              <a:spcAft>
                <a:spcPts val="0"/>
              </a:spcAft>
              <a:defRPr/>
            </a:pPr>
            <a:r>
              <a:rPr lang="en-US" sz="2400" b="1" dirty="0">
                <a:latin typeface="+mn-lt"/>
              </a:rPr>
              <a:t>Benefits of CRM System</a:t>
            </a:r>
          </a:p>
          <a:p>
            <a:pPr eaLnBrk="1" fontAlgn="auto" hangingPunct="1">
              <a:spcBef>
                <a:spcPts val="0"/>
              </a:spcBef>
              <a:spcAft>
                <a:spcPts val="0"/>
              </a:spcAft>
              <a:defRPr/>
            </a:pPr>
            <a:endParaRPr lang="en-US" b="1" dirty="0">
              <a:latin typeface="+mn-lt"/>
            </a:endParaRPr>
          </a:p>
          <a:p>
            <a:pPr marL="457200" indent="-457200" eaLnBrk="1" fontAlgn="auto" hangingPunct="1">
              <a:spcBef>
                <a:spcPts val="0"/>
              </a:spcBef>
              <a:spcAft>
                <a:spcPts val="0"/>
              </a:spcAft>
              <a:buFont typeface="+mj-lt"/>
              <a:buAutoNum type="arabicPeriod"/>
              <a:defRPr/>
            </a:pPr>
            <a:r>
              <a:rPr lang="en-GB" sz="2000" dirty="0">
                <a:solidFill>
                  <a:srgbClr val="3399FF"/>
                </a:solidFill>
                <a:latin typeface="+mn-lt"/>
              </a:rPr>
              <a:t>Collaborate through integration</a:t>
            </a:r>
          </a:p>
          <a:p>
            <a:pPr marL="457200" indent="-457200" eaLnBrk="1" fontAlgn="auto" hangingPunct="1">
              <a:spcBef>
                <a:spcPts val="0"/>
              </a:spcBef>
              <a:spcAft>
                <a:spcPts val="0"/>
              </a:spcAft>
              <a:buFont typeface="+mj-lt"/>
              <a:buAutoNum type="arabicPeriod"/>
              <a:defRPr/>
            </a:pPr>
            <a:r>
              <a:rPr lang="en-GB" sz="2000" dirty="0">
                <a:solidFill>
                  <a:srgbClr val="800080"/>
                </a:solidFill>
                <a:latin typeface="+mn-lt"/>
              </a:rPr>
              <a:t>Manage pipeline effectively</a:t>
            </a:r>
          </a:p>
          <a:p>
            <a:pPr marL="457200" indent="-457200" eaLnBrk="1" fontAlgn="auto" hangingPunct="1">
              <a:spcBef>
                <a:spcPts val="0"/>
              </a:spcBef>
              <a:spcAft>
                <a:spcPts val="0"/>
              </a:spcAft>
              <a:buFont typeface="+mj-lt"/>
              <a:buAutoNum type="arabicPeriod"/>
              <a:defRPr/>
            </a:pPr>
            <a:r>
              <a:rPr lang="en-GB" sz="2000" dirty="0">
                <a:solidFill>
                  <a:srgbClr val="F9071E"/>
                </a:solidFill>
                <a:latin typeface="+mn-lt"/>
              </a:rPr>
              <a:t>Automate for maximum productivity</a:t>
            </a:r>
          </a:p>
        </p:txBody>
      </p:sp>
      <p:pic>
        <p:nvPicPr>
          <p:cNvPr id="34820" name="Picture 4">
            <a:extLst>
              <a:ext uri="{FF2B5EF4-FFF2-40B4-BE49-F238E27FC236}">
                <a16:creationId xmlns:a16="http://schemas.microsoft.com/office/drawing/2014/main" id="{D62E6F0B-BFE9-4BF3-957F-F16FBF487A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3073400"/>
            <a:ext cx="10607675" cy="2560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1" name="TextBox 5">
            <a:extLst>
              <a:ext uri="{FF2B5EF4-FFF2-40B4-BE49-F238E27FC236}">
                <a16:creationId xmlns:a16="http://schemas.microsoft.com/office/drawing/2014/main" id="{72A05845-22EA-4F9A-A6E0-1C19F707637C}"/>
              </a:ext>
            </a:extLst>
          </p:cNvPr>
          <p:cNvSpPr txBox="1">
            <a:spLocks noChangeArrowheads="1"/>
          </p:cNvSpPr>
          <p:nvPr/>
        </p:nvSpPr>
        <p:spPr bwMode="auto">
          <a:xfrm>
            <a:off x="5334000" y="1874838"/>
            <a:ext cx="685800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buFontTx/>
              <a:buAutoNum type="arabicPeriod" startAt="4"/>
            </a:pPr>
            <a:r>
              <a:rPr lang="en-GB" altLang="en-US" sz="2000" dirty="0">
                <a:solidFill>
                  <a:srgbClr val="009900"/>
                </a:solidFill>
              </a:rPr>
              <a:t>Engage to build lasting customer relationships</a:t>
            </a:r>
          </a:p>
          <a:p>
            <a:pPr eaLnBrk="1" hangingPunct="1">
              <a:buFontTx/>
              <a:buAutoNum type="arabicPeriod" startAt="4"/>
            </a:pPr>
            <a:r>
              <a:rPr lang="en-GB" altLang="en-US" sz="2000" dirty="0">
                <a:solidFill>
                  <a:srgbClr val="FF33CC"/>
                </a:solidFill>
              </a:rPr>
              <a:t>Improve customer experience with shared information</a:t>
            </a:r>
          </a:p>
          <a:p>
            <a:pPr eaLnBrk="1" hangingPunct="1">
              <a:buFontTx/>
              <a:buAutoNum type="arabicPeriod" startAt="4"/>
            </a:pPr>
            <a:r>
              <a:rPr lang="en-GB" altLang="en-US" sz="2000" dirty="0">
                <a:solidFill>
                  <a:srgbClr val="0000CC"/>
                </a:solidFill>
              </a:rPr>
              <a:t>Increase revenues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1D0934A0-554F-437C-996B-B4AB1C9A8763}"/>
              </a:ext>
            </a:extLst>
          </p:cNvPr>
          <p:cNvSpPr>
            <a:spLocks noGrp="1" noChangeArrowheads="1"/>
          </p:cNvSpPr>
          <p:nvPr>
            <p:ph type="title"/>
          </p:nvPr>
        </p:nvSpPr>
        <p:spPr>
          <a:xfrm>
            <a:off x="609600" y="274638"/>
            <a:ext cx="10972800" cy="658812"/>
          </a:xfrm>
        </p:spPr>
        <p:txBody>
          <a:bodyPr>
            <a:normAutofit fontScale="90000"/>
          </a:bodyPr>
          <a:lstStyle/>
          <a:p>
            <a:r>
              <a:rPr lang="en-US" altLang="en-US" b="1" dirty="0"/>
              <a:t>Implementing an IT based CRM System</a:t>
            </a:r>
          </a:p>
        </p:txBody>
      </p:sp>
      <p:sp>
        <p:nvSpPr>
          <p:cNvPr id="5" name="Content Placeholder 2">
            <a:extLst>
              <a:ext uri="{FF2B5EF4-FFF2-40B4-BE49-F238E27FC236}">
                <a16:creationId xmlns:a16="http://schemas.microsoft.com/office/drawing/2014/main" id="{7CCB2C4A-2C3A-40F0-80C6-F33C79DA1AAA}"/>
              </a:ext>
            </a:extLst>
          </p:cNvPr>
          <p:cNvSpPr>
            <a:spLocks noGrp="1" noChangeArrowheads="1"/>
          </p:cNvSpPr>
          <p:nvPr>
            <p:ph idx="1"/>
          </p:nvPr>
        </p:nvSpPr>
        <p:spPr>
          <a:xfrm>
            <a:off x="333375" y="1089025"/>
            <a:ext cx="8108950" cy="4525963"/>
          </a:xfrm>
        </p:spPr>
        <p:txBody>
          <a:bodyPr>
            <a:normAutofit/>
          </a:bodyPr>
          <a:lstStyle/>
          <a:p>
            <a:pPr marL="0" indent="0">
              <a:buFont typeface="Arial" panose="020B0604020202020204" pitchFamily="34" charset="0"/>
              <a:buNone/>
            </a:pPr>
            <a:r>
              <a:rPr lang="en-GB" altLang="en-US" b="1" dirty="0">
                <a:solidFill>
                  <a:srgbClr val="0000CC"/>
                </a:solidFill>
              </a:rPr>
              <a:t>Customer Data Information (CDI)</a:t>
            </a:r>
            <a:br>
              <a:rPr lang="en-GB" altLang="en-US" dirty="0">
                <a:solidFill>
                  <a:srgbClr val="0000CC"/>
                </a:solidFill>
              </a:rPr>
            </a:br>
            <a:endParaRPr lang="en-GB" altLang="en-US" dirty="0">
              <a:solidFill>
                <a:srgbClr val="0000CC"/>
              </a:solidFill>
            </a:endParaRPr>
          </a:p>
          <a:p>
            <a:r>
              <a:rPr lang="en-GB" altLang="en-US" dirty="0">
                <a:solidFill>
                  <a:srgbClr val="0000CC"/>
                </a:solidFill>
              </a:rPr>
              <a:t>Identify touch points</a:t>
            </a:r>
          </a:p>
          <a:p>
            <a:endParaRPr lang="en-GB" altLang="en-US" sz="800" dirty="0">
              <a:solidFill>
                <a:srgbClr val="0000CC"/>
              </a:solidFill>
            </a:endParaRPr>
          </a:p>
          <a:p>
            <a:r>
              <a:rPr lang="en-GB" altLang="en-US" dirty="0">
                <a:solidFill>
                  <a:srgbClr val="0000CC"/>
                </a:solidFill>
              </a:rPr>
              <a:t>Set up data collection rules</a:t>
            </a:r>
          </a:p>
          <a:p>
            <a:endParaRPr lang="en-GB" altLang="en-US" sz="800" dirty="0">
              <a:solidFill>
                <a:srgbClr val="0000CC"/>
              </a:solidFill>
            </a:endParaRPr>
          </a:p>
          <a:p>
            <a:r>
              <a:rPr lang="en-GB" altLang="en-US" dirty="0">
                <a:solidFill>
                  <a:srgbClr val="0000CC"/>
                </a:solidFill>
              </a:rPr>
              <a:t>Define input processes &amp; data collection rules</a:t>
            </a:r>
          </a:p>
          <a:p>
            <a:endParaRPr lang="en-GB" altLang="en-US" sz="800" dirty="0">
              <a:solidFill>
                <a:srgbClr val="0000CC"/>
              </a:solidFill>
            </a:endParaRPr>
          </a:p>
          <a:p>
            <a:r>
              <a:rPr lang="en-GB" altLang="en-US" dirty="0">
                <a:solidFill>
                  <a:srgbClr val="0000CC"/>
                </a:solidFill>
              </a:rPr>
              <a:t>De-Duplication, data enhancement, consolidation, data protection</a:t>
            </a:r>
          </a:p>
        </p:txBody>
      </p:sp>
      <p:pic>
        <p:nvPicPr>
          <p:cNvPr id="38916" name="Picture 4">
            <a:extLst>
              <a:ext uri="{FF2B5EF4-FFF2-40B4-BE49-F238E27FC236}">
                <a16:creationId xmlns:a16="http://schemas.microsoft.com/office/drawing/2014/main" id="{C8C1AF36-1DE4-4086-983C-BD267D4F932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718550" y="1174750"/>
            <a:ext cx="3308350" cy="390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837A5848-AE52-405E-A01B-72D8FE84E1E0}"/>
              </a:ext>
            </a:extLst>
          </p:cNvPr>
          <p:cNvSpPr>
            <a:spLocks noGrp="1" noChangeArrowheads="1"/>
          </p:cNvSpPr>
          <p:nvPr>
            <p:ph type="title"/>
          </p:nvPr>
        </p:nvSpPr>
        <p:spPr>
          <a:xfrm>
            <a:off x="609600" y="68263"/>
            <a:ext cx="10972800" cy="1143000"/>
          </a:xfrm>
        </p:spPr>
        <p:txBody>
          <a:bodyPr/>
          <a:lstStyle/>
          <a:p>
            <a:r>
              <a:rPr lang="en-US" altLang="en-US" b="1" dirty="0"/>
              <a:t>Implementing an IT based CRM System</a:t>
            </a:r>
            <a:endParaRPr lang="en-US" altLang="en-US" dirty="0"/>
          </a:p>
        </p:txBody>
      </p:sp>
      <p:sp>
        <p:nvSpPr>
          <p:cNvPr id="5" name="Content Placeholder 2">
            <a:extLst>
              <a:ext uri="{FF2B5EF4-FFF2-40B4-BE49-F238E27FC236}">
                <a16:creationId xmlns:a16="http://schemas.microsoft.com/office/drawing/2014/main" id="{17DAE669-A736-463E-B60A-B2EBA4450D1E}"/>
              </a:ext>
            </a:extLst>
          </p:cNvPr>
          <p:cNvSpPr>
            <a:spLocks noGrp="1" noChangeArrowheads="1"/>
          </p:cNvSpPr>
          <p:nvPr>
            <p:ph idx="1"/>
          </p:nvPr>
        </p:nvSpPr>
        <p:spPr>
          <a:xfrm>
            <a:off x="609600" y="1174750"/>
            <a:ext cx="10972800" cy="4525963"/>
          </a:xfrm>
        </p:spPr>
        <p:txBody>
          <a:bodyPr rtlCol="0">
            <a:normAutofit/>
          </a:bodyPr>
          <a:lstStyle/>
          <a:p>
            <a:pPr marL="0" indent="0" fontAlgn="auto">
              <a:spcAft>
                <a:spcPts val="0"/>
              </a:spcAft>
              <a:buFont typeface="Arial" panose="020B0604020202020204" pitchFamily="34" charset="0"/>
              <a:buNone/>
              <a:defRPr/>
            </a:pPr>
            <a:r>
              <a:rPr lang="en-GB" altLang="en-US" b="1" dirty="0">
                <a:solidFill>
                  <a:srgbClr val="0000CC"/>
                </a:solidFill>
              </a:rPr>
              <a:t>The Consideration must be given to:</a:t>
            </a:r>
            <a:br>
              <a:rPr lang="en-GB" altLang="en-US" b="1" dirty="0"/>
            </a:br>
            <a:endParaRPr lang="en-GB" altLang="en-US" b="1" dirty="0"/>
          </a:p>
          <a:p>
            <a:pPr fontAlgn="auto">
              <a:spcAft>
                <a:spcPts val="0"/>
              </a:spcAft>
              <a:defRPr/>
            </a:pPr>
            <a:r>
              <a:rPr lang="en-GB" altLang="en-US" sz="2600" dirty="0">
                <a:solidFill>
                  <a:srgbClr val="800080"/>
                </a:solidFill>
              </a:rPr>
              <a:t>Customer touch points capture &amp; report in a timely manner</a:t>
            </a:r>
          </a:p>
          <a:p>
            <a:pPr fontAlgn="auto">
              <a:spcAft>
                <a:spcPts val="0"/>
              </a:spcAft>
              <a:defRPr/>
            </a:pPr>
            <a:r>
              <a:rPr lang="en-GB" altLang="en-US" sz="2600" dirty="0">
                <a:solidFill>
                  <a:srgbClr val="0000CC"/>
                </a:solidFill>
              </a:rPr>
              <a:t>Database strategy must provide relevant information to the correct individuals</a:t>
            </a:r>
          </a:p>
          <a:p>
            <a:pPr fontAlgn="auto">
              <a:spcAft>
                <a:spcPts val="0"/>
              </a:spcAft>
              <a:defRPr/>
            </a:pPr>
            <a:r>
              <a:rPr lang="en-GB" altLang="en-US" sz="2600" dirty="0">
                <a:solidFill>
                  <a:srgbClr val="002060"/>
                </a:solidFill>
              </a:rPr>
              <a:t>Data must be stored securely</a:t>
            </a:r>
          </a:p>
          <a:p>
            <a:pPr fontAlgn="auto">
              <a:spcAft>
                <a:spcPts val="0"/>
              </a:spcAft>
              <a:defRPr/>
            </a:pPr>
            <a:r>
              <a:rPr lang="en-GB" altLang="en-US" sz="2600" dirty="0">
                <a:solidFill>
                  <a:srgbClr val="800080"/>
                </a:solidFill>
              </a:rPr>
              <a:t>They keep abreast of privacy regulation for all relevant markets (e.g. GDPR)</a:t>
            </a:r>
          </a:p>
          <a:p>
            <a:pPr lvl="1" fontAlgn="auto">
              <a:spcAft>
                <a:spcPts val="0"/>
              </a:spcAft>
              <a:defRPr/>
            </a:pPr>
            <a:r>
              <a:rPr lang="en-GB" altLang="en-US" sz="2200" dirty="0">
                <a:solidFill>
                  <a:srgbClr val="800080"/>
                </a:solidFill>
              </a:rPr>
              <a:t>Customer privacy</a:t>
            </a:r>
          </a:p>
          <a:p>
            <a:pPr lvl="1" fontAlgn="auto">
              <a:spcAft>
                <a:spcPts val="0"/>
              </a:spcAft>
              <a:defRPr/>
            </a:pPr>
            <a:endParaRPr lang="en-GB" altLang="en-US" sz="200" dirty="0">
              <a:solidFill>
                <a:srgbClr val="800080"/>
              </a:solidFill>
            </a:endParaRPr>
          </a:p>
          <a:p>
            <a:pPr lvl="1" fontAlgn="auto">
              <a:spcAft>
                <a:spcPts val="0"/>
              </a:spcAft>
              <a:defRPr/>
            </a:pPr>
            <a:r>
              <a:rPr lang="en-GB" altLang="en-US" sz="2200" dirty="0">
                <a:solidFill>
                  <a:srgbClr val="800080"/>
                </a:solidFill>
              </a:rPr>
              <a:t>Laws in the finance &amp; health sector about how and where data can be used</a:t>
            </a:r>
          </a:p>
          <a:p>
            <a:pPr lvl="1" fontAlgn="auto">
              <a:spcAft>
                <a:spcPts val="0"/>
              </a:spcAft>
              <a:defRPr/>
            </a:pPr>
            <a:endParaRPr lang="en-GB" altLang="en-US" sz="200" dirty="0">
              <a:solidFill>
                <a:srgbClr val="800080"/>
              </a:solidFill>
            </a:endParaRPr>
          </a:p>
          <a:p>
            <a:pPr lvl="1" fontAlgn="auto">
              <a:spcAft>
                <a:spcPts val="0"/>
              </a:spcAft>
              <a:defRPr/>
            </a:pPr>
            <a:endParaRPr lang="en-GB" altLang="en-US" sz="200" dirty="0">
              <a:solidFill>
                <a:srgbClr val="800080"/>
              </a:solidFill>
            </a:endParaRPr>
          </a:p>
          <a:p>
            <a:pPr lvl="1" fontAlgn="auto">
              <a:spcAft>
                <a:spcPts val="0"/>
              </a:spcAft>
              <a:defRPr/>
            </a:pPr>
            <a:r>
              <a:rPr lang="en-GB" altLang="en-US" sz="2200" dirty="0">
                <a:solidFill>
                  <a:srgbClr val="800080"/>
                </a:solidFill>
              </a:rPr>
              <a:t>Individuals opting in </a:t>
            </a:r>
          </a:p>
          <a:p>
            <a:pPr marL="0" indent="0" fontAlgn="auto">
              <a:spcAft>
                <a:spcPts val="0"/>
              </a:spcAft>
              <a:buFont typeface="Arial" panose="020B0604020202020204" pitchFamily="34" charset="0"/>
              <a:buNone/>
              <a:defRPr/>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500"/>
                                        <p:tgtEl>
                                          <p:spTgt spid="5">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5">
                                            <p:txEl>
                                              <p:pRg st="5" end="5"/>
                                            </p:txEl>
                                          </p:spTgt>
                                        </p:tgtEl>
                                        <p:attrNameLst>
                                          <p:attrName>style.visibility</p:attrName>
                                        </p:attrNameLst>
                                      </p:cBhvr>
                                      <p:to>
                                        <p:strVal val="visible"/>
                                      </p:to>
                                    </p:set>
                                    <p:animEffect transition="in" filter="fade">
                                      <p:cBhvr>
                                        <p:cTn id="28" dur="500"/>
                                        <p:tgtEl>
                                          <p:spTgt spid="5">
                                            <p:txEl>
                                              <p:pRg st="5" end="5"/>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animEffect transition="in" filter="fade">
                                      <p:cBhvr>
                                        <p:cTn id="31" dur="500"/>
                                        <p:tgtEl>
                                          <p:spTgt spid="5">
                                            <p:txEl>
                                              <p:pRg st="7" end="7"/>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5">
                                            <p:txEl>
                                              <p:pRg st="10" end="10"/>
                                            </p:txEl>
                                          </p:spTgt>
                                        </p:tgtEl>
                                        <p:attrNameLst>
                                          <p:attrName>style.visibility</p:attrName>
                                        </p:attrNameLst>
                                      </p:cBhvr>
                                      <p:to>
                                        <p:strVal val="visible"/>
                                      </p:to>
                                    </p:set>
                                    <p:animEffect transition="in" filter="fade">
                                      <p:cBhvr>
                                        <p:cTn id="34" dur="500"/>
                                        <p:tgtEl>
                                          <p:spTgt spid="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5844BDC0-6F3A-498B-BFDB-74D02D814766}"/>
              </a:ext>
            </a:extLst>
          </p:cNvPr>
          <p:cNvSpPr>
            <a:spLocks noGrp="1" noChangeArrowheads="1"/>
          </p:cNvSpPr>
          <p:nvPr>
            <p:ph type="title"/>
          </p:nvPr>
        </p:nvSpPr>
        <p:spPr/>
        <p:txBody>
          <a:bodyPr/>
          <a:lstStyle/>
          <a:p>
            <a:r>
              <a:rPr lang="en-US" altLang="en-US"/>
              <a:t>Understanding the Customer Experience</a:t>
            </a:r>
          </a:p>
        </p:txBody>
      </p:sp>
      <p:sp>
        <p:nvSpPr>
          <p:cNvPr id="43010" name="Content Placeholder 2">
            <a:extLst>
              <a:ext uri="{FF2B5EF4-FFF2-40B4-BE49-F238E27FC236}">
                <a16:creationId xmlns:a16="http://schemas.microsoft.com/office/drawing/2014/main" id="{F8642FBF-C098-4A9B-85B7-FD7B53DCD15C}"/>
              </a:ext>
            </a:extLst>
          </p:cNvPr>
          <p:cNvSpPr>
            <a:spLocks noGrp="1" noChangeArrowheads="1"/>
          </p:cNvSpPr>
          <p:nvPr>
            <p:ph idx="1"/>
          </p:nvPr>
        </p:nvSpPr>
        <p:spPr/>
        <p:txBody>
          <a:bodyPr>
            <a:normAutofit/>
          </a:bodyPr>
          <a:lstStyle/>
          <a:p>
            <a:pPr marL="0" indent="0">
              <a:buFont typeface="Arial" panose="020B0604020202020204" pitchFamily="34" charset="0"/>
              <a:buNone/>
            </a:pPr>
            <a:r>
              <a:rPr lang="en-GB" altLang="en-US" b="1" dirty="0">
                <a:solidFill>
                  <a:srgbClr val="F9071E"/>
                </a:solidFill>
              </a:rPr>
              <a:t>Pre-Session Activity</a:t>
            </a:r>
            <a:br>
              <a:rPr lang="en-GB" altLang="en-US" b="1" dirty="0"/>
            </a:br>
            <a:br>
              <a:rPr lang="en-GB" altLang="en-US" dirty="0">
                <a:solidFill>
                  <a:srgbClr val="FF0000"/>
                </a:solidFill>
              </a:rPr>
            </a:br>
            <a:r>
              <a:rPr lang="en-GB" altLang="en-US" dirty="0">
                <a:solidFill>
                  <a:srgbClr val="0000CC"/>
                </a:solidFill>
                <a:cs typeface="Arial" panose="020B0604020202020204" pitchFamily="34" charset="0"/>
              </a:rPr>
              <a:t>Watch the </a:t>
            </a:r>
            <a:r>
              <a:rPr lang="en-GB" altLang="en-US" i="1" u="sng" dirty="0">
                <a:solidFill>
                  <a:srgbClr val="0000CC"/>
                </a:solidFill>
                <a:cs typeface="Arial" panose="020B0604020202020204" pitchFamily="34" charset="0"/>
              </a:rPr>
              <a:t>P&amp;O Get Hot on Service </a:t>
            </a:r>
            <a:r>
              <a:rPr lang="en-GB" altLang="en-US" dirty="0">
                <a:solidFill>
                  <a:srgbClr val="0000CC"/>
                </a:solidFill>
                <a:cs typeface="Arial" panose="020B0604020202020204" pitchFamily="34" charset="0"/>
              </a:rPr>
              <a:t>for brief discussion at the next session, looking at the what, where, why, who, etc.  (It is in the Resources Section of BMSK5003 on Moodle)</a:t>
            </a:r>
          </a:p>
          <a:p>
            <a:pPr marL="0" indent="0">
              <a:buFont typeface="Arial" panose="020B0604020202020204" pitchFamily="34" charset="0"/>
              <a:buNone/>
            </a:pPr>
            <a:endParaRPr lang="en-GB" altLang="en-US" sz="1200" dirty="0">
              <a:cs typeface="Arial" panose="020B0604020202020204" pitchFamily="34" charset="0"/>
            </a:endParaRPr>
          </a:p>
          <a:p>
            <a:pPr marL="0" indent="0">
              <a:buFont typeface="Arial" panose="020B0604020202020204" pitchFamily="34" charset="0"/>
              <a:buNone/>
            </a:pPr>
            <a:r>
              <a:rPr lang="en-GB" altLang="en-US" dirty="0">
                <a:solidFill>
                  <a:srgbClr val="3399FF"/>
                </a:solidFill>
                <a:cs typeface="Arial" panose="020B0604020202020204" pitchFamily="34" charset="0"/>
              </a:rPr>
              <a:t>Review your </a:t>
            </a:r>
            <a:r>
              <a:rPr lang="en-GB" altLang="en-US" i="1" dirty="0">
                <a:solidFill>
                  <a:srgbClr val="3399FF"/>
                </a:solidFill>
                <a:cs typeface="Arial" panose="020B0604020202020204" pitchFamily="34" charset="0"/>
              </a:rPr>
              <a:t>“feelings” </a:t>
            </a:r>
            <a:r>
              <a:rPr lang="en-GB" altLang="en-US" dirty="0">
                <a:solidFill>
                  <a:srgbClr val="3399FF"/>
                </a:solidFill>
                <a:cs typeface="Arial" panose="020B0604020202020204" pitchFamily="34" charset="0"/>
              </a:rPr>
              <a:t>about the customer service of your organisation.</a:t>
            </a:r>
          </a:p>
          <a:p>
            <a:pPr marL="0" indent="0">
              <a:buFont typeface="Arial" panose="020B0604020202020204" pitchFamily="34" charset="0"/>
              <a:buNone/>
            </a:pPr>
            <a:br>
              <a:rPr lang="en-GB" altLang="en-US" dirty="0">
                <a:cs typeface="Arial" panose="020B0604020202020204" pitchFamily="34" charset="0"/>
              </a:rPr>
            </a:br>
            <a:endParaRPr lang="en-GB" altLang="en-US" dirty="0">
              <a:cs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a:extLst>
              <a:ext uri="{FF2B5EF4-FFF2-40B4-BE49-F238E27FC236}">
                <a16:creationId xmlns:a16="http://schemas.microsoft.com/office/drawing/2014/main" id="{C208B347-2DAA-430D-BC46-E14099C45B5C}"/>
              </a:ext>
            </a:extLst>
          </p:cNvPr>
          <p:cNvSpPr>
            <a:spLocks noGrp="1" noChangeArrowheads="1"/>
          </p:cNvSpPr>
          <p:nvPr>
            <p:ph type="title"/>
          </p:nvPr>
        </p:nvSpPr>
        <p:spPr/>
        <p:txBody>
          <a:bodyPr/>
          <a:lstStyle/>
          <a:p>
            <a:r>
              <a:rPr lang="en-US" altLang="en-US"/>
              <a:t>Understanding the Customer Experience</a:t>
            </a:r>
          </a:p>
        </p:txBody>
      </p:sp>
      <p:pic>
        <p:nvPicPr>
          <p:cNvPr id="45060" name="Picture 2">
            <a:extLst>
              <a:ext uri="{FF2B5EF4-FFF2-40B4-BE49-F238E27FC236}">
                <a16:creationId xmlns:a16="http://schemas.microsoft.com/office/drawing/2014/main" id="{CFBA2BCD-BBD1-4C4D-9DEF-C6DE1FA80E7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043113" y="1239838"/>
            <a:ext cx="7872412" cy="4470400"/>
          </a:xfrm>
        </p:spPr>
      </p:pic>
      <p:sp>
        <p:nvSpPr>
          <p:cNvPr id="45059" name="TextBox 7">
            <a:extLst>
              <a:ext uri="{FF2B5EF4-FFF2-40B4-BE49-F238E27FC236}">
                <a16:creationId xmlns:a16="http://schemas.microsoft.com/office/drawing/2014/main" id="{13562A49-7838-4A00-89AE-8824E86772EB}"/>
              </a:ext>
            </a:extLst>
          </p:cNvPr>
          <p:cNvSpPr txBox="1">
            <a:spLocks noChangeArrowheads="1"/>
          </p:cNvSpPr>
          <p:nvPr/>
        </p:nvSpPr>
        <p:spPr bwMode="auto">
          <a:xfrm>
            <a:off x="376238" y="1741488"/>
            <a:ext cx="2700337" cy="801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r>
              <a:rPr lang="en-US" altLang="en-US" sz="2400" b="1" dirty="0"/>
              <a:t>Questions?</a:t>
            </a:r>
            <a:endParaRPr lang="en-US" altLang="en-US" sz="2400" dirty="0"/>
          </a:p>
          <a:p>
            <a:pPr eaLnBrk="1" hangingPunct="1"/>
            <a:r>
              <a:rPr lang="en-US" altLang="en-US" sz="2200" dirty="0"/>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24000" y="45043"/>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a:xfrm>
            <a:off x="1703512" y="116698"/>
            <a:ext cx="3343275" cy="1325563"/>
          </a:xfrm>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03512" y="2100428"/>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71A0FEDB-1EB3-4E06-9B7C-095711DD2AEF}"/>
              </a:ext>
            </a:extLst>
          </p:cNvPr>
          <p:cNvSpPr>
            <a:spLocks noGrp="1" noChangeArrowheads="1"/>
          </p:cNvSpPr>
          <p:nvPr>
            <p:ph type="title"/>
          </p:nvPr>
        </p:nvSpPr>
        <p:spPr/>
        <p:txBody>
          <a:bodyPr/>
          <a:lstStyle/>
          <a:p>
            <a:r>
              <a:rPr lang="en-US" altLang="en-US" dirty="0"/>
              <a:t>Understanding the Customer Experience</a:t>
            </a:r>
          </a:p>
        </p:txBody>
      </p:sp>
      <p:sp>
        <p:nvSpPr>
          <p:cNvPr id="47106" name="Content Placeholder 2">
            <a:extLst>
              <a:ext uri="{FF2B5EF4-FFF2-40B4-BE49-F238E27FC236}">
                <a16:creationId xmlns:a16="http://schemas.microsoft.com/office/drawing/2014/main" id="{4855D4A0-C21E-4126-9C7D-92A107284503}"/>
              </a:ext>
            </a:extLst>
          </p:cNvPr>
          <p:cNvSpPr>
            <a:spLocks noGrp="1" noChangeArrowheads="1"/>
          </p:cNvSpPr>
          <p:nvPr>
            <p:ph idx="1"/>
          </p:nvPr>
        </p:nvSpPr>
        <p:spPr/>
        <p:txBody>
          <a:bodyPr/>
          <a:lstStyle/>
          <a:p>
            <a:pPr marL="0" indent="0">
              <a:buFont typeface="Arial" panose="020B0604020202020204" pitchFamily="34" charset="0"/>
              <a:buNone/>
            </a:pPr>
            <a:r>
              <a:rPr lang="en-US" altLang="en-US" dirty="0"/>
              <a:t>References</a:t>
            </a:r>
          </a:p>
          <a:p>
            <a:pPr marL="0" indent="0">
              <a:buFont typeface="Arial" panose="020B0604020202020204" pitchFamily="34" charset="0"/>
              <a:buNone/>
            </a:pPr>
            <a:r>
              <a:rPr lang="en-GB" altLang="en-US" sz="1800" dirty="0" err="1">
                <a:solidFill>
                  <a:srgbClr val="0000CC"/>
                </a:solidFill>
              </a:rPr>
              <a:t>Kulpa</a:t>
            </a:r>
            <a:r>
              <a:rPr lang="en-GB" altLang="en-US" sz="1800" dirty="0">
                <a:solidFill>
                  <a:srgbClr val="0000CC"/>
                </a:solidFill>
              </a:rPr>
              <a:t>, J., 2017. </a:t>
            </a:r>
            <a:r>
              <a:rPr lang="en-GB" altLang="en-US" sz="1800" i="1" dirty="0">
                <a:solidFill>
                  <a:srgbClr val="0000CC"/>
                </a:solidFill>
              </a:rPr>
              <a:t>Council Post: Why Is Customer Relationship Management So Important?</a:t>
            </a:r>
            <a:r>
              <a:rPr lang="en-GB" altLang="en-US" sz="1800" dirty="0">
                <a:solidFill>
                  <a:srgbClr val="0000CC"/>
                </a:solidFill>
              </a:rPr>
              <a:t>. [online] Forbes. Available at: &lt;https://www.forbes.com/sites/forbesagencycouncil/2017/10/24/why-is-customer-relationship-management-so-important/#580366dd7dac&gt; [Accessed 18 May 2020].</a:t>
            </a:r>
          </a:p>
          <a:p>
            <a:pPr marL="0" indent="0">
              <a:buFont typeface="Arial" panose="020B0604020202020204" pitchFamily="34" charset="0"/>
              <a:buNone/>
            </a:pPr>
            <a:endParaRPr lang="en-GB" altLang="en-US" sz="1800" dirty="0"/>
          </a:p>
          <a:p>
            <a:pPr marL="0" indent="0">
              <a:buFont typeface="Arial" panose="020B0604020202020204" pitchFamily="34" charset="0"/>
              <a:buNone/>
            </a:pPr>
            <a:r>
              <a:rPr lang="en-GB" altLang="en-US" sz="1800" dirty="0">
                <a:solidFill>
                  <a:srgbClr val="800080"/>
                </a:solidFill>
              </a:rPr>
              <a:t>Pollack, T., 2014. </a:t>
            </a:r>
            <a:r>
              <a:rPr lang="en-GB" altLang="en-US" sz="1800" i="1" dirty="0">
                <a:solidFill>
                  <a:srgbClr val="800080"/>
                </a:solidFill>
              </a:rPr>
              <a:t>A Brief Introduction To Customer Relationship Management Systems - Tait Pollack</a:t>
            </a:r>
            <a:r>
              <a:rPr lang="en-GB" altLang="en-US" sz="1800" dirty="0">
                <a:solidFill>
                  <a:srgbClr val="800080"/>
                </a:solidFill>
              </a:rPr>
              <a:t>. [online] Tait Pollack. Available at: &lt;https://www.taitpollack.com/a-brief-introduction-to-customer-relationship-management-systems/&gt; [Accessed 1 May 2020].</a:t>
            </a:r>
          </a:p>
          <a:p>
            <a:pPr marL="0" indent="0">
              <a:buFont typeface="Arial" panose="020B0604020202020204" pitchFamily="34" charset="0"/>
              <a:buNone/>
            </a:pPr>
            <a:endParaRPr lang="en-GB" altLang="en-US" sz="1800" dirty="0"/>
          </a:p>
          <a:p>
            <a:pPr marL="0" indent="0">
              <a:buFont typeface="Arial" panose="020B0604020202020204" pitchFamily="34" charset="0"/>
              <a:buNone/>
            </a:pPr>
            <a:r>
              <a:rPr lang="en-GB" altLang="en-US" sz="1800" dirty="0" err="1">
                <a:solidFill>
                  <a:srgbClr val="002060"/>
                </a:solidFill>
              </a:rPr>
              <a:t>Wailgum</a:t>
            </a:r>
            <a:r>
              <a:rPr lang="en-GB" altLang="en-US" sz="1800" dirty="0">
                <a:solidFill>
                  <a:srgbClr val="002060"/>
                </a:solidFill>
              </a:rPr>
              <a:t>, T. and </a:t>
            </a:r>
            <a:r>
              <a:rPr lang="en-GB" altLang="en-US" sz="1800" dirty="0" err="1">
                <a:solidFill>
                  <a:srgbClr val="002060"/>
                </a:solidFill>
              </a:rPr>
              <a:t>Fruhlinger</a:t>
            </a:r>
            <a:r>
              <a:rPr lang="en-GB" altLang="en-US" sz="1800" dirty="0">
                <a:solidFill>
                  <a:srgbClr val="002060"/>
                </a:solidFill>
              </a:rPr>
              <a:t>, J., 2018. </a:t>
            </a:r>
            <a:r>
              <a:rPr lang="en-GB" altLang="en-US" sz="1800" i="1" dirty="0">
                <a:solidFill>
                  <a:srgbClr val="002060"/>
                </a:solidFill>
              </a:rPr>
              <a:t>What Is CRM? Software For Managing Customer Data</a:t>
            </a:r>
            <a:r>
              <a:rPr lang="en-GB" altLang="en-US" sz="1800" dirty="0">
                <a:solidFill>
                  <a:srgbClr val="002060"/>
                </a:solidFill>
              </a:rPr>
              <a:t>. [online] CIO. Available at: &lt;https://www.cio.com/article/2439505/customer-relationship-management-crm-definition-and-solutions.html#tk.cio_rs&gt; [Accessed 2 May 2020].</a:t>
            </a:r>
            <a:endParaRPr lang="en-US" altLang="en-US" sz="1800" dirty="0">
              <a:solidFill>
                <a:srgbClr val="002060"/>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44D9B99-B3F4-4C70-9E62-2F49626345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3505D77-0EB0-4B6B-A41F-1A03D675AB4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7610</TotalTime>
  <Words>1447</Words>
  <Application>Microsoft Office PowerPoint</Application>
  <PresentationFormat>Widescreen</PresentationFormat>
  <Paragraphs>229</Paragraphs>
  <Slides>24</Slides>
  <Notes>19</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24</vt:i4>
      </vt:variant>
    </vt:vector>
  </HeadingPairs>
  <TitlesOfParts>
    <vt:vector size="31" baseType="lpstr">
      <vt:lpstr>Arial</vt:lpstr>
      <vt:lpstr>Calibri</vt:lpstr>
      <vt:lpstr>Calibri Light</vt:lpstr>
      <vt:lpstr>Myriad Pro</vt:lpstr>
      <vt:lpstr>Wingdings</vt:lpstr>
      <vt:lpstr>20140311PresentationUWTSDTemplate</vt:lpstr>
      <vt:lpstr>UWTSD 200 B</vt:lpstr>
      <vt:lpstr>BMSK5003  Understanding &amp; Engaging in the Customer Experience  </vt:lpstr>
      <vt:lpstr>PowerPoint Presentation</vt:lpstr>
      <vt:lpstr>Understanding the Customer Experience</vt:lpstr>
      <vt:lpstr>Understanding the Customer Experience</vt:lpstr>
      <vt:lpstr>Understanding the Customer Experience</vt:lpstr>
      <vt:lpstr>CRM – What is Customer Relationship Management</vt:lpstr>
      <vt:lpstr>CRM – Why so Important?</vt:lpstr>
      <vt:lpstr>CRM – How it works</vt:lpstr>
      <vt:lpstr>Customer Relationship Lifecycle</vt:lpstr>
      <vt:lpstr>CRM – Related Areas</vt:lpstr>
      <vt:lpstr>Customer Retention</vt:lpstr>
      <vt:lpstr>Customer Segmentation</vt:lpstr>
      <vt:lpstr>Customer Surveys</vt:lpstr>
      <vt:lpstr>Loyalty Management Tools</vt:lpstr>
      <vt:lpstr>CRM Systems</vt:lpstr>
      <vt:lpstr>CRM Systems</vt:lpstr>
      <vt:lpstr>Key Features of CRM System</vt:lpstr>
      <vt:lpstr>Benefits of CRM System</vt:lpstr>
      <vt:lpstr>Implementing an IT based CRM System</vt:lpstr>
      <vt:lpstr>Implementing an IT based CRM System</vt:lpstr>
      <vt:lpstr>Understanding the Customer Experience</vt:lpstr>
      <vt:lpstr>Understanding the Customer Experience</vt:lpstr>
      <vt:lpstr>Summary</vt:lpstr>
      <vt:lpstr>Understanding the Customer Experience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Management Skills for the Workplace BMSK5003</dc:title>
  <dc:creator>M Davies</dc:creator>
  <cp:lastModifiedBy>Paul Tinkler</cp:lastModifiedBy>
  <cp:revision>56</cp:revision>
  <cp:lastPrinted>2020-05-21T12:46:08Z</cp:lastPrinted>
  <dcterms:created xsi:type="dcterms:W3CDTF">2020-05-11T13:19:44Z</dcterms:created>
  <dcterms:modified xsi:type="dcterms:W3CDTF">2021-06-04T14:31:40Z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