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72247B3-F891-4B02-B493-467BB2911BD1}" v="2" dt="2024-01-29T19:19:03.41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29" autoAdjust="0"/>
    <p:restoredTop sz="94660"/>
  </p:normalViewPr>
  <p:slideViewPr>
    <p:cSldViewPr snapToGrid="0">
      <p:cViewPr varScale="1">
        <p:scale>
          <a:sx n="71" d="100"/>
          <a:sy n="71" d="100"/>
        </p:scale>
        <p:origin x="65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jal Miah" userId="7f9693762ace650f" providerId="LiveId" clId="{272247B3-F891-4B02-B493-467BB2911BD1}"/>
    <pc:docChg chg="undo custSel addSld modSld sldOrd">
      <pc:chgData name="Kajal Miah" userId="7f9693762ace650f" providerId="LiveId" clId="{272247B3-F891-4B02-B493-467BB2911BD1}" dt="2024-01-29T19:45:50.468" v="698" actId="1076"/>
      <pc:docMkLst>
        <pc:docMk/>
      </pc:docMkLst>
      <pc:sldChg chg="modSp mod">
        <pc:chgData name="Kajal Miah" userId="7f9693762ace650f" providerId="LiveId" clId="{272247B3-F891-4B02-B493-467BB2911BD1}" dt="2024-01-29T19:45:50.468" v="698" actId="1076"/>
        <pc:sldMkLst>
          <pc:docMk/>
          <pc:sldMk cId="4232211575" sldId="256"/>
        </pc:sldMkLst>
        <pc:spChg chg="mod">
          <ac:chgData name="Kajal Miah" userId="7f9693762ace650f" providerId="LiveId" clId="{272247B3-F891-4B02-B493-467BB2911BD1}" dt="2024-01-29T19:45:50.468" v="698" actId="1076"/>
          <ac:spMkLst>
            <pc:docMk/>
            <pc:sldMk cId="4232211575" sldId="256"/>
            <ac:spMk id="4" creationId="{86C07398-98B4-413B-E260-EED233311F56}"/>
          </ac:spMkLst>
        </pc:spChg>
      </pc:sldChg>
      <pc:sldChg chg="addSp modSp mod">
        <pc:chgData name="Kajal Miah" userId="7f9693762ace650f" providerId="LiveId" clId="{272247B3-F891-4B02-B493-467BB2911BD1}" dt="2024-01-29T19:20:46.681" v="90" actId="20577"/>
        <pc:sldMkLst>
          <pc:docMk/>
          <pc:sldMk cId="464236902" sldId="257"/>
        </pc:sldMkLst>
        <pc:spChg chg="add mod">
          <ac:chgData name="Kajal Miah" userId="7f9693762ace650f" providerId="LiveId" clId="{272247B3-F891-4B02-B493-467BB2911BD1}" dt="2024-01-29T19:20:46.681" v="90" actId="20577"/>
          <ac:spMkLst>
            <pc:docMk/>
            <pc:sldMk cId="464236902" sldId="257"/>
            <ac:spMk id="3" creationId="{582188E5-2ADF-5BC2-9AF5-8821EF8DCBA0}"/>
          </ac:spMkLst>
        </pc:spChg>
        <pc:spChg chg="mod">
          <ac:chgData name="Kajal Miah" userId="7f9693762ace650f" providerId="LiveId" clId="{272247B3-F891-4B02-B493-467BB2911BD1}" dt="2024-01-29T19:19:25.341" v="37" actId="20577"/>
          <ac:spMkLst>
            <pc:docMk/>
            <pc:sldMk cId="464236902" sldId="257"/>
            <ac:spMk id="4" creationId="{86C07398-98B4-413B-E260-EED233311F56}"/>
          </ac:spMkLst>
        </pc:spChg>
      </pc:sldChg>
      <pc:sldChg chg="addSp modSp mod">
        <pc:chgData name="Kajal Miah" userId="7f9693762ace650f" providerId="LiveId" clId="{272247B3-F891-4B02-B493-467BB2911BD1}" dt="2024-01-29T19:20:40.192" v="89" actId="20577"/>
        <pc:sldMkLst>
          <pc:docMk/>
          <pc:sldMk cId="3071560488" sldId="258"/>
        </pc:sldMkLst>
        <pc:spChg chg="add mod">
          <ac:chgData name="Kajal Miah" userId="7f9693762ace650f" providerId="LiveId" clId="{272247B3-F891-4B02-B493-467BB2911BD1}" dt="2024-01-29T19:20:31.824" v="61" actId="20577"/>
          <ac:spMkLst>
            <pc:docMk/>
            <pc:sldMk cId="3071560488" sldId="258"/>
            <ac:spMk id="3" creationId="{4AA24D59-B37D-808C-BD03-35231DA15440}"/>
          </ac:spMkLst>
        </pc:spChg>
        <pc:spChg chg="mod">
          <ac:chgData name="Kajal Miah" userId="7f9693762ace650f" providerId="LiveId" clId="{272247B3-F891-4B02-B493-467BB2911BD1}" dt="2024-01-29T19:20:40.192" v="89" actId="20577"/>
          <ac:spMkLst>
            <pc:docMk/>
            <pc:sldMk cId="3071560488" sldId="258"/>
            <ac:spMk id="4" creationId="{86C07398-98B4-413B-E260-EED233311F56}"/>
          </ac:spMkLst>
        </pc:spChg>
      </pc:sldChg>
      <pc:sldChg chg="addSp modSp mod">
        <pc:chgData name="Kajal Miah" userId="7f9693762ace650f" providerId="LiveId" clId="{272247B3-F891-4B02-B493-467BB2911BD1}" dt="2024-01-29T19:33:49.922" v="603" actId="20577"/>
        <pc:sldMkLst>
          <pc:docMk/>
          <pc:sldMk cId="648960635" sldId="259"/>
        </pc:sldMkLst>
        <pc:spChg chg="mod">
          <ac:chgData name="Kajal Miah" userId="7f9693762ace650f" providerId="LiveId" clId="{272247B3-F891-4B02-B493-467BB2911BD1}" dt="2024-01-29T19:21:47.660" v="97" actId="20577"/>
          <ac:spMkLst>
            <pc:docMk/>
            <pc:sldMk cId="648960635" sldId="259"/>
            <ac:spMk id="4" creationId="{86C07398-98B4-413B-E260-EED233311F56}"/>
          </ac:spMkLst>
        </pc:spChg>
        <pc:spChg chg="add mod">
          <ac:chgData name="Kajal Miah" userId="7f9693762ace650f" providerId="LiveId" clId="{272247B3-F891-4B02-B493-467BB2911BD1}" dt="2024-01-29T19:33:49.922" v="603" actId="20577"/>
          <ac:spMkLst>
            <pc:docMk/>
            <pc:sldMk cId="648960635" sldId="259"/>
            <ac:spMk id="5" creationId="{B59CCD0D-F1BE-F503-6A4A-8AF9B0E5A430}"/>
          </ac:spMkLst>
        </pc:spChg>
        <pc:graphicFrameChg chg="mod modGraphic">
          <ac:chgData name="Kajal Miah" userId="7f9693762ace650f" providerId="LiveId" clId="{272247B3-F891-4B02-B493-467BB2911BD1}" dt="2024-01-29T19:33:02.879" v="499" actId="20577"/>
          <ac:graphicFrameMkLst>
            <pc:docMk/>
            <pc:sldMk cId="648960635" sldId="259"/>
            <ac:graphicFrameMk id="2" creationId="{4B8F62B4-5B0F-0F9F-F58E-DF01A704156B}"/>
          </ac:graphicFrameMkLst>
        </pc:graphicFrameChg>
      </pc:sldChg>
      <pc:sldChg chg="addSp modSp add mod ord">
        <pc:chgData name="Kajal Miah" userId="7f9693762ace650f" providerId="LiveId" clId="{272247B3-F891-4B02-B493-467BB2911BD1}" dt="2024-01-29T19:26:45.822" v="260"/>
        <pc:sldMkLst>
          <pc:docMk/>
          <pc:sldMk cId="3978294495" sldId="260"/>
        </pc:sldMkLst>
        <pc:spChg chg="add mod">
          <ac:chgData name="Kajal Miah" userId="7f9693762ace650f" providerId="LiveId" clId="{272247B3-F891-4B02-B493-467BB2911BD1}" dt="2024-01-29T19:26:45.822" v="260"/>
          <ac:spMkLst>
            <pc:docMk/>
            <pc:sldMk cId="3978294495" sldId="260"/>
            <ac:spMk id="3" creationId="{DC255671-3816-60CA-CD71-7A93FA58181E}"/>
          </ac:spMkLst>
        </pc:spChg>
        <pc:spChg chg="mod">
          <ac:chgData name="Kajal Miah" userId="7f9693762ace650f" providerId="LiveId" clId="{272247B3-F891-4B02-B493-467BB2911BD1}" dt="2024-01-29T19:26:32.622" v="256" actId="20577"/>
          <ac:spMkLst>
            <pc:docMk/>
            <pc:sldMk cId="3978294495" sldId="260"/>
            <ac:spMk id="4" creationId="{86C07398-98B4-413B-E260-EED233311F56}"/>
          </ac:spMkLst>
        </pc:spChg>
      </pc:sldChg>
      <pc:sldChg chg="addSp modSp add mod">
        <pc:chgData name="Kajal Miah" userId="7f9693762ace650f" providerId="LiveId" clId="{272247B3-F891-4B02-B493-467BB2911BD1}" dt="2024-01-29T19:27:19.809" v="266" actId="1076"/>
        <pc:sldMkLst>
          <pc:docMk/>
          <pc:sldMk cId="153766683" sldId="261"/>
        </pc:sldMkLst>
        <pc:spChg chg="add mod">
          <ac:chgData name="Kajal Miah" userId="7f9693762ace650f" providerId="LiveId" clId="{272247B3-F891-4B02-B493-467BB2911BD1}" dt="2024-01-29T19:27:19.809" v="266" actId="1076"/>
          <ac:spMkLst>
            <pc:docMk/>
            <pc:sldMk cId="153766683" sldId="261"/>
            <ac:spMk id="3" creationId="{94E7F4CC-E2C5-BD0E-929C-1A07A7DE0B18}"/>
          </ac:spMkLst>
        </pc:spChg>
        <pc:spChg chg="mod">
          <ac:chgData name="Kajal Miah" userId="7f9693762ace650f" providerId="LiveId" clId="{272247B3-F891-4B02-B493-467BB2911BD1}" dt="2024-01-29T19:27:14.350" v="264" actId="20577"/>
          <ac:spMkLst>
            <pc:docMk/>
            <pc:sldMk cId="153766683" sldId="261"/>
            <ac:spMk id="4" creationId="{86C07398-98B4-413B-E260-EED233311F56}"/>
          </ac:spMkLst>
        </pc:spChg>
      </pc:sldChg>
      <pc:sldChg chg="addSp modSp add mod">
        <pc:chgData name="Kajal Miah" userId="7f9693762ace650f" providerId="LiveId" clId="{272247B3-F891-4B02-B493-467BB2911BD1}" dt="2024-01-29T19:28:25.627" v="303" actId="20577"/>
        <pc:sldMkLst>
          <pc:docMk/>
          <pc:sldMk cId="361625029" sldId="262"/>
        </pc:sldMkLst>
        <pc:spChg chg="add mod">
          <ac:chgData name="Kajal Miah" userId="7f9693762ace650f" providerId="LiveId" clId="{272247B3-F891-4B02-B493-467BB2911BD1}" dt="2024-01-29T19:28:14.822" v="277" actId="20577"/>
          <ac:spMkLst>
            <pc:docMk/>
            <pc:sldMk cId="361625029" sldId="262"/>
            <ac:spMk id="3" creationId="{E273F977-FF39-D550-B62C-E296710C0AB5}"/>
          </ac:spMkLst>
        </pc:spChg>
        <pc:spChg chg="mod">
          <ac:chgData name="Kajal Miah" userId="7f9693762ace650f" providerId="LiveId" clId="{272247B3-F891-4B02-B493-467BB2911BD1}" dt="2024-01-29T19:28:25.627" v="303" actId="20577"/>
          <ac:spMkLst>
            <pc:docMk/>
            <pc:sldMk cId="361625029" sldId="262"/>
            <ac:spMk id="4" creationId="{86C07398-98B4-413B-E260-EED233311F56}"/>
          </ac:spMkLst>
        </pc:spChg>
      </pc:sldChg>
      <pc:sldChg chg="addSp modSp add mod">
        <pc:chgData name="Kajal Miah" userId="7f9693762ace650f" providerId="LiveId" clId="{272247B3-F891-4B02-B493-467BB2911BD1}" dt="2024-01-29T19:29:19.217" v="407" actId="20577"/>
        <pc:sldMkLst>
          <pc:docMk/>
          <pc:sldMk cId="3070364440" sldId="263"/>
        </pc:sldMkLst>
        <pc:spChg chg="add mod">
          <ac:chgData name="Kajal Miah" userId="7f9693762ace650f" providerId="LiveId" clId="{272247B3-F891-4B02-B493-467BB2911BD1}" dt="2024-01-29T19:29:14.770" v="389" actId="20577"/>
          <ac:spMkLst>
            <pc:docMk/>
            <pc:sldMk cId="3070364440" sldId="263"/>
            <ac:spMk id="3" creationId="{49B1C652-5B08-9289-2CC6-7149CB413AC0}"/>
          </ac:spMkLst>
        </pc:spChg>
        <pc:spChg chg="mod">
          <ac:chgData name="Kajal Miah" userId="7f9693762ace650f" providerId="LiveId" clId="{272247B3-F891-4B02-B493-467BB2911BD1}" dt="2024-01-29T19:29:19.217" v="407" actId="20577"/>
          <ac:spMkLst>
            <pc:docMk/>
            <pc:sldMk cId="3070364440" sldId="263"/>
            <ac:spMk id="4" creationId="{86C07398-98B4-413B-E260-EED233311F56}"/>
          </ac:spMkLst>
        </pc:spChg>
      </pc:sldChg>
      <pc:sldChg chg="delSp modSp add mod">
        <pc:chgData name="Kajal Miah" userId="7f9693762ace650f" providerId="LiveId" clId="{272247B3-F891-4B02-B493-467BB2911BD1}" dt="2024-01-29T19:44:33.232" v="683" actId="20577"/>
        <pc:sldMkLst>
          <pc:docMk/>
          <pc:sldMk cId="949816072" sldId="264"/>
        </pc:sldMkLst>
        <pc:spChg chg="del mod">
          <ac:chgData name="Kajal Miah" userId="7f9693762ace650f" providerId="LiveId" clId="{272247B3-F891-4B02-B493-467BB2911BD1}" dt="2024-01-29T19:34:39.830" v="607" actId="478"/>
          <ac:spMkLst>
            <pc:docMk/>
            <pc:sldMk cId="949816072" sldId="264"/>
            <ac:spMk id="3" creationId="{49B1C652-5B08-9289-2CC6-7149CB413AC0}"/>
          </ac:spMkLst>
        </pc:spChg>
        <pc:spChg chg="mod">
          <ac:chgData name="Kajal Miah" userId="7f9693762ace650f" providerId="LiveId" clId="{272247B3-F891-4B02-B493-467BB2911BD1}" dt="2024-01-29T19:44:33.232" v="683" actId="20577"/>
          <ac:spMkLst>
            <pc:docMk/>
            <pc:sldMk cId="949816072" sldId="264"/>
            <ac:spMk id="4" creationId="{86C07398-98B4-413B-E260-EED233311F56}"/>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B83FB-C6DC-4108-7617-1E49B02AA7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0CD4281-176D-4CC0-694F-B99EC5E03E6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C1416B9-3C29-416D-DF6F-E4DCC4BFF574}"/>
              </a:ext>
            </a:extLst>
          </p:cNvPr>
          <p:cNvSpPr>
            <a:spLocks noGrp="1"/>
          </p:cNvSpPr>
          <p:nvPr>
            <p:ph type="dt" sz="half" idx="10"/>
          </p:nvPr>
        </p:nvSpPr>
        <p:spPr/>
        <p:txBody>
          <a:bodyPr/>
          <a:lstStyle/>
          <a:p>
            <a:fld id="{76E748AC-2163-4372-97DA-5A0DF916B76D}" type="datetimeFigureOut">
              <a:rPr lang="en-GB" smtClean="0"/>
              <a:t>29/01/2024</a:t>
            </a:fld>
            <a:endParaRPr lang="en-GB"/>
          </a:p>
        </p:txBody>
      </p:sp>
      <p:sp>
        <p:nvSpPr>
          <p:cNvPr id="5" name="Footer Placeholder 4">
            <a:extLst>
              <a:ext uri="{FF2B5EF4-FFF2-40B4-BE49-F238E27FC236}">
                <a16:creationId xmlns:a16="http://schemas.microsoft.com/office/drawing/2014/main" id="{23C758FE-DA2D-DA89-07CD-83DCA456D8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9A20A0-A586-4924-5051-C23EBCF0790E}"/>
              </a:ext>
            </a:extLst>
          </p:cNvPr>
          <p:cNvSpPr>
            <a:spLocks noGrp="1"/>
          </p:cNvSpPr>
          <p:nvPr>
            <p:ph type="sldNum" sz="quarter" idx="12"/>
          </p:nvPr>
        </p:nvSpPr>
        <p:spPr/>
        <p:txBody>
          <a:bodyPr/>
          <a:lstStyle/>
          <a:p>
            <a:fld id="{6FD6A986-B17C-4797-BCFB-D484C558E0C4}" type="slidenum">
              <a:rPr lang="en-GB" smtClean="0"/>
              <a:t>‹#›</a:t>
            </a:fld>
            <a:endParaRPr lang="en-GB"/>
          </a:p>
        </p:txBody>
      </p:sp>
    </p:spTree>
    <p:extLst>
      <p:ext uri="{BB962C8B-B14F-4D97-AF65-F5344CB8AC3E}">
        <p14:creationId xmlns:p14="http://schemas.microsoft.com/office/powerpoint/2010/main" val="16755124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888DBC-13ED-0388-CD5B-CD4C219BA0C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69B7C40-80C9-B318-1C90-A8BE95860C9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A1335F-751E-D8FE-D7D8-A9CF220CF7D7}"/>
              </a:ext>
            </a:extLst>
          </p:cNvPr>
          <p:cNvSpPr>
            <a:spLocks noGrp="1"/>
          </p:cNvSpPr>
          <p:nvPr>
            <p:ph type="dt" sz="half" idx="10"/>
          </p:nvPr>
        </p:nvSpPr>
        <p:spPr/>
        <p:txBody>
          <a:bodyPr/>
          <a:lstStyle/>
          <a:p>
            <a:fld id="{76E748AC-2163-4372-97DA-5A0DF916B76D}" type="datetimeFigureOut">
              <a:rPr lang="en-GB" smtClean="0"/>
              <a:t>29/01/2024</a:t>
            </a:fld>
            <a:endParaRPr lang="en-GB"/>
          </a:p>
        </p:txBody>
      </p:sp>
      <p:sp>
        <p:nvSpPr>
          <p:cNvPr id="5" name="Footer Placeholder 4">
            <a:extLst>
              <a:ext uri="{FF2B5EF4-FFF2-40B4-BE49-F238E27FC236}">
                <a16:creationId xmlns:a16="http://schemas.microsoft.com/office/drawing/2014/main" id="{ADFD4E5E-A00F-BC31-BBA7-77A5117715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DD52E4-4FB0-A4DC-C375-5CB0613C0C5B}"/>
              </a:ext>
            </a:extLst>
          </p:cNvPr>
          <p:cNvSpPr>
            <a:spLocks noGrp="1"/>
          </p:cNvSpPr>
          <p:nvPr>
            <p:ph type="sldNum" sz="quarter" idx="12"/>
          </p:nvPr>
        </p:nvSpPr>
        <p:spPr/>
        <p:txBody>
          <a:bodyPr/>
          <a:lstStyle/>
          <a:p>
            <a:fld id="{6FD6A986-B17C-4797-BCFB-D484C558E0C4}" type="slidenum">
              <a:rPr lang="en-GB" smtClean="0"/>
              <a:t>‹#›</a:t>
            </a:fld>
            <a:endParaRPr lang="en-GB"/>
          </a:p>
        </p:txBody>
      </p:sp>
    </p:spTree>
    <p:extLst>
      <p:ext uri="{BB962C8B-B14F-4D97-AF65-F5344CB8AC3E}">
        <p14:creationId xmlns:p14="http://schemas.microsoft.com/office/powerpoint/2010/main" val="28002293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199FF8-EF59-208C-3193-F5B4D458364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B4A442F-4E39-AE24-5DBC-A32DC11BB07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D013D61-8C54-AE81-376C-2502B8066087}"/>
              </a:ext>
            </a:extLst>
          </p:cNvPr>
          <p:cNvSpPr>
            <a:spLocks noGrp="1"/>
          </p:cNvSpPr>
          <p:nvPr>
            <p:ph type="dt" sz="half" idx="10"/>
          </p:nvPr>
        </p:nvSpPr>
        <p:spPr/>
        <p:txBody>
          <a:bodyPr/>
          <a:lstStyle/>
          <a:p>
            <a:fld id="{76E748AC-2163-4372-97DA-5A0DF916B76D}" type="datetimeFigureOut">
              <a:rPr lang="en-GB" smtClean="0"/>
              <a:t>29/01/2024</a:t>
            </a:fld>
            <a:endParaRPr lang="en-GB"/>
          </a:p>
        </p:txBody>
      </p:sp>
      <p:sp>
        <p:nvSpPr>
          <p:cNvPr id="5" name="Footer Placeholder 4">
            <a:extLst>
              <a:ext uri="{FF2B5EF4-FFF2-40B4-BE49-F238E27FC236}">
                <a16:creationId xmlns:a16="http://schemas.microsoft.com/office/drawing/2014/main" id="{E4E51531-B292-9D34-7F35-3EF7600956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4FDD05-F727-5209-8F95-5FE5DDE07E04}"/>
              </a:ext>
            </a:extLst>
          </p:cNvPr>
          <p:cNvSpPr>
            <a:spLocks noGrp="1"/>
          </p:cNvSpPr>
          <p:nvPr>
            <p:ph type="sldNum" sz="quarter" idx="12"/>
          </p:nvPr>
        </p:nvSpPr>
        <p:spPr/>
        <p:txBody>
          <a:bodyPr/>
          <a:lstStyle/>
          <a:p>
            <a:fld id="{6FD6A986-B17C-4797-BCFB-D484C558E0C4}" type="slidenum">
              <a:rPr lang="en-GB" smtClean="0"/>
              <a:t>‹#›</a:t>
            </a:fld>
            <a:endParaRPr lang="en-GB"/>
          </a:p>
        </p:txBody>
      </p:sp>
    </p:spTree>
    <p:extLst>
      <p:ext uri="{BB962C8B-B14F-4D97-AF65-F5344CB8AC3E}">
        <p14:creationId xmlns:p14="http://schemas.microsoft.com/office/powerpoint/2010/main" val="4033352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060A74-ABFF-0C92-7F66-509C8C16AAF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A7C148D-3383-789A-6C30-89EE919B4D9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20C1140-64AF-DE57-BF41-F2F290EACD2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6252147-0CFD-354B-D8B5-DCE8A6A203A4}"/>
              </a:ext>
            </a:extLst>
          </p:cNvPr>
          <p:cNvSpPr>
            <a:spLocks noGrp="1"/>
          </p:cNvSpPr>
          <p:nvPr>
            <p:ph type="dt" sz="half" idx="10"/>
          </p:nvPr>
        </p:nvSpPr>
        <p:spPr/>
        <p:txBody>
          <a:bodyPr/>
          <a:lstStyle/>
          <a:p>
            <a:fld id="{76E748AC-2163-4372-97DA-5A0DF916B76D}" type="datetimeFigureOut">
              <a:rPr lang="en-GB" smtClean="0"/>
              <a:t>29/01/2024</a:t>
            </a:fld>
            <a:endParaRPr lang="en-GB"/>
          </a:p>
        </p:txBody>
      </p:sp>
      <p:sp>
        <p:nvSpPr>
          <p:cNvPr id="6" name="Footer Placeholder 5">
            <a:extLst>
              <a:ext uri="{FF2B5EF4-FFF2-40B4-BE49-F238E27FC236}">
                <a16:creationId xmlns:a16="http://schemas.microsoft.com/office/drawing/2014/main" id="{90D4AB69-6EF9-770D-B962-04DB622EF76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CDFB300-F0D8-5961-C8C4-0301338EDA5A}"/>
              </a:ext>
            </a:extLst>
          </p:cNvPr>
          <p:cNvSpPr>
            <a:spLocks noGrp="1"/>
          </p:cNvSpPr>
          <p:nvPr>
            <p:ph type="sldNum" sz="quarter" idx="12"/>
          </p:nvPr>
        </p:nvSpPr>
        <p:spPr/>
        <p:txBody>
          <a:bodyPr/>
          <a:lstStyle/>
          <a:p>
            <a:fld id="{6FD6A986-B17C-4797-BCFB-D484C558E0C4}" type="slidenum">
              <a:rPr lang="en-GB" smtClean="0"/>
              <a:t>‹#›</a:t>
            </a:fld>
            <a:endParaRPr lang="en-GB"/>
          </a:p>
        </p:txBody>
      </p:sp>
    </p:spTree>
    <p:extLst>
      <p:ext uri="{BB962C8B-B14F-4D97-AF65-F5344CB8AC3E}">
        <p14:creationId xmlns:p14="http://schemas.microsoft.com/office/powerpoint/2010/main" val="17065472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FC12B-BDFA-C375-7011-2F6FB2246F9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E76FFC3-1BF2-B284-62CC-C8664A9E0CE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4FE8586-E902-D0AD-A683-573F7A5B6CB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D1AE1A7-8DC8-7BA2-1F73-AF289C3D575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5C5B668-E737-BE6F-A521-E1FD5FF102D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DE2E646-D7F7-98C3-708A-AE27711E9602}"/>
              </a:ext>
            </a:extLst>
          </p:cNvPr>
          <p:cNvSpPr>
            <a:spLocks noGrp="1"/>
          </p:cNvSpPr>
          <p:nvPr>
            <p:ph type="dt" sz="half" idx="10"/>
          </p:nvPr>
        </p:nvSpPr>
        <p:spPr/>
        <p:txBody>
          <a:bodyPr/>
          <a:lstStyle/>
          <a:p>
            <a:fld id="{76E748AC-2163-4372-97DA-5A0DF916B76D}" type="datetimeFigureOut">
              <a:rPr lang="en-GB" smtClean="0"/>
              <a:t>29/01/2024</a:t>
            </a:fld>
            <a:endParaRPr lang="en-GB"/>
          </a:p>
        </p:txBody>
      </p:sp>
      <p:sp>
        <p:nvSpPr>
          <p:cNvPr id="8" name="Footer Placeholder 7">
            <a:extLst>
              <a:ext uri="{FF2B5EF4-FFF2-40B4-BE49-F238E27FC236}">
                <a16:creationId xmlns:a16="http://schemas.microsoft.com/office/drawing/2014/main" id="{3773063B-3487-B53C-D432-D869E4F20DA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808AD89-F3AE-A8F2-9A37-B126E939E0A9}"/>
              </a:ext>
            </a:extLst>
          </p:cNvPr>
          <p:cNvSpPr>
            <a:spLocks noGrp="1"/>
          </p:cNvSpPr>
          <p:nvPr>
            <p:ph type="sldNum" sz="quarter" idx="12"/>
          </p:nvPr>
        </p:nvSpPr>
        <p:spPr/>
        <p:txBody>
          <a:bodyPr/>
          <a:lstStyle/>
          <a:p>
            <a:fld id="{6FD6A986-B17C-4797-BCFB-D484C558E0C4}" type="slidenum">
              <a:rPr lang="en-GB" smtClean="0"/>
              <a:t>‹#›</a:t>
            </a:fld>
            <a:endParaRPr lang="en-GB"/>
          </a:p>
        </p:txBody>
      </p:sp>
    </p:spTree>
    <p:extLst>
      <p:ext uri="{BB962C8B-B14F-4D97-AF65-F5344CB8AC3E}">
        <p14:creationId xmlns:p14="http://schemas.microsoft.com/office/powerpoint/2010/main" val="2464215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2FC39D-87DA-1998-BFC0-69071E5C3AE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4CE2468-EDC6-A9D9-DA52-97BB8C7F6E69}"/>
              </a:ext>
            </a:extLst>
          </p:cNvPr>
          <p:cNvSpPr>
            <a:spLocks noGrp="1"/>
          </p:cNvSpPr>
          <p:nvPr>
            <p:ph type="dt" sz="half" idx="10"/>
          </p:nvPr>
        </p:nvSpPr>
        <p:spPr/>
        <p:txBody>
          <a:bodyPr/>
          <a:lstStyle/>
          <a:p>
            <a:fld id="{76E748AC-2163-4372-97DA-5A0DF916B76D}" type="datetimeFigureOut">
              <a:rPr lang="en-GB" smtClean="0"/>
              <a:t>29/01/2024</a:t>
            </a:fld>
            <a:endParaRPr lang="en-GB"/>
          </a:p>
        </p:txBody>
      </p:sp>
      <p:sp>
        <p:nvSpPr>
          <p:cNvPr id="4" name="Footer Placeholder 3">
            <a:extLst>
              <a:ext uri="{FF2B5EF4-FFF2-40B4-BE49-F238E27FC236}">
                <a16:creationId xmlns:a16="http://schemas.microsoft.com/office/drawing/2014/main" id="{82E45ED7-3A82-1C94-1C6A-99EF46BAA18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50F05F7-4856-CB68-9D11-65248882316E}"/>
              </a:ext>
            </a:extLst>
          </p:cNvPr>
          <p:cNvSpPr>
            <a:spLocks noGrp="1"/>
          </p:cNvSpPr>
          <p:nvPr>
            <p:ph type="sldNum" sz="quarter" idx="12"/>
          </p:nvPr>
        </p:nvSpPr>
        <p:spPr/>
        <p:txBody>
          <a:bodyPr/>
          <a:lstStyle/>
          <a:p>
            <a:fld id="{6FD6A986-B17C-4797-BCFB-D484C558E0C4}" type="slidenum">
              <a:rPr lang="en-GB" smtClean="0"/>
              <a:t>‹#›</a:t>
            </a:fld>
            <a:endParaRPr lang="en-GB"/>
          </a:p>
        </p:txBody>
      </p:sp>
    </p:spTree>
    <p:extLst>
      <p:ext uri="{BB962C8B-B14F-4D97-AF65-F5344CB8AC3E}">
        <p14:creationId xmlns:p14="http://schemas.microsoft.com/office/powerpoint/2010/main" val="39666688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BD8EB6-8D2C-8D9D-A406-3F9178D512A3}"/>
              </a:ext>
            </a:extLst>
          </p:cNvPr>
          <p:cNvSpPr>
            <a:spLocks noGrp="1"/>
          </p:cNvSpPr>
          <p:nvPr>
            <p:ph type="dt" sz="half" idx="10"/>
          </p:nvPr>
        </p:nvSpPr>
        <p:spPr/>
        <p:txBody>
          <a:bodyPr/>
          <a:lstStyle/>
          <a:p>
            <a:fld id="{76E748AC-2163-4372-97DA-5A0DF916B76D}" type="datetimeFigureOut">
              <a:rPr lang="en-GB" smtClean="0"/>
              <a:t>29/01/2024</a:t>
            </a:fld>
            <a:endParaRPr lang="en-GB"/>
          </a:p>
        </p:txBody>
      </p:sp>
      <p:sp>
        <p:nvSpPr>
          <p:cNvPr id="3" name="Footer Placeholder 2">
            <a:extLst>
              <a:ext uri="{FF2B5EF4-FFF2-40B4-BE49-F238E27FC236}">
                <a16:creationId xmlns:a16="http://schemas.microsoft.com/office/drawing/2014/main" id="{5C8F3F51-922E-FBB1-CDBA-744A9106D9E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F476AA4-3157-AA1F-2FA1-A43DF49B9BF8}"/>
              </a:ext>
            </a:extLst>
          </p:cNvPr>
          <p:cNvSpPr>
            <a:spLocks noGrp="1"/>
          </p:cNvSpPr>
          <p:nvPr>
            <p:ph type="sldNum" sz="quarter" idx="12"/>
          </p:nvPr>
        </p:nvSpPr>
        <p:spPr/>
        <p:txBody>
          <a:bodyPr/>
          <a:lstStyle/>
          <a:p>
            <a:fld id="{6FD6A986-B17C-4797-BCFB-D484C558E0C4}" type="slidenum">
              <a:rPr lang="en-GB" smtClean="0"/>
              <a:t>‹#›</a:t>
            </a:fld>
            <a:endParaRPr lang="en-GB"/>
          </a:p>
        </p:txBody>
      </p:sp>
    </p:spTree>
    <p:extLst>
      <p:ext uri="{BB962C8B-B14F-4D97-AF65-F5344CB8AC3E}">
        <p14:creationId xmlns:p14="http://schemas.microsoft.com/office/powerpoint/2010/main" val="19724399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815D5-93C8-D261-C591-56B93A12184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80CF8C1-F02A-03F6-79D1-4B36BB1FFA9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2EC7604-3716-FFEE-DD27-3701E8C4203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BBD0F04-241C-6F2C-A02B-629321D4281D}"/>
              </a:ext>
            </a:extLst>
          </p:cNvPr>
          <p:cNvSpPr>
            <a:spLocks noGrp="1"/>
          </p:cNvSpPr>
          <p:nvPr>
            <p:ph type="dt" sz="half" idx="10"/>
          </p:nvPr>
        </p:nvSpPr>
        <p:spPr/>
        <p:txBody>
          <a:bodyPr/>
          <a:lstStyle/>
          <a:p>
            <a:fld id="{76E748AC-2163-4372-97DA-5A0DF916B76D}" type="datetimeFigureOut">
              <a:rPr lang="en-GB" smtClean="0"/>
              <a:t>29/01/2024</a:t>
            </a:fld>
            <a:endParaRPr lang="en-GB"/>
          </a:p>
        </p:txBody>
      </p:sp>
      <p:sp>
        <p:nvSpPr>
          <p:cNvPr id="6" name="Footer Placeholder 5">
            <a:extLst>
              <a:ext uri="{FF2B5EF4-FFF2-40B4-BE49-F238E27FC236}">
                <a16:creationId xmlns:a16="http://schemas.microsoft.com/office/drawing/2014/main" id="{61653E65-B71B-11BD-77DA-73E71DA3CCE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E239083-E92F-78A1-267F-8B6B0864FC9F}"/>
              </a:ext>
            </a:extLst>
          </p:cNvPr>
          <p:cNvSpPr>
            <a:spLocks noGrp="1"/>
          </p:cNvSpPr>
          <p:nvPr>
            <p:ph type="sldNum" sz="quarter" idx="12"/>
          </p:nvPr>
        </p:nvSpPr>
        <p:spPr/>
        <p:txBody>
          <a:bodyPr/>
          <a:lstStyle/>
          <a:p>
            <a:fld id="{6FD6A986-B17C-4797-BCFB-D484C558E0C4}" type="slidenum">
              <a:rPr lang="en-GB" smtClean="0"/>
              <a:t>‹#›</a:t>
            </a:fld>
            <a:endParaRPr lang="en-GB"/>
          </a:p>
        </p:txBody>
      </p:sp>
    </p:spTree>
    <p:extLst>
      <p:ext uri="{BB962C8B-B14F-4D97-AF65-F5344CB8AC3E}">
        <p14:creationId xmlns:p14="http://schemas.microsoft.com/office/powerpoint/2010/main" val="42629032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51B44A-9A2D-F3F2-16B4-CFB06E191B0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D951FDA-F852-2772-B6A9-98CC4E0E2F0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2765A46-3B8B-DFF3-42EE-121DC0F80B6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9FBAE52-5731-0553-A6ED-56F22F6F40A7}"/>
              </a:ext>
            </a:extLst>
          </p:cNvPr>
          <p:cNvSpPr>
            <a:spLocks noGrp="1"/>
          </p:cNvSpPr>
          <p:nvPr>
            <p:ph type="dt" sz="half" idx="10"/>
          </p:nvPr>
        </p:nvSpPr>
        <p:spPr/>
        <p:txBody>
          <a:bodyPr/>
          <a:lstStyle/>
          <a:p>
            <a:fld id="{76E748AC-2163-4372-97DA-5A0DF916B76D}" type="datetimeFigureOut">
              <a:rPr lang="en-GB" smtClean="0"/>
              <a:t>29/01/2024</a:t>
            </a:fld>
            <a:endParaRPr lang="en-GB"/>
          </a:p>
        </p:txBody>
      </p:sp>
      <p:sp>
        <p:nvSpPr>
          <p:cNvPr id="6" name="Footer Placeholder 5">
            <a:extLst>
              <a:ext uri="{FF2B5EF4-FFF2-40B4-BE49-F238E27FC236}">
                <a16:creationId xmlns:a16="http://schemas.microsoft.com/office/drawing/2014/main" id="{416F3B66-0062-8676-4904-FDCEE801F15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FD0BD33-3831-0089-1A22-B1E5E8737EEB}"/>
              </a:ext>
            </a:extLst>
          </p:cNvPr>
          <p:cNvSpPr>
            <a:spLocks noGrp="1"/>
          </p:cNvSpPr>
          <p:nvPr>
            <p:ph type="sldNum" sz="quarter" idx="12"/>
          </p:nvPr>
        </p:nvSpPr>
        <p:spPr/>
        <p:txBody>
          <a:bodyPr/>
          <a:lstStyle/>
          <a:p>
            <a:fld id="{6FD6A986-B17C-4797-BCFB-D484C558E0C4}" type="slidenum">
              <a:rPr lang="en-GB" smtClean="0"/>
              <a:t>‹#›</a:t>
            </a:fld>
            <a:endParaRPr lang="en-GB"/>
          </a:p>
        </p:txBody>
      </p:sp>
    </p:spTree>
    <p:extLst>
      <p:ext uri="{BB962C8B-B14F-4D97-AF65-F5344CB8AC3E}">
        <p14:creationId xmlns:p14="http://schemas.microsoft.com/office/powerpoint/2010/main" val="11452781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DDB9C-8EB6-10E0-5382-BB11A205B77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0B81A3-29FB-C123-5308-ACDA5444F20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ECB679C-E1FF-DE96-99B0-3CD814031F15}"/>
              </a:ext>
            </a:extLst>
          </p:cNvPr>
          <p:cNvSpPr>
            <a:spLocks noGrp="1"/>
          </p:cNvSpPr>
          <p:nvPr>
            <p:ph type="dt" sz="half" idx="10"/>
          </p:nvPr>
        </p:nvSpPr>
        <p:spPr/>
        <p:txBody>
          <a:bodyPr/>
          <a:lstStyle/>
          <a:p>
            <a:fld id="{76E748AC-2163-4372-97DA-5A0DF916B76D}" type="datetimeFigureOut">
              <a:rPr lang="en-GB" smtClean="0"/>
              <a:t>29/01/2024</a:t>
            </a:fld>
            <a:endParaRPr lang="en-GB"/>
          </a:p>
        </p:txBody>
      </p:sp>
      <p:sp>
        <p:nvSpPr>
          <p:cNvPr id="5" name="Footer Placeholder 4">
            <a:extLst>
              <a:ext uri="{FF2B5EF4-FFF2-40B4-BE49-F238E27FC236}">
                <a16:creationId xmlns:a16="http://schemas.microsoft.com/office/drawing/2014/main" id="{60D985BE-4EC1-0253-33AF-DA497D0DEA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EA1048-AE2D-8FA7-5D0A-7920C9E9E92E}"/>
              </a:ext>
            </a:extLst>
          </p:cNvPr>
          <p:cNvSpPr>
            <a:spLocks noGrp="1"/>
          </p:cNvSpPr>
          <p:nvPr>
            <p:ph type="sldNum" sz="quarter" idx="12"/>
          </p:nvPr>
        </p:nvSpPr>
        <p:spPr/>
        <p:txBody>
          <a:bodyPr/>
          <a:lstStyle/>
          <a:p>
            <a:fld id="{6FD6A986-B17C-4797-BCFB-D484C558E0C4}" type="slidenum">
              <a:rPr lang="en-GB" smtClean="0"/>
              <a:t>‹#›</a:t>
            </a:fld>
            <a:endParaRPr lang="en-GB"/>
          </a:p>
        </p:txBody>
      </p:sp>
    </p:spTree>
    <p:extLst>
      <p:ext uri="{BB962C8B-B14F-4D97-AF65-F5344CB8AC3E}">
        <p14:creationId xmlns:p14="http://schemas.microsoft.com/office/powerpoint/2010/main" val="13255934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5D55DAC-67DB-28CE-6107-598525E59A6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394B182-A2B4-1530-065C-AE89AB478A1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2A3C92-0409-87C8-B6B4-2023374660F2}"/>
              </a:ext>
            </a:extLst>
          </p:cNvPr>
          <p:cNvSpPr>
            <a:spLocks noGrp="1"/>
          </p:cNvSpPr>
          <p:nvPr>
            <p:ph type="dt" sz="half" idx="10"/>
          </p:nvPr>
        </p:nvSpPr>
        <p:spPr/>
        <p:txBody>
          <a:bodyPr/>
          <a:lstStyle/>
          <a:p>
            <a:fld id="{76E748AC-2163-4372-97DA-5A0DF916B76D}" type="datetimeFigureOut">
              <a:rPr lang="en-GB" smtClean="0"/>
              <a:t>29/01/2024</a:t>
            </a:fld>
            <a:endParaRPr lang="en-GB"/>
          </a:p>
        </p:txBody>
      </p:sp>
      <p:sp>
        <p:nvSpPr>
          <p:cNvPr id="5" name="Footer Placeholder 4">
            <a:extLst>
              <a:ext uri="{FF2B5EF4-FFF2-40B4-BE49-F238E27FC236}">
                <a16:creationId xmlns:a16="http://schemas.microsoft.com/office/drawing/2014/main" id="{65AE34DD-280D-3DB8-EEA7-92BE4B8FE6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0783B4-9F06-5990-CB3C-9028AE01EA95}"/>
              </a:ext>
            </a:extLst>
          </p:cNvPr>
          <p:cNvSpPr>
            <a:spLocks noGrp="1"/>
          </p:cNvSpPr>
          <p:nvPr>
            <p:ph type="sldNum" sz="quarter" idx="12"/>
          </p:nvPr>
        </p:nvSpPr>
        <p:spPr/>
        <p:txBody>
          <a:bodyPr/>
          <a:lstStyle/>
          <a:p>
            <a:fld id="{6FD6A986-B17C-4797-BCFB-D484C558E0C4}" type="slidenum">
              <a:rPr lang="en-GB" smtClean="0"/>
              <a:t>‹#›</a:t>
            </a:fld>
            <a:endParaRPr lang="en-GB"/>
          </a:p>
        </p:txBody>
      </p:sp>
    </p:spTree>
    <p:extLst>
      <p:ext uri="{BB962C8B-B14F-4D97-AF65-F5344CB8AC3E}">
        <p14:creationId xmlns:p14="http://schemas.microsoft.com/office/powerpoint/2010/main" val="3581147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6D51124-03E1-78EF-97CD-406A19505C0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17075A7-F9CE-7CBF-6748-EAB83EB5410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B787DB-7874-65E2-9337-93874FC000C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6E748AC-2163-4372-97DA-5A0DF916B76D}" type="datetimeFigureOut">
              <a:rPr lang="en-GB" smtClean="0"/>
              <a:t>29/01/2024</a:t>
            </a:fld>
            <a:endParaRPr lang="en-GB"/>
          </a:p>
        </p:txBody>
      </p:sp>
      <p:sp>
        <p:nvSpPr>
          <p:cNvPr id="5" name="Footer Placeholder 4">
            <a:extLst>
              <a:ext uri="{FF2B5EF4-FFF2-40B4-BE49-F238E27FC236}">
                <a16:creationId xmlns:a16="http://schemas.microsoft.com/office/drawing/2014/main" id="{4C093E73-CE3B-7BAB-B563-E2AFCF4E9DC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19B4DBF-E3BA-528D-6B28-2E4FCA281C2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FD6A986-B17C-4797-BCFB-D484C558E0C4}" type="slidenum">
              <a:rPr lang="en-GB" smtClean="0"/>
              <a:t>‹#›</a:t>
            </a:fld>
            <a:endParaRPr lang="en-GB"/>
          </a:p>
        </p:txBody>
      </p:sp>
    </p:spTree>
    <p:extLst>
      <p:ext uri="{BB962C8B-B14F-4D97-AF65-F5344CB8AC3E}">
        <p14:creationId xmlns:p14="http://schemas.microsoft.com/office/powerpoint/2010/main" val="133535149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6C07398-98B4-413B-E260-EED233311F56}"/>
              </a:ext>
            </a:extLst>
          </p:cNvPr>
          <p:cNvSpPr txBox="1"/>
          <p:nvPr/>
        </p:nvSpPr>
        <p:spPr>
          <a:xfrm>
            <a:off x="1021976" y="685800"/>
            <a:ext cx="10461812" cy="3046988"/>
          </a:xfrm>
          <a:prstGeom prst="rect">
            <a:avLst/>
          </a:prstGeom>
          <a:noFill/>
        </p:spPr>
        <p:txBody>
          <a:bodyPr wrap="square" rtlCol="0">
            <a:spAutoFit/>
          </a:bodyPr>
          <a:lstStyle/>
          <a:p>
            <a:r>
              <a:rPr lang="en-GB" sz="3200" dirty="0">
                <a:latin typeface="Arial" panose="020B0604020202020204" pitchFamily="34" charset="0"/>
                <a:cs typeface="Arial" panose="020B0604020202020204" pitchFamily="34" charset="0"/>
              </a:rPr>
              <a:t>Kajal Miah (1709531)</a:t>
            </a:r>
          </a:p>
          <a:p>
            <a:r>
              <a:rPr lang="en-GB" sz="3200" dirty="0">
                <a:latin typeface="Arial" panose="020B0604020202020204" pitchFamily="34" charset="0"/>
                <a:cs typeface="Arial" panose="020B0604020202020204" pitchFamily="34" charset="0"/>
              </a:rPr>
              <a:t>Module: BMIH6001 Contemporary Themes in The Hospitality Sector</a:t>
            </a:r>
          </a:p>
          <a:p>
            <a:r>
              <a:rPr lang="en-GB" sz="3200" dirty="0">
                <a:latin typeface="Arial" panose="020B0604020202020204" pitchFamily="34" charset="0"/>
                <a:cs typeface="Arial" panose="020B0604020202020204" pitchFamily="34" charset="0"/>
              </a:rPr>
              <a:t>Lecturer: Giulia </a:t>
            </a:r>
            <a:r>
              <a:rPr lang="en-GB" sz="3200" dirty="0" err="1">
                <a:latin typeface="Arial" panose="020B0604020202020204" pitchFamily="34" charset="0"/>
                <a:cs typeface="Arial" panose="020B0604020202020204" pitchFamily="34" charset="0"/>
              </a:rPr>
              <a:t>Chifari</a:t>
            </a:r>
            <a:endParaRPr lang="en-GB" sz="3200" dirty="0">
              <a:latin typeface="Arial" panose="020B0604020202020204" pitchFamily="34" charset="0"/>
              <a:cs typeface="Arial" panose="020B0604020202020204" pitchFamily="34" charset="0"/>
            </a:endParaRPr>
          </a:p>
          <a:p>
            <a:r>
              <a:rPr lang="en-GB" sz="3200" dirty="0">
                <a:latin typeface="Arial" panose="020B0604020202020204" pitchFamily="34" charset="0"/>
                <a:cs typeface="Arial" panose="020B0604020202020204" pitchFamily="34" charset="0"/>
              </a:rPr>
              <a:t>Title: Conference Presentation</a:t>
            </a:r>
          </a:p>
          <a:p>
            <a:endParaRPr lang="en-GB"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322115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6C07398-98B4-413B-E260-EED233311F56}"/>
              </a:ext>
            </a:extLst>
          </p:cNvPr>
          <p:cNvSpPr txBox="1"/>
          <p:nvPr/>
        </p:nvSpPr>
        <p:spPr>
          <a:xfrm>
            <a:off x="865094" y="820270"/>
            <a:ext cx="10461812" cy="5016758"/>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Given the importance of this assignment, which focuses mostly on investigating the modern topic of technology in the hotel and hospitality sector, an effort has been made to create a strong research paper that tends to address the "Contemporary theme of technology." The current period of technical progress and digitalization has resulted in an acceleration of the change in the thematic and narrative patterns of modern literature due to technological innovation</a:t>
            </a:r>
            <a:r>
              <a:rPr lang="en-GB" sz="2000" dirty="0">
                <a:solidFill>
                  <a:srgbClr val="0E101A"/>
                </a:solidFill>
                <a:effectLst/>
                <a:latin typeface="Arial" panose="020B0604020202020204" pitchFamily="34" charset="0"/>
                <a:ea typeface="Times New Roman" panose="02020603050405020304" pitchFamily="18" charset="0"/>
              </a:rPr>
              <a:t>. For instance, the rise of artificial intelligence has contributed to the development of narratives that support the benefits and usefulness of technologies like artificial intelligence and machine learning. The term "contemporary theme of technology" refers to the technology that has been developed recently or is now in use, whereas "modern technology" is defined as the current level of technical progress and modernization. </a:t>
            </a:r>
          </a:p>
          <a:p>
            <a:r>
              <a:rPr lang="en-GB" sz="2000" dirty="0">
                <a:latin typeface="Arial" panose="020B0604020202020204" pitchFamily="34" charset="0"/>
                <a:cs typeface="Arial" panose="020B0604020202020204" pitchFamily="34" charset="0"/>
              </a:rPr>
              <a:t>The hotel that has been chosen to integrate this particular contemporary technological trend is the "Hotel Marriot," which is located in "Cardiff, South Wales." This decision was made with consideration for the contemporary theme of technology and in line with the development of the research paper. The specific technological trend chosen is known as "Automated Waste Management Technology" in the housekeeping services of the hospitality industry.</a:t>
            </a:r>
            <a:endParaRPr lang="en-GB"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582188E5-2ADF-5BC2-9AF5-8821EF8DCBA0}"/>
              </a:ext>
            </a:extLst>
          </p:cNvPr>
          <p:cNvSpPr txBox="1"/>
          <p:nvPr/>
        </p:nvSpPr>
        <p:spPr>
          <a:xfrm>
            <a:off x="865094" y="6199095"/>
            <a:ext cx="6098240" cy="369332"/>
          </a:xfrm>
          <a:prstGeom prst="rect">
            <a:avLst/>
          </a:prstGeom>
          <a:noFill/>
        </p:spPr>
        <p:txBody>
          <a:bodyPr wrap="square">
            <a:spAutoFit/>
          </a:bodyPr>
          <a:lstStyle/>
          <a:p>
            <a:r>
              <a:rPr lang="en-GB" sz="1800" dirty="0">
                <a:solidFill>
                  <a:srgbClr val="0E101A"/>
                </a:solidFill>
                <a:effectLst/>
                <a:latin typeface="Arial" panose="020B0604020202020204" pitchFamily="34" charset="0"/>
                <a:ea typeface="Times New Roman" panose="02020603050405020304" pitchFamily="18" charset="0"/>
              </a:rPr>
              <a:t>(</a:t>
            </a:r>
            <a:r>
              <a:rPr lang="en-GB" sz="1800" dirty="0">
                <a:effectLst/>
                <a:latin typeface="Arial" panose="020B0604020202020204" pitchFamily="34" charset="0"/>
                <a:ea typeface="Arial" panose="020B0604020202020204" pitchFamily="34" charset="0"/>
              </a:rPr>
              <a:t>Lee, 2022),</a:t>
            </a:r>
            <a:r>
              <a:rPr lang="en-GB" dirty="0">
                <a:latin typeface="Arial" panose="020B0604020202020204" pitchFamily="34" charset="0"/>
                <a:ea typeface="Arial" panose="020B0604020202020204" pitchFamily="34" charset="0"/>
              </a:rPr>
              <a:t> </a:t>
            </a:r>
            <a:r>
              <a:rPr lang="en-GB" sz="1800" dirty="0">
                <a:solidFill>
                  <a:srgbClr val="0E101A"/>
                </a:solidFill>
                <a:effectLst/>
                <a:latin typeface="Arial" panose="020B0604020202020204" pitchFamily="34" charset="0"/>
                <a:ea typeface="Times New Roman" panose="02020603050405020304" pitchFamily="18" charset="0"/>
              </a:rPr>
              <a:t>(</a:t>
            </a:r>
            <a:r>
              <a:rPr lang="en-GB" sz="1800" dirty="0">
                <a:effectLst/>
                <a:latin typeface="Arial" panose="020B0604020202020204" pitchFamily="34" charset="0"/>
                <a:ea typeface="Arial" panose="020B0604020202020204" pitchFamily="34" charset="0"/>
              </a:rPr>
              <a:t>Marriot, 2023)</a:t>
            </a:r>
            <a:endParaRPr lang="en-GB" dirty="0"/>
          </a:p>
        </p:txBody>
      </p:sp>
    </p:spTree>
    <p:extLst>
      <p:ext uri="{BB962C8B-B14F-4D97-AF65-F5344CB8AC3E}">
        <p14:creationId xmlns:p14="http://schemas.microsoft.com/office/powerpoint/2010/main" val="4642369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6C07398-98B4-413B-E260-EED233311F56}"/>
              </a:ext>
            </a:extLst>
          </p:cNvPr>
          <p:cNvSpPr txBox="1"/>
          <p:nvPr/>
        </p:nvSpPr>
        <p:spPr>
          <a:xfrm>
            <a:off x="865094" y="820270"/>
            <a:ext cx="10461812" cy="4678204"/>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There is no question that the technology is quite appropriate and effective for integrating in the housekeeping department and operations because the current selected technological trend concentrates on cleaning and controlling waste in the hotel premises and rooms. The housekeeping division of the hotel sector is in charge of providing economical cleaning solutions and trash management. It also handles a variety of waste types and their handling. </a:t>
            </a:r>
            <a:r>
              <a:rPr lang="en-GB" sz="2000" dirty="0">
                <a:solidFill>
                  <a:srgbClr val="0E101A"/>
                </a:solidFill>
                <a:effectLst/>
                <a:latin typeface="Arial" panose="020B0604020202020204" pitchFamily="34" charset="0"/>
                <a:ea typeface="Times New Roman" panose="02020603050405020304" pitchFamily="18" charset="0"/>
              </a:rPr>
              <a:t>However, it becomes more challenging to manage trash effectively and promptly—something that guests prefer—as the number of visitors and tourism in the hotel sector rises. Furthermore, in order for hotels like "Hotel Marriot" to stay up with the increasing competition, they must use technologically advanced waste management systems, as the majority of large-scale hostel sectors have already done</a:t>
            </a:r>
            <a:r>
              <a:rPr lang="en-GB" sz="2000" dirty="0">
                <a:solidFill>
                  <a:srgbClr val="0E101A"/>
                </a:solidFill>
                <a:effectLst/>
                <a:latin typeface="Arial" panose="020B0604020202020204" pitchFamily="34" charset="0"/>
                <a:ea typeface="Arial" panose="020B0604020202020204" pitchFamily="34" charset="0"/>
              </a:rPr>
              <a:t>. Therefore, the selected hotel and other hotels can easily maintain and manage their trash with agility and in a sustainable manner with the effective implementation of the "Automated Waste Management Technology," which highlights the significance of this technology in the hospitality business. </a:t>
            </a:r>
            <a:endParaRPr lang="en-GB" sz="2400" dirty="0">
              <a:solidFill>
                <a:srgbClr val="0E101A"/>
              </a:solidFill>
              <a:effectLst/>
              <a:latin typeface="Arial" panose="020B0604020202020204" pitchFamily="34" charset="0"/>
              <a:ea typeface="Times New Roman" panose="02020603050405020304" pitchFamily="18" charset="0"/>
            </a:endParaRPr>
          </a:p>
          <a:p>
            <a:endParaRPr lang="en-GB"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4AA24D59-B37D-808C-BD03-35231DA15440}"/>
              </a:ext>
            </a:extLst>
          </p:cNvPr>
          <p:cNvSpPr txBox="1"/>
          <p:nvPr/>
        </p:nvSpPr>
        <p:spPr>
          <a:xfrm>
            <a:off x="865094" y="6037730"/>
            <a:ext cx="6098240" cy="369332"/>
          </a:xfrm>
          <a:prstGeom prst="rect">
            <a:avLst/>
          </a:prstGeom>
          <a:noFill/>
        </p:spPr>
        <p:txBody>
          <a:bodyPr wrap="square">
            <a:spAutoFit/>
          </a:bodyPr>
          <a:lstStyle/>
          <a:p>
            <a:r>
              <a:rPr lang="en-GB" sz="1800" dirty="0">
                <a:solidFill>
                  <a:srgbClr val="0E101A"/>
                </a:solidFill>
                <a:effectLst/>
                <a:latin typeface="Arial" panose="020B0604020202020204" pitchFamily="34" charset="0"/>
                <a:ea typeface="Times New Roman" panose="02020603050405020304" pitchFamily="18" charset="0"/>
              </a:rPr>
              <a:t>(</a:t>
            </a:r>
            <a:r>
              <a:rPr lang="en-GB" sz="1800" dirty="0">
                <a:effectLst/>
                <a:latin typeface="Arial" panose="020B0604020202020204" pitchFamily="34" charset="0"/>
                <a:ea typeface="Arial" panose="020B0604020202020204" pitchFamily="34" charset="0"/>
              </a:rPr>
              <a:t>Fatimah </a:t>
            </a:r>
            <a:r>
              <a:rPr lang="en-GB" sz="1800" i="1" dirty="0">
                <a:effectLst/>
                <a:latin typeface="Arial" panose="020B0604020202020204" pitchFamily="34" charset="0"/>
                <a:ea typeface="Arial" panose="020B0604020202020204" pitchFamily="34" charset="0"/>
              </a:rPr>
              <a:t>et al.</a:t>
            </a:r>
            <a:r>
              <a:rPr lang="en-GB" sz="1800" dirty="0">
                <a:effectLst/>
                <a:latin typeface="Arial" panose="020B0604020202020204" pitchFamily="34" charset="0"/>
                <a:ea typeface="Arial" panose="020B0604020202020204" pitchFamily="34" charset="0"/>
              </a:rPr>
              <a:t> 2020)</a:t>
            </a:r>
            <a:r>
              <a:rPr lang="en-GB" sz="1800" dirty="0">
                <a:solidFill>
                  <a:srgbClr val="0E101A"/>
                </a:solidFill>
                <a:effectLst/>
                <a:latin typeface="Arial" panose="020B0604020202020204" pitchFamily="34" charset="0"/>
                <a:ea typeface="Arial" panose="020B0604020202020204" pitchFamily="34" charset="0"/>
              </a:rPr>
              <a:t>, </a:t>
            </a:r>
            <a:r>
              <a:rPr lang="en-GB" sz="1800" dirty="0">
                <a:solidFill>
                  <a:srgbClr val="0E101A"/>
                </a:solidFill>
                <a:effectLst/>
                <a:latin typeface="Arial" panose="020B0604020202020204" pitchFamily="34" charset="0"/>
                <a:ea typeface="Times New Roman" panose="02020603050405020304" pitchFamily="18" charset="0"/>
              </a:rPr>
              <a:t>(</a:t>
            </a:r>
            <a:r>
              <a:rPr lang="en-GB" sz="1800" dirty="0" err="1">
                <a:effectLst/>
                <a:latin typeface="Arial" panose="020B0604020202020204" pitchFamily="34" charset="0"/>
                <a:ea typeface="Arial" panose="020B0604020202020204" pitchFamily="34" charset="0"/>
              </a:rPr>
              <a:t>Stroumpoulis</a:t>
            </a:r>
            <a:r>
              <a:rPr lang="en-GB" sz="1800" dirty="0">
                <a:effectLst/>
                <a:latin typeface="Arial" panose="020B0604020202020204" pitchFamily="34" charset="0"/>
                <a:ea typeface="Arial" panose="020B0604020202020204" pitchFamily="34" charset="0"/>
              </a:rPr>
              <a:t> </a:t>
            </a:r>
            <a:r>
              <a:rPr lang="en-GB" sz="1800" i="1" dirty="0">
                <a:effectLst/>
                <a:latin typeface="Arial" panose="020B0604020202020204" pitchFamily="34" charset="0"/>
                <a:ea typeface="Arial" panose="020B0604020202020204" pitchFamily="34" charset="0"/>
              </a:rPr>
              <a:t>et al.</a:t>
            </a:r>
            <a:r>
              <a:rPr lang="en-GB" sz="1800" dirty="0">
                <a:effectLst/>
                <a:latin typeface="Arial" panose="020B0604020202020204" pitchFamily="34" charset="0"/>
                <a:ea typeface="Arial" panose="020B0604020202020204" pitchFamily="34" charset="0"/>
              </a:rPr>
              <a:t> 2021)</a:t>
            </a:r>
            <a:r>
              <a:rPr lang="en-GB" sz="1800" dirty="0">
                <a:solidFill>
                  <a:srgbClr val="0E101A"/>
                </a:solidFill>
                <a:effectLst/>
                <a:latin typeface="Arial" panose="020B0604020202020204" pitchFamily="34" charset="0"/>
                <a:ea typeface="Arial" panose="020B0604020202020204" pitchFamily="34" charset="0"/>
              </a:rPr>
              <a:t> </a:t>
            </a:r>
            <a:endParaRPr lang="en-GB" dirty="0"/>
          </a:p>
        </p:txBody>
      </p:sp>
    </p:spTree>
    <p:extLst>
      <p:ext uri="{BB962C8B-B14F-4D97-AF65-F5344CB8AC3E}">
        <p14:creationId xmlns:p14="http://schemas.microsoft.com/office/powerpoint/2010/main" val="30715604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6C07398-98B4-413B-E260-EED233311F56}"/>
              </a:ext>
            </a:extLst>
          </p:cNvPr>
          <p:cNvSpPr txBox="1"/>
          <p:nvPr/>
        </p:nvSpPr>
        <p:spPr>
          <a:xfrm>
            <a:off x="0" y="134471"/>
            <a:ext cx="12192000" cy="1446550"/>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An overview of "Automated Waste Management Technology" and its significance in the housekeeping department and operations of "Hotel Marriot" have been presented through the evaluation of important literature in light of this important research paper phase. To ascertain the potential effects of "Automated Waste Management Technology" on the hotel sector, a SWOT analysis has been carried out. </a:t>
            </a:r>
          </a:p>
          <a:p>
            <a:endParaRPr lang="en-GB" sz="1600" dirty="0">
              <a:latin typeface="Arial" panose="020B0604020202020204" pitchFamily="34" charset="0"/>
              <a:cs typeface="Arial" panose="020B0604020202020204" pitchFamily="34" charset="0"/>
            </a:endParaRPr>
          </a:p>
        </p:txBody>
      </p:sp>
      <p:graphicFrame>
        <p:nvGraphicFramePr>
          <p:cNvPr id="2" name="Table 1">
            <a:extLst>
              <a:ext uri="{FF2B5EF4-FFF2-40B4-BE49-F238E27FC236}">
                <a16:creationId xmlns:a16="http://schemas.microsoft.com/office/drawing/2014/main" id="{4B8F62B4-5B0F-0F9F-F58E-DF01A704156B}"/>
              </a:ext>
            </a:extLst>
          </p:cNvPr>
          <p:cNvGraphicFramePr>
            <a:graphicFrameLocks noGrp="1"/>
          </p:cNvGraphicFramePr>
          <p:nvPr>
            <p:extLst>
              <p:ext uri="{D42A27DB-BD31-4B8C-83A1-F6EECF244321}">
                <p14:modId xmlns:p14="http://schemas.microsoft.com/office/powerpoint/2010/main" val="495225794"/>
              </p:ext>
            </p:extLst>
          </p:nvPr>
        </p:nvGraphicFramePr>
        <p:xfrm>
          <a:off x="524435" y="1298545"/>
          <a:ext cx="10766614" cy="4594420"/>
        </p:xfrm>
        <a:graphic>
          <a:graphicData uri="http://schemas.openxmlformats.org/drawingml/2006/table">
            <a:tbl>
              <a:tblPr>
                <a:tableStyleId>{5C22544A-7EE6-4342-B048-85BDC9FD1C3A}</a:tableStyleId>
              </a:tblPr>
              <a:tblGrid>
                <a:gridCol w="5383307">
                  <a:extLst>
                    <a:ext uri="{9D8B030D-6E8A-4147-A177-3AD203B41FA5}">
                      <a16:colId xmlns:a16="http://schemas.microsoft.com/office/drawing/2014/main" val="1814891866"/>
                    </a:ext>
                  </a:extLst>
                </a:gridCol>
                <a:gridCol w="5383307">
                  <a:extLst>
                    <a:ext uri="{9D8B030D-6E8A-4147-A177-3AD203B41FA5}">
                      <a16:colId xmlns:a16="http://schemas.microsoft.com/office/drawing/2014/main" val="2355427643"/>
                    </a:ext>
                  </a:extLst>
                </a:gridCol>
              </a:tblGrid>
              <a:tr h="109380">
                <a:tc>
                  <a:txBody>
                    <a:bodyPr/>
                    <a:lstStyle/>
                    <a:p>
                      <a:pPr algn="just">
                        <a:lnSpc>
                          <a:spcPct val="150000"/>
                        </a:lnSpc>
                      </a:pPr>
                      <a:r>
                        <a:rPr lang="en-GB" sz="1200">
                          <a:effectLst/>
                          <a:latin typeface="Arial" panose="020B0604020202020204" pitchFamily="34" charset="0"/>
                          <a:cs typeface="Arial" panose="020B0604020202020204" pitchFamily="34" charset="0"/>
                        </a:rPr>
                        <a:t>Strength</a:t>
                      </a:r>
                      <a:endParaRPr lang="en-GB" sz="1200">
                        <a:effectLst/>
                        <a:latin typeface="Arial" panose="020B0604020202020204" pitchFamily="34" charset="0"/>
                        <a:ea typeface="Arial" panose="020B0604020202020204" pitchFamily="34" charset="0"/>
                        <a:cs typeface="Arial" panose="020B0604020202020204" pitchFamily="34" charset="0"/>
                      </a:endParaRPr>
                    </a:p>
                  </a:txBody>
                  <a:tcPr marL="26856" marR="26856" marT="0" marB="0"/>
                </a:tc>
                <a:tc>
                  <a:txBody>
                    <a:bodyPr/>
                    <a:lstStyle/>
                    <a:p>
                      <a:pPr algn="just">
                        <a:lnSpc>
                          <a:spcPct val="150000"/>
                        </a:lnSpc>
                      </a:pPr>
                      <a:r>
                        <a:rPr lang="en-GB" sz="1200" dirty="0">
                          <a:effectLst/>
                          <a:latin typeface="Arial" panose="020B0604020202020204" pitchFamily="34" charset="0"/>
                          <a:cs typeface="Arial" panose="020B0604020202020204" pitchFamily="34" charset="0"/>
                        </a:rPr>
                        <a:t>Weakness</a:t>
                      </a:r>
                      <a:endParaRPr lang="en-GB" sz="1200" dirty="0">
                        <a:effectLst/>
                        <a:latin typeface="Arial" panose="020B0604020202020204" pitchFamily="34" charset="0"/>
                        <a:ea typeface="Arial" panose="020B0604020202020204" pitchFamily="34" charset="0"/>
                        <a:cs typeface="Arial" panose="020B0604020202020204" pitchFamily="34" charset="0"/>
                      </a:endParaRPr>
                    </a:p>
                  </a:txBody>
                  <a:tcPr marL="26856" marR="26856" marT="0" marB="0"/>
                </a:tc>
                <a:extLst>
                  <a:ext uri="{0D108BD9-81ED-4DB2-BD59-A6C34878D82A}">
                    <a16:rowId xmlns:a16="http://schemas.microsoft.com/office/drawing/2014/main" val="2508104401"/>
                  </a:ext>
                </a:extLst>
              </a:tr>
              <a:tr h="2033439">
                <a:tc>
                  <a:txBody>
                    <a:bodyPr/>
                    <a:lstStyle/>
                    <a:p>
                      <a:pPr marL="342900" lvl="0" indent="-342900" algn="just">
                        <a:lnSpc>
                          <a:spcPct val="150000"/>
                        </a:lnSpc>
                        <a:buFont typeface="Arial" panose="020B0604020202020204" pitchFamily="34" charset="0"/>
                        <a:buChar char="●"/>
                      </a:pPr>
                      <a:r>
                        <a:rPr lang="en-GB" sz="1200" u="none" strike="noStrike" dirty="0">
                          <a:effectLst/>
                          <a:latin typeface="Arial" panose="020B0604020202020204" pitchFamily="34" charset="0"/>
                          <a:cs typeface="Arial" panose="020B0604020202020204" pitchFamily="34" charset="0"/>
                        </a:rPr>
                        <a:t>Energy and money savings are possible by employing automated or intelligent waste management systems. </a:t>
                      </a:r>
                    </a:p>
                    <a:p>
                      <a:pPr marL="342900" lvl="0" indent="-342900" algn="just">
                        <a:lnSpc>
                          <a:spcPct val="150000"/>
                        </a:lnSpc>
                        <a:buFont typeface="Arial" panose="020B0604020202020204" pitchFamily="34" charset="0"/>
                        <a:buChar char="●"/>
                      </a:pPr>
                      <a:r>
                        <a:rPr lang="en-GB" sz="1200" u="none" strike="noStrike" dirty="0">
                          <a:effectLst/>
                          <a:latin typeface="Arial" panose="020B0604020202020204" pitchFamily="34" charset="0"/>
                          <a:cs typeface="Arial" panose="020B0604020202020204" pitchFamily="34" charset="0"/>
                        </a:rPr>
                        <a:t>The sophisticated system and sensors that come with this technology allow for significant time savings.</a:t>
                      </a:r>
                    </a:p>
                    <a:p>
                      <a:pPr marL="342900" lvl="0" indent="-342900" algn="just">
                        <a:lnSpc>
                          <a:spcPct val="150000"/>
                        </a:lnSpc>
                        <a:buFont typeface="Arial" panose="020B0604020202020204" pitchFamily="34" charset="0"/>
                        <a:buChar char="●"/>
                      </a:pPr>
                      <a:r>
                        <a:rPr lang="en-GB" sz="1200" u="none" strike="noStrike" dirty="0">
                          <a:effectLst/>
                          <a:latin typeface="Arial" panose="020B0604020202020204" pitchFamily="34" charset="0"/>
                          <a:cs typeface="Arial" panose="020B0604020202020204" pitchFamily="34" charset="0"/>
                        </a:rPr>
                        <a:t> By using this technology, maintenance, operating, and infrastructure costs may be decreased. Through effective cleaning and environmentally friendly practices, the usage of this smart system may contribute to a reduction in noise and air pollution.</a:t>
                      </a:r>
                    </a:p>
                  </a:txBody>
                  <a:tcPr marL="26856" marR="26856" marT="0" marB="0"/>
                </a:tc>
                <a:tc>
                  <a:txBody>
                    <a:bodyPr/>
                    <a:lstStyle/>
                    <a:p>
                      <a:pPr marL="342900" lvl="0" indent="-342900" algn="just">
                        <a:lnSpc>
                          <a:spcPct val="150000"/>
                        </a:lnSpc>
                        <a:buFont typeface="Arial" panose="020B0604020202020204" pitchFamily="34" charset="0"/>
                        <a:buChar char="●"/>
                      </a:pPr>
                      <a:r>
                        <a:rPr lang="en-GB" sz="1200" u="none" strike="noStrike" dirty="0">
                          <a:effectLst/>
                          <a:latin typeface="Arial" panose="020B0604020202020204" pitchFamily="34" charset="0"/>
                          <a:cs typeface="Arial" panose="020B0604020202020204" pitchFamily="34" charset="0"/>
                        </a:rPr>
                        <a:t>The integration of this technology for smart dustbins, garbage collecting systems, and management comes with a hefty upfront cost and expenditure.</a:t>
                      </a:r>
                    </a:p>
                    <a:p>
                      <a:pPr marL="342900" lvl="0" indent="-342900" algn="just">
                        <a:lnSpc>
                          <a:spcPct val="150000"/>
                        </a:lnSpc>
                        <a:buFont typeface="Arial" panose="020B0604020202020204" pitchFamily="34" charset="0"/>
                        <a:buChar char="●"/>
                      </a:pPr>
                      <a:r>
                        <a:rPr lang="en-GB" sz="1200" u="none" strike="noStrike" dirty="0">
                          <a:effectLst/>
                          <a:latin typeface="Arial" panose="020B0604020202020204" pitchFamily="34" charset="0"/>
                          <a:cs typeface="Arial" panose="020B0604020202020204" pitchFamily="34" charset="0"/>
                        </a:rPr>
                        <a:t>Another shortcoming of this system is the sensor nodes' low memory space, which is utilised in the dustbins </a:t>
                      </a:r>
                    </a:p>
                    <a:p>
                      <a:pPr marL="342900" lvl="0" indent="-342900" algn="just">
                        <a:lnSpc>
                          <a:spcPct val="150000"/>
                        </a:lnSpc>
                        <a:buFont typeface="Arial" panose="020B0604020202020204" pitchFamily="34" charset="0"/>
                        <a:buChar char="●"/>
                      </a:pPr>
                      <a:r>
                        <a:rPr lang="en-GB" sz="1200" u="none" strike="noStrike" dirty="0">
                          <a:effectLst/>
                          <a:latin typeface="Arial" panose="020B0604020202020204" pitchFamily="34" charset="0"/>
                          <a:cs typeface="Arial" panose="020B0604020202020204" pitchFamily="34" charset="0"/>
                        </a:rPr>
                        <a:t>Another drawback of Wi-Fi is the reduced data speed and shorter range of the wireless technologies utilised in it.</a:t>
                      </a:r>
                    </a:p>
                  </a:txBody>
                  <a:tcPr marL="26856" marR="26856" marT="0" marB="0"/>
                </a:tc>
                <a:extLst>
                  <a:ext uri="{0D108BD9-81ED-4DB2-BD59-A6C34878D82A}">
                    <a16:rowId xmlns:a16="http://schemas.microsoft.com/office/drawing/2014/main" val="3910879225"/>
                  </a:ext>
                </a:extLst>
              </a:tr>
              <a:tr h="262554">
                <a:tc>
                  <a:txBody>
                    <a:bodyPr/>
                    <a:lstStyle/>
                    <a:p>
                      <a:pPr algn="just">
                        <a:lnSpc>
                          <a:spcPct val="150000"/>
                        </a:lnSpc>
                      </a:pPr>
                      <a:r>
                        <a:rPr lang="en-GB" sz="1200">
                          <a:effectLst/>
                          <a:latin typeface="Arial" panose="020B0604020202020204" pitchFamily="34" charset="0"/>
                          <a:cs typeface="Arial" panose="020B0604020202020204" pitchFamily="34" charset="0"/>
                        </a:rPr>
                        <a:t>Opportunity</a:t>
                      </a:r>
                      <a:endParaRPr lang="en-GB" sz="1200">
                        <a:effectLst/>
                        <a:latin typeface="Arial" panose="020B0604020202020204" pitchFamily="34" charset="0"/>
                        <a:ea typeface="Arial" panose="020B0604020202020204" pitchFamily="34" charset="0"/>
                        <a:cs typeface="Arial" panose="020B0604020202020204" pitchFamily="34" charset="0"/>
                      </a:endParaRPr>
                    </a:p>
                  </a:txBody>
                  <a:tcPr marL="26856" marR="26856" marT="0" marB="0"/>
                </a:tc>
                <a:tc>
                  <a:txBody>
                    <a:bodyPr/>
                    <a:lstStyle/>
                    <a:p>
                      <a:pPr algn="just">
                        <a:lnSpc>
                          <a:spcPct val="150000"/>
                        </a:lnSpc>
                      </a:pPr>
                      <a:r>
                        <a:rPr lang="en-GB" sz="1200" dirty="0">
                          <a:effectLst/>
                          <a:latin typeface="Arial" panose="020B0604020202020204" pitchFamily="34" charset="0"/>
                          <a:cs typeface="Arial" panose="020B0604020202020204" pitchFamily="34" charset="0"/>
                        </a:rPr>
                        <a:t>Threats</a:t>
                      </a:r>
                      <a:endParaRPr lang="en-GB" sz="1200" dirty="0">
                        <a:effectLst/>
                        <a:latin typeface="Arial" panose="020B0604020202020204" pitchFamily="34" charset="0"/>
                        <a:ea typeface="Arial" panose="020B0604020202020204" pitchFamily="34" charset="0"/>
                        <a:cs typeface="Arial" panose="020B0604020202020204" pitchFamily="34" charset="0"/>
                      </a:endParaRPr>
                    </a:p>
                  </a:txBody>
                  <a:tcPr marL="26856" marR="26856" marT="0" marB="0"/>
                </a:tc>
                <a:extLst>
                  <a:ext uri="{0D108BD9-81ED-4DB2-BD59-A6C34878D82A}">
                    <a16:rowId xmlns:a16="http://schemas.microsoft.com/office/drawing/2014/main" val="3484977389"/>
                  </a:ext>
                </a:extLst>
              </a:tr>
              <a:tr h="1930676">
                <a:tc>
                  <a:txBody>
                    <a:bodyPr/>
                    <a:lstStyle/>
                    <a:p>
                      <a:pPr marL="342900" lvl="0" indent="-342900" algn="just">
                        <a:lnSpc>
                          <a:spcPct val="150000"/>
                        </a:lnSpc>
                        <a:buFont typeface="Arial" panose="020B0604020202020204" pitchFamily="34" charset="0"/>
                        <a:buChar char="●"/>
                      </a:pPr>
                      <a:r>
                        <a:rPr lang="en-GB" sz="1200" u="none" strike="noStrike" dirty="0">
                          <a:effectLst/>
                          <a:latin typeface="Arial" panose="020B0604020202020204" pitchFamily="34" charset="0"/>
                          <a:cs typeface="Arial" panose="020B0604020202020204" pitchFamily="34" charset="0"/>
                        </a:rPr>
                        <a:t>By using sustainable and environmentally friendly practices, technology may assist the hotel sector in maintaining a beautiful and clean environment </a:t>
                      </a:r>
                    </a:p>
                    <a:p>
                      <a:pPr marL="342900" lvl="0" indent="-342900" algn="just">
                        <a:lnSpc>
                          <a:spcPct val="150000"/>
                        </a:lnSpc>
                        <a:buFont typeface="Arial" panose="020B0604020202020204" pitchFamily="34" charset="0"/>
                        <a:buChar char="●"/>
                      </a:pPr>
                      <a:r>
                        <a:rPr lang="en-GB" sz="1200" u="none" strike="noStrike" dirty="0">
                          <a:effectLst/>
                          <a:latin typeface="Arial" panose="020B0604020202020204" pitchFamily="34" charset="0"/>
                          <a:cs typeface="Arial" panose="020B0604020202020204" pitchFamily="34" charset="0"/>
                        </a:rPr>
                        <a:t>The focus of technology on creating a healthy atmosphere both within and outside of hotel properties</a:t>
                      </a:r>
                    </a:p>
                    <a:p>
                      <a:pPr marL="342900" lvl="0" indent="-342900" algn="just">
                        <a:lnSpc>
                          <a:spcPct val="150000"/>
                        </a:lnSpc>
                        <a:buFont typeface="Arial" panose="020B0604020202020204" pitchFamily="34" charset="0"/>
                        <a:buChar char="●"/>
                      </a:pPr>
                      <a:r>
                        <a:rPr lang="en-GB" sz="1200" u="none" strike="noStrike" dirty="0">
                          <a:effectLst/>
                          <a:latin typeface="Arial" panose="020B0604020202020204" pitchFamily="34" charset="0"/>
                          <a:cs typeface="Arial" panose="020B0604020202020204" pitchFamily="34" charset="0"/>
                        </a:rPr>
                        <a:t>The method immediately eliminates the stench of trash and contributes to maintaining a clean, green environment.</a:t>
                      </a:r>
                    </a:p>
                  </a:txBody>
                  <a:tcPr marL="26856" marR="26856" marT="0" marB="0"/>
                </a:tc>
                <a:tc>
                  <a:txBody>
                    <a:bodyPr/>
                    <a:lstStyle/>
                    <a:p>
                      <a:pPr marL="342900" lvl="0" indent="-342900" algn="just">
                        <a:lnSpc>
                          <a:spcPct val="150000"/>
                        </a:lnSpc>
                        <a:buFont typeface="Arial" panose="020B0604020202020204" pitchFamily="34" charset="0"/>
                        <a:buChar char="●"/>
                      </a:pPr>
                      <a:r>
                        <a:rPr lang="en-GB" sz="1200" u="none" strike="noStrike" dirty="0">
                          <a:effectLst/>
                          <a:latin typeface="Arial" panose="020B0604020202020204" pitchFamily="34" charset="0"/>
                          <a:cs typeface="Arial" panose="020B0604020202020204" pitchFamily="34" charset="0"/>
                        </a:rPr>
                        <a:t>A hazard is the absence of programmes for personnel development and training to create and operate automated waste management systems </a:t>
                      </a:r>
                    </a:p>
                    <a:p>
                      <a:pPr marL="342900" lvl="0" indent="-342900" algn="just">
                        <a:lnSpc>
                          <a:spcPct val="150000"/>
                        </a:lnSpc>
                        <a:buFont typeface="Arial" panose="020B0604020202020204" pitchFamily="34" charset="0"/>
                        <a:buChar char="●"/>
                      </a:pPr>
                      <a:r>
                        <a:rPr lang="en-GB" sz="1200" u="none" strike="noStrike" dirty="0">
                          <a:effectLst/>
                          <a:latin typeface="Arial" panose="020B0604020202020204" pitchFamily="34" charset="0"/>
                          <a:cs typeface="Arial" panose="020B0604020202020204" pitchFamily="34" charset="0"/>
                        </a:rPr>
                        <a:t>Utilising this technology may make recycling and reuse less likely.</a:t>
                      </a:r>
                    </a:p>
                    <a:p>
                      <a:pPr marL="342900" lvl="0" indent="-342900" algn="just">
                        <a:lnSpc>
                          <a:spcPct val="150000"/>
                        </a:lnSpc>
                        <a:buFont typeface="Arial" panose="020B0604020202020204" pitchFamily="34" charset="0"/>
                        <a:buChar char="●"/>
                      </a:pPr>
                      <a:r>
                        <a:rPr lang="en-GB" sz="1200" u="none" strike="noStrike" dirty="0">
                          <a:effectLst/>
                          <a:latin typeface="Arial" panose="020B0604020202020204" pitchFamily="34" charset="0"/>
                          <a:cs typeface="Arial" panose="020B0604020202020204" pitchFamily="34" charset="0"/>
                        </a:rPr>
                        <a:t>The guest's ignorance of how to utilise this technology may let them down and reduce their degree of happiness </a:t>
                      </a:r>
                    </a:p>
                  </a:txBody>
                  <a:tcPr marL="26856" marR="26856" marT="0" marB="0"/>
                </a:tc>
                <a:extLst>
                  <a:ext uri="{0D108BD9-81ED-4DB2-BD59-A6C34878D82A}">
                    <a16:rowId xmlns:a16="http://schemas.microsoft.com/office/drawing/2014/main" val="3929707688"/>
                  </a:ext>
                </a:extLst>
              </a:tr>
            </a:tbl>
          </a:graphicData>
        </a:graphic>
      </p:graphicFrame>
      <p:sp>
        <p:nvSpPr>
          <p:cNvPr id="5" name="TextBox 4">
            <a:extLst>
              <a:ext uri="{FF2B5EF4-FFF2-40B4-BE49-F238E27FC236}">
                <a16:creationId xmlns:a16="http://schemas.microsoft.com/office/drawing/2014/main" id="{B59CCD0D-F1BE-F503-6A4A-8AF9B0E5A430}"/>
              </a:ext>
            </a:extLst>
          </p:cNvPr>
          <p:cNvSpPr txBox="1"/>
          <p:nvPr/>
        </p:nvSpPr>
        <p:spPr>
          <a:xfrm>
            <a:off x="347382" y="6077198"/>
            <a:ext cx="11497236" cy="369332"/>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(Mensah, 2020), </a:t>
            </a:r>
            <a:r>
              <a:rPr lang="en-GB" sz="1800" u="none" strike="noStrike" dirty="0">
                <a:effectLst/>
                <a:latin typeface="Arial" panose="020B0604020202020204" pitchFamily="34" charset="0"/>
                <a:cs typeface="Arial" panose="020B0604020202020204" pitchFamily="34" charset="0"/>
              </a:rPr>
              <a:t> (Salem et al. 2023),  (</a:t>
            </a:r>
            <a:r>
              <a:rPr lang="en-GB" sz="1800" u="none" strike="noStrike" dirty="0" err="1">
                <a:effectLst/>
                <a:latin typeface="Arial" panose="020B0604020202020204" pitchFamily="34" charset="0"/>
                <a:cs typeface="Arial" panose="020B0604020202020204" pitchFamily="34" charset="0"/>
              </a:rPr>
              <a:t>Pardini</a:t>
            </a:r>
            <a:r>
              <a:rPr lang="en-GB" sz="1800" u="none" strike="noStrike" dirty="0">
                <a:effectLst/>
                <a:latin typeface="Arial" panose="020B0604020202020204" pitchFamily="34" charset="0"/>
                <a:cs typeface="Arial" panose="020B0604020202020204" pitchFamily="34" charset="0"/>
              </a:rPr>
              <a:t> et al. 2020), (</a:t>
            </a:r>
            <a:r>
              <a:rPr lang="en-GB" sz="1800" u="none" strike="noStrike" dirty="0" err="1">
                <a:effectLst/>
                <a:latin typeface="Arial" panose="020B0604020202020204" pitchFamily="34" charset="0"/>
                <a:cs typeface="Arial" panose="020B0604020202020204" pitchFamily="34" charset="0"/>
              </a:rPr>
              <a:t>Wawale</a:t>
            </a:r>
            <a:r>
              <a:rPr lang="en-GB" sz="1800" u="none" strike="noStrike" dirty="0">
                <a:effectLst/>
                <a:latin typeface="Arial" panose="020B0604020202020204" pitchFamily="34" charset="0"/>
                <a:cs typeface="Arial" panose="020B0604020202020204" pitchFamily="34" charset="0"/>
              </a:rPr>
              <a:t> et al., 2022).</a:t>
            </a:r>
          </a:p>
        </p:txBody>
      </p:sp>
    </p:spTree>
    <p:extLst>
      <p:ext uri="{BB962C8B-B14F-4D97-AF65-F5344CB8AC3E}">
        <p14:creationId xmlns:p14="http://schemas.microsoft.com/office/powerpoint/2010/main" val="6489606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6C07398-98B4-413B-E260-EED233311F56}"/>
              </a:ext>
            </a:extLst>
          </p:cNvPr>
          <p:cNvSpPr txBox="1"/>
          <p:nvPr/>
        </p:nvSpPr>
        <p:spPr>
          <a:xfrm>
            <a:off x="865094" y="820270"/>
            <a:ext cx="10461812" cy="4093428"/>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Using the above-mentioned SWOT analysis framework has made it easier to identify potential advantages, vulnerabilities, and threats related to "Automated Waste Management Technology" and how it affects the hospitality sector. According to the research, these hotels may save a significant amount of money and energy by implementing this cutting-edge technology to manage their trash. Additionally, the amount of time needed for trash management may be reduced by utilising this technology. However, using theology can help to avoid the probability of many types of pollution coming from garbage and inappropriate disposal into the environment. The intelligent waste management services provided by "Automated Waste Management Technology" can also satisfy environmentally conscious travellers who prefer green waste management practices in the hotels where they stay. They can also observe how this technology can meet their sustainable waste management needs, which may lead to the long-term retention of those guests. </a:t>
            </a:r>
            <a:endParaRPr lang="en-GB"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DC255671-3816-60CA-CD71-7A93FA58181E}"/>
              </a:ext>
            </a:extLst>
          </p:cNvPr>
          <p:cNvSpPr txBox="1"/>
          <p:nvPr/>
        </p:nvSpPr>
        <p:spPr>
          <a:xfrm>
            <a:off x="865094" y="5489993"/>
            <a:ext cx="6098240" cy="369332"/>
          </a:xfrm>
          <a:prstGeom prst="rect">
            <a:avLst/>
          </a:prstGeom>
          <a:noFill/>
        </p:spPr>
        <p:txBody>
          <a:bodyPr wrap="square">
            <a:spAutoFit/>
          </a:bodyPr>
          <a:lstStyle/>
          <a:p>
            <a:r>
              <a:rPr lang="en-GB" sz="1800" dirty="0">
                <a:latin typeface="Arial" panose="020B0604020202020204" pitchFamily="34" charset="0"/>
                <a:cs typeface="Arial" panose="020B0604020202020204" pitchFamily="34" charset="0"/>
              </a:rPr>
              <a:t>(Martin-Rios et al. 2020), (</a:t>
            </a:r>
            <a:r>
              <a:rPr lang="en-GB" sz="1800" dirty="0" err="1">
                <a:latin typeface="Arial" panose="020B0604020202020204" pitchFamily="34" charset="0"/>
                <a:cs typeface="Arial" panose="020B0604020202020204" pitchFamily="34" charset="0"/>
              </a:rPr>
              <a:t>Aytaç</a:t>
            </a:r>
            <a:r>
              <a:rPr lang="en-GB" sz="1800" dirty="0">
                <a:latin typeface="Arial" panose="020B0604020202020204" pitchFamily="34" charset="0"/>
                <a:cs typeface="Arial" panose="020B0604020202020204" pitchFamily="34" charset="0"/>
              </a:rPr>
              <a:t> and </a:t>
            </a:r>
            <a:r>
              <a:rPr lang="en-GB" sz="1800" dirty="0" err="1">
                <a:latin typeface="Arial" panose="020B0604020202020204" pitchFamily="34" charset="0"/>
                <a:cs typeface="Arial" panose="020B0604020202020204" pitchFamily="34" charset="0"/>
              </a:rPr>
              <a:t>Korçak</a:t>
            </a:r>
            <a:r>
              <a:rPr lang="en-GB" sz="1800" dirty="0">
                <a:latin typeface="Arial" panose="020B0604020202020204" pitchFamily="34" charset="0"/>
                <a:cs typeface="Arial" panose="020B0604020202020204" pitchFamily="34" charset="0"/>
              </a:rPr>
              <a:t>, 2021). </a:t>
            </a:r>
            <a:endParaRPr lang="en-GB" dirty="0"/>
          </a:p>
        </p:txBody>
      </p:sp>
    </p:spTree>
    <p:extLst>
      <p:ext uri="{BB962C8B-B14F-4D97-AF65-F5344CB8AC3E}">
        <p14:creationId xmlns:p14="http://schemas.microsoft.com/office/powerpoint/2010/main" val="39782944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6C07398-98B4-413B-E260-EED233311F56}"/>
              </a:ext>
            </a:extLst>
          </p:cNvPr>
          <p:cNvSpPr txBox="1"/>
          <p:nvPr/>
        </p:nvSpPr>
        <p:spPr>
          <a:xfrm>
            <a:off x="865094" y="820270"/>
            <a:ext cx="10461812" cy="4708981"/>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A particular location within the hotel business has been picked for the purpose of evaluating the potential effects of the chosen modern technology on the hospitality and hotel sector. In the hospitality sector, the housekeeping department's operations and activities are crucial since they often affect how long guests stay in hotels. This is so that visitors may enjoy a beautiful, secure, tidy, and pleasant hotel environment thanks to the housekeeping department's trash management services. Therefore, it is clear from the above evaluation of the housekeeping department that the only goal of housekeeping is to manage waste, cleanliness, and hygiene. For this reason, smart waste management technology has been selected in order to improve the efficiency and sustainability of housekeeping operations and services through the use of contemporary technology. </a:t>
            </a:r>
          </a:p>
          <a:p>
            <a:r>
              <a:rPr lang="en-GB" sz="2000" dirty="0">
                <a:latin typeface="Arial" panose="020B0604020202020204" pitchFamily="34" charset="0"/>
                <a:cs typeface="Arial" panose="020B0604020202020204" pitchFamily="34" charset="0"/>
              </a:rPr>
              <a:t>In this context, a thorough investigation has been conducted, revealing a number of advantageous aspects of implementing "Automated Waste Management Technology" in the housekeeping industry. for example, to increase sustainability and efficiency, waste management activities may be made sufficiently sustainable and eco-friendly by utilising the innovation and technology stated above. </a:t>
            </a:r>
            <a:endParaRPr lang="en-GB"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94E7F4CC-E2C5-BD0E-929C-1A07A7DE0B18}"/>
              </a:ext>
            </a:extLst>
          </p:cNvPr>
          <p:cNvSpPr txBox="1"/>
          <p:nvPr/>
        </p:nvSpPr>
        <p:spPr>
          <a:xfrm>
            <a:off x="865094" y="5668398"/>
            <a:ext cx="6098240" cy="369332"/>
          </a:xfrm>
          <a:prstGeom prst="rect">
            <a:avLst/>
          </a:prstGeom>
          <a:noFill/>
        </p:spPr>
        <p:txBody>
          <a:bodyPr wrap="square">
            <a:spAutoFit/>
          </a:bodyPr>
          <a:lstStyle/>
          <a:p>
            <a:r>
              <a:rPr lang="en-GB" sz="1800" dirty="0">
                <a:latin typeface="Arial" panose="020B0604020202020204" pitchFamily="34" charset="0"/>
                <a:cs typeface="Arial" panose="020B0604020202020204" pitchFamily="34" charset="0"/>
              </a:rPr>
              <a:t>(Prakash et al., 2023). </a:t>
            </a:r>
            <a:endParaRPr lang="en-GB" dirty="0"/>
          </a:p>
        </p:txBody>
      </p:sp>
    </p:spTree>
    <p:extLst>
      <p:ext uri="{BB962C8B-B14F-4D97-AF65-F5344CB8AC3E}">
        <p14:creationId xmlns:p14="http://schemas.microsoft.com/office/powerpoint/2010/main" val="1537666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6C07398-98B4-413B-E260-EED233311F56}"/>
              </a:ext>
            </a:extLst>
          </p:cNvPr>
          <p:cNvSpPr txBox="1"/>
          <p:nvPr/>
        </p:nvSpPr>
        <p:spPr>
          <a:xfrm>
            <a:off x="865094" y="820270"/>
            <a:ext cx="10461812" cy="3970318"/>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Additionally, the technology's e-waste kiosks may assist both guests and cleaning workers in disposing of their e-waste in an eco-friendly and organised way. However, the Department of Housekeeping may more efficiently control the amount of garbage generated and how it is disposed of by utilising the "Automated Waste Management Technology" and its internal software and technologies. In addition, data analysis pertaining to trash creation and management may be facilitated by the use of this technology. in order for the hotel to comprehend the problems and complexities associated with waste management and to determine if the hotel is able to adhere to sustainable waste management practices. The "Automated Waste Management Technology" may evaluate the customer's viewpoint on waste management and determine whether or not they are satisfied with the housekeeping services by utilising artificial intelligence and big data analytics. In actuality, this invention may also be utilised to perceive the effects of hotel trash on human health and the surrounding environment. As per the incorporation of the "Internet of Things" into automated waste management technologies through smart bins can guarantee improved and efficient collection, handling, and disposal of garbage while capturing real-time data.</a:t>
            </a:r>
          </a:p>
        </p:txBody>
      </p:sp>
      <p:sp>
        <p:nvSpPr>
          <p:cNvPr id="3" name="TextBox 2">
            <a:extLst>
              <a:ext uri="{FF2B5EF4-FFF2-40B4-BE49-F238E27FC236}">
                <a16:creationId xmlns:a16="http://schemas.microsoft.com/office/drawing/2014/main" id="{E273F977-FF39-D550-B62C-E296710C0AB5}"/>
              </a:ext>
            </a:extLst>
          </p:cNvPr>
          <p:cNvSpPr txBox="1"/>
          <p:nvPr/>
        </p:nvSpPr>
        <p:spPr>
          <a:xfrm>
            <a:off x="865094" y="5422757"/>
            <a:ext cx="6098240" cy="369332"/>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(Hamid et al. 2020), Akshay et al. (2020) </a:t>
            </a:r>
            <a:endParaRPr lang="en-GB" dirty="0"/>
          </a:p>
        </p:txBody>
      </p:sp>
    </p:spTree>
    <p:extLst>
      <p:ext uri="{BB962C8B-B14F-4D97-AF65-F5344CB8AC3E}">
        <p14:creationId xmlns:p14="http://schemas.microsoft.com/office/powerpoint/2010/main" val="3616250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6C07398-98B4-413B-E260-EED233311F56}"/>
              </a:ext>
            </a:extLst>
          </p:cNvPr>
          <p:cNvSpPr txBox="1"/>
          <p:nvPr/>
        </p:nvSpPr>
        <p:spPr>
          <a:xfrm>
            <a:off x="865094" y="820270"/>
            <a:ext cx="10461812" cy="5078313"/>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These cutting-edge sensors can help the housekeeping staff keep an eye on when the waste management bins are fully loaded and can also help determine how much waste the hotel produces, which will ultimately help to improve the waste management log kits for the hotel. The recycling and trash collection process is made more sustainable, effective, and easy for both guests and housekeeping workers by the design of the smart waste bins and smart waste collection system. A smart and sophisticated recycling bin as a crucial component of the "Automated Waste Management Technology" may include compactor and auto sorting technologies for garbage, in addition to data collection features and sensors. However, there are several drawbacks to using "Automated Waste Management Technology" in the hotel industry, including high adoption costs and ongoing maintenance expenses. Technical problems and faults can also make it more difficult for waste management to proceed smoothly and have an impact on how long guests stay at the hotel. In order to gain a thorough understanding of these technologies, hotels need to allocate more resources to their research and development department. Additionally, professionals can implement suitable training and development programmes to educate employees on the use of "Automated Waste Management Technology" </a:t>
            </a:r>
          </a:p>
          <a:p>
            <a:r>
              <a:rPr lang="en-GB" dirty="0">
                <a:latin typeface="Arial" panose="020B0604020202020204" pitchFamily="34" charset="0"/>
                <a:cs typeface="Arial" panose="020B0604020202020204" pitchFamily="34" charset="0"/>
              </a:rPr>
              <a:t>The hotel need to prioritise garbage reduction and reuse, since these practices may significantly save expenses for the establishment across all domains.</a:t>
            </a:r>
          </a:p>
          <a:p>
            <a:endParaRPr lang="en-GB"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49B1C652-5B08-9289-2CC6-7149CB413AC0}"/>
              </a:ext>
            </a:extLst>
          </p:cNvPr>
          <p:cNvSpPr txBox="1"/>
          <p:nvPr/>
        </p:nvSpPr>
        <p:spPr>
          <a:xfrm>
            <a:off x="865094" y="5898583"/>
            <a:ext cx="6098240" cy="369332"/>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(Gayathri et al. 2021), (</a:t>
            </a:r>
            <a:r>
              <a:rPr lang="en-GB" dirty="0" err="1">
                <a:latin typeface="Arial" panose="020B0604020202020204" pitchFamily="34" charset="0"/>
                <a:cs typeface="Arial" panose="020B0604020202020204" pitchFamily="34" charset="0"/>
              </a:rPr>
              <a:t>Babagbale</a:t>
            </a:r>
            <a:r>
              <a:rPr lang="en-GB" dirty="0">
                <a:latin typeface="Arial" panose="020B0604020202020204" pitchFamily="34" charset="0"/>
                <a:cs typeface="Arial" panose="020B0604020202020204" pitchFamily="34" charset="0"/>
              </a:rPr>
              <a:t>, 2020). </a:t>
            </a:r>
            <a:endParaRPr lang="en-GB" dirty="0"/>
          </a:p>
        </p:txBody>
      </p:sp>
    </p:spTree>
    <p:extLst>
      <p:ext uri="{BB962C8B-B14F-4D97-AF65-F5344CB8AC3E}">
        <p14:creationId xmlns:p14="http://schemas.microsoft.com/office/powerpoint/2010/main" val="30703644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6C07398-98B4-413B-E260-EED233311F56}"/>
              </a:ext>
            </a:extLst>
          </p:cNvPr>
          <p:cNvSpPr txBox="1"/>
          <p:nvPr/>
        </p:nvSpPr>
        <p:spPr>
          <a:xfrm>
            <a:off x="0" y="0"/>
            <a:ext cx="12192000" cy="8025274"/>
          </a:xfrm>
          <a:prstGeom prst="rect">
            <a:avLst/>
          </a:prstGeom>
          <a:noFill/>
        </p:spPr>
        <p:txBody>
          <a:bodyPr wrap="square" rtlCol="0">
            <a:spAutoFit/>
          </a:bodyPr>
          <a:lstStyle/>
          <a:p>
            <a:pPr>
              <a:lnSpc>
                <a:spcPct val="115000"/>
              </a:lnSpc>
            </a:pPr>
            <a:r>
              <a:rPr lang="en-GB" sz="1000">
                <a:effectLst/>
                <a:latin typeface="Arial" panose="020B0604020202020204" pitchFamily="34" charset="0"/>
                <a:ea typeface="Arial" panose="020B0604020202020204" pitchFamily="34" charset="0"/>
              </a:rPr>
              <a:t>Akshay</a:t>
            </a:r>
            <a:r>
              <a:rPr lang="en-GB" sz="1000" dirty="0">
                <a:effectLst/>
                <a:latin typeface="Arial" panose="020B0604020202020204" pitchFamily="34" charset="0"/>
                <a:ea typeface="Arial" panose="020B0604020202020204" pitchFamily="34" charset="0"/>
              </a:rPr>
              <a:t>, G., </a:t>
            </a:r>
            <a:r>
              <a:rPr lang="en-GB" sz="1000" dirty="0" err="1">
                <a:effectLst/>
                <a:latin typeface="Arial" panose="020B0604020202020204" pitchFamily="34" charset="0"/>
                <a:ea typeface="Arial" panose="020B0604020202020204" pitchFamily="34" charset="0"/>
              </a:rPr>
              <a:t>Shivakarthika</a:t>
            </a:r>
            <a:r>
              <a:rPr lang="en-GB" sz="1000" dirty="0">
                <a:effectLst/>
                <a:latin typeface="Arial" panose="020B0604020202020204" pitchFamily="34" charset="0"/>
                <a:ea typeface="Arial" panose="020B0604020202020204" pitchFamily="34" charset="0"/>
              </a:rPr>
              <a:t>, V. and </a:t>
            </a:r>
            <a:r>
              <a:rPr lang="en-GB" sz="1000" dirty="0" err="1">
                <a:effectLst/>
                <a:latin typeface="Arial" panose="020B0604020202020204" pitchFamily="34" charset="0"/>
                <a:ea typeface="Arial" panose="020B0604020202020204" pitchFamily="34" charset="0"/>
              </a:rPr>
              <a:t>Dakshayini</a:t>
            </a:r>
            <a:r>
              <a:rPr lang="en-GB" sz="1000" dirty="0">
                <a:effectLst/>
                <a:latin typeface="Arial" panose="020B0604020202020204" pitchFamily="34" charset="0"/>
                <a:ea typeface="Arial" panose="020B0604020202020204" pitchFamily="34" charset="0"/>
              </a:rPr>
              <a:t>, M., 2020. Smart Garbage Bin. In </a:t>
            </a:r>
            <a:r>
              <a:rPr lang="en-GB" sz="1000" i="1" dirty="0">
                <a:effectLst/>
                <a:latin typeface="Arial" panose="020B0604020202020204" pitchFamily="34" charset="0"/>
                <a:ea typeface="Arial" panose="020B0604020202020204" pitchFamily="34" charset="0"/>
              </a:rPr>
              <a:t>Proceeding of the International Conference on Computer Networks, Big Data and IoT (ICCBI-2018)</a:t>
            </a:r>
            <a:r>
              <a:rPr lang="en-GB" sz="1000" dirty="0">
                <a:effectLst/>
                <a:latin typeface="Arial" panose="020B0604020202020204" pitchFamily="34" charset="0"/>
                <a:ea typeface="Arial" panose="020B0604020202020204" pitchFamily="34" charset="0"/>
              </a:rPr>
              <a:t> (pp. 546-551). Springer International Publishing.</a:t>
            </a:r>
          </a:p>
          <a:p>
            <a:pPr>
              <a:lnSpc>
                <a:spcPct val="115000"/>
              </a:lnSpc>
            </a:pPr>
            <a:r>
              <a:rPr lang="en-GB" sz="1000" dirty="0">
                <a:effectLst/>
                <a:latin typeface="Arial" panose="020B0604020202020204" pitchFamily="34" charset="0"/>
                <a:ea typeface="Arial" panose="020B0604020202020204" pitchFamily="34" charset="0"/>
              </a:rPr>
              <a:t> </a:t>
            </a:r>
          </a:p>
          <a:p>
            <a:pPr>
              <a:lnSpc>
                <a:spcPct val="115000"/>
              </a:lnSpc>
            </a:pPr>
            <a:r>
              <a:rPr lang="en-GB" sz="1000" dirty="0" err="1">
                <a:effectLst/>
                <a:latin typeface="Arial" panose="020B0604020202020204" pitchFamily="34" charset="0"/>
                <a:ea typeface="Arial" panose="020B0604020202020204" pitchFamily="34" charset="0"/>
              </a:rPr>
              <a:t>Aytaç</a:t>
            </a:r>
            <a:r>
              <a:rPr lang="en-GB" sz="1000" dirty="0">
                <a:effectLst/>
                <a:latin typeface="Arial" panose="020B0604020202020204" pitchFamily="34" charset="0"/>
                <a:ea typeface="Arial" panose="020B0604020202020204" pitchFamily="34" charset="0"/>
              </a:rPr>
              <a:t>, K. and </a:t>
            </a:r>
            <a:r>
              <a:rPr lang="en-GB" sz="1000" dirty="0" err="1">
                <a:effectLst/>
                <a:latin typeface="Arial" panose="020B0604020202020204" pitchFamily="34" charset="0"/>
                <a:ea typeface="Arial" panose="020B0604020202020204" pitchFamily="34" charset="0"/>
              </a:rPr>
              <a:t>Korçak</a:t>
            </a:r>
            <a:r>
              <a:rPr lang="en-GB" sz="1000" dirty="0">
                <a:effectLst/>
                <a:latin typeface="Arial" panose="020B0604020202020204" pitchFamily="34" charset="0"/>
                <a:ea typeface="Arial" panose="020B0604020202020204" pitchFamily="34" charset="0"/>
              </a:rPr>
              <a:t>, Ö., 2021. IoT based intelligence for proactive waste management in Quick Service Restaurants. </a:t>
            </a:r>
            <a:r>
              <a:rPr lang="en-GB" sz="1000" i="1" dirty="0">
                <a:effectLst/>
                <a:latin typeface="Arial" panose="020B0604020202020204" pitchFamily="34" charset="0"/>
                <a:ea typeface="Arial" panose="020B0604020202020204" pitchFamily="34" charset="0"/>
              </a:rPr>
              <a:t>Journal of Cleaner Production</a:t>
            </a:r>
            <a:r>
              <a:rPr lang="en-GB" sz="1000" dirty="0">
                <a:effectLst/>
                <a:latin typeface="Arial" panose="020B0604020202020204" pitchFamily="34" charset="0"/>
                <a:ea typeface="Arial" panose="020B0604020202020204" pitchFamily="34" charset="0"/>
              </a:rPr>
              <a:t>, </a:t>
            </a:r>
            <a:r>
              <a:rPr lang="en-GB" sz="1000" i="1" dirty="0">
                <a:effectLst/>
                <a:latin typeface="Arial" panose="020B0604020202020204" pitchFamily="34" charset="0"/>
                <a:ea typeface="Arial" panose="020B0604020202020204" pitchFamily="34" charset="0"/>
              </a:rPr>
              <a:t>284</a:t>
            </a:r>
            <a:r>
              <a:rPr lang="en-GB" sz="1000" dirty="0">
                <a:effectLst/>
                <a:latin typeface="Arial" panose="020B0604020202020204" pitchFamily="34" charset="0"/>
                <a:ea typeface="Arial" panose="020B0604020202020204" pitchFamily="34" charset="0"/>
              </a:rPr>
              <a:t>, p.125401.</a:t>
            </a:r>
          </a:p>
          <a:p>
            <a:pPr>
              <a:lnSpc>
                <a:spcPct val="115000"/>
              </a:lnSpc>
            </a:pPr>
            <a:r>
              <a:rPr lang="en-GB" sz="1000" dirty="0">
                <a:effectLst/>
                <a:latin typeface="Arial" panose="020B0604020202020204" pitchFamily="34" charset="0"/>
                <a:ea typeface="Arial" panose="020B0604020202020204" pitchFamily="34" charset="0"/>
              </a:rPr>
              <a:t> </a:t>
            </a:r>
          </a:p>
          <a:p>
            <a:pPr>
              <a:lnSpc>
                <a:spcPct val="115000"/>
              </a:lnSpc>
            </a:pPr>
            <a:r>
              <a:rPr lang="en-GB" sz="1000" dirty="0" err="1">
                <a:effectLst/>
                <a:latin typeface="Arial" panose="020B0604020202020204" pitchFamily="34" charset="0"/>
                <a:ea typeface="Arial" panose="020B0604020202020204" pitchFamily="34" charset="0"/>
              </a:rPr>
              <a:t>Babagbale</a:t>
            </a:r>
            <a:r>
              <a:rPr lang="en-GB" sz="1000" dirty="0">
                <a:effectLst/>
                <a:latin typeface="Arial" panose="020B0604020202020204" pitchFamily="34" charset="0"/>
                <a:ea typeface="Arial" panose="020B0604020202020204" pitchFamily="34" charset="0"/>
              </a:rPr>
              <a:t>, E., 2020. Employees' perceptions of the effects of green training and practices on hotel sustainability in Ilorin, Nigeria. </a:t>
            </a:r>
            <a:r>
              <a:rPr lang="en-GB" sz="1000" i="1" dirty="0">
                <a:effectLst/>
                <a:latin typeface="Arial" panose="020B0604020202020204" pitchFamily="34" charset="0"/>
                <a:ea typeface="Arial" panose="020B0604020202020204" pitchFamily="34" charset="0"/>
              </a:rPr>
              <a:t>African Journal of Hospitality and Tourism Management</a:t>
            </a:r>
            <a:r>
              <a:rPr lang="en-GB" sz="1000" dirty="0">
                <a:effectLst/>
                <a:latin typeface="Arial" panose="020B0604020202020204" pitchFamily="34" charset="0"/>
                <a:ea typeface="Arial" panose="020B0604020202020204" pitchFamily="34" charset="0"/>
              </a:rPr>
              <a:t>, </a:t>
            </a:r>
            <a:r>
              <a:rPr lang="en-GB" sz="1000" i="1" dirty="0">
                <a:effectLst/>
                <a:latin typeface="Arial" panose="020B0604020202020204" pitchFamily="34" charset="0"/>
                <a:ea typeface="Arial" panose="020B0604020202020204" pitchFamily="34" charset="0"/>
              </a:rPr>
              <a:t>2</a:t>
            </a:r>
            <a:r>
              <a:rPr lang="en-GB" sz="1000" dirty="0">
                <a:effectLst/>
                <a:latin typeface="Arial" panose="020B0604020202020204" pitchFamily="34" charset="0"/>
                <a:ea typeface="Arial" panose="020B0604020202020204" pitchFamily="34" charset="0"/>
              </a:rPr>
              <a:t>(1), pp.46-60.</a:t>
            </a:r>
          </a:p>
          <a:p>
            <a:pPr>
              <a:lnSpc>
                <a:spcPct val="115000"/>
              </a:lnSpc>
            </a:pPr>
            <a:r>
              <a:rPr lang="en-GB" sz="1000" dirty="0">
                <a:effectLst/>
                <a:latin typeface="Arial" panose="020B0604020202020204" pitchFamily="34" charset="0"/>
                <a:ea typeface="Arial" panose="020B0604020202020204" pitchFamily="34" charset="0"/>
              </a:rPr>
              <a:t> </a:t>
            </a:r>
          </a:p>
          <a:p>
            <a:pPr>
              <a:lnSpc>
                <a:spcPct val="115000"/>
              </a:lnSpc>
            </a:pPr>
            <a:r>
              <a:rPr lang="en-GB" sz="1000" dirty="0">
                <a:effectLst/>
                <a:latin typeface="Arial" panose="020B0604020202020204" pitchFamily="34" charset="0"/>
                <a:ea typeface="Arial" panose="020B0604020202020204" pitchFamily="34" charset="0"/>
              </a:rPr>
              <a:t>Fatimah, Y.A., Govindan, K., </a:t>
            </a:r>
            <a:r>
              <a:rPr lang="en-GB" sz="1000" dirty="0" err="1">
                <a:effectLst/>
                <a:latin typeface="Arial" panose="020B0604020202020204" pitchFamily="34" charset="0"/>
                <a:ea typeface="Arial" panose="020B0604020202020204" pitchFamily="34" charset="0"/>
              </a:rPr>
              <a:t>Murniningsih</a:t>
            </a:r>
            <a:r>
              <a:rPr lang="en-GB" sz="1000" dirty="0">
                <a:effectLst/>
                <a:latin typeface="Arial" panose="020B0604020202020204" pitchFamily="34" charset="0"/>
                <a:ea typeface="Arial" panose="020B0604020202020204" pitchFamily="34" charset="0"/>
              </a:rPr>
              <a:t>, R. and Setiawan, A., 2020. Industry 4.0 based sustainable circular economy approach for smart waste management system to achieve sustainable development goals: A case study of Indonesia. </a:t>
            </a:r>
            <a:r>
              <a:rPr lang="en-GB" sz="1000" i="1" dirty="0">
                <a:effectLst/>
                <a:latin typeface="Arial" panose="020B0604020202020204" pitchFamily="34" charset="0"/>
                <a:ea typeface="Arial" panose="020B0604020202020204" pitchFamily="34" charset="0"/>
              </a:rPr>
              <a:t>Journal of Cleaner Production</a:t>
            </a:r>
            <a:r>
              <a:rPr lang="en-GB" sz="1000" dirty="0">
                <a:effectLst/>
                <a:latin typeface="Arial" panose="020B0604020202020204" pitchFamily="34" charset="0"/>
                <a:ea typeface="Arial" panose="020B0604020202020204" pitchFamily="34" charset="0"/>
              </a:rPr>
              <a:t>, </a:t>
            </a:r>
            <a:r>
              <a:rPr lang="en-GB" sz="1000" i="1" dirty="0">
                <a:effectLst/>
                <a:latin typeface="Arial" panose="020B0604020202020204" pitchFamily="34" charset="0"/>
                <a:ea typeface="Arial" panose="020B0604020202020204" pitchFamily="34" charset="0"/>
              </a:rPr>
              <a:t>269</a:t>
            </a:r>
            <a:r>
              <a:rPr lang="en-GB" sz="1000" dirty="0">
                <a:effectLst/>
                <a:latin typeface="Arial" panose="020B0604020202020204" pitchFamily="34" charset="0"/>
                <a:ea typeface="Arial" panose="020B0604020202020204" pitchFamily="34" charset="0"/>
              </a:rPr>
              <a:t>, p.122263.</a:t>
            </a:r>
          </a:p>
          <a:p>
            <a:pPr>
              <a:lnSpc>
                <a:spcPct val="115000"/>
              </a:lnSpc>
            </a:pPr>
            <a:r>
              <a:rPr lang="en-GB" sz="1000" dirty="0">
                <a:effectLst/>
                <a:latin typeface="Arial" panose="020B0604020202020204" pitchFamily="34" charset="0"/>
                <a:ea typeface="Arial" panose="020B0604020202020204" pitchFamily="34" charset="0"/>
              </a:rPr>
              <a:t> </a:t>
            </a:r>
          </a:p>
          <a:p>
            <a:pPr>
              <a:lnSpc>
                <a:spcPct val="115000"/>
              </a:lnSpc>
            </a:pPr>
            <a:r>
              <a:rPr lang="en-GB" sz="1000" dirty="0">
                <a:effectLst/>
                <a:latin typeface="Arial" panose="020B0604020202020204" pitchFamily="34" charset="0"/>
                <a:ea typeface="Arial" panose="020B0604020202020204" pitchFamily="34" charset="0"/>
              </a:rPr>
              <a:t>Gayathri, N., </a:t>
            </a:r>
            <a:r>
              <a:rPr lang="en-GB" sz="1000" dirty="0" err="1">
                <a:effectLst/>
                <a:latin typeface="Arial" panose="020B0604020202020204" pitchFamily="34" charset="0"/>
                <a:ea typeface="Arial" panose="020B0604020202020204" pitchFamily="34" charset="0"/>
              </a:rPr>
              <a:t>Divagaran</a:t>
            </a:r>
            <a:r>
              <a:rPr lang="en-GB" sz="1000" dirty="0">
                <a:effectLst/>
                <a:latin typeface="Arial" panose="020B0604020202020204" pitchFamily="34" charset="0"/>
                <a:ea typeface="Arial" panose="020B0604020202020204" pitchFamily="34" charset="0"/>
              </a:rPr>
              <a:t>, A.R., Akhilesh, C.D., </a:t>
            </a:r>
            <a:r>
              <a:rPr lang="en-GB" sz="1000" dirty="0" err="1">
                <a:effectLst/>
                <a:latin typeface="Arial" panose="020B0604020202020204" pitchFamily="34" charset="0"/>
                <a:ea typeface="Arial" panose="020B0604020202020204" pitchFamily="34" charset="0"/>
              </a:rPr>
              <a:t>Aswiin</a:t>
            </a:r>
            <a:r>
              <a:rPr lang="en-GB" sz="1000" dirty="0">
                <a:effectLst/>
                <a:latin typeface="Arial" panose="020B0604020202020204" pitchFamily="34" charset="0"/>
                <a:ea typeface="Arial" panose="020B0604020202020204" pitchFamily="34" charset="0"/>
              </a:rPr>
              <a:t>, V.M. and Charan, N., 2021, March. IoT based smart waste management system. In </a:t>
            </a:r>
            <a:r>
              <a:rPr lang="en-GB" sz="1000" i="1" dirty="0">
                <a:effectLst/>
                <a:latin typeface="Arial" panose="020B0604020202020204" pitchFamily="34" charset="0"/>
                <a:ea typeface="Arial" panose="020B0604020202020204" pitchFamily="34" charset="0"/>
              </a:rPr>
              <a:t>2021 7th international conference on advanced Computing and communication systems (ICACCS)</a:t>
            </a:r>
            <a:r>
              <a:rPr lang="en-GB" sz="1000" dirty="0">
                <a:effectLst/>
                <a:latin typeface="Arial" panose="020B0604020202020204" pitchFamily="34" charset="0"/>
                <a:ea typeface="Arial" panose="020B0604020202020204" pitchFamily="34" charset="0"/>
              </a:rPr>
              <a:t> (Vol. 1, pp. 2042-2046). IEEE.</a:t>
            </a:r>
          </a:p>
          <a:p>
            <a:pPr>
              <a:lnSpc>
                <a:spcPct val="115000"/>
              </a:lnSpc>
            </a:pPr>
            <a:r>
              <a:rPr lang="en-GB" sz="1000" dirty="0">
                <a:effectLst/>
                <a:latin typeface="Arial" panose="020B0604020202020204" pitchFamily="34" charset="0"/>
                <a:ea typeface="Arial" panose="020B0604020202020204" pitchFamily="34" charset="0"/>
              </a:rPr>
              <a:t> </a:t>
            </a:r>
          </a:p>
          <a:p>
            <a:pPr>
              <a:lnSpc>
                <a:spcPct val="115000"/>
              </a:lnSpc>
            </a:pPr>
            <a:r>
              <a:rPr lang="en-GB" sz="1000" dirty="0">
                <a:effectLst/>
                <a:latin typeface="Arial" panose="020B0604020202020204" pitchFamily="34" charset="0"/>
                <a:ea typeface="Arial" panose="020B0604020202020204" pitchFamily="34" charset="0"/>
              </a:rPr>
              <a:t>Hamid, R., Ong, M.H.A., Razak, I.R.A., Ismail, T.A.T., Ramli, N. and Nawawi, Z.M.W.N.W., 2020. User acceptance of smart housekeeping: A study of TAM model prototype in hotel industry. </a:t>
            </a:r>
            <a:r>
              <a:rPr lang="en-GB" sz="1000" i="1" dirty="0">
                <a:effectLst/>
                <a:latin typeface="Arial" panose="020B0604020202020204" pitchFamily="34" charset="0"/>
                <a:ea typeface="Arial" panose="020B0604020202020204" pitchFamily="34" charset="0"/>
              </a:rPr>
              <a:t>Int. J Sup. Chain. </a:t>
            </a:r>
            <a:r>
              <a:rPr lang="en-GB" sz="1000" i="1" dirty="0" err="1">
                <a:effectLst/>
                <a:latin typeface="Arial" panose="020B0604020202020204" pitchFamily="34" charset="0"/>
                <a:ea typeface="Arial" panose="020B0604020202020204" pitchFamily="34" charset="0"/>
              </a:rPr>
              <a:t>Mgt</a:t>
            </a:r>
            <a:r>
              <a:rPr lang="en-GB" sz="1000" i="1" dirty="0">
                <a:effectLst/>
                <a:latin typeface="Arial" panose="020B0604020202020204" pitchFamily="34" charset="0"/>
                <a:ea typeface="Arial" panose="020B0604020202020204" pitchFamily="34" charset="0"/>
              </a:rPr>
              <a:t> Vol</a:t>
            </a:r>
            <a:r>
              <a:rPr lang="en-GB" sz="1000" dirty="0">
                <a:effectLst/>
                <a:latin typeface="Arial" panose="020B0604020202020204" pitchFamily="34" charset="0"/>
                <a:ea typeface="Arial" panose="020B0604020202020204" pitchFamily="34" charset="0"/>
              </a:rPr>
              <a:t>, </a:t>
            </a:r>
            <a:r>
              <a:rPr lang="en-GB" sz="1000" i="1" dirty="0">
                <a:effectLst/>
                <a:latin typeface="Arial" panose="020B0604020202020204" pitchFamily="34" charset="0"/>
                <a:ea typeface="Arial" panose="020B0604020202020204" pitchFamily="34" charset="0"/>
              </a:rPr>
              <a:t>9</a:t>
            </a:r>
            <a:r>
              <a:rPr lang="en-GB" sz="1000" dirty="0">
                <a:effectLst/>
                <a:latin typeface="Arial" panose="020B0604020202020204" pitchFamily="34" charset="0"/>
                <a:ea typeface="Arial" panose="020B0604020202020204" pitchFamily="34" charset="0"/>
              </a:rPr>
              <a:t>(3), p.308.</a:t>
            </a:r>
          </a:p>
          <a:p>
            <a:pPr>
              <a:lnSpc>
                <a:spcPct val="115000"/>
              </a:lnSpc>
            </a:pPr>
            <a:r>
              <a:rPr lang="en-GB" sz="1000" dirty="0">
                <a:effectLst/>
                <a:latin typeface="Arial" panose="020B0604020202020204" pitchFamily="34" charset="0"/>
                <a:ea typeface="Arial" panose="020B0604020202020204" pitchFamily="34" charset="0"/>
              </a:rPr>
              <a:t> </a:t>
            </a:r>
          </a:p>
          <a:p>
            <a:pPr>
              <a:lnSpc>
                <a:spcPct val="115000"/>
              </a:lnSpc>
            </a:pPr>
            <a:r>
              <a:rPr lang="en-GB" sz="1000" dirty="0">
                <a:effectLst/>
                <a:latin typeface="Arial" panose="020B0604020202020204" pitchFamily="34" charset="0"/>
                <a:ea typeface="Arial" panose="020B0604020202020204" pitchFamily="34" charset="0"/>
              </a:rPr>
              <a:t>Lee, M., 2022. Evolution of hospitality and tourism technology research from Journal of Hospitality and Tourism Technology: A computer-assisted qualitative data analysis. </a:t>
            </a:r>
            <a:r>
              <a:rPr lang="en-GB" sz="1000" i="1" dirty="0">
                <a:effectLst/>
                <a:latin typeface="Arial" panose="020B0604020202020204" pitchFamily="34" charset="0"/>
                <a:ea typeface="Arial" panose="020B0604020202020204" pitchFamily="34" charset="0"/>
              </a:rPr>
              <a:t>Journal of Hospitality and Tourism Technology</a:t>
            </a:r>
            <a:r>
              <a:rPr lang="en-GB" sz="1000" dirty="0">
                <a:effectLst/>
                <a:latin typeface="Arial" panose="020B0604020202020204" pitchFamily="34" charset="0"/>
                <a:ea typeface="Arial" panose="020B0604020202020204" pitchFamily="34" charset="0"/>
              </a:rPr>
              <a:t>, </a:t>
            </a:r>
            <a:r>
              <a:rPr lang="en-GB" sz="1000" i="1" dirty="0">
                <a:effectLst/>
                <a:latin typeface="Arial" panose="020B0604020202020204" pitchFamily="34" charset="0"/>
                <a:ea typeface="Arial" panose="020B0604020202020204" pitchFamily="34" charset="0"/>
              </a:rPr>
              <a:t>13</a:t>
            </a:r>
            <a:r>
              <a:rPr lang="en-GB" sz="1000" dirty="0">
                <a:effectLst/>
                <a:latin typeface="Arial" panose="020B0604020202020204" pitchFamily="34" charset="0"/>
                <a:ea typeface="Arial" panose="020B0604020202020204" pitchFamily="34" charset="0"/>
              </a:rPr>
              <a:t>(1), pp.62-84.</a:t>
            </a:r>
          </a:p>
          <a:p>
            <a:pPr>
              <a:lnSpc>
                <a:spcPct val="115000"/>
              </a:lnSpc>
            </a:pPr>
            <a:r>
              <a:rPr lang="en-GB" sz="1000" dirty="0">
                <a:effectLst/>
                <a:latin typeface="Arial" panose="020B0604020202020204" pitchFamily="34" charset="0"/>
                <a:ea typeface="Arial" panose="020B0604020202020204" pitchFamily="34" charset="0"/>
              </a:rPr>
              <a:t>Marriot, 2023, </a:t>
            </a:r>
            <a:r>
              <a:rPr lang="en-GB" sz="1000" i="1" dirty="0">
                <a:effectLst/>
                <a:latin typeface="Arial" panose="020B0604020202020204" pitchFamily="34" charset="0"/>
                <a:ea typeface="Arial" panose="020B0604020202020204" pitchFamily="34" charset="0"/>
              </a:rPr>
              <a:t>Home, </a:t>
            </a:r>
            <a:r>
              <a:rPr lang="en-GB" sz="1000" dirty="0">
                <a:effectLst/>
                <a:latin typeface="Arial" panose="020B0604020202020204" pitchFamily="34" charset="0"/>
                <a:ea typeface="Arial" panose="020B0604020202020204" pitchFamily="34" charset="0"/>
              </a:rPr>
              <a:t>Available at https://www.marriott.com/en-us/hotels/cwldt-cardiff-marriott-hotel/experiences/explore-cardiff/ [Accessed on 19.01.2024]</a:t>
            </a:r>
          </a:p>
          <a:p>
            <a:pPr>
              <a:lnSpc>
                <a:spcPct val="115000"/>
              </a:lnSpc>
            </a:pPr>
            <a:r>
              <a:rPr lang="en-GB" sz="1000" dirty="0">
                <a:effectLst/>
                <a:latin typeface="Arial" panose="020B0604020202020204" pitchFamily="34" charset="0"/>
                <a:ea typeface="Arial" panose="020B0604020202020204" pitchFamily="34" charset="0"/>
              </a:rPr>
              <a:t> </a:t>
            </a:r>
          </a:p>
          <a:p>
            <a:pPr>
              <a:lnSpc>
                <a:spcPct val="115000"/>
              </a:lnSpc>
            </a:pPr>
            <a:r>
              <a:rPr lang="en-GB" sz="1000" dirty="0">
                <a:effectLst/>
                <a:latin typeface="Arial" panose="020B0604020202020204" pitchFamily="34" charset="0"/>
                <a:ea typeface="Arial" panose="020B0604020202020204" pitchFamily="34" charset="0"/>
              </a:rPr>
              <a:t>Martin-Rios, C., Hofmann, A. and Mackenzie, N., 2020. Sustainability-oriented innovations in food waste management technology. </a:t>
            </a:r>
            <a:r>
              <a:rPr lang="en-GB" sz="1000" i="1" dirty="0">
                <a:effectLst/>
                <a:latin typeface="Arial" panose="020B0604020202020204" pitchFamily="34" charset="0"/>
                <a:ea typeface="Arial" panose="020B0604020202020204" pitchFamily="34" charset="0"/>
              </a:rPr>
              <a:t>Sustainability</a:t>
            </a:r>
            <a:r>
              <a:rPr lang="en-GB" sz="1000" dirty="0">
                <a:effectLst/>
                <a:latin typeface="Arial" panose="020B0604020202020204" pitchFamily="34" charset="0"/>
                <a:ea typeface="Arial" panose="020B0604020202020204" pitchFamily="34" charset="0"/>
              </a:rPr>
              <a:t>, </a:t>
            </a:r>
            <a:r>
              <a:rPr lang="en-GB" sz="1000" i="1" dirty="0">
                <a:effectLst/>
                <a:latin typeface="Arial" panose="020B0604020202020204" pitchFamily="34" charset="0"/>
                <a:ea typeface="Arial" panose="020B0604020202020204" pitchFamily="34" charset="0"/>
              </a:rPr>
              <a:t>13</a:t>
            </a:r>
            <a:r>
              <a:rPr lang="en-GB" sz="1000" dirty="0">
                <a:effectLst/>
                <a:latin typeface="Arial" panose="020B0604020202020204" pitchFamily="34" charset="0"/>
                <a:ea typeface="Arial" panose="020B0604020202020204" pitchFamily="34" charset="0"/>
              </a:rPr>
              <a:t>(1), p.210.</a:t>
            </a:r>
          </a:p>
          <a:p>
            <a:pPr>
              <a:lnSpc>
                <a:spcPct val="115000"/>
              </a:lnSpc>
            </a:pPr>
            <a:r>
              <a:rPr lang="en-GB" sz="1000" dirty="0">
                <a:effectLst/>
                <a:latin typeface="Arial" panose="020B0604020202020204" pitchFamily="34" charset="0"/>
                <a:ea typeface="Arial" panose="020B0604020202020204" pitchFamily="34" charset="0"/>
              </a:rPr>
              <a:t> </a:t>
            </a:r>
          </a:p>
          <a:p>
            <a:pPr>
              <a:lnSpc>
                <a:spcPct val="115000"/>
              </a:lnSpc>
            </a:pPr>
            <a:r>
              <a:rPr lang="en-GB" sz="1000" dirty="0">
                <a:effectLst/>
                <a:latin typeface="Arial" panose="020B0604020202020204" pitchFamily="34" charset="0"/>
                <a:ea typeface="Arial" panose="020B0604020202020204" pitchFamily="34" charset="0"/>
              </a:rPr>
              <a:t>Mensah, I., 2020. Waste management practices of small hotels in Accra: An application of the waste management hierarchy model. </a:t>
            </a:r>
            <a:r>
              <a:rPr lang="en-GB" sz="1000" i="1" dirty="0">
                <a:effectLst/>
                <a:latin typeface="Arial" panose="020B0604020202020204" pitchFamily="34" charset="0"/>
                <a:ea typeface="Arial" panose="020B0604020202020204" pitchFamily="34" charset="0"/>
              </a:rPr>
              <a:t>Journal of Global Business Insights</a:t>
            </a:r>
            <a:r>
              <a:rPr lang="en-GB" sz="1000" dirty="0">
                <a:effectLst/>
                <a:latin typeface="Arial" panose="020B0604020202020204" pitchFamily="34" charset="0"/>
                <a:ea typeface="Arial" panose="020B0604020202020204" pitchFamily="34" charset="0"/>
              </a:rPr>
              <a:t>, </a:t>
            </a:r>
            <a:r>
              <a:rPr lang="en-GB" sz="1000" i="1" dirty="0">
                <a:effectLst/>
                <a:latin typeface="Arial" panose="020B0604020202020204" pitchFamily="34" charset="0"/>
                <a:ea typeface="Arial" panose="020B0604020202020204" pitchFamily="34" charset="0"/>
              </a:rPr>
              <a:t>5</a:t>
            </a:r>
            <a:r>
              <a:rPr lang="en-GB" sz="1000" dirty="0">
                <a:effectLst/>
                <a:latin typeface="Arial" panose="020B0604020202020204" pitchFamily="34" charset="0"/>
                <a:ea typeface="Arial" panose="020B0604020202020204" pitchFamily="34" charset="0"/>
              </a:rPr>
              <a:t>(1), pp.33-46.</a:t>
            </a:r>
          </a:p>
          <a:p>
            <a:pPr>
              <a:lnSpc>
                <a:spcPct val="115000"/>
              </a:lnSpc>
            </a:pPr>
            <a:r>
              <a:rPr lang="en-GB" sz="1000" dirty="0">
                <a:effectLst/>
                <a:latin typeface="Arial" panose="020B0604020202020204" pitchFamily="34" charset="0"/>
                <a:ea typeface="Arial" panose="020B0604020202020204" pitchFamily="34" charset="0"/>
              </a:rPr>
              <a:t> </a:t>
            </a:r>
          </a:p>
          <a:p>
            <a:pPr>
              <a:lnSpc>
                <a:spcPct val="115000"/>
              </a:lnSpc>
            </a:pPr>
            <a:r>
              <a:rPr lang="en-GB" sz="1000" dirty="0" err="1">
                <a:effectLst/>
                <a:latin typeface="Arial" panose="020B0604020202020204" pitchFamily="34" charset="0"/>
                <a:ea typeface="Arial" panose="020B0604020202020204" pitchFamily="34" charset="0"/>
              </a:rPr>
              <a:t>Pardini</a:t>
            </a:r>
            <a:r>
              <a:rPr lang="en-GB" sz="1000" dirty="0">
                <a:effectLst/>
                <a:latin typeface="Arial" panose="020B0604020202020204" pitchFamily="34" charset="0"/>
                <a:ea typeface="Arial" panose="020B0604020202020204" pitchFamily="34" charset="0"/>
              </a:rPr>
              <a:t>, K., Rodrigues, J.J., Diallo, O., Das, A.K., de Albuquerque, V.H.C. and Kozlov, S.A., 2020. A smart waste management solution geared towards citizens. </a:t>
            </a:r>
            <a:r>
              <a:rPr lang="en-GB" sz="1000" i="1" dirty="0">
                <a:effectLst/>
                <a:latin typeface="Arial" panose="020B0604020202020204" pitchFamily="34" charset="0"/>
                <a:ea typeface="Arial" panose="020B0604020202020204" pitchFamily="34" charset="0"/>
              </a:rPr>
              <a:t>Sensors</a:t>
            </a:r>
            <a:r>
              <a:rPr lang="en-GB" sz="1000" dirty="0">
                <a:effectLst/>
                <a:latin typeface="Arial" panose="020B0604020202020204" pitchFamily="34" charset="0"/>
                <a:ea typeface="Arial" panose="020B0604020202020204" pitchFamily="34" charset="0"/>
              </a:rPr>
              <a:t>, </a:t>
            </a:r>
            <a:r>
              <a:rPr lang="en-GB" sz="1000" i="1" dirty="0">
                <a:effectLst/>
                <a:latin typeface="Arial" panose="020B0604020202020204" pitchFamily="34" charset="0"/>
                <a:ea typeface="Arial" panose="020B0604020202020204" pitchFamily="34" charset="0"/>
              </a:rPr>
              <a:t>20</a:t>
            </a:r>
            <a:r>
              <a:rPr lang="en-GB" sz="1000" dirty="0">
                <a:effectLst/>
                <a:latin typeface="Arial" panose="020B0604020202020204" pitchFamily="34" charset="0"/>
                <a:ea typeface="Arial" panose="020B0604020202020204" pitchFamily="34" charset="0"/>
              </a:rPr>
              <a:t>(8), p.2380.</a:t>
            </a:r>
          </a:p>
          <a:p>
            <a:pPr>
              <a:lnSpc>
                <a:spcPct val="115000"/>
              </a:lnSpc>
            </a:pPr>
            <a:r>
              <a:rPr lang="en-GB" sz="1000" dirty="0">
                <a:effectLst/>
                <a:latin typeface="Arial" panose="020B0604020202020204" pitchFamily="34" charset="0"/>
                <a:ea typeface="Arial" panose="020B0604020202020204" pitchFamily="34" charset="0"/>
              </a:rPr>
              <a:t> </a:t>
            </a:r>
          </a:p>
          <a:p>
            <a:pPr>
              <a:lnSpc>
                <a:spcPct val="115000"/>
              </a:lnSpc>
            </a:pPr>
            <a:r>
              <a:rPr lang="en-GB" sz="1000" dirty="0">
                <a:effectLst/>
                <a:latin typeface="Arial" panose="020B0604020202020204" pitchFamily="34" charset="0"/>
                <a:ea typeface="Arial" panose="020B0604020202020204" pitchFamily="34" charset="0"/>
              </a:rPr>
              <a:t>Prakash, S., Sharma, V.P., Singh, R. and </a:t>
            </a:r>
            <a:r>
              <a:rPr lang="en-GB" sz="1000" dirty="0" err="1">
                <a:effectLst/>
                <a:latin typeface="Arial" panose="020B0604020202020204" pitchFamily="34" charset="0"/>
                <a:ea typeface="Arial" panose="020B0604020202020204" pitchFamily="34" charset="0"/>
              </a:rPr>
              <a:t>Vijayvargy</a:t>
            </a:r>
            <a:r>
              <a:rPr lang="en-GB" sz="1000" dirty="0">
                <a:effectLst/>
                <a:latin typeface="Arial" panose="020B0604020202020204" pitchFamily="34" charset="0"/>
                <a:ea typeface="Arial" panose="020B0604020202020204" pitchFamily="34" charset="0"/>
              </a:rPr>
              <a:t>, L., 2023. Adopting green and sustainable practices in the hotel industry operations-an analysis of critical performance indicators for improved environmental quality. </a:t>
            </a:r>
            <a:r>
              <a:rPr lang="en-GB" sz="1000" i="1" dirty="0">
                <a:effectLst/>
                <a:latin typeface="Arial" panose="020B0604020202020204" pitchFamily="34" charset="0"/>
                <a:ea typeface="Arial" panose="020B0604020202020204" pitchFamily="34" charset="0"/>
              </a:rPr>
              <a:t>Management of Environmental Quality: An International Journal</a:t>
            </a:r>
            <a:r>
              <a:rPr lang="en-GB" sz="1000" dirty="0">
                <a:effectLst/>
                <a:latin typeface="Arial" panose="020B0604020202020204" pitchFamily="34" charset="0"/>
                <a:ea typeface="Arial" panose="020B0604020202020204" pitchFamily="34" charset="0"/>
              </a:rPr>
              <a:t>, </a:t>
            </a:r>
            <a:r>
              <a:rPr lang="en-GB" sz="1000" i="1" dirty="0">
                <a:effectLst/>
                <a:latin typeface="Arial" panose="020B0604020202020204" pitchFamily="34" charset="0"/>
                <a:ea typeface="Arial" panose="020B0604020202020204" pitchFamily="34" charset="0"/>
              </a:rPr>
              <a:t>34</a:t>
            </a:r>
            <a:r>
              <a:rPr lang="en-GB" sz="1000" dirty="0">
                <a:effectLst/>
                <a:latin typeface="Arial" panose="020B0604020202020204" pitchFamily="34" charset="0"/>
                <a:ea typeface="Arial" panose="020B0604020202020204" pitchFamily="34" charset="0"/>
              </a:rPr>
              <a:t>(4), pp.1057-1076.</a:t>
            </a:r>
          </a:p>
          <a:p>
            <a:pPr>
              <a:lnSpc>
                <a:spcPct val="115000"/>
              </a:lnSpc>
            </a:pPr>
            <a:r>
              <a:rPr lang="en-GB" sz="1000" dirty="0">
                <a:effectLst/>
                <a:latin typeface="Arial" panose="020B0604020202020204" pitchFamily="34" charset="0"/>
                <a:ea typeface="Arial" panose="020B0604020202020204" pitchFamily="34" charset="0"/>
              </a:rPr>
              <a:t> </a:t>
            </a:r>
          </a:p>
          <a:p>
            <a:pPr>
              <a:lnSpc>
                <a:spcPct val="115000"/>
              </a:lnSpc>
            </a:pPr>
            <a:r>
              <a:rPr lang="en-GB" sz="1000" dirty="0">
                <a:effectLst/>
                <a:latin typeface="Arial" panose="020B0604020202020204" pitchFamily="34" charset="0"/>
                <a:ea typeface="Arial" panose="020B0604020202020204" pitchFamily="34" charset="0"/>
              </a:rPr>
              <a:t>Salem, K.S., </a:t>
            </a:r>
            <a:r>
              <a:rPr lang="en-GB" sz="1000" dirty="0" err="1">
                <a:effectLst/>
                <a:latin typeface="Arial" panose="020B0604020202020204" pitchFamily="34" charset="0"/>
                <a:ea typeface="Arial" panose="020B0604020202020204" pitchFamily="34" charset="0"/>
              </a:rPr>
              <a:t>Clayson</a:t>
            </a:r>
            <a:r>
              <a:rPr lang="en-GB" sz="1000" dirty="0">
                <a:effectLst/>
                <a:latin typeface="Arial" panose="020B0604020202020204" pitchFamily="34" charset="0"/>
                <a:ea typeface="Arial" panose="020B0604020202020204" pitchFamily="34" charset="0"/>
              </a:rPr>
              <a:t>, K., Salas, M., Haque, N., Rao, R., Agate, S., Singh, A., </a:t>
            </a:r>
            <a:r>
              <a:rPr lang="en-GB" sz="1000" dirty="0" err="1">
                <a:effectLst/>
                <a:latin typeface="Arial" panose="020B0604020202020204" pitchFamily="34" charset="0"/>
                <a:ea typeface="Arial" panose="020B0604020202020204" pitchFamily="34" charset="0"/>
              </a:rPr>
              <a:t>Levis</a:t>
            </a:r>
            <a:r>
              <a:rPr lang="en-GB" sz="1000" dirty="0">
                <a:effectLst/>
                <a:latin typeface="Arial" panose="020B0604020202020204" pitchFamily="34" charset="0"/>
                <a:ea typeface="Arial" panose="020B0604020202020204" pitchFamily="34" charset="0"/>
              </a:rPr>
              <a:t>, J.W., Mittal, A., Yarbrough, J.M. and </a:t>
            </a:r>
            <a:r>
              <a:rPr lang="en-GB" sz="1000" dirty="0" err="1">
                <a:effectLst/>
                <a:latin typeface="Arial" panose="020B0604020202020204" pitchFamily="34" charset="0"/>
                <a:ea typeface="Arial" panose="020B0604020202020204" pitchFamily="34" charset="0"/>
              </a:rPr>
              <a:t>Venditti</a:t>
            </a:r>
            <a:r>
              <a:rPr lang="en-GB" sz="1000" dirty="0">
                <a:effectLst/>
                <a:latin typeface="Arial" panose="020B0604020202020204" pitchFamily="34" charset="0"/>
                <a:ea typeface="Arial" panose="020B0604020202020204" pitchFamily="34" charset="0"/>
              </a:rPr>
              <a:t>, R., 2023. A critical review of existing and emerging technologies and systems to optimize solid waste management for feedstocks and energy conversion. </a:t>
            </a:r>
            <a:r>
              <a:rPr lang="en-GB" sz="1000" i="1" dirty="0">
                <a:effectLst/>
                <a:latin typeface="Arial" panose="020B0604020202020204" pitchFamily="34" charset="0"/>
                <a:ea typeface="Arial" panose="020B0604020202020204" pitchFamily="34" charset="0"/>
              </a:rPr>
              <a:t>Matter</a:t>
            </a:r>
            <a:r>
              <a:rPr lang="en-GB" sz="1000" dirty="0">
                <a:effectLst/>
                <a:latin typeface="Arial" panose="020B0604020202020204" pitchFamily="34" charset="0"/>
                <a:ea typeface="Arial" panose="020B0604020202020204" pitchFamily="34" charset="0"/>
              </a:rPr>
              <a:t>.</a:t>
            </a:r>
          </a:p>
          <a:p>
            <a:pPr>
              <a:lnSpc>
                <a:spcPct val="115000"/>
              </a:lnSpc>
            </a:pPr>
            <a:r>
              <a:rPr lang="en-GB" sz="1000" dirty="0">
                <a:effectLst/>
                <a:latin typeface="Arial" panose="020B0604020202020204" pitchFamily="34" charset="0"/>
                <a:ea typeface="Arial" panose="020B0604020202020204" pitchFamily="34" charset="0"/>
              </a:rPr>
              <a:t> </a:t>
            </a:r>
          </a:p>
          <a:p>
            <a:pPr>
              <a:lnSpc>
                <a:spcPct val="115000"/>
              </a:lnSpc>
            </a:pPr>
            <a:r>
              <a:rPr lang="en-GB" sz="1000" dirty="0" err="1">
                <a:effectLst/>
                <a:latin typeface="Arial" panose="020B0604020202020204" pitchFamily="34" charset="0"/>
                <a:ea typeface="Arial" panose="020B0604020202020204" pitchFamily="34" charset="0"/>
              </a:rPr>
              <a:t>Stroumpoulis</a:t>
            </a:r>
            <a:r>
              <a:rPr lang="en-GB" sz="1000" dirty="0">
                <a:effectLst/>
                <a:latin typeface="Arial" panose="020B0604020202020204" pitchFamily="34" charset="0"/>
                <a:ea typeface="Arial" panose="020B0604020202020204" pitchFamily="34" charset="0"/>
              </a:rPr>
              <a:t>, A., </a:t>
            </a:r>
            <a:r>
              <a:rPr lang="en-GB" sz="1000" dirty="0" err="1">
                <a:effectLst/>
                <a:latin typeface="Arial" panose="020B0604020202020204" pitchFamily="34" charset="0"/>
                <a:ea typeface="Arial" panose="020B0604020202020204" pitchFamily="34" charset="0"/>
              </a:rPr>
              <a:t>Kopanaki</a:t>
            </a:r>
            <a:r>
              <a:rPr lang="en-GB" sz="1000" dirty="0">
                <a:effectLst/>
                <a:latin typeface="Arial" panose="020B0604020202020204" pitchFamily="34" charset="0"/>
                <a:ea typeface="Arial" panose="020B0604020202020204" pitchFamily="34" charset="0"/>
              </a:rPr>
              <a:t>, E. and </a:t>
            </a:r>
            <a:r>
              <a:rPr lang="en-GB" sz="1000" dirty="0" err="1">
                <a:effectLst/>
                <a:latin typeface="Arial" panose="020B0604020202020204" pitchFamily="34" charset="0"/>
                <a:ea typeface="Arial" panose="020B0604020202020204" pitchFamily="34" charset="0"/>
              </a:rPr>
              <a:t>Oikonomou</a:t>
            </a:r>
            <a:r>
              <a:rPr lang="en-GB" sz="1000" dirty="0">
                <a:effectLst/>
                <a:latin typeface="Arial" panose="020B0604020202020204" pitchFamily="34" charset="0"/>
                <a:ea typeface="Arial" panose="020B0604020202020204" pitchFamily="34" charset="0"/>
              </a:rPr>
              <a:t>, M., 2021. The impact of blockchain technology on food waste management in the hospitality industry. </a:t>
            </a:r>
            <a:r>
              <a:rPr lang="en-GB" sz="1000" i="1" dirty="0">
                <a:effectLst/>
                <a:latin typeface="Arial" panose="020B0604020202020204" pitchFamily="34" charset="0"/>
                <a:ea typeface="Arial" panose="020B0604020202020204" pitchFamily="34" charset="0"/>
              </a:rPr>
              <a:t>ENTRENOVA-Enterprise Research Innovation</a:t>
            </a:r>
            <a:r>
              <a:rPr lang="en-GB" sz="1000" dirty="0">
                <a:effectLst/>
                <a:latin typeface="Arial" panose="020B0604020202020204" pitchFamily="34" charset="0"/>
                <a:ea typeface="Arial" panose="020B0604020202020204" pitchFamily="34" charset="0"/>
              </a:rPr>
              <a:t>, </a:t>
            </a:r>
            <a:r>
              <a:rPr lang="en-GB" sz="1000" i="1" dirty="0">
                <a:effectLst/>
                <a:latin typeface="Arial" panose="020B0604020202020204" pitchFamily="34" charset="0"/>
                <a:ea typeface="Arial" panose="020B0604020202020204" pitchFamily="34" charset="0"/>
              </a:rPr>
              <a:t>7</a:t>
            </a:r>
            <a:r>
              <a:rPr lang="en-GB" sz="1000" dirty="0">
                <a:effectLst/>
                <a:latin typeface="Arial" panose="020B0604020202020204" pitchFamily="34" charset="0"/>
                <a:ea typeface="Arial" panose="020B0604020202020204" pitchFamily="34" charset="0"/>
              </a:rPr>
              <a:t>(1), pp.419-428.</a:t>
            </a:r>
          </a:p>
          <a:p>
            <a:pPr>
              <a:lnSpc>
                <a:spcPct val="115000"/>
              </a:lnSpc>
            </a:pPr>
            <a:r>
              <a:rPr lang="en-GB" sz="1000" dirty="0">
                <a:effectLst/>
                <a:latin typeface="Arial" panose="020B0604020202020204" pitchFamily="34" charset="0"/>
                <a:ea typeface="Arial" panose="020B0604020202020204" pitchFamily="34" charset="0"/>
              </a:rPr>
              <a:t> </a:t>
            </a:r>
          </a:p>
          <a:p>
            <a:pPr>
              <a:lnSpc>
                <a:spcPct val="115000"/>
              </a:lnSpc>
            </a:pPr>
            <a:r>
              <a:rPr lang="en-GB" sz="1000" dirty="0" err="1">
                <a:effectLst/>
                <a:latin typeface="Arial" panose="020B0604020202020204" pitchFamily="34" charset="0"/>
                <a:ea typeface="Arial" panose="020B0604020202020204" pitchFamily="34" charset="0"/>
              </a:rPr>
              <a:t>Wawale</a:t>
            </a:r>
            <a:r>
              <a:rPr lang="en-GB" sz="1000" dirty="0">
                <a:effectLst/>
                <a:latin typeface="Arial" panose="020B0604020202020204" pitchFamily="34" charset="0"/>
                <a:ea typeface="Arial" panose="020B0604020202020204" pitchFamily="34" charset="0"/>
              </a:rPr>
              <a:t>, S.G., </a:t>
            </a:r>
            <a:r>
              <a:rPr lang="en-GB" sz="1000" dirty="0" err="1">
                <a:effectLst/>
                <a:latin typeface="Arial" panose="020B0604020202020204" pitchFamily="34" charset="0"/>
                <a:ea typeface="Arial" panose="020B0604020202020204" pitchFamily="34" charset="0"/>
              </a:rPr>
              <a:t>Shabaz</a:t>
            </a:r>
            <a:r>
              <a:rPr lang="en-GB" sz="1000" dirty="0">
                <a:effectLst/>
                <a:latin typeface="Arial" panose="020B0604020202020204" pitchFamily="34" charset="0"/>
                <a:ea typeface="Arial" panose="020B0604020202020204" pitchFamily="34" charset="0"/>
              </a:rPr>
              <a:t>, M., </a:t>
            </a:r>
            <a:r>
              <a:rPr lang="en-GB" sz="1000" dirty="0" err="1">
                <a:effectLst/>
                <a:latin typeface="Arial" panose="020B0604020202020204" pitchFamily="34" charset="0"/>
                <a:ea typeface="Arial" panose="020B0604020202020204" pitchFamily="34" charset="0"/>
              </a:rPr>
              <a:t>Mehbodniya</a:t>
            </a:r>
            <a:r>
              <a:rPr lang="en-GB" sz="1000" dirty="0">
                <a:effectLst/>
                <a:latin typeface="Arial" panose="020B0604020202020204" pitchFamily="34" charset="0"/>
                <a:ea typeface="Arial" panose="020B0604020202020204" pitchFamily="34" charset="0"/>
              </a:rPr>
              <a:t>, A., Soni, M., Deb, N., </a:t>
            </a:r>
            <a:r>
              <a:rPr lang="en-GB" sz="1000" dirty="0" err="1">
                <a:effectLst/>
                <a:latin typeface="Arial" panose="020B0604020202020204" pitchFamily="34" charset="0"/>
                <a:ea typeface="Arial" panose="020B0604020202020204" pitchFamily="34" charset="0"/>
              </a:rPr>
              <a:t>Elashiri</a:t>
            </a:r>
            <a:r>
              <a:rPr lang="en-GB" sz="1000" dirty="0">
                <a:effectLst/>
                <a:latin typeface="Arial" panose="020B0604020202020204" pitchFamily="34" charset="0"/>
                <a:ea typeface="Arial" panose="020B0604020202020204" pitchFamily="34" charset="0"/>
              </a:rPr>
              <a:t>, M.A. and </a:t>
            </a:r>
            <a:r>
              <a:rPr lang="en-GB" sz="1000" dirty="0" err="1">
                <a:effectLst/>
                <a:latin typeface="Arial" panose="020B0604020202020204" pitchFamily="34" charset="0"/>
                <a:ea typeface="Arial" panose="020B0604020202020204" pitchFamily="34" charset="0"/>
              </a:rPr>
              <a:t>Naved</a:t>
            </a:r>
            <a:r>
              <a:rPr lang="en-GB" sz="1000" dirty="0">
                <a:effectLst/>
                <a:latin typeface="Arial" panose="020B0604020202020204" pitchFamily="34" charset="0"/>
                <a:ea typeface="Arial" panose="020B0604020202020204" pitchFamily="34" charset="0"/>
              </a:rPr>
              <a:t>, M., 2022. Biomedical Waste Management Using IoT Tracked and Fuzzy Classified Integrated Technique. </a:t>
            </a:r>
            <a:r>
              <a:rPr lang="en-GB" sz="1000" i="1" dirty="0">
                <a:effectLst/>
                <a:latin typeface="Arial" panose="020B0604020202020204" pitchFamily="34" charset="0"/>
                <a:ea typeface="Arial" panose="020B0604020202020204" pitchFamily="34" charset="0"/>
              </a:rPr>
              <a:t>Human-centric Computing and Information Sciences</a:t>
            </a:r>
            <a:r>
              <a:rPr lang="en-GB" sz="1000" dirty="0">
                <a:effectLst/>
                <a:latin typeface="Arial" panose="020B0604020202020204" pitchFamily="34" charset="0"/>
                <a:ea typeface="Arial" panose="020B0604020202020204" pitchFamily="34" charset="0"/>
              </a:rPr>
              <a:t>, </a:t>
            </a:r>
            <a:r>
              <a:rPr lang="en-GB" sz="1000" i="1" dirty="0">
                <a:effectLst/>
                <a:latin typeface="Arial" panose="020B0604020202020204" pitchFamily="34" charset="0"/>
                <a:ea typeface="Arial" panose="020B0604020202020204" pitchFamily="34" charset="0"/>
              </a:rPr>
              <a:t>12</a:t>
            </a:r>
            <a:r>
              <a:rPr lang="en-GB" sz="1000" dirty="0">
                <a:effectLst/>
                <a:latin typeface="Arial" panose="020B0604020202020204" pitchFamily="34" charset="0"/>
                <a:ea typeface="Arial" panose="020B0604020202020204" pitchFamily="34" charset="0"/>
              </a:rPr>
              <a:t>(32), p.32.</a:t>
            </a:r>
          </a:p>
          <a:p>
            <a:endParaRPr lang="en-GB" sz="1000" dirty="0">
              <a:effectLst/>
              <a:latin typeface="Arial" panose="020B0604020202020204" pitchFamily="34" charset="0"/>
              <a:ea typeface="Arial" panose="020B0604020202020204" pitchFamily="34" charset="0"/>
            </a:endParaRPr>
          </a:p>
          <a:p>
            <a:endParaRPr lang="en-GB" sz="1000" dirty="0">
              <a:effectLst/>
              <a:latin typeface="Arial" panose="020B0604020202020204" pitchFamily="34" charset="0"/>
              <a:ea typeface="Arial" panose="020B0604020202020204" pitchFamily="34" charset="0"/>
            </a:endParaRPr>
          </a:p>
          <a:p>
            <a:endParaRPr lang="en-GB" sz="1000" dirty="0">
              <a:effectLst/>
              <a:latin typeface="Arial" panose="020B0604020202020204" pitchFamily="34" charset="0"/>
              <a:ea typeface="Arial" panose="020B0604020202020204" pitchFamily="34" charset="0"/>
            </a:endParaRPr>
          </a:p>
          <a:p>
            <a:endParaRPr lang="en-GB" sz="1000" dirty="0">
              <a:effectLst/>
              <a:latin typeface="Arial" panose="020B0604020202020204" pitchFamily="34" charset="0"/>
              <a:ea typeface="Arial" panose="020B0604020202020204" pitchFamily="34" charset="0"/>
            </a:endParaRPr>
          </a:p>
          <a:p>
            <a:endParaRPr lang="en-GB" sz="1000" dirty="0">
              <a:effectLst/>
              <a:latin typeface="Arial" panose="020B0604020202020204" pitchFamily="34" charset="0"/>
              <a:ea typeface="Arial" panose="020B0604020202020204" pitchFamily="34" charset="0"/>
            </a:endParaRPr>
          </a:p>
          <a:p>
            <a:endParaRPr lang="en-GB" sz="1000" dirty="0">
              <a:effectLst/>
              <a:latin typeface="Arial" panose="020B0604020202020204" pitchFamily="34" charset="0"/>
              <a:ea typeface="Arial" panose="020B0604020202020204" pitchFamily="34" charset="0"/>
            </a:endParaRPr>
          </a:p>
          <a:p>
            <a:endParaRPr lang="en-GB" sz="1000" dirty="0">
              <a:effectLst/>
              <a:latin typeface="Arial" panose="020B0604020202020204" pitchFamily="34" charset="0"/>
              <a:ea typeface="Arial" panose="020B0604020202020204" pitchFamily="34" charset="0"/>
            </a:endParaRPr>
          </a:p>
          <a:p>
            <a:endParaRPr lang="en-GB" sz="1000" dirty="0">
              <a:effectLst/>
              <a:latin typeface="Arial" panose="020B0604020202020204" pitchFamily="34" charset="0"/>
              <a:ea typeface="Arial" panose="020B0604020202020204" pitchFamily="34" charset="0"/>
            </a:endParaRPr>
          </a:p>
          <a:p>
            <a:endParaRPr lang="en-GB" sz="1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4981607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80</TotalTime>
  <Words>2409</Words>
  <Application>Microsoft Office PowerPoint</Application>
  <PresentationFormat>Widescreen</PresentationFormat>
  <Paragraphs>72</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Kajal Miah (1709531)</dc:creator>
  <cp:lastModifiedBy>Yeet M3</cp:lastModifiedBy>
  <cp:revision>1</cp:revision>
  <dcterms:created xsi:type="dcterms:W3CDTF">2024-01-29T18:24:10Z</dcterms:created>
  <dcterms:modified xsi:type="dcterms:W3CDTF">2024-01-29T19:45:55Z</dcterms:modified>
</cp:coreProperties>
</file>