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4"/>
  </p:notesMasterIdLst>
  <p:handoutMasterIdLst>
    <p:handoutMasterId r:id="rId35"/>
  </p:handoutMasterIdLst>
  <p:sldIdLst>
    <p:sldId id="363" r:id="rId2"/>
    <p:sldId id="391" r:id="rId3"/>
    <p:sldId id="393" r:id="rId4"/>
    <p:sldId id="440" r:id="rId5"/>
    <p:sldId id="439" r:id="rId6"/>
    <p:sldId id="437" r:id="rId7"/>
    <p:sldId id="367" r:id="rId8"/>
    <p:sldId id="436" r:id="rId9"/>
    <p:sldId id="424" r:id="rId10"/>
    <p:sldId id="425" r:id="rId11"/>
    <p:sldId id="395" r:id="rId12"/>
    <p:sldId id="396" r:id="rId13"/>
    <p:sldId id="384" r:id="rId14"/>
    <p:sldId id="372" r:id="rId15"/>
    <p:sldId id="426" r:id="rId16"/>
    <p:sldId id="430" r:id="rId17"/>
    <p:sldId id="399" r:id="rId18"/>
    <p:sldId id="373" r:id="rId19"/>
    <p:sldId id="431" r:id="rId20"/>
    <p:sldId id="432" r:id="rId21"/>
    <p:sldId id="386" r:id="rId22"/>
    <p:sldId id="379" r:id="rId23"/>
    <p:sldId id="423" r:id="rId24"/>
    <p:sldId id="401" r:id="rId25"/>
    <p:sldId id="402" r:id="rId26"/>
    <p:sldId id="433" r:id="rId27"/>
    <p:sldId id="434" r:id="rId28"/>
    <p:sldId id="403" r:id="rId29"/>
    <p:sldId id="435" r:id="rId30"/>
    <p:sldId id="438" r:id="rId31"/>
    <p:sldId id="369" r:id="rId32"/>
    <p:sldId id="370" r:id="rId3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96" d="100"/>
          <a:sy n="96" d="100"/>
        </p:scale>
        <p:origin x="108" y="31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724498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1034605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4026846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5399760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14199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512475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2332388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2162851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1686821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8711444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8284029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11811903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5378130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7244923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35108402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26393469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25528621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32648339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10567219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37374465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5875539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23719836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9600223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808680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37301452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1511270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11/10/2020</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11/10/2020</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11/10/2020</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11/10/2020</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11/10/2020</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starbucks.com/responsibility/sourcing/coffee"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www.flocert.net/"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5.jpg"/></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mintel.com/press-centre/food-and-drink/74-of-consumers-list-animal-welfare-among-the-top-factors-which-make-a-food-brand-ethical" TargetMode="External"/><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hyperlink" Target="https://www.starbucks.com/responsibility/sourcing/coffe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BMSW5103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407368" y="4293096"/>
            <a:ext cx="11377264"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9</a:t>
            </a:r>
          </a:p>
          <a:p>
            <a:pPr eaLnBrk="1" hangingPunct="1"/>
            <a:r>
              <a:rPr lang="en-GB" altLang="en-US" sz="4000" dirty="0">
                <a:solidFill>
                  <a:srgbClr val="FFFF00"/>
                </a:solidFill>
              </a:rPr>
              <a:t>Ethical Considerations &amp; Buying Decision Making</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in the</a:t>
            </a:r>
          </a:p>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Customer Experience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05390" y="1196752"/>
            <a:ext cx="10981219" cy="4464496"/>
          </a:xfrm>
        </p:spPr>
        <p:txBody>
          <a:bodyPr/>
          <a:lstStyle/>
          <a:p>
            <a:pPr marL="514350" indent="-514350" algn="just">
              <a:buFont typeface="+mj-lt"/>
              <a:buAutoNum type="arabicParenR"/>
            </a:pPr>
            <a:r>
              <a:rPr lang="en-GB" dirty="0"/>
              <a:t>To analyse the buyer decision making process in relation to ethics 	and sustainability	</a:t>
            </a:r>
          </a:p>
          <a:p>
            <a:pPr marL="514350" indent="-514350" algn="just">
              <a:buFont typeface="+mj-lt"/>
              <a:buAutoNum type="arabicParenR"/>
            </a:pPr>
            <a:r>
              <a:rPr lang="en-GB" dirty="0"/>
              <a:t>To describe and explain the role of ethics in Customer Relationship Management </a:t>
            </a:r>
          </a:p>
          <a:p>
            <a:pPr marL="514350" indent="-514350" algn="just">
              <a:buFont typeface="+mj-lt"/>
              <a:buAutoNum type="arabicParenR"/>
            </a:pPr>
            <a:r>
              <a:rPr lang="en-GB" dirty="0"/>
              <a:t>To analyse how ethical frameworks are playing out in business ventures </a:t>
            </a:r>
          </a:p>
          <a:p>
            <a:pPr marL="514350" indent="-514350" algn="just">
              <a:buFont typeface="+mj-lt"/>
              <a:buAutoNum type="arabicParenR"/>
            </a:pPr>
            <a:r>
              <a:rPr lang="en-GB" dirty="0"/>
              <a:t>To engage in a practice based customer relationship activity</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09577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 Expanded Model of the Marketing Process</a:t>
            </a:r>
          </a:p>
        </p:txBody>
      </p:sp>
      <p:pic>
        <p:nvPicPr>
          <p:cNvPr id="5" name="Picture 4">
            <a:extLst>
              <a:ext uri="{FF2B5EF4-FFF2-40B4-BE49-F238E27FC236}">
                <a16:creationId xmlns:a16="http://schemas.microsoft.com/office/drawing/2014/main" id="{3F3126EF-79AF-4CB9-A3DF-A47707FF4D12}"/>
              </a:ext>
            </a:extLst>
          </p:cNvPr>
          <p:cNvPicPr>
            <a:picLocks noChangeAspect="1"/>
          </p:cNvPicPr>
          <p:nvPr/>
        </p:nvPicPr>
        <p:blipFill>
          <a:blip r:embed="rId3"/>
          <a:stretch>
            <a:fillRect/>
          </a:stretch>
        </p:blipFill>
        <p:spPr>
          <a:xfrm>
            <a:off x="1595500" y="908720"/>
            <a:ext cx="9001000" cy="4720208"/>
          </a:xfrm>
          <a:prstGeom prst="rect">
            <a:avLst/>
          </a:prstGeom>
        </p:spPr>
      </p:pic>
      <p:sp>
        <p:nvSpPr>
          <p:cNvPr id="7" name="Oval 6">
            <a:extLst>
              <a:ext uri="{FF2B5EF4-FFF2-40B4-BE49-F238E27FC236}">
                <a16:creationId xmlns:a16="http://schemas.microsoft.com/office/drawing/2014/main" id="{0B2A56BD-1AE1-46C2-BAF2-5565CAC868E8}"/>
              </a:ext>
            </a:extLst>
          </p:cNvPr>
          <p:cNvSpPr/>
          <p:nvPr/>
        </p:nvSpPr>
        <p:spPr>
          <a:xfrm>
            <a:off x="6888088" y="5013176"/>
            <a:ext cx="2016224" cy="79208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4354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53" presetClass="entr" presetSubtype="16"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descr="A picture containing graphical user interface&#10;&#10;Description automatically generated">
            <a:extLst>
              <a:ext uri="{FF2B5EF4-FFF2-40B4-BE49-F238E27FC236}">
                <a16:creationId xmlns:a16="http://schemas.microsoft.com/office/drawing/2014/main" id="{6C528953-D28F-4D53-B722-524E970C78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424" y="1556792"/>
            <a:ext cx="10554154" cy="403244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Factors Leading to Customer Switching Behaviour</a:t>
            </a:r>
          </a:p>
        </p:txBody>
      </p:sp>
      <p:sp>
        <p:nvSpPr>
          <p:cNvPr id="7" name="Oval 6">
            <a:extLst>
              <a:ext uri="{FF2B5EF4-FFF2-40B4-BE49-F238E27FC236}">
                <a16:creationId xmlns:a16="http://schemas.microsoft.com/office/drawing/2014/main" id="{0B2A56BD-1AE1-46C2-BAF2-5565CAC868E8}"/>
              </a:ext>
            </a:extLst>
          </p:cNvPr>
          <p:cNvSpPr/>
          <p:nvPr/>
        </p:nvSpPr>
        <p:spPr>
          <a:xfrm>
            <a:off x="6169908" y="3576262"/>
            <a:ext cx="2808312" cy="20129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85463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Ethical Business &amp; CRM</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3000" dirty="0"/>
              <a:t>Customers have many and varied core beliefs, such as environmental consciousness, honesty, child protection, independence, family centredness and so on. </a:t>
            </a:r>
          </a:p>
          <a:p>
            <a:pPr algn="just">
              <a:buFont typeface="Wingdings" panose="05000000000000000000" pitchFamily="2" charset="2"/>
              <a:buChar char="§"/>
            </a:pPr>
            <a:r>
              <a:rPr lang="en-GB" sz="3000" dirty="0"/>
              <a:t>Many of these reflect cultural norms. </a:t>
            </a:r>
          </a:p>
          <a:p>
            <a:pPr algn="just">
              <a:buFont typeface="Wingdings" panose="05000000000000000000" pitchFamily="2" charset="2"/>
              <a:buChar char="§"/>
            </a:pPr>
            <a:r>
              <a:rPr lang="en-GB" sz="3000" dirty="0"/>
              <a:t>Where these values coincide with those of an organization, the customer may become committed to the organization. </a:t>
            </a:r>
          </a:p>
          <a:p>
            <a:pPr algn="just">
              <a:buFont typeface="Wingdings" panose="05000000000000000000" pitchFamily="2" charset="2"/>
              <a:buChar char="§"/>
            </a:pPr>
            <a:r>
              <a:rPr lang="en-GB" sz="3000" dirty="0"/>
              <a:t>Companies that are accused of using child labour, damaging the environment or otherwise acting unethically place themselves at risk. </a:t>
            </a: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3138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400" b="1" dirty="0">
                <a:solidFill>
                  <a:schemeClr val="tx2">
                    <a:lumMod val="75000"/>
                  </a:schemeClr>
                </a:solidFill>
              </a:rPr>
              <a:t>Co-operative Bank Ethical and Eco-friendly Policies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1" y="1412776"/>
            <a:ext cx="6552727"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3000" dirty="0"/>
              <a:t>Co-operative Bank is positioned in the UK retail banking market as the ethical bank. The mutually-owned bank believes its ethical stance is directly responsible for about 20 per cent of pre-tax profits. One third of the bank’s customers moved to the bank because of its ethical and eco-friendly policies.</a:t>
            </a: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A picture containing logo&#10;&#10;Description automatically generated">
            <a:extLst>
              <a:ext uri="{FF2B5EF4-FFF2-40B4-BE49-F238E27FC236}">
                <a16:creationId xmlns:a16="http://schemas.microsoft.com/office/drawing/2014/main" id="{AC9D80D8-CC22-4F0F-95C0-91243DB451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90047" y="1525724"/>
            <a:ext cx="3806552" cy="3806552"/>
          </a:xfrm>
          <a:prstGeom prst="rect">
            <a:avLst/>
          </a:prstGeom>
        </p:spPr>
      </p:pic>
    </p:spTree>
    <p:extLst>
      <p:ext uri="{BB962C8B-B14F-4D97-AF65-F5344CB8AC3E}">
        <p14:creationId xmlns:p14="http://schemas.microsoft.com/office/powerpoint/2010/main" val="411556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Does This Mean To You?</a:t>
            </a:r>
          </a:p>
        </p:txBody>
      </p:sp>
      <p:pic>
        <p:nvPicPr>
          <p:cNvPr id="3" name="Picture 2" descr="A picture containing text&#10;&#10;Description automatically generated">
            <a:extLst>
              <a:ext uri="{FF2B5EF4-FFF2-40B4-BE49-F238E27FC236}">
                <a16:creationId xmlns:a16="http://schemas.microsoft.com/office/drawing/2014/main" id="{F9E8AAA2-B9FE-4B7A-8B40-1967FA3762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7634" y="1208702"/>
            <a:ext cx="9636732" cy="4440595"/>
          </a:xfrm>
          <a:prstGeom prst="rect">
            <a:avLst/>
          </a:prstGeom>
        </p:spPr>
      </p:pic>
    </p:spTree>
    <p:extLst>
      <p:ext uri="{BB962C8B-B14F-4D97-AF65-F5344CB8AC3E}">
        <p14:creationId xmlns:p14="http://schemas.microsoft.com/office/powerpoint/2010/main" val="1130598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Ethical Sourcing &amp; Eco Nutrition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700" b="1" dirty="0"/>
              <a:t>Ethical Sourcing and Eco Nutrition cover the following key areas:</a:t>
            </a:r>
          </a:p>
          <a:p>
            <a:pPr lvl="1">
              <a:buFont typeface="Wingdings" panose="05000000000000000000" pitchFamily="2" charset="2"/>
              <a:buChar char="§"/>
            </a:pPr>
            <a:r>
              <a:rPr lang="en-GB" sz="2400" dirty="0"/>
              <a:t>Seasonality</a:t>
            </a:r>
          </a:p>
          <a:p>
            <a:pPr lvl="1">
              <a:buFont typeface="Wingdings" panose="05000000000000000000" pitchFamily="2" charset="2"/>
              <a:buChar char="§"/>
            </a:pPr>
            <a:r>
              <a:rPr lang="en-GB" sz="2400" dirty="0"/>
              <a:t>Low environmental impact</a:t>
            </a:r>
          </a:p>
          <a:p>
            <a:pPr lvl="1">
              <a:buFont typeface="Wingdings" panose="05000000000000000000" pitchFamily="2" charset="2"/>
              <a:buChar char="§"/>
            </a:pPr>
            <a:r>
              <a:rPr lang="en-GB" sz="2400" dirty="0"/>
              <a:t>Animal welfare</a:t>
            </a:r>
          </a:p>
          <a:p>
            <a:pPr lvl="1">
              <a:buFont typeface="Wingdings" panose="05000000000000000000" pitchFamily="2" charset="2"/>
              <a:buChar char="§"/>
            </a:pPr>
            <a:r>
              <a:rPr lang="en-GB" sz="2400" dirty="0"/>
              <a:t>Reduction in use of non-renewable resources</a:t>
            </a:r>
          </a:p>
          <a:p>
            <a:pPr lvl="1">
              <a:buFont typeface="Wingdings" panose="05000000000000000000" pitchFamily="2" charset="2"/>
              <a:buChar char="§"/>
            </a:pPr>
            <a:r>
              <a:rPr lang="en-GB" sz="2400" dirty="0"/>
              <a:t>Fairtrade</a:t>
            </a:r>
          </a:p>
          <a:p>
            <a:pPr lvl="1">
              <a:buFont typeface="Wingdings" panose="05000000000000000000" pitchFamily="2" charset="2"/>
              <a:buChar char="§"/>
            </a:pPr>
            <a:r>
              <a:rPr lang="en-GB" sz="2400" dirty="0"/>
              <a:t>Viable for farmers and producers</a:t>
            </a:r>
          </a:p>
          <a:p>
            <a:pPr lvl="1">
              <a:buFont typeface="Wingdings" panose="05000000000000000000" pitchFamily="2" charset="2"/>
              <a:buChar char="§"/>
            </a:pPr>
            <a:r>
              <a:rPr lang="en-GB" sz="2400" dirty="0"/>
              <a:t>Reduction of wastage</a:t>
            </a:r>
          </a:p>
          <a:p>
            <a:pPr lvl="1">
              <a:buFont typeface="Wingdings" panose="05000000000000000000" pitchFamily="2" charset="2"/>
              <a:buChar char="§"/>
            </a:pPr>
            <a:r>
              <a:rPr lang="en-GB" sz="2400" dirty="0"/>
              <a:t>Supporting bio diversity</a:t>
            </a:r>
          </a:p>
          <a:p>
            <a:pPr lvl="1">
              <a:buFont typeface="Wingdings" panose="05000000000000000000" pitchFamily="2" charset="2"/>
              <a:buChar char="§"/>
            </a:pPr>
            <a:r>
              <a:rPr lang="en-GB" sz="2400" dirty="0"/>
              <a:t>Local sourcing</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A picture containing room&#10;&#10;Description automatically generated">
            <a:extLst>
              <a:ext uri="{FF2B5EF4-FFF2-40B4-BE49-F238E27FC236}">
                <a16:creationId xmlns:a16="http://schemas.microsoft.com/office/drawing/2014/main" id="{23E5C9A5-C7D2-411A-839C-9CA40D5492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62850" y="1916832"/>
            <a:ext cx="3333750" cy="3333750"/>
          </a:xfrm>
          <a:prstGeom prst="rect">
            <a:avLst/>
          </a:prstGeom>
        </p:spPr>
      </p:pic>
    </p:spTree>
    <p:extLst>
      <p:ext uri="{BB962C8B-B14F-4D97-AF65-F5344CB8AC3E}">
        <p14:creationId xmlns:p14="http://schemas.microsoft.com/office/powerpoint/2010/main" val="2949114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0"/>
            <a:ext cx="11593288" cy="1143000"/>
          </a:xfrm>
        </p:spPr>
        <p:txBody>
          <a:bodyPr/>
          <a:lstStyle/>
          <a:p>
            <a:pPr eaLnBrk="1" hangingPunct="1"/>
            <a:r>
              <a:rPr lang="en-GB" altLang="en-US" sz="3600" b="1" dirty="0">
                <a:solidFill>
                  <a:schemeClr val="tx2">
                    <a:lumMod val="75000"/>
                  </a:schemeClr>
                </a:solidFill>
              </a:rPr>
              <a:t>Practical Questions about Ethics and Sustainability?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700" b="1" dirty="0"/>
              <a:t>A trip to the supermarket these days is fraught with ethical considerations. </a:t>
            </a:r>
          </a:p>
          <a:p>
            <a:pPr lvl="1" algn="just">
              <a:buFont typeface="Wingdings" panose="05000000000000000000" pitchFamily="2" charset="2"/>
              <a:buChar char="§"/>
            </a:pPr>
            <a:r>
              <a:rPr lang="en-GB" dirty="0"/>
              <a:t>Where and how were these strawberries grown?</a:t>
            </a:r>
          </a:p>
          <a:p>
            <a:pPr lvl="1" algn="just">
              <a:buFont typeface="Wingdings" panose="05000000000000000000" pitchFamily="2" charset="2"/>
              <a:buChar char="§"/>
            </a:pPr>
            <a:r>
              <a:rPr lang="en-GB" dirty="0"/>
              <a:t>Did those practices use land and water efficiently, and pesticides safely? </a:t>
            </a:r>
          </a:p>
          <a:p>
            <a:pPr lvl="1" algn="just">
              <a:buFont typeface="Wingdings" panose="05000000000000000000" pitchFamily="2" charset="2"/>
              <a:buChar char="§"/>
            </a:pPr>
            <a:r>
              <a:rPr lang="en-GB" dirty="0"/>
              <a:t>Who grew the coffee beans, and how were the workers treated?</a:t>
            </a:r>
          </a:p>
          <a:p>
            <a:pPr lvl="1" algn="just">
              <a:buFont typeface="Wingdings" panose="05000000000000000000" pitchFamily="2" charset="2"/>
              <a:buChar char="§"/>
            </a:pPr>
            <a:r>
              <a:rPr lang="en-GB" dirty="0"/>
              <a:t>Were the chickens that laid these eggs kept humanely, and what does humane chicken-rearing even look like?</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66179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0"/>
            <a:ext cx="11593288" cy="1143000"/>
          </a:xfrm>
        </p:spPr>
        <p:txBody>
          <a:bodyPr/>
          <a:lstStyle/>
          <a:p>
            <a:pPr eaLnBrk="1" hangingPunct="1"/>
            <a:r>
              <a:rPr lang="en-GB" altLang="en-US" sz="3600" b="1" dirty="0">
                <a:solidFill>
                  <a:schemeClr val="tx2">
                    <a:lumMod val="75000"/>
                  </a:schemeClr>
                </a:solidFill>
              </a:rPr>
              <a:t>Beyond Food Safety?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693189"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Conscientious consumers are looking beyond food safety and demanding even more. They’re not just talking about it. Consumers are now basing purchasing decisions on whether the food is safe, of the highest quality and ethically sourced.  </a:t>
            </a:r>
          </a:p>
          <a:p>
            <a:pPr algn="just"/>
            <a:r>
              <a:rPr lang="en-GB" dirty="0"/>
              <a:t>They want  assurance that their food has been grown and processed in a manner that meets their own standards of social and environmental responsibility. </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886267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 Findings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340768"/>
            <a:ext cx="10693189"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b="1" dirty="0"/>
              <a:t>Mintel (2015) press office research tell us:</a:t>
            </a:r>
          </a:p>
          <a:p>
            <a:pPr marL="0" indent="0" algn="just">
              <a:buNone/>
            </a:pPr>
            <a:r>
              <a:rPr lang="en-GB" sz="3000" dirty="0"/>
              <a:t>While there is an expectation amongst a majority of consumers that food companies should act ethically, with almost three quarters (72%) agreeing they expect food products to meet adequate ethical standards without having to pay more for them, it seems consumers aren’t afraid to boycott brands that do not act ethically. Indeed, </a:t>
            </a:r>
            <a:r>
              <a:rPr lang="en-GB" sz="3000" b="1" dirty="0"/>
              <a:t>half (52%) </a:t>
            </a:r>
            <a:r>
              <a:rPr lang="en-GB" sz="3000" dirty="0"/>
              <a:t>of consumers say they would stop buying products from a company if they found out it was acting unethically.</a:t>
            </a: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883334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Richard Ford, Senior Food Analyst at Mintel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340768"/>
            <a:ext cx="10945216"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dirty="0"/>
              <a:t>“Ethics is becoming ever more ingrained into food and drink operators’ sourcing policies but it is a complex area which is important to get right. That so many consumers would stop buying from a company acting unethically highlights that operators must ensure their operating standards are not just legally, but also ethically robust, or risk boycotts and reputational damage. Social media means that any accusation of unethical practice can spread fast.”</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55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645024"/>
            <a:ext cx="11089232" cy="1656184"/>
          </a:xfrm>
        </p:spPr>
        <p:txBody>
          <a:bodyPr/>
          <a:lstStyle/>
          <a:p>
            <a:pPr algn="just" eaLnBrk="1" hangingPunct="1"/>
            <a:r>
              <a:rPr lang="en-GB" altLang="en-US" sz="3200" b="1" dirty="0">
                <a:solidFill>
                  <a:schemeClr val="tx2">
                    <a:lumMod val="75000"/>
                  </a:schemeClr>
                </a:solidFill>
              </a:rPr>
              <a:t>What is the major factor that prevents more companies from developing ethical sourcing policies for their ingredients?</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Ethical Sourcing in Starbucks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0405" y="980728"/>
            <a:ext cx="10711189" cy="4752528"/>
          </a:xfrm>
        </p:spPr>
        <p:txBody>
          <a:bodyPr/>
          <a:lstStyle/>
          <a:p>
            <a:pPr algn="just"/>
            <a:r>
              <a:rPr lang="en-GB" sz="2900" dirty="0"/>
              <a:t>99% of our coffee is ethically sourced.</a:t>
            </a:r>
          </a:p>
          <a:p>
            <a:pPr algn="just"/>
            <a:r>
              <a:rPr lang="en-GB" sz="2900" dirty="0"/>
              <a:t>We work hand-in-hand with producers to help improve quality and ensure environmental and social best practices.</a:t>
            </a:r>
          </a:p>
          <a:p>
            <a:pPr algn="just"/>
            <a:r>
              <a:rPr lang="en-GB" sz="2900" dirty="0"/>
              <a:t>The Starbucks and Conservation International partnership supports coffee farmers in mitigating the impacts of climate change.</a:t>
            </a:r>
          </a:p>
          <a:p>
            <a:pPr algn="just"/>
            <a:r>
              <a:rPr lang="en-GB" sz="2900" dirty="0"/>
              <a:t>The best example of our policies at work is the implementation of our </a:t>
            </a:r>
            <a:r>
              <a:rPr lang="en-GB" sz="2900" dirty="0">
                <a:hlinkClick r:id="rId3"/>
              </a:rPr>
              <a:t>C.A.F.E. Practices </a:t>
            </a:r>
            <a:r>
              <a:rPr lang="en-GB" sz="2900" dirty="0"/>
              <a:t>which we developed in collaboration with Conservation International nearly a decade ago’”. </a:t>
            </a:r>
          </a:p>
          <a:p>
            <a:pPr marL="0" indent="0" eaLnBrk="1" hangingPunct="1">
              <a:buNone/>
              <a:defRPr/>
            </a:pPr>
            <a:endParaRPr lang="en-GB" altLang="en-US" sz="2400" dirty="0"/>
          </a:p>
        </p:txBody>
      </p:sp>
      <p:pic>
        <p:nvPicPr>
          <p:cNvPr id="5" name="Picture 4" descr="Logo, company name&#10;&#10;Description automatically generated">
            <a:extLst>
              <a:ext uri="{FF2B5EF4-FFF2-40B4-BE49-F238E27FC236}">
                <a16:creationId xmlns:a16="http://schemas.microsoft.com/office/drawing/2014/main" id="{669CA964-4011-43DD-ABCD-5138FD59D26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40416" y="188640"/>
            <a:ext cx="1416551" cy="1440160"/>
          </a:xfrm>
          <a:prstGeom prst="rect">
            <a:avLst/>
          </a:prstGeom>
        </p:spPr>
      </p:pic>
    </p:spTree>
    <p:extLst>
      <p:ext uri="{BB962C8B-B14F-4D97-AF65-F5344CB8AC3E}">
        <p14:creationId xmlns:p14="http://schemas.microsoft.com/office/powerpoint/2010/main" val="200708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anim calcmode="lin" valueType="num">
                                      <p:cBhvr>
                                        <p:cTn id="35" dur="500" fill="hold"/>
                                        <p:tgtEl>
                                          <p:spTgt spid="5"/>
                                        </p:tgtEl>
                                        <p:attrNameLst>
                                          <p:attrName>ppt_w</p:attrName>
                                        </p:attrNameLst>
                                      </p:cBhvr>
                                      <p:tavLst>
                                        <p:tav tm="0">
                                          <p:val>
                                            <p:fltVal val="0"/>
                                          </p:val>
                                        </p:tav>
                                        <p:tav tm="100000">
                                          <p:val>
                                            <p:strVal val="#ppt_w"/>
                                          </p:val>
                                        </p:tav>
                                      </p:tavLst>
                                    </p:anim>
                                    <p:anim calcmode="lin" valueType="num">
                                      <p:cBhvr>
                                        <p:cTn id="36" dur="500" fill="hold"/>
                                        <p:tgtEl>
                                          <p:spTgt spid="5"/>
                                        </p:tgtEl>
                                        <p:attrNameLst>
                                          <p:attrName>ppt_h</p:attrName>
                                        </p:attrNameLst>
                                      </p:cBhvr>
                                      <p:tavLst>
                                        <p:tav tm="0">
                                          <p:val>
                                            <p:fltVal val="0"/>
                                          </p:val>
                                        </p:tav>
                                        <p:tav tm="100000">
                                          <p:val>
                                            <p:strVal val="#ppt_h"/>
                                          </p:val>
                                        </p:tav>
                                      </p:tavLst>
                                    </p:anim>
                                    <p:animEffect transition="in" filter="fade">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Starbucks Coffee Company C.A.F.E. Practices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0405" y="1143000"/>
            <a:ext cx="10711189" cy="4518248"/>
          </a:xfrm>
        </p:spPr>
        <p:txBody>
          <a:bodyPr/>
          <a:lstStyle/>
          <a:p>
            <a:pPr algn="just"/>
            <a:r>
              <a:rPr lang="en-GB" dirty="0"/>
              <a:t>C.A.F.E. Practices cover guidelines in four key areas: </a:t>
            </a:r>
          </a:p>
          <a:p>
            <a:pPr marL="1371600" lvl="2" indent="-571500" algn="just">
              <a:buFont typeface="+mj-lt"/>
              <a:buAutoNum type="romanLcPeriod"/>
            </a:pPr>
            <a:r>
              <a:rPr lang="en-GB" sz="2800" dirty="0"/>
              <a:t>quality,</a:t>
            </a:r>
          </a:p>
          <a:p>
            <a:pPr marL="1371600" lvl="2" indent="-571500" algn="just">
              <a:buFont typeface="+mj-lt"/>
              <a:buAutoNum type="romanLcPeriod"/>
            </a:pPr>
            <a:r>
              <a:rPr lang="en-GB" sz="2800" dirty="0"/>
              <a:t>economic accountability and transparency,</a:t>
            </a:r>
          </a:p>
          <a:p>
            <a:pPr marL="1371600" lvl="2" indent="-571500" algn="just">
              <a:buFont typeface="+mj-lt"/>
              <a:buAutoNum type="romanLcPeriod"/>
            </a:pPr>
            <a:r>
              <a:rPr lang="en-GB" sz="2800" dirty="0"/>
              <a:t>social responsibility and    </a:t>
            </a:r>
          </a:p>
          <a:p>
            <a:pPr marL="1371600" lvl="2" indent="-571500" algn="just">
              <a:buFont typeface="+mj-lt"/>
              <a:buAutoNum type="romanLcPeriod"/>
            </a:pPr>
            <a:r>
              <a:rPr lang="en-GB" sz="2800" dirty="0"/>
              <a:t>environmental leadership. </a:t>
            </a:r>
          </a:p>
          <a:p>
            <a:pPr algn="just"/>
            <a:endParaRPr lang="en-GB" dirty="0"/>
          </a:p>
          <a:p>
            <a:pPr algn="just"/>
            <a:r>
              <a:rPr lang="en-GB" dirty="0"/>
              <a:t>Taken together, the standards help farmers grow coffee in a way that’s better for both people and the planet.</a:t>
            </a:r>
          </a:p>
          <a:p>
            <a:pPr marL="0" indent="0" eaLnBrk="1" hangingPunct="1">
              <a:buNone/>
              <a:defRPr/>
            </a:pPr>
            <a:endParaRPr lang="en-GB" altLang="en-US" sz="2400" dirty="0"/>
          </a:p>
        </p:txBody>
      </p:sp>
      <p:pic>
        <p:nvPicPr>
          <p:cNvPr id="3" name="Picture 2" descr="Logo, company name&#10;&#10;Description automatically generated">
            <a:extLst>
              <a:ext uri="{FF2B5EF4-FFF2-40B4-BE49-F238E27FC236}">
                <a16:creationId xmlns:a16="http://schemas.microsoft.com/office/drawing/2014/main" id="{28016964-05E3-4D92-BB1C-11941367DC7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48901" y="1844824"/>
            <a:ext cx="2273448" cy="2311338"/>
          </a:xfrm>
          <a:prstGeom prst="rect">
            <a:avLst/>
          </a:prstGeom>
        </p:spPr>
      </p:pic>
    </p:spTree>
    <p:extLst>
      <p:ext uri="{BB962C8B-B14F-4D97-AF65-F5344CB8AC3E}">
        <p14:creationId xmlns:p14="http://schemas.microsoft.com/office/powerpoint/2010/main" val="176024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7172">
                                            <p:txEl>
                                              <p:pRg st="6" end="6"/>
                                            </p:txEl>
                                          </p:spTgt>
                                        </p:tgtEl>
                                        <p:attrNameLst>
                                          <p:attrName>style.visibility</p:attrName>
                                        </p:attrNameLst>
                                      </p:cBhvr>
                                      <p:to>
                                        <p:strVal val="visible"/>
                                      </p:to>
                                    </p:set>
                                    <p:animEffect transition="in" filter="fade">
                                      <p:cBhvr>
                                        <p:cTn id="34" dur="1000"/>
                                        <p:tgtEl>
                                          <p:spTgt spid="7172">
                                            <p:txEl>
                                              <p:pRg st="6" end="6"/>
                                            </p:txEl>
                                          </p:spTgt>
                                        </p:tgtEl>
                                      </p:cBhvr>
                                    </p:animEffect>
                                    <p:anim calcmode="lin" valueType="num">
                                      <p:cBhvr>
                                        <p:cTn id="35"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nodeType="clickEffect">
                                  <p:stCondLst>
                                    <p:cond delay="0"/>
                                  </p:stCondLst>
                                  <p:childTnLst>
                                    <p:set>
                                      <p:cBhvr>
                                        <p:cTn id="40" dur="1" fill="hold">
                                          <p:stCondLst>
                                            <p:cond delay="0"/>
                                          </p:stCondLst>
                                        </p:cTn>
                                        <p:tgtEl>
                                          <p:spTgt spid="3"/>
                                        </p:tgtEl>
                                        <p:attrNameLst>
                                          <p:attrName>style.visibility</p:attrName>
                                        </p:attrNameLst>
                                      </p:cBhvr>
                                      <p:to>
                                        <p:strVal val="visible"/>
                                      </p:to>
                                    </p:set>
                                    <p:anim calcmode="lin" valueType="num">
                                      <p:cBhvr>
                                        <p:cTn id="41" dur="500" fill="hold"/>
                                        <p:tgtEl>
                                          <p:spTgt spid="3"/>
                                        </p:tgtEl>
                                        <p:attrNameLst>
                                          <p:attrName>ppt_w</p:attrName>
                                        </p:attrNameLst>
                                      </p:cBhvr>
                                      <p:tavLst>
                                        <p:tav tm="0">
                                          <p:val>
                                            <p:fltVal val="0"/>
                                          </p:val>
                                        </p:tav>
                                        <p:tav tm="100000">
                                          <p:val>
                                            <p:strVal val="#ppt_w"/>
                                          </p:val>
                                        </p:tav>
                                      </p:tavLst>
                                    </p:anim>
                                    <p:anim calcmode="lin" valueType="num">
                                      <p:cBhvr>
                                        <p:cTn id="42" dur="500" fill="hold"/>
                                        <p:tgtEl>
                                          <p:spTgt spid="3"/>
                                        </p:tgtEl>
                                        <p:attrNameLst>
                                          <p:attrName>ppt_h</p:attrName>
                                        </p:attrNameLst>
                                      </p:cBhvr>
                                      <p:tavLst>
                                        <p:tav tm="0">
                                          <p:val>
                                            <p:fltVal val="0"/>
                                          </p:val>
                                        </p:tav>
                                        <p:tav tm="100000">
                                          <p:val>
                                            <p:strVal val="#ppt_h"/>
                                          </p:val>
                                        </p:tav>
                                      </p:tavLst>
                                    </p:anim>
                                    <p:animEffect transition="in" filter="fade">
                                      <p:cBhvr>
                                        <p:cTn id="4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1 – Starbucks Ethical Sourcing</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1384" y="1556792"/>
            <a:ext cx="6905768" cy="3599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discuss how Starbucks applies ethical sourcing programs to support coffee communities, improve the resilience of coffee supply chains and help ensure a long-term supply of high-quality coffee for the industry.</a:t>
            </a:r>
          </a:p>
        </p:txBody>
      </p:sp>
      <p:pic>
        <p:nvPicPr>
          <p:cNvPr id="3" name="Picture 2" descr="Logo, company name&#10;&#10;Description automatically generated">
            <a:extLst>
              <a:ext uri="{FF2B5EF4-FFF2-40B4-BE49-F238E27FC236}">
                <a16:creationId xmlns:a16="http://schemas.microsoft.com/office/drawing/2014/main" id="{109AFE9B-5AE2-4B14-A7DE-56F7BA5495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0216" y="1916832"/>
            <a:ext cx="2815610" cy="2862537"/>
          </a:xfrm>
          <a:prstGeom prst="rect">
            <a:avLst/>
          </a:prstGeom>
        </p:spPr>
      </p:pic>
    </p:spTree>
    <p:extLst>
      <p:ext uri="{BB962C8B-B14F-4D97-AF65-F5344CB8AC3E}">
        <p14:creationId xmlns:p14="http://schemas.microsoft.com/office/powerpoint/2010/main" val="368790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Where the Emphasis?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40768"/>
            <a:ext cx="10495165" cy="1296144"/>
          </a:xfrm>
        </p:spPr>
        <p:txBody>
          <a:bodyPr/>
          <a:lstStyle/>
          <a:p>
            <a:pPr marL="0" indent="0" algn="ctr">
              <a:buNone/>
            </a:pPr>
            <a:r>
              <a:rPr lang="en-GB" sz="3600" dirty="0">
                <a:solidFill>
                  <a:schemeClr val="accent6">
                    <a:lumMod val="50000"/>
                  </a:schemeClr>
                </a:solidFill>
              </a:rPr>
              <a:t>PUT THE SPOTLIGHT ON ENVIRONMENTAL MANAGEMENT IN YOUR BUSINESS</a:t>
            </a:r>
          </a:p>
        </p:txBody>
      </p:sp>
      <p:sp>
        <p:nvSpPr>
          <p:cNvPr id="5" name="Content Placeholder 2">
            <a:extLst>
              <a:ext uri="{FF2B5EF4-FFF2-40B4-BE49-F238E27FC236}">
                <a16:creationId xmlns:a16="http://schemas.microsoft.com/office/drawing/2014/main" id="{8CAC9F91-0A73-4202-AD0F-4D4506AB51A3}"/>
              </a:ext>
            </a:extLst>
          </p:cNvPr>
          <p:cNvSpPr txBox="1">
            <a:spLocks/>
          </p:cNvSpPr>
          <p:nvPr/>
        </p:nvSpPr>
        <p:spPr>
          <a:xfrm>
            <a:off x="839416" y="3429000"/>
            <a:ext cx="10495165" cy="2088232"/>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ct val="50000"/>
              </a:spcBef>
              <a:buFont typeface="Arial" panose="020B0604020202020204" pitchFamily="34" charset="0"/>
              <a:buNone/>
              <a:defRPr/>
            </a:pPr>
            <a:r>
              <a:rPr lang="en-IE" dirty="0">
                <a:solidFill>
                  <a:srgbClr val="808080"/>
                </a:solidFill>
                <a:ea typeface="Geneva" pitchFamily="-48" charset="-128"/>
              </a:rPr>
              <a:t>Energy consumption, water use, waste management and pollution prevention are critical to ethical business practices.</a:t>
            </a:r>
          </a:p>
          <a:p>
            <a:endParaRPr lang="en-GB" dirty="0"/>
          </a:p>
        </p:txBody>
      </p:sp>
    </p:spTree>
    <p:extLst>
      <p:ext uri="{BB962C8B-B14F-4D97-AF65-F5344CB8AC3E}">
        <p14:creationId xmlns:p14="http://schemas.microsoft.com/office/powerpoint/2010/main" val="515808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Sustainable Business</a:t>
            </a:r>
          </a:p>
        </p:txBody>
      </p:sp>
      <p:sp>
        <p:nvSpPr>
          <p:cNvPr id="7" name="Content Placeholder 2">
            <a:extLst>
              <a:ext uri="{FF2B5EF4-FFF2-40B4-BE49-F238E27FC236}">
                <a16:creationId xmlns:a16="http://schemas.microsoft.com/office/drawing/2014/main" id="{5C23AE00-5474-4B84-A8E5-1082943A8C75}"/>
              </a:ext>
            </a:extLst>
          </p:cNvPr>
          <p:cNvSpPr txBox="1">
            <a:spLocks/>
          </p:cNvSpPr>
          <p:nvPr/>
        </p:nvSpPr>
        <p:spPr bwMode="auto">
          <a:xfrm>
            <a:off x="551385" y="1484784"/>
            <a:ext cx="11089231"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3000" b="1" dirty="0"/>
              <a:t>How Do You Make Your Business More Sustainable In Your Business?</a:t>
            </a:r>
          </a:p>
          <a:p>
            <a:pPr marL="0" indent="0">
              <a:buNone/>
            </a:pPr>
            <a:endParaRPr lang="en-GB" dirty="0"/>
          </a:p>
          <a:p>
            <a:pPr algn="just"/>
            <a:r>
              <a:rPr lang="en-US" sz="3000" b="1" dirty="0">
                <a:solidFill>
                  <a:schemeClr val="accent2">
                    <a:lumMod val="50000"/>
                  </a:schemeClr>
                </a:solidFill>
              </a:rPr>
              <a:t>Start With Ethical Buying </a:t>
            </a:r>
            <a:r>
              <a:rPr lang="en-US" sz="3000" dirty="0"/>
              <a:t>- </a:t>
            </a:r>
            <a:r>
              <a:rPr lang="en-GB" sz="3000" dirty="0"/>
              <a:t>Given the love and care that goes into making your products, find ingredient suppliers that care and are ethical, suppliers that respect the environment, as well as the animals and people living there and with suppliers that minimise their environmental impact.</a:t>
            </a:r>
          </a:p>
          <a:p>
            <a:endParaRPr lang="en-US" dirty="0"/>
          </a:p>
          <a:p>
            <a:endParaRPr lang="en-US" dirty="0"/>
          </a:p>
        </p:txBody>
      </p:sp>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2" end="2"/>
                                            </p:txEl>
                                          </p:spTgt>
                                        </p:tgtEl>
                                        <p:attrNameLst>
                                          <p:attrName>style.visibility</p:attrName>
                                        </p:attrNameLst>
                                      </p:cBhvr>
                                      <p:to>
                                        <p:strVal val="visible"/>
                                      </p:to>
                                    </p:set>
                                    <p:animEffect transition="in" filter="fade">
                                      <p:cBhvr>
                                        <p:cTn id="14" dur="1000"/>
                                        <p:tgtEl>
                                          <p:spTgt spid="7">
                                            <p:txEl>
                                              <p:pRg st="2" end="2"/>
                                            </p:txEl>
                                          </p:spTgt>
                                        </p:tgtEl>
                                      </p:cBhvr>
                                    </p:animEffect>
                                    <p:anim calcmode="lin" valueType="num">
                                      <p:cBhvr>
                                        <p:cTn id="15"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Recycling</a:t>
            </a:r>
          </a:p>
        </p:txBody>
      </p:sp>
      <p:sp>
        <p:nvSpPr>
          <p:cNvPr id="7" name="Content Placeholder 2">
            <a:extLst>
              <a:ext uri="{FF2B5EF4-FFF2-40B4-BE49-F238E27FC236}">
                <a16:creationId xmlns:a16="http://schemas.microsoft.com/office/drawing/2014/main" id="{5C23AE00-5474-4B84-A8E5-1082943A8C75}"/>
              </a:ext>
            </a:extLst>
          </p:cNvPr>
          <p:cNvSpPr txBox="1">
            <a:spLocks/>
          </p:cNvSpPr>
          <p:nvPr/>
        </p:nvSpPr>
        <p:spPr bwMode="auto">
          <a:xfrm>
            <a:off x="551385" y="1484784"/>
            <a:ext cx="7488831"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The issue of recycling is one that has been present in the minds of consumers for several years. </a:t>
            </a:r>
          </a:p>
          <a:p>
            <a:pPr algn="just"/>
            <a:r>
              <a:rPr lang="en-GB" dirty="0"/>
              <a:t>For many consumers it reassures them that they are ‘doing the right thing’ that they are doing something proactive/beneficial for society and the environment.</a:t>
            </a:r>
          </a:p>
          <a:p>
            <a:endParaRPr lang="en-US" dirty="0"/>
          </a:p>
        </p:txBody>
      </p:sp>
      <p:pic>
        <p:nvPicPr>
          <p:cNvPr id="3" name="Picture 2" descr="A container with a sign&#10;&#10;Description automatically generated">
            <a:extLst>
              <a:ext uri="{FF2B5EF4-FFF2-40B4-BE49-F238E27FC236}">
                <a16:creationId xmlns:a16="http://schemas.microsoft.com/office/drawing/2014/main" id="{4B60C293-94A6-40B8-845D-5AD906CF79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56240" y="4221088"/>
            <a:ext cx="3193660" cy="1211388"/>
          </a:xfrm>
          <a:prstGeom prst="rect">
            <a:avLst/>
          </a:prstGeom>
        </p:spPr>
      </p:pic>
      <p:pic>
        <p:nvPicPr>
          <p:cNvPr id="5" name="Picture 4" descr="A picture containing drawing, umbrella&#10;&#10;Description automatically generated">
            <a:extLst>
              <a:ext uri="{FF2B5EF4-FFF2-40B4-BE49-F238E27FC236}">
                <a16:creationId xmlns:a16="http://schemas.microsoft.com/office/drawing/2014/main" id="{D084D421-03F0-4F5B-A412-DA3B60F16D6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16280" y="1507604"/>
            <a:ext cx="2259574" cy="2348880"/>
          </a:xfrm>
          <a:prstGeom prst="rect">
            <a:avLst/>
          </a:prstGeom>
        </p:spPr>
      </p:pic>
    </p:spTree>
    <p:extLst>
      <p:ext uri="{BB962C8B-B14F-4D97-AF65-F5344CB8AC3E}">
        <p14:creationId xmlns:p14="http://schemas.microsoft.com/office/powerpoint/2010/main" val="51865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53" presetClass="entr" presetSubtype="16" fill="hold" nodeType="after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p:cTn id="20" dur="500" fill="hold"/>
                                        <p:tgtEl>
                                          <p:spTgt spid="5"/>
                                        </p:tgtEl>
                                        <p:attrNameLst>
                                          <p:attrName>ppt_w</p:attrName>
                                        </p:attrNameLst>
                                      </p:cBhvr>
                                      <p:tavLst>
                                        <p:tav tm="0">
                                          <p:val>
                                            <p:fltVal val="0"/>
                                          </p:val>
                                        </p:tav>
                                        <p:tav tm="100000">
                                          <p:val>
                                            <p:strVal val="#ppt_w"/>
                                          </p:val>
                                        </p:tav>
                                      </p:tavLst>
                                    </p:anim>
                                    <p:anim calcmode="lin" valueType="num">
                                      <p:cBhvr>
                                        <p:cTn id="21" dur="500" fill="hold"/>
                                        <p:tgtEl>
                                          <p:spTgt spid="5"/>
                                        </p:tgtEl>
                                        <p:attrNameLst>
                                          <p:attrName>ppt_h</p:attrName>
                                        </p:attrNameLst>
                                      </p:cBhvr>
                                      <p:tavLst>
                                        <p:tav tm="0">
                                          <p:val>
                                            <p:fltVal val="0"/>
                                          </p:val>
                                        </p:tav>
                                        <p:tav tm="100000">
                                          <p:val>
                                            <p:strVal val="#ppt_h"/>
                                          </p:val>
                                        </p:tav>
                                      </p:tavLst>
                                    </p:anim>
                                    <p:animEffect transition="in" filter="fade">
                                      <p:cBhvr>
                                        <p:cTn id="22" dur="500"/>
                                        <p:tgtEl>
                                          <p:spTgt spid="5"/>
                                        </p:tgtEl>
                                      </p:cBhvr>
                                    </p:animEffect>
                                  </p:childTnLst>
                                </p:cTn>
                              </p:par>
                            </p:childTnLst>
                          </p:cTn>
                        </p:par>
                        <p:par>
                          <p:cTn id="23" fill="hold">
                            <p:stCondLst>
                              <p:cond delay="1500"/>
                            </p:stCondLst>
                            <p:childTnLst>
                              <p:par>
                                <p:cTn id="24" presetID="53" presetClass="entr" presetSubtype="16" fill="hold" nodeType="after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p:cTn id="26" dur="500" fill="hold"/>
                                        <p:tgtEl>
                                          <p:spTgt spid="3"/>
                                        </p:tgtEl>
                                        <p:attrNameLst>
                                          <p:attrName>ppt_w</p:attrName>
                                        </p:attrNameLst>
                                      </p:cBhvr>
                                      <p:tavLst>
                                        <p:tav tm="0">
                                          <p:val>
                                            <p:fltVal val="0"/>
                                          </p:val>
                                        </p:tav>
                                        <p:tav tm="100000">
                                          <p:val>
                                            <p:strVal val="#ppt_w"/>
                                          </p:val>
                                        </p:tav>
                                      </p:tavLst>
                                    </p:anim>
                                    <p:anim calcmode="lin" valueType="num">
                                      <p:cBhvr>
                                        <p:cTn id="27" dur="500" fill="hold"/>
                                        <p:tgtEl>
                                          <p:spTgt spid="3"/>
                                        </p:tgtEl>
                                        <p:attrNameLst>
                                          <p:attrName>ppt_h</p:attrName>
                                        </p:attrNameLst>
                                      </p:cBhvr>
                                      <p:tavLst>
                                        <p:tav tm="0">
                                          <p:val>
                                            <p:fltVal val="0"/>
                                          </p:val>
                                        </p:tav>
                                        <p:tav tm="100000">
                                          <p:val>
                                            <p:strVal val="#ppt_h"/>
                                          </p:val>
                                        </p:tav>
                                      </p:tavLst>
                                    </p:anim>
                                    <p:animEffect transition="in" filter="fade">
                                      <p:cBhvr>
                                        <p:cTn id="2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Recycling – Features</a:t>
            </a:r>
          </a:p>
        </p:txBody>
      </p:sp>
      <p:sp>
        <p:nvSpPr>
          <p:cNvPr id="7" name="Content Placeholder 2">
            <a:extLst>
              <a:ext uri="{FF2B5EF4-FFF2-40B4-BE49-F238E27FC236}">
                <a16:creationId xmlns:a16="http://schemas.microsoft.com/office/drawing/2014/main" id="{5C23AE00-5474-4B84-A8E5-1082943A8C75}"/>
              </a:ext>
            </a:extLst>
          </p:cNvPr>
          <p:cNvSpPr txBox="1">
            <a:spLocks/>
          </p:cNvSpPr>
          <p:nvPr/>
        </p:nvSpPr>
        <p:spPr bwMode="auto">
          <a:xfrm>
            <a:off x="551385" y="1340768"/>
            <a:ext cx="7488831"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b="1" dirty="0"/>
              <a:t>The key features of recycling are:</a:t>
            </a:r>
          </a:p>
          <a:p>
            <a:pPr lvl="1" algn="just">
              <a:buFont typeface="Wingdings" panose="05000000000000000000" pitchFamily="2" charset="2"/>
              <a:buChar char="§"/>
            </a:pPr>
            <a:r>
              <a:rPr lang="en-GB" sz="2600" dirty="0"/>
              <a:t>it is a civic act demonstrable to themselves and to others </a:t>
            </a:r>
          </a:p>
          <a:p>
            <a:pPr lvl="1" algn="just">
              <a:buFont typeface="Wingdings" panose="05000000000000000000" pitchFamily="2" charset="2"/>
              <a:buChar char="§"/>
            </a:pPr>
            <a:r>
              <a:rPr lang="en-GB" sz="2600" dirty="0"/>
              <a:t>it is easy to do - because typically the infrastructure is in place </a:t>
            </a:r>
          </a:p>
          <a:p>
            <a:pPr lvl="1" algn="just">
              <a:buFont typeface="Wingdings" panose="05000000000000000000" pitchFamily="2" charset="2"/>
              <a:buChar char="§"/>
            </a:pPr>
            <a:r>
              <a:rPr lang="en-GB" sz="2600" dirty="0"/>
              <a:t>it requires minimal disruption </a:t>
            </a:r>
          </a:p>
          <a:p>
            <a:pPr lvl="1" algn="just">
              <a:buFont typeface="Wingdings" panose="05000000000000000000" pitchFamily="2" charset="2"/>
              <a:buChar char="§"/>
            </a:pPr>
            <a:r>
              <a:rPr lang="en-GB" sz="2600" dirty="0"/>
              <a:t>ultimately, for many consumers if they only feel the need to do one thing for the environment, they choose recycling</a:t>
            </a:r>
          </a:p>
          <a:p>
            <a:endParaRPr lang="en-US" dirty="0"/>
          </a:p>
        </p:txBody>
      </p:sp>
      <p:pic>
        <p:nvPicPr>
          <p:cNvPr id="3" name="Picture 2" descr="A container with a sign&#10;&#10;Description automatically generated">
            <a:extLst>
              <a:ext uri="{FF2B5EF4-FFF2-40B4-BE49-F238E27FC236}">
                <a16:creationId xmlns:a16="http://schemas.microsoft.com/office/drawing/2014/main" id="{4B60C293-94A6-40B8-845D-5AD906CF79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56240" y="4221088"/>
            <a:ext cx="3193660" cy="1211388"/>
          </a:xfrm>
          <a:prstGeom prst="rect">
            <a:avLst/>
          </a:prstGeom>
        </p:spPr>
      </p:pic>
      <p:pic>
        <p:nvPicPr>
          <p:cNvPr id="5" name="Picture 4" descr="A picture containing drawing, umbrella&#10;&#10;Description automatically generated">
            <a:extLst>
              <a:ext uri="{FF2B5EF4-FFF2-40B4-BE49-F238E27FC236}">
                <a16:creationId xmlns:a16="http://schemas.microsoft.com/office/drawing/2014/main" id="{D084D421-03F0-4F5B-A412-DA3B60F16D6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16280" y="1507604"/>
            <a:ext cx="2259574" cy="2348880"/>
          </a:xfrm>
          <a:prstGeom prst="rect">
            <a:avLst/>
          </a:prstGeom>
        </p:spPr>
      </p:pic>
    </p:spTree>
    <p:extLst>
      <p:ext uri="{BB962C8B-B14F-4D97-AF65-F5344CB8AC3E}">
        <p14:creationId xmlns:p14="http://schemas.microsoft.com/office/powerpoint/2010/main" val="514898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childTnLst>
                          </p:cTn>
                        </p:par>
                        <p:par>
                          <p:cTn id="16" fill="hold">
                            <p:stCondLst>
                              <p:cond delay="1500"/>
                            </p:stCondLst>
                            <p:childTnLst>
                              <p:par>
                                <p:cTn id="17" presetID="53" presetClass="entr" presetSubtype="16"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500" fill="hold"/>
                                        <p:tgtEl>
                                          <p:spTgt spid="3"/>
                                        </p:tgtEl>
                                        <p:attrNameLst>
                                          <p:attrName>ppt_w</p:attrName>
                                        </p:attrNameLst>
                                      </p:cBhvr>
                                      <p:tavLst>
                                        <p:tav tm="0">
                                          <p:val>
                                            <p:fltVal val="0"/>
                                          </p:val>
                                        </p:tav>
                                        <p:tav tm="100000">
                                          <p:val>
                                            <p:strVal val="#ppt_w"/>
                                          </p:val>
                                        </p:tav>
                                      </p:tavLst>
                                    </p:anim>
                                    <p:anim calcmode="lin" valueType="num">
                                      <p:cBhvr>
                                        <p:cTn id="20" dur="500" fill="hold"/>
                                        <p:tgtEl>
                                          <p:spTgt spid="3"/>
                                        </p:tgtEl>
                                        <p:attrNameLst>
                                          <p:attrName>ppt_h</p:attrName>
                                        </p:attrNameLst>
                                      </p:cBhvr>
                                      <p:tavLst>
                                        <p:tav tm="0">
                                          <p:val>
                                            <p:fltVal val="0"/>
                                          </p:val>
                                        </p:tav>
                                        <p:tav tm="100000">
                                          <p:val>
                                            <p:strVal val="#ppt_h"/>
                                          </p:val>
                                        </p:tav>
                                      </p:tavLst>
                                    </p:anim>
                                    <p:animEffect transition="in" filter="fade">
                                      <p:cBhvr>
                                        <p:cTn id="2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Fairtrade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484784"/>
            <a:ext cx="10945215" cy="4248472"/>
          </a:xfrm>
        </p:spPr>
        <p:txBody>
          <a:bodyPr/>
          <a:lstStyle/>
          <a:p>
            <a:pPr algn="just"/>
            <a:r>
              <a:rPr lang="en-GB" sz="2600" dirty="0"/>
              <a:t>Widely regarded as the gold standard.</a:t>
            </a:r>
          </a:p>
          <a:p>
            <a:pPr algn="just"/>
            <a:r>
              <a:rPr lang="en-GB" sz="2600" dirty="0"/>
              <a:t>‘As a concept ‘Fairtrade’ was found to be appealing because it was perceived to be an opportunity to directly improve the living conditions of other human beings i.e. workers in the Third World. ‘</a:t>
            </a:r>
          </a:p>
          <a:p>
            <a:pPr algn="just"/>
            <a:r>
              <a:rPr lang="en-GB" sz="2600" dirty="0"/>
              <a:t>Fairtrade’ appealed to their emotional sense of justice and fair-play. </a:t>
            </a:r>
          </a:p>
          <a:p>
            <a:pPr algn="just"/>
            <a:r>
              <a:rPr lang="en-GB" sz="2600" dirty="0"/>
              <a:t>By putting the Fairtrade mark on products, stocking Fairtrade goods or serving them to customers,  you have a positive impact on small farmers’ and workers’ lives in the developing world.  You take part in a sustainable supply chain and you can demonstrate your ethical commitment to your clients.</a:t>
            </a:r>
          </a:p>
          <a:p>
            <a:pPr algn="just"/>
            <a:endParaRPr lang="en-GB" dirty="0"/>
          </a:p>
        </p:txBody>
      </p:sp>
      <p:pic>
        <p:nvPicPr>
          <p:cNvPr id="3" name="Picture 2" descr="Logo&#10;&#10;Description automatically generated">
            <a:extLst>
              <a:ext uri="{FF2B5EF4-FFF2-40B4-BE49-F238E27FC236}">
                <a16:creationId xmlns:a16="http://schemas.microsoft.com/office/drawing/2014/main" id="{6F8FBB05-A8AB-4456-8067-9F5C9C06F6D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95529" y="237322"/>
            <a:ext cx="1545086" cy="1811356"/>
          </a:xfrm>
          <a:prstGeom prst="rect">
            <a:avLst/>
          </a:prstGeom>
        </p:spPr>
      </p:pic>
    </p:spTree>
    <p:extLst>
      <p:ext uri="{BB962C8B-B14F-4D97-AF65-F5344CB8AC3E}">
        <p14:creationId xmlns:p14="http://schemas.microsoft.com/office/powerpoint/2010/main" val="397798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000"/>
                                        <p:tgtEl>
                                          <p:spTgt spid="7172">
                                            <p:txEl>
                                              <p:pRg st="0" end="0"/>
                                            </p:txEl>
                                          </p:spTgt>
                                        </p:tgtEl>
                                      </p:cBhvr>
                                    </p:animEffect>
                                    <p:anim calcmode="lin" valueType="num">
                                      <p:cBhvr>
                                        <p:cTn id="1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1500"/>
                            </p:stCondLst>
                            <p:childTnLst>
                              <p:par>
                                <p:cTn id="17" presetID="42" presetClass="entr" presetSubtype="0" fill="hold" grpId="0" nodeType="afterEffect">
                                  <p:stCondLst>
                                    <p:cond delay="0"/>
                                  </p:stCondLst>
                                  <p:childTnLst>
                                    <p:set>
                                      <p:cBhvr>
                                        <p:cTn id="18" dur="1" fill="hold">
                                          <p:stCondLst>
                                            <p:cond delay="0"/>
                                          </p:stCondLst>
                                        </p:cTn>
                                        <p:tgtEl>
                                          <p:spTgt spid="7172">
                                            <p:txEl>
                                              <p:pRg st="1" end="1"/>
                                            </p:txEl>
                                          </p:spTgt>
                                        </p:tgtEl>
                                        <p:attrNameLst>
                                          <p:attrName>style.visibility</p:attrName>
                                        </p:attrNameLst>
                                      </p:cBhvr>
                                      <p:to>
                                        <p:strVal val="visible"/>
                                      </p:to>
                                    </p:set>
                                    <p:animEffect transition="in" filter="fade">
                                      <p:cBhvr>
                                        <p:cTn id="19" dur="1000"/>
                                        <p:tgtEl>
                                          <p:spTgt spid="7172">
                                            <p:txEl>
                                              <p:pRg st="1" end="1"/>
                                            </p:txEl>
                                          </p:spTgt>
                                        </p:tgtEl>
                                      </p:cBhvr>
                                    </p:animEffect>
                                    <p:anim calcmode="lin" valueType="num">
                                      <p:cBhvr>
                                        <p:cTn id="20"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2500"/>
                            </p:stCondLst>
                            <p:childTnLst>
                              <p:par>
                                <p:cTn id="23" presetID="42" presetClass="entr" presetSubtype="0" fill="hold" grpId="0" nodeType="afterEffect">
                                  <p:stCondLst>
                                    <p:cond delay="0"/>
                                  </p:stCondLst>
                                  <p:childTnLst>
                                    <p:set>
                                      <p:cBhvr>
                                        <p:cTn id="24" dur="1" fill="hold">
                                          <p:stCondLst>
                                            <p:cond delay="0"/>
                                          </p:stCondLst>
                                        </p:cTn>
                                        <p:tgtEl>
                                          <p:spTgt spid="7172">
                                            <p:txEl>
                                              <p:pRg st="2" end="2"/>
                                            </p:txEl>
                                          </p:spTgt>
                                        </p:tgtEl>
                                        <p:attrNameLst>
                                          <p:attrName>style.visibility</p:attrName>
                                        </p:attrNameLst>
                                      </p:cBhvr>
                                      <p:to>
                                        <p:strVal val="visible"/>
                                      </p:to>
                                    </p:set>
                                    <p:animEffect transition="in" filter="fade">
                                      <p:cBhvr>
                                        <p:cTn id="25" dur="1000"/>
                                        <p:tgtEl>
                                          <p:spTgt spid="7172">
                                            <p:txEl>
                                              <p:pRg st="2" end="2"/>
                                            </p:txEl>
                                          </p:spTgt>
                                        </p:tgtEl>
                                      </p:cBhvr>
                                    </p:animEffect>
                                    <p:anim calcmode="lin" valueType="num">
                                      <p:cBhvr>
                                        <p:cTn id="26"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3500"/>
                            </p:stCondLst>
                            <p:childTnLst>
                              <p:par>
                                <p:cTn id="29" presetID="42" presetClass="entr" presetSubtype="0" fill="hold" grpId="0" nodeType="afterEffect">
                                  <p:stCondLst>
                                    <p:cond delay="0"/>
                                  </p:stCondLst>
                                  <p:childTnLst>
                                    <p:set>
                                      <p:cBhvr>
                                        <p:cTn id="30" dur="1" fill="hold">
                                          <p:stCondLst>
                                            <p:cond delay="0"/>
                                          </p:stCondLst>
                                        </p:cTn>
                                        <p:tgtEl>
                                          <p:spTgt spid="7172">
                                            <p:txEl>
                                              <p:pRg st="3" end="3"/>
                                            </p:txEl>
                                          </p:spTgt>
                                        </p:tgtEl>
                                        <p:attrNameLst>
                                          <p:attrName>style.visibility</p:attrName>
                                        </p:attrNameLst>
                                      </p:cBhvr>
                                      <p:to>
                                        <p:strVal val="visible"/>
                                      </p:to>
                                    </p:set>
                                    <p:animEffect transition="in" filter="fade">
                                      <p:cBhvr>
                                        <p:cTn id="31" dur="1000"/>
                                        <p:tgtEl>
                                          <p:spTgt spid="7172">
                                            <p:txEl>
                                              <p:pRg st="3" end="3"/>
                                            </p:txEl>
                                          </p:spTgt>
                                        </p:tgtEl>
                                      </p:cBhvr>
                                    </p:animEffect>
                                    <p:anim calcmode="lin" valueType="num">
                                      <p:cBhvr>
                                        <p:cTn id="32"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Getting Involved With Fairtrade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214754"/>
            <a:ext cx="11089232" cy="4428492"/>
          </a:xfrm>
        </p:spPr>
        <p:txBody>
          <a:bodyPr/>
          <a:lstStyle/>
          <a:p>
            <a:pPr algn="just">
              <a:buFont typeface="Wingdings" panose="05000000000000000000" pitchFamily="2" charset="2"/>
              <a:buChar char="§"/>
            </a:pPr>
            <a:r>
              <a:rPr lang="en-GB" sz="2400" dirty="0"/>
              <a:t>The Fairtrade mark operates on the basis of becoming a licensee.</a:t>
            </a:r>
          </a:p>
          <a:p>
            <a:pPr algn="just">
              <a:buFont typeface="Wingdings" panose="05000000000000000000" pitchFamily="2" charset="2"/>
              <a:buChar char="§"/>
            </a:pPr>
            <a:r>
              <a:rPr lang="en-GB" sz="2400" dirty="0"/>
              <a:t>For resellers/producers of Fairtrade products, the first step is to register your company with Fairtrade. They will then get in touch with you to arrange a meeting at which you can sign a licence agreement. You will then be ready to get your products certified.</a:t>
            </a:r>
          </a:p>
          <a:p>
            <a:pPr algn="just">
              <a:buFont typeface="Wingdings" panose="05000000000000000000" pitchFamily="2" charset="2"/>
              <a:buChar char="§"/>
            </a:pPr>
            <a:r>
              <a:rPr lang="en-IE" sz="2400" dirty="0">
                <a:ea typeface="Geneva" pitchFamily="-48" charset="-128"/>
              </a:rPr>
              <a:t>TRADER -  you will need to register as a trader with Fairtrade in your country. Your customers will then be able to use your products or ingredients in their Fairtrade certified products.</a:t>
            </a:r>
          </a:p>
          <a:p>
            <a:pPr algn="just">
              <a:buFont typeface="Wingdings" panose="05000000000000000000" pitchFamily="2" charset="2"/>
              <a:buChar char="§"/>
            </a:pPr>
            <a:r>
              <a:rPr lang="en-IE" sz="2400" dirty="0">
                <a:ea typeface="Geneva" pitchFamily="-48" charset="-128"/>
              </a:rPr>
              <a:t>If you are buying and selling unfinished Fairtrade products or ingredients internationally, please visit the </a:t>
            </a:r>
            <a:r>
              <a:rPr lang="en-IE" sz="2400" dirty="0">
                <a:solidFill>
                  <a:srgbClr val="0000FF"/>
                </a:solidFill>
                <a:ea typeface="Geneva" pitchFamily="-48" charset="-128"/>
                <a:hlinkClick r:id="rId3">
                  <a:extLst>
                    <a:ext uri="{A12FA001-AC4F-418D-AE19-62706E023703}">
                      <ahyp:hlinkClr xmlns:ahyp="http://schemas.microsoft.com/office/drawing/2018/hyperlinkcolor" val="tx"/>
                    </a:ext>
                  </a:extLst>
                </a:hlinkClick>
              </a:rPr>
              <a:t>FLO-Cert</a:t>
            </a:r>
            <a:r>
              <a:rPr lang="en-IE" sz="2400" dirty="0">
                <a:ea typeface="Geneva" pitchFamily="-48" charset="-128"/>
              </a:rPr>
              <a:t> website as you will need to become an internationally certified trader.</a:t>
            </a:r>
          </a:p>
          <a:p>
            <a:pPr lvl="1"/>
            <a:endParaRPr lang="en-US" sz="1800" dirty="0"/>
          </a:p>
        </p:txBody>
      </p:sp>
    </p:spTree>
    <p:extLst>
      <p:ext uri="{BB962C8B-B14F-4D97-AF65-F5344CB8AC3E}">
        <p14:creationId xmlns:p14="http://schemas.microsoft.com/office/powerpoint/2010/main" val="276266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LIDL and Fair Trade Bananas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5" y="1286762"/>
            <a:ext cx="7488832" cy="4284476"/>
          </a:xfrm>
        </p:spPr>
        <p:txBody>
          <a:bodyPr/>
          <a:lstStyle/>
          <a:p>
            <a:pPr algn="just">
              <a:buFont typeface="Wingdings" panose="05000000000000000000" pitchFamily="2" charset="2"/>
              <a:buChar char="§"/>
            </a:pPr>
            <a:r>
              <a:rPr lang="en-GB" sz="2800" dirty="0"/>
              <a:t>Lidl Ireland has revealed that one in four bananas sold in its 140 stores nationwide is certified Fairtrade, which positions the discounter at the top of the leader-board of Fairtrade commitment compared to other Irish retailers. </a:t>
            </a:r>
          </a:p>
          <a:p>
            <a:pPr algn="just">
              <a:buFont typeface="Wingdings" panose="05000000000000000000" pitchFamily="2" charset="2"/>
              <a:buChar char="§"/>
            </a:pPr>
            <a:r>
              <a:rPr lang="en-GB" sz="2800" dirty="0"/>
              <a:t>In fact,  Lidl sell 44% of all Fairtrade bananas sold in Ireland. The remaining Irish retailers sell on average just 5% of their bananas as Fairtrade certified. </a:t>
            </a:r>
          </a:p>
          <a:p>
            <a:endParaRPr lang="en-US" dirty="0"/>
          </a:p>
        </p:txBody>
      </p:sp>
      <p:pic>
        <p:nvPicPr>
          <p:cNvPr id="2" name="Picture 2" descr="Bananas1.jpg">
            <a:extLst>
              <a:ext uri="{FF2B5EF4-FFF2-40B4-BE49-F238E27FC236}">
                <a16:creationId xmlns:a16="http://schemas.microsoft.com/office/drawing/2014/main" id="{6C8EDB7A-740B-43E7-867B-D59FC5E3E4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7808" y="3556002"/>
            <a:ext cx="3582642" cy="1692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drawing&#10;&#10;Description automatically generated">
            <a:extLst>
              <a:ext uri="{FF2B5EF4-FFF2-40B4-BE49-F238E27FC236}">
                <a16:creationId xmlns:a16="http://schemas.microsoft.com/office/drawing/2014/main" id="{84AC6483-7224-4DC7-B08B-40156739D4B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77808" y="1484784"/>
            <a:ext cx="3582642" cy="2015236"/>
          </a:xfrm>
          <a:prstGeom prst="rect">
            <a:avLst/>
          </a:prstGeom>
        </p:spPr>
      </p:pic>
    </p:spTree>
    <p:extLst>
      <p:ext uri="{BB962C8B-B14F-4D97-AF65-F5344CB8AC3E}">
        <p14:creationId xmlns:p14="http://schemas.microsoft.com/office/powerpoint/2010/main" val="818918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par>
                          <p:cTn id="16" fill="hold">
                            <p:stCondLst>
                              <p:cond delay="1500"/>
                            </p:stCondLst>
                            <p:childTnLst>
                              <p:par>
                                <p:cTn id="17" presetID="53" presetClass="entr" presetSubtype="16" fill="hold" nodeType="after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500" fill="hold"/>
                                        <p:tgtEl>
                                          <p:spTgt spid="5"/>
                                        </p:tgtEl>
                                        <p:attrNameLst>
                                          <p:attrName>ppt_w</p:attrName>
                                        </p:attrNameLst>
                                      </p:cBhvr>
                                      <p:tavLst>
                                        <p:tav tm="0">
                                          <p:val>
                                            <p:fltVal val="0"/>
                                          </p:val>
                                        </p:tav>
                                        <p:tav tm="100000">
                                          <p:val>
                                            <p:strVal val="#ppt_w"/>
                                          </p:val>
                                        </p:tav>
                                      </p:tavLst>
                                    </p:anim>
                                    <p:anim calcmode="lin" valueType="num">
                                      <p:cBhvr>
                                        <p:cTn id="20" dur="500" fill="hold"/>
                                        <p:tgtEl>
                                          <p:spTgt spid="5"/>
                                        </p:tgtEl>
                                        <p:attrNameLst>
                                          <p:attrName>ppt_h</p:attrName>
                                        </p:attrNameLst>
                                      </p:cBhvr>
                                      <p:tavLst>
                                        <p:tav tm="0">
                                          <p:val>
                                            <p:fltVal val="0"/>
                                          </p:val>
                                        </p:tav>
                                        <p:tav tm="100000">
                                          <p:val>
                                            <p:strVal val="#ppt_h"/>
                                          </p:val>
                                        </p:tav>
                                      </p:tavLst>
                                    </p:anim>
                                    <p:animEffect transition="in" filter="fade">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172">
                                            <p:txEl>
                                              <p:pRg st="1" end="1"/>
                                            </p:txEl>
                                          </p:spTgt>
                                        </p:tgtEl>
                                        <p:attrNameLst>
                                          <p:attrName>style.visibility</p:attrName>
                                        </p:attrNameLst>
                                      </p:cBhvr>
                                      <p:to>
                                        <p:strVal val="visible"/>
                                      </p:to>
                                    </p:set>
                                    <p:animEffect transition="in" filter="fade">
                                      <p:cBhvr>
                                        <p:cTn id="26" dur="1000"/>
                                        <p:tgtEl>
                                          <p:spTgt spid="7172">
                                            <p:txEl>
                                              <p:pRg st="1" end="1"/>
                                            </p:txEl>
                                          </p:spTgt>
                                        </p:tgtEl>
                                      </p:cBhvr>
                                    </p:animEffect>
                                    <p:anim calcmode="lin" valueType="num">
                                      <p:cBhvr>
                                        <p:cTn id="27"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Ethics Based Accreditation Options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340768"/>
            <a:ext cx="10937819" cy="1143000"/>
          </a:xfrm>
        </p:spPr>
        <p:txBody>
          <a:bodyPr/>
          <a:lstStyle/>
          <a:p>
            <a:pPr algn="just"/>
            <a:r>
              <a:rPr lang="en-GB" dirty="0"/>
              <a:t>Soil Association: campaigns for healthy, humane and sustainable food, farming and land use.</a:t>
            </a:r>
          </a:p>
          <a:p>
            <a:pPr algn="just"/>
            <a:endParaRPr lang="en-US" dirty="0"/>
          </a:p>
          <a:p>
            <a:pPr lvl="1"/>
            <a:endParaRPr lang="en-US" dirty="0"/>
          </a:p>
        </p:txBody>
      </p:sp>
      <p:pic>
        <p:nvPicPr>
          <p:cNvPr id="2" name="Picture 2" descr="http://8thday.coop/wp-content/uploads/2013/09/Soil_Association_Logo.jpg">
            <a:extLst>
              <a:ext uri="{FF2B5EF4-FFF2-40B4-BE49-F238E27FC236}">
                <a16:creationId xmlns:a16="http://schemas.microsoft.com/office/drawing/2014/main" id="{A1774597-B4F2-4C50-8C50-A1C55486FF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2648" y="2564903"/>
            <a:ext cx="2942462" cy="2967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3365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Soil Association - UK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331640"/>
            <a:ext cx="11081835" cy="4284476"/>
          </a:xfrm>
        </p:spPr>
        <p:txBody>
          <a:bodyPr/>
          <a:lstStyle/>
          <a:p>
            <a:pPr algn="just"/>
            <a:r>
              <a:rPr lang="en-GB" sz="2800" dirty="0"/>
              <a:t>Soil Association Certification is the UK's largest organic certification body, responsible for certifying over 70% of all organic products sold in the country. They certify organic food and farming, organic textiles and organic beauty products. </a:t>
            </a:r>
          </a:p>
          <a:p>
            <a:pPr algn="just"/>
            <a:r>
              <a:rPr lang="en-GB" sz="2800" dirty="0"/>
              <a:t>The Soil Association organic logo on pack is the most recognised in the UK and your customer's guarantee that your produce meets the highest standards of sustainability and quality. </a:t>
            </a:r>
          </a:p>
          <a:p>
            <a:pPr algn="just"/>
            <a:r>
              <a:rPr lang="en-GB" sz="2800" dirty="0"/>
              <a:t>For foods to be labelled as organic, at least 95% of the ingredients must come from organically produced plants and animals. </a:t>
            </a:r>
          </a:p>
          <a:p>
            <a:pPr lvl="1" algn="just"/>
            <a:endParaRPr lang="en-GB" dirty="0"/>
          </a:p>
          <a:p>
            <a:pPr algn="just"/>
            <a:endParaRPr lang="en-US" sz="2800" dirty="0"/>
          </a:p>
          <a:p>
            <a:pPr lvl="1"/>
            <a:endParaRPr lang="en-US" dirty="0"/>
          </a:p>
        </p:txBody>
      </p:sp>
      <p:pic>
        <p:nvPicPr>
          <p:cNvPr id="2" name="Picture 2" descr="http://8thday.coop/wp-content/uploads/2013/09/Soil_Association_Logo.jpg">
            <a:extLst>
              <a:ext uri="{FF2B5EF4-FFF2-40B4-BE49-F238E27FC236}">
                <a16:creationId xmlns:a16="http://schemas.microsoft.com/office/drawing/2014/main" id="{B6C34969-AB83-46E2-9ADC-E151BDFFF5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2504" y="188640"/>
            <a:ext cx="1204913" cy="121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5227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 Rainforest Alliance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5" y="1331640"/>
            <a:ext cx="7344816" cy="4284476"/>
          </a:xfrm>
        </p:spPr>
        <p:txBody>
          <a:bodyPr/>
          <a:lstStyle/>
          <a:p>
            <a:pPr algn="just"/>
            <a:r>
              <a:rPr lang="en-GB" sz="4000" dirty="0"/>
              <a:t>The Rainforest Alliance is an international non-profit organization that works to conserve biodiversity and ensure sustainable livelihoods.</a:t>
            </a:r>
          </a:p>
          <a:p>
            <a:pPr lvl="1" algn="just"/>
            <a:endParaRPr lang="en-GB" dirty="0"/>
          </a:p>
          <a:p>
            <a:pPr algn="just"/>
            <a:endParaRPr lang="en-US" sz="2800" dirty="0"/>
          </a:p>
          <a:p>
            <a:pPr lvl="1"/>
            <a:endParaRPr lang="en-US" dirty="0"/>
          </a:p>
        </p:txBody>
      </p:sp>
      <p:pic>
        <p:nvPicPr>
          <p:cNvPr id="3" name="Picture 2">
            <a:extLst>
              <a:ext uri="{FF2B5EF4-FFF2-40B4-BE49-F238E27FC236}">
                <a16:creationId xmlns:a16="http://schemas.microsoft.com/office/drawing/2014/main" id="{5773CAF8-35A5-4D2A-9928-186537348D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2224" y="1484784"/>
            <a:ext cx="3247666"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5903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F09342CE-0A3F-495B-929D-91B46A05DB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0367" y="3356992"/>
            <a:ext cx="8075240" cy="2304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 Rainforest Alliance </a:t>
            </a:r>
            <a:r>
              <a:rPr lang="en-IE" sz="3600" b="1" dirty="0">
                <a:solidFill>
                  <a:srgbClr val="002060"/>
                </a:solidFill>
                <a:latin typeface="Arial"/>
                <a:ea typeface="Geneva" pitchFamily="-48" charset="-128"/>
              </a:rPr>
              <a:t>Marks</a:t>
            </a:r>
            <a:endParaRPr lang="en-GB" altLang="en-US" sz="3600" b="1" dirty="0">
              <a:solidFill>
                <a:srgbClr val="002060"/>
              </a:solidFill>
            </a:endParaRP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079917"/>
            <a:ext cx="10873207" cy="2529408"/>
          </a:xfrm>
        </p:spPr>
        <p:txBody>
          <a:bodyPr/>
          <a:lstStyle/>
          <a:p>
            <a:pPr algn="just"/>
            <a:r>
              <a:rPr lang="en-GB" dirty="0"/>
              <a:t>The Rainforest Alliance family of marks includes three distinct icons, which represent different relationships with our organization. In each case a company or operation must meet specific criteria and have a signed agreement with the Rainforest Alliance.</a:t>
            </a:r>
            <a:endParaRPr lang="en-US" sz="2800" dirty="0"/>
          </a:p>
          <a:p>
            <a:pPr lvl="1"/>
            <a:endParaRPr lang="en-US" dirty="0"/>
          </a:p>
        </p:txBody>
      </p:sp>
    </p:spTree>
    <p:extLst>
      <p:ext uri="{BB962C8B-B14F-4D97-AF65-F5344CB8AC3E}">
        <p14:creationId xmlns:p14="http://schemas.microsoft.com/office/powerpoint/2010/main" val="3609513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Eco Nutrition?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484784"/>
            <a:ext cx="11153843" cy="4284476"/>
          </a:xfrm>
        </p:spPr>
        <p:txBody>
          <a:bodyPr/>
          <a:lstStyle/>
          <a:p>
            <a:pPr algn="just"/>
            <a:r>
              <a:rPr lang="en-GB" sz="3000" dirty="0"/>
              <a:t>Eco Nutrition is a sustainable way of nourishing ourselves, mainly for our own health and wellbeing, but with the added benefits that it can saves us money, reduces the burden on struggling healthcare systems; it is kind to the food growers in the developing world and the environment.  </a:t>
            </a:r>
          </a:p>
          <a:p>
            <a:pPr algn="just"/>
            <a:r>
              <a:rPr lang="en-GB" sz="3000" dirty="0"/>
              <a:t>It takes us back to basics, to our powerful connections with the soil that we can lose through too much overdependence on processed food. </a:t>
            </a:r>
          </a:p>
          <a:p>
            <a:pPr algn="just"/>
            <a:endParaRPr lang="en-US" dirty="0"/>
          </a:p>
          <a:p>
            <a:pPr lvl="1"/>
            <a:endParaRPr lang="en-US" dirty="0"/>
          </a:p>
        </p:txBody>
      </p:sp>
    </p:spTree>
    <p:extLst>
      <p:ext uri="{BB962C8B-B14F-4D97-AF65-F5344CB8AC3E}">
        <p14:creationId xmlns:p14="http://schemas.microsoft.com/office/powerpoint/2010/main" val="793410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 Nutrition – Motivating Factors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484784"/>
            <a:ext cx="11153843" cy="4284476"/>
          </a:xfrm>
        </p:spPr>
        <p:txBody>
          <a:bodyPr/>
          <a:lstStyle/>
          <a:p>
            <a:pPr algn="just"/>
            <a:r>
              <a:rPr lang="en-GB" sz="3000" dirty="0"/>
              <a:t>We live in a world of constant information overload, rapid technological advances and expectations of instant gratification. </a:t>
            </a:r>
          </a:p>
          <a:p>
            <a:pPr algn="just"/>
            <a:r>
              <a:rPr lang="en-GB" sz="3000" dirty="0"/>
              <a:t>We are bombarded with the ‘next big thing’ – gadgets, wonder drugs, miracle anti-ageing treatments, super-foods, the latest celebrity diet. </a:t>
            </a:r>
          </a:p>
          <a:p>
            <a:pPr algn="just"/>
            <a:r>
              <a:rPr lang="en-GB" sz="3000" dirty="0"/>
              <a:t>All this makes it very difficult to know what advice to follow and what to dismiss as just another fad.</a:t>
            </a:r>
          </a:p>
          <a:p>
            <a:pPr algn="just"/>
            <a:endParaRPr lang="en-US" dirty="0"/>
          </a:p>
          <a:p>
            <a:pPr lvl="1"/>
            <a:endParaRPr lang="en-US" dirty="0"/>
          </a:p>
        </p:txBody>
      </p:sp>
    </p:spTree>
    <p:extLst>
      <p:ext uri="{BB962C8B-B14F-4D97-AF65-F5344CB8AC3E}">
        <p14:creationId xmlns:p14="http://schemas.microsoft.com/office/powerpoint/2010/main" val="1713195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Corporate Social Responsibility (CSR)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35697" y="1268760"/>
            <a:ext cx="10920605" cy="4446494"/>
          </a:xfrm>
        </p:spPr>
        <p:txBody>
          <a:bodyPr/>
          <a:lstStyle/>
          <a:p>
            <a:pPr algn="just"/>
            <a:r>
              <a:rPr lang="en-GB" sz="3000" dirty="0"/>
              <a:t>It is both ethically and financially smart to maximize customer satisfaction.</a:t>
            </a:r>
          </a:p>
          <a:p>
            <a:pPr algn="just"/>
            <a:r>
              <a:rPr lang="en-GB" sz="3000" dirty="0"/>
              <a:t>In some cases, external bodies such as the government or industry associations regulate businesses to ensure that their products and advertising are safe, clear, and accurate. </a:t>
            </a:r>
          </a:p>
          <a:p>
            <a:pPr algn="just"/>
            <a:r>
              <a:rPr lang="en-GB" sz="3000" dirty="0"/>
              <a:t>Companies play a significant role in addressing social conditions through their corporate social responsibility (CSR) practices and social marketing campaigns that promote positive behaviours.</a:t>
            </a:r>
            <a:endParaRPr lang="en-US" sz="3000" dirty="0"/>
          </a:p>
        </p:txBody>
      </p:sp>
    </p:spTree>
    <p:extLst>
      <p:ext uri="{BB962C8B-B14F-4D97-AF65-F5344CB8AC3E}">
        <p14:creationId xmlns:p14="http://schemas.microsoft.com/office/powerpoint/2010/main" val="183267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143000"/>
            <a:ext cx="10729191" cy="4338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1800" dirty="0"/>
              <a:t>Boone, L E. &amp; Kurtz, D L., 2014. Contemporary Marketing. 16 ed. Mason, OH: Cengage Learning.</a:t>
            </a:r>
          </a:p>
          <a:p>
            <a:pPr algn="just"/>
            <a:r>
              <a:rPr lang="en-GB" sz="1800" dirty="0"/>
              <a:t>Kotler, P. &amp; Armstrong, G., 2012. Principles of Marketing. 14 ed. New Jersey: Pearson Prentice Hall.</a:t>
            </a:r>
          </a:p>
          <a:p>
            <a:pPr algn="just"/>
            <a:r>
              <a:rPr lang="en-GB" sz="1800" dirty="0"/>
              <a:t>Mintel 2015. 74% Of Consumers List Animal Welfare Among The Top Factors Which Make A Food Brand Ethical, Available at: </a:t>
            </a:r>
            <a:r>
              <a:rPr lang="en-GB" sz="1800" dirty="0">
                <a:hlinkClick r:id="rId3"/>
              </a:rPr>
              <a:t>https://www.mintel.com/press-centre/food-and-drink/74-of-consumers-list-animal-welfare-among-the-top-factors-which-make-a-food-brand-ethical</a:t>
            </a:r>
            <a:r>
              <a:rPr lang="en-GB" sz="1800" dirty="0"/>
              <a:t> [Accessed on 20 September 2020].</a:t>
            </a:r>
          </a:p>
          <a:p>
            <a:pPr algn="just"/>
            <a:r>
              <a:rPr lang="en-GB" sz="1800" dirty="0"/>
              <a:t>Starbucks 2020. Ethical Sourcing: Coffee, Available at: </a:t>
            </a:r>
            <a:r>
              <a:rPr lang="en-GB" sz="1800" dirty="0">
                <a:hlinkClick r:id="rId4"/>
              </a:rPr>
              <a:t>https://www.starbucks.com/responsibility/sourcing/coffee</a:t>
            </a:r>
            <a:r>
              <a:rPr lang="en-GB" sz="1800" dirty="0"/>
              <a:t> [Accessed on 20 September 2020].</a:t>
            </a:r>
          </a:p>
          <a:p>
            <a:pPr algn="just"/>
            <a:r>
              <a:rPr lang="en-GB" sz="1800" dirty="0" err="1"/>
              <a:t>Peelen</a:t>
            </a:r>
            <a:r>
              <a:rPr lang="en-GB" sz="1800" dirty="0"/>
              <a:t>, E. &amp; Beltman, R., 2013. Customer Relationship Management. 2 ed. Harlow: Pearson Education Limited.</a:t>
            </a:r>
          </a:p>
          <a:p>
            <a:pPr algn="just"/>
            <a:endParaRPr lang="en-GB" sz="1800" dirty="0"/>
          </a:p>
          <a:p>
            <a:endParaRPr lang="en-GB" sz="1600" dirty="0"/>
          </a:p>
          <a:p>
            <a:endParaRPr lang="en-GB" sz="1600" dirty="0"/>
          </a:p>
          <a:p>
            <a:endParaRPr lang="en-GB" sz="1600" dirty="0"/>
          </a:p>
          <a:p>
            <a:pPr algn="just"/>
            <a:endParaRPr lang="en-GB" sz="2800" dirty="0"/>
          </a:p>
          <a:p>
            <a:endParaRPr lang="en-US" sz="2400" dirty="0"/>
          </a:p>
          <a:p>
            <a:pPr marL="0" indent="0" eaLnBrk="1" hangingPunct="1">
              <a:buFont typeface="Arial" panose="020B0604020202020204" pitchFamily="34" charset="0"/>
              <a:buNone/>
              <a:defRPr/>
            </a:pPr>
            <a:endParaRPr lang="en-GB" altLang="en-US" sz="20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4933</TotalTime>
  <Words>1922</Words>
  <Application>Microsoft Office PowerPoint</Application>
  <PresentationFormat>Widescreen</PresentationFormat>
  <Paragraphs>178</Paragraphs>
  <Slides>32</Slides>
  <Notes>31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Aharoni</vt:lpstr>
      <vt:lpstr>Arial</vt:lpstr>
      <vt:lpstr>Candara</vt:lpstr>
      <vt:lpstr>Myriad Pro</vt:lpstr>
      <vt:lpstr>Symbol</vt:lpstr>
      <vt:lpstr>Verdana</vt:lpstr>
      <vt:lpstr>Wingdings</vt:lpstr>
      <vt:lpstr>20140311PresentationUWTSDTemplate</vt:lpstr>
      <vt:lpstr>BMSW5103</vt:lpstr>
      <vt:lpstr>Learning Objectives</vt:lpstr>
      <vt:lpstr>An Expanded Model of the Marketing Process</vt:lpstr>
      <vt:lpstr>Factors Leading to Customer Switching Behaviour</vt:lpstr>
      <vt:lpstr>Ethical Business &amp; CRM</vt:lpstr>
      <vt:lpstr>Co-operative Bank Ethical and Eco-friendly Policies</vt:lpstr>
      <vt:lpstr>What Does This Mean To You?</vt:lpstr>
      <vt:lpstr>Ethical Sourcing &amp; Eco Nutrition </vt:lpstr>
      <vt:lpstr>Practical Questions about Ethics and Sustainability?</vt:lpstr>
      <vt:lpstr>Beyond Food Safety?</vt:lpstr>
      <vt:lpstr>Research Findings</vt:lpstr>
      <vt:lpstr>Richard Ford, Senior Food Analyst at Mintel</vt:lpstr>
      <vt:lpstr>What is the major factor that prevents more companies from developing ethical sourcing policies for their ingredients?</vt:lpstr>
      <vt:lpstr>Ethical Sourcing in Starbucks</vt:lpstr>
      <vt:lpstr>Starbucks Coffee Company C.A.F.E. Practices</vt:lpstr>
      <vt:lpstr>Case Study 1 – Starbucks Ethical Sourcing</vt:lpstr>
      <vt:lpstr>Where the Emphasis?</vt:lpstr>
      <vt:lpstr>Sustainable Business</vt:lpstr>
      <vt:lpstr>Recycling</vt:lpstr>
      <vt:lpstr>Recycling – Features</vt:lpstr>
      <vt:lpstr>Fairtrade</vt:lpstr>
      <vt:lpstr>Getting Involved With Fairtrade</vt:lpstr>
      <vt:lpstr>LIDL and Fair Trade Bananas</vt:lpstr>
      <vt:lpstr>Ethics Based Accreditation Options</vt:lpstr>
      <vt:lpstr>Soil Association - UK</vt:lpstr>
      <vt:lpstr> Rainforest Alliance</vt:lpstr>
      <vt:lpstr> Rainforest Alliance Marks</vt:lpstr>
      <vt:lpstr>What is Eco Nutrition?</vt:lpstr>
      <vt:lpstr>Eco Nutrition – Motivating Factors</vt:lpstr>
      <vt:lpstr>Corporate Social Responsibility (CSR)</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 (Doctoral Researcher)</cp:lastModifiedBy>
  <cp:revision>272</cp:revision>
  <cp:lastPrinted>2018-07-09T15:27:01Z</cp:lastPrinted>
  <dcterms:created xsi:type="dcterms:W3CDTF">2002-10-07T19:43:58Z</dcterms:created>
  <dcterms:modified xsi:type="dcterms:W3CDTF">2020-10-12T01:37:24Z</dcterms:modified>
</cp:coreProperties>
</file>