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sldIdLst>
    <p:sldId id="256" r:id="rId2"/>
    <p:sldId id="257" r:id="rId3"/>
    <p:sldId id="258" r:id="rId4"/>
    <p:sldId id="259" r:id="rId5"/>
    <p:sldId id="260" r:id="rId6"/>
    <p:sldId id="261" r:id="rId7"/>
    <p:sldId id="263"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9EB5DB-B209-E146-803A-4A1C77F70041}" v="22" dt="2024-03-11T22:40:18.4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637"/>
  </p:normalViewPr>
  <p:slideViewPr>
    <p:cSldViewPr snapToGrid="0">
      <p:cViewPr varScale="1">
        <p:scale>
          <a:sx n="90" d="100"/>
          <a:sy n="90" d="100"/>
        </p:scale>
        <p:origin x="232"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3/11/24</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10264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409978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3/11/24</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912598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3/11/24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602527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3/11/24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594731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3/11/24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2093542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3/11/24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370042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3/11/24</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71357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3/11/24</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562302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3/11/24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367285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3/11/24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711068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3/11/24</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23879411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62" r:id="rId4"/>
    <p:sldLayoutId id="2147483663" r:id="rId5"/>
    <p:sldLayoutId id="2147483669" r:id="rId6"/>
    <p:sldLayoutId id="2147483664" r:id="rId7"/>
    <p:sldLayoutId id="2147483665" r:id="rId8"/>
    <p:sldLayoutId id="2147483666" r:id="rId9"/>
    <p:sldLayoutId id="2147483667" r:id="rId10"/>
    <p:sldLayoutId id="2147483668"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indepth.nice.org.uk/mental-health-and-the-nhs/index.html" TargetMode="External"/><Relationship Id="rId2" Type="http://schemas.openxmlformats.org/officeDocument/2006/relationships/hyperlink" Target="https://www.carnallfarrar.com/challenges-for-todays-mental-health-services" TargetMode="External"/><Relationship Id="rId1" Type="http://schemas.openxmlformats.org/officeDocument/2006/relationships/slideLayout" Target="../slideLayouts/slideLayout2.xml"/><Relationship Id="rId4" Type="http://schemas.openxmlformats.org/officeDocument/2006/relationships/hyperlink" Target="https://peopleshistorynhs.org/encylopaedia/mental-heal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7" name="Rectangle 106">
            <a:extLst>
              <a:ext uri="{FF2B5EF4-FFF2-40B4-BE49-F238E27FC236}">
                <a16:creationId xmlns:a16="http://schemas.microsoft.com/office/drawing/2014/main" id="{9D879A56-BA4A-47BE-B8EA-643910D696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190" y="457200"/>
            <a:ext cx="11281609" cy="5943603"/>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txBody>
          <a:bodyPr/>
          <a:lstStyle/>
          <a:p>
            <a:endParaRPr lang="en-US"/>
          </a:p>
        </p:txBody>
      </p:sp>
      <p:sp useBgFill="1">
        <p:nvSpPr>
          <p:cNvPr id="108" name="Rectangle 107">
            <a:extLst>
              <a:ext uri="{FF2B5EF4-FFF2-40B4-BE49-F238E27FC236}">
                <a16:creationId xmlns:a16="http://schemas.microsoft.com/office/drawing/2014/main" id="{68E7D62B-6F82-4DD0-9764-C143AEAAC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738" y="621793"/>
            <a:ext cx="10954512" cy="5614416"/>
          </a:xfrm>
          <a:prstGeom prst="rect">
            <a:avLst/>
          </a:prstGeom>
          <a:ln w="6350" cap="sq" cmpd="sng" algn="ctr">
            <a:solidFill>
              <a:schemeClr val="tx1">
                <a:lumMod val="75000"/>
                <a:lumOff val="25000"/>
              </a:schemeClr>
            </a:solidFill>
            <a:prstDash val="solid"/>
            <a:miter lim="800000"/>
          </a:ln>
          <a:effectLst/>
        </p:spPr>
        <p:txBody>
          <a:bodyPr/>
          <a:lstStyle/>
          <a:p>
            <a:endParaRPr lang="en-US"/>
          </a:p>
        </p:txBody>
      </p:sp>
      <p:sp>
        <p:nvSpPr>
          <p:cNvPr id="2" name="Title 1">
            <a:extLst>
              <a:ext uri="{FF2B5EF4-FFF2-40B4-BE49-F238E27FC236}">
                <a16:creationId xmlns:a16="http://schemas.microsoft.com/office/drawing/2014/main" id="{2099B6B7-8B61-BCEF-BD79-E733C20FAEB1}"/>
              </a:ext>
            </a:extLst>
          </p:cNvPr>
          <p:cNvSpPr>
            <a:spLocks noGrp="1"/>
          </p:cNvSpPr>
          <p:nvPr>
            <p:ph type="ctrTitle"/>
          </p:nvPr>
        </p:nvSpPr>
        <p:spPr>
          <a:xfrm>
            <a:off x="5353249" y="1348844"/>
            <a:ext cx="5716338" cy="3042706"/>
          </a:xfrm>
        </p:spPr>
        <p:txBody>
          <a:bodyPr>
            <a:normAutofit/>
          </a:bodyPr>
          <a:lstStyle/>
          <a:p>
            <a:r>
              <a:rPr lang="en-US" sz="4200"/>
              <a:t>Introduction to Health and Social Care (LCHS4003)</a:t>
            </a:r>
            <a:br>
              <a:rPr lang="en-US" sz="4200"/>
            </a:br>
            <a:r>
              <a:rPr lang="en-US" sz="4200"/>
              <a:t>Assessment 1</a:t>
            </a:r>
            <a:br>
              <a:rPr lang="en-US" sz="4200"/>
            </a:br>
            <a:endParaRPr lang="en-US" sz="4200"/>
          </a:p>
        </p:txBody>
      </p:sp>
      <p:sp>
        <p:nvSpPr>
          <p:cNvPr id="3" name="Subtitle 2">
            <a:extLst>
              <a:ext uri="{FF2B5EF4-FFF2-40B4-BE49-F238E27FC236}">
                <a16:creationId xmlns:a16="http://schemas.microsoft.com/office/drawing/2014/main" id="{56D3BEC1-9333-4C1C-8633-165131058874}"/>
              </a:ext>
            </a:extLst>
          </p:cNvPr>
          <p:cNvSpPr>
            <a:spLocks noGrp="1"/>
          </p:cNvSpPr>
          <p:nvPr>
            <p:ph type="subTitle" idx="1"/>
          </p:nvPr>
        </p:nvSpPr>
        <p:spPr>
          <a:xfrm>
            <a:off x="5533786" y="4682062"/>
            <a:ext cx="5355264" cy="950976"/>
          </a:xfrm>
        </p:spPr>
        <p:txBody>
          <a:bodyPr>
            <a:normAutofit/>
          </a:bodyPr>
          <a:lstStyle/>
          <a:p>
            <a:pPr>
              <a:spcAft>
                <a:spcPts val="600"/>
              </a:spcAft>
            </a:pPr>
            <a:r>
              <a:rPr lang="en-US"/>
              <a:t>Marilyn Mcleish – 2316784</a:t>
            </a:r>
          </a:p>
          <a:p>
            <a:pPr>
              <a:spcAft>
                <a:spcPts val="600"/>
              </a:spcAft>
            </a:pPr>
            <a:r>
              <a:rPr lang="en-US"/>
              <a:t>Lecturer – Patronella Ganza</a:t>
            </a:r>
          </a:p>
        </p:txBody>
      </p:sp>
      <p:pic>
        <p:nvPicPr>
          <p:cNvPr id="71" name="Picture 70">
            <a:extLst>
              <a:ext uri="{FF2B5EF4-FFF2-40B4-BE49-F238E27FC236}">
                <a16:creationId xmlns:a16="http://schemas.microsoft.com/office/drawing/2014/main" id="{9B4E22B8-CFBA-2851-9257-E6EA823503D7}"/>
              </a:ext>
            </a:extLst>
          </p:cNvPr>
          <p:cNvPicPr>
            <a:picLocks noChangeAspect="1"/>
          </p:cNvPicPr>
          <p:nvPr/>
        </p:nvPicPr>
        <p:blipFill rotWithShape="1">
          <a:blip r:embed="rId2"/>
          <a:srcRect l="48162" r="1" b="1"/>
          <a:stretch/>
        </p:blipFill>
        <p:spPr>
          <a:xfrm>
            <a:off x="616737" y="621793"/>
            <a:ext cx="4376501" cy="5614416"/>
          </a:xfrm>
          <a:prstGeom prst="rect">
            <a:avLst/>
          </a:prstGeom>
        </p:spPr>
      </p:pic>
      <p:sp>
        <p:nvSpPr>
          <p:cNvPr id="109" name="Rectangle 108">
            <a:extLst>
              <a:ext uri="{FF2B5EF4-FFF2-40B4-BE49-F238E27FC236}">
                <a16:creationId xmlns:a16="http://schemas.microsoft.com/office/drawing/2014/main" id="{9C283B92-B6AF-4FE0-AF35-F51A679051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51298" y="446824"/>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10" name="Straight Connector 109">
            <a:extLst>
              <a:ext uri="{FF2B5EF4-FFF2-40B4-BE49-F238E27FC236}">
                <a16:creationId xmlns:a16="http://schemas.microsoft.com/office/drawing/2014/main" id="{9B60A8CB-176B-4FD6-AD24-9D98027E5C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65598"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8171CA5D-A004-471D-81F2-0B1381DE61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238"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0682D131-57BB-442B-BD9B-8F06D2B230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65598" y="1092118"/>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6063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1419E3D9-C5FB-41A9-B6D2-DFB210BB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txBody>
          <a:bodyPr/>
          <a:lstStyle/>
          <a:p>
            <a:endParaRPr lang="en-US"/>
          </a:p>
        </p:txBody>
      </p:sp>
      <p:sp>
        <p:nvSpPr>
          <p:cNvPr id="13" name="Rectangle 12">
            <a:extLst>
              <a:ext uri="{FF2B5EF4-FFF2-40B4-BE49-F238E27FC236}">
                <a16:creationId xmlns:a16="http://schemas.microsoft.com/office/drawing/2014/main" id="{367909BF-1DF7-4ACE-8F58-6CF719BB2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US"/>
          </a:p>
        </p:txBody>
      </p:sp>
      <p:sp>
        <p:nvSpPr>
          <p:cNvPr id="15" name="Rectangle 14">
            <a:extLst>
              <a:ext uri="{FF2B5EF4-FFF2-40B4-BE49-F238E27FC236}">
                <a16:creationId xmlns:a16="http://schemas.microsoft.com/office/drawing/2014/main" id="{89E8BEDB-0BBC-4F21-9CFB-8530D664C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pSp>
        <p:nvGrpSpPr>
          <p:cNvPr id="17" name="Group 16">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8" name="Straight Connector 17">
              <a:extLst>
                <a:ext uri="{FF2B5EF4-FFF2-40B4-BE49-F238E27FC236}">
                  <a16:creationId xmlns:a16="http://schemas.microsoft.com/office/drawing/2014/main" id="{51D6D676-6F2F-4446-9935-2D8D03821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BAEA2B-9C25-4B43-8C9A-A9D0C3E9B1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FC5F3A-7F1A-4EE8-A913-C8E96ACC3C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420551B3-B4DA-48EE-988C-4FAEAEB5C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643B7E8-B361-4A91-A7A5-07418CFCF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D7A74E93-DAA8-4661-8F23-0F48710EAF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7" y="643464"/>
            <a:ext cx="6269159" cy="5571072"/>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txBody>
          <a:bodyPr/>
          <a:lstStyle/>
          <a:p>
            <a:endParaRPr lang="en-US"/>
          </a:p>
        </p:txBody>
      </p:sp>
      <p:sp useBgFill="1">
        <p:nvSpPr>
          <p:cNvPr id="28" name="Rectangle 27">
            <a:extLst>
              <a:ext uri="{FF2B5EF4-FFF2-40B4-BE49-F238E27FC236}">
                <a16:creationId xmlns:a16="http://schemas.microsoft.com/office/drawing/2014/main" id="{FF212E38-C041-49D9-9236-29FF44B27E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6116" y="809244"/>
            <a:ext cx="5943600" cy="5239512"/>
          </a:xfrm>
          <a:prstGeom prst="rect">
            <a:avLst/>
          </a:prstGeom>
          <a:ln w="6350" cap="sq" cmpd="sng" algn="ctr">
            <a:solidFill>
              <a:schemeClr val="tx1">
                <a:lumMod val="75000"/>
                <a:lumOff val="25000"/>
              </a:schemeClr>
            </a:solidFill>
            <a:prstDash val="solid"/>
            <a:miter lim="800000"/>
          </a:ln>
          <a:effectLst/>
        </p:spPr>
        <p:txBody>
          <a:bodyPr/>
          <a:lstStyle/>
          <a:p>
            <a:endParaRPr lang="en-US"/>
          </a:p>
        </p:txBody>
      </p:sp>
      <p:sp>
        <p:nvSpPr>
          <p:cNvPr id="2" name="Title 1">
            <a:extLst>
              <a:ext uri="{FF2B5EF4-FFF2-40B4-BE49-F238E27FC236}">
                <a16:creationId xmlns:a16="http://schemas.microsoft.com/office/drawing/2014/main" id="{24BD9E71-1B7D-E08F-642A-61072DE622ED}"/>
              </a:ext>
            </a:extLst>
          </p:cNvPr>
          <p:cNvSpPr>
            <a:spLocks noGrp="1"/>
          </p:cNvSpPr>
          <p:nvPr>
            <p:ph type="title"/>
          </p:nvPr>
        </p:nvSpPr>
        <p:spPr>
          <a:xfrm>
            <a:off x="1243632" y="1559768"/>
            <a:ext cx="5068568" cy="3135379"/>
          </a:xfrm>
        </p:spPr>
        <p:txBody>
          <a:bodyPr vert="horz" lIns="91440" tIns="45720" rIns="91440" bIns="45720" rtlCol="0" anchor="ctr">
            <a:normAutofit/>
          </a:bodyPr>
          <a:lstStyle/>
          <a:p>
            <a:pPr algn="ctr">
              <a:lnSpc>
                <a:spcPct val="83000"/>
              </a:lnSpc>
            </a:pPr>
            <a:r>
              <a:rPr lang="en-US" sz="4700" cap="all" spc="-100" dirty="0"/>
              <a:t>How Mental Health Services Have Developed Over The Years.</a:t>
            </a:r>
          </a:p>
        </p:txBody>
      </p:sp>
      <p:sp>
        <p:nvSpPr>
          <p:cNvPr id="30" name="Rectangle 29">
            <a:extLst>
              <a:ext uri="{FF2B5EF4-FFF2-40B4-BE49-F238E27FC236}">
                <a16:creationId xmlns:a16="http://schemas.microsoft.com/office/drawing/2014/main" id="{790391D1-AA86-467F-A77E-0606FCCCD2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7796" y="640856"/>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32" name="Straight Connector 31">
            <a:extLst>
              <a:ext uri="{FF2B5EF4-FFF2-40B4-BE49-F238E27FC236}">
                <a16:creationId xmlns:a16="http://schemas.microsoft.com/office/drawing/2014/main" id="{4A430F17-C7B1-40FD-89FA-55002B6636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32096"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3EAAD29-514C-4272-AA97-D2DCEB35B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23736"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080894D-F290-4DF4-82A7-905285A7E1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32096" y="1286150"/>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pic>
        <p:nvPicPr>
          <p:cNvPr id="5" name="Picture 4" descr="Close-up unopened pill packets">
            <a:extLst>
              <a:ext uri="{FF2B5EF4-FFF2-40B4-BE49-F238E27FC236}">
                <a16:creationId xmlns:a16="http://schemas.microsoft.com/office/drawing/2014/main" id="{4311E8D3-D8F4-C9F3-5542-FFA10E126FC8}"/>
              </a:ext>
            </a:extLst>
          </p:cNvPr>
          <p:cNvPicPr>
            <a:picLocks noChangeAspect="1"/>
          </p:cNvPicPr>
          <p:nvPr/>
        </p:nvPicPr>
        <p:blipFill rotWithShape="1">
          <a:blip r:embed="rId2"/>
          <a:srcRect l="30802" r="24750"/>
          <a:stretch/>
        </p:blipFill>
        <p:spPr>
          <a:xfrm>
            <a:off x="7555832" y="10"/>
            <a:ext cx="4636163" cy="6857990"/>
          </a:xfrm>
          <a:prstGeom prst="rect">
            <a:avLst/>
          </a:prstGeom>
        </p:spPr>
      </p:pic>
    </p:spTree>
    <p:extLst>
      <p:ext uri="{BB962C8B-B14F-4D97-AF65-F5344CB8AC3E}">
        <p14:creationId xmlns:p14="http://schemas.microsoft.com/office/powerpoint/2010/main" val="366469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038">
            <a:extLst>
              <a:ext uri="{FF2B5EF4-FFF2-40B4-BE49-F238E27FC236}">
                <a16:creationId xmlns:a16="http://schemas.microsoft.com/office/drawing/2014/main" id="{4E9EDDFA-8F05-462B-8D3E-5B9C4FBC73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Victorian Era Lunatic Asylums | The Victorian Era | Author VL McBeath">
            <a:extLst>
              <a:ext uri="{FF2B5EF4-FFF2-40B4-BE49-F238E27FC236}">
                <a16:creationId xmlns:a16="http://schemas.microsoft.com/office/drawing/2014/main" id="{CF3DF82D-695A-DFDB-B089-D310A5305E3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7654" y="1536253"/>
            <a:ext cx="5367165" cy="3798301"/>
          </a:xfrm>
          <a:prstGeom prst="rect">
            <a:avLst/>
          </a:prstGeom>
          <a:noFill/>
          <a:extLst>
            <a:ext uri="{909E8E84-426E-40DD-AFC4-6F175D3DCCD1}">
              <a14:hiddenFill xmlns:a14="http://schemas.microsoft.com/office/drawing/2010/main">
                <a:solidFill>
                  <a:srgbClr val="FFFFFF"/>
                </a:solidFill>
              </a14:hiddenFill>
            </a:ext>
          </a:extLst>
        </p:spPr>
      </p:pic>
      <p:sp>
        <p:nvSpPr>
          <p:cNvPr id="1040" name="Rectangle 1039">
            <a:extLst>
              <a:ext uri="{FF2B5EF4-FFF2-40B4-BE49-F238E27FC236}">
                <a16:creationId xmlns:a16="http://schemas.microsoft.com/office/drawing/2014/main" id="{143F9A23-3237-4ED6-A1E9-C0E6530E05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C63CD46D-4335-4BA4-842A-BF835A99CB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0B3872-966C-5DAB-659F-ACDE4DA99DEA}"/>
              </a:ext>
            </a:extLst>
          </p:cNvPr>
          <p:cNvSpPr>
            <a:spLocks noGrp="1"/>
          </p:cNvSpPr>
          <p:nvPr>
            <p:ph type="title"/>
          </p:nvPr>
        </p:nvSpPr>
        <p:spPr>
          <a:xfrm>
            <a:off x="7064082" y="642594"/>
            <a:ext cx="4472921" cy="1371600"/>
          </a:xfrm>
        </p:spPr>
        <p:txBody>
          <a:bodyPr>
            <a:normAutofit/>
          </a:bodyPr>
          <a:lstStyle/>
          <a:p>
            <a:r>
              <a:rPr lang="en-US" sz="3100" dirty="0"/>
              <a:t>Mental Health Services in the 1900s.</a:t>
            </a:r>
            <a:br>
              <a:rPr lang="en-US" sz="3100" dirty="0"/>
            </a:br>
            <a:endParaRPr lang="en-US" sz="3100" dirty="0"/>
          </a:p>
        </p:txBody>
      </p:sp>
      <p:sp>
        <p:nvSpPr>
          <p:cNvPr id="14" name="Content Placeholder 2">
            <a:extLst>
              <a:ext uri="{FF2B5EF4-FFF2-40B4-BE49-F238E27FC236}">
                <a16:creationId xmlns:a16="http://schemas.microsoft.com/office/drawing/2014/main" id="{569DFBBA-FB61-4D22-4674-735A5A6D3393}"/>
              </a:ext>
            </a:extLst>
          </p:cNvPr>
          <p:cNvSpPr>
            <a:spLocks noGrp="1"/>
          </p:cNvSpPr>
          <p:nvPr>
            <p:ph idx="1"/>
          </p:nvPr>
        </p:nvSpPr>
        <p:spPr>
          <a:xfrm>
            <a:off x="7064082" y="1680519"/>
            <a:ext cx="4472922" cy="4354521"/>
          </a:xfrm>
        </p:spPr>
        <p:txBody>
          <a:bodyPr>
            <a:normAutofit fontScale="92500" lnSpcReduction="20000"/>
          </a:bodyPr>
          <a:lstStyle/>
          <a:p>
            <a:pPr>
              <a:lnSpc>
                <a:spcPct val="100000"/>
              </a:lnSpc>
            </a:pPr>
            <a:r>
              <a:rPr lang="en-US" dirty="0"/>
              <a:t>In 1948 mental illness was not considered important so it was not a product of the new National Health Service.</a:t>
            </a:r>
          </a:p>
          <a:p>
            <a:pPr>
              <a:lnSpc>
                <a:spcPct val="100000"/>
              </a:lnSpc>
            </a:pPr>
            <a:endParaRPr lang="en-US" dirty="0"/>
          </a:p>
          <a:p>
            <a:pPr>
              <a:lnSpc>
                <a:spcPct val="100000"/>
              </a:lnSpc>
            </a:pPr>
            <a:r>
              <a:rPr lang="en-US" dirty="0"/>
              <a:t>Recognition of the importance of mental health happened after the second world war. Civilians and surviving soldiers were suffering with mental health.</a:t>
            </a:r>
          </a:p>
          <a:p>
            <a:pPr>
              <a:lnSpc>
                <a:spcPct val="100000"/>
              </a:lnSpc>
            </a:pPr>
            <a:endParaRPr lang="en-US" dirty="0"/>
          </a:p>
          <a:p>
            <a:pPr>
              <a:lnSpc>
                <a:spcPct val="100000"/>
              </a:lnSpc>
            </a:pPr>
            <a:r>
              <a:rPr lang="en-US" dirty="0"/>
              <a:t>The mentally ill were housed in largely isolated Victorian institutions that had been built over the past century.</a:t>
            </a:r>
          </a:p>
          <a:p>
            <a:pPr>
              <a:lnSpc>
                <a:spcPct val="100000"/>
              </a:lnSpc>
            </a:pPr>
            <a:endParaRPr lang="en-US" dirty="0"/>
          </a:p>
          <a:p>
            <a:pPr>
              <a:lnSpc>
                <a:spcPct val="100000"/>
              </a:lnSpc>
            </a:pPr>
            <a:r>
              <a:rPr lang="en-US" dirty="0"/>
              <a:t>In 1959 The Mental Health Act was approved by parliament.</a:t>
            </a:r>
          </a:p>
          <a:p>
            <a:pPr>
              <a:lnSpc>
                <a:spcPct val="100000"/>
              </a:lnSpc>
            </a:pPr>
            <a:endParaRPr lang="en-US" dirty="0"/>
          </a:p>
          <a:p>
            <a:pPr>
              <a:lnSpc>
                <a:spcPct val="100000"/>
              </a:lnSpc>
            </a:pPr>
            <a:r>
              <a:rPr lang="en-US" dirty="0"/>
              <a:t>In 1961, The minister of health Enoch Powell planned to get rid of Victorian asylums.</a:t>
            </a:r>
          </a:p>
          <a:p>
            <a:pPr marL="0" indent="0">
              <a:lnSpc>
                <a:spcPct val="100000"/>
              </a:lnSpc>
              <a:buNone/>
            </a:pPr>
            <a:r>
              <a:rPr lang="en-US" sz="1300" dirty="0"/>
              <a:t>(Thomson, 2016)</a:t>
            </a:r>
          </a:p>
        </p:txBody>
      </p:sp>
    </p:spTree>
    <p:extLst>
      <p:ext uri="{BB962C8B-B14F-4D97-AF65-F5344CB8AC3E}">
        <p14:creationId xmlns:p14="http://schemas.microsoft.com/office/powerpoint/2010/main" val="643516980"/>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5" name="Rectangle 2114">
            <a:extLst>
              <a:ext uri="{FF2B5EF4-FFF2-40B4-BE49-F238E27FC236}">
                <a16:creationId xmlns:a16="http://schemas.microsoft.com/office/drawing/2014/main" id="{4E9EDDFA-8F05-462B-8D3E-5B9C4FBC73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4" name="Picture 6" descr="New IAPT advertising campaign reaching people in Sheffield | Sheffield  Health and Social Care">
            <a:extLst>
              <a:ext uri="{FF2B5EF4-FFF2-40B4-BE49-F238E27FC236}">
                <a16:creationId xmlns:a16="http://schemas.microsoft.com/office/drawing/2014/main" id="{061675CB-A331-2B73-445F-4A2703DA2E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74" r="16615"/>
          <a:stretch/>
        </p:blipFill>
        <p:spPr bwMode="auto">
          <a:xfrm>
            <a:off x="887192" y="727628"/>
            <a:ext cx="5048088" cy="5415552"/>
          </a:xfrm>
          <a:prstGeom prst="rect">
            <a:avLst/>
          </a:prstGeom>
          <a:noFill/>
          <a:extLst>
            <a:ext uri="{909E8E84-426E-40DD-AFC4-6F175D3DCCD1}">
              <a14:hiddenFill xmlns:a14="http://schemas.microsoft.com/office/drawing/2010/main">
                <a:solidFill>
                  <a:srgbClr val="FFFFFF"/>
                </a:solidFill>
              </a14:hiddenFill>
            </a:ext>
          </a:extLst>
        </p:spPr>
      </p:pic>
      <p:sp>
        <p:nvSpPr>
          <p:cNvPr id="2116" name="Rectangle 2115">
            <a:extLst>
              <a:ext uri="{FF2B5EF4-FFF2-40B4-BE49-F238E27FC236}">
                <a16:creationId xmlns:a16="http://schemas.microsoft.com/office/drawing/2014/main" id="{143F9A23-3237-4ED6-A1E9-C0E6530E05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4" name="Rectangle 2113">
            <a:extLst>
              <a:ext uri="{FF2B5EF4-FFF2-40B4-BE49-F238E27FC236}">
                <a16:creationId xmlns:a16="http://schemas.microsoft.com/office/drawing/2014/main" id="{C63CD46D-4335-4BA4-842A-BF835A99CB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FA506E-C828-13DC-5549-4BFC2E90BBB8}"/>
              </a:ext>
            </a:extLst>
          </p:cNvPr>
          <p:cNvSpPr>
            <a:spLocks noGrp="1"/>
          </p:cNvSpPr>
          <p:nvPr>
            <p:ph type="title"/>
          </p:nvPr>
        </p:nvSpPr>
        <p:spPr>
          <a:xfrm>
            <a:off x="7064082" y="642594"/>
            <a:ext cx="4472921" cy="1371600"/>
          </a:xfrm>
        </p:spPr>
        <p:txBody>
          <a:bodyPr lIns="108000">
            <a:normAutofit/>
          </a:bodyPr>
          <a:lstStyle/>
          <a:p>
            <a:r>
              <a:rPr lang="en-US" sz="3400"/>
              <a:t>Mental Health Services in the 2000s.</a:t>
            </a:r>
          </a:p>
        </p:txBody>
      </p:sp>
      <p:sp>
        <p:nvSpPr>
          <p:cNvPr id="3" name="Content Placeholder 2">
            <a:extLst>
              <a:ext uri="{FF2B5EF4-FFF2-40B4-BE49-F238E27FC236}">
                <a16:creationId xmlns:a16="http://schemas.microsoft.com/office/drawing/2014/main" id="{C39963A1-A251-4247-C7C6-3F66FEDAA141}"/>
              </a:ext>
            </a:extLst>
          </p:cNvPr>
          <p:cNvSpPr>
            <a:spLocks noGrp="1"/>
          </p:cNvSpPr>
          <p:nvPr>
            <p:ph idx="1"/>
          </p:nvPr>
        </p:nvSpPr>
        <p:spPr>
          <a:xfrm>
            <a:off x="7064082" y="2103120"/>
            <a:ext cx="4472922" cy="3931920"/>
          </a:xfrm>
        </p:spPr>
        <p:txBody>
          <a:bodyPr>
            <a:normAutofit/>
          </a:bodyPr>
          <a:lstStyle/>
          <a:p>
            <a:r>
              <a:rPr lang="en-US"/>
              <a:t>IAPT(Improving Access to Psychological Therapies) launched in 2008.</a:t>
            </a:r>
          </a:p>
          <a:p>
            <a:endParaRPr lang="en-US"/>
          </a:p>
          <a:p>
            <a:r>
              <a:rPr lang="en-US"/>
              <a:t>IAPT Services treat up to 560,000 people per year.</a:t>
            </a:r>
          </a:p>
          <a:p>
            <a:endParaRPr lang="en-US"/>
          </a:p>
          <a:p>
            <a:r>
              <a:rPr lang="en-US"/>
              <a:t>Apps and digital technologies continue to advance in Mental Health Care.</a:t>
            </a:r>
          </a:p>
          <a:p>
            <a:endParaRPr lang="en-US"/>
          </a:p>
          <a:p>
            <a:r>
              <a:rPr lang="en-US"/>
              <a:t>In 2016 nearly £12 billion was spent on Mental Health Services.</a:t>
            </a:r>
          </a:p>
          <a:p>
            <a:pPr marL="0" indent="0">
              <a:buNone/>
            </a:pPr>
            <a:r>
              <a:rPr lang="en-US"/>
              <a:t>(Indepth.nice.org.uk, n.d)</a:t>
            </a:r>
          </a:p>
          <a:p>
            <a:endParaRPr lang="en-US"/>
          </a:p>
        </p:txBody>
      </p:sp>
    </p:spTree>
    <p:extLst>
      <p:ext uri="{BB962C8B-B14F-4D97-AF65-F5344CB8AC3E}">
        <p14:creationId xmlns:p14="http://schemas.microsoft.com/office/powerpoint/2010/main" val="425096870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6EE7E08-B389-43E5-B019-1B0A8ACB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 image of a stethoscope within a blue background">
            <a:extLst>
              <a:ext uri="{FF2B5EF4-FFF2-40B4-BE49-F238E27FC236}">
                <a16:creationId xmlns:a16="http://schemas.microsoft.com/office/drawing/2014/main" id="{E28B7EF6-C1F4-5F11-B902-F4AB9FA79B95}"/>
              </a:ext>
            </a:extLst>
          </p:cNvPr>
          <p:cNvPicPr>
            <a:picLocks noChangeAspect="1"/>
          </p:cNvPicPr>
          <p:nvPr/>
        </p:nvPicPr>
        <p:blipFill rotWithShape="1">
          <a:blip r:embed="rId2"/>
          <a:srcRect l="33352"/>
          <a:stretch/>
        </p:blipFill>
        <p:spPr>
          <a:xfrm>
            <a:off x="20" y="10"/>
            <a:ext cx="6392647" cy="6857990"/>
          </a:xfrm>
          <a:prstGeom prst="rect">
            <a:avLst/>
          </a:prstGeom>
        </p:spPr>
      </p:pic>
      <p:sp>
        <p:nvSpPr>
          <p:cNvPr id="11" name="Rectangle 10">
            <a:extLst>
              <a:ext uri="{FF2B5EF4-FFF2-40B4-BE49-F238E27FC236}">
                <a16:creationId xmlns:a16="http://schemas.microsoft.com/office/drawing/2014/main" id="{E60D94A5-8A09-4BAB-8F7C-69BC34C54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A1AE32B-3A6E-4C5E-8FEB-73861B9A2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1DC327-8BE7-D127-D0C0-61F4348E2F0D}"/>
              </a:ext>
            </a:extLst>
          </p:cNvPr>
          <p:cNvSpPr>
            <a:spLocks noGrp="1"/>
          </p:cNvSpPr>
          <p:nvPr>
            <p:ph type="title"/>
          </p:nvPr>
        </p:nvSpPr>
        <p:spPr>
          <a:xfrm>
            <a:off x="7064082" y="642594"/>
            <a:ext cx="4472921" cy="1371600"/>
          </a:xfrm>
        </p:spPr>
        <p:txBody>
          <a:bodyPr>
            <a:normAutofit/>
          </a:bodyPr>
          <a:lstStyle/>
          <a:p>
            <a:r>
              <a:rPr lang="en-US" dirty="0"/>
              <a:t>Mental Health Services Now.</a:t>
            </a:r>
          </a:p>
        </p:txBody>
      </p:sp>
      <p:sp>
        <p:nvSpPr>
          <p:cNvPr id="3" name="Content Placeholder 2">
            <a:extLst>
              <a:ext uri="{FF2B5EF4-FFF2-40B4-BE49-F238E27FC236}">
                <a16:creationId xmlns:a16="http://schemas.microsoft.com/office/drawing/2014/main" id="{928F45C5-640B-05B3-8598-B1442E1DD8E4}"/>
              </a:ext>
            </a:extLst>
          </p:cNvPr>
          <p:cNvSpPr>
            <a:spLocks noGrp="1"/>
          </p:cNvSpPr>
          <p:nvPr>
            <p:ph idx="1"/>
          </p:nvPr>
        </p:nvSpPr>
        <p:spPr>
          <a:xfrm>
            <a:off x="7064082" y="2103120"/>
            <a:ext cx="4472922" cy="3931920"/>
          </a:xfrm>
        </p:spPr>
        <p:txBody>
          <a:bodyPr>
            <a:normAutofit/>
          </a:bodyPr>
          <a:lstStyle/>
          <a:p>
            <a:r>
              <a:rPr lang="en-US" dirty="0"/>
              <a:t>Around 1.5 million people are in contact with Mental Health Services each month.</a:t>
            </a:r>
          </a:p>
          <a:p>
            <a:endParaRPr lang="en-US" dirty="0"/>
          </a:p>
          <a:p>
            <a:r>
              <a:rPr lang="en-US" dirty="0"/>
              <a:t>The covid-19 pandemic heightened the importance of Mental health.</a:t>
            </a:r>
          </a:p>
          <a:p>
            <a:endParaRPr lang="en-US" dirty="0"/>
          </a:p>
          <a:p>
            <a:r>
              <a:rPr lang="en-US" dirty="0"/>
              <a:t>Mental health services are still facing significant challenges from increasing demand.</a:t>
            </a:r>
          </a:p>
          <a:p>
            <a:endParaRPr lang="en-US" dirty="0"/>
          </a:p>
          <a:p>
            <a:r>
              <a:rPr lang="en-US" dirty="0"/>
              <a:t>Services are struggling with funding and need to tackle inequalities.</a:t>
            </a:r>
          </a:p>
          <a:p>
            <a:pPr marL="0" indent="0">
              <a:buNone/>
            </a:pPr>
            <a:r>
              <a:rPr lang="en-US" dirty="0"/>
              <a:t>(Goodwin,2022)</a:t>
            </a:r>
          </a:p>
        </p:txBody>
      </p:sp>
    </p:spTree>
    <p:extLst>
      <p:ext uri="{BB962C8B-B14F-4D97-AF65-F5344CB8AC3E}">
        <p14:creationId xmlns:p14="http://schemas.microsoft.com/office/powerpoint/2010/main" val="297399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203729A-66E4-4139-B3DB-CECEF6DA52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48B0185-BF60-40FC-A3B6-BF883AD4E7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Rectangle 11">
            <a:extLst>
              <a:ext uri="{FF2B5EF4-FFF2-40B4-BE49-F238E27FC236}">
                <a16:creationId xmlns:a16="http://schemas.microsoft.com/office/drawing/2014/main" id="{75FF99E5-A26E-4AC8-AA09-A9F829E3A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txBody>
          <a:bodyPr/>
          <a:lstStyle/>
          <a:p>
            <a:endParaRPr lang="en-US"/>
          </a:p>
        </p:txBody>
      </p:sp>
      <p:sp>
        <p:nvSpPr>
          <p:cNvPr id="2" name="Title 1">
            <a:extLst>
              <a:ext uri="{FF2B5EF4-FFF2-40B4-BE49-F238E27FC236}">
                <a16:creationId xmlns:a16="http://schemas.microsoft.com/office/drawing/2014/main" id="{07132200-C1E5-7FDA-92D8-F9769BB80797}"/>
              </a:ext>
            </a:extLst>
          </p:cNvPr>
          <p:cNvSpPr>
            <a:spLocks noGrp="1"/>
          </p:cNvSpPr>
          <p:nvPr>
            <p:ph type="title"/>
          </p:nvPr>
        </p:nvSpPr>
        <p:spPr>
          <a:xfrm>
            <a:off x="723619" y="891241"/>
            <a:ext cx="3939084" cy="5075519"/>
          </a:xfrm>
        </p:spPr>
        <p:txBody>
          <a:bodyPr>
            <a:normAutofit/>
          </a:bodyPr>
          <a:lstStyle/>
          <a:p>
            <a:pPr algn="r"/>
            <a:r>
              <a:rPr lang="en-US" dirty="0"/>
              <a:t>Conclusion</a:t>
            </a:r>
            <a:endParaRPr lang="en-US"/>
          </a:p>
        </p:txBody>
      </p:sp>
      <p:cxnSp>
        <p:nvCxnSpPr>
          <p:cNvPr id="14" name="Straight Connector 13">
            <a:extLst>
              <a:ext uri="{FF2B5EF4-FFF2-40B4-BE49-F238E27FC236}">
                <a16:creationId xmlns:a16="http://schemas.microsoft.com/office/drawing/2014/main" id="{8A5AEE14-4971-4A17-9134-2678A90F29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9078" y="2057401"/>
            <a:ext cx="0" cy="2743200"/>
          </a:xfrm>
          <a:prstGeom prst="line">
            <a:avLst/>
          </a:prstGeom>
          <a:ln w="158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178D3F0-4D85-0410-016D-0CB524D0AB1C}"/>
              </a:ext>
            </a:extLst>
          </p:cNvPr>
          <p:cNvSpPr>
            <a:spLocks noGrp="1"/>
          </p:cNvSpPr>
          <p:nvPr>
            <p:ph idx="1"/>
          </p:nvPr>
        </p:nvSpPr>
        <p:spPr>
          <a:xfrm>
            <a:off x="5300812" y="891241"/>
            <a:ext cx="5978834" cy="5075519"/>
          </a:xfrm>
        </p:spPr>
        <p:txBody>
          <a:bodyPr anchor="ctr">
            <a:normAutofit/>
          </a:bodyPr>
          <a:lstStyle/>
          <a:p>
            <a:pPr marL="0" indent="0">
              <a:buNone/>
            </a:pPr>
            <a:r>
              <a:rPr lang="en-US" dirty="0"/>
              <a:t>Mental health services have come a long way since 1948.With advancements in healthcare there has been a greater understanding of the importance of mental well being. Technology has further expanded the reach of mental health services, making them more convenient. However, there is still work to be done to ensure quality care for all.</a:t>
            </a:r>
          </a:p>
        </p:txBody>
      </p:sp>
    </p:spTree>
    <p:extLst>
      <p:ext uri="{BB962C8B-B14F-4D97-AF65-F5344CB8AC3E}">
        <p14:creationId xmlns:p14="http://schemas.microsoft.com/office/powerpoint/2010/main" val="1937135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1419E3D9-C5FB-41A9-B6D2-DFB210BB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txBody>
          <a:bodyPr/>
          <a:lstStyle/>
          <a:p>
            <a:endParaRPr lang="en-US"/>
          </a:p>
        </p:txBody>
      </p:sp>
      <p:sp>
        <p:nvSpPr>
          <p:cNvPr id="13" name="Rectangle 12">
            <a:extLst>
              <a:ext uri="{FF2B5EF4-FFF2-40B4-BE49-F238E27FC236}">
                <a16:creationId xmlns:a16="http://schemas.microsoft.com/office/drawing/2014/main" id="{367909BF-1DF7-4ACE-8F58-6CF719BB2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US"/>
          </a:p>
        </p:txBody>
      </p:sp>
      <p:sp>
        <p:nvSpPr>
          <p:cNvPr id="15" name="Rectangle 14">
            <a:extLst>
              <a:ext uri="{FF2B5EF4-FFF2-40B4-BE49-F238E27FC236}">
                <a16:creationId xmlns:a16="http://schemas.microsoft.com/office/drawing/2014/main" id="{89E8BEDB-0BBC-4F21-9CFB-8530D664C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pSp>
        <p:nvGrpSpPr>
          <p:cNvPr id="17" name="Group 16">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8" name="Straight Connector 17">
              <a:extLst>
                <a:ext uri="{FF2B5EF4-FFF2-40B4-BE49-F238E27FC236}">
                  <a16:creationId xmlns:a16="http://schemas.microsoft.com/office/drawing/2014/main" id="{51D6D676-6F2F-4446-9935-2D8D03821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BAEA2B-9C25-4B43-8C9A-A9D0C3E9B1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FC5F3A-7F1A-4EE8-A913-C8E96ACC3C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420551B3-B4DA-48EE-988C-4FAEAEB5C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question mark">
            <a:extLst>
              <a:ext uri="{FF2B5EF4-FFF2-40B4-BE49-F238E27FC236}">
                <a16:creationId xmlns:a16="http://schemas.microsoft.com/office/drawing/2014/main" id="{5D316665-A750-DE62-9318-F1507EE5D89D}"/>
              </a:ext>
            </a:extLst>
          </p:cNvPr>
          <p:cNvPicPr>
            <a:picLocks noChangeAspect="1"/>
          </p:cNvPicPr>
          <p:nvPr/>
        </p:nvPicPr>
        <p:blipFill rotWithShape="1">
          <a:blip r:embed="rId2"/>
          <a:srcRect b="6250"/>
          <a:stretch/>
        </p:blipFill>
        <p:spPr>
          <a:xfrm>
            <a:off x="-1" y="10"/>
            <a:ext cx="12192000" cy="6857988"/>
          </a:xfrm>
          <a:prstGeom prst="rect">
            <a:avLst/>
          </a:prstGeom>
        </p:spPr>
      </p:pic>
      <p:sp>
        <p:nvSpPr>
          <p:cNvPr id="24" name="Rectangle 23">
            <a:extLst>
              <a:ext uri="{FF2B5EF4-FFF2-40B4-BE49-F238E27FC236}">
                <a16:creationId xmlns:a16="http://schemas.microsoft.com/office/drawing/2014/main" id="{0B121716-8B64-478F-ABDB-17030AD1B7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 y="4530071"/>
            <a:ext cx="12191999" cy="2327926"/>
          </a:xfrm>
          <a:prstGeom prst="rect">
            <a:avLst/>
          </a:prstGeom>
          <a:gradFill flip="none" rotWithShape="1">
            <a:gsLst>
              <a:gs pos="24000">
                <a:schemeClr val="bg1">
                  <a:alpha val="20000"/>
                </a:schemeClr>
              </a:gs>
              <a:gs pos="78000">
                <a:schemeClr val="bg1">
                  <a:alpha val="30000"/>
                </a:schemeClr>
              </a:gs>
              <a:gs pos="50000">
                <a:schemeClr val="bg1">
                  <a:alpha val="30000"/>
                </a:schemeClr>
              </a:gs>
              <a:gs pos="100000">
                <a:schemeClr val="bg1">
                  <a:alpha val="40000"/>
                </a:schemeClr>
              </a:gs>
              <a:gs pos="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D38624-1ECF-27FD-4677-7330769D954C}"/>
              </a:ext>
            </a:extLst>
          </p:cNvPr>
          <p:cNvSpPr>
            <a:spLocks noGrp="1"/>
          </p:cNvSpPr>
          <p:nvPr>
            <p:ph type="title"/>
          </p:nvPr>
        </p:nvSpPr>
        <p:spPr>
          <a:xfrm>
            <a:off x="372723" y="4956811"/>
            <a:ext cx="11439414" cy="897439"/>
          </a:xfrm>
        </p:spPr>
        <p:txBody>
          <a:bodyPr vert="horz" lIns="91440" tIns="45720" rIns="91440" bIns="45720" rtlCol="0" anchor="ctr">
            <a:normAutofit/>
          </a:bodyPr>
          <a:lstStyle/>
          <a:p>
            <a:pPr algn="ctr">
              <a:lnSpc>
                <a:spcPct val="83000"/>
              </a:lnSpc>
            </a:pPr>
            <a:r>
              <a:rPr lang="en-US" sz="4400" cap="all" spc="-100" dirty="0">
                <a:solidFill>
                  <a:schemeClr val="tx1"/>
                </a:solidFill>
              </a:rPr>
              <a:t>Questions?</a:t>
            </a:r>
          </a:p>
        </p:txBody>
      </p:sp>
    </p:spTree>
    <p:extLst>
      <p:ext uri="{BB962C8B-B14F-4D97-AF65-F5344CB8AC3E}">
        <p14:creationId xmlns:p14="http://schemas.microsoft.com/office/powerpoint/2010/main" val="2799104624"/>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5DE61-B3E1-E930-08ED-30816A6A70D4}"/>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6034FBD3-8062-6219-E20C-A9CD3EBDA1EA}"/>
              </a:ext>
            </a:extLst>
          </p:cNvPr>
          <p:cNvSpPr>
            <a:spLocks noGrp="1"/>
          </p:cNvSpPr>
          <p:nvPr>
            <p:ph idx="1"/>
          </p:nvPr>
        </p:nvSpPr>
        <p:spPr/>
        <p:txBody>
          <a:bodyPr/>
          <a:lstStyle/>
          <a:p>
            <a:pPr marL="0" indent="0">
              <a:buNone/>
            </a:pPr>
            <a:r>
              <a:rPr lang="en-US" dirty="0"/>
              <a:t>1. Goodwin, O. (2022). </a:t>
            </a:r>
            <a:r>
              <a:rPr lang="en-US" i="1" dirty="0"/>
              <a:t>Challenges for today’s Mental Health Services.</a:t>
            </a:r>
            <a:r>
              <a:rPr lang="en-US" dirty="0"/>
              <a:t> Available at: </a:t>
            </a:r>
            <a:r>
              <a:rPr lang="en-US" dirty="0">
                <a:hlinkClick r:id="rId2"/>
              </a:rPr>
              <a:t>https://www.carnallfarrar.com/challenges-for-todays-mental-health-services</a:t>
            </a:r>
            <a:endParaRPr lang="en-US" dirty="0"/>
          </a:p>
          <a:p>
            <a:pPr marL="0" indent="0">
              <a:buNone/>
            </a:pPr>
            <a:endParaRPr lang="en-US" dirty="0"/>
          </a:p>
          <a:p>
            <a:pPr marL="0" indent="0">
              <a:buNone/>
            </a:pPr>
            <a:r>
              <a:rPr lang="en-US" dirty="0"/>
              <a:t>2. </a:t>
            </a:r>
            <a:r>
              <a:rPr lang="en-US" dirty="0" err="1"/>
              <a:t>Indepth.nice.org.uk</a:t>
            </a:r>
            <a:r>
              <a:rPr lang="en-US" dirty="0"/>
              <a:t>. (</a:t>
            </a:r>
            <a:r>
              <a:rPr lang="en-US" dirty="0" err="1"/>
              <a:t>n.d</a:t>
            </a:r>
            <a:r>
              <a:rPr lang="en-US" dirty="0"/>
              <a:t>). </a:t>
            </a:r>
            <a:r>
              <a:rPr lang="en-US" i="1" dirty="0"/>
              <a:t>Mental Health and the NHS. </a:t>
            </a:r>
            <a:r>
              <a:rPr lang="en-US" dirty="0"/>
              <a:t>Available at: </a:t>
            </a:r>
            <a:r>
              <a:rPr lang="en-US" dirty="0">
                <a:hlinkClick r:id="rId3"/>
              </a:rPr>
              <a:t>https://indepth.nice.org.uk/mental-health-and-the-nhs/index.html</a:t>
            </a:r>
            <a:endParaRPr lang="en-US" dirty="0"/>
          </a:p>
          <a:p>
            <a:pPr marL="0" indent="0">
              <a:buNone/>
            </a:pPr>
            <a:endParaRPr lang="en-US" dirty="0"/>
          </a:p>
          <a:p>
            <a:pPr marL="0" indent="0">
              <a:buNone/>
            </a:pPr>
            <a:r>
              <a:rPr lang="en-US" dirty="0"/>
              <a:t>3. Thomson, M. (2016). </a:t>
            </a:r>
            <a:r>
              <a:rPr lang="en-US" i="1" dirty="0"/>
              <a:t>Mental Health.</a:t>
            </a:r>
            <a:r>
              <a:rPr lang="en-US" dirty="0"/>
              <a:t> Available at: </a:t>
            </a:r>
            <a:r>
              <a:rPr lang="en-US" dirty="0">
                <a:hlinkClick r:id="rId4"/>
              </a:rPr>
              <a:t>https://peopleshistorynhs.org/encylopaedia/mental-health/</a:t>
            </a:r>
            <a:r>
              <a:rPr lang="en-US" dirty="0"/>
              <a:t>.</a:t>
            </a:r>
          </a:p>
          <a:p>
            <a:pPr marL="0" indent="0">
              <a:buNone/>
            </a:pPr>
            <a:endParaRPr lang="en-US" dirty="0"/>
          </a:p>
        </p:txBody>
      </p:sp>
    </p:spTree>
    <p:extLst>
      <p:ext uri="{BB962C8B-B14F-4D97-AF65-F5344CB8AC3E}">
        <p14:creationId xmlns:p14="http://schemas.microsoft.com/office/powerpoint/2010/main" val="38199293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AnalogousFromDarkSeedLeftStep">
      <a:dk1>
        <a:srgbClr val="000000"/>
      </a:dk1>
      <a:lt1>
        <a:srgbClr val="FFFFFF"/>
      </a:lt1>
      <a:dk2>
        <a:srgbClr val="261A2E"/>
      </a:dk2>
      <a:lt2>
        <a:srgbClr val="F0F3F2"/>
      </a:lt2>
      <a:accent1>
        <a:srgbClr val="E42C8B"/>
      </a:accent1>
      <a:accent2>
        <a:srgbClr val="D21AC5"/>
      </a:accent2>
      <a:accent3>
        <a:srgbClr val="A42CE4"/>
      </a:accent3>
      <a:accent4>
        <a:srgbClr val="5028D5"/>
      </a:accent4>
      <a:accent5>
        <a:srgbClr val="2C4DE4"/>
      </a:accent5>
      <a:accent6>
        <a:srgbClr val="1A88D2"/>
      </a:accent6>
      <a:hlink>
        <a:srgbClr val="3F41BF"/>
      </a:hlink>
      <a:folHlink>
        <a:srgbClr val="7F7F7F"/>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1749</TotalTime>
  <Words>418</Words>
  <Application>Microsoft Macintosh PowerPoint</Application>
  <PresentationFormat>Widescreen</PresentationFormat>
  <Paragraphs>42</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Avenir Next LT Pro</vt:lpstr>
      <vt:lpstr>Avenir Next LT Pro Light</vt:lpstr>
      <vt:lpstr>Garamond</vt:lpstr>
      <vt:lpstr>SavonVTI</vt:lpstr>
      <vt:lpstr>Introduction to Health and Social Care (LCHS4003) Assessment 1 </vt:lpstr>
      <vt:lpstr>How Mental Health Services Have Developed Over The Years.</vt:lpstr>
      <vt:lpstr>Mental Health Services in the 1900s. </vt:lpstr>
      <vt:lpstr>Mental Health Services in the 2000s.</vt:lpstr>
      <vt:lpstr>Mental Health Services Now.</vt:lpstr>
      <vt:lpstr>Conclusion</vt:lpstr>
      <vt:lpstr>Questions?</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Health and Social Care (LCHS4003) Assessment 1 </dc:title>
  <dc:creator>Marilyn Alda Mcleish (2316784)</dc:creator>
  <cp:lastModifiedBy>Marilyn Alda Mcleish (2316784)</cp:lastModifiedBy>
  <cp:revision>2</cp:revision>
  <dcterms:created xsi:type="dcterms:W3CDTF">2024-03-10T17:33:40Z</dcterms:created>
  <dcterms:modified xsi:type="dcterms:W3CDTF">2024-03-11T22:43:14Z</dcterms:modified>
</cp:coreProperties>
</file>