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8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 id="2147483691" r:id="rId2"/>
  </p:sldMasterIdLst>
  <p:notesMasterIdLst>
    <p:notesMasterId r:id="rId90"/>
  </p:notesMasterIdLst>
  <p:sldIdLst>
    <p:sldId id="309" r:id="rId3"/>
    <p:sldId id="312" r:id="rId4"/>
    <p:sldId id="348" r:id="rId5"/>
    <p:sldId id="377" r:id="rId6"/>
    <p:sldId id="310" r:id="rId7"/>
    <p:sldId id="265" r:id="rId8"/>
    <p:sldId id="269" r:id="rId9"/>
    <p:sldId id="270" r:id="rId10"/>
    <p:sldId id="273" r:id="rId11"/>
    <p:sldId id="274" r:id="rId12"/>
    <p:sldId id="352" r:id="rId13"/>
    <p:sldId id="353" r:id="rId14"/>
    <p:sldId id="275" r:id="rId15"/>
    <p:sldId id="333" r:id="rId16"/>
    <p:sldId id="256" r:id="rId17"/>
    <p:sldId id="334" r:id="rId18"/>
    <p:sldId id="257" r:id="rId19"/>
    <p:sldId id="258" r:id="rId20"/>
    <p:sldId id="380" r:id="rId98"/>
    <p:sldId id="259" r:id="rId21"/>
    <p:sldId id="260" r:id="rId22"/>
    <p:sldId id="261" r:id="rId23"/>
    <p:sldId id="262" r:id="rId24"/>
    <p:sldId id="263" r:id="rId25"/>
    <p:sldId id="264" r:id="rId26"/>
    <p:sldId id="335" r:id="rId27"/>
    <p:sldId id="266" r:id="rId28"/>
    <p:sldId id="267" r:id="rId29"/>
    <p:sldId id="276" r:id="rId30"/>
    <p:sldId id="277" r:id="rId31"/>
    <p:sldId id="278" r:id="rId32"/>
    <p:sldId id="349" r:id="rId33"/>
    <p:sldId id="280" r:id="rId34"/>
    <p:sldId id="350" r:id="rId35"/>
    <p:sldId id="281" r:id="rId36"/>
    <p:sldId id="351" r:id="rId37"/>
    <p:sldId id="282" r:id="rId38"/>
    <p:sldId id="328" r:id="rId39"/>
    <p:sldId id="355" r:id="rId40"/>
    <p:sldId id="356" r:id="rId41"/>
    <p:sldId id="378" r:id="rId96"/>
    <p:sldId id="357" r:id="rId42"/>
    <p:sldId id="358" r:id="rId43"/>
    <p:sldId id="359" r:id="rId44"/>
    <p:sldId id="360" r:id="rId45"/>
    <p:sldId id="361" r:id="rId46"/>
    <p:sldId id="362" r:id="rId47"/>
    <p:sldId id="363" r:id="rId48"/>
    <p:sldId id="364" r:id="rId49"/>
    <p:sldId id="365" r:id="rId50"/>
    <p:sldId id="268" r:id="rId51"/>
    <p:sldId id="366" r:id="rId52"/>
    <p:sldId id="367" r:id="rId53"/>
    <p:sldId id="271" r:id="rId54"/>
    <p:sldId id="272" r:id="rId55"/>
    <p:sldId id="368" r:id="rId56"/>
    <p:sldId id="369" r:id="rId57"/>
    <p:sldId id="370" r:id="rId58"/>
    <p:sldId id="371" r:id="rId59"/>
    <p:sldId id="372" r:id="rId60"/>
    <p:sldId id="373" r:id="rId61"/>
    <p:sldId id="279" r:id="rId62"/>
    <p:sldId id="374" r:id="rId63"/>
    <p:sldId id="375" r:id="rId64"/>
    <p:sldId id="376" r:id="rId65"/>
    <p:sldId id="283" r:id="rId66"/>
    <p:sldId id="284" r:id="rId67"/>
    <p:sldId id="285" r:id="rId68"/>
    <p:sldId id="286" r:id="rId69"/>
    <p:sldId id="287" r:id="rId70"/>
    <p:sldId id="288" r:id="rId71"/>
    <p:sldId id="289" r:id="rId72"/>
    <p:sldId id="290" r:id="rId73"/>
    <p:sldId id="291" r:id="rId74"/>
    <p:sldId id="329" r:id="rId75"/>
    <p:sldId id="330" r:id="rId76"/>
    <p:sldId id="379" r:id="rId97"/>
    <p:sldId id="331" r:id="rId89"/>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EDFE4"/>
    <a:srgbClr val="6055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98E754-BCFE-4BB4-BBB4-0792F7CB9FC9}" v="1" dt="2026-03-08T11:35:50.5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162" autoAdjust="0"/>
  </p:normalViewPr>
  <p:slideViewPr>
    <p:cSldViewPr snapToGrid="0" snapToObjects="1">
      <p:cViewPr>
        <p:scale>
          <a:sx n="76" d="100"/>
          <a:sy n="76" d="100"/>
        </p:scale>
        <p:origin x="63" y="369"/>
      </p:cViewPr>
      <p:guideLst/>
    </p:cSldViewPr>
  </p:slideViewPr>
  <p:notesTextViewPr>
    <p:cViewPr>
      <p:scale>
        <a:sx n="1" d="1"/>
        <a:sy n="1" d="1"/>
      </p:scale>
      <p:origin x="0" y="0"/>
    </p:cViewPr>
  </p:notesTextViewPr>
  <p:gridSpacing cx="76200" cy="76200"/>
</p:viewPr>
</file>

<file path=ppt/_rels/presentation.xml.rels><?xml version="1.0" encoding="utf-8"?><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5" Type="http://schemas.openxmlformats.org/officeDocument/2006/relationships/slide" Target="slides/slide3.xml"/><Relationship Id="rId90" Type="http://schemas.openxmlformats.org/officeDocument/2006/relationships/notesMaster" Target="notesMasters/notesMaster1.xml"/><Relationship Id="rId95" Type="http://schemas.microsoft.com/office/2015/10/relationships/revisionInfo" Target="revisionInfo.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9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viewProps" Target="viewProps.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  <Relationship Id="rId96" Type="http://schemas.openxmlformats.org/officeDocument/2006/relationships/slide" Target="slides/slide88.xml"/>
  <Relationship Id="rId97" Type="http://schemas.openxmlformats.org/officeDocument/2006/relationships/slide" Target="slides/slide89.xml"/>
  <Relationship Id="rId98" Type="http://schemas.openxmlformats.org/officeDocument/2006/relationships/slide" Target="slides/slide90.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72658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E836-AAFA-49B7-8FB2-7FC726271AD4}" type="slidenum">
              <a:rPr lang="en-GB" smtClean="0"/>
              <a:t>1</a:t>
            </a:fld>
            <a:endParaRPr lang="en-GB"/>
          </a:p>
        </p:txBody>
      </p:sp>
    </p:spTree>
    <p:extLst>
      <p:ext uri="{BB962C8B-B14F-4D97-AF65-F5344CB8AC3E}">
        <p14:creationId xmlns:p14="http://schemas.microsoft.com/office/powerpoint/2010/main" val="1004765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F5B31-6E73-EDA6-4030-D61F869025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142E2F-358D-8F16-D54A-C19AF7EBE8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82D686-BFB3-3D48-7537-AA45F6D68969}"/>
              </a:ext>
            </a:extLst>
          </p:cNvPr>
          <p:cNvSpPr>
            <a:spLocks noGrp="1"/>
          </p:cNvSpPr>
          <p:nvPr>
            <p:ph type="body" idx="1"/>
          </p:nvPr>
        </p:nvSpPr>
        <p:spPr/>
        <p:txBody>
          <a:bodyPr/>
          <a:lstStyle/>
          <a:p>
            <a:r>
              <a:rPr lang="en-GB" b="0" dirty="0"/>
              <a:t>When citing The Structure of Scientific Revolutions by Thomas S. Kuhn, it is useful to note that Kuhn later clarified that he used the word “paradigm” in two different ways, which caused confusion in the first edition.</a:t>
            </a:r>
          </a:p>
          <a:p>
            <a:r>
              <a:rPr lang="en-GB" b="0" dirty="0"/>
              <a:t>1. Broad meaning – Disciplinary Matrix</a:t>
            </a:r>
          </a:p>
          <a:p>
            <a:r>
              <a:rPr lang="en-GB" b="0" dirty="0"/>
              <a:t>Later in the book (especially in the Postscript to the 1970 edition), Kuhn explains that what many people call a paradigm actually refers to a disciplinary matrix, meaning the shared framework of a scientific community.</a:t>
            </a:r>
            <a:br>
              <a:rPr lang="en-GB" b="0" dirty="0"/>
            </a:br>
            <a:r>
              <a:rPr lang="en-GB" b="0" dirty="0"/>
              <a:t>This includes:</a:t>
            </a:r>
          </a:p>
          <a:p>
            <a:r>
              <a:rPr lang="en-GB" b="0" dirty="0"/>
              <a:t>Shared theories</a:t>
            </a:r>
          </a:p>
          <a:p>
            <a:r>
              <a:rPr lang="en-GB" b="0" dirty="0"/>
              <a:t>Accepted methods</a:t>
            </a:r>
          </a:p>
          <a:p>
            <a:r>
              <a:rPr lang="en-GB" b="0" dirty="0"/>
              <a:t>Standards of evidence</a:t>
            </a:r>
          </a:p>
          <a:p>
            <a:r>
              <a:rPr lang="en-GB" b="0" dirty="0"/>
              <a:t>Values guiding research</a:t>
            </a:r>
          </a:p>
          <a:p>
            <a:r>
              <a:rPr lang="en-GB" b="0" dirty="0"/>
              <a:t>Symbolic generalisations (e.g., equations)</a:t>
            </a:r>
          </a:p>
          <a:p>
            <a:r>
              <a:rPr lang="en-GB" b="0" dirty="0"/>
              <a:t>In other words, the entire worldview and toolkit that scientists in a field share.</a:t>
            </a:r>
          </a:p>
          <a:p>
            <a:r>
              <a:rPr lang="en-GB" b="0" dirty="0"/>
              <a:t>2. Narrow meaning – Exemplars</a:t>
            </a:r>
          </a:p>
          <a:p>
            <a:r>
              <a:rPr lang="en-GB" b="0" dirty="0"/>
              <a:t>Kuhn also uses “paradigm” in a more specific sense: concrete problem–solution examples that scientists learn during training.</a:t>
            </a:r>
          </a:p>
          <a:p>
            <a:r>
              <a:rPr lang="en-GB" b="0" dirty="0"/>
              <a:t>Examples include classic solved problems in textbooks that show researchers how to apply theories to real cases.</a:t>
            </a:r>
          </a:p>
          <a:p>
            <a:r>
              <a:rPr lang="en-GB" b="0" dirty="0"/>
              <a:t>These exemplars guide scientists when solving new problems during what Kuhn calls “normal science.”</a:t>
            </a:r>
          </a:p>
          <a:p>
            <a:r>
              <a:rPr lang="en-GB" b="0" dirty="0"/>
              <a:t>Why this matters in doctoral work</a:t>
            </a:r>
          </a:p>
          <a:p>
            <a:r>
              <a:rPr lang="en-GB" b="0" dirty="0"/>
              <a:t>Many examiners expect students to acknowledge that Kuhn’s definition evolved:</a:t>
            </a:r>
          </a:p>
          <a:p>
            <a:r>
              <a:rPr lang="en-GB" b="0" dirty="0"/>
              <a:t>Early definition (Preface):</a:t>
            </a:r>
          </a:p>
          <a:p>
            <a:r>
              <a:rPr lang="en-GB" b="0" dirty="0"/>
              <a:t>“Universally recognized scientific achievements that for a time provide model problems and solutions to a community of practitioners.” (Kuhn, 1970, p. viii)</a:t>
            </a:r>
          </a:p>
          <a:p>
            <a:r>
              <a:rPr lang="en-GB" b="0" dirty="0"/>
              <a:t>Later clarification:</a:t>
            </a:r>
            <a:br>
              <a:rPr lang="en-GB" b="0" dirty="0"/>
            </a:br>
            <a:r>
              <a:rPr lang="en-GB" b="0" dirty="0"/>
              <a:t>Paradigm = disciplinary matrix + exemplars</a:t>
            </a:r>
          </a:p>
          <a:p>
            <a:r>
              <a:rPr lang="en-GB" b="0" dirty="0"/>
              <a:t>Recognising this distinction shows a more precise reading of Kuhn, which is helpful when discussing research paradigms in doctoral methodology.</a:t>
            </a:r>
          </a:p>
          <a:p>
            <a:r>
              <a:rPr lang="en-GB" b="0" dirty="0"/>
              <a:t>A concise academic way to write this in a thesis might be:</a:t>
            </a:r>
          </a:p>
          <a:p>
            <a:r>
              <a:rPr lang="en-GB" b="0" dirty="0"/>
              <a:t>Kuhn defined paradigms as “universally recognized scientific achievements that for a time provide model problems and solutions to a community of practitioners” (Kuhn, 1970, p. viii). In the postscript to the second edition, he later clarified that the concept encompasses both the broader </a:t>
            </a:r>
            <a:r>
              <a:rPr lang="en-GB" b="0" i="1" dirty="0"/>
              <a:t>disciplinary matrix</a:t>
            </a:r>
            <a:r>
              <a:rPr lang="en-GB" b="0" dirty="0"/>
              <a:t> of shared assumptions and the narrower </a:t>
            </a:r>
            <a:r>
              <a:rPr lang="en-GB" b="0" i="1" dirty="0"/>
              <a:t>exemplars</a:t>
            </a:r>
            <a:r>
              <a:rPr lang="en-GB" b="0" dirty="0"/>
              <a:t> that guide problem solving.</a:t>
            </a:r>
          </a:p>
          <a:p>
            <a:r>
              <a:rPr lang="en-GB" b="0" dirty="0"/>
              <a:t>The most common mistake doctoral students make when citing Kuhn is treating paradigms as fixed philosophical categories (positivism, interpretivism, etc.) in the way research methods textbooks do.</a:t>
            </a:r>
          </a:p>
          <a:p>
            <a:r>
              <a:rPr lang="en-GB" b="0" dirty="0"/>
              <a:t>However, this is not actually how Thomas S. Kuhn used the concept in The Structure of Scientific Revolutions.</a:t>
            </a:r>
          </a:p>
          <a:p>
            <a:r>
              <a:rPr lang="en-GB" b="0" dirty="0"/>
              <a:t>What Kuhn actually meant</a:t>
            </a:r>
          </a:p>
          <a:p>
            <a:r>
              <a:rPr lang="en-GB" b="0" dirty="0"/>
              <a:t>Kuhn used paradigm to describe a shared framework within a scientific community, including:</a:t>
            </a:r>
          </a:p>
          <a:p>
            <a:r>
              <a:rPr lang="en-GB" b="0" dirty="0"/>
              <a:t>accepted theories</a:t>
            </a:r>
          </a:p>
          <a:p>
            <a:r>
              <a:rPr lang="en-GB" b="0" dirty="0"/>
              <a:t>methodological approaches</a:t>
            </a:r>
          </a:p>
          <a:p>
            <a:r>
              <a:rPr lang="en-GB" b="0" dirty="0"/>
              <a:t>standards for evidence</a:t>
            </a:r>
          </a:p>
          <a:p>
            <a:r>
              <a:rPr lang="en-GB" b="0" dirty="0"/>
              <a:t>typical problems and solutions</a:t>
            </a:r>
          </a:p>
          <a:p>
            <a:r>
              <a:rPr lang="en-GB" b="0" dirty="0"/>
              <a:t>These guide what he called “normal science.”</a:t>
            </a:r>
          </a:p>
          <a:p>
            <a:r>
              <a:rPr lang="en-GB" b="0" dirty="0"/>
              <a:t>Paradigms change during scientific revolutions, when anomalies accumulate and a new framework replaces the old one.</a:t>
            </a:r>
          </a:p>
          <a:p>
            <a:r>
              <a:rPr lang="en-GB" b="0" dirty="0"/>
              <a:t>The methodological textbook reinterpretation</a:t>
            </a:r>
          </a:p>
          <a:p>
            <a:r>
              <a:rPr lang="en-GB" b="0" dirty="0"/>
              <a:t>Later research methods writers (especially in social science) adapted Kuhn’s concept into philosophical research paradigms, such as:</a:t>
            </a:r>
          </a:p>
          <a:p>
            <a:r>
              <a:rPr lang="en-GB" b="0" dirty="0"/>
              <a:t>Positivism</a:t>
            </a:r>
          </a:p>
          <a:p>
            <a:r>
              <a:rPr lang="en-GB" b="0" dirty="0"/>
              <a:t>Post-positivism</a:t>
            </a:r>
          </a:p>
          <a:p>
            <a:r>
              <a:rPr lang="en-GB" b="0" dirty="0"/>
              <a:t>Interpretivism</a:t>
            </a:r>
          </a:p>
          <a:p>
            <a:r>
              <a:rPr lang="en-GB" b="0" dirty="0"/>
              <a:t>Critical theory</a:t>
            </a:r>
          </a:p>
          <a:p>
            <a:r>
              <a:rPr lang="en-GB" b="0" dirty="0"/>
              <a:t>Pragmatism</a:t>
            </a:r>
          </a:p>
          <a:p>
            <a:r>
              <a:rPr lang="en-GB" b="0" dirty="0"/>
              <a:t>These categories are extremely common in doctoral methodology chapters, but they are a reinterpretation of Kuhn rather than Kuhn’s original usage.</a:t>
            </a:r>
          </a:p>
          <a:p>
            <a:r>
              <a:rPr lang="en-GB" b="0" dirty="0"/>
              <a:t>Why examiners notice this</a:t>
            </a:r>
          </a:p>
          <a:p>
            <a:r>
              <a:rPr lang="en-GB" b="0" dirty="0"/>
              <a:t>If a thesis says something like:</a:t>
            </a:r>
          </a:p>
          <a:p>
            <a:r>
              <a:rPr lang="en-GB" b="0" dirty="0"/>
              <a:t>“This research adopts an interpretivist paradigm as defined by Kuhn.”</a:t>
            </a:r>
          </a:p>
          <a:p>
            <a:r>
              <a:rPr lang="en-GB" b="0" dirty="0"/>
              <a:t>…it is technically inaccurate, because Kuhn never defined interpretivism or positivism as paradigms in that way.</a:t>
            </a:r>
          </a:p>
          <a:p>
            <a:r>
              <a:rPr lang="en-GB" b="0" dirty="0"/>
              <a:t>A stronger doctoral-level phrasing</a:t>
            </a:r>
          </a:p>
          <a:p>
            <a:r>
              <a:rPr lang="en-GB" b="0" dirty="0"/>
              <a:t>A more precise approach is:</a:t>
            </a:r>
          </a:p>
          <a:p>
            <a:r>
              <a:rPr lang="en-GB" b="0" dirty="0"/>
              <a:t>While Kuhn (1970) originally used the concept of paradigm to describe shared frameworks guiding scientific practice, later social science methodology literature has adapted the concept to refer to broader philosophical research worldviews such as positivism and interpretivism.</a:t>
            </a:r>
          </a:p>
          <a:p>
            <a:r>
              <a:rPr lang="en-GB" b="0" dirty="0"/>
              <a:t>This small clarification signals methodological sophistication to supervisors and examiners.</a:t>
            </a:r>
          </a:p>
          <a:p>
            <a:r>
              <a:rPr lang="en-GB" b="0" dirty="0"/>
              <a:t>Some qualitative scholars argue that Thomas S. Kuhn’s ideas in The Structure of Scientific Revolutions actually align quite closely with interpretivist thinking, even though Kuhn was writing about the natural sciences.</a:t>
            </a:r>
          </a:p>
          <a:p>
            <a:r>
              <a:rPr lang="en-GB" b="0" dirty="0"/>
              <a:t>1. Knowledge is shaped by communities</a:t>
            </a:r>
          </a:p>
          <a:p>
            <a:r>
              <a:rPr lang="en-GB" b="0" dirty="0"/>
              <a:t>Kuhn argued that what scientists see and accept as valid knowledge is shaped by the scientific community they belong to.</a:t>
            </a:r>
          </a:p>
          <a:p>
            <a:r>
              <a:rPr lang="en-GB" b="0" dirty="0"/>
              <a:t>Different paradigms lead scientists to:</a:t>
            </a:r>
          </a:p>
          <a:p>
            <a:r>
              <a:rPr lang="en-GB" b="0" dirty="0"/>
              <a:t>ask different questions</a:t>
            </a:r>
          </a:p>
          <a:p>
            <a:r>
              <a:rPr lang="en-GB" b="0" dirty="0"/>
              <a:t>interpret data differently</a:t>
            </a:r>
          </a:p>
          <a:p>
            <a:r>
              <a:rPr lang="en-GB" b="0" dirty="0"/>
              <a:t>prioritise different problems</a:t>
            </a:r>
          </a:p>
          <a:p>
            <a:r>
              <a:rPr lang="en-GB" b="0" dirty="0"/>
              <a:t>This idea resonates strongly with interpretivist research, where knowledge is understood as socially constructed within communities and contexts.</a:t>
            </a:r>
          </a:p>
          <a:p>
            <a:r>
              <a:rPr lang="en-GB" b="0" dirty="0"/>
              <a:t>2. Observation is theory-laden</a:t>
            </a:r>
          </a:p>
          <a:p>
            <a:r>
              <a:rPr lang="en-GB" b="0" dirty="0"/>
              <a:t>Kuhn suggested that scientists do not observe the world in a completely neutral way. Instead, their paradigm influences what they notice and how they interpret it.</a:t>
            </a:r>
          </a:p>
          <a:p>
            <a:r>
              <a:rPr lang="en-GB" b="0" dirty="0"/>
              <a:t>This challenges the strong positivist assumption that facts are completely objective and independent of interpretation.</a:t>
            </a:r>
          </a:p>
          <a:p>
            <a:r>
              <a:rPr lang="en-GB" b="0" dirty="0"/>
              <a:t>Interpretivist researchers similarly argue that:</a:t>
            </a:r>
          </a:p>
          <a:p>
            <a:r>
              <a:rPr lang="en-GB" b="0" dirty="0"/>
              <a:t>meaning is constructed through interpretation</a:t>
            </a:r>
          </a:p>
          <a:p>
            <a:r>
              <a:rPr lang="en-GB" b="0" dirty="0"/>
              <a:t>researchers and participants both influence how reality is understood.</a:t>
            </a:r>
          </a:p>
          <a:p>
            <a:r>
              <a:rPr lang="en-GB" b="0" dirty="0"/>
              <a:t>3. Paradigm shifts resemble changes in worldview</a:t>
            </a:r>
          </a:p>
          <a:p>
            <a:r>
              <a:rPr lang="en-GB" b="0" dirty="0"/>
              <a:t>Kuhn famously argued that when paradigms change, scientists effectively begin seeing the world differently.</a:t>
            </a:r>
          </a:p>
          <a:p>
            <a:r>
              <a:rPr lang="en-GB" b="0" dirty="0"/>
              <a:t>He compared this to a Gestalt switch, where the same image can suddenly appear in a completely different way.</a:t>
            </a:r>
          </a:p>
          <a:p>
            <a:r>
              <a:rPr lang="en-GB" b="0" dirty="0"/>
              <a:t>Interpretivist traditions often emphasise exactly this idea — that different perspectives produce different realities or meanings.</a:t>
            </a:r>
          </a:p>
          <a:p>
            <a:r>
              <a:rPr lang="en-GB" b="0" dirty="0"/>
              <a:t>4. Why this matters in doctoral methodology</a:t>
            </a:r>
          </a:p>
          <a:p>
            <a:r>
              <a:rPr lang="en-GB" b="0" dirty="0"/>
              <a:t>Some methodology scholars therefore argue that Kuhn helped open the door to pluralism in research approaches, because his work showed that:</a:t>
            </a:r>
          </a:p>
          <a:p>
            <a:r>
              <a:rPr lang="en-GB" b="0" dirty="0"/>
              <a:t>scientific knowledge is historically situated</a:t>
            </a:r>
          </a:p>
          <a:p>
            <a:r>
              <a:rPr lang="en-GB" b="0" dirty="0"/>
              <a:t>communities shape what counts as valid knowledge</a:t>
            </a:r>
          </a:p>
          <a:p>
            <a:r>
              <a:rPr lang="en-GB" b="0" dirty="0"/>
              <a:t>frameworks for understanding the world can change.</a:t>
            </a:r>
          </a:p>
          <a:p>
            <a:r>
              <a:rPr lang="en-GB" b="0" dirty="0"/>
              <a:t>A concise way to express this in a thesis</a:t>
            </a:r>
          </a:p>
          <a:p>
            <a:r>
              <a:rPr lang="en-GB" b="0" dirty="0"/>
              <a:t>A short doctoral-level sentence might be:</a:t>
            </a:r>
          </a:p>
          <a:p>
            <a:r>
              <a:rPr lang="en-GB" b="0" dirty="0"/>
              <a:t>Kuhn’s analysis of scientific paradigms highlights the role of shared assumptions and interpretive frameworks within research communities, an insight that resonates with interpretivist perspectives on the socially constructed nature of knowledge.</a:t>
            </a:r>
          </a:p>
          <a:p>
            <a:br>
              <a:rPr lang="en-GB" b="0" dirty="0"/>
            </a:br>
            <a:endParaRPr lang="en-GB" b="0" dirty="0"/>
          </a:p>
          <a:p>
            <a:br>
              <a:rPr lang="en-GB" b="0" dirty="0"/>
            </a:br>
            <a:endParaRPr lang="en-GB" b="0" dirty="0"/>
          </a:p>
          <a:p>
            <a:endParaRPr lang="en-US" b="0" dirty="0"/>
          </a:p>
        </p:txBody>
      </p:sp>
      <p:sp>
        <p:nvSpPr>
          <p:cNvPr id="4" name="Slide Number Placeholder 3">
            <a:extLst>
              <a:ext uri="{FF2B5EF4-FFF2-40B4-BE49-F238E27FC236}">
                <a16:creationId xmlns:a16="http://schemas.microsoft.com/office/drawing/2014/main" id="{6A1DE8EE-5196-D363-DC20-45FC04F3C55D}"/>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304347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594F05-603B-63CF-240D-9AFFC402E4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C8ABEA-9987-0B3A-4B47-9E60C7352E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452010-E423-776A-4040-C486228B202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AC28CFA-9F73-1CD1-24DE-3F9AA516B608}"/>
              </a:ext>
            </a:extLst>
          </p:cNvPr>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36827946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569FA-3635-CE63-5947-17EBFF7365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5FB029-550D-BEC8-5D27-2807D7FFBD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0B0C04-3C91-1BCF-83A1-12A70D13F4E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36D9D74-0EA3-D550-AA2C-B2E50D150B54}"/>
              </a:ext>
            </a:extLst>
          </p:cNvPr>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21736403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30AC3D-1583-2481-3575-F23CEC6632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663005-3B8E-6CD1-DDFD-A586E36340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26FBE3-CFC9-109A-740C-F038DE0AE8B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D2302AA-A578-F41E-45FD-6F1CC842302D}"/>
              </a:ext>
            </a:extLst>
          </p:cNvPr>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7559163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3E5ADA-0AAA-4762-81A1-6E3632736C91}"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1940467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3E5ADA-0AAA-4762-81A1-6E3632736C91}"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2002833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242527-F456-444E-A4D7-05C7981C3307}"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373898056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242527-F456-444E-A4D7-05C7981C3307}"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204650781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242527-F456-444E-A4D7-05C7981C3307}" type="datetimeFigureOut">
              <a:rPr lang="en-GB" smtClean="0"/>
              <a:t>06/03/2026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309833768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242527-F456-444E-A4D7-05C7981C3307}"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206092820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242527-F456-444E-A4D7-05C7981C3307}" type="datetimeFigureOut">
              <a:rPr lang="en-GB" smtClean="0"/>
              <a:t>06/03/2026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236140508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D242527-F456-444E-A4D7-05C7981C3307}"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206033908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D242527-F456-444E-A4D7-05C7981C3307}"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117367313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242527-F456-444E-A4D7-05C7981C3307}"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154860644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242527-F456-444E-A4D7-05C7981C3307}"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8A598A-A337-4E7F-AF94-813D6307E353}" type="slidenum">
              <a:rPr lang="en-GB" smtClean="0"/>
              <a:t>‹#›</a:t>
            </a:fld>
            <a:endParaRPr lang="en-GB"/>
          </a:p>
        </p:txBody>
      </p:sp>
    </p:spTree>
    <p:extLst>
      <p:ext uri="{BB962C8B-B14F-4D97-AF65-F5344CB8AC3E}">
        <p14:creationId xmlns:p14="http://schemas.microsoft.com/office/powerpoint/2010/main" val="19355328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5033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8787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5D242527-F456-444E-A4D7-05C7981C3307}" type="datetimeFigureOut">
              <a:rPr lang="en-GB" smtClean="0"/>
              <a:t>06/03/2026</a:t>
            </a:fld>
            <a:endParaRPr lang="en-GB"/>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98A598A-A337-4E7F-AF94-813D6307E353}" type="slidenum">
              <a:rPr lang="en-GB" smtClean="0"/>
              <a:t>‹#›</a:t>
            </a:fld>
            <a:endParaRPr lang="en-GB"/>
          </a:p>
        </p:txBody>
      </p:sp>
    </p:spTree>
    <p:extLst>
      <p:ext uri="{BB962C8B-B14F-4D97-AF65-F5344CB8AC3E}">
        <p14:creationId xmlns:p14="http://schemas.microsoft.com/office/powerpoint/2010/main" val="147679966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8125988"/>
      </p:ext>
    </p:extLst>
  </p:cSld>
  <p:clrMap bg1="lt1" tx1="dk1" bg2="lt2" tx2="dk2" accent1="accent1" accent2="accent2" accent3="accent3" accent4="accent4" accent5="accent5" accent6="accent6" hlink="hlink" folHlink="folHlink"/>
  <p:sldLayoutIdLst>
    <p:sldLayoutId id="2147483692"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1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1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1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1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2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room with a dome ceiling&#10;&#10;AI-generated content may be incorrect.">
            <a:extLst>
              <a:ext uri="{FF2B5EF4-FFF2-40B4-BE49-F238E27FC236}">
                <a16:creationId xmlns:a16="http://schemas.microsoft.com/office/drawing/2014/main" id="{35CDA0BB-3471-7C62-98CD-1259691BEB96}"/>
              </a:ext>
            </a:extLst>
          </p:cNvPr>
          <p:cNvPicPr>
            <a:picLocks noChangeAspect="1"/>
          </p:cNvPicPr>
          <p:nvPr/>
        </p:nvPicPr>
        <p:blipFill>
          <a:blip r:embed="rId3">
            <a:extLst>
              <a:ext uri="{28A0092B-C50C-407E-A947-70E740481C1C}">
                <a14:useLocalDpi xmlns:a14="http://schemas.microsoft.com/office/drawing/2010/main" val="0"/>
              </a:ext>
            </a:extLst>
          </a:blip>
          <a:srcRect t="9091" r="23585"/>
          <a:stretch>
            <a:fillRect/>
          </a:stretch>
        </p:blipFill>
        <p:spPr>
          <a:xfrm>
            <a:off x="2642616" y="10"/>
            <a:ext cx="6501384" cy="51434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51435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358485" y="841772"/>
            <a:ext cx="3017520" cy="2403100"/>
          </a:xfrm>
        </p:spPr>
        <p:txBody>
          <a:bodyPr anchor="b">
            <a:normAutofit/>
          </a:bodyPr>
          <a:lstStyle/>
          <a:p>
            <a:pPr algn="l"/>
            <a:r>
              <a:rPr lang="en-GB" sz="3300" b="1">
                <a:solidFill>
                  <a:schemeClr val="bg1"/>
                </a:solidFill>
              </a:rPr>
              <a:t>LCDB7007 </a:t>
            </a:r>
            <a:br>
              <a:rPr lang="en-GB" sz="3300" b="1">
                <a:solidFill>
                  <a:schemeClr val="bg1"/>
                </a:solidFill>
              </a:rPr>
            </a:br>
            <a:r>
              <a:rPr lang="en-GB" sz="3300" b="1">
                <a:solidFill>
                  <a:schemeClr val="bg1"/>
                </a:solidFill>
              </a:rPr>
              <a:t>RESEARCH PRINCIPLES AND PHILOSOPHY</a:t>
            </a:r>
            <a:br>
              <a:rPr lang="en-GB" sz="3300">
                <a:solidFill>
                  <a:schemeClr val="bg1"/>
                </a:solidFill>
              </a:rPr>
            </a:br>
            <a:endParaRPr lang="en-GB" sz="3300">
              <a:solidFill>
                <a:schemeClr val="bg1"/>
              </a:solidFill>
            </a:endParaRP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358485" y="3654691"/>
            <a:ext cx="3017519" cy="906106"/>
          </a:xfrm>
        </p:spPr>
        <p:txBody>
          <a:bodyPr>
            <a:normAutofit/>
          </a:bodyPr>
          <a:lstStyle/>
          <a:p>
            <a:pPr algn="l"/>
            <a:r>
              <a:rPr lang="en-GB" sz="1500">
                <a:solidFill>
                  <a:schemeClr val="bg1"/>
                </a:solidFill>
              </a:rPr>
              <a:t>DR CAROLINE JAWAD 2025</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26009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3410190"/>
            <a:ext cx="2983230"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32EF5F-FA3B-4F64-F291-0B1A4DC1DFD7}"/>
              </a:ext>
            </a:extLst>
          </p:cNvPr>
          <p:cNvPicPr>
            <a:picLocks noChangeAspect="1"/>
          </p:cNvPicPr>
          <p:nvPr/>
        </p:nvPicPr>
        <p:blipFill>
          <a:blip r:embed="rId2"/>
          <a:srcRect t="10065" b="5365"/>
          <a:stretch>
            <a:fillRect/>
          </a:stretch>
        </p:blipFill>
        <p:spPr>
          <a:xfrm>
            <a:off x="20" y="961"/>
            <a:ext cx="9143980" cy="5142539"/>
          </a:xfrm>
          <a:prstGeom prst="rect">
            <a:avLst/>
          </a:prstGeom>
        </p:spPr>
      </p:pic>
    </p:spTree>
    <p:extLst>
      <p:ext uri="{BB962C8B-B14F-4D97-AF65-F5344CB8AC3E}">
        <p14:creationId xmlns:p14="http://schemas.microsoft.com/office/powerpoint/2010/main" val="2055525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Palestinian keffiyeh explained: How this scarf became a national symbol  | CNN">
            <a:extLst>
              <a:ext uri="{FF2B5EF4-FFF2-40B4-BE49-F238E27FC236}">
                <a16:creationId xmlns:a16="http://schemas.microsoft.com/office/drawing/2014/main" id="{542D8D70-4202-CC01-A23F-F0C6720534AD}"/>
              </a:ext>
            </a:extLst>
          </p:cNvPr>
          <p:cNvPicPr>
            <a:picLocks noChangeAspect="1"/>
          </p:cNvPicPr>
          <p:nvPr/>
        </p:nvPicPr>
        <p:blipFill>
          <a:blip r:embed="rId2"/>
          <a:srcRect l="2359" t="9091" r="20938" b="-2"/>
          <a:stretch>
            <a:fillRect/>
          </a:stretch>
        </p:blipFill>
        <p:spPr>
          <a:xfrm>
            <a:off x="2642616" y="10"/>
            <a:ext cx="6501384" cy="51434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51435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D94BF6-03F1-C676-D86C-FC7AC2C2BF09}"/>
              </a:ext>
            </a:extLst>
          </p:cNvPr>
          <p:cNvSpPr>
            <a:spLocks noGrp="1"/>
          </p:cNvSpPr>
          <p:nvPr>
            <p:ph type="ctrTitle"/>
          </p:nvPr>
        </p:nvSpPr>
        <p:spPr>
          <a:xfrm>
            <a:off x="358485" y="841772"/>
            <a:ext cx="3017520" cy="2403100"/>
          </a:xfrm>
        </p:spPr>
        <p:txBody>
          <a:bodyPr anchor="b">
            <a:normAutofit/>
          </a:bodyPr>
          <a:lstStyle/>
          <a:p>
            <a:pPr algn="l"/>
            <a:r>
              <a:rPr lang="en-US" sz="3600" b="1" dirty="0">
                <a:solidFill>
                  <a:srgbClr val="2C3E50"/>
                </a:solidFill>
                <a:latin typeface="Arial" pitchFamily="34" charset="0"/>
                <a:ea typeface="Arial" pitchFamily="34" charset="-122"/>
                <a:cs typeface="Arial" pitchFamily="34" charset="-120"/>
              </a:rPr>
              <a:t>Research Paradigms</a:t>
            </a:r>
            <a:br>
              <a:rPr lang="en-US" sz="3600" dirty="0"/>
            </a:br>
            <a:endParaRPr lang="en-GB" sz="3600" dirty="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26009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3410190"/>
            <a:ext cx="2983230"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0349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rgbClr val="5B5C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36004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E3FC804-CB97-B1B5-0125-3053024BA460}"/>
              </a:ext>
            </a:extLst>
          </p:cNvPr>
          <p:cNvPicPr>
            <a:picLocks noChangeAspect="1"/>
          </p:cNvPicPr>
          <p:nvPr/>
        </p:nvPicPr>
        <p:blipFill>
          <a:blip r:embed="rId2"/>
          <a:srcRect t="11990" r="2022" b="6503"/>
          <a:stretch>
            <a:fillRect/>
          </a:stretch>
        </p:blipFill>
        <p:spPr>
          <a:xfrm>
            <a:off x="809712" y="482600"/>
            <a:ext cx="7524574" cy="4178299"/>
          </a:xfrm>
          <a:prstGeom prst="rect">
            <a:avLst/>
          </a:prstGeom>
        </p:spPr>
      </p:pic>
    </p:spTree>
    <p:extLst>
      <p:ext uri="{BB962C8B-B14F-4D97-AF65-F5344CB8AC3E}">
        <p14:creationId xmlns:p14="http://schemas.microsoft.com/office/powerpoint/2010/main" val="2219135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480060" y="244027"/>
            <a:ext cx="3276452" cy="1467631"/>
          </a:xfrm>
        </p:spPr>
        <p:txBody>
          <a:bodyPr anchor="b">
            <a:normAutofit/>
          </a:bodyPr>
          <a:lstStyle/>
          <a:p>
            <a:r>
              <a:rPr lang="en-GB" sz="405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480060" y="2154674"/>
            <a:ext cx="3182692" cy="2490501"/>
          </a:xfrm>
        </p:spPr>
        <p:txBody>
          <a:bodyPr>
            <a:normAutofit/>
          </a:bodyPr>
          <a:lstStyle/>
          <a:p>
            <a:r>
              <a:rPr lang="en-GB" sz="1125"/>
              <a:t>This presentation  will introduce you to some aspects of research methods – but it is NOT intended to replace key reading, such as Bryman, Crotty, Creswell, Maxwell, Denscombe, Denzin, Guba and Lincoln and Cohen.  </a:t>
            </a:r>
          </a:p>
          <a:p>
            <a:r>
              <a:rPr lang="en-GB" sz="1125"/>
              <a:t>You must read key texts and beyond at doctoral level that cover the method and for this you may have to go beyond your modules reading list.</a:t>
            </a:r>
          </a:p>
          <a:p>
            <a:r>
              <a:rPr lang="en-GB" sz="1125"/>
              <a:t>Some slides will not be focused on and you are expected at this doctoral level to be motivated, engaged and understand the areas you need to explore.</a:t>
            </a:r>
          </a:p>
          <a:p>
            <a:endParaRPr lang="en-GB" sz="1125"/>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a:fillRect/>
          </a:stretch>
        </p:blipFill>
        <p:spPr>
          <a:xfrm>
            <a:off x="3983777" y="7"/>
            <a:ext cx="5159081" cy="514349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Session Overview</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What We'll Cover Today</a:t>
            </a:r>
            <a:endParaRPr lang="en-US" sz="1800" dirty="0"/>
          </a:p>
        </p:txBody>
      </p:sp>
      <p:sp>
        <p:nvSpPr>
          <p:cNvPr id="4" name="Text 2"/>
          <p:cNvSpPr/>
          <p:nvPr/>
        </p:nvSpPr>
        <p:spPr>
          <a:xfrm>
            <a:off x="457200" y="1451074"/>
            <a:ext cx="8229600" cy="20574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Continue to understanding research paradigms and why they matter</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Continue to understand the four foundational concepts: ontology, epistemology, axiology, and methodology</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Detailed exploration of 7 major paradigms</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Comparing paradigms across key dimensions</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Methods aligned with each paradigm</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Practical application using real-world examples</a:t>
            </a:r>
            <a:endParaRPr lang="en-US" sz="13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p:nvSpPr>
          <p:cNvPr id="2" name="Text 0"/>
          <p:cNvSpPr/>
          <p:nvPr/>
        </p:nvSpPr>
        <p:spPr>
          <a:xfrm>
            <a:off x="457200" y="457200"/>
            <a:ext cx="4546854"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What is a Research Paradigm?</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Bef>
                <a:spcPts val="300"/>
              </a:spcBef>
              <a:spcAft>
                <a:spcPts val="1200"/>
              </a:spcAft>
              <a:buNone/>
            </a:pPr>
            <a:r>
              <a:rPr lang="en-US" sz="1350" b="1" dirty="0">
                <a:solidFill>
                  <a:srgbClr val="2C3E50"/>
                </a:solidFill>
                <a:latin typeface="Arial" pitchFamily="34" charset="0"/>
                <a:ea typeface="Arial" pitchFamily="34" charset="-122"/>
                <a:cs typeface="Arial" pitchFamily="34" charset="-120"/>
              </a:rPr>
              <a:t>A set of beliefs and assumptions about the nature of reality and how we can know about it</a:t>
            </a:r>
            <a:endParaRPr lang="en-US" sz="1350" dirty="0"/>
          </a:p>
        </p:txBody>
      </p:sp>
      <p:sp>
        <p:nvSpPr>
          <p:cNvPr id="4" name="Text 2"/>
          <p:cNvSpPr/>
          <p:nvPr/>
        </p:nvSpPr>
        <p:spPr>
          <a:xfrm>
            <a:off x="457200" y="145107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According to Guba and Lincoln (1994)</a:t>
            </a:r>
            <a:endParaRPr lang="en-US" sz="1800" dirty="0"/>
          </a:p>
        </p:txBody>
      </p:sp>
      <p:sp>
        <p:nvSpPr>
          <p:cNvPr id="5" name="Text 3"/>
          <p:cNvSpPr/>
          <p:nvPr/>
        </p:nvSpPr>
        <p:spPr>
          <a:xfrm>
            <a:off x="457200" y="1877764"/>
            <a:ext cx="8229600" cy="1196280"/>
          </a:xfrm>
          <a:prstGeom prst="rect">
            <a:avLst/>
          </a:prstGeom>
          <a:solidFill>
            <a:srgbClr val="F4F6F6"/>
          </a:solidFill>
          <a:ln/>
        </p:spPr>
        <p:txBody>
          <a:bodyPr wrap="square" rtlCol="0" anchor="ctr"/>
          <a:lstStyle/>
          <a:p>
            <a:pPr marL="0" indent="0">
              <a:buNone/>
            </a:pPr>
            <a:endParaRPr lang="en-US" dirty="0"/>
          </a:p>
        </p:txBody>
      </p:sp>
      <p:sp>
        <p:nvSpPr>
          <p:cNvPr id="6" name="Shape 4"/>
          <p:cNvSpPr/>
          <p:nvPr/>
        </p:nvSpPr>
        <p:spPr>
          <a:xfrm>
            <a:off x="476250" y="1877764"/>
            <a:ext cx="0" cy="1196280"/>
          </a:xfrm>
          <a:prstGeom prst="line">
            <a:avLst/>
          </a:prstGeom>
          <a:noFill/>
          <a:ln w="38100">
            <a:solidFill>
              <a:srgbClr val="5EA8A7"/>
            </a:solidFill>
            <a:prstDash val="solid"/>
          </a:ln>
        </p:spPr>
        <p:txBody>
          <a:bodyPr/>
          <a:lstStyle/>
          <a:p>
            <a:endParaRPr lang="en-GB"/>
          </a:p>
        </p:txBody>
      </p:sp>
      <p:sp>
        <p:nvSpPr>
          <p:cNvPr id="7" name="Text 5"/>
          <p:cNvSpPr/>
          <p:nvPr/>
        </p:nvSpPr>
        <p:spPr>
          <a:xfrm>
            <a:off x="723900" y="2144464"/>
            <a:ext cx="7888986" cy="548580"/>
          </a:xfrm>
          <a:prstGeom prst="rect">
            <a:avLst/>
          </a:prstGeom>
          <a:noFill/>
          <a:ln/>
        </p:spPr>
        <p:txBody>
          <a:bodyPr wrap="square" lIns="0" tIns="0" rIns="0" bIns="0" rtlCol="0" anchor="t"/>
          <a:lstStyle/>
          <a:p>
            <a:pPr marL="0" indent="0" algn="l">
              <a:lnSpc>
                <a:spcPts val="2160"/>
              </a:lnSpc>
              <a:spcBef>
                <a:spcPts val="300"/>
              </a:spcBef>
              <a:spcAft>
                <a:spcPts val="1200"/>
              </a:spcAft>
              <a:buNone/>
            </a:pPr>
            <a:r>
              <a:rPr lang="en-US" sz="1350" i="1" dirty="0">
                <a:solidFill>
                  <a:srgbClr val="2C3E50"/>
                </a:solidFill>
                <a:latin typeface="Arial" pitchFamily="34" charset="0"/>
                <a:ea typeface="Arial" pitchFamily="34" charset="-122"/>
                <a:cs typeface="Arial" pitchFamily="34" charset="-120"/>
              </a:rPr>
              <a:t>A paradigm is "a basic set of beliefs that guide action" and represents a worldview that defines the nature of the world, the individual's place in it, and the range of possible relationships to that world.</a:t>
            </a: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p:nvSpPr>
          <p:cNvPr id="2" name="Text 0"/>
          <p:cNvSpPr/>
          <p:nvPr/>
        </p:nvSpPr>
        <p:spPr>
          <a:xfrm>
            <a:off x="457200" y="457200"/>
            <a:ext cx="5897309"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The Four Pillars of Research Paradigms</a:t>
            </a:r>
            <a:endParaRPr lang="en-US" sz="2400" dirty="0"/>
          </a:p>
        </p:txBody>
      </p:sp>
      <p:graphicFrame>
        <p:nvGraphicFramePr>
          <p:cNvPr id="16" name="Table 0"/>
          <p:cNvGraphicFramePr>
            <a:graphicFrameLocks noGrp="1"/>
          </p:cNvGraphicFramePr>
          <p:nvPr/>
        </p:nvGraphicFramePr>
        <p:xfrm>
          <a:off x="457200" y="1024384"/>
          <a:ext cx="8229600" cy="3333750"/>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666750">
                <a:tc>
                  <a:txBody>
                    <a:bodyPr/>
                    <a:lstStyle/>
                    <a:p>
                      <a:pPr marL="0" indent="0" algn="l">
                        <a:buNone/>
                      </a:pPr>
                      <a:r>
                        <a:rPr lang="en-US" sz="1300" b="1" dirty="0">
                          <a:solidFill>
                            <a:srgbClr val="FFFFFF"/>
                          </a:solidFill>
                        </a:rPr>
                        <a:t>Pillar</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1C2833"/>
                    </a:solidFill>
                  </a:tcPr>
                </a:tc>
                <a:tc>
                  <a:txBody>
                    <a:bodyPr/>
                    <a:lstStyle/>
                    <a:p>
                      <a:pPr marL="0" indent="0" algn="l">
                        <a:buNone/>
                      </a:pPr>
                      <a:r>
                        <a:rPr lang="en-US" sz="1300" b="1" dirty="0">
                          <a:solidFill>
                            <a:srgbClr val="FFFFFF"/>
                          </a:solidFill>
                        </a:rPr>
                        <a:t>Question</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5EA8A7"/>
                    </a:solidFill>
                  </a:tcPr>
                </a:tc>
                <a:tc>
                  <a:txBody>
                    <a:bodyPr/>
                    <a:lstStyle/>
                    <a:p>
                      <a:pPr marL="0" indent="0" algn="l">
                        <a:buNone/>
                      </a:pPr>
                      <a:r>
                        <a:rPr lang="en-US" sz="1300" b="1" dirty="0">
                          <a:solidFill>
                            <a:srgbClr val="FFFFFF"/>
                          </a:solidFill>
                        </a:rPr>
                        <a:t>Focus</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5EA8A7"/>
                    </a:solidFill>
                  </a:tcPr>
                </a:tc>
                <a:extLst>
                  <a:ext uri="{0D108BD9-81ED-4DB2-BD59-A6C34878D82A}">
                    <a16:rowId xmlns:a16="http://schemas.microsoft.com/office/drawing/2014/main" val="10000"/>
                  </a:ext>
                </a:extLst>
              </a:tr>
              <a:tr h="666750">
                <a:tc>
                  <a:txBody>
                    <a:bodyPr/>
                    <a:lstStyle/>
                    <a:p>
                      <a:pPr marL="0" indent="0" algn="l">
                        <a:buNone/>
                      </a:pPr>
                      <a:r>
                        <a:rPr lang="en-US" sz="1300" dirty="0">
                          <a:solidFill>
                            <a:srgbClr val="000000"/>
                          </a:solidFill>
                        </a:rPr>
                        <a:t>Ontology</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tc>
                  <a:txBody>
                    <a:bodyPr/>
                    <a:lstStyle/>
                    <a:p>
                      <a:pPr marL="0" indent="0" algn="l">
                        <a:buNone/>
                      </a:pPr>
                      <a:r>
                        <a:rPr lang="en-US" sz="1300" dirty="0">
                          <a:solidFill>
                            <a:srgbClr val="000000"/>
                          </a:solidFill>
                        </a:rPr>
                        <a:t>What is reality?</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tc>
                  <a:txBody>
                    <a:bodyPr/>
                    <a:lstStyle/>
                    <a:p>
                      <a:pPr marL="0" indent="0" algn="l">
                        <a:buNone/>
                      </a:pPr>
                      <a:r>
                        <a:rPr lang="en-US" sz="1300" dirty="0">
                          <a:solidFill>
                            <a:srgbClr val="000000"/>
                          </a:solidFill>
                        </a:rPr>
                        <a:t>Nature of existence and being</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1"/>
                  </a:ext>
                </a:extLst>
              </a:tr>
              <a:tr h="666750">
                <a:tc>
                  <a:txBody>
                    <a:bodyPr/>
                    <a:lstStyle/>
                    <a:p>
                      <a:pPr marL="0" indent="0" algn="l">
                        <a:buNone/>
                      </a:pPr>
                      <a:r>
                        <a:rPr lang="en-US" sz="1300" dirty="0">
                          <a:solidFill>
                            <a:srgbClr val="000000"/>
                          </a:solidFill>
                        </a:rPr>
                        <a:t>Epistemology</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tc>
                  <a:txBody>
                    <a:bodyPr/>
                    <a:lstStyle/>
                    <a:p>
                      <a:pPr marL="0" indent="0" algn="l">
                        <a:buNone/>
                      </a:pPr>
                      <a:r>
                        <a:rPr lang="en-US" sz="1300" dirty="0">
                          <a:solidFill>
                            <a:srgbClr val="000000"/>
                          </a:solidFill>
                        </a:rPr>
                        <a:t>How do we know?</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tc>
                  <a:txBody>
                    <a:bodyPr/>
                    <a:lstStyle/>
                    <a:p>
                      <a:pPr marL="0" indent="0" algn="l">
                        <a:buNone/>
                      </a:pPr>
                      <a:r>
                        <a:rPr lang="en-US" sz="1300" dirty="0">
                          <a:solidFill>
                            <a:srgbClr val="000000"/>
                          </a:solidFill>
                        </a:rPr>
                        <a:t>Nature and sources of knowledge</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2"/>
                  </a:ext>
                </a:extLst>
              </a:tr>
              <a:tr h="666750">
                <a:tc>
                  <a:txBody>
                    <a:bodyPr/>
                    <a:lstStyle/>
                    <a:p>
                      <a:pPr marL="0" indent="0" algn="l">
                        <a:buNone/>
                      </a:pPr>
                      <a:r>
                        <a:rPr lang="en-US" sz="1300" dirty="0">
                          <a:solidFill>
                            <a:srgbClr val="000000"/>
                          </a:solidFill>
                        </a:rPr>
                        <a:t>Axiology</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tc>
                  <a:txBody>
                    <a:bodyPr/>
                    <a:lstStyle/>
                    <a:p>
                      <a:pPr marL="0" indent="0" algn="l">
                        <a:buNone/>
                      </a:pPr>
                      <a:r>
                        <a:rPr lang="en-US" sz="1300" dirty="0">
                          <a:solidFill>
                            <a:srgbClr val="000000"/>
                          </a:solidFill>
                        </a:rPr>
                        <a:t>What is the role of values?</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tc>
                  <a:txBody>
                    <a:bodyPr/>
                    <a:lstStyle/>
                    <a:p>
                      <a:pPr marL="0" indent="0" algn="l">
                        <a:buNone/>
                      </a:pPr>
                      <a:r>
                        <a:rPr lang="en-US" sz="1300" dirty="0">
                          <a:solidFill>
                            <a:srgbClr val="000000"/>
                          </a:solidFill>
                        </a:rPr>
                        <a:t>Ethics and values in research</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3"/>
                  </a:ext>
                </a:extLst>
              </a:tr>
              <a:tr h="666750">
                <a:tc>
                  <a:txBody>
                    <a:bodyPr/>
                    <a:lstStyle/>
                    <a:p>
                      <a:pPr marL="0" indent="0" algn="l">
                        <a:buNone/>
                      </a:pPr>
                      <a:r>
                        <a:rPr lang="en-US" sz="1300" dirty="0">
                          <a:solidFill>
                            <a:srgbClr val="000000"/>
                          </a:solidFill>
                        </a:rPr>
                        <a:t>Methodology</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tc>
                  <a:txBody>
                    <a:bodyPr/>
                    <a:lstStyle/>
                    <a:p>
                      <a:pPr marL="0" indent="0" algn="l">
                        <a:buNone/>
                      </a:pPr>
                      <a:r>
                        <a:rPr lang="en-US" sz="1300" dirty="0">
                          <a:solidFill>
                            <a:srgbClr val="000000"/>
                          </a:solidFill>
                        </a:rPr>
                        <a:t>How to research?</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tc>
                  <a:txBody>
                    <a:bodyPr/>
                    <a:lstStyle/>
                    <a:p>
                      <a:pPr marL="0" indent="0" algn="l">
                        <a:buNone/>
                      </a:pPr>
                      <a:r>
                        <a:rPr lang="en-US" sz="1300" dirty="0">
                          <a:solidFill>
                            <a:srgbClr val="000000"/>
                          </a:solidFill>
                        </a:rPr>
                        <a:t>Research strategies and methods</a:t>
                      </a:r>
                      <a:endParaRPr lang="en-US" sz="1300" dirty="0"/>
                    </a:p>
                  </a:txBody>
                  <a:tcPr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p:nvSpPr>
          <p:cNvPr id="2" name="Text 0"/>
          <p:cNvSpPr/>
          <p:nvPr/>
        </p:nvSpPr>
        <p:spPr>
          <a:xfrm>
            <a:off x="457200" y="304800"/>
            <a:ext cx="4663440" cy="296317"/>
          </a:xfrm>
          <a:prstGeom prst="rect">
            <a:avLst/>
          </a:prstGeom>
          <a:noFill/>
          <a:ln/>
        </p:spPr>
        <p:txBody>
          <a:bodyPr wrap="square" lIns="0" tIns="0" rIns="0" bIns="0" rtlCol="0" anchor="t"/>
          <a:lstStyle/>
          <a:p>
            <a:pPr marL="0" indent="0" algn="l">
              <a:lnSpc>
                <a:spcPts val="2333"/>
              </a:lnSpc>
              <a:spcAft>
                <a:spcPts val="1200"/>
              </a:spcAft>
              <a:buNone/>
            </a:pPr>
            <a:r>
              <a:rPr lang="en-US" sz="2100" b="1" dirty="0">
                <a:solidFill>
                  <a:srgbClr val="1C2833"/>
                </a:solidFill>
                <a:latin typeface="Arial" pitchFamily="34" charset="0"/>
                <a:ea typeface="Arial" pitchFamily="34" charset="-122"/>
                <a:cs typeface="Arial" pitchFamily="34" charset="-120"/>
              </a:rPr>
              <a:t>Thomas Kuhn: What is a Paradigm?</a:t>
            </a:r>
            <a:endParaRPr lang="en-US" sz="2100" dirty="0"/>
          </a:p>
        </p:txBody>
      </p:sp>
      <p:sp>
        <p:nvSpPr>
          <p:cNvPr id="3" name="Text 1"/>
          <p:cNvSpPr/>
          <p:nvPr/>
        </p:nvSpPr>
        <p:spPr>
          <a:xfrm>
            <a:off x="457200" y="753517"/>
            <a:ext cx="8394192" cy="228600"/>
          </a:xfrm>
          <a:prstGeom prst="rect">
            <a:avLst/>
          </a:prstGeom>
          <a:noFill/>
          <a:ln/>
        </p:spPr>
        <p:txBody>
          <a:bodyPr wrap="square" lIns="0" tIns="0" rIns="0" bIns="0" rtlCol="0" anchor="t"/>
          <a:lstStyle/>
          <a:p>
            <a:pPr marL="0" indent="0" algn="l">
              <a:lnSpc>
                <a:spcPts val="1800"/>
              </a:lnSpc>
              <a:spcAft>
                <a:spcPts val="900"/>
              </a:spcAft>
              <a:buNone/>
            </a:pPr>
            <a:r>
              <a:rPr lang="en-US" sz="1500" b="1" dirty="0">
                <a:solidFill>
                  <a:srgbClr val="5EA8A7"/>
                </a:solidFill>
                <a:latin typeface="Arial" pitchFamily="34" charset="0"/>
                <a:ea typeface="Arial" pitchFamily="34" charset="-122"/>
                <a:cs typeface="Arial" pitchFamily="34" charset="-120"/>
              </a:rPr>
              <a:t>The 1970 definition after Margaret Masterman's criticism</a:t>
            </a:r>
            <a:endParaRPr lang="en-US" sz="1500" dirty="0"/>
          </a:p>
        </p:txBody>
      </p:sp>
      <p:sp>
        <p:nvSpPr>
          <p:cNvPr id="4" name="Text 2"/>
          <p:cNvSpPr/>
          <p:nvPr/>
        </p:nvSpPr>
        <p:spPr>
          <a:xfrm>
            <a:off x="457200" y="1210717"/>
            <a:ext cx="8229600" cy="1133475"/>
          </a:xfrm>
          <a:prstGeom prst="rect">
            <a:avLst/>
          </a:prstGeom>
          <a:solidFill>
            <a:srgbClr val="F4F6F6"/>
          </a:solidFill>
          <a:ln/>
        </p:spPr>
        <p:txBody>
          <a:bodyPr wrap="square" rtlCol="0" anchor="ctr"/>
          <a:lstStyle/>
          <a:p>
            <a:pPr marL="0" indent="0">
              <a:buNone/>
            </a:pPr>
            <a:endParaRPr lang="en-US" dirty="0"/>
          </a:p>
        </p:txBody>
      </p:sp>
      <p:sp>
        <p:nvSpPr>
          <p:cNvPr id="5" name="Shape 3"/>
          <p:cNvSpPr/>
          <p:nvPr/>
        </p:nvSpPr>
        <p:spPr>
          <a:xfrm>
            <a:off x="476250" y="1210717"/>
            <a:ext cx="0" cy="1133475"/>
          </a:xfrm>
          <a:prstGeom prst="line">
            <a:avLst/>
          </a:prstGeom>
          <a:noFill/>
          <a:ln w="38100">
            <a:solidFill>
              <a:srgbClr val="5EA8A7"/>
            </a:solidFill>
            <a:prstDash val="solid"/>
          </a:ln>
        </p:spPr>
        <p:txBody>
          <a:bodyPr/>
          <a:lstStyle/>
          <a:p>
            <a:endParaRPr lang="en-GB"/>
          </a:p>
        </p:txBody>
      </p:sp>
      <p:sp>
        <p:nvSpPr>
          <p:cNvPr id="6" name="Text 4"/>
          <p:cNvSpPr/>
          <p:nvPr/>
        </p:nvSpPr>
        <p:spPr>
          <a:xfrm>
            <a:off x="607695" y="1439317"/>
            <a:ext cx="7966710" cy="257175"/>
          </a:xfrm>
          <a:prstGeom prst="rect">
            <a:avLst/>
          </a:prstGeom>
          <a:noFill/>
          <a:ln/>
        </p:spPr>
        <p:txBody>
          <a:bodyPr wrap="square" lIns="0" tIns="0" rIns="0" bIns="0" rtlCol="0" anchor="t"/>
          <a:lstStyle/>
          <a:p>
            <a:pPr marL="0" indent="0" algn="ctr">
              <a:lnSpc>
                <a:spcPts val="2025"/>
              </a:lnSpc>
              <a:spcBef>
                <a:spcPts val="300"/>
              </a:spcBef>
              <a:buNone/>
            </a:pPr>
            <a:r>
              <a:rPr lang="en-US" sz="1350" i="1" dirty="0">
                <a:solidFill>
                  <a:srgbClr val="2C3E50"/>
                </a:solidFill>
                <a:latin typeface="Arial" pitchFamily="34" charset="0"/>
                <a:ea typeface="Arial" pitchFamily="34" charset="-122"/>
                <a:cs typeface="Arial" pitchFamily="34" charset="-120"/>
              </a:rPr>
              <a:t>"A paradigm is what members of a scientific community share - their beliefs, values, and techniques"</a:t>
            </a:r>
            <a:endParaRPr lang="en-US" sz="1350" dirty="0"/>
          </a:p>
        </p:txBody>
      </p:sp>
      <p:sp>
        <p:nvSpPr>
          <p:cNvPr id="7" name="Text 5"/>
          <p:cNvSpPr/>
          <p:nvPr/>
        </p:nvSpPr>
        <p:spPr>
          <a:xfrm>
            <a:off x="607695" y="1810792"/>
            <a:ext cx="7966710" cy="228600"/>
          </a:xfrm>
          <a:prstGeom prst="rect">
            <a:avLst/>
          </a:prstGeom>
          <a:noFill/>
          <a:ln/>
        </p:spPr>
        <p:txBody>
          <a:bodyPr wrap="square" lIns="0" tIns="0" rIns="0" bIns="0" rtlCol="0" anchor="t"/>
          <a:lstStyle/>
          <a:p>
            <a:pPr marL="0" indent="0" algn="ctr">
              <a:lnSpc>
                <a:spcPts val="1800"/>
              </a:lnSpc>
              <a:spcBef>
                <a:spcPts val="900"/>
              </a:spcBef>
              <a:spcAft>
                <a:spcPts val="900"/>
              </a:spcAft>
              <a:buNone/>
            </a:pPr>
            <a:r>
              <a:rPr lang="en-US" sz="1200" dirty="0">
                <a:solidFill>
                  <a:srgbClr val="2C3E50"/>
                </a:solidFill>
                <a:latin typeface="Arial" pitchFamily="34" charset="0"/>
                <a:ea typeface="Arial" pitchFamily="34" charset="-122"/>
                <a:cs typeface="Arial" pitchFamily="34" charset="-120"/>
              </a:rPr>
              <a:t>— Thomas Kuhn (1970)</a:t>
            </a:r>
            <a:endParaRPr lang="en-US" sz="1200" dirty="0"/>
          </a:p>
        </p:txBody>
      </p:sp>
      <p:sp>
        <p:nvSpPr>
          <p:cNvPr id="8" name="Text 6"/>
          <p:cNvSpPr/>
          <p:nvPr/>
        </p:nvSpPr>
        <p:spPr>
          <a:xfrm>
            <a:off x="457200" y="2572792"/>
            <a:ext cx="8394192" cy="457200"/>
          </a:xfrm>
          <a:prstGeom prst="rect">
            <a:avLst/>
          </a:prstGeom>
          <a:noFill/>
          <a:ln/>
        </p:spPr>
        <p:txBody>
          <a:bodyPr wrap="square" lIns="0" tIns="0" rIns="0" bIns="0" rtlCol="0" anchor="t"/>
          <a:lstStyle/>
          <a:p>
            <a:pPr marL="0" indent="0" algn="l">
              <a:lnSpc>
                <a:spcPts val="1800"/>
              </a:lnSpc>
              <a:spcBef>
                <a:spcPts val="1800"/>
              </a:spcBef>
              <a:spcAft>
                <a:spcPts val="900"/>
              </a:spcAft>
              <a:buNone/>
            </a:pPr>
            <a:r>
              <a:rPr lang="en-US" sz="1200" dirty="0">
                <a:solidFill>
                  <a:srgbClr val="2C3E50"/>
                </a:solidFill>
                <a:latin typeface="Arial" pitchFamily="34" charset="0"/>
                <a:ea typeface="Arial" pitchFamily="34" charset="-122"/>
                <a:cs typeface="Arial" pitchFamily="34" charset="-120"/>
              </a:rPr>
              <a:t>After Margaret Masterman identified 21 uses of "paradigm" in his 1962 book, Kuhn clarified in 1970: a paradigm is what a research community shares.</a:t>
            </a:r>
            <a:endParaRPr lang="en-US" sz="1200" dirty="0"/>
          </a:p>
        </p:txBody>
      </p:sp>
      <p:sp>
        <p:nvSpPr>
          <p:cNvPr id="9" name="Text 7"/>
          <p:cNvSpPr/>
          <p:nvPr/>
        </p:nvSpPr>
        <p:spPr>
          <a:xfrm>
            <a:off x="457200" y="3144292"/>
            <a:ext cx="8394192" cy="228600"/>
          </a:xfrm>
          <a:prstGeom prst="rect">
            <a:avLst/>
          </a:prstGeom>
          <a:noFill/>
          <a:ln/>
        </p:spPr>
        <p:txBody>
          <a:bodyPr wrap="square" lIns="0" tIns="0" rIns="0" bIns="0" rtlCol="0" anchor="t"/>
          <a:lstStyle/>
          <a:p>
            <a:pPr marL="0" indent="0" algn="l">
              <a:lnSpc>
                <a:spcPts val="1800"/>
              </a:lnSpc>
              <a:spcBef>
                <a:spcPts val="900"/>
              </a:spcBef>
              <a:spcAft>
                <a:spcPts val="900"/>
              </a:spcAft>
              <a:buNone/>
            </a:pPr>
            <a:r>
              <a:rPr lang="en-US" sz="1200" b="1" dirty="0">
                <a:solidFill>
                  <a:srgbClr val="2C3E50"/>
                </a:solidFill>
                <a:latin typeface="Arial" pitchFamily="34" charset="0"/>
                <a:ea typeface="Arial" pitchFamily="34" charset="-122"/>
                <a:cs typeface="Arial" pitchFamily="34" charset="-120"/>
              </a:rPr>
              <a:t>Key point:</a:t>
            </a:r>
            <a:r>
              <a:rPr lang="en-US" sz="1200" dirty="0">
                <a:solidFill>
                  <a:srgbClr val="2C3E50"/>
                </a:solidFill>
                <a:latin typeface="Arial" pitchFamily="34" charset="0"/>
                <a:ea typeface="Arial" pitchFamily="34" charset="-122"/>
                <a:cs typeface="Arial" pitchFamily="34" charset="-120"/>
              </a:rPr>
              <a:t> You work within your research community's shared assumptions.</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p:nvSpPr>
          <p:cNvPr id="2" name="Text 0"/>
          <p:cNvSpPr/>
          <p:nvPr/>
        </p:nvSpPr>
        <p:spPr>
          <a:xfrm>
            <a:off x="457200" y="457200"/>
            <a:ext cx="5887593"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Kuhn's Classical Definition of Paradigm</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Bef>
                <a:spcPts val="300"/>
              </a:spcBef>
              <a:spcAft>
                <a:spcPts val="1200"/>
              </a:spcAft>
              <a:buNone/>
            </a:pPr>
            <a:r>
              <a:rPr lang="en-US" sz="1350" dirty="0">
                <a:solidFill>
                  <a:srgbClr val="2C3E50"/>
                </a:solidFill>
                <a:latin typeface="Arial" pitchFamily="34" charset="0"/>
                <a:ea typeface="Arial" pitchFamily="34" charset="-122"/>
                <a:cs typeface="Arial" pitchFamily="34" charset="-120"/>
              </a:rPr>
              <a:t>Thomas Kuhn (1970) defined a paradigm as:</a:t>
            </a:r>
            <a:endParaRPr lang="en-US" sz="1350" dirty="0"/>
          </a:p>
        </p:txBody>
      </p:sp>
      <p:sp>
        <p:nvSpPr>
          <p:cNvPr id="4" name="Text 2"/>
          <p:cNvSpPr/>
          <p:nvPr/>
        </p:nvSpPr>
        <p:spPr>
          <a:xfrm>
            <a:off x="457200" y="1451074"/>
            <a:ext cx="8229600" cy="1043880"/>
          </a:xfrm>
          <a:prstGeom prst="rect">
            <a:avLst/>
          </a:prstGeom>
          <a:solidFill>
            <a:srgbClr val="F4F6F6"/>
          </a:solidFill>
          <a:ln/>
        </p:spPr>
        <p:txBody>
          <a:bodyPr wrap="square" rtlCol="0" anchor="ctr"/>
          <a:lstStyle/>
          <a:p>
            <a:pPr marL="0" indent="0">
              <a:buNone/>
            </a:pPr>
            <a:endParaRPr lang="en-US" dirty="0"/>
          </a:p>
        </p:txBody>
      </p:sp>
      <p:sp>
        <p:nvSpPr>
          <p:cNvPr id="5" name="Shape 3"/>
          <p:cNvSpPr/>
          <p:nvPr/>
        </p:nvSpPr>
        <p:spPr>
          <a:xfrm>
            <a:off x="476250" y="1451074"/>
            <a:ext cx="0" cy="1043880"/>
          </a:xfrm>
          <a:prstGeom prst="line">
            <a:avLst/>
          </a:prstGeom>
          <a:noFill/>
          <a:ln w="38100">
            <a:solidFill>
              <a:srgbClr val="5EA8A7"/>
            </a:solidFill>
            <a:prstDash val="solid"/>
          </a:ln>
        </p:spPr>
        <p:txBody>
          <a:bodyPr/>
          <a:lstStyle/>
          <a:p>
            <a:endParaRPr lang="en-GB"/>
          </a:p>
        </p:txBody>
      </p:sp>
      <p:sp>
        <p:nvSpPr>
          <p:cNvPr id="6" name="Text 4"/>
          <p:cNvSpPr/>
          <p:nvPr/>
        </p:nvSpPr>
        <p:spPr>
          <a:xfrm>
            <a:off x="723900" y="1717774"/>
            <a:ext cx="7888986" cy="548580"/>
          </a:xfrm>
          <a:prstGeom prst="rect">
            <a:avLst/>
          </a:prstGeom>
          <a:noFill/>
          <a:ln/>
        </p:spPr>
        <p:txBody>
          <a:bodyPr wrap="square" lIns="0" tIns="0" rIns="0" bIns="0" rtlCol="0" anchor="t"/>
          <a:lstStyle/>
          <a:p>
            <a:pPr marL="0" indent="0" algn="l">
              <a:lnSpc>
                <a:spcPts val="2160"/>
              </a:lnSpc>
              <a:spcBef>
                <a:spcPts val="300"/>
              </a:spcBef>
              <a:buNone/>
            </a:pPr>
            <a:r>
              <a:rPr lang="en-US" sz="1350" i="1" dirty="0">
                <a:solidFill>
                  <a:srgbClr val="2C3E50"/>
                </a:solidFill>
                <a:latin typeface="Arial" pitchFamily="34" charset="0"/>
                <a:ea typeface="Arial" pitchFamily="34" charset="-122"/>
                <a:cs typeface="Arial" pitchFamily="34" charset="-120"/>
              </a:rPr>
              <a:t>"Universally recognized scientific achievements that for a time provide model problems and solutions to a community of practitioners."</a:t>
            </a:r>
            <a:endParaRPr lang="en-US" sz="1350" dirty="0"/>
          </a:p>
        </p:txBody>
      </p:sp>
      <p:sp>
        <p:nvSpPr>
          <p:cNvPr id="7" name="Text 5"/>
          <p:cNvSpPr/>
          <p:nvPr/>
        </p:nvSpPr>
        <p:spPr>
          <a:xfrm>
            <a:off x="457200" y="2723555"/>
            <a:ext cx="8394192" cy="822871"/>
          </a:xfrm>
          <a:prstGeom prst="rect">
            <a:avLst/>
          </a:prstGeom>
          <a:noFill/>
          <a:ln/>
        </p:spPr>
        <p:txBody>
          <a:bodyPr wrap="square" lIns="0" tIns="0" rIns="0" bIns="0" rtlCol="0" anchor="t"/>
          <a:lstStyle/>
          <a:p>
            <a:pPr marL="0" indent="0" algn="l">
              <a:lnSpc>
                <a:spcPts val="2160"/>
              </a:lnSpc>
              <a:spcBef>
                <a:spcPts val="1800"/>
              </a:spcBef>
              <a:spcAft>
                <a:spcPts val="1200"/>
              </a:spcAft>
              <a:buNone/>
            </a:pPr>
            <a:r>
              <a:rPr lang="en-US" sz="1350" dirty="0">
                <a:solidFill>
                  <a:srgbClr val="2C3E50"/>
                </a:solidFill>
                <a:latin typeface="Arial" pitchFamily="34" charset="0"/>
                <a:ea typeface="Arial" pitchFamily="34" charset="-122"/>
                <a:cs typeface="Arial" pitchFamily="34" charset="-120"/>
              </a:rPr>
              <a:t>In business and management research, this implies a shared framework of theories, methods, and standards that guide inquiry within a scholarly community. Paradigms shape what is studied, how research is conducted, and how results are interpreted.</a:t>
            </a:r>
            <a:endParaRPr lang="en-US" sz="13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a:extLst>
            <a:ext uri="{FF2B5EF4-FFF2-40B4-BE49-F238E27FC236}">
              <a16:creationId xmlns:a16="http://schemas.microsoft.com/office/drawing/2014/main" id="{24222D48-E232-476A-23DA-FB6767F904B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5C47514B-5CD6-AFE3-BBC9-1FA72D8B7E24}"/>
              </a:ext>
            </a:extLst>
          </p:cNvPr>
          <p:cNvSpPr/>
          <p:nvPr/>
        </p:nvSpPr>
        <p:spPr>
          <a:xfrm>
            <a:off x="457200" y="457200"/>
            <a:ext cx="5887593"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Kuhn's Classical Definition of Paradigm</a:t>
            </a:r>
            <a:endParaRPr lang="en-US" sz="2400" dirty="0"/>
          </a:p>
        </p:txBody>
      </p:sp>
      <p:sp>
        <p:nvSpPr>
          <p:cNvPr id="3" name="Text 1">
            <a:extLst>
              <a:ext uri="{FF2B5EF4-FFF2-40B4-BE49-F238E27FC236}">
                <a16:creationId xmlns:a16="http://schemas.microsoft.com/office/drawing/2014/main" id="{5A24050E-CD7C-02E4-9059-C5A71F7FF5AC}"/>
              </a:ext>
            </a:extLst>
          </p:cNvPr>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Bef>
                <a:spcPts val="300"/>
              </a:spcBef>
              <a:spcAft>
                <a:spcPts val="1200"/>
              </a:spcAft>
              <a:buNone/>
            </a:pPr>
            <a:r>
              <a:rPr lang="en-US" sz="1350" dirty="0">
                <a:solidFill>
                  <a:srgbClr val="2C3E50"/>
                </a:solidFill>
                <a:latin typeface="Arial" pitchFamily="34" charset="0"/>
                <a:ea typeface="Arial" pitchFamily="34" charset="-122"/>
                <a:cs typeface="Arial" pitchFamily="34" charset="-120"/>
              </a:rPr>
              <a:t>Thomas Kuhn (1970) defined a paradigm as:</a:t>
            </a:r>
            <a:endParaRPr lang="en-US" sz="1350" dirty="0"/>
          </a:p>
        </p:txBody>
      </p:sp>
      <p:sp>
        <p:nvSpPr>
          <p:cNvPr id="4" name="Text 2">
            <a:extLst>
              <a:ext uri="{FF2B5EF4-FFF2-40B4-BE49-F238E27FC236}">
                <a16:creationId xmlns:a16="http://schemas.microsoft.com/office/drawing/2014/main" id="{3580419D-FC7C-4A4D-C4A8-A10CD6826BA3}"/>
              </a:ext>
            </a:extLst>
          </p:cNvPr>
          <p:cNvSpPr/>
          <p:nvPr/>
        </p:nvSpPr>
        <p:spPr>
          <a:xfrm>
            <a:off x="457200" y="1451074"/>
            <a:ext cx="8229600" cy="1043880"/>
          </a:xfrm>
          <a:prstGeom prst="rect">
            <a:avLst/>
          </a:prstGeom>
          <a:solidFill>
            <a:srgbClr val="F4F6F6"/>
          </a:solidFill>
          <a:ln/>
        </p:spPr>
        <p:txBody>
          <a:bodyPr wrap="square" rtlCol="0" anchor="ctr"/>
          <a:lstStyle/>
          <a:p>
            <a:pPr marL="0" indent="0">
              <a:buNone/>
            </a:pPr>
            <a:endParaRPr lang="en-US" dirty="0"/>
          </a:p>
        </p:txBody>
      </p:sp>
      <p:sp>
        <p:nvSpPr>
          <p:cNvPr id="5" name="Shape 3">
            <a:extLst>
              <a:ext uri="{FF2B5EF4-FFF2-40B4-BE49-F238E27FC236}">
                <a16:creationId xmlns:a16="http://schemas.microsoft.com/office/drawing/2014/main" id="{B7EAF6C0-D31E-2507-237F-BABAA6C616BD}"/>
              </a:ext>
            </a:extLst>
          </p:cNvPr>
          <p:cNvSpPr/>
          <p:nvPr/>
        </p:nvSpPr>
        <p:spPr>
          <a:xfrm>
            <a:off x="476250" y="1451074"/>
            <a:ext cx="0" cy="1043880"/>
          </a:xfrm>
          <a:prstGeom prst="line">
            <a:avLst/>
          </a:prstGeom>
          <a:noFill/>
          <a:ln w="38100">
            <a:solidFill>
              <a:srgbClr val="5EA8A7"/>
            </a:solidFill>
            <a:prstDash val="solid"/>
          </a:ln>
        </p:spPr>
        <p:txBody>
          <a:bodyPr/>
          <a:lstStyle/>
          <a:p>
            <a:endParaRPr lang="en-GB"/>
          </a:p>
        </p:txBody>
      </p:sp>
      <p:sp>
        <p:nvSpPr>
          <p:cNvPr id="6" name="Text 4">
            <a:extLst>
              <a:ext uri="{FF2B5EF4-FFF2-40B4-BE49-F238E27FC236}">
                <a16:creationId xmlns:a16="http://schemas.microsoft.com/office/drawing/2014/main" id="{6286EE8E-E8E0-BBE1-55F8-82D0FBC081CD}"/>
              </a:ext>
            </a:extLst>
          </p:cNvPr>
          <p:cNvSpPr/>
          <p:nvPr/>
        </p:nvSpPr>
        <p:spPr>
          <a:xfrm>
            <a:off x="723900" y="1717774"/>
            <a:ext cx="7888986" cy="548580"/>
          </a:xfrm>
          <a:prstGeom prst="rect">
            <a:avLst/>
          </a:prstGeom>
          <a:noFill/>
          <a:ln/>
        </p:spPr>
        <p:txBody>
          <a:bodyPr wrap="square" lIns="0" tIns="0" rIns="0" bIns="0" rtlCol="0" anchor="t"/>
          <a:lstStyle/>
          <a:p>
            <a:pPr marL="0" indent="0" algn="l">
              <a:lnSpc>
                <a:spcPts val="2160"/>
              </a:lnSpc>
              <a:spcBef>
                <a:spcPts val="300"/>
              </a:spcBef>
              <a:buNone/>
            </a:pPr>
            <a:r>
              <a:rPr lang="en-US" sz="1350" i="1" dirty="0">
                <a:solidFill>
                  <a:srgbClr val="2C3E50"/>
                </a:solidFill>
                <a:latin typeface="Arial" pitchFamily="34" charset="0"/>
                <a:ea typeface="Arial" pitchFamily="34" charset="-122"/>
                <a:cs typeface="Arial" pitchFamily="34" charset="-120"/>
              </a:rPr>
              <a:t>"Universally recognized scientific achievements that for a time provide model problems and solutions to a community of practitioners.“ p viii</a:t>
            </a:r>
            <a:endParaRPr lang="en-US" sz="1350" dirty="0"/>
          </a:p>
        </p:txBody>
      </p:sp>
      <p:sp>
        <p:nvSpPr>
          <p:cNvPr id="7" name="Text 5">
            <a:extLst>
              <a:ext uri="{FF2B5EF4-FFF2-40B4-BE49-F238E27FC236}">
                <a16:creationId xmlns:a16="http://schemas.microsoft.com/office/drawing/2014/main" id="{3B24E645-C415-01B1-1D23-16B62B20EE96}"/>
              </a:ext>
            </a:extLst>
          </p:cNvPr>
          <p:cNvSpPr/>
          <p:nvPr/>
        </p:nvSpPr>
        <p:spPr>
          <a:xfrm>
            <a:off x="457200" y="2723555"/>
            <a:ext cx="8394192" cy="822871"/>
          </a:xfrm>
          <a:prstGeom prst="rect">
            <a:avLst/>
          </a:prstGeom>
          <a:noFill/>
          <a:ln/>
        </p:spPr>
        <p:txBody>
          <a:bodyPr wrap="square" lIns="0" tIns="0" rIns="0" bIns="0" rtlCol="0" anchor="t"/>
          <a:lstStyle/>
          <a:p>
            <a:pPr marL="0" indent="0" algn="l">
              <a:lnSpc>
                <a:spcPts val="2160"/>
              </a:lnSpc>
              <a:spcBef>
                <a:spcPts val="1800"/>
              </a:spcBef>
              <a:spcAft>
                <a:spcPts val="1200"/>
              </a:spcAft>
              <a:buNone/>
            </a:pPr>
            <a:r>
              <a:rPr lang="en-US" sz="1350" dirty="0">
                <a:solidFill>
                  <a:srgbClr val="2C3E50"/>
                </a:solidFill>
                <a:latin typeface="Arial" pitchFamily="34" charset="0"/>
                <a:ea typeface="Arial" pitchFamily="34" charset="-122"/>
                <a:cs typeface="Arial" pitchFamily="34" charset="-120"/>
              </a:rPr>
              <a:t>In business and management research, this implies a shared framework of theories, methods, and standards that guide inquiry within a scholarly community. Paradigms shape what is studied, how research is conducted, and how results are interpreted.</a:t>
            </a:r>
            <a:endParaRPr lang="en-US" sz="1350" dirty="0"/>
          </a:p>
        </p:txBody>
      </p:sp>
    </p:spTree>
    <p:extLst>
      <p:ext uri="{BB962C8B-B14F-4D97-AF65-F5344CB8AC3E}">
        <p14:creationId xmlns:p14="http://schemas.microsoft.com/office/powerpoint/2010/main" val="2645496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7C2D8-9DB3-0837-BA4E-B8E78E7C4D20}"/>
              </a:ext>
            </a:extLst>
          </p:cNvPr>
          <p:cNvSpPr>
            <a:spLocks noGrp="1"/>
          </p:cNvSpPr>
          <p:nvPr>
            <p:ph type="title"/>
          </p:nvPr>
        </p:nvSpPr>
        <p:spPr>
          <a:xfrm>
            <a:off x="628650" y="273843"/>
            <a:ext cx="7886700" cy="994173"/>
          </a:xfrm>
        </p:spPr>
        <p:txBody>
          <a:bodyPr>
            <a:normAutofit/>
          </a:bodyPr>
          <a:lstStyle/>
          <a:p>
            <a:r>
              <a:rPr lang="en-GB" sz="4100" b="1" dirty="0"/>
              <a:t>Important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258029"/>
            <a:ext cx="8140446" cy="13716"/>
          </a:xfrm>
          <a:custGeom>
            <a:avLst/>
            <a:gdLst>
              <a:gd name="csX0" fmla="*/ 0 w 8140446"/>
              <a:gd name="csY0" fmla="*/ 0 h 13716"/>
              <a:gd name="csX1" fmla="*/ 434157 w 8140446"/>
              <a:gd name="csY1" fmla="*/ 0 h 13716"/>
              <a:gd name="csX2" fmla="*/ 1193932 w 8140446"/>
              <a:gd name="csY2" fmla="*/ 0 h 13716"/>
              <a:gd name="csX3" fmla="*/ 1628089 w 8140446"/>
              <a:gd name="csY3" fmla="*/ 0 h 13716"/>
              <a:gd name="csX4" fmla="*/ 2225055 w 8140446"/>
              <a:gd name="csY4" fmla="*/ 0 h 13716"/>
              <a:gd name="csX5" fmla="*/ 3066235 w 8140446"/>
              <a:gd name="csY5" fmla="*/ 0 h 13716"/>
              <a:gd name="csX6" fmla="*/ 3744605 w 8140446"/>
              <a:gd name="csY6" fmla="*/ 0 h 13716"/>
              <a:gd name="csX7" fmla="*/ 4504380 w 8140446"/>
              <a:gd name="csY7" fmla="*/ 0 h 13716"/>
              <a:gd name="csX8" fmla="*/ 5101346 w 8140446"/>
              <a:gd name="csY8" fmla="*/ 0 h 13716"/>
              <a:gd name="csX9" fmla="*/ 5779717 w 8140446"/>
              <a:gd name="csY9" fmla="*/ 0 h 13716"/>
              <a:gd name="csX10" fmla="*/ 6620896 w 8140446"/>
              <a:gd name="csY10" fmla="*/ 0 h 13716"/>
              <a:gd name="csX11" fmla="*/ 7136458 w 8140446"/>
              <a:gd name="csY11" fmla="*/ 0 h 13716"/>
              <a:gd name="csX12" fmla="*/ 8140446 w 8140446"/>
              <a:gd name="csY12" fmla="*/ 0 h 13716"/>
              <a:gd name="csX13" fmla="*/ 8140446 w 8140446"/>
              <a:gd name="csY13" fmla="*/ 13716 h 13716"/>
              <a:gd name="csX14" fmla="*/ 7543480 w 8140446"/>
              <a:gd name="csY14" fmla="*/ 13716 h 13716"/>
              <a:gd name="csX15" fmla="*/ 7109323 w 8140446"/>
              <a:gd name="csY15" fmla="*/ 13716 h 13716"/>
              <a:gd name="csX16" fmla="*/ 6430952 w 8140446"/>
              <a:gd name="csY16" fmla="*/ 13716 h 13716"/>
              <a:gd name="csX17" fmla="*/ 5915391 w 8140446"/>
              <a:gd name="csY17" fmla="*/ 13716 h 13716"/>
              <a:gd name="csX18" fmla="*/ 5237020 w 8140446"/>
              <a:gd name="csY18" fmla="*/ 13716 h 13716"/>
              <a:gd name="csX19" fmla="*/ 4558650 w 8140446"/>
              <a:gd name="csY19" fmla="*/ 13716 h 13716"/>
              <a:gd name="csX20" fmla="*/ 3880279 w 8140446"/>
              <a:gd name="csY20" fmla="*/ 13716 h 13716"/>
              <a:gd name="csX21" fmla="*/ 3201909 w 8140446"/>
              <a:gd name="csY21" fmla="*/ 13716 h 13716"/>
              <a:gd name="csX22" fmla="*/ 2604943 w 8140446"/>
              <a:gd name="csY22" fmla="*/ 13716 h 13716"/>
              <a:gd name="csX23" fmla="*/ 1845168 w 8140446"/>
              <a:gd name="csY23" fmla="*/ 13716 h 13716"/>
              <a:gd name="csX24" fmla="*/ 1166797 w 8140446"/>
              <a:gd name="csY24" fmla="*/ 13716 h 13716"/>
              <a:gd name="csX25" fmla="*/ 0 w 8140446"/>
              <a:gd name="csY25" fmla="*/ 13716 h 13716"/>
              <a:gd name="csX26" fmla="*/ 0 w 8140446"/>
              <a:gd name="csY2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3716"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543" y="2784"/>
                  <a:pt x="8140462" y="9558"/>
                  <a:pt x="8140446" y="13716"/>
                </a:cubicBezTo>
                <a:cubicBezTo>
                  <a:pt x="7906329" y="-7615"/>
                  <a:pt x="7681180" y="22893"/>
                  <a:pt x="7543480" y="13716"/>
                </a:cubicBezTo>
                <a:cubicBezTo>
                  <a:pt x="7405780" y="4539"/>
                  <a:pt x="7216607" y="-912"/>
                  <a:pt x="7109323" y="13716"/>
                </a:cubicBezTo>
                <a:cubicBezTo>
                  <a:pt x="7002039" y="28344"/>
                  <a:pt x="6576231" y="38120"/>
                  <a:pt x="6430952" y="13716"/>
                </a:cubicBezTo>
                <a:cubicBezTo>
                  <a:pt x="6285673" y="-10688"/>
                  <a:pt x="6138840" y="29949"/>
                  <a:pt x="5915391" y="13716"/>
                </a:cubicBezTo>
                <a:cubicBezTo>
                  <a:pt x="5691942" y="-2517"/>
                  <a:pt x="5459460" y="47094"/>
                  <a:pt x="5237020" y="13716"/>
                </a:cubicBezTo>
                <a:cubicBezTo>
                  <a:pt x="5014580" y="-19662"/>
                  <a:pt x="4747677" y="35877"/>
                  <a:pt x="4558650" y="13716"/>
                </a:cubicBezTo>
                <a:cubicBezTo>
                  <a:pt x="4369623" y="-8445"/>
                  <a:pt x="4146061" y="7996"/>
                  <a:pt x="3880279" y="13716"/>
                </a:cubicBezTo>
                <a:cubicBezTo>
                  <a:pt x="3614497" y="19436"/>
                  <a:pt x="3473808" y="-17480"/>
                  <a:pt x="3201909" y="13716"/>
                </a:cubicBezTo>
                <a:cubicBezTo>
                  <a:pt x="2930010" y="44912"/>
                  <a:pt x="2728175" y="-8002"/>
                  <a:pt x="2604943" y="13716"/>
                </a:cubicBezTo>
                <a:cubicBezTo>
                  <a:pt x="2481711" y="35434"/>
                  <a:pt x="2004334" y="22380"/>
                  <a:pt x="1845168" y="13716"/>
                </a:cubicBezTo>
                <a:cubicBezTo>
                  <a:pt x="1686003" y="5052"/>
                  <a:pt x="1375070" y="33008"/>
                  <a:pt x="1166797" y="13716"/>
                </a:cubicBezTo>
                <a:cubicBezTo>
                  <a:pt x="958524" y="-5576"/>
                  <a:pt x="342846" y="4308"/>
                  <a:pt x="0" y="13716"/>
                </a:cubicBezTo>
                <a:cubicBezTo>
                  <a:pt x="-100" y="9589"/>
                  <a:pt x="468" y="2983"/>
                  <a:pt x="0" y="0"/>
                </a:cubicBezTo>
                <a:close/>
              </a:path>
              <a:path w="8140446" h="13716"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39772" y="5682"/>
                  <a:pt x="8139843" y="9439"/>
                  <a:pt x="8140446" y="13716"/>
                </a:cubicBezTo>
                <a:cubicBezTo>
                  <a:pt x="7959314" y="-1227"/>
                  <a:pt x="7870113" y="5865"/>
                  <a:pt x="7706289" y="13716"/>
                </a:cubicBezTo>
                <a:cubicBezTo>
                  <a:pt x="7542465" y="21567"/>
                  <a:pt x="7157940" y="12910"/>
                  <a:pt x="6865109" y="13716"/>
                </a:cubicBezTo>
                <a:cubicBezTo>
                  <a:pt x="6572278" y="14522"/>
                  <a:pt x="6524256" y="33479"/>
                  <a:pt x="6349548" y="13716"/>
                </a:cubicBezTo>
                <a:cubicBezTo>
                  <a:pt x="6174840" y="-6047"/>
                  <a:pt x="5951624" y="-4398"/>
                  <a:pt x="5671177" y="13716"/>
                </a:cubicBezTo>
                <a:cubicBezTo>
                  <a:pt x="5390730" y="31830"/>
                  <a:pt x="5222992" y="55486"/>
                  <a:pt x="4829998" y="13716"/>
                </a:cubicBezTo>
                <a:cubicBezTo>
                  <a:pt x="4437004" y="-28054"/>
                  <a:pt x="4344181" y="34515"/>
                  <a:pt x="4151627" y="13716"/>
                </a:cubicBezTo>
                <a:cubicBezTo>
                  <a:pt x="3959073" y="-7083"/>
                  <a:pt x="3886970" y="28303"/>
                  <a:pt x="3717470" y="13716"/>
                </a:cubicBezTo>
                <a:cubicBezTo>
                  <a:pt x="3547970" y="-871"/>
                  <a:pt x="3451521" y="27300"/>
                  <a:pt x="3201909" y="13716"/>
                </a:cubicBezTo>
                <a:cubicBezTo>
                  <a:pt x="2952297" y="132"/>
                  <a:pt x="2543413" y="1457"/>
                  <a:pt x="2360729" y="13716"/>
                </a:cubicBezTo>
                <a:cubicBezTo>
                  <a:pt x="2178045" y="25975"/>
                  <a:pt x="1906056" y="21275"/>
                  <a:pt x="1682359" y="13716"/>
                </a:cubicBezTo>
                <a:cubicBezTo>
                  <a:pt x="1458662" y="6158"/>
                  <a:pt x="1330405" y="3474"/>
                  <a:pt x="1166797" y="13716"/>
                </a:cubicBezTo>
                <a:cubicBezTo>
                  <a:pt x="1003189" y="23958"/>
                  <a:pt x="278098" y="14961"/>
                  <a:pt x="0" y="13716"/>
                </a:cubicBezTo>
                <a:cubicBezTo>
                  <a:pt x="303" y="7982"/>
                  <a:pt x="182" y="5202"/>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A00D6B-D0A5-EE9F-72FF-96E328E7B117}"/>
              </a:ext>
            </a:extLst>
          </p:cNvPr>
          <p:cNvSpPr>
            <a:spLocks noGrp="1"/>
          </p:cNvSpPr>
          <p:nvPr>
            <p:ph idx="1"/>
          </p:nvPr>
        </p:nvSpPr>
        <p:spPr>
          <a:xfrm>
            <a:off x="628650" y="1447038"/>
            <a:ext cx="7886700" cy="3188970"/>
          </a:xfrm>
        </p:spPr>
        <p:txBody>
          <a:bodyPr>
            <a:normAutofit lnSpcReduction="10000"/>
          </a:bodyPr>
          <a:lstStyle/>
          <a:p>
            <a:r>
              <a:rPr lang="en-GB" sz="1700"/>
              <a:t>Kuhn introduced the concept of </a:t>
            </a:r>
            <a:r>
              <a:rPr lang="en-GB" sz="1700" b="1"/>
              <a:t>paradigms</a:t>
            </a:r>
            <a:r>
              <a:rPr lang="en-GB" sz="1700"/>
              <a:t> (1962, 1970) describing shared frameworks that guide how scientific communities understand problems and solutions.</a:t>
            </a:r>
          </a:p>
          <a:p>
            <a:r>
              <a:rPr lang="en-GB" sz="1700"/>
              <a:t>Kuhn did not define the philosophical research paradigms used in methodology today.</a:t>
            </a:r>
          </a:p>
          <a:p>
            <a:r>
              <a:rPr lang="en-GB" sz="1700"/>
              <a:t>Later scholars, particularly Yvonna S. Lincoln and Egon G. Guba, refined the concept for social science research.</a:t>
            </a:r>
          </a:p>
          <a:p>
            <a:r>
              <a:rPr lang="en-GB" sz="1700"/>
              <a:t>Their work articulated paradigms as distinct philosophical positions (eg positivism, interpretivism, critical theory), linking ontology, epistemology, and methodology to research design.</a:t>
            </a:r>
          </a:p>
          <a:p>
            <a:r>
              <a:rPr lang="en-GB" sz="1700" b="1"/>
              <a:t>Key point: Kuhn initiated the paradigm idea; later scholars formalised it as the research paradigm framework widely used in doctoral methodology today.</a:t>
            </a:r>
          </a:p>
          <a:p>
            <a:endParaRPr lang="en-GB" sz="1700"/>
          </a:p>
        </p:txBody>
      </p:sp>
    </p:spTree>
    <p:extLst>
      <p:ext uri="{BB962C8B-B14F-4D97-AF65-F5344CB8AC3E}">
        <p14:creationId xmlns:p14="http://schemas.microsoft.com/office/powerpoint/2010/main" val="3732441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51435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51435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 0"/>
          <p:cNvSpPr/>
          <p:nvPr/>
        </p:nvSpPr>
        <p:spPr>
          <a:xfrm>
            <a:off x="1143002" y="1499711"/>
            <a:ext cx="6858000" cy="2073021"/>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5400" b="1" kern="1200">
                <a:solidFill>
                  <a:schemeClr val="tx1"/>
                </a:solidFill>
                <a:latin typeface="+mj-lt"/>
                <a:ea typeface="+mj-ea"/>
                <a:cs typeface="+mj-cs"/>
              </a:rPr>
              <a:t>Meet the Seven Alien Investigators Again</a:t>
            </a:r>
            <a:endParaRPr lang="en-US" sz="5400" kern="1200">
              <a:solidFill>
                <a:schemeClr val="tx1"/>
              </a:solidFill>
              <a:latin typeface="+mj-lt"/>
              <a:ea typeface="+mj-ea"/>
              <a:cs typeface="+mj-cs"/>
            </a:endParaRPr>
          </a:p>
        </p:txBody>
      </p:sp>
      <p:sp>
        <p:nvSpPr>
          <p:cNvPr id="25" name="Rectangle 24">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4143589"/>
            <a:ext cx="3566160" cy="205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17144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2871A-1623-89E2-3872-DC2827D1F3A0}"/>
              </a:ext>
            </a:extLst>
          </p:cNvPr>
          <p:cNvSpPr>
            <a:spLocks noGrp="1"/>
          </p:cNvSpPr>
          <p:nvPr>
            <p:ph type="title"/>
          </p:nvPr>
        </p:nvSpPr>
        <p:spPr>
          <a:xfrm>
            <a:off x="571352" y="262647"/>
            <a:ext cx="3485178" cy="1218390"/>
          </a:xfrm>
        </p:spPr>
        <p:txBody>
          <a:bodyPr anchor="ctr">
            <a:normAutofit/>
          </a:bodyPr>
          <a:lstStyle/>
          <a:p>
            <a:r>
              <a:rPr lang="en-US" sz="3000" b="1">
                <a:latin typeface="Arial" pitchFamily="34" charset="0"/>
                <a:ea typeface="Arial" pitchFamily="34" charset="-122"/>
                <a:cs typeface="Arial" pitchFamily="34" charset="-120"/>
              </a:rPr>
              <a:t>Your paradigm is your planet</a:t>
            </a:r>
            <a:endParaRPr lang="en-GB" sz="3000"/>
          </a:p>
        </p:txBody>
      </p:sp>
      <p:sp>
        <p:nvSpPr>
          <p:cNvPr id="3" name="Content Placeholder 2">
            <a:extLst>
              <a:ext uri="{FF2B5EF4-FFF2-40B4-BE49-F238E27FC236}">
                <a16:creationId xmlns:a16="http://schemas.microsoft.com/office/drawing/2014/main" id="{F453D0B1-FAA5-E421-F2EE-902DD58DDA51}"/>
              </a:ext>
            </a:extLst>
          </p:cNvPr>
          <p:cNvSpPr>
            <a:spLocks noGrp="1"/>
          </p:cNvSpPr>
          <p:nvPr>
            <p:ph idx="1"/>
          </p:nvPr>
        </p:nvSpPr>
        <p:spPr>
          <a:xfrm>
            <a:off x="571351" y="2057400"/>
            <a:ext cx="3485179" cy="2709861"/>
          </a:xfrm>
        </p:spPr>
        <p:txBody>
          <a:bodyPr anchor="ctr">
            <a:normAutofit/>
          </a:bodyPr>
          <a:lstStyle/>
          <a:p>
            <a:r>
              <a:rPr lang="en-US" sz="1500">
                <a:latin typeface="Arial" pitchFamily="34" charset="0"/>
                <a:ea typeface="Arial" pitchFamily="34" charset="-122"/>
                <a:cs typeface="Arial" pitchFamily="34" charset="-120"/>
              </a:rPr>
              <a:t>Before any alien collects a single piece of data, they have already decided what reality is, how knowledge is made, what role their values play, and which methods are consistent with those beliefs. That set of interconnected decisions is their paradigm</a:t>
            </a:r>
            <a:endParaRPr lang="en-GB" sz="1500"/>
          </a:p>
        </p:txBody>
      </p:sp>
      <p:pic>
        <p:nvPicPr>
          <p:cNvPr id="5" name="Picture 4" descr="Outer space photo of the earth with the night terminator">
            <a:extLst>
              <a:ext uri="{FF2B5EF4-FFF2-40B4-BE49-F238E27FC236}">
                <a16:creationId xmlns:a16="http://schemas.microsoft.com/office/drawing/2014/main" id="{EC69F2B5-0B46-B6D4-8654-D755528F73D3}"/>
              </a:ext>
            </a:extLst>
          </p:cNvPr>
          <p:cNvPicPr>
            <a:picLocks noChangeAspect="1"/>
          </p:cNvPicPr>
          <p:nvPr/>
        </p:nvPicPr>
        <p:blipFill>
          <a:blip r:embed="rId2"/>
          <a:srcRect l="36027" r="5241"/>
          <a:stretch>
            <a:fillRect/>
          </a:stretch>
        </p:blipFill>
        <p:spPr>
          <a:xfrm>
            <a:off x="4572000" y="10"/>
            <a:ext cx="4577118" cy="5143490"/>
          </a:xfrm>
          <a:prstGeom prst="rect">
            <a:avLst/>
          </a:prstGeom>
        </p:spPr>
      </p:pic>
    </p:spTree>
    <p:extLst>
      <p:ext uri="{BB962C8B-B14F-4D97-AF65-F5344CB8AC3E}">
        <p14:creationId xmlns:p14="http://schemas.microsoft.com/office/powerpoint/2010/main" val="4052072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286616" y="424717"/>
            <a:ext cx="8579087" cy="919767"/>
          </a:xfrm>
          <a:prstGeom prst="rect">
            <a:avLst/>
          </a:prstGeom>
          <a:noFill/>
          <a:ln/>
        </p:spPr>
        <p:txBody>
          <a:bodyPr wrap="square" lIns="0" tIns="0" rIns="0" bIns="0" rtlCol="0" anchor="ctr"/>
          <a:lstStyle/>
          <a:p>
            <a:pPr marL="0" indent="0">
              <a:buNone/>
            </a:pPr>
            <a:r>
              <a:rPr lang="en-US" b="1" i="1" dirty="0">
                <a:latin typeface="Arial" pitchFamily="34" charset="0"/>
                <a:ea typeface="Arial" pitchFamily="34" charset="-122"/>
                <a:cs typeface="Arial" pitchFamily="34" charset="-120"/>
              </a:rPr>
              <a:t>Each alien comes from a different planet — a different philosophy about how knowledge is created</a:t>
            </a:r>
          </a:p>
          <a:p>
            <a:r>
              <a:rPr lang="en-US" b="1" i="1" dirty="0">
                <a:latin typeface="Arial" pitchFamily="34" charset="0"/>
                <a:ea typeface="Arial" pitchFamily="34" charset="-122"/>
                <a:cs typeface="Arial" pitchFamily="34" charset="-120"/>
              </a:rPr>
              <a:t>Each paradigm comes from a viewpoint— a different understanding about how research is developed</a:t>
            </a:r>
          </a:p>
          <a:p>
            <a:pPr marL="0" indent="0">
              <a:buNone/>
            </a:pPr>
            <a:endParaRPr lang="en-US" sz="1300" i="1" dirty="0">
              <a:solidFill>
                <a:srgbClr val="5EA8A7"/>
              </a:solidFill>
              <a:latin typeface="Arial" pitchFamily="34" charset="0"/>
              <a:ea typeface="Arial" pitchFamily="34" charset="-122"/>
              <a:cs typeface="Arial" pitchFamily="34" charset="-120"/>
            </a:endParaRPr>
          </a:p>
          <a:p>
            <a:pPr marL="0" indent="0">
              <a:buNone/>
            </a:pPr>
            <a:r>
              <a:rPr lang="en-US" sz="1300" i="1" dirty="0">
                <a:solidFill>
                  <a:srgbClr val="5EA8A7"/>
                </a:solidFill>
                <a:latin typeface="Arial" pitchFamily="34" charset="0"/>
                <a:ea typeface="Arial" pitchFamily="34" charset="-122"/>
                <a:cs typeface="Arial" pitchFamily="34" charset="-120"/>
              </a:rPr>
              <a:t>.</a:t>
            </a:r>
            <a:endParaRPr lang="en-US" sz="1300" dirty="0"/>
          </a:p>
        </p:txBody>
      </p:sp>
      <p:sp>
        <p:nvSpPr>
          <p:cNvPr id="7" name="Shape 5"/>
          <p:cNvSpPr/>
          <p:nvPr/>
        </p:nvSpPr>
        <p:spPr>
          <a:xfrm>
            <a:off x="246888" y="1444752"/>
            <a:ext cx="1097280" cy="3629852"/>
          </a:xfrm>
          <a:prstGeom prst="rect">
            <a:avLst/>
          </a:prstGeom>
          <a:solidFill>
            <a:srgbClr val="2C3E50"/>
          </a:solidFill>
          <a:ln w="19050">
            <a:solidFill>
              <a:srgbClr val="5EA8A7"/>
            </a:solidFill>
            <a:prstDash val="solid"/>
          </a:ln>
          <a:effectLst>
            <a:outerShdw blurRad="101600" dist="38100" dir="8100000" algn="bl" rotWithShape="0">
              <a:srgbClr val="000000">
                <a:alpha val="30000"/>
              </a:srgbClr>
            </a:outerShdw>
          </a:effectLst>
        </p:spPr>
        <p:txBody>
          <a:bodyPr/>
          <a:lstStyle/>
          <a:p>
            <a:endParaRPr lang="en-GB"/>
          </a:p>
        </p:txBody>
      </p:sp>
      <p:sp>
        <p:nvSpPr>
          <p:cNvPr id="8" name="Shape 6"/>
          <p:cNvSpPr/>
          <p:nvPr/>
        </p:nvSpPr>
        <p:spPr>
          <a:xfrm>
            <a:off x="246888" y="1444752"/>
            <a:ext cx="1133856" cy="91440"/>
          </a:xfrm>
          <a:prstGeom prst="rect">
            <a:avLst/>
          </a:prstGeom>
          <a:solidFill>
            <a:srgbClr val="5EA8A7"/>
          </a:solidFill>
          <a:ln w="12700">
            <a:solidFill>
              <a:srgbClr val="5EA8A7"/>
            </a:solidFill>
            <a:prstDash val="solid"/>
          </a:ln>
        </p:spPr>
        <p:txBody>
          <a:bodyPr/>
          <a:lstStyle/>
          <a:p>
            <a:endParaRPr lang="en-GB"/>
          </a:p>
        </p:txBody>
      </p:sp>
      <p:sp>
        <p:nvSpPr>
          <p:cNvPr id="9" name="Shape 7"/>
          <p:cNvSpPr/>
          <p:nvPr/>
        </p:nvSpPr>
        <p:spPr>
          <a:xfrm>
            <a:off x="246888" y="1536192"/>
            <a:ext cx="1133856" cy="256032"/>
          </a:xfrm>
          <a:prstGeom prst="rect">
            <a:avLst/>
          </a:prstGeom>
          <a:solidFill>
            <a:srgbClr val="5EA8A7"/>
          </a:solidFill>
          <a:ln w="12700">
            <a:solidFill>
              <a:srgbClr val="5EA8A7"/>
            </a:solidFill>
            <a:prstDash val="solid"/>
          </a:ln>
        </p:spPr>
        <p:txBody>
          <a:bodyPr/>
          <a:lstStyle/>
          <a:p>
            <a:endParaRPr lang="en-GB"/>
          </a:p>
        </p:txBody>
      </p:sp>
      <p:sp>
        <p:nvSpPr>
          <p:cNvPr id="10" name="Text 8"/>
          <p:cNvSpPr/>
          <p:nvPr/>
        </p:nvSpPr>
        <p:spPr>
          <a:xfrm>
            <a:off x="246888" y="1554480"/>
            <a:ext cx="1133856" cy="219456"/>
          </a:xfrm>
          <a:prstGeom prst="rect">
            <a:avLst/>
          </a:prstGeom>
          <a:noFill/>
          <a:ln/>
        </p:spPr>
        <p:txBody>
          <a:bodyPr wrap="square" lIns="0" tIns="0" rIns="0" bIns="0" rtlCol="0" anchor="ctr"/>
          <a:lstStyle/>
          <a:p>
            <a:pPr marL="0" indent="0" algn="ctr">
              <a:buNone/>
            </a:pPr>
            <a:r>
              <a:rPr lang="en-US" sz="950" b="1" dirty="0">
                <a:solidFill>
                  <a:srgbClr val="1C2833"/>
                </a:solidFill>
                <a:latin typeface="Arial" pitchFamily="34" charset="0"/>
                <a:ea typeface="Arial" pitchFamily="34" charset="-122"/>
                <a:cs typeface="Arial" pitchFamily="34" charset="-120"/>
              </a:rPr>
              <a:t>Alien A</a:t>
            </a:r>
            <a:endParaRPr lang="en-US" sz="950" dirty="0"/>
          </a:p>
        </p:txBody>
      </p:sp>
      <p:pic>
        <p:nvPicPr>
          <p:cNvPr id="11" name="Image 0" descr="preencoded.png"/>
          <p:cNvPicPr>
            <a:picLocks noChangeAspect="1"/>
          </p:cNvPicPr>
          <p:nvPr/>
        </p:nvPicPr>
        <p:blipFill>
          <a:blip r:embed="rId3"/>
          <a:stretch>
            <a:fillRect/>
          </a:stretch>
        </p:blipFill>
        <p:spPr>
          <a:xfrm>
            <a:off x="402336" y="1847088"/>
            <a:ext cx="822960" cy="1152144"/>
          </a:xfrm>
          <a:prstGeom prst="rect">
            <a:avLst/>
          </a:prstGeom>
        </p:spPr>
      </p:pic>
      <p:sp>
        <p:nvSpPr>
          <p:cNvPr id="12" name="Text 9"/>
          <p:cNvSpPr/>
          <p:nvPr/>
        </p:nvSpPr>
        <p:spPr>
          <a:xfrm>
            <a:off x="246888" y="3054096"/>
            <a:ext cx="1133856" cy="347472"/>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POSITIVISM</a:t>
            </a:r>
            <a:endParaRPr lang="en-US" sz="900" dirty="0"/>
          </a:p>
        </p:txBody>
      </p:sp>
      <p:sp>
        <p:nvSpPr>
          <p:cNvPr id="13" name="Shape 10"/>
          <p:cNvSpPr/>
          <p:nvPr/>
        </p:nvSpPr>
        <p:spPr>
          <a:xfrm>
            <a:off x="338328" y="3419856"/>
            <a:ext cx="950976" cy="22860"/>
          </a:xfrm>
          <a:prstGeom prst="rect">
            <a:avLst/>
          </a:prstGeom>
          <a:solidFill>
            <a:srgbClr val="5EA8A7"/>
          </a:solidFill>
          <a:ln w="12700">
            <a:solidFill>
              <a:srgbClr val="5EA8A7"/>
            </a:solidFill>
            <a:prstDash val="solid"/>
          </a:ln>
        </p:spPr>
        <p:txBody>
          <a:bodyPr/>
          <a:lstStyle/>
          <a:p>
            <a:endParaRPr lang="en-GB"/>
          </a:p>
        </p:txBody>
      </p:sp>
      <p:sp>
        <p:nvSpPr>
          <p:cNvPr id="14" name="Text 11"/>
          <p:cNvSpPr/>
          <p:nvPr/>
        </p:nvSpPr>
        <p:spPr>
          <a:xfrm>
            <a:off x="301752" y="3456432"/>
            <a:ext cx="1024128" cy="1115568"/>
          </a:xfrm>
          <a:prstGeom prst="rect">
            <a:avLst/>
          </a:prstGeom>
          <a:noFill/>
          <a:ln/>
        </p:spPr>
        <p:txBody>
          <a:bodyPr wrap="square" rtlCol="0" anchor="t"/>
          <a:lstStyle/>
          <a:p>
            <a:pPr marL="0" indent="0" algn="l">
              <a:buNone/>
            </a:pPr>
            <a:r>
              <a:rPr lang="en-US" sz="750" dirty="0">
                <a:solidFill>
                  <a:srgbClr val="A0ADB8"/>
                </a:solidFill>
                <a:latin typeface="Arial" pitchFamily="34" charset="0"/>
                <a:ea typeface="Arial" pitchFamily="34" charset="-122"/>
                <a:cs typeface="Arial" pitchFamily="34" charset="-120"/>
              </a:rPr>
              <a:t>There is one true reality 'out there'. We can measure it objectively. If we design our research carefully enough, we can remove human bias entirely.</a:t>
            </a:r>
            <a:endParaRPr lang="en-US" sz="750" dirty="0"/>
          </a:p>
        </p:txBody>
      </p:sp>
      <p:sp>
        <p:nvSpPr>
          <p:cNvPr id="15" name="Shape 12"/>
          <p:cNvSpPr/>
          <p:nvPr/>
        </p:nvSpPr>
        <p:spPr>
          <a:xfrm>
            <a:off x="1435608" y="1444752"/>
            <a:ext cx="1097280" cy="3643568"/>
          </a:xfrm>
          <a:prstGeom prst="rect">
            <a:avLst/>
          </a:prstGeom>
          <a:solidFill>
            <a:srgbClr val="2C3E50"/>
          </a:solidFill>
          <a:ln w="19050">
            <a:solidFill>
              <a:srgbClr val="6BAF74"/>
            </a:solidFill>
            <a:prstDash val="solid"/>
          </a:ln>
          <a:effectLst>
            <a:outerShdw blurRad="101600" dist="38100" dir="8100000" algn="bl" rotWithShape="0">
              <a:srgbClr val="000000">
                <a:alpha val="30000"/>
              </a:srgbClr>
            </a:outerShdw>
          </a:effectLst>
        </p:spPr>
        <p:txBody>
          <a:bodyPr/>
          <a:lstStyle/>
          <a:p>
            <a:endParaRPr lang="en-GB"/>
          </a:p>
        </p:txBody>
      </p:sp>
      <p:sp>
        <p:nvSpPr>
          <p:cNvPr id="16" name="Shape 13"/>
          <p:cNvSpPr/>
          <p:nvPr/>
        </p:nvSpPr>
        <p:spPr>
          <a:xfrm>
            <a:off x="1435608" y="1444752"/>
            <a:ext cx="1133856" cy="91440"/>
          </a:xfrm>
          <a:prstGeom prst="rect">
            <a:avLst/>
          </a:prstGeom>
          <a:solidFill>
            <a:srgbClr val="6BAF74"/>
          </a:solidFill>
          <a:ln w="12700">
            <a:solidFill>
              <a:srgbClr val="6BAF74"/>
            </a:solidFill>
            <a:prstDash val="solid"/>
          </a:ln>
        </p:spPr>
        <p:txBody>
          <a:bodyPr/>
          <a:lstStyle/>
          <a:p>
            <a:endParaRPr lang="en-GB"/>
          </a:p>
        </p:txBody>
      </p:sp>
      <p:sp>
        <p:nvSpPr>
          <p:cNvPr id="17" name="Shape 14"/>
          <p:cNvSpPr/>
          <p:nvPr/>
        </p:nvSpPr>
        <p:spPr>
          <a:xfrm>
            <a:off x="1435608" y="1536192"/>
            <a:ext cx="1133856" cy="256032"/>
          </a:xfrm>
          <a:prstGeom prst="rect">
            <a:avLst/>
          </a:prstGeom>
          <a:solidFill>
            <a:srgbClr val="6BAF74"/>
          </a:solidFill>
          <a:ln w="12700">
            <a:solidFill>
              <a:srgbClr val="6BAF74"/>
            </a:solidFill>
            <a:prstDash val="solid"/>
          </a:ln>
        </p:spPr>
        <p:txBody>
          <a:bodyPr/>
          <a:lstStyle/>
          <a:p>
            <a:endParaRPr lang="en-GB"/>
          </a:p>
        </p:txBody>
      </p:sp>
      <p:sp>
        <p:nvSpPr>
          <p:cNvPr id="18" name="Text 15"/>
          <p:cNvSpPr/>
          <p:nvPr/>
        </p:nvSpPr>
        <p:spPr>
          <a:xfrm>
            <a:off x="1435608" y="1554480"/>
            <a:ext cx="1133856" cy="219456"/>
          </a:xfrm>
          <a:prstGeom prst="rect">
            <a:avLst/>
          </a:prstGeom>
          <a:noFill/>
          <a:ln/>
        </p:spPr>
        <p:txBody>
          <a:bodyPr wrap="square" lIns="0" tIns="0" rIns="0" bIns="0" rtlCol="0" anchor="ctr"/>
          <a:lstStyle/>
          <a:p>
            <a:pPr marL="0" indent="0" algn="ctr">
              <a:buNone/>
            </a:pPr>
            <a:r>
              <a:rPr lang="en-US" sz="950" b="1" dirty="0">
                <a:solidFill>
                  <a:srgbClr val="1C2833"/>
                </a:solidFill>
                <a:latin typeface="Arial" pitchFamily="34" charset="0"/>
                <a:ea typeface="Arial" pitchFamily="34" charset="-122"/>
                <a:cs typeface="Arial" pitchFamily="34" charset="-120"/>
              </a:rPr>
              <a:t>Alien B</a:t>
            </a:r>
            <a:endParaRPr lang="en-US" sz="950" dirty="0"/>
          </a:p>
        </p:txBody>
      </p:sp>
      <p:pic>
        <p:nvPicPr>
          <p:cNvPr id="19" name="Image 1" descr="preencoded.png"/>
          <p:cNvPicPr>
            <a:picLocks noChangeAspect="1"/>
          </p:cNvPicPr>
          <p:nvPr/>
        </p:nvPicPr>
        <p:blipFill>
          <a:blip r:embed="rId4"/>
          <a:stretch>
            <a:fillRect/>
          </a:stretch>
        </p:blipFill>
        <p:spPr>
          <a:xfrm>
            <a:off x="1591056" y="1847088"/>
            <a:ext cx="822960" cy="1152144"/>
          </a:xfrm>
          <a:prstGeom prst="rect">
            <a:avLst/>
          </a:prstGeom>
        </p:spPr>
      </p:pic>
      <p:sp>
        <p:nvSpPr>
          <p:cNvPr id="20" name="Text 16"/>
          <p:cNvSpPr/>
          <p:nvPr/>
        </p:nvSpPr>
        <p:spPr>
          <a:xfrm>
            <a:off x="1435608" y="3054096"/>
            <a:ext cx="1133856" cy="347472"/>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POST-POSITIVISM</a:t>
            </a:r>
            <a:endParaRPr lang="en-US" sz="900" dirty="0"/>
          </a:p>
        </p:txBody>
      </p:sp>
      <p:sp>
        <p:nvSpPr>
          <p:cNvPr id="21" name="Shape 17"/>
          <p:cNvSpPr/>
          <p:nvPr/>
        </p:nvSpPr>
        <p:spPr>
          <a:xfrm>
            <a:off x="1527048" y="3419856"/>
            <a:ext cx="950976" cy="22860"/>
          </a:xfrm>
          <a:prstGeom prst="rect">
            <a:avLst/>
          </a:prstGeom>
          <a:solidFill>
            <a:srgbClr val="6BAF74"/>
          </a:solidFill>
          <a:ln w="12700">
            <a:solidFill>
              <a:srgbClr val="6BAF74"/>
            </a:solidFill>
            <a:prstDash val="solid"/>
          </a:ln>
        </p:spPr>
        <p:txBody>
          <a:bodyPr/>
          <a:lstStyle/>
          <a:p>
            <a:endParaRPr lang="en-GB"/>
          </a:p>
        </p:txBody>
      </p:sp>
      <p:sp>
        <p:nvSpPr>
          <p:cNvPr id="22" name="Text 18"/>
          <p:cNvSpPr/>
          <p:nvPr/>
        </p:nvSpPr>
        <p:spPr>
          <a:xfrm>
            <a:off x="1490472" y="3456432"/>
            <a:ext cx="1024128" cy="1618172"/>
          </a:xfrm>
          <a:prstGeom prst="rect">
            <a:avLst/>
          </a:prstGeom>
          <a:noFill/>
          <a:ln/>
        </p:spPr>
        <p:txBody>
          <a:bodyPr wrap="square" rtlCol="0" anchor="t"/>
          <a:lstStyle/>
          <a:p>
            <a:pPr marL="0" indent="0" algn="l">
              <a:buNone/>
            </a:pPr>
            <a:r>
              <a:rPr lang="en-US" sz="750" dirty="0">
                <a:solidFill>
                  <a:srgbClr val="A0ADB8"/>
                </a:solidFill>
                <a:latin typeface="Arial" pitchFamily="34" charset="0"/>
                <a:ea typeface="Arial" pitchFamily="34" charset="-122"/>
                <a:cs typeface="Arial" pitchFamily="34" charset="-120"/>
              </a:rPr>
              <a:t>Reality exists, but every measurement has some error. Every researcher brings some bias. So we use multiple methods together and stay cautious about our claims.</a:t>
            </a:r>
            <a:endParaRPr lang="en-US" sz="750" dirty="0"/>
          </a:p>
        </p:txBody>
      </p:sp>
      <p:sp>
        <p:nvSpPr>
          <p:cNvPr id="23" name="Shape 19"/>
          <p:cNvSpPr/>
          <p:nvPr/>
        </p:nvSpPr>
        <p:spPr>
          <a:xfrm>
            <a:off x="2624328" y="1444752"/>
            <a:ext cx="1147572" cy="3629852"/>
          </a:xfrm>
          <a:prstGeom prst="rect">
            <a:avLst/>
          </a:prstGeom>
          <a:solidFill>
            <a:srgbClr val="2C3E50"/>
          </a:solidFill>
          <a:ln w="19050">
            <a:solidFill>
              <a:srgbClr val="C0725A"/>
            </a:solidFill>
            <a:prstDash val="solid"/>
          </a:ln>
          <a:effectLst>
            <a:outerShdw blurRad="101600" dist="38100" dir="8100000" algn="bl" rotWithShape="0">
              <a:srgbClr val="000000">
                <a:alpha val="30000"/>
              </a:srgbClr>
            </a:outerShdw>
          </a:effectLst>
        </p:spPr>
        <p:txBody>
          <a:bodyPr/>
          <a:lstStyle/>
          <a:p>
            <a:endParaRPr lang="en-GB"/>
          </a:p>
        </p:txBody>
      </p:sp>
      <p:sp>
        <p:nvSpPr>
          <p:cNvPr id="24" name="Shape 20"/>
          <p:cNvSpPr/>
          <p:nvPr/>
        </p:nvSpPr>
        <p:spPr>
          <a:xfrm>
            <a:off x="2624328" y="1444752"/>
            <a:ext cx="1133856" cy="91440"/>
          </a:xfrm>
          <a:prstGeom prst="rect">
            <a:avLst/>
          </a:prstGeom>
          <a:solidFill>
            <a:srgbClr val="C0725A"/>
          </a:solidFill>
          <a:ln w="12700">
            <a:solidFill>
              <a:srgbClr val="C0725A"/>
            </a:solidFill>
            <a:prstDash val="solid"/>
          </a:ln>
        </p:spPr>
        <p:txBody>
          <a:bodyPr/>
          <a:lstStyle/>
          <a:p>
            <a:endParaRPr lang="en-GB"/>
          </a:p>
        </p:txBody>
      </p:sp>
      <p:sp>
        <p:nvSpPr>
          <p:cNvPr id="25" name="Shape 21"/>
          <p:cNvSpPr/>
          <p:nvPr/>
        </p:nvSpPr>
        <p:spPr>
          <a:xfrm>
            <a:off x="2624328" y="1536192"/>
            <a:ext cx="1133856" cy="256032"/>
          </a:xfrm>
          <a:prstGeom prst="rect">
            <a:avLst/>
          </a:prstGeom>
          <a:solidFill>
            <a:srgbClr val="C0725A"/>
          </a:solidFill>
          <a:ln w="12700">
            <a:solidFill>
              <a:srgbClr val="C0725A"/>
            </a:solidFill>
            <a:prstDash val="solid"/>
          </a:ln>
        </p:spPr>
        <p:txBody>
          <a:bodyPr/>
          <a:lstStyle/>
          <a:p>
            <a:endParaRPr lang="en-GB"/>
          </a:p>
        </p:txBody>
      </p:sp>
      <p:sp>
        <p:nvSpPr>
          <p:cNvPr id="26" name="Text 22"/>
          <p:cNvSpPr/>
          <p:nvPr/>
        </p:nvSpPr>
        <p:spPr>
          <a:xfrm>
            <a:off x="2624328" y="1554480"/>
            <a:ext cx="1133856" cy="219456"/>
          </a:xfrm>
          <a:prstGeom prst="rect">
            <a:avLst/>
          </a:prstGeom>
          <a:noFill/>
          <a:ln/>
        </p:spPr>
        <p:txBody>
          <a:bodyPr wrap="square" lIns="0" tIns="0" rIns="0" bIns="0" rtlCol="0" anchor="ctr"/>
          <a:lstStyle/>
          <a:p>
            <a:pPr marL="0" indent="0" algn="ctr">
              <a:buNone/>
            </a:pPr>
            <a:r>
              <a:rPr lang="en-US" sz="950" b="1" dirty="0">
                <a:solidFill>
                  <a:srgbClr val="1C2833"/>
                </a:solidFill>
                <a:latin typeface="Arial" pitchFamily="34" charset="0"/>
                <a:ea typeface="Arial" pitchFamily="34" charset="-122"/>
                <a:cs typeface="Arial" pitchFamily="34" charset="-120"/>
              </a:rPr>
              <a:t>Alien C</a:t>
            </a:r>
            <a:endParaRPr lang="en-US" sz="950" dirty="0"/>
          </a:p>
        </p:txBody>
      </p:sp>
      <p:pic>
        <p:nvPicPr>
          <p:cNvPr id="27" name="Image 2" descr="preencoded.png"/>
          <p:cNvPicPr>
            <a:picLocks noChangeAspect="1"/>
          </p:cNvPicPr>
          <p:nvPr/>
        </p:nvPicPr>
        <p:blipFill>
          <a:blip r:embed="rId5"/>
          <a:stretch>
            <a:fillRect/>
          </a:stretch>
        </p:blipFill>
        <p:spPr>
          <a:xfrm>
            <a:off x="2779776" y="1847088"/>
            <a:ext cx="822960" cy="1152144"/>
          </a:xfrm>
          <a:prstGeom prst="rect">
            <a:avLst/>
          </a:prstGeom>
        </p:spPr>
      </p:pic>
      <p:sp>
        <p:nvSpPr>
          <p:cNvPr id="28" name="Text 23"/>
          <p:cNvSpPr/>
          <p:nvPr/>
        </p:nvSpPr>
        <p:spPr>
          <a:xfrm>
            <a:off x="2624328" y="3054096"/>
            <a:ext cx="1133856" cy="347472"/>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INTERPRETIVISM</a:t>
            </a:r>
            <a:endParaRPr lang="en-US" sz="900" dirty="0"/>
          </a:p>
        </p:txBody>
      </p:sp>
      <p:sp>
        <p:nvSpPr>
          <p:cNvPr id="29" name="Shape 24"/>
          <p:cNvSpPr/>
          <p:nvPr/>
        </p:nvSpPr>
        <p:spPr>
          <a:xfrm>
            <a:off x="2715768" y="3419856"/>
            <a:ext cx="950976" cy="22860"/>
          </a:xfrm>
          <a:prstGeom prst="rect">
            <a:avLst/>
          </a:prstGeom>
          <a:solidFill>
            <a:srgbClr val="C0725A"/>
          </a:solidFill>
          <a:ln w="12700">
            <a:solidFill>
              <a:srgbClr val="C0725A"/>
            </a:solidFill>
            <a:prstDash val="solid"/>
          </a:ln>
        </p:spPr>
        <p:txBody>
          <a:bodyPr/>
          <a:lstStyle/>
          <a:p>
            <a:endParaRPr lang="en-GB"/>
          </a:p>
        </p:txBody>
      </p:sp>
      <p:sp>
        <p:nvSpPr>
          <p:cNvPr id="30" name="Text 25"/>
          <p:cNvSpPr/>
          <p:nvPr/>
        </p:nvSpPr>
        <p:spPr>
          <a:xfrm>
            <a:off x="2679192" y="3456432"/>
            <a:ext cx="1024128" cy="1115568"/>
          </a:xfrm>
          <a:prstGeom prst="rect">
            <a:avLst/>
          </a:prstGeom>
          <a:noFill/>
          <a:ln/>
        </p:spPr>
        <p:txBody>
          <a:bodyPr wrap="square" rtlCol="0" anchor="t"/>
          <a:lstStyle/>
          <a:p>
            <a:pPr marL="0" indent="0" algn="l">
              <a:buNone/>
            </a:pPr>
            <a:r>
              <a:rPr lang="en-US" sz="750" dirty="0">
                <a:solidFill>
                  <a:srgbClr val="A0ADB8"/>
                </a:solidFill>
                <a:latin typeface="Arial" pitchFamily="34" charset="0"/>
                <a:ea typeface="Arial" pitchFamily="34" charset="-122"/>
                <a:cs typeface="Arial" pitchFamily="34" charset="-120"/>
              </a:rPr>
              <a:t>There is no single objective truth about human experience. To understand what is really happening, we need to listen to people's own meanings — from the inside.</a:t>
            </a:r>
            <a:endParaRPr lang="en-US" sz="750" dirty="0"/>
          </a:p>
        </p:txBody>
      </p:sp>
      <p:sp>
        <p:nvSpPr>
          <p:cNvPr id="31" name="Shape 26"/>
          <p:cNvSpPr/>
          <p:nvPr/>
        </p:nvSpPr>
        <p:spPr>
          <a:xfrm>
            <a:off x="3813048" y="1444751"/>
            <a:ext cx="1078992" cy="3629853"/>
          </a:xfrm>
          <a:prstGeom prst="rect">
            <a:avLst/>
          </a:prstGeom>
          <a:solidFill>
            <a:srgbClr val="2C3E50"/>
          </a:solidFill>
          <a:ln w="19050">
            <a:solidFill>
              <a:srgbClr val="8B6BAF"/>
            </a:solidFill>
            <a:prstDash val="solid"/>
          </a:ln>
          <a:effectLst>
            <a:outerShdw blurRad="101600" dist="38100" dir="8100000" algn="bl" rotWithShape="0">
              <a:srgbClr val="000000">
                <a:alpha val="30000"/>
              </a:srgbClr>
            </a:outerShdw>
          </a:effectLst>
        </p:spPr>
        <p:txBody>
          <a:bodyPr/>
          <a:lstStyle/>
          <a:p>
            <a:endParaRPr lang="en-GB"/>
          </a:p>
        </p:txBody>
      </p:sp>
      <p:sp>
        <p:nvSpPr>
          <p:cNvPr id="32" name="Shape 27"/>
          <p:cNvSpPr/>
          <p:nvPr/>
        </p:nvSpPr>
        <p:spPr>
          <a:xfrm>
            <a:off x="3813048" y="1444752"/>
            <a:ext cx="1133856" cy="91440"/>
          </a:xfrm>
          <a:prstGeom prst="rect">
            <a:avLst/>
          </a:prstGeom>
          <a:solidFill>
            <a:srgbClr val="8B6BAF"/>
          </a:solidFill>
          <a:ln w="12700">
            <a:solidFill>
              <a:srgbClr val="8B6BAF"/>
            </a:solidFill>
            <a:prstDash val="solid"/>
          </a:ln>
        </p:spPr>
        <p:txBody>
          <a:bodyPr/>
          <a:lstStyle/>
          <a:p>
            <a:endParaRPr lang="en-GB"/>
          </a:p>
        </p:txBody>
      </p:sp>
      <p:sp>
        <p:nvSpPr>
          <p:cNvPr id="33" name="Shape 28"/>
          <p:cNvSpPr/>
          <p:nvPr/>
        </p:nvSpPr>
        <p:spPr>
          <a:xfrm>
            <a:off x="3813048" y="1536192"/>
            <a:ext cx="1133856" cy="256032"/>
          </a:xfrm>
          <a:prstGeom prst="rect">
            <a:avLst/>
          </a:prstGeom>
          <a:solidFill>
            <a:srgbClr val="8B6BAF"/>
          </a:solidFill>
          <a:ln w="12700">
            <a:solidFill>
              <a:srgbClr val="8B6BAF"/>
            </a:solidFill>
            <a:prstDash val="solid"/>
          </a:ln>
        </p:spPr>
        <p:txBody>
          <a:bodyPr/>
          <a:lstStyle/>
          <a:p>
            <a:endParaRPr lang="en-GB"/>
          </a:p>
        </p:txBody>
      </p:sp>
      <p:sp>
        <p:nvSpPr>
          <p:cNvPr id="34" name="Text 29"/>
          <p:cNvSpPr/>
          <p:nvPr/>
        </p:nvSpPr>
        <p:spPr>
          <a:xfrm>
            <a:off x="3813048" y="1554480"/>
            <a:ext cx="1133856" cy="219456"/>
          </a:xfrm>
          <a:prstGeom prst="rect">
            <a:avLst/>
          </a:prstGeom>
          <a:noFill/>
          <a:ln/>
        </p:spPr>
        <p:txBody>
          <a:bodyPr wrap="square" lIns="0" tIns="0" rIns="0" bIns="0" rtlCol="0" anchor="ctr"/>
          <a:lstStyle/>
          <a:p>
            <a:pPr marL="0" indent="0" algn="ctr">
              <a:buNone/>
            </a:pPr>
            <a:r>
              <a:rPr lang="en-US" sz="950" b="1" dirty="0">
                <a:solidFill>
                  <a:srgbClr val="1C2833"/>
                </a:solidFill>
                <a:latin typeface="Arial" pitchFamily="34" charset="0"/>
                <a:ea typeface="Arial" pitchFamily="34" charset="-122"/>
                <a:cs typeface="Arial" pitchFamily="34" charset="-120"/>
              </a:rPr>
              <a:t>Alien D</a:t>
            </a:r>
            <a:endParaRPr lang="en-US" sz="950" dirty="0"/>
          </a:p>
        </p:txBody>
      </p:sp>
      <p:pic>
        <p:nvPicPr>
          <p:cNvPr id="35" name="Image 3" descr="preencoded.png"/>
          <p:cNvPicPr>
            <a:picLocks noChangeAspect="1"/>
          </p:cNvPicPr>
          <p:nvPr/>
        </p:nvPicPr>
        <p:blipFill>
          <a:blip r:embed="rId6"/>
          <a:stretch>
            <a:fillRect/>
          </a:stretch>
        </p:blipFill>
        <p:spPr>
          <a:xfrm>
            <a:off x="3968496" y="1847088"/>
            <a:ext cx="822960" cy="1152144"/>
          </a:xfrm>
          <a:prstGeom prst="rect">
            <a:avLst/>
          </a:prstGeom>
        </p:spPr>
      </p:pic>
      <p:sp>
        <p:nvSpPr>
          <p:cNvPr id="36" name="Text 30"/>
          <p:cNvSpPr/>
          <p:nvPr/>
        </p:nvSpPr>
        <p:spPr>
          <a:xfrm>
            <a:off x="3813048" y="3054096"/>
            <a:ext cx="1133856" cy="347472"/>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CONSTRUCTIVISM</a:t>
            </a:r>
            <a:endParaRPr lang="en-US" sz="900" dirty="0"/>
          </a:p>
        </p:txBody>
      </p:sp>
      <p:sp>
        <p:nvSpPr>
          <p:cNvPr id="37" name="Shape 31"/>
          <p:cNvSpPr/>
          <p:nvPr/>
        </p:nvSpPr>
        <p:spPr>
          <a:xfrm>
            <a:off x="3904488" y="3419856"/>
            <a:ext cx="950976" cy="22860"/>
          </a:xfrm>
          <a:prstGeom prst="rect">
            <a:avLst/>
          </a:prstGeom>
          <a:solidFill>
            <a:srgbClr val="8B6BAF"/>
          </a:solidFill>
          <a:ln w="12700">
            <a:solidFill>
              <a:srgbClr val="8B6BAF"/>
            </a:solidFill>
            <a:prstDash val="solid"/>
          </a:ln>
        </p:spPr>
        <p:txBody>
          <a:bodyPr/>
          <a:lstStyle/>
          <a:p>
            <a:endParaRPr lang="en-GB"/>
          </a:p>
        </p:txBody>
      </p:sp>
      <p:sp>
        <p:nvSpPr>
          <p:cNvPr id="38" name="Text 32"/>
          <p:cNvSpPr/>
          <p:nvPr/>
        </p:nvSpPr>
        <p:spPr>
          <a:xfrm>
            <a:off x="3867912" y="3456432"/>
            <a:ext cx="1024128" cy="1115568"/>
          </a:xfrm>
          <a:prstGeom prst="rect">
            <a:avLst/>
          </a:prstGeom>
          <a:noFill/>
          <a:ln/>
        </p:spPr>
        <p:txBody>
          <a:bodyPr wrap="square" rtlCol="0" anchor="t"/>
          <a:lstStyle/>
          <a:p>
            <a:pPr marL="0" indent="0" algn="l">
              <a:buNone/>
            </a:pPr>
            <a:r>
              <a:rPr lang="en-US" sz="750" dirty="0">
                <a:solidFill>
                  <a:srgbClr val="A0ADB8"/>
                </a:solidFill>
                <a:latin typeface="Arial" pitchFamily="34" charset="0"/>
                <a:ea typeface="Arial" pitchFamily="34" charset="-122"/>
                <a:cs typeface="Arial" pitchFamily="34" charset="-120"/>
              </a:rPr>
              <a:t>Each person builds their own unique understanding of the world through personal experience and reflection. Two people going through the same event come away with completely different internal realities.</a:t>
            </a:r>
            <a:endParaRPr lang="en-US" sz="750" dirty="0"/>
          </a:p>
        </p:txBody>
      </p:sp>
      <p:sp>
        <p:nvSpPr>
          <p:cNvPr id="39" name="Shape 33"/>
          <p:cNvSpPr/>
          <p:nvPr/>
        </p:nvSpPr>
        <p:spPr>
          <a:xfrm>
            <a:off x="5001768" y="1444752"/>
            <a:ext cx="1097280" cy="3629852"/>
          </a:xfrm>
          <a:prstGeom prst="rect">
            <a:avLst/>
          </a:prstGeom>
          <a:solidFill>
            <a:srgbClr val="2C3E50"/>
          </a:solidFill>
          <a:ln w="19050">
            <a:solidFill>
              <a:srgbClr val="AF7BBD"/>
            </a:solidFill>
            <a:prstDash val="solid"/>
          </a:ln>
          <a:effectLst>
            <a:outerShdw blurRad="101600" dist="38100" dir="8100000" algn="bl" rotWithShape="0">
              <a:srgbClr val="000000">
                <a:alpha val="30000"/>
              </a:srgbClr>
            </a:outerShdw>
          </a:effectLst>
        </p:spPr>
        <p:txBody>
          <a:bodyPr/>
          <a:lstStyle/>
          <a:p>
            <a:endParaRPr lang="en-GB"/>
          </a:p>
        </p:txBody>
      </p:sp>
      <p:sp>
        <p:nvSpPr>
          <p:cNvPr id="40" name="Shape 34"/>
          <p:cNvSpPr/>
          <p:nvPr/>
        </p:nvSpPr>
        <p:spPr>
          <a:xfrm>
            <a:off x="5001768" y="1444752"/>
            <a:ext cx="1133856" cy="91440"/>
          </a:xfrm>
          <a:prstGeom prst="rect">
            <a:avLst/>
          </a:prstGeom>
          <a:solidFill>
            <a:srgbClr val="AF7BBD"/>
          </a:solidFill>
          <a:ln w="12700">
            <a:solidFill>
              <a:srgbClr val="AF7BBD"/>
            </a:solidFill>
            <a:prstDash val="solid"/>
          </a:ln>
        </p:spPr>
        <p:txBody>
          <a:bodyPr/>
          <a:lstStyle/>
          <a:p>
            <a:endParaRPr lang="en-GB"/>
          </a:p>
        </p:txBody>
      </p:sp>
      <p:sp>
        <p:nvSpPr>
          <p:cNvPr id="41" name="Shape 35"/>
          <p:cNvSpPr/>
          <p:nvPr/>
        </p:nvSpPr>
        <p:spPr>
          <a:xfrm>
            <a:off x="5001768" y="1536192"/>
            <a:ext cx="1133856" cy="256032"/>
          </a:xfrm>
          <a:prstGeom prst="rect">
            <a:avLst/>
          </a:prstGeom>
          <a:solidFill>
            <a:srgbClr val="AF7BBD"/>
          </a:solidFill>
          <a:ln w="12700">
            <a:solidFill>
              <a:srgbClr val="AF7BBD"/>
            </a:solidFill>
            <a:prstDash val="solid"/>
          </a:ln>
        </p:spPr>
        <p:txBody>
          <a:bodyPr/>
          <a:lstStyle/>
          <a:p>
            <a:endParaRPr lang="en-GB"/>
          </a:p>
        </p:txBody>
      </p:sp>
      <p:sp>
        <p:nvSpPr>
          <p:cNvPr id="42" name="Text 36"/>
          <p:cNvSpPr/>
          <p:nvPr/>
        </p:nvSpPr>
        <p:spPr>
          <a:xfrm>
            <a:off x="5001768" y="1554480"/>
            <a:ext cx="1133856" cy="219456"/>
          </a:xfrm>
          <a:prstGeom prst="rect">
            <a:avLst/>
          </a:prstGeom>
          <a:noFill/>
          <a:ln/>
        </p:spPr>
        <p:txBody>
          <a:bodyPr wrap="square" lIns="0" tIns="0" rIns="0" bIns="0" rtlCol="0" anchor="ctr"/>
          <a:lstStyle/>
          <a:p>
            <a:pPr marL="0" indent="0" algn="ctr">
              <a:buNone/>
            </a:pPr>
            <a:r>
              <a:rPr lang="en-US" sz="950" b="1" dirty="0">
                <a:solidFill>
                  <a:srgbClr val="1C2833"/>
                </a:solidFill>
                <a:latin typeface="Arial" pitchFamily="34" charset="0"/>
                <a:ea typeface="Arial" pitchFamily="34" charset="-122"/>
                <a:cs typeface="Arial" pitchFamily="34" charset="-120"/>
              </a:rPr>
              <a:t>Alien E</a:t>
            </a:r>
            <a:endParaRPr lang="en-US" sz="950" dirty="0"/>
          </a:p>
        </p:txBody>
      </p:sp>
      <p:pic>
        <p:nvPicPr>
          <p:cNvPr id="43" name="Image 4" descr="preencoded.png"/>
          <p:cNvPicPr>
            <a:picLocks noChangeAspect="1"/>
          </p:cNvPicPr>
          <p:nvPr/>
        </p:nvPicPr>
        <p:blipFill>
          <a:blip r:embed="rId7"/>
          <a:stretch>
            <a:fillRect/>
          </a:stretch>
        </p:blipFill>
        <p:spPr>
          <a:xfrm>
            <a:off x="5157216" y="1847088"/>
            <a:ext cx="822960" cy="1152144"/>
          </a:xfrm>
          <a:prstGeom prst="rect">
            <a:avLst/>
          </a:prstGeom>
        </p:spPr>
      </p:pic>
      <p:sp>
        <p:nvSpPr>
          <p:cNvPr id="44" name="Text 37"/>
          <p:cNvSpPr/>
          <p:nvPr/>
        </p:nvSpPr>
        <p:spPr>
          <a:xfrm>
            <a:off x="5001768" y="3054096"/>
            <a:ext cx="1133856" cy="347472"/>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SOCIAL CONSTRUCTIONISM</a:t>
            </a:r>
            <a:endParaRPr lang="en-US" sz="900" dirty="0"/>
          </a:p>
        </p:txBody>
      </p:sp>
      <p:sp>
        <p:nvSpPr>
          <p:cNvPr id="45" name="Shape 38"/>
          <p:cNvSpPr/>
          <p:nvPr/>
        </p:nvSpPr>
        <p:spPr>
          <a:xfrm>
            <a:off x="5093208" y="3419856"/>
            <a:ext cx="950976" cy="22860"/>
          </a:xfrm>
          <a:prstGeom prst="rect">
            <a:avLst/>
          </a:prstGeom>
          <a:solidFill>
            <a:srgbClr val="AF7BBD"/>
          </a:solidFill>
          <a:ln w="12700">
            <a:solidFill>
              <a:srgbClr val="AF7BBD"/>
            </a:solidFill>
            <a:prstDash val="solid"/>
          </a:ln>
        </p:spPr>
        <p:txBody>
          <a:bodyPr/>
          <a:lstStyle/>
          <a:p>
            <a:endParaRPr lang="en-GB"/>
          </a:p>
        </p:txBody>
      </p:sp>
      <p:sp>
        <p:nvSpPr>
          <p:cNvPr id="46" name="Text 39"/>
          <p:cNvSpPr/>
          <p:nvPr/>
        </p:nvSpPr>
        <p:spPr>
          <a:xfrm>
            <a:off x="5056632" y="3456432"/>
            <a:ext cx="1024128" cy="1115568"/>
          </a:xfrm>
          <a:prstGeom prst="rect">
            <a:avLst/>
          </a:prstGeom>
          <a:noFill/>
          <a:ln/>
        </p:spPr>
        <p:txBody>
          <a:bodyPr wrap="square" rtlCol="0" anchor="t"/>
          <a:lstStyle/>
          <a:p>
            <a:pPr marL="0" indent="0" algn="l">
              <a:buNone/>
            </a:pPr>
            <a:r>
              <a:rPr lang="en-US" sz="750" dirty="0">
                <a:solidFill>
                  <a:srgbClr val="A0ADB8"/>
                </a:solidFill>
                <a:latin typeface="Arial" pitchFamily="34" charset="0"/>
                <a:ea typeface="Arial" pitchFamily="34" charset="-122"/>
                <a:cs typeface="Arial" pitchFamily="34" charset="-120"/>
              </a:rPr>
              <a:t>What we believe is 'true' is what our group, organisation, or society has collectively agreed to treat as true. Different groups construct different realities together.</a:t>
            </a:r>
            <a:endParaRPr lang="en-US" sz="750" dirty="0"/>
          </a:p>
        </p:txBody>
      </p:sp>
      <p:sp>
        <p:nvSpPr>
          <p:cNvPr id="47" name="Shape 40"/>
          <p:cNvSpPr/>
          <p:nvPr/>
        </p:nvSpPr>
        <p:spPr>
          <a:xfrm>
            <a:off x="6190488" y="1444752"/>
            <a:ext cx="1120140" cy="3629852"/>
          </a:xfrm>
          <a:prstGeom prst="rect">
            <a:avLst/>
          </a:prstGeom>
          <a:solidFill>
            <a:srgbClr val="2C3E50"/>
          </a:solidFill>
          <a:ln w="19050">
            <a:solidFill>
              <a:srgbClr val="C8824A"/>
            </a:solidFill>
            <a:prstDash val="solid"/>
          </a:ln>
          <a:effectLst>
            <a:outerShdw blurRad="101600" dist="38100" dir="8100000" algn="bl" rotWithShape="0">
              <a:srgbClr val="000000">
                <a:alpha val="30000"/>
              </a:srgbClr>
            </a:outerShdw>
          </a:effectLst>
        </p:spPr>
        <p:txBody>
          <a:bodyPr/>
          <a:lstStyle/>
          <a:p>
            <a:endParaRPr lang="en-GB"/>
          </a:p>
        </p:txBody>
      </p:sp>
      <p:sp>
        <p:nvSpPr>
          <p:cNvPr id="48" name="Shape 41"/>
          <p:cNvSpPr/>
          <p:nvPr/>
        </p:nvSpPr>
        <p:spPr>
          <a:xfrm>
            <a:off x="6190488" y="1444752"/>
            <a:ext cx="1133856" cy="91440"/>
          </a:xfrm>
          <a:prstGeom prst="rect">
            <a:avLst/>
          </a:prstGeom>
          <a:solidFill>
            <a:srgbClr val="C8824A"/>
          </a:solidFill>
          <a:ln w="12700">
            <a:solidFill>
              <a:srgbClr val="C8824A"/>
            </a:solidFill>
            <a:prstDash val="solid"/>
          </a:ln>
        </p:spPr>
        <p:txBody>
          <a:bodyPr/>
          <a:lstStyle/>
          <a:p>
            <a:endParaRPr lang="en-GB"/>
          </a:p>
        </p:txBody>
      </p:sp>
      <p:sp>
        <p:nvSpPr>
          <p:cNvPr id="49" name="Shape 42"/>
          <p:cNvSpPr/>
          <p:nvPr/>
        </p:nvSpPr>
        <p:spPr>
          <a:xfrm>
            <a:off x="6190488" y="1536192"/>
            <a:ext cx="1133856" cy="256032"/>
          </a:xfrm>
          <a:prstGeom prst="rect">
            <a:avLst/>
          </a:prstGeom>
          <a:solidFill>
            <a:srgbClr val="C8824A"/>
          </a:solidFill>
          <a:ln w="12700">
            <a:solidFill>
              <a:srgbClr val="C8824A"/>
            </a:solidFill>
            <a:prstDash val="solid"/>
          </a:ln>
        </p:spPr>
        <p:txBody>
          <a:bodyPr/>
          <a:lstStyle/>
          <a:p>
            <a:endParaRPr lang="en-GB"/>
          </a:p>
        </p:txBody>
      </p:sp>
      <p:sp>
        <p:nvSpPr>
          <p:cNvPr id="50" name="Text 43"/>
          <p:cNvSpPr/>
          <p:nvPr/>
        </p:nvSpPr>
        <p:spPr>
          <a:xfrm>
            <a:off x="6190488" y="1554480"/>
            <a:ext cx="1133856" cy="219456"/>
          </a:xfrm>
          <a:prstGeom prst="rect">
            <a:avLst/>
          </a:prstGeom>
          <a:noFill/>
          <a:ln/>
        </p:spPr>
        <p:txBody>
          <a:bodyPr wrap="square" lIns="0" tIns="0" rIns="0" bIns="0" rtlCol="0" anchor="ctr"/>
          <a:lstStyle/>
          <a:p>
            <a:pPr marL="0" indent="0" algn="ctr">
              <a:buNone/>
            </a:pPr>
            <a:r>
              <a:rPr lang="en-US" sz="950" b="1" dirty="0">
                <a:solidFill>
                  <a:srgbClr val="1C2833"/>
                </a:solidFill>
                <a:latin typeface="Arial" pitchFamily="34" charset="0"/>
                <a:ea typeface="Arial" pitchFamily="34" charset="-122"/>
                <a:cs typeface="Arial" pitchFamily="34" charset="-120"/>
              </a:rPr>
              <a:t>Alien F</a:t>
            </a:r>
            <a:endParaRPr lang="en-US" sz="950" dirty="0"/>
          </a:p>
        </p:txBody>
      </p:sp>
      <p:pic>
        <p:nvPicPr>
          <p:cNvPr id="51" name="Image 5" descr="preencoded.png"/>
          <p:cNvPicPr>
            <a:picLocks noChangeAspect="1"/>
          </p:cNvPicPr>
          <p:nvPr/>
        </p:nvPicPr>
        <p:blipFill>
          <a:blip r:embed="rId8"/>
          <a:stretch>
            <a:fillRect/>
          </a:stretch>
        </p:blipFill>
        <p:spPr>
          <a:xfrm>
            <a:off x="6345936" y="1847088"/>
            <a:ext cx="822960" cy="1152144"/>
          </a:xfrm>
          <a:prstGeom prst="rect">
            <a:avLst/>
          </a:prstGeom>
        </p:spPr>
      </p:pic>
      <p:sp>
        <p:nvSpPr>
          <p:cNvPr id="52" name="Text 44"/>
          <p:cNvSpPr/>
          <p:nvPr/>
        </p:nvSpPr>
        <p:spPr>
          <a:xfrm>
            <a:off x="6190488" y="3054096"/>
            <a:ext cx="1133856" cy="347472"/>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CRITICAL THEORY</a:t>
            </a:r>
            <a:endParaRPr lang="en-US" sz="900" dirty="0"/>
          </a:p>
        </p:txBody>
      </p:sp>
      <p:sp>
        <p:nvSpPr>
          <p:cNvPr id="53" name="Shape 45"/>
          <p:cNvSpPr/>
          <p:nvPr/>
        </p:nvSpPr>
        <p:spPr>
          <a:xfrm>
            <a:off x="6281928" y="3419856"/>
            <a:ext cx="950976" cy="22860"/>
          </a:xfrm>
          <a:prstGeom prst="rect">
            <a:avLst/>
          </a:prstGeom>
          <a:solidFill>
            <a:srgbClr val="C8824A"/>
          </a:solidFill>
          <a:ln w="12700">
            <a:solidFill>
              <a:srgbClr val="C8824A"/>
            </a:solidFill>
            <a:prstDash val="solid"/>
          </a:ln>
        </p:spPr>
        <p:txBody>
          <a:bodyPr/>
          <a:lstStyle/>
          <a:p>
            <a:endParaRPr lang="en-GB"/>
          </a:p>
        </p:txBody>
      </p:sp>
      <p:sp>
        <p:nvSpPr>
          <p:cNvPr id="54" name="Text 46"/>
          <p:cNvSpPr/>
          <p:nvPr/>
        </p:nvSpPr>
        <p:spPr>
          <a:xfrm>
            <a:off x="6245352" y="3456432"/>
            <a:ext cx="1024128" cy="1115568"/>
          </a:xfrm>
          <a:prstGeom prst="rect">
            <a:avLst/>
          </a:prstGeom>
          <a:noFill/>
          <a:ln/>
        </p:spPr>
        <p:txBody>
          <a:bodyPr wrap="square" rtlCol="0" anchor="t"/>
          <a:lstStyle/>
          <a:p>
            <a:pPr marL="0" indent="0" algn="l">
              <a:buNone/>
            </a:pPr>
            <a:r>
              <a:rPr lang="en-US" sz="750" dirty="0">
                <a:solidFill>
                  <a:srgbClr val="A0ADB8"/>
                </a:solidFill>
                <a:latin typeface="Arial" pitchFamily="34" charset="0"/>
                <a:ea typeface="Arial" pitchFamily="34" charset="-122"/>
                <a:cs typeface="Arial" pitchFamily="34" charset="-120"/>
              </a:rPr>
              <a:t>Power structures shape what gets counted as 'reality'. Research should expose these structures — particularly how they harm certain groups — and actively work to change them. Neutrality is a myth.</a:t>
            </a:r>
            <a:endParaRPr lang="en-US" sz="750" dirty="0"/>
          </a:p>
        </p:txBody>
      </p:sp>
      <p:sp>
        <p:nvSpPr>
          <p:cNvPr id="55" name="Shape 47"/>
          <p:cNvSpPr/>
          <p:nvPr/>
        </p:nvSpPr>
        <p:spPr>
          <a:xfrm>
            <a:off x="7379208" y="1444752"/>
            <a:ext cx="1147572" cy="3629852"/>
          </a:xfrm>
          <a:prstGeom prst="rect">
            <a:avLst/>
          </a:prstGeom>
          <a:solidFill>
            <a:srgbClr val="2C3E50"/>
          </a:solidFill>
          <a:ln w="19050">
            <a:solidFill>
              <a:srgbClr val="5AAFB0"/>
            </a:solidFill>
            <a:prstDash val="solid"/>
          </a:ln>
          <a:effectLst>
            <a:outerShdw blurRad="101600" dist="38100" dir="8100000" algn="bl" rotWithShape="0">
              <a:srgbClr val="000000">
                <a:alpha val="30000"/>
              </a:srgbClr>
            </a:outerShdw>
          </a:effectLst>
        </p:spPr>
        <p:txBody>
          <a:bodyPr/>
          <a:lstStyle/>
          <a:p>
            <a:endParaRPr lang="en-GB"/>
          </a:p>
        </p:txBody>
      </p:sp>
      <p:sp>
        <p:nvSpPr>
          <p:cNvPr id="56" name="Shape 48"/>
          <p:cNvSpPr/>
          <p:nvPr/>
        </p:nvSpPr>
        <p:spPr>
          <a:xfrm>
            <a:off x="7379208" y="1444752"/>
            <a:ext cx="1133856" cy="91440"/>
          </a:xfrm>
          <a:prstGeom prst="rect">
            <a:avLst/>
          </a:prstGeom>
          <a:solidFill>
            <a:srgbClr val="5AAFB0"/>
          </a:solidFill>
          <a:ln w="12700">
            <a:solidFill>
              <a:srgbClr val="5AAFB0"/>
            </a:solidFill>
            <a:prstDash val="solid"/>
          </a:ln>
        </p:spPr>
        <p:txBody>
          <a:bodyPr/>
          <a:lstStyle/>
          <a:p>
            <a:endParaRPr lang="en-GB"/>
          </a:p>
        </p:txBody>
      </p:sp>
      <p:sp>
        <p:nvSpPr>
          <p:cNvPr id="57" name="Shape 49"/>
          <p:cNvSpPr/>
          <p:nvPr/>
        </p:nvSpPr>
        <p:spPr>
          <a:xfrm>
            <a:off x="7379208" y="1536192"/>
            <a:ext cx="1133856" cy="256032"/>
          </a:xfrm>
          <a:prstGeom prst="rect">
            <a:avLst/>
          </a:prstGeom>
          <a:solidFill>
            <a:srgbClr val="5AAFB0"/>
          </a:solidFill>
          <a:ln w="12700">
            <a:solidFill>
              <a:srgbClr val="5AAFB0"/>
            </a:solidFill>
            <a:prstDash val="solid"/>
          </a:ln>
        </p:spPr>
        <p:txBody>
          <a:bodyPr/>
          <a:lstStyle/>
          <a:p>
            <a:endParaRPr lang="en-GB"/>
          </a:p>
        </p:txBody>
      </p:sp>
      <p:sp>
        <p:nvSpPr>
          <p:cNvPr id="58" name="Text 50"/>
          <p:cNvSpPr/>
          <p:nvPr/>
        </p:nvSpPr>
        <p:spPr>
          <a:xfrm>
            <a:off x="7379208" y="1554480"/>
            <a:ext cx="1133856" cy="219456"/>
          </a:xfrm>
          <a:prstGeom prst="rect">
            <a:avLst/>
          </a:prstGeom>
          <a:noFill/>
          <a:ln/>
        </p:spPr>
        <p:txBody>
          <a:bodyPr wrap="square" lIns="0" tIns="0" rIns="0" bIns="0" rtlCol="0" anchor="ctr"/>
          <a:lstStyle/>
          <a:p>
            <a:pPr marL="0" indent="0" algn="ctr">
              <a:buNone/>
            </a:pPr>
            <a:r>
              <a:rPr lang="en-US" sz="950" b="1" dirty="0">
                <a:solidFill>
                  <a:srgbClr val="1C2833"/>
                </a:solidFill>
                <a:latin typeface="Arial" pitchFamily="34" charset="0"/>
                <a:ea typeface="Arial" pitchFamily="34" charset="-122"/>
                <a:cs typeface="Arial" pitchFamily="34" charset="-120"/>
              </a:rPr>
              <a:t>Alien G</a:t>
            </a:r>
            <a:endParaRPr lang="en-US" sz="950" dirty="0"/>
          </a:p>
        </p:txBody>
      </p:sp>
      <p:pic>
        <p:nvPicPr>
          <p:cNvPr id="59" name="Image 6" descr="preencoded.png"/>
          <p:cNvPicPr>
            <a:picLocks noChangeAspect="1"/>
          </p:cNvPicPr>
          <p:nvPr/>
        </p:nvPicPr>
        <p:blipFill>
          <a:blip r:embed="rId9"/>
          <a:stretch>
            <a:fillRect/>
          </a:stretch>
        </p:blipFill>
        <p:spPr>
          <a:xfrm>
            <a:off x="7534656" y="1847088"/>
            <a:ext cx="822960" cy="1152144"/>
          </a:xfrm>
          <a:prstGeom prst="rect">
            <a:avLst/>
          </a:prstGeom>
        </p:spPr>
      </p:pic>
      <p:sp>
        <p:nvSpPr>
          <p:cNvPr id="60" name="Text 51"/>
          <p:cNvSpPr/>
          <p:nvPr/>
        </p:nvSpPr>
        <p:spPr>
          <a:xfrm>
            <a:off x="7379208" y="3054096"/>
            <a:ext cx="1133856" cy="347472"/>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PRAGMATISM</a:t>
            </a:r>
            <a:endParaRPr lang="en-US" sz="900" dirty="0"/>
          </a:p>
        </p:txBody>
      </p:sp>
      <p:sp>
        <p:nvSpPr>
          <p:cNvPr id="61" name="Shape 52"/>
          <p:cNvSpPr/>
          <p:nvPr/>
        </p:nvSpPr>
        <p:spPr>
          <a:xfrm>
            <a:off x="7470648" y="3419856"/>
            <a:ext cx="950976" cy="22860"/>
          </a:xfrm>
          <a:prstGeom prst="rect">
            <a:avLst/>
          </a:prstGeom>
          <a:solidFill>
            <a:srgbClr val="5AAFB0"/>
          </a:solidFill>
          <a:ln w="12700">
            <a:solidFill>
              <a:srgbClr val="5AAFB0"/>
            </a:solidFill>
            <a:prstDash val="solid"/>
          </a:ln>
        </p:spPr>
        <p:txBody>
          <a:bodyPr/>
          <a:lstStyle/>
          <a:p>
            <a:endParaRPr lang="en-GB"/>
          </a:p>
        </p:txBody>
      </p:sp>
      <p:sp>
        <p:nvSpPr>
          <p:cNvPr id="62" name="Text 53"/>
          <p:cNvSpPr/>
          <p:nvPr/>
        </p:nvSpPr>
        <p:spPr>
          <a:xfrm>
            <a:off x="7434072" y="3456432"/>
            <a:ext cx="1024128" cy="1115568"/>
          </a:xfrm>
          <a:prstGeom prst="rect">
            <a:avLst/>
          </a:prstGeom>
          <a:noFill/>
          <a:ln/>
        </p:spPr>
        <p:txBody>
          <a:bodyPr wrap="square" rtlCol="0" anchor="t"/>
          <a:lstStyle/>
          <a:p>
            <a:pPr marL="0" indent="0" algn="l">
              <a:buNone/>
            </a:pPr>
            <a:r>
              <a:rPr lang="en-US" sz="750" dirty="0">
                <a:solidFill>
                  <a:srgbClr val="A0ADB8"/>
                </a:solidFill>
                <a:latin typeface="Arial" pitchFamily="34" charset="0"/>
                <a:ea typeface="Arial" pitchFamily="34" charset="-122"/>
                <a:cs typeface="Arial" pitchFamily="34" charset="-120"/>
              </a:rPr>
              <a:t>No philosophical commitment needed in advance — mix methods freely, stay flexible, and judge success by practical results. The best method is the one that best answers your research question.</a:t>
            </a:r>
            <a:endParaRPr lang="en-US" sz="750" dirty="0"/>
          </a:p>
        </p:txBody>
      </p:sp>
      <p:sp>
        <p:nvSpPr>
          <p:cNvPr id="63" name="Text 54"/>
          <p:cNvSpPr/>
          <p:nvPr/>
        </p:nvSpPr>
        <p:spPr>
          <a:xfrm>
            <a:off x="91440" y="5312349"/>
            <a:ext cx="8503920" cy="201168"/>
          </a:xfrm>
          <a:prstGeom prst="rect">
            <a:avLst/>
          </a:prstGeom>
          <a:noFill/>
          <a:ln/>
        </p:spPr>
        <p:txBody>
          <a:bodyPr wrap="square" lIns="0" tIns="0" rIns="0" bIns="0" rtlCol="0" anchor="ctr"/>
          <a:lstStyle/>
          <a:p>
            <a:pPr marL="0" indent="0" algn="ctr">
              <a:buNone/>
            </a:pPr>
            <a:r>
              <a:rPr lang="en-US" sz="900" i="1" dirty="0">
                <a:solidFill>
                  <a:srgbClr val="A0ADB8"/>
                </a:solidFill>
                <a:latin typeface="Arial" pitchFamily="34" charset="0"/>
                <a:ea typeface="Arial" pitchFamily="34" charset="-122"/>
                <a:cs typeface="Arial" pitchFamily="34" charset="-120"/>
              </a:rPr>
              <a:t>Each paradigm slide is introduced by its alien. Look for the alien image as a signal that a new paradigm is beginning.</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411480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164592" y="164592"/>
            <a:ext cx="64008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868680" y="201168"/>
            <a:ext cx="310896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ONTOLOGY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868680" y="621792"/>
            <a:ext cx="310896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What is reality?</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6"/>
          <p:cNvSpPr/>
          <p:nvPr/>
        </p:nvSpPr>
        <p:spPr>
          <a:xfrm>
            <a:off x="164592" y="950976"/>
            <a:ext cx="3785616" cy="228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7"/>
          <p:cNvSpPr/>
          <p:nvPr/>
        </p:nvSpPr>
        <p:spPr>
          <a:xfrm>
            <a:off x="164592" y="1005840"/>
            <a:ext cx="374904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What it means: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64592" y="1225296"/>
            <a:ext cx="3785616" cy="658368"/>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Ontology is the branch of philosophy that asks what actually exists in the world — and whether reality is something fixed 'out there', waiting to be discovered, or something that depends on who is experiencing it.</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164592" y="1920240"/>
            <a:ext cx="374904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Why it matters for your research:</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164592" y="2139696"/>
            <a:ext cx="3785616" cy="62179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Your answer to this question determines everything else about your research. It is the foundation on which epistemology, axiology, and methodology all rest.</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164592" y="2834640"/>
            <a:ext cx="3785616" cy="658368"/>
          </a:xfrm>
          <a:prstGeom prst="rect">
            <a:avLst/>
          </a:prstGeom>
          <a:solidFill>
            <a:srgbClr val="172129"/>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2"/>
          <p:cNvSpPr/>
          <p:nvPr/>
        </p:nvSpPr>
        <p:spPr>
          <a:xfrm>
            <a:off x="256032" y="2871216"/>
            <a:ext cx="3621024" cy="5852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Remember: </a:t>
            </a:r>
            <a:r>
              <a:rPr kumimoji="0" lang="en-US" sz="10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Your ontology must be consistent with your epistemology, axiology and methodology. Examiners will check this alignment.</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164592" y="3584448"/>
            <a:ext cx="374904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The seven aliens — seven different answers: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201168" y="3803904"/>
            <a:ext cx="438912" cy="438912"/>
          </a:xfrm>
          <a:prstGeom prst="ellipse">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Image 0" descr="preencoded.png"/>
          <p:cNvPicPr>
            <a:picLocks noChangeAspect="1"/>
          </p:cNvPicPr>
          <p:nvPr/>
        </p:nvPicPr>
        <p:blipFill>
          <a:blip r:embed="rId3"/>
          <a:stretch>
            <a:fillRect/>
          </a:stretch>
        </p:blipFill>
        <p:spPr>
          <a:xfrm>
            <a:off x="237744" y="3840480"/>
            <a:ext cx="365760" cy="365760"/>
          </a:xfrm>
          <a:prstGeom prst="rect">
            <a:avLst/>
          </a:prstGeom>
        </p:spPr>
      </p:pic>
      <p:sp>
        <p:nvSpPr>
          <p:cNvPr id="18" name="Text 15"/>
          <p:cNvSpPr/>
          <p:nvPr/>
        </p:nvSpPr>
        <p:spPr>
          <a:xfrm>
            <a:off x="182880"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Alien A</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6"/>
          <p:cNvSpPr/>
          <p:nvPr/>
        </p:nvSpPr>
        <p:spPr>
          <a:xfrm>
            <a:off x="731520" y="3803904"/>
            <a:ext cx="438912" cy="438912"/>
          </a:xfrm>
          <a:prstGeom prst="ellipse">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Image 1" descr="preencoded.png"/>
          <p:cNvPicPr>
            <a:picLocks noChangeAspect="1"/>
          </p:cNvPicPr>
          <p:nvPr/>
        </p:nvPicPr>
        <p:blipFill>
          <a:blip r:embed="rId4"/>
          <a:stretch>
            <a:fillRect/>
          </a:stretch>
        </p:blipFill>
        <p:spPr>
          <a:xfrm>
            <a:off x="768096" y="3840480"/>
            <a:ext cx="365760" cy="365760"/>
          </a:xfrm>
          <a:prstGeom prst="rect">
            <a:avLst/>
          </a:prstGeom>
        </p:spPr>
      </p:pic>
      <p:sp>
        <p:nvSpPr>
          <p:cNvPr id="21" name="Text 17"/>
          <p:cNvSpPr/>
          <p:nvPr/>
        </p:nvSpPr>
        <p:spPr>
          <a:xfrm>
            <a:off x="713232"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Alien B</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8"/>
          <p:cNvSpPr/>
          <p:nvPr/>
        </p:nvSpPr>
        <p:spPr>
          <a:xfrm>
            <a:off x="1261872" y="3803904"/>
            <a:ext cx="438912" cy="438912"/>
          </a:xfrm>
          <a:prstGeom prst="ellipse">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Image 2" descr="preencoded.png"/>
          <p:cNvPicPr>
            <a:picLocks noChangeAspect="1"/>
          </p:cNvPicPr>
          <p:nvPr/>
        </p:nvPicPr>
        <p:blipFill>
          <a:blip r:embed="rId5"/>
          <a:stretch>
            <a:fillRect/>
          </a:stretch>
        </p:blipFill>
        <p:spPr>
          <a:xfrm>
            <a:off x="1298448" y="3840480"/>
            <a:ext cx="365760" cy="365760"/>
          </a:xfrm>
          <a:prstGeom prst="rect">
            <a:avLst/>
          </a:prstGeom>
        </p:spPr>
      </p:pic>
      <p:sp>
        <p:nvSpPr>
          <p:cNvPr id="24" name="Text 19"/>
          <p:cNvSpPr/>
          <p:nvPr/>
        </p:nvSpPr>
        <p:spPr>
          <a:xfrm>
            <a:off x="1243584"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Alien C</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0"/>
          <p:cNvSpPr/>
          <p:nvPr/>
        </p:nvSpPr>
        <p:spPr>
          <a:xfrm>
            <a:off x="1792224" y="3803904"/>
            <a:ext cx="438912" cy="438912"/>
          </a:xfrm>
          <a:prstGeom prst="ellipse">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6" name="Image 3" descr="preencoded.png"/>
          <p:cNvPicPr>
            <a:picLocks noChangeAspect="1"/>
          </p:cNvPicPr>
          <p:nvPr/>
        </p:nvPicPr>
        <p:blipFill>
          <a:blip r:embed="rId6"/>
          <a:stretch>
            <a:fillRect/>
          </a:stretch>
        </p:blipFill>
        <p:spPr>
          <a:xfrm>
            <a:off x="1828800" y="3840480"/>
            <a:ext cx="365760" cy="365760"/>
          </a:xfrm>
          <a:prstGeom prst="rect">
            <a:avLst/>
          </a:prstGeom>
        </p:spPr>
      </p:pic>
      <p:sp>
        <p:nvSpPr>
          <p:cNvPr id="27" name="Text 21"/>
          <p:cNvSpPr/>
          <p:nvPr/>
        </p:nvSpPr>
        <p:spPr>
          <a:xfrm>
            <a:off x="1773936"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Alien D</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Shape 22"/>
          <p:cNvSpPr/>
          <p:nvPr/>
        </p:nvSpPr>
        <p:spPr>
          <a:xfrm>
            <a:off x="2322576" y="3803904"/>
            <a:ext cx="438912" cy="438912"/>
          </a:xfrm>
          <a:prstGeom prst="ellipse">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9" name="Image 4" descr="preencoded.png"/>
          <p:cNvPicPr>
            <a:picLocks noChangeAspect="1"/>
          </p:cNvPicPr>
          <p:nvPr/>
        </p:nvPicPr>
        <p:blipFill>
          <a:blip r:embed="rId7"/>
          <a:stretch>
            <a:fillRect/>
          </a:stretch>
        </p:blipFill>
        <p:spPr>
          <a:xfrm>
            <a:off x="2359152" y="3840480"/>
            <a:ext cx="365760" cy="365760"/>
          </a:xfrm>
          <a:prstGeom prst="rect">
            <a:avLst/>
          </a:prstGeom>
        </p:spPr>
      </p:pic>
      <p:sp>
        <p:nvSpPr>
          <p:cNvPr id="30" name="Text 23"/>
          <p:cNvSpPr/>
          <p:nvPr/>
        </p:nvSpPr>
        <p:spPr>
          <a:xfrm>
            <a:off x="2304288"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Alien E</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4"/>
          <p:cNvSpPr/>
          <p:nvPr/>
        </p:nvSpPr>
        <p:spPr>
          <a:xfrm>
            <a:off x="2852928" y="3803904"/>
            <a:ext cx="438912" cy="438912"/>
          </a:xfrm>
          <a:prstGeom prst="ellipse">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2" name="Image 5" descr="preencoded.png"/>
          <p:cNvPicPr>
            <a:picLocks noChangeAspect="1"/>
          </p:cNvPicPr>
          <p:nvPr/>
        </p:nvPicPr>
        <p:blipFill>
          <a:blip r:embed="rId8"/>
          <a:stretch>
            <a:fillRect/>
          </a:stretch>
        </p:blipFill>
        <p:spPr>
          <a:xfrm>
            <a:off x="2889504" y="3840480"/>
            <a:ext cx="365760" cy="365760"/>
          </a:xfrm>
          <a:prstGeom prst="rect">
            <a:avLst/>
          </a:prstGeom>
        </p:spPr>
      </p:pic>
      <p:sp>
        <p:nvSpPr>
          <p:cNvPr id="33" name="Text 25"/>
          <p:cNvSpPr/>
          <p:nvPr/>
        </p:nvSpPr>
        <p:spPr>
          <a:xfrm>
            <a:off x="2834640"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Alien F</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Shape 26"/>
          <p:cNvSpPr/>
          <p:nvPr/>
        </p:nvSpPr>
        <p:spPr>
          <a:xfrm>
            <a:off x="3383280" y="3803904"/>
            <a:ext cx="438912" cy="438912"/>
          </a:xfrm>
          <a:prstGeom prst="ellipse">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Image 6" descr="preencoded.png"/>
          <p:cNvPicPr>
            <a:picLocks noChangeAspect="1"/>
          </p:cNvPicPr>
          <p:nvPr/>
        </p:nvPicPr>
        <p:blipFill>
          <a:blip r:embed="rId9"/>
          <a:stretch>
            <a:fillRect/>
          </a:stretch>
        </p:blipFill>
        <p:spPr>
          <a:xfrm>
            <a:off x="3419856" y="3840480"/>
            <a:ext cx="365760" cy="365760"/>
          </a:xfrm>
          <a:prstGeom prst="rect">
            <a:avLst/>
          </a:prstGeom>
        </p:spPr>
      </p:pic>
      <p:sp>
        <p:nvSpPr>
          <p:cNvPr id="36" name="Text 27"/>
          <p:cNvSpPr/>
          <p:nvPr/>
        </p:nvSpPr>
        <p:spPr>
          <a:xfrm>
            <a:off x="3364992"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Alien G</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Text 28"/>
          <p:cNvSpPr/>
          <p:nvPr/>
        </p:nvSpPr>
        <p:spPr>
          <a:xfrm>
            <a:off x="4251960" y="137160"/>
            <a:ext cx="470916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How each alien answers: 🌍 Ontology</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Shape 29"/>
          <p:cNvSpPr/>
          <p:nvPr/>
        </p:nvSpPr>
        <p:spPr>
          <a:xfrm>
            <a:off x="4251960" y="475488"/>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Shape 30"/>
          <p:cNvSpPr/>
          <p:nvPr/>
        </p:nvSpPr>
        <p:spPr>
          <a:xfrm>
            <a:off x="4251960" y="475488"/>
            <a:ext cx="54864" cy="62179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0" name="Image 7" descr="preencoded.png"/>
          <p:cNvPicPr>
            <a:picLocks noChangeAspect="1"/>
          </p:cNvPicPr>
          <p:nvPr/>
        </p:nvPicPr>
        <p:blipFill>
          <a:blip r:embed="rId3"/>
          <a:stretch>
            <a:fillRect/>
          </a:stretch>
        </p:blipFill>
        <p:spPr>
          <a:xfrm>
            <a:off x="4343400" y="548640"/>
            <a:ext cx="402336" cy="475488"/>
          </a:xfrm>
          <a:prstGeom prst="rect">
            <a:avLst/>
          </a:prstGeom>
        </p:spPr>
      </p:pic>
      <p:sp>
        <p:nvSpPr>
          <p:cNvPr id="41" name="Text 31"/>
          <p:cNvSpPr/>
          <p:nvPr/>
        </p:nvSpPr>
        <p:spPr>
          <a:xfrm>
            <a:off x="4800600" y="530352"/>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Alien A · POSITIVISM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Text 32"/>
          <p:cNvSpPr/>
          <p:nvPr/>
        </p:nvSpPr>
        <p:spPr>
          <a:xfrm>
            <a:off x="4800600" y="694944"/>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ONE shared reality</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3" name="Text 33"/>
          <p:cNvSpPr/>
          <p:nvPr/>
        </p:nvSpPr>
        <p:spPr>
          <a:xfrm>
            <a:off x="4800600" y="841248"/>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One objective reality exists independently of anyone studying it. Universal laws can be discovered. Alien A measures it precisely.</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Shape 34"/>
          <p:cNvSpPr/>
          <p:nvPr/>
        </p:nvSpPr>
        <p:spPr>
          <a:xfrm>
            <a:off x="4251960" y="1133856"/>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Shape 35"/>
          <p:cNvSpPr/>
          <p:nvPr/>
        </p:nvSpPr>
        <p:spPr>
          <a:xfrm>
            <a:off x="4251960" y="1133856"/>
            <a:ext cx="54864" cy="621792"/>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6" name="Image 8" descr="preencoded.png"/>
          <p:cNvPicPr>
            <a:picLocks noChangeAspect="1"/>
          </p:cNvPicPr>
          <p:nvPr/>
        </p:nvPicPr>
        <p:blipFill>
          <a:blip r:embed="rId4"/>
          <a:stretch>
            <a:fillRect/>
          </a:stretch>
        </p:blipFill>
        <p:spPr>
          <a:xfrm>
            <a:off x="4343400" y="1207008"/>
            <a:ext cx="402336" cy="475488"/>
          </a:xfrm>
          <a:prstGeom prst="rect">
            <a:avLst/>
          </a:prstGeom>
        </p:spPr>
      </p:pic>
      <p:sp>
        <p:nvSpPr>
          <p:cNvPr id="47" name="Text 36"/>
          <p:cNvSpPr/>
          <p:nvPr/>
        </p:nvSpPr>
        <p:spPr>
          <a:xfrm>
            <a:off x="4800600" y="1188720"/>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Alien B · POST-POSITIVISM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Text 37"/>
          <p:cNvSpPr/>
          <p:nvPr/>
        </p:nvSpPr>
        <p:spPr>
          <a:xfrm>
            <a:off x="4800600" y="1353312"/>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ONE reality, imperfectly known</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9" name="Text 38"/>
          <p:cNvSpPr/>
          <p:nvPr/>
        </p:nvSpPr>
        <p:spPr>
          <a:xfrm>
            <a:off x="4800600" y="1499616"/>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Reality exists, but our access to it is always limited. We can get closer to truth, never reach certainty. Alien B triangulates.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0" name="Shape 39"/>
          <p:cNvSpPr/>
          <p:nvPr/>
        </p:nvSpPr>
        <p:spPr>
          <a:xfrm>
            <a:off x="4251960" y="1792224"/>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Shape 40"/>
          <p:cNvSpPr/>
          <p:nvPr/>
        </p:nvSpPr>
        <p:spPr>
          <a:xfrm>
            <a:off x="4251960" y="1792224"/>
            <a:ext cx="54864" cy="621792"/>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2" name="Image 9" descr="preencoded.png"/>
          <p:cNvPicPr>
            <a:picLocks noChangeAspect="1"/>
          </p:cNvPicPr>
          <p:nvPr/>
        </p:nvPicPr>
        <p:blipFill>
          <a:blip r:embed="rId5"/>
          <a:stretch>
            <a:fillRect/>
          </a:stretch>
        </p:blipFill>
        <p:spPr>
          <a:xfrm>
            <a:off x="4343400" y="1865376"/>
            <a:ext cx="402336" cy="475488"/>
          </a:xfrm>
          <a:prstGeom prst="rect">
            <a:avLst/>
          </a:prstGeom>
        </p:spPr>
      </p:pic>
      <p:sp>
        <p:nvSpPr>
          <p:cNvPr id="53" name="Text 41"/>
          <p:cNvSpPr/>
          <p:nvPr/>
        </p:nvSpPr>
        <p:spPr>
          <a:xfrm>
            <a:off x="4800600" y="1847088"/>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Alien C · INTERPRETIVISM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4" name="Text 42"/>
          <p:cNvSpPr/>
          <p:nvPr/>
        </p:nvSpPr>
        <p:spPr>
          <a:xfrm>
            <a:off x="4800600" y="2011680"/>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MANY realities — each person's differs</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5" name="Text 43"/>
          <p:cNvSpPr/>
          <p:nvPr/>
        </p:nvSpPr>
        <p:spPr>
          <a:xfrm>
            <a:off x="4800600" y="2157984"/>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Multiple realities exist simultaneously. What is 'real' depends on who is experiencing it. Alien C listens to each one.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6" name="Shape 44"/>
          <p:cNvSpPr/>
          <p:nvPr/>
        </p:nvSpPr>
        <p:spPr>
          <a:xfrm>
            <a:off x="4251960" y="2450592"/>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Shape 45"/>
          <p:cNvSpPr/>
          <p:nvPr/>
        </p:nvSpPr>
        <p:spPr>
          <a:xfrm>
            <a:off x="4251960" y="2450592"/>
            <a:ext cx="54864" cy="621792"/>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8" name="Image 10" descr="preencoded.png"/>
          <p:cNvPicPr>
            <a:picLocks noChangeAspect="1"/>
          </p:cNvPicPr>
          <p:nvPr/>
        </p:nvPicPr>
        <p:blipFill>
          <a:blip r:embed="rId6"/>
          <a:stretch>
            <a:fillRect/>
          </a:stretch>
        </p:blipFill>
        <p:spPr>
          <a:xfrm>
            <a:off x="4343400" y="2523744"/>
            <a:ext cx="402336" cy="475488"/>
          </a:xfrm>
          <a:prstGeom prst="rect">
            <a:avLst/>
          </a:prstGeom>
        </p:spPr>
      </p:pic>
      <p:sp>
        <p:nvSpPr>
          <p:cNvPr id="59" name="Text 46"/>
          <p:cNvSpPr/>
          <p:nvPr/>
        </p:nvSpPr>
        <p:spPr>
          <a:xfrm>
            <a:off x="4800600" y="2505456"/>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Alien D · CONSTRUCTIVISM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0" name="Text 47"/>
          <p:cNvSpPr/>
          <p:nvPr/>
        </p:nvSpPr>
        <p:spPr>
          <a:xfrm>
            <a:off x="4800600" y="2670048"/>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Reality is personally constructed</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1" name="Text 48"/>
          <p:cNvSpPr/>
          <p:nvPr/>
        </p:nvSpPr>
        <p:spPr>
          <a:xfrm>
            <a:off x="4800600" y="2816352"/>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Each individual builds their own unique version of reality. Two people in the same event create different internal worlds. Alien D enters each one.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2" name="Shape 49"/>
          <p:cNvSpPr/>
          <p:nvPr/>
        </p:nvSpPr>
        <p:spPr>
          <a:xfrm>
            <a:off x="4251960" y="3108960"/>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Shape 50"/>
          <p:cNvSpPr/>
          <p:nvPr/>
        </p:nvSpPr>
        <p:spPr>
          <a:xfrm>
            <a:off x="4251960" y="3108960"/>
            <a:ext cx="54864" cy="621792"/>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4" name="Image 11" descr="preencoded.png"/>
          <p:cNvPicPr>
            <a:picLocks noChangeAspect="1"/>
          </p:cNvPicPr>
          <p:nvPr/>
        </p:nvPicPr>
        <p:blipFill>
          <a:blip r:embed="rId7"/>
          <a:stretch>
            <a:fillRect/>
          </a:stretch>
        </p:blipFill>
        <p:spPr>
          <a:xfrm>
            <a:off x="4343400" y="3182112"/>
            <a:ext cx="402336" cy="475488"/>
          </a:xfrm>
          <a:prstGeom prst="rect">
            <a:avLst/>
          </a:prstGeom>
        </p:spPr>
      </p:pic>
      <p:sp>
        <p:nvSpPr>
          <p:cNvPr id="65" name="Text 51"/>
          <p:cNvSpPr/>
          <p:nvPr/>
        </p:nvSpPr>
        <p:spPr>
          <a:xfrm>
            <a:off x="4800600" y="3163824"/>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Alien E · SOCIAL CONSTRUCTIONISM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6" name="Text 52"/>
          <p:cNvSpPr/>
          <p:nvPr/>
        </p:nvSpPr>
        <p:spPr>
          <a:xfrm>
            <a:off x="4800600" y="3328416"/>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Reality is collectively constructed</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7" name="Text 53"/>
          <p:cNvSpPr/>
          <p:nvPr/>
        </p:nvSpPr>
        <p:spPr>
          <a:xfrm>
            <a:off x="4800600" y="3474720"/>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Reality is built through shared language and group interaction. Different communities construct different realities. Alien E studies the group.</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8" name="Shape 54"/>
          <p:cNvSpPr/>
          <p:nvPr/>
        </p:nvSpPr>
        <p:spPr>
          <a:xfrm>
            <a:off x="4251960" y="3767328"/>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Shape 55"/>
          <p:cNvSpPr/>
          <p:nvPr/>
        </p:nvSpPr>
        <p:spPr>
          <a:xfrm>
            <a:off x="4251960" y="3767328"/>
            <a:ext cx="54864" cy="621792"/>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0" name="Image 12" descr="preencoded.png"/>
          <p:cNvPicPr>
            <a:picLocks noChangeAspect="1"/>
          </p:cNvPicPr>
          <p:nvPr/>
        </p:nvPicPr>
        <p:blipFill>
          <a:blip r:embed="rId8"/>
          <a:stretch>
            <a:fillRect/>
          </a:stretch>
        </p:blipFill>
        <p:spPr>
          <a:xfrm>
            <a:off x="4343400" y="3840480"/>
            <a:ext cx="402336" cy="475488"/>
          </a:xfrm>
          <a:prstGeom prst="rect">
            <a:avLst/>
          </a:prstGeom>
        </p:spPr>
      </p:pic>
      <p:sp>
        <p:nvSpPr>
          <p:cNvPr id="71" name="Text 56"/>
          <p:cNvSpPr/>
          <p:nvPr/>
        </p:nvSpPr>
        <p:spPr>
          <a:xfrm>
            <a:off x="4800600" y="3822192"/>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Alien F · CRITICAL THEORY</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2" name="Text 57"/>
          <p:cNvSpPr/>
          <p:nvPr/>
        </p:nvSpPr>
        <p:spPr>
          <a:xfrm>
            <a:off x="4800600" y="3986784"/>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Reality shaped by power</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3" name="Text 58"/>
          <p:cNvSpPr/>
          <p:nvPr/>
        </p:nvSpPr>
        <p:spPr>
          <a:xfrm>
            <a:off x="4800600" y="4133088"/>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What we treat as 'reality' has been shaped by historical power structures. These are real in their consequences but can be challenged. Alien F exposes this.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4" name="Shape 59"/>
          <p:cNvSpPr/>
          <p:nvPr/>
        </p:nvSpPr>
        <p:spPr>
          <a:xfrm>
            <a:off x="4251960" y="4425696"/>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Shape 60"/>
          <p:cNvSpPr/>
          <p:nvPr/>
        </p:nvSpPr>
        <p:spPr>
          <a:xfrm>
            <a:off x="4251960" y="4425696"/>
            <a:ext cx="54864" cy="621792"/>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6" name="Image 13" descr="preencoded.png"/>
          <p:cNvPicPr>
            <a:picLocks noChangeAspect="1"/>
          </p:cNvPicPr>
          <p:nvPr/>
        </p:nvPicPr>
        <p:blipFill>
          <a:blip r:embed="rId9"/>
          <a:stretch>
            <a:fillRect/>
          </a:stretch>
        </p:blipFill>
        <p:spPr>
          <a:xfrm>
            <a:off x="4343400" y="4498848"/>
            <a:ext cx="402336" cy="475488"/>
          </a:xfrm>
          <a:prstGeom prst="rect">
            <a:avLst/>
          </a:prstGeom>
        </p:spPr>
      </p:pic>
      <p:sp>
        <p:nvSpPr>
          <p:cNvPr id="77" name="Text 61"/>
          <p:cNvSpPr/>
          <p:nvPr/>
        </p:nvSpPr>
        <p:spPr>
          <a:xfrm>
            <a:off x="4800600" y="4480560"/>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Alien G · PRAGMATISM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8" name="Text 62"/>
          <p:cNvSpPr/>
          <p:nvPr/>
        </p:nvSpPr>
        <p:spPr>
          <a:xfrm>
            <a:off x="4800600" y="4645152"/>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Reality is what is useful</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9" name="Text 63"/>
          <p:cNvSpPr/>
          <p:nvPr/>
        </p:nvSpPr>
        <p:spPr>
          <a:xfrm>
            <a:off x="4800600" y="4791456"/>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Rather than debating ultimate reality, focus on what is workable for the problem at hand. Alien G uses whatever works.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411480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164592" y="164592"/>
            <a:ext cx="64008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868680" y="201168"/>
            <a:ext cx="310896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EPISTEMOLOGY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868680" y="621792"/>
            <a:ext cx="310896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How do we know?</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6"/>
          <p:cNvSpPr/>
          <p:nvPr/>
        </p:nvSpPr>
        <p:spPr>
          <a:xfrm>
            <a:off x="164592" y="950976"/>
            <a:ext cx="3785616" cy="228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7"/>
          <p:cNvSpPr/>
          <p:nvPr/>
        </p:nvSpPr>
        <p:spPr>
          <a:xfrm>
            <a:off x="164592" y="1005840"/>
            <a:ext cx="374904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What it means: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64592" y="1225296"/>
            <a:ext cx="3785616" cy="658368"/>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Epistemology asks how knowledge is created, what counts as valid knowledge, and what the relationship is between the researcher and the thing being researched.</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164592" y="1920240"/>
            <a:ext cx="374904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Why it matters for your research:</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164592" y="2139696"/>
            <a:ext cx="3785616" cy="62179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Your epistemological position determines how close you need to get to your research subjects, whether you aim for objectivity or embrace subjectivity, and what kind of evidence counts as knowledge.</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164592" y="2834640"/>
            <a:ext cx="3785616" cy="658368"/>
          </a:xfrm>
          <a:prstGeom prst="rect">
            <a:avLst/>
          </a:prstGeom>
          <a:solidFill>
            <a:srgbClr val="172129"/>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2"/>
          <p:cNvSpPr/>
          <p:nvPr/>
        </p:nvSpPr>
        <p:spPr>
          <a:xfrm>
            <a:off x="256032" y="2871216"/>
            <a:ext cx="3621024" cy="5852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Remember: </a:t>
            </a:r>
            <a:r>
              <a:rPr kumimoji="0" lang="en-US" sz="10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Your epistemology must be consistent with your ontology, axiology and methodology. Examiners will check this alignment.</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164592" y="3584448"/>
            <a:ext cx="374904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The seven aliens — seven different answers: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201168" y="3803904"/>
            <a:ext cx="438912" cy="438912"/>
          </a:xfrm>
          <a:prstGeom prst="ellipse">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Image 0" descr="preencoded.png"/>
          <p:cNvPicPr>
            <a:picLocks noChangeAspect="1"/>
          </p:cNvPicPr>
          <p:nvPr/>
        </p:nvPicPr>
        <p:blipFill>
          <a:blip r:embed="rId3"/>
          <a:stretch>
            <a:fillRect/>
          </a:stretch>
        </p:blipFill>
        <p:spPr>
          <a:xfrm>
            <a:off x="237744" y="3840480"/>
            <a:ext cx="365760" cy="365760"/>
          </a:xfrm>
          <a:prstGeom prst="rect">
            <a:avLst/>
          </a:prstGeom>
        </p:spPr>
      </p:pic>
      <p:sp>
        <p:nvSpPr>
          <p:cNvPr id="18" name="Text 15"/>
          <p:cNvSpPr/>
          <p:nvPr/>
        </p:nvSpPr>
        <p:spPr>
          <a:xfrm>
            <a:off x="182880"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Alien A</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6"/>
          <p:cNvSpPr/>
          <p:nvPr/>
        </p:nvSpPr>
        <p:spPr>
          <a:xfrm>
            <a:off x="731520" y="3803904"/>
            <a:ext cx="438912" cy="438912"/>
          </a:xfrm>
          <a:prstGeom prst="ellipse">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Image 1" descr="preencoded.png"/>
          <p:cNvPicPr>
            <a:picLocks noChangeAspect="1"/>
          </p:cNvPicPr>
          <p:nvPr/>
        </p:nvPicPr>
        <p:blipFill>
          <a:blip r:embed="rId4"/>
          <a:stretch>
            <a:fillRect/>
          </a:stretch>
        </p:blipFill>
        <p:spPr>
          <a:xfrm>
            <a:off x="768096" y="3840480"/>
            <a:ext cx="365760" cy="365760"/>
          </a:xfrm>
          <a:prstGeom prst="rect">
            <a:avLst/>
          </a:prstGeom>
        </p:spPr>
      </p:pic>
      <p:sp>
        <p:nvSpPr>
          <p:cNvPr id="21" name="Text 17"/>
          <p:cNvSpPr/>
          <p:nvPr/>
        </p:nvSpPr>
        <p:spPr>
          <a:xfrm>
            <a:off x="713232"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Alien B</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8"/>
          <p:cNvSpPr/>
          <p:nvPr/>
        </p:nvSpPr>
        <p:spPr>
          <a:xfrm>
            <a:off x="1261872" y="3803904"/>
            <a:ext cx="438912" cy="438912"/>
          </a:xfrm>
          <a:prstGeom prst="ellipse">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Image 2" descr="preencoded.png"/>
          <p:cNvPicPr>
            <a:picLocks noChangeAspect="1"/>
          </p:cNvPicPr>
          <p:nvPr/>
        </p:nvPicPr>
        <p:blipFill>
          <a:blip r:embed="rId5"/>
          <a:stretch>
            <a:fillRect/>
          </a:stretch>
        </p:blipFill>
        <p:spPr>
          <a:xfrm>
            <a:off x="1298448" y="3840480"/>
            <a:ext cx="365760" cy="365760"/>
          </a:xfrm>
          <a:prstGeom prst="rect">
            <a:avLst/>
          </a:prstGeom>
        </p:spPr>
      </p:pic>
      <p:sp>
        <p:nvSpPr>
          <p:cNvPr id="24" name="Text 19"/>
          <p:cNvSpPr/>
          <p:nvPr/>
        </p:nvSpPr>
        <p:spPr>
          <a:xfrm>
            <a:off x="1243584"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Alien C</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0"/>
          <p:cNvSpPr/>
          <p:nvPr/>
        </p:nvSpPr>
        <p:spPr>
          <a:xfrm>
            <a:off x="1792224" y="3803904"/>
            <a:ext cx="438912" cy="438912"/>
          </a:xfrm>
          <a:prstGeom prst="ellipse">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6" name="Image 3" descr="preencoded.png"/>
          <p:cNvPicPr>
            <a:picLocks noChangeAspect="1"/>
          </p:cNvPicPr>
          <p:nvPr/>
        </p:nvPicPr>
        <p:blipFill>
          <a:blip r:embed="rId6"/>
          <a:stretch>
            <a:fillRect/>
          </a:stretch>
        </p:blipFill>
        <p:spPr>
          <a:xfrm>
            <a:off x="1828800" y="3840480"/>
            <a:ext cx="365760" cy="365760"/>
          </a:xfrm>
          <a:prstGeom prst="rect">
            <a:avLst/>
          </a:prstGeom>
        </p:spPr>
      </p:pic>
      <p:sp>
        <p:nvSpPr>
          <p:cNvPr id="27" name="Text 21"/>
          <p:cNvSpPr/>
          <p:nvPr/>
        </p:nvSpPr>
        <p:spPr>
          <a:xfrm>
            <a:off x="1773936"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Alien D</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Shape 22"/>
          <p:cNvSpPr/>
          <p:nvPr/>
        </p:nvSpPr>
        <p:spPr>
          <a:xfrm>
            <a:off x="2322576" y="3803904"/>
            <a:ext cx="438912" cy="438912"/>
          </a:xfrm>
          <a:prstGeom prst="ellipse">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9" name="Image 4" descr="preencoded.png"/>
          <p:cNvPicPr>
            <a:picLocks noChangeAspect="1"/>
          </p:cNvPicPr>
          <p:nvPr/>
        </p:nvPicPr>
        <p:blipFill>
          <a:blip r:embed="rId7"/>
          <a:stretch>
            <a:fillRect/>
          </a:stretch>
        </p:blipFill>
        <p:spPr>
          <a:xfrm>
            <a:off x="2359152" y="3840480"/>
            <a:ext cx="365760" cy="365760"/>
          </a:xfrm>
          <a:prstGeom prst="rect">
            <a:avLst/>
          </a:prstGeom>
        </p:spPr>
      </p:pic>
      <p:sp>
        <p:nvSpPr>
          <p:cNvPr id="30" name="Text 23"/>
          <p:cNvSpPr/>
          <p:nvPr/>
        </p:nvSpPr>
        <p:spPr>
          <a:xfrm>
            <a:off x="2304288"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Alien E</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4"/>
          <p:cNvSpPr/>
          <p:nvPr/>
        </p:nvSpPr>
        <p:spPr>
          <a:xfrm>
            <a:off x="2852928" y="3803904"/>
            <a:ext cx="438912" cy="438912"/>
          </a:xfrm>
          <a:prstGeom prst="ellipse">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2" name="Image 5" descr="preencoded.png"/>
          <p:cNvPicPr>
            <a:picLocks noChangeAspect="1"/>
          </p:cNvPicPr>
          <p:nvPr/>
        </p:nvPicPr>
        <p:blipFill>
          <a:blip r:embed="rId8"/>
          <a:stretch>
            <a:fillRect/>
          </a:stretch>
        </p:blipFill>
        <p:spPr>
          <a:xfrm>
            <a:off x="2889504" y="3840480"/>
            <a:ext cx="365760" cy="365760"/>
          </a:xfrm>
          <a:prstGeom prst="rect">
            <a:avLst/>
          </a:prstGeom>
        </p:spPr>
      </p:pic>
      <p:sp>
        <p:nvSpPr>
          <p:cNvPr id="33" name="Text 25"/>
          <p:cNvSpPr/>
          <p:nvPr/>
        </p:nvSpPr>
        <p:spPr>
          <a:xfrm>
            <a:off x="2834640"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Alien F</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Shape 26"/>
          <p:cNvSpPr/>
          <p:nvPr/>
        </p:nvSpPr>
        <p:spPr>
          <a:xfrm>
            <a:off x="3383280" y="3803904"/>
            <a:ext cx="438912" cy="438912"/>
          </a:xfrm>
          <a:prstGeom prst="ellipse">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Image 6" descr="preencoded.png"/>
          <p:cNvPicPr>
            <a:picLocks noChangeAspect="1"/>
          </p:cNvPicPr>
          <p:nvPr/>
        </p:nvPicPr>
        <p:blipFill>
          <a:blip r:embed="rId9"/>
          <a:stretch>
            <a:fillRect/>
          </a:stretch>
        </p:blipFill>
        <p:spPr>
          <a:xfrm>
            <a:off x="3419856" y="3840480"/>
            <a:ext cx="365760" cy="365760"/>
          </a:xfrm>
          <a:prstGeom prst="rect">
            <a:avLst/>
          </a:prstGeom>
        </p:spPr>
      </p:pic>
      <p:sp>
        <p:nvSpPr>
          <p:cNvPr id="36" name="Text 27"/>
          <p:cNvSpPr/>
          <p:nvPr/>
        </p:nvSpPr>
        <p:spPr>
          <a:xfrm>
            <a:off x="3364992"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Alien G</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Text 28"/>
          <p:cNvSpPr/>
          <p:nvPr/>
        </p:nvSpPr>
        <p:spPr>
          <a:xfrm>
            <a:off x="4251960" y="137160"/>
            <a:ext cx="470916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How each alien answers: 🔍 Epistemology</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Shape 29"/>
          <p:cNvSpPr/>
          <p:nvPr/>
        </p:nvSpPr>
        <p:spPr>
          <a:xfrm>
            <a:off x="4251960" y="475488"/>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Shape 30"/>
          <p:cNvSpPr/>
          <p:nvPr/>
        </p:nvSpPr>
        <p:spPr>
          <a:xfrm>
            <a:off x="4251960" y="475488"/>
            <a:ext cx="54864" cy="62179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0" name="Image 7" descr="preencoded.png"/>
          <p:cNvPicPr>
            <a:picLocks noChangeAspect="1"/>
          </p:cNvPicPr>
          <p:nvPr/>
        </p:nvPicPr>
        <p:blipFill>
          <a:blip r:embed="rId3"/>
          <a:stretch>
            <a:fillRect/>
          </a:stretch>
        </p:blipFill>
        <p:spPr>
          <a:xfrm>
            <a:off x="4343400" y="548640"/>
            <a:ext cx="402336" cy="475488"/>
          </a:xfrm>
          <a:prstGeom prst="rect">
            <a:avLst/>
          </a:prstGeom>
        </p:spPr>
      </p:pic>
      <p:sp>
        <p:nvSpPr>
          <p:cNvPr id="41" name="Text 31"/>
          <p:cNvSpPr/>
          <p:nvPr/>
        </p:nvSpPr>
        <p:spPr>
          <a:xfrm>
            <a:off x="4800600" y="530352"/>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Alien A · POSITIVISM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Text 32"/>
          <p:cNvSpPr/>
          <p:nvPr/>
        </p:nvSpPr>
        <p:spPr>
          <a:xfrm>
            <a:off x="4800600" y="694944"/>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discovered at a distance</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3" name="Text 33"/>
          <p:cNvSpPr/>
          <p:nvPr/>
        </p:nvSpPr>
        <p:spPr>
          <a:xfrm>
            <a:off x="4800600" y="841248"/>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The researcher stays detached and separate. Hypotheses are tested. Researcher influence must be eliminated entirely. Alien A observes from behind a one-way glass.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Shape 34"/>
          <p:cNvSpPr/>
          <p:nvPr/>
        </p:nvSpPr>
        <p:spPr>
          <a:xfrm>
            <a:off x="4251960" y="1133856"/>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Shape 35"/>
          <p:cNvSpPr/>
          <p:nvPr/>
        </p:nvSpPr>
        <p:spPr>
          <a:xfrm>
            <a:off x="4251960" y="1133856"/>
            <a:ext cx="54864" cy="621792"/>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6" name="Image 8" descr="preencoded.png"/>
          <p:cNvPicPr>
            <a:picLocks noChangeAspect="1"/>
          </p:cNvPicPr>
          <p:nvPr/>
        </p:nvPicPr>
        <p:blipFill>
          <a:blip r:embed="rId4"/>
          <a:stretch>
            <a:fillRect/>
          </a:stretch>
        </p:blipFill>
        <p:spPr>
          <a:xfrm>
            <a:off x="4343400" y="1207008"/>
            <a:ext cx="402336" cy="475488"/>
          </a:xfrm>
          <a:prstGeom prst="rect">
            <a:avLst/>
          </a:prstGeom>
        </p:spPr>
      </p:pic>
      <p:sp>
        <p:nvSpPr>
          <p:cNvPr id="47" name="Text 36"/>
          <p:cNvSpPr/>
          <p:nvPr/>
        </p:nvSpPr>
        <p:spPr>
          <a:xfrm>
            <a:off x="4800600" y="1188720"/>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Alien B · POST-POSITIVISM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Text 37"/>
          <p:cNvSpPr/>
          <p:nvPr/>
        </p:nvSpPr>
        <p:spPr>
          <a:xfrm>
            <a:off x="4800600" y="1353312"/>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built from multiple imperfect sources</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9" name="Text 38"/>
          <p:cNvSpPr/>
          <p:nvPr/>
        </p:nvSpPr>
        <p:spPr>
          <a:xfrm>
            <a:off x="4800600" y="1499616"/>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No single method gives the full picture. Cross-checking different evidence sources gives the most reliable knowledge available. Alien B triangulates.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0" name="Shape 39"/>
          <p:cNvSpPr/>
          <p:nvPr/>
        </p:nvSpPr>
        <p:spPr>
          <a:xfrm>
            <a:off x="4251960" y="1792224"/>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Shape 40"/>
          <p:cNvSpPr/>
          <p:nvPr/>
        </p:nvSpPr>
        <p:spPr>
          <a:xfrm>
            <a:off x="4251960" y="1792224"/>
            <a:ext cx="54864" cy="621792"/>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2" name="Image 9" descr="preencoded.png"/>
          <p:cNvPicPr>
            <a:picLocks noChangeAspect="1"/>
          </p:cNvPicPr>
          <p:nvPr/>
        </p:nvPicPr>
        <p:blipFill>
          <a:blip r:embed="rId5"/>
          <a:stretch>
            <a:fillRect/>
          </a:stretch>
        </p:blipFill>
        <p:spPr>
          <a:xfrm>
            <a:off x="4343400" y="1865376"/>
            <a:ext cx="402336" cy="475488"/>
          </a:xfrm>
          <a:prstGeom prst="rect">
            <a:avLst/>
          </a:prstGeom>
        </p:spPr>
      </p:pic>
      <p:sp>
        <p:nvSpPr>
          <p:cNvPr id="53" name="Text 41"/>
          <p:cNvSpPr/>
          <p:nvPr/>
        </p:nvSpPr>
        <p:spPr>
          <a:xfrm>
            <a:off x="4800600" y="1847088"/>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Alien C · INTERPRETIVISM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4" name="Text 42"/>
          <p:cNvSpPr/>
          <p:nvPr/>
        </p:nvSpPr>
        <p:spPr>
          <a:xfrm>
            <a:off x="4800600" y="2011680"/>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co-created in relationship</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5" name="Text 43"/>
          <p:cNvSpPr/>
          <p:nvPr/>
        </p:nvSpPr>
        <p:spPr>
          <a:xfrm>
            <a:off x="4800600" y="2157984"/>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Knowledge is built through close engagement between researcher and participant. The researcher's own perspective is part of the knowledge produced. Alien C listens deeply.</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6" name="Shape 44"/>
          <p:cNvSpPr/>
          <p:nvPr/>
        </p:nvSpPr>
        <p:spPr>
          <a:xfrm>
            <a:off x="4251960" y="2450592"/>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Shape 45"/>
          <p:cNvSpPr/>
          <p:nvPr/>
        </p:nvSpPr>
        <p:spPr>
          <a:xfrm>
            <a:off x="4251960" y="2450592"/>
            <a:ext cx="54864" cy="621792"/>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8" name="Image 10" descr="preencoded.png"/>
          <p:cNvPicPr>
            <a:picLocks noChangeAspect="1"/>
          </p:cNvPicPr>
          <p:nvPr/>
        </p:nvPicPr>
        <p:blipFill>
          <a:blip r:embed="rId6"/>
          <a:stretch>
            <a:fillRect/>
          </a:stretch>
        </p:blipFill>
        <p:spPr>
          <a:xfrm>
            <a:off x="4343400" y="2523744"/>
            <a:ext cx="402336" cy="475488"/>
          </a:xfrm>
          <a:prstGeom prst="rect">
            <a:avLst/>
          </a:prstGeom>
        </p:spPr>
      </p:pic>
      <p:sp>
        <p:nvSpPr>
          <p:cNvPr id="59" name="Text 46"/>
          <p:cNvSpPr/>
          <p:nvPr/>
        </p:nvSpPr>
        <p:spPr>
          <a:xfrm>
            <a:off x="4800600" y="2505456"/>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Alien D · CONSTRUCTIVISM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0" name="Text 47"/>
          <p:cNvSpPr/>
          <p:nvPr/>
        </p:nvSpPr>
        <p:spPr>
          <a:xfrm>
            <a:off x="4800600" y="2670048"/>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from within individual meaning-making</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1" name="Text 48"/>
          <p:cNvSpPr/>
          <p:nvPr/>
        </p:nvSpPr>
        <p:spPr>
          <a:xfrm>
            <a:off x="4800600" y="2816352"/>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To know a person's world you must enter their individual meaning-making process — not average across groups or observe from outside. Alien D goes inside.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2" name="Shape 49"/>
          <p:cNvSpPr/>
          <p:nvPr/>
        </p:nvSpPr>
        <p:spPr>
          <a:xfrm>
            <a:off x="4251960" y="3108960"/>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Shape 50"/>
          <p:cNvSpPr/>
          <p:nvPr/>
        </p:nvSpPr>
        <p:spPr>
          <a:xfrm>
            <a:off x="4251960" y="3108960"/>
            <a:ext cx="54864" cy="621792"/>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4" name="Image 11" descr="preencoded.png"/>
          <p:cNvPicPr>
            <a:picLocks noChangeAspect="1"/>
          </p:cNvPicPr>
          <p:nvPr/>
        </p:nvPicPr>
        <p:blipFill>
          <a:blip r:embed="rId7"/>
          <a:stretch>
            <a:fillRect/>
          </a:stretch>
        </p:blipFill>
        <p:spPr>
          <a:xfrm>
            <a:off x="4343400" y="3182112"/>
            <a:ext cx="402336" cy="475488"/>
          </a:xfrm>
          <a:prstGeom prst="rect">
            <a:avLst/>
          </a:prstGeom>
        </p:spPr>
      </p:pic>
      <p:sp>
        <p:nvSpPr>
          <p:cNvPr id="65" name="Text 51"/>
          <p:cNvSpPr/>
          <p:nvPr/>
        </p:nvSpPr>
        <p:spPr>
          <a:xfrm>
            <a:off x="4800600" y="3163824"/>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Alien E · SOCIAL CONSTRUCTIONISM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6" name="Text 52"/>
          <p:cNvSpPr/>
          <p:nvPr/>
        </p:nvSpPr>
        <p:spPr>
          <a:xfrm>
            <a:off x="4800600" y="3328416"/>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produced through social processes</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7" name="Text 53"/>
          <p:cNvSpPr/>
          <p:nvPr/>
        </p:nvSpPr>
        <p:spPr>
          <a:xfrm>
            <a:off x="4800600" y="3474720"/>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Language does not just describe reality — it creates it. What counts as knowledge is determined within social relationships and communities. Alien E studies how groups decide what is true.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8" name="Shape 54"/>
          <p:cNvSpPr/>
          <p:nvPr/>
        </p:nvSpPr>
        <p:spPr>
          <a:xfrm>
            <a:off x="4251960" y="3767328"/>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Shape 55"/>
          <p:cNvSpPr/>
          <p:nvPr/>
        </p:nvSpPr>
        <p:spPr>
          <a:xfrm>
            <a:off x="4251960" y="3767328"/>
            <a:ext cx="54864" cy="621792"/>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0" name="Image 12" descr="preencoded.png"/>
          <p:cNvPicPr>
            <a:picLocks noChangeAspect="1"/>
          </p:cNvPicPr>
          <p:nvPr/>
        </p:nvPicPr>
        <p:blipFill>
          <a:blip r:embed="rId8"/>
          <a:stretch>
            <a:fillRect/>
          </a:stretch>
        </p:blipFill>
        <p:spPr>
          <a:xfrm>
            <a:off x="4343400" y="3840480"/>
            <a:ext cx="402336" cy="475488"/>
          </a:xfrm>
          <a:prstGeom prst="rect">
            <a:avLst/>
          </a:prstGeom>
        </p:spPr>
      </p:pic>
      <p:sp>
        <p:nvSpPr>
          <p:cNvPr id="71" name="Text 56"/>
          <p:cNvSpPr/>
          <p:nvPr/>
        </p:nvSpPr>
        <p:spPr>
          <a:xfrm>
            <a:off x="4800600" y="3822192"/>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Alien F · CRITICAL THEORY</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2" name="Text 57"/>
          <p:cNvSpPr/>
          <p:nvPr/>
        </p:nvSpPr>
        <p:spPr>
          <a:xfrm>
            <a:off x="4800600" y="3986784"/>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is always shaped by power</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3" name="Text 58"/>
          <p:cNvSpPr/>
          <p:nvPr/>
        </p:nvSpPr>
        <p:spPr>
          <a:xfrm>
            <a:off x="4800600" y="4133088"/>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All knowledge is politically shaped. Whose knowledge counts? Who defines truth? Alien F asks who benefits from the current definition of knowledge.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4" name="Shape 59"/>
          <p:cNvSpPr/>
          <p:nvPr/>
        </p:nvSpPr>
        <p:spPr>
          <a:xfrm>
            <a:off x="4251960" y="4425696"/>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Shape 60"/>
          <p:cNvSpPr/>
          <p:nvPr/>
        </p:nvSpPr>
        <p:spPr>
          <a:xfrm>
            <a:off x="4251960" y="4425696"/>
            <a:ext cx="54864" cy="621792"/>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6" name="Image 13" descr="preencoded.png"/>
          <p:cNvPicPr>
            <a:picLocks noChangeAspect="1"/>
          </p:cNvPicPr>
          <p:nvPr/>
        </p:nvPicPr>
        <p:blipFill>
          <a:blip r:embed="rId9"/>
          <a:stretch>
            <a:fillRect/>
          </a:stretch>
        </p:blipFill>
        <p:spPr>
          <a:xfrm>
            <a:off x="4343400" y="4498848"/>
            <a:ext cx="402336" cy="475488"/>
          </a:xfrm>
          <a:prstGeom prst="rect">
            <a:avLst/>
          </a:prstGeom>
        </p:spPr>
      </p:pic>
      <p:sp>
        <p:nvSpPr>
          <p:cNvPr id="77" name="Text 61"/>
          <p:cNvSpPr/>
          <p:nvPr/>
        </p:nvSpPr>
        <p:spPr>
          <a:xfrm>
            <a:off x="4800600" y="4480560"/>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Alien G · PRAGMATISM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8" name="Text 62"/>
          <p:cNvSpPr/>
          <p:nvPr/>
        </p:nvSpPr>
        <p:spPr>
          <a:xfrm>
            <a:off x="4800600" y="4645152"/>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Multiple ways of knowing — judged by what works</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9" name="Text 63"/>
          <p:cNvSpPr/>
          <p:nvPr/>
        </p:nvSpPr>
        <p:spPr>
          <a:xfrm>
            <a:off x="4800600" y="4791456"/>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No single method of gaining knowledge is privileged. Knowledge is judged by whether it is useful and workable. Alien G picks whichever lens fits the problem.</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411480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164592" y="164592"/>
            <a:ext cx="64008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868680" y="201168"/>
            <a:ext cx="310896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AXIOLOGY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868680" y="621792"/>
            <a:ext cx="310896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What is the role of values?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6"/>
          <p:cNvSpPr/>
          <p:nvPr/>
        </p:nvSpPr>
        <p:spPr>
          <a:xfrm>
            <a:off x="164592" y="950976"/>
            <a:ext cx="3785616" cy="228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7"/>
          <p:cNvSpPr/>
          <p:nvPr/>
        </p:nvSpPr>
        <p:spPr>
          <a:xfrm>
            <a:off x="164592" y="1005840"/>
            <a:ext cx="374904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What it means: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64592" y="1225296"/>
            <a:ext cx="3785616" cy="658368"/>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Axiology asks whether research can or should be value-free, how the researcher's own values influence the research process, and whether research should aim to change the world or simply understand it.</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164592" y="1920240"/>
            <a:ext cx="374904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Why it matters for your research:</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164592" y="2139696"/>
            <a:ext cx="3785616" cy="62179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Your axiological position shapes how honest you need to be about your own perspective, whether you need to declare your position before data collection, and whether your research has an explicit ethical or political commitment.</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164592" y="2834640"/>
            <a:ext cx="3785616" cy="658368"/>
          </a:xfrm>
          <a:prstGeom prst="rect">
            <a:avLst/>
          </a:prstGeom>
          <a:solidFill>
            <a:srgbClr val="172129"/>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2"/>
          <p:cNvSpPr/>
          <p:nvPr/>
        </p:nvSpPr>
        <p:spPr>
          <a:xfrm>
            <a:off x="256032" y="2871216"/>
            <a:ext cx="3621024" cy="5852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Remember: </a:t>
            </a:r>
            <a:r>
              <a:rPr kumimoji="0" lang="en-US" sz="10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Your axiology must be consistent with your ontology, epistemology and methodology. Examiners will check this alignment.</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164592" y="3584448"/>
            <a:ext cx="374904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The seven aliens — seven different answers: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201168" y="3803904"/>
            <a:ext cx="438912" cy="438912"/>
          </a:xfrm>
          <a:prstGeom prst="ellipse">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Image 0" descr="preencoded.png"/>
          <p:cNvPicPr>
            <a:picLocks noChangeAspect="1"/>
          </p:cNvPicPr>
          <p:nvPr/>
        </p:nvPicPr>
        <p:blipFill>
          <a:blip r:embed="rId3"/>
          <a:stretch>
            <a:fillRect/>
          </a:stretch>
        </p:blipFill>
        <p:spPr>
          <a:xfrm>
            <a:off x="237744" y="3840480"/>
            <a:ext cx="365760" cy="365760"/>
          </a:xfrm>
          <a:prstGeom prst="rect">
            <a:avLst/>
          </a:prstGeom>
        </p:spPr>
      </p:pic>
      <p:sp>
        <p:nvSpPr>
          <p:cNvPr id="18" name="Text 15"/>
          <p:cNvSpPr/>
          <p:nvPr/>
        </p:nvSpPr>
        <p:spPr>
          <a:xfrm>
            <a:off x="182880"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Alien A</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6"/>
          <p:cNvSpPr/>
          <p:nvPr/>
        </p:nvSpPr>
        <p:spPr>
          <a:xfrm>
            <a:off x="731520" y="3803904"/>
            <a:ext cx="438912" cy="438912"/>
          </a:xfrm>
          <a:prstGeom prst="ellipse">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Image 1" descr="preencoded.png"/>
          <p:cNvPicPr>
            <a:picLocks noChangeAspect="1"/>
          </p:cNvPicPr>
          <p:nvPr/>
        </p:nvPicPr>
        <p:blipFill>
          <a:blip r:embed="rId4"/>
          <a:stretch>
            <a:fillRect/>
          </a:stretch>
        </p:blipFill>
        <p:spPr>
          <a:xfrm>
            <a:off x="768096" y="3840480"/>
            <a:ext cx="365760" cy="365760"/>
          </a:xfrm>
          <a:prstGeom prst="rect">
            <a:avLst/>
          </a:prstGeom>
        </p:spPr>
      </p:pic>
      <p:sp>
        <p:nvSpPr>
          <p:cNvPr id="21" name="Text 17"/>
          <p:cNvSpPr/>
          <p:nvPr/>
        </p:nvSpPr>
        <p:spPr>
          <a:xfrm>
            <a:off x="713232"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Alien B</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8"/>
          <p:cNvSpPr/>
          <p:nvPr/>
        </p:nvSpPr>
        <p:spPr>
          <a:xfrm>
            <a:off x="1261872" y="3803904"/>
            <a:ext cx="438912" cy="438912"/>
          </a:xfrm>
          <a:prstGeom prst="ellipse">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Image 2" descr="preencoded.png"/>
          <p:cNvPicPr>
            <a:picLocks noChangeAspect="1"/>
          </p:cNvPicPr>
          <p:nvPr/>
        </p:nvPicPr>
        <p:blipFill>
          <a:blip r:embed="rId5"/>
          <a:stretch>
            <a:fillRect/>
          </a:stretch>
        </p:blipFill>
        <p:spPr>
          <a:xfrm>
            <a:off x="1298448" y="3840480"/>
            <a:ext cx="365760" cy="365760"/>
          </a:xfrm>
          <a:prstGeom prst="rect">
            <a:avLst/>
          </a:prstGeom>
        </p:spPr>
      </p:pic>
      <p:sp>
        <p:nvSpPr>
          <p:cNvPr id="24" name="Text 19"/>
          <p:cNvSpPr/>
          <p:nvPr/>
        </p:nvSpPr>
        <p:spPr>
          <a:xfrm>
            <a:off x="1243584"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Alien C</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0"/>
          <p:cNvSpPr/>
          <p:nvPr/>
        </p:nvSpPr>
        <p:spPr>
          <a:xfrm>
            <a:off x="1792224" y="3803904"/>
            <a:ext cx="438912" cy="438912"/>
          </a:xfrm>
          <a:prstGeom prst="ellipse">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6" name="Image 3" descr="preencoded.png"/>
          <p:cNvPicPr>
            <a:picLocks noChangeAspect="1"/>
          </p:cNvPicPr>
          <p:nvPr/>
        </p:nvPicPr>
        <p:blipFill>
          <a:blip r:embed="rId6"/>
          <a:stretch>
            <a:fillRect/>
          </a:stretch>
        </p:blipFill>
        <p:spPr>
          <a:xfrm>
            <a:off x="1828800" y="3840480"/>
            <a:ext cx="365760" cy="365760"/>
          </a:xfrm>
          <a:prstGeom prst="rect">
            <a:avLst/>
          </a:prstGeom>
        </p:spPr>
      </p:pic>
      <p:sp>
        <p:nvSpPr>
          <p:cNvPr id="27" name="Text 21"/>
          <p:cNvSpPr/>
          <p:nvPr/>
        </p:nvSpPr>
        <p:spPr>
          <a:xfrm>
            <a:off x="1773936"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Alien D</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Shape 22"/>
          <p:cNvSpPr/>
          <p:nvPr/>
        </p:nvSpPr>
        <p:spPr>
          <a:xfrm>
            <a:off x="2322576" y="3803904"/>
            <a:ext cx="438912" cy="438912"/>
          </a:xfrm>
          <a:prstGeom prst="ellipse">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9" name="Image 4" descr="preencoded.png"/>
          <p:cNvPicPr>
            <a:picLocks noChangeAspect="1"/>
          </p:cNvPicPr>
          <p:nvPr/>
        </p:nvPicPr>
        <p:blipFill>
          <a:blip r:embed="rId7"/>
          <a:stretch>
            <a:fillRect/>
          </a:stretch>
        </p:blipFill>
        <p:spPr>
          <a:xfrm>
            <a:off x="2359152" y="3840480"/>
            <a:ext cx="365760" cy="365760"/>
          </a:xfrm>
          <a:prstGeom prst="rect">
            <a:avLst/>
          </a:prstGeom>
        </p:spPr>
      </p:pic>
      <p:sp>
        <p:nvSpPr>
          <p:cNvPr id="30" name="Text 23"/>
          <p:cNvSpPr/>
          <p:nvPr/>
        </p:nvSpPr>
        <p:spPr>
          <a:xfrm>
            <a:off x="2304288"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Alien E</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4"/>
          <p:cNvSpPr/>
          <p:nvPr/>
        </p:nvSpPr>
        <p:spPr>
          <a:xfrm>
            <a:off x="2852928" y="3803904"/>
            <a:ext cx="438912" cy="438912"/>
          </a:xfrm>
          <a:prstGeom prst="ellipse">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2" name="Image 5" descr="preencoded.png"/>
          <p:cNvPicPr>
            <a:picLocks noChangeAspect="1"/>
          </p:cNvPicPr>
          <p:nvPr/>
        </p:nvPicPr>
        <p:blipFill>
          <a:blip r:embed="rId8"/>
          <a:stretch>
            <a:fillRect/>
          </a:stretch>
        </p:blipFill>
        <p:spPr>
          <a:xfrm>
            <a:off x="2889504" y="3840480"/>
            <a:ext cx="365760" cy="365760"/>
          </a:xfrm>
          <a:prstGeom prst="rect">
            <a:avLst/>
          </a:prstGeom>
        </p:spPr>
      </p:pic>
      <p:sp>
        <p:nvSpPr>
          <p:cNvPr id="33" name="Text 25"/>
          <p:cNvSpPr/>
          <p:nvPr/>
        </p:nvSpPr>
        <p:spPr>
          <a:xfrm>
            <a:off x="2834640"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Alien F</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Shape 26"/>
          <p:cNvSpPr/>
          <p:nvPr/>
        </p:nvSpPr>
        <p:spPr>
          <a:xfrm>
            <a:off x="3383280" y="3803904"/>
            <a:ext cx="438912" cy="438912"/>
          </a:xfrm>
          <a:prstGeom prst="ellipse">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Image 6" descr="preencoded.png"/>
          <p:cNvPicPr>
            <a:picLocks noChangeAspect="1"/>
          </p:cNvPicPr>
          <p:nvPr/>
        </p:nvPicPr>
        <p:blipFill>
          <a:blip r:embed="rId9"/>
          <a:stretch>
            <a:fillRect/>
          </a:stretch>
        </p:blipFill>
        <p:spPr>
          <a:xfrm>
            <a:off x="3419856" y="3840480"/>
            <a:ext cx="365760" cy="365760"/>
          </a:xfrm>
          <a:prstGeom prst="rect">
            <a:avLst/>
          </a:prstGeom>
        </p:spPr>
      </p:pic>
      <p:sp>
        <p:nvSpPr>
          <p:cNvPr id="36" name="Text 27"/>
          <p:cNvSpPr/>
          <p:nvPr/>
        </p:nvSpPr>
        <p:spPr>
          <a:xfrm>
            <a:off x="3364992"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Alien G</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Text 28"/>
          <p:cNvSpPr/>
          <p:nvPr/>
        </p:nvSpPr>
        <p:spPr>
          <a:xfrm>
            <a:off x="4251960" y="137160"/>
            <a:ext cx="470916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How each alien answers: ⚖️ Axiology</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Shape 29"/>
          <p:cNvSpPr/>
          <p:nvPr/>
        </p:nvSpPr>
        <p:spPr>
          <a:xfrm>
            <a:off x="4251960" y="475488"/>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Shape 30"/>
          <p:cNvSpPr/>
          <p:nvPr/>
        </p:nvSpPr>
        <p:spPr>
          <a:xfrm>
            <a:off x="4251960" y="475488"/>
            <a:ext cx="54864" cy="62179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0" name="Image 7" descr="preencoded.png"/>
          <p:cNvPicPr>
            <a:picLocks noChangeAspect="1"/>
          </p:cNvPicPr>
          <p:nvPr/>
        </p:nvPicPr>
        <p:blipFill>
          <a:blip r:embed="rId3"/>
          <a:stretch>
            <a:fillRect/>
          </a:stretch>
        </p:blipFill>
        <p:spPr>
          <a:xfrm>
            <a:off x="4343400" y="548640"/>
            <a:ext cx="402336" cy="475488"/>
          </a:xfrm>
          <a:prstGeom prst="rect">
            <a:avLst/>
          </a:prstGeom>
        </p:spPr>
      </p:pic>
      <p:sp>
        <p:nvSpPr>
          <p:cNvPr id="41" name="Text 31"/>
          <p:cNvSpPr/>
          <p:nvPr/>
        </p:nvSpPr>
        <p:spPr>
          <a:xfrm>
            <a:off x="4800600" y="530352"/>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Alien A · POSITIVISM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Text 32"/>
          <p:cNvSpPr/>
          <p:nvPr/>
        </p:nvSpPr>
        <p:spPr>
          <a:xfrm>
            <a:off x="4800600" y="694944"/>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Research must be value-free</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3" name="Text 33"/>
          <p:cNvSpPr/>
          <p:nvPr/>
        </p:nvSpPr>
        <p:spPr>
          <a:xfrm>
            <a:off x="4800600" y="841248"/>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Facts and values are completely separate. The researcher must be neutral. Personal beliefs and experiences should have no role whatsoever. Alien A wears a blank expression throughout.</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Shape 34"/>
          <p:cNvSpPr/>
          <p:nvPr/>
        </p:nvSpPr>
        <p:spPr>
          <a:xfrm>
            <a:off x="4251960" y="1133856"/>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Shape 35"/>
          <p:cNvSpPr/>
          <p:nvPr/>
        </p:nvSpPr>
        <p:spPr>
          <a:xfrm>
            <a:off x="4251960" y="1133856"/>
            <a:ext cx="54864" cy="621792"/>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6" name="Image 8" descr="preencoded.png"/>
          <p:cNvPicPr>
            <a:picLocks noChangeAspect="1"/>
          </p:cNvPicPr>
          <p:nvPr/>
        </p:nvPicPr>
        <p:blipFill>
          <a:blip r:embed="rId4"/>
          <a:stretch>
            <a:fillRect/>
          </a:stretch>
        </p:blipFill>
        <p:spPr>
          <a:xfrm>
            <a:off x="4343400" y="1207008"/>
            <a:ext cx="402336" cy="475488"/>
          </a:xfrm>
          <a:prstGeom prst="rect">
            <a:avLst/>
          </a:prstGeom>
        </p:spPr>
      </p:pic>
      <p:sp>
        <p:nvSpPr>
          <p:cNvPr id="47" name="Text 36"/>
          <p:cNvSpPr/>
          <p:nvPr/>
        </p:nvSpPr>
        <p:spPr>
          <a:xfrm>
            <a:off x="4800600" y="1188720"/>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Alien B · POST-POSITIVISM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Text 37"/>
          <p:cNvSpPr/>
          <p:nvPr/>
        </p:nvSpPr>
        <p:spPr>
          <a:xfrm>
            <a:off x="4800600" y="1353312"/>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acknowledged and managed</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9" name="Text 38"/>
          <p:cNvSpPr/>
          <p:nvPr/>
        </p:nvSpPr>
        <p:spPr>
          <a:xfrm>
            <a:off x="4800600" y="1499616"/>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The researcher recognises that bias exists and takes active steps to manage it through triangulation, peer review, and reflexivity. Alien B keeps a reflective journal.</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0" name="Shape 39"/>
          <p:cNvSpPr/>
          <p:nvPr/>
        </p:nvSpPr>
        <p:spPr>
          <a:xfrm>
            <a:off x="4251960" y="1792224"/>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Shape 40"/>
          <p:cNvSpPr/>
          <p:nvPr/>
        </p:nvSpPr>
        <p:spPr>
          <a:xfrm>
            <a:off x="4251960" y="1792224"/>
            <a:ext cx="54864" cy="621792"/>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2" name="Image 9" descr="preencoded.png"/>
          <p:cNvPicPr>
            <a:picLocks noChangeAspect="1"/>
          </p:cNvPicPr>
          <p:nvPr/>
        </p:nvPicPr>
        <p:blipFill>
          <a:blip r:embed="rId5"/>
          <a:stretch>
            <a:fillRect/>
          </a:stretch>
        </p:blipFill>
        <p:spPr>
          <a:xfrm>
            <a:off x="4343400" y="1865376"/>
            <a:ext cx="402336" cy="475488"/>
          </a:xfrm>
          <a:prstGeom prst="rect">
            <a:avLst/>
          </a:prstGeom>
        </p:spPr>
      </p:pic>
      <p:sp>
        <p:nvSpPr>
          <p:cNvPr id="53" name="Text 41"/>
          <p:cNvSpPr/>
          <p:nvPr/>
        </p:nvSpPr>
        <p:spPr>
          <a:xfrm>
            <a:off x="4800600" y="1847088"/>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Alien C · INTERPRETIVISM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4" name="Text 42"/>
          <p:cNvSpPr/>
          <p:nvPr/>
        </p:nvSpPr>
        <p:spPr>
          <a:xfrm>
            <a:off x="4800600" y="2011680"/>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openly acknowledged — reflexivity essential</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5" name="Text 43"/>
          <p:cNvSpPr/>
          <p:nvPr/>
        </p:nvSpPr>
        <p:spPr>
          <a:xfrm>
            <a:off x="4800600" y="2157984"/>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The researcher's background, values, and experience shape what they notice and how they interpret findings. Alien C writes their positionality statement before starting.</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6" name="Shape 44"/>
          <p:cNvSpPr/>
          <p:nvPr/>
        </p:nvSpPr>
        <p:spPr>
          <a:xfrm>
            <a:off x="4251960" y="2450592"/>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Shape 45"/>
          <p:cNvSpPr/>
          <p:nvPr/>
        </p:nvSpPr>
        <p:spPr>
          <a:xfrm>
            <a:off x="4251960" y="2450592"/>
            <a:ext cx="54864" cy="621792"/>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8" name="Image 10" descr="preencoded.png"/>
          <p:cNvPicPr>
            <a:picLocks noChangeAspect="1"/>
          </p:cNvPicPr>
          <p:nvPr/>
        </p:nvPicPr>
        <p:blipFill>
          <a:blip r:embed="rId6"/>
          <a:stretch>
            <a:fillRect/>
          </a:stretch>
        </p:blipFill>
        <p:spPr>
          <a:xfrm>
            <a:off x="4343400" y="2523744"/>
            <a:ext cx="402336" cy="475488"/>
          </a:xfrm>
          <a:prstGeom prst="rect">
            <a:avLst/>
          </a:prstGeom>
        </p:spPr>
      </p:pic>
      <p:sp>
        <p:nvSpPr>
          <p:cNvPr id="59" name="Text 46"/>
          <p:cNvSpPr/>
          <p:nvPr/>
        </p:nvSpPr>
        <p:spPr>
          <a:xfrm>
            <a:off x="4800600" y="2505456"/>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Alien D · CONSTRUCTIVISM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0" name="Text 47"/>
          <p:cNvSpPr/>
          <p:nvPr/>
        </p:nvSpPr>
        <p:spPr>
          <a:xfrm>
            <a:off x="4800600" y="2670048"/>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and identity shape individual meaning</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1" name="Text 48"/>
          <p:cNvSpPr/>
          <p:nvPr/>
        </p:nvSpPr>
        <p:spPr>
          <a:xfrm>
            <a:off x="4800600" y="2816352"/>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The researcher's own personal history, identity, and values shape interpretation. Reflexivity focuses on the researcher's own personal constructions. Alien D turns the lens on themselves.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2" name="Shape 49"/>
          <p:cNvSpPr/>
          <p:nvPr/>
        </p:nvSpPr>
        <p:spPr>
          <a:xfrm>
            <a:off x="4251960" y="3108960"/>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Shape 50"/>
          <p:cNvSpPr/>
          <p:nvPr/>
        </p:nvSpPr>
        <p:spPr>
          <a:xfrm>
            <a:off x="4251960" y="3108960"/>
            <a:ext cx="54864" cy="621792"/>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4" name="Image 11" descr="preencoded.png"/>
          <p:cNvPicPr>
            <a:picLocks noChangeAspect="1"/>
          </p:cNvPicPr>
          <p:nvPr/>
        </p:nvPicPr>
        <p:blipFill>
          <a:blip r:embed="rId7"/>
          <a:stretch>
            <a:fillRect/>
          </a:stretch>
        </p:blipFill>
        <p:spPr>
          <a:xfrm>
            <a:off x="4343400" y="3182112"/>
            <a:ext cx="402336" cy="475488"/>
          </a:xfrm>
          <a:prstGeom prst="rect">
            <a:avLst/>
          </a:prstGeom>
        </p:spPr>
      </p:pic>
      <p:sp>
        <p:nvSpPr>
          <p:cNvPr id="65" name="Text 51"/>
          <p:cNvSpPr/>
          <p:nvPr/>
        </p:nvSpPr>
        <p:spPr>
          <a:xfrm>
            <a:off x="4800600" y="3163824"/>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Alien E · SOCIAL CONSTRUCTIONISM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6" name="Text 52"/>
          <p:cNvSpPr/>
          <p:nvPr/>
        </p:nvSpPr>
        <p:spPr>
          <a:xfrm>
            <a:off x="4800600" y="3328416"/>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embedded — researcher examines their own role</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7" name="Text 53"/>
          <p:cNvSpPr/>
          <p:nvPr/>
        </p:nvSpPr>
        <p:spPr>
          <a:xfrm>
            <a:off x="4800600" y="3474720"/>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Research participates in constructing the reality it claims to study. The researcher examines their own complicity in the constructions they investigate. Alien E is part of the scene.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8" name="Shape 54"/>
          <p:cNvSpPr/>
          <p:nvPr/>
        </p:nvSpPr>
        <p:spPr>
          <a:xfrm>
            <a:off x="4251960" y="3767328"/>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Shape 55"/>
          <p:cNvSpPr/>
          <p:nvPr/>
        </p:nvSpPr>
        <p:spPr>
          <a:xfrm>
            <a:off x="4251960" y="3767328"/>
            <a:ext cx="54864" cy="621792"/>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0" name="Image 12" descr="preencoded.png"/>
          <p:cNvPicPr>
            <a:picLocks noChangeAspect="1"/>
          </p:cNvPicPr>
          <p:nvPr/>
        </p:nvPicPr>
        <p:blipFill>
          <a:blip r:embed="rId8"/>
          <a:stretch>
            <a:fillRect/>
          </a:stretch>
        </p:blipFill>
        <p:spPr>
          <a:xfrm>
            <a:off x="4343400" y="3840480"/>
            <a:ext cx="402336" cy="475488"/>
          </a:xfrm>
          <a:prstGeom prst="rect">
            <a:avLst/>
          </a:prstGeom>
        </p:spPr>
      </p:pic>
      <p:sp>
        <p:nvSpPr>
          <p:cNvPr id="71" name="Text 56"/>
          <p:cNvSpPr/>
          <p:nvPr/>
        </p:nvSpPr>
        <p:spPr>
          <a:xfrm>
            <a:off x="4800600" y="3822192"/>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Alien F · CRITICAL THEORY</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2" name="Text 57"/>
          <p:cNvSpPr/>
          <p:nvPr/>
        </p:nvSpPr>
        <p:spPr>
          <a:xfrm>
            <a:off x="4800600" y="3986784"/>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Research MUST be committed to justice</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3" name="Text 58"/>
          <p:cNvSpPr/>
          <p:nvPr/>
        </p:nvSpPr>
        <p:spPr>
          <a:xfrm>
            <a:off x="4800600" y="4133088"/>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Claiming neutrality is itself a political act that serves whoever benefits from the status quo. Research must take an explicit position on the side of those being harmed. Alien F plants their flag.</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4" name="Shape 59"/>
          <p:cNvSpPr/>
          <p:nvPr/>
        </p:nvSpPr>
        <p:spPr>
          <a:xfrm>
            <a:off x="4251960" y="4425696"/>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Shape 60"/>
          <p:cNvSpPr/>
          <p:nvPr/>
        </p:nvSpPr>
        <p:spPr>
          <a:xfrm>
            <a:off x="4251960" y="4425696"/>
            <a:ext cx="54864" cy="621792"/>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6" name="Image 13" descr="preencoded.png"/>
          <p:cNvPicPr>
            <a:picLocks noChangeAspect="1"/>
          </p:cNvPicPr>
          <p:nvPr/>
        </p:nvPicPr>
        <p:blipFill>
          <a:blip r:embed="rId9"/>
          <a:stretch>
            <a:fillRect/>
          </a:stretch>
        </p:blipFill>
        <p:spPr>
          <a:xfrm>
            <a:off x="4343400" y="4498848"/>
            <a:ext cx="402336" cy="475488"/>
          </a:xfrm>
          <a:prstGeom prst="rect">
            <a:avLst/>
          </a:prstGeom>
        </p:spPr>
      </p:pic>
      <p:sp>
        <p:nvSpPr>
          <p:cNvPr id="77" name="Text 61"/>
          <p:cNvSpPr/>
          <p:nvPr/>
        </p:nvSpPr>
        <p:spPr>
          <a:xfrm>
            <a:off x="4800600" y="4480560"/>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Alien G · PRAGMATISM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8" name="Text 62"/>
          <p:cNvSpPr/>
          <p:nvPr/>
        </p:nvSpPr>
        <p:spPr>
          <a:xfrm>
            <a:off x="4800600" y="4645152"/>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judged by practical consequences</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9" name="Text 63"/>
          <p:cNvSpPr/>
          <p:nvPr/>
        </p:nvSpPr>
        <p:spPr>
          <a:xfrm>
            <a:off x="4800600" y="4791456"/>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Ethical choices are made based on their practical consequences in this specific situation, not according to universal rules. Alien G asks: what actually helps here?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411480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164592" y="164592"/>
            <a:ext cx="640080" cy="6400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868680" y="201168"/>
            <a:ext cx="310896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METHODOLOGY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868680" y="621792"/>
            <a:ext cx="310896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How to research?</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6"/>
          <p:cNvSpPr/>
          <p:nvPr/>
        </p:nvSpPr>
        <p:spPr>
          <a:xfrm>
            <a:off x="164592" y="950976"/>
            <a:ext cx="3785616" cy="228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7"/>
          <p:cNvSpPr/>
          <p:nvPr/>
        </p:nvSpPr>
        <p:spPr>
          <a:xfrm>
            <a:off x="164592" y="1005840"/>
            <a:ext cx="374904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What it means: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64592" y="1225296"/>
            <a:ext cx="3785616" cy="658368"/>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Methodology is the overall strategy and logic of the research — the framework that connects your philosophical commitments to your practical choices about data collection and analysis.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164592" y="1920240"/>
            <a:ext cx="374904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Why it matters for your research:</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164592" y="2139696"/>
            <a:ext cx="3785616" cy="62179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Your methodology must be consistent with your ontology and epistemology. Mixing incompatible methods without justification is one of the most common doctoral examination failures.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164592" y="2834640"/>
            <a:ext cx="3785616" cy="658368"/>
          </a:xfrm>
          <a:prstGeom prst="rect">
            <a:avLst/>
          </a:prstGeom>
          <a:solidFill>
            <a:srgbClr val="172129"/>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2"/>
          <p:cNvSpPr/>
          <p:nvPr/>
        </p:nvSpPr>
        <p:spPr>
          <a:xfrm>
            <a:off x="256032" y="2871216"/>
            <a:ext cx="3621024" cy="5852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Remember: </a:t>
            </a:r>
            <a:r>
              <a:rPr kumimoji="0" lang="en-US" sz="10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Your methodology must be consistent with your ontology, epistemology and axiology. Examiners will check this alignment.</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164592" y="3584448"/>
            <a:ext cx="374904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The seven aliens — seven different answers: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201168" y="3803904"/>
            <a:ext cx="438912" cy="438912"/>
          </a:xfrm>
          <a:prstGeom prst="ellipse">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Image 0" descr="preencoded.png"/>
          <p:cNvPicPr>
            <a:picLocks noChangeAspect="1"/>
          </p:cNvPicPr>
          <p:nvPr/>
        </p:nvPicPr>
        <p:blipFill>
          <a:blip r:embed="rId3"/>
          <a:stretch>
            <a:fillRect/>
          </a:stretch>
        </p:blipFill>
        <p:spPr>
          <a:xfrm>
            <a:off x="237744" y="3840480"/>
            <a:ext cx="365760" cy="365760"/>
          </a:xfrm>
          <a:prstGeom prst="rect">
            <a:avLst/>
          </a:prstGeom>
        </p:spPr>
      </p:pic>
      <p:sp>
        <p:nvSpPr>
          <p:cNvPr id="18" name="Text 15"/>
          <p:cNvSpPr/>
          <p:nvPr/>
        </p:nvSpPr>
        <p:spPr>
          <a:xfrm>
            <a:off x="182880"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Alien A</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6"/>
          <p:cNvSpPr/>
          <p:nvPr/>
        </p:nvSpPr>
        <p:spPr>
          <a:xfrm>
            <a:off x="731520" y="3803904"/>
            <a:ext cx="438912" cy="438912"/>
          </a:xfrm>
          <a:prstGeom prst="ellipse">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Image 1" descr="preencoded.png"/>
          <p:cNvPicPr>
            <a:picLocks noChangeAspect="1"/>
          </p:cNvPicPr>
          <p:nvPr/>
        </p:nvPicPr>
        <p:blipFill>
          <a:blip r:embed="rId4"/>
          <a:stretch>
            <a:fillRect/>
          </a:stretch>
        </p:blipFill>
        <p:spPr>
          <a:xfrm>
            <a:off x="768096" y="3840480"/>
            <a:ext cx="365760" cy="365760"/>
          </a:xfrm>
          <a:prstGeom prst="rect">
            <a:avLst/>
          </a:prstGeom>
        </p:spPr>
      </p:pic>
      <p:sp>
        <p:nvSpPr>
          <p:cNvPr id="21" name="Text 17"/>
          <p:cNvSpPr/>
          <p:nvPr/>
        </p:nvSpPr>
        <p:spPr>
          <a:xfrm>
            <a:off x="713232"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Alien B</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8"/>
          <p:cNvSpPr/>
          <p:nvPr/>
        </p:nvSpPr>
        <p:spPr>
          <a:xfrm>
            <a:off x="1261872" y="3803904"/>
            <a:ext cx="438912" cy="438912"/>
          </a:xfrm>
          <a:prstGeom prst="ellipse">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Image 2" descr="preencoded.png"/>
          <p:cNvPicPr>
            <a:picLocks noChangeAspect="1"/>
          </p:cNvPicPr>
          <p:nvPr/>
        </p:nvPicPr>
        <p:blipFill>
          <a:blip r:embed="rId5"/>
          <a:stretch>
            <a:fillRect/>
          </a:stretch>
        </p:blipFill>
        <p:spPr>
          <a:xfrm>
            <a:off x="1298448" y="3840480"/>
            <a:ext cx="365760" cy="365760"/>
          </a:xfrm>
          <a:prstGeom prst="rect">
            <a:avLst/>
          </a:prstGeom>
        </p:spPr>
      </p:pic>
      <p:sp>
        <p:nvSpPr>
          <p:cNvPr id="24" name="Text 19"/>
          <p:cNvSpPr/>
          <p:nvPr/>
        </p:nvSpPr>
        <p:spPr>
          <a:xfrm>
            <a:off x="1243584"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Alien C</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0"/>
          <p:cNvSpPr/>
          <p:nvPr/>
        </p:nvSpPr>
        <p:spPr>
          <a:xfrm>
            <a:off x="1792224" y="3803904"/>
            <a:ext cx="438912" cy="438912"/>
          </a:xfrm>
          <a:prstGeom prst="ellipse">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6" name="Image 3" descr="preencoded.png"/>
          <p:cNvPicPr>
            <a:picLocks noChangeAspect="1"/>
          </p:cNvPicPr>
          <p:nvPr/>
        </p:nvPicPr>
        <p:blipFill>
          <a:blip r:embed="rId6"/>
          <a:stretch>
            <a:fillRect/>
          </a:stretch>
        </p:blipFill>
        <p:spPr>
          <a:xfrm>
            <a:off x="1828800" y="3840480"/>
            <a:ext cx="365760" cy="365760"/>
          </a:xfrm>
          <a:prstGeom prst="rect">
            <a:avLst/>
          </a:prstGeom>
        </p:spPr>
      </p:pic>
      <p:sp>
        <p:nvSpPr>
          <p:cNvPr id="27" name="Text 21"/>
          <p:cNvSpPr/>
          <p:nvPr/>
        </p:nvSpPr>
        <p:spPr>
          <a:xfrm>
            <a:off x="1773936"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Alien D</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Shape 22"/>
          <p:cNvSpPr/>
          <p:nvPr/>
        </p:nvSpPr>
        <p:spPr>
          <a:xfrm>
            <a:off x="2322576" y="3803904"/>
            <a:ext cx="438912" cy="438912"/>
          </a:xfrm>
          <a:prstGeom prst="ellipse">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9" name="Image 4" descr="preencoded.png"/>
          <p:cNvPicPr>
            <a:picLocks noChangeAspect="1"/>
          </p:cNvPicPr>
          <p:nvPr/>
        </p:nvPicPr>
        <p:blipFill>
          <a:blip r:embed="rId7"/>
          <a:stretch>
            <a:fillRect/>
          </a:stretch>
        </p:blipFill>
        <p:spPr>
          <a:xfrm>
            <a:off x="2359152" y="3840480"/>
            <a:ext cx="365760" cy="365760"/>
          </a:xfrm>
          <a:prstGeom prst="rect">
            <a:avLst/>
          </a:prstGeom>
        </p:spPr>
      </p:pic>
      <p:sp>
        <p:nvSpPr>
          <p:cNvPr id="30" name="Text 23"/>
          <p:cNvSpPr/>
          <p:nvPr/>
        </p:nvSpPr>
        <p:spPr>
          <a:xfrm>
            <a:off x="2304288"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Alien E</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4"/>
          <p:cNvSpPr/>
          <p:nvPr/>
        </p:nvSpPr>
        <p:spPr>
          <a:xfrm>
            <a:off x="2852928" y="3803904"/>
            <a:ext cx="438912" cy="438912"/>
          </a:xfrm>
          <a:prstGeom prst="ellipse">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2" name="Image 5" descr="preencoded.png"/>
          <p:cNvPicPr>
            <a:picLocks noChangeAspect="1"/>
          </p:cNvPicPr>
          <p:nvPr/>
        </p:nvPicPr>
        <p:blipFill>
          <a:blip r:embed="rId8"/>
          <a:stretch>
            <a:fillRect/>
          </a:stretch>
        </p:blipFill>
        <p:spPr>
          <a:xfrm>
            <a:off x="2889504" y="3840480"/>
            <a:ext cx="365760" cy="365760"/>
          </a:xfrm>
          <a:prstGeom prst="rect">
            <a:avLst/>
          </a:prstGeom>
        </p:spPr>
      </p:pic>
      <p:sp>
        <p:nvSpPr>
          <p:cNvPr id="33" name="Text 25"/>
          <p:cNvSpPr/>
          <p:nvPr/>
        </p:nvSpPr>
        <p:spPr>
          <a:xfrm>
            <a:off x="2834640"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Alien F</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Shape 26"/>
          <p:cNvSpPr/>
          <p:nvPr/>
        </p:nvSpPr>
        <p:spPr>
          <a:xfrm>
            <a:off x="3383280" y="3803904"/>
            <a:ext cx="438912" cy="438912"/>
          </a:xfrm>
          <a:prstGeom prst="ellipse">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Image 6" descr="preencoded.png"/>
          <p:cNvPicPr>
            <a:picLocks noChangeAspect="1"/>
          </p:cNvPicPr>
          <p:nvPr/>
        </p:nvPicPr>
        <p:blipFill>
          <a:blip r:embed="rId9"/>
          <a:stretch>
            <a:fillRect/>
          </a:stretch>
        </p:blipFill>
        <p:spPr>
          <a:xfrm>
            <a:off x="3419856" y="3840480"/>
            <a:ext cx="365760" cy="365760"/>
          </a:xfrm>
          <a:prstGeom prst="rect">
            <a:avLst/>
          </a:prstGeom>
        </p:spPr>
      </p:pic>
      <p:sp>
        <p:nvSpPr>
          <p:cNvPr id="36" name="Text 27"/>
          <p:cNvSpPr/>
          <p:nvPr/>
        </p:nvSpPr>
        <p:spPr>
          <a:xfrm>
            <a:off x="3364992" y="4261104"/>
            <a:ext cx="493776" cy="18288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50" b="0"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Alien G</a:t>
            </a:r>
            <a:endParaRPr kumimoji="0" lang="en-US" sz="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Text 28"/>
          <p:cNvSpPr/>
          <p:nvPr/>
        </p:nvSpPr>
        <p:spPr>
          <a:xfrm>
            <a:off x="4251960" y="137160"/>
            <a:ext cx="4709160" cy="25603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How each alien answers: 🔬 Methodology</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Shape 29"/>
          <p:cNvSpPr/>
          <p:nvPr/>
        </p:nvSpPr>
        <p:spPr>
          <a:xfrm>
            <a:off x="4251960" y="475488"/>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Shape 30"/>
          <p:cNvSpPr/>
          <p:nvPr/>
        </p:nvSpPr>
        <p:spPr>
          <a:xfrm>
            <a:off x="4251960" y="475488"/>
            <a:ext cx="54864" cy="62179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0" name="Image 7" descr="preencoded.png"/>
          <p:cNvPicPr>
            <a:picLocks noChangeAspect="1"/>
          </p:cNvPicPr>
          <p:nvPr/>
        </p:nvPicPr>
        <p:blipFill>
          <a:blip r:embed="rId3"/>
          <a:stretch>
            <a:fillRect/>
          </a:stretch>
        </p:blipFill>
        <p:spPr>
          <a:xfrm>
            <a:off x="4343400" y="548640"/>
            <a:ext cx="402336" cy="475488"/>
          </a:xfrm>
          <a:prstGeom prst="rect">
            <a:avLst/>
          </a:prstGeom>
        </p:spPr>
      </p:pic>
      <p:sp>
        <p:nvSpPr>
          <p:cNvPr id="41" name="Text 31"/>
          <p:cNvSpPr/>
          <p:nvPr/>
        </p:nvSpPr>
        <p:spPr>
          <a:xfrm>
            <a:off x="4800600" y="530352"/>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Alien A · POSITIVISM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Text 32"/>
          <p:cNvSpPr/>
          <p:nvPr/>
        </p:nvSpPr>
        <p:spPr>
          <a:xfrm>
            <a:off x="4800600" y="694944"/>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Large-scale measurement and statistics</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3" name="Text 33"/>
          <p:cNvSpPr/>
          <p:nvPr/>
        </p:nvSpPr>
        <p:spPr>
          <a:xfrm>
            <a:off x="4800600" y="841248"/>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Deductive: start with a theory, test a hypothesis. Large random samples. Standardised instruments. Statistical analysis. Findings should be generalisable. Alien A runs regressions.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Shape 34"/>
          <p:cNvSpPr/>
          <p:nvPr/>
        </p:nvSpPr>
        <p:spPr>
          <a:xfrm>
            <a:off x="4251960" y="1133856"/>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Shape 35"/>
          <p:cNvSpPr/>
          <p:nvPr/>
        </p:nvSpPr>
        <p:spPr>
          <a:xfrm>
            <a:off x="4251960" y="1133856"/>
            <a:ext cx="54864" cy="621792"/>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6" name="Image 8" descr="preencoded.png"/>
          <p:cNvPicPr>
            <a:picLocks noChangeAspect="1"/>
          </p:cNvPicPr>
          <p:nvPr/>
        </p:nvPicPr>
        <p:blipFill>
          <a:blip r:embed="rId4"/>
          <a:stretch>
            <a:fillRect/>
          </a:stretch>
        </p:blipFill>
        <p:spPr>
          <a:xfrm>
            <a:off x="4343400" y="1207008"/>
            <a:ext cx="402336" cy="475488"/>
          </a:xfrm>
          <a:prstGeom prst="rect">
            <a:avLst/>
          </a:prstGeom>
        </p:spPr>
      </p:pic>
      <p:sp>
        <p:nvSpPr>
          <p:cNvPr id="47" name="Text 36"/>
          <p:cNvSpPr/>
          <p:nvPr/>
        </p:nvSpPr>
        <p:spPr>
          <a:xfrm>
            <a:off x="4800600" y="1188720"/>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Alien B · POST-POSITIVISM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8" name="Text 37"/>
          <p:cNvSpPr/>
          <p:nvPr/>
        </p:nvSpPr>
        <p:spPr>
          <a:xfrm>
            <a:off x="4800600" y="1353312"/>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Multiple methods combined and cross-checked</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9" name="Text 38"/>
          <p:cNvSpPr/>
          <p:nvPr/>
        </p:nvSpPr>
        <p:spPr>
          <a:xfrm>
            <a:off x="4800600" y="1499616"/>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Combines quantitative and qualitative methods strategically. Contradictions between evidence sources are treated as important data. Alien B builds a wall of evidence.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0" name="Shape 39"/>
          <p:cNvSpPr/>
          <p:nvPr/>
        </p:nvSpPr>
        <p:spPr>
          <a:xfrm>
            <a:off x="4251960" y="1792224"/>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Shape 40"/>
          <p:cNvSpPr/>
          <p:nvPr/>
        </p:nvSpPr>
        <p:spPr>
          <a:xfrm>
            <a:off x="4251960" y="1792224"/>
            <a:ext cx="54864" cy="621792"/>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2" name="Image 9" descr="preencoded.png"/>
          <p:cNvPicPr>
            <a:picLocks noChangeAspect="1"/>
          </p:cNvPicPr>
          <p:nvPr/>
        </p:nvPicPr>
        <p:blipFill>
          <a:blip r:embed="rId5"/>
          <a:stretch>
            <a:fillRect/>
          </a:stretch>
        </p:blipFill>
        <p:spPr>
          <a:xfrm>
            <a:off x="4343400" y="1865376"/>
            <a:ext cx="402336" cy="475488"/>
          </a:xfrm>
          <a:prstGeom prst="rect">
            <a:avLst/>
          </a:prstGeom>
        </p:spPr>
      </p:pic>
      <p:sp>
        <p:nvSpPr>
          <p:cNvPr id="53" name="Text 41"/>
          <p:cNvSpPr/>
          <p:nvPr/>
        </p:nvSpPr>
        <p:spPr>
          <a:xfrm>
            <a:off x="4800600" y="1847088"/>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Alien C · INTERPRETIVISM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4" name="Text 42"/>
          <p:cNvSpPr/>
          <p:nvPr/>
        </p:nvSpPr>
        <p:spPr>
          <a:xfrm>
            <a:off x="4800600" y="2011680"/>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Small, in-depth, qualitative</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5" name="Text 43"/>
          <p:cNvSpPr/>
          <p:nvPr/>
        </p:nvSpPr>
        <p:spPr>
          <a:xfrm>
            <a:off x="4800600" y="2157984"/>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Small purposive sample. In-depth interviews, focus groups, observation, case studies. Quality judged by credibility and transferability. Alien C spends months in the field.</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6" name="Shape 44"/>
          <p:cNvSpPr/>
          <p:nvPr/>
        </p:nvSpPr>
        <p:spPr>
          <a:xfrm>
            <a:off x="4251960" y="2450592"/>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Shape 45"/>
          <p:cNvSpPr/>
          <p:nvPr/>
        </p:nvSpPr>
        <p:spPr>
          <a:xfrm>
            <a:off x="4251960" y="2450592"/>
            <a:ext cx="54864" cy="621792"/>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8" name="Image 10" descr="preencoded.png"/>
          <p:cNvPicPr>
            <a:picLocks noChangeAspect="1"/>
          </p:cNvPicPr>
          <p:nvPr/>
        </p:nvPicPr>
        <p:blipFill>
          <a:blip r:embed="rId6"/>
          <a:stretch>
            <a:fillRect/>
          </a:stretch>
        </p:blipFill>
        <p:spPr>
          <a:xfrm>
            <a:off x="4343400" y="2523744"/>
            <a:ext cx="402336" cy="475488"/>
          </a:xfrm>
          <a:prstGeom prst="rect">
            <a:avLst/>
          </a:prstGeom>
        </p:spPr>
      </p:pic>
      <p:sp>
        <p:nvSpPr>
          <p:cNvPr id="59" name="Text 46"/>
          <p:cNvSpPr/>
          <p:nvPr/>
        </p:nvSpPr>
        <p:spPr>
          <a:xfrm>
            <a:off x="4800600" y="2505456"/>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Alien D · CONSTRUCTIVISM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0" name="Text 47"/>
          <p:cNvSpPr/>
          <p:nvPr/>
        </p:nvSpPr>
        <p:spPr>
          <a:xfrm>
            <a:off x="4800600" y="2670048"/>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Individual case-focused, in-depth, longitudinal</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1" name="Text 48"/>
          <p:cNvSpPr/>
          <p:nvPr/>
        </p:nvSpPr>
        <p:spPr>
          <a:xfrm>
            <a:off x="4800600" y="2816352"/>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Small number of individual cases explored in great depth, often over time. Reflective conversations and narrative methods. Each account treated on its own terms. Alien D follows one person for a year.</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2" name="Shape 49"/>
          <p:cNvSpPr/>
          <p:nvPr/>
        </p:nvSpPr>
        <p:spPr>
          <a:xfrm>
            <a:off x="4251960" y="3108960"/>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Shape 50"/>
          <p:cNvSpPr/>
          <p:nvPr/>
        </p:nvSpPr>
        <p:spPr>
          <a:xfrm>
            <a:off x="4251960" y="3108960"/>
            <a:ext cx="54864" cy="621792"/>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4" name="Image 11" descr="preencoded.png"/>
          <p:cNvPicPr>
            <a:picLocks noChangeAspect="1"/>
          </p:cNvPicPr>
          <p:nvPr/>
        </p:nvPicPr>
        <p:blipFill>
          <a:blip r:embed="rId7"/>
          <a:stretch>
            <a:fillRect/>
          </a:stretch>
        </p:blipFill>
        <p:spPr>
          <a:xfrm>
            <a:off x="4343400" y="3182112"/>
            <a:ext cx="402336" cy="475488"/>
          </a:xfrm>
          <a:prstGeom prst="rect">
            <a:avLst/>
          </a:prstGeom>
        </p:spPr>
      </p:pic>
      <p:sp>
        <p:nvSpPr>
          <p:cNvPr id="65" name="Text 51"/>
          <p:cNvSpPr/>
          <p:nvPr/>
        </p:nvSpPr>
        <p:spPr>
          <a:xfrm>
            <a:off x="4800600" y="3163824"/>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Alien E · SOCIAL CONSTRUCTIONISM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6" name="Text 52"/>
          <p:cNvSpPr/>
          <p:nvPr/>
        </p:nvSpPr>
        <p:spPr>
          <a:xfrm>
            <a:off x="4800600" y="3328416"/>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Focus on language, text, and group interaction</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7" name="Text 53"/>
          <p:cNvSpPr/>
          <p:nvPr/>
        </p:nvSpPr>
        <p:spPr>
          <a:xfrm>
            <a:off x="4800600" y="3474720"/>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Focus groups, observation of group processes, analysis of organisational texts and communications. Interested in what groups collectively believe. Alien E attends every meeting.</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8" name="Shape 54"/>
          <p:cNvSpPr/>
          <p:nvPr/>
        </p:nvSpPr>
        <p:spPr>
          <a:xfrm>
            <a:off x="4251960" y="3767328"/>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Shape 55"/>
          <p:cNvSpPr/>
          <p:nvPr/>
        </p:nvSpPr>
        <p:spPr>
          <a:xfrm>
            <a:off x="4251960" y="3767328"/>
            <a:ext cx="54864" cy="621792"/>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0" name="Image 12" descr="preencoded.png"/>
          <p:cNvPicPr>
            <a:picLocks noChangeAspect="1"/>
          </p:cNvPicPr>
          <p:nvPr/>
        </p:nvPicPr>
        <p:blipFill>
          <a:blip r:embed="rId8"/>
          <a:stretch>
            <a:fillRect/>
          </a:stretch>
        </p:blipFill>
        <p:spPr>
          <a:xfrm>
            <a:off x="4343400" y="3840480"/>
            <a:ext cx="402336" cy="475488"/>
          </a:xfrm>
          <a:prstGeom prst="rect">
            <a:avLst/>
          </a:prstGeom>
        </p:spPr>
      </p:pic>
      <p:sp>
        <p:nvSpPr>
          <p:cNvPr id="71" name="Text 56"/>
          <p:cNvSpPr/>
          <p:nvPr/>
        </p:nvSpPr>
        <p:spPr>
          <a:xfrm>
            <a:off x="4800600" y="3822192"/>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Alien F · CRITICAL THEORY</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2" name="Text 57"/>
          <p:cNvSpPr/>
          <p:nvPr/>
        </p:nvSpPr>
        <p:spPr>
          <a:xfrm>
            <a:off x="4800600" y="3986784"/>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Research WITH communities — participatory and action-oriented</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3" name="Text 58"/>
          <p:cNvSpPr/>
          <p:nvPr/>
        </p:nvSpPr>
        <p:spPr>
          <a:xfrm>
            <a:off x="4800600" y="4133088"/>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Research done with, not on, the people being studied. Positions declared before data collection. Findings used for advocacy and structural change. Alien F hands the microphone to participants.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4" name="Shape 59"/>
          <p:cNvSpPr/>
          <p:nvPr/>
        </p:nvSpPr>
        <p:spPr>
          <a:xfrm>
            <a:off x="4251960" y="4425696"/>
            <a:ext cx="4709160" cy="621792"/>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Shape 60"/>
          <p:cNvSpPr/>
          <p:nvPr/>
        </p:nvSpPr>
        <p:spPr>
          <a:xfrm>
            <a:off x="4251960" y="4425696"/>
            <a:ext cx="54864" cy="621792"/>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6" name="Image 13" descr="preencoded.png"/>
          <p:cNvPicPr>
            <a:picLocks noChangeAspect="1"/>
          </p:cNvPicPr>
          <p:nvPr/>
        </p:nvPicPr>
        <p:blipFill>
          <a:blip r:embed="rId9"/>
          <a:stretch>
            <a:fillRect/>
          </a:stretch>
        </p:blipFill>
        <p:spPr>
          <a:xfrm>
            <a:off x="4343400" y="4498848"/>
            <a:ext cx="402336" cy="475488"/>
          </a:xfrm>
          <a:prstGeom prst="rect">
            <a:avLst/>
          </a:prstGeom>
        </p:spPr>
      </p:pic>
      <p:sp>
        <p:nvSpPr>
          <p:cNvPr id="77" name="Text 61"/>
          <p:cNvSpPr/>
          <p:nvPr/>
        </p:nvSpPr>
        <p:spPr>
          <a:xfrm>
            <a:off x="4800600" y="4480560"/>
            <a:ext cx="4087368"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Alien G · PRAGMATISM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8" name="Text 62"/>
          <p:cNvSpPr/>
          <p:nvPr/>
        </p:nvSpPr>
        <p:spPr>
          <a:xfrm>
            <a:off x="4800600" y="4645152"/>
            <a:ext cx="4087368"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5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Use whatever methods best answer the question</a:t>
            </a:r>
            <a:endParaRPr kumimoji="0" lang="en-US" sz="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9" name="Text 63"/>
          <p:cNvSpPr/>
          <p:nvPr/>
        </p:nvSpPr>
        <p:spPr>
          <a:xfrm>
            <a:off x="4800600" y="4791456"/>
            <a:ext cx="4087368" cy="23774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Methodological freedom — mix quantitative and qualitative as the problem demands. Methods chosen iteratively. Note: examiners still expect philosophical justification. Alien G builds the toolkit as they go.</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365760" y="137160"/>
            <a:ext cx="8412480" cy="38404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How the Four Dimensions Connect</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365760" y="530352"/>
            <a:ext cx="8412480"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Philosophical coherence — the most important concept in doctoral research design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201168" y="896112"/>
            <a:ext cx="1965960" cy="914400"/>
          </a:xfrm>
          <a:prstGeom prst="rect">
            <a:avLst/>
          </a:prstGeom>
          <a:solidFill>
            <a:srgbClr val="2C3E50"/>
          </a:solidFill>
          <a:ln w="25400">
            <a:solidFill>
              <a:srgbClr val="5EA8A7"/>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201168" y="896112"/>
            <a:ext cx="1965960" cy="7315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5"/>
          <p:cNvSpPr/>
          <p:nvPr/>
        </p:nvSpPr>
        <p:spPr>
          <a:xfrm>
            <a:off x="274320" y="1005840"/>
            <a:ext cx="45720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749808" y="1024128"/>
            <a:ext cx="1353312"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ONTOLOGY</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749808" y="1261872"/>
            <a:ext cx="135331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What is reality?</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2194560" y="1188720"/>
            <a:ext cx="164592" cy="2743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2395728" y="896112"/>
            <a:ext cx="1965960" cy="914400"/>
          </a:xfrm>
          <a:prstGeom prst="rect">
            <a:avLst/>
          </a:prstGeom>
          <a:solidFill>
            <a:srgbClr val="2C3E50"/>
          </a:solidFill>
          <a:ln w="25400">
            <a:solidFill>
              <a:srgbClr val="6BAF74"/>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Shape 10"/>
          <p:cNvSpPr/>
          <p:nvPr/>
        </p:nvSpPr>
        <p:spPr>
          <a:xfrm>
            <a:off x="2395728" y="896112"/>
            <a:ext cx="1965960" cy="73152"/>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Text 11"/>
          <p:cNvSpPr/>
          <p:nvPr/>
        </p:nvSpPr>
        <p:spPr>
          <a:xfrm>
            <a:off x="2468880" y="1005840"/>
            <a:ext cx="45720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2944368" y="1024128"/>
            <a:ext cx="1353312"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EPISTEMOLOGY</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2944368" y="1261872"/>
            <a:ext cx="135331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How do we know?</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4389120" y="1188720"/>
            <a:ext cx="164592" cy="2743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4590288" y="896112"/>
            <a:ext cx="1965960" cy="914400"/>
          </a:xfrm>
          <a:prstGeom prst="rect">
            <a:avLst/>
          </a:prstGeom>
          <a:solidFill>
            <a:srgbClr val="2C3E50"/>
          </a:solidFill>
          <a:ln w="25400">
            <a:solidFill>
              <a:srgbClr val="C0725A"/>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Shape 16"/>
          <p:cNvSpPr/>
          <p:nvPr/>
        </p:nvSpPr>
        <p:spPr>
          <a:xfrm>
            <a:off x="4590288" y="896112"/>
            <a:ext cx="1965960" cy="73152"/>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Text 17"/>
          <p:cNvSpPr/>
          <p:nvPr/>
        </p:nvSpPr>
        <p:spPr>
          <a:xfrm>
            <a:off x="4663440" y="1005840"/>
            <a:ext cx="45720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5138928" y="1024128"/>
            <a:ext cx="1353312"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AXIOLOGY</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9"/>
          <p:cNvSpPr/>
          <p:nvPr/>
        </p:nvSpPr>
        <p:spPr>
          <a:xfrm>
            <a:off x="5138928" y="1261872"/>
            <a:ext cx="135331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Role of values?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6583680" y="1188720"/>
            <a:ext cx="164592" cy="2743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21"/>
          <p:cNvSpPr/>
          <p:nvPr/>
        </p:nvSpPr>
        <p:spPr>
          <a:xfrm>
            <a:off x="6784848" y="896112"/>
            <a:ext cx="1965960" cy="914400"/>
          </a:xfrm>
          <a:prstGeom prst="rect">
            <a:avLst/>
          </a:prstGeom>
          <a:solidFill>
            <a:srgbClr val="2C3E50"/>
          </a:solidFill>
          <a:ln w="25400">
            <a:solidFill>
              <a:srgbClr val="8B6BAF"/>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Shape 22"/>
          <p:cNvSpPr/>
          <p:nvPr/>
        </p:nvSpPr>
        <p:spPr>
          <a:xfrm>
            <a:off x="6784848" y="896112"/>
            <a:ext cx="1965960" cy="73152"/>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Text 23"/>
          <p:cNvSpPr/>
          <p:nvPr/>
        </p:nvSpPr>
        <p:spPr>
          <a:xfrm>
            <a:off x="6858000" y="1005840"/>
            <a:ext cx="45720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24"/>
          <p:cNvSpPr/>
          <p:nvPr/>
        </p:nvSpPr>
        <p:spPr>
          <a:xfrm>
            <a:off x="7333488" y="1024128"/>
            <a:ext cx="1353312"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METHODOLOGY</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5"/>
          <p:cNvSpPr/>
          <p:nvPr/>
        </p:nvSpPr>
        <p:spPr>
          <a:xfrm>
            <a:off x="7333488" y="1261872"/>
            <a:ext cx="1353312"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How to research?</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Shape 26"/>
          <p:cNvSpPr/>
          <p:nvPr/>
        </p:nvSpPr>
        <p:spPr>
          <a:xfrm>
            <a:off x="201168" y="1901952"/>
            <a:ext cx="8741664" cy="219456"/>
          </a:xfrm>
          <a:prstGeom prst="rect">
            <a:avLst/>
          </a:prstGeom>
          <a:solidFill>
            <a:srgbClr val="172129"/>
          </a:solidFill>
          <a:ln w="12700">
            <a:solidFill>
              <a:srgbClr val="E8A83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Text 27"/>
          <p:cNvSpPr/>
          <p:nvPr/>
        </p:nvSpPr>
        <p:spPr>
          <a:xfrm>
            <a:off x="320040" y="1911096"/>
            <a:ext cx="8503920" cy="201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  Axiology pervades all three: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your values shape what you study, how you study it, and what you do with the findings — not just a separate box.</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8"/>
          <p:cNvSpPr/>
          <p:nvPr/>
        </p:nvSpPr>
        <p:spPr>
          <a:xfrm>
            <a:off x="365760" y="2212848"/>
            <a:ext cx="841248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What coherence looks like across all seven paradigms: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9"/>
          <p:cNvSpPr/>
          <p:nvPr/>
        </p:nvSpPr>
        <p:spPr>
          <a:xfrm>
            <a:off x="201168" y="2468880"/>
            <a:ext cx="8741664" cy="310896"/>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Shape 30"/>
          <p:cNvSpPr/>
          <p:nvPr/>
        </p:nvSpPr>
        <p:spPr>
          <a:xfrm>
            <a:off x="201168" y="2468880"/>
            <a:ext cx="54864" cy="3108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3" name="Image 0" descr="preencoded.png"/>
          <p:cNvPicPr>
            <a:picLocks noChangeAspect="1"/>
          </p:cNvPicPr>
          <p:nvPr/>
        </p:nvPicPr>
        <p:blipFill>
          <a:blip r:embed="rId3"/>
          <a:stretch>
            <a:fillRect/>
          </a:stretch>
        </p:blipFill>
        <p:spPr>
          <a:xfrm>
            <a:off x="292608" y="2505456"/>
            <a:ext cx="237744" cy="237744"/>
          </a:xfrm>
          <a:prstGeom prst="rect">
            <a:avLst/>
          </a:prstGeom>
        </p:spPr>
      </p:pic>
      <p:sp>
        <p:nvSpPr>
          <p:cNvPr id="34" name="Text 31"/>
          <p:cNvSpPr/>
          <p:nvPr/>
        </p:nvSpPr>
        <p:spPr>
          <a:xfrm>
            <a:off x="566928" y="2532888"/>
            <a:ext cx="1261872"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POSITIVISM:</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2"/>
          <p:cNvSpPr/>
          <p:nvPr/>
        </p:nvSpPr>
        <p:spPr>
          <a:xfrm>
            <a:off x="1810512" y="2532888"/>
            <a:ext cx="7059168"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Onto: one reality → Epist: measure at distance → Axio: value-free → Method: large-scale stats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Shape 33"/>
          <p:cNvSpPr/>
          <p:nvPr/>
        </p:nvSpPr>
        <p:spPr>
          <a:xfrm>
            <a:off x="201168" y="2807208"/>
            <a:ext cx="8741664" cy="310896"/>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Shape 34"/>
          <p:cNvSpPr/>
          <p:nvPr/>
        </p:nvSpPr>
        <p:spPr>
          <a:xfrm>
            <a:off x="201168" y="2807208"/>
            <a:ext cx="54864" cy="310896"/>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8" name="Image 1" descr="preencoded.png"/>
          <p:cNvPicPr>
            <a:picLocks noChangeAspect="1"/>
          </p:cNvPicPr>
          <p:nvPr/>
        </p:nvPicPr>
        <p:blipFill>
          <a:blip r:embed="rId4"/>
          <a:stretch>
            <a:fillRect/>
          </a:stretch>
        </p:blipFill>
        <p:spPr>
          <a:xfrm>
            <a:off x="292608" y="2843784"/>
            <a:ext cx="237744" cy="237744"/>
          </a:xfrm>
          <a:prstGeom prst="rect">
            <a:avLst/>
          </a:prstGeom>
        </p:spPr>
      </p:pic>
      <p:sp>
        <p:nvSpPr>
          <p:cNvPr id="39" name="Text 35"/>
          <p:cNvSpPr/>
          <p:nvPr/>
        </p:nvSpPr>
        <p:spPr>
          <a:xfrm>
            <a:off x="566928" y="2871216"/>
            <a:ext cx="1261872"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POST-POSITIVISM:</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0" name="Text 36"/>
          <p:cNvSpPr/>
          <p:nvPr/>
        </p:nvSpPr>
        <p:spPr>
          <a:xfrm>
            <a:off x="1810512" y="2871216"/>
            <a:ext cx="7059168"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Onto: one reality imperfectly known → Epist: triangulate → Axio: manage bias → Method: mixed methods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Shape 37"/>
          <p:cNvSpPr/>
          <p:nvPr/>
        </p:nvSpPr>
        <p:spPr>
          <a:xfrm>
            <a:off x="201168" y="3145536"/>
            <a:ext cx="8741664" cy="310896"/>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 name="Shape 38"/>
          <p:cNvSpPr/>
          <p:nvPr/>
        </p:nvSpPr>
        <p:spPr>
          <a:xfrm>
            <a:off x="201168" y="3145536"/>
            <a:ext cx="54864" cy="310896"/>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3" name="Image 2" descr="preencoded.png"/>
          <p:cNvPicPr>
            <a:picLocks noChangeAspect="1"/>
          </p:cNvPicPr>
          <p:nvPr/>
        </p:nvPicPr>
        <p:blipFill>
          <a:blip r:embed="rId5"/>
          <a:stretch>
            <a:fillRect/>
          </a:stretch>
        </p:blipFill>
        <p:spPr>
          <a:xfrm>
            <a:off x="292608" y="3182112"/>
            <a:ext cx="237744" cy="237744"/>
          </a:xfrm>
          <a:prstGeom prst="rect">
            <a:avLst/>
          </a:prstGeom>
        </p:spPr>
      </p:pic>
      <p:sp>
        <p:nvSpPr>
          <p:cNvPr id="44" name="Text 39"/>
          <p:cNvSpPr/>
          <p:nvPr/>
        </p:nvSpPr>
        <p:spPr>
          <a:xfrm>
            <a:off x="566928" y="3209544"/>
            <a:ext cx="1261872"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INTERPRETIVISM:</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5" name="Text 40"/>
          <p:cNvSpPr/>
          <p:nvPr/>
        </p:nvSpPr>
        <p:spPr>
          <a:xfrm>
            <a:off x="1810512" y="3209544"/>
            <a:ext cx="7059168"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Onto: multiple realities → Epist: co-create in relationship → Axio: reflexivity → Method: in-depth interviews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6" name="Shape 41"/>
          <p:cNvSpPr/>
          <p:nvPr/>
        </p:nvSpPr>
        <p:spPr>
          <a:xfrm>
            <a:off x="201168" y="3483864"/>
            <a:ext cx="8741664" cy="310896"/>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Shape 42"/>
          <p:cNvSpPr/>
          <p:nvPr/>
        </p:nvSpPr>
        <p:spPr>
          <a:xfrm>
            <a:off x="201168" y="3483864"/>
            <a:ext cx="54864" cy="310896"/>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8" name="Image 3" descr="preencoded.png"/>
          <p:cNvPicPr>
            <a:picLocks noChangeAspect="1"/>
          </p:cNvPicPr>
          <p:nvPr/>
        </p:nvPicPr>
        <p:blipFill>
          <a:blip r:embed="rId6"/>
          <a:stretch>
            <a:fillRect/>
          </a:stretch>
        </p:blipFill>
        <p:spPr>
          <a:xfrm>
            <a:off x="292608" y="3520440"/>
            <a:ext cx="237744" cy="237744"/>
          </a:xfrm>
          <a:prstGeom prst="rect">
            <a:avLst/>
          </a:prstGeom>
        </p:spPr>
      </p:pic>
      <p:sp>
        <p:nvSpPr>
          <p:cNvPr id="49" name="Text 43"/>
          <p:cNvSpPr/>
          <p:nvPr/>
        </p:nvSpPr>
        <p:spPr>
          <a:xfrm>
            <a:off x="566928" y="3547872"/>
            <a:ext cx="1261872"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CONSTRUCTIVISM:</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0" name="Text 44"/>
          <p:cNvSpPr/>
          <p:nvPr/>
        </p:nvSpPr>
        <p:spPr>
          <a:xfrm>
            <a:off x="1810512" y="3547872"/>
            <a:ext cx="7059168"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Onto: personally constructed → Epist: enter individual meaning-making → Axio: identity reflexivity → Method: narrative cases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1" name="Shape 45"/>
          <p:cNvSpPr/>
          <p:nvPr/>
        </p:nvSpPr>
        <p:spPr>
          <a:xfrm>
            <a:off x="201168" y="3822192"/>
            <a:ext cx="8741664" cy="310896"/>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Shape 46"/>
          <p:cNvSpPr/>
          <p:nvPr/>
        </p:nvSpPr>
        <p:spPr>
          <a:xfrm>
            <a:off x="201168" y="3822192"/>
            <a:ext cx="54864" cy="310896"/>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3" name="Image 4" descr="preencoded.png"/>
          <p:cNvPicPr>
            <a:picLocks noChangeAspect="1"/>
          </p:cNvPicPr>
          <p:nvPr/>
        </p:nvPicPr>
        <p:blipFill>
          <a:blip r:embed="rId7"/>
          <a:stretch>
            <a:fillRect/>
          </a:stretch>
        </p:blipFill>
        <p:spPr>
          <a:xfrm>
            <a:off x="292608" y="3858768"/>
            <a:ext cx="237744" cy="237744"/>
          </a:xfrm>
          <a:prstGeom prst="rect">
            <a:avLst/>
          </a:prstGeom>
        </p:spPr>
      </p:pic>
      <p:sp>
        <p:nvSpPr>
          <p:cNvPr id="54" name="Text 47"/>
          <p:cNvSpPr/>
          <p:nvPr/>
        </p:nvSpPr>
        <p:spPr>
          <a:xfrm>
            <a:off x="566928" y="3886200"/>
            <a:ext cx="1261872"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SOCIAL CONSTRUCTIONISM:</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5" name="Text 48"/>
          <p:cNvSpPr/>
          <p:nvPr/>
        </p:nvSpPr>
        <p:spPr>
          <a:xfrm>
            <a:off x="1810512" y="3886200"/>
            <a:ext cx="7059168"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Onto: collectively constructed → Epist: social processes create knowledge → Axio: examine researcher role → Method: focus groups, texts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6" name="Shape 49"/>
          <p:cNvSpPr/>
          <p:nvPr/>
        </p:nvSpPr>
        <p:spPr>
          <a:xfrm>
            <a:off x="201168" y="4160520"/>
            <a:ext cx="8741664" cy="310896"/>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Shape 50"/>
          <p:cNvSpPr/>
          <p:nvPr/>
        </p:nvSpPr>
        <p:spPr>
          <a:xfrm>
            <a:off x="201168" y="4160520"/>
            <a:ext cx="54864" cy="310896"/>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8" name="Image 5" descr="preencoded.png"/>
          <p:cNvPicPr>
            <a:picLocks noChangeAspect="1"/>
          </p:cNvPicPr>
          <p:nvPr/>
        </p:nvPicPr>
        <p:blipFill>
          <a:blip r:embed="rId8"/>
          <a:stretch>
            <a:fillRect/>
          </a:stretch>
        </p:blipFill>
        <p:spPr>
          <a:xfrm>
            <a:off x="292608" y="4197096"/>
            <a:ext cx="237744" cy="237744"/>
          </a:xfrm>
          <a:prstGeom prst="rect">
            <a:avLst/>
          </a:prstGeom>
        </p:spPr>
      </p:pic>
      <p:sp>
        <p:nvSpPr>
          <p:cNvPr id="59" name="Text 51"/>
          <p:cNvSpPr/>
          <p:nvPr/>
        </p:nvSpPr>
        <p:spPr>
          <a:xfrm>
            <a:off x="566928" y="4224528"/>
            <a:ext cx="1261872"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CRITICAL THEORY:</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0" name="Text 52"/>
          <p:cNvSpPr/>
          <p:nvPr/>
        </p:nvSpPr>
        <p:spPr>
          <a:xfrm>
            <a:off x="1810512" y="4224528"/>
            <a:ext cx="7059168"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Onto: shaped by power → Epist: knowledge is political → Axio: committed to justice → Method: participatory action research</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1" name="Shape 53"/>
          <p:cNvSpPr/>
          <p:nvPr/>
        </p:nvSpPr>
        <p:spPr>
          <a:xfrm>
            <a:off x="201168" y="4498848"/>
            <a:ext cx="8741664" cy="310896"/>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Shape 54"/>
          <p:cNvSpPr/>
          <p:nvPr/>
        </p:nvSpPr>
        <p:spPr>
          <a:xfrm>
            <a:off x="201168" y="4498848"/>
            <a:ext cx="54864" cy="310896"/>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3" name="Image 6" descr="preencoded.png"/>
          <p:cNvPicPr>
            <a:picLocks noChangeAspect="1"/>
          </p:cNvPicPr>
          <p:nvPr/>
        </p:nvPicPr>
        <p:blipFill>
          <a:blip r:embed="rId9"/>
          <a:stretch>
            <a:fillRect/>
          </a:stretch>
        </p:blipFill>
        <p:spPr>
          <a:xfrm>
            <a:off x="292608" y="4535424"/>
            <a:ext cx="237744" cy="237744"/>
          </a:xfrm>
          <a:prstGeom prst="rect">
            <a:avLst/>
          </a:prstGeom>
        </p:spPr>
      </p:pic>
      <p:sp>
        <p:nvSpPr>
          <p:cNvPr id="64" name="Text 55"/>
          <p:cNvSpPr/>
          <p:nvPr/>
        </p:nvSpPr>
        <p:spPr>
          <a:xfrm>
            <a:off x="566928" y="4562856"/>
            <a:ext cx="1261872"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PRAGMATISM:</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5" name="Text 56"/>
          <p:cNvSpPr/>
          <p:nvPr/>
        </p:nvSpPr>
        <p:spPr>
          <a:xfrm>
            <a:off x="1810512" y="4562856"/>
            <a:ext cx="7059168"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Onto: what is useful → Epist: multiple ways of knowing → Axio: consequences matter → Method: whatever fits the question</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292608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64008" y="0"/>
            <a:ext cx="2862072" cy="27432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128016" y="36576"/>
            <a:ext cx="27432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Alien A  ·  POSITIVISM</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594360" y="329184"/>
            <a:ext cx="1737360" cy="2432304"/>
          </a:xfrm>
          <a:prstGeom prst="rect">
            <a:avLst/>
          </a:prstGeom>
        </p:spPr>
      </p:pic>
      <p:sp>
        <p:nvSpPr>
          <p:cNvPr id="8" name="Shape 5"/>
          <p:cNvSpPr/>
          <p:nvPr/>
        </p:nvSpPr>
        <p:spPr>
          <a:xfrm>
            <a:off x="128016" y="2816352"/>
            <a:ext cx="2670048" cy="228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6"/>
          <p:cNvSpPr/>
          <p:nvPr/>
        </p:nvSpPr>
        <p:spPr>
          <a:xfrm>
            <a:off x="128016" y="2871216"/>
            <a:ext cx="2670048"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Sherlock Holmes</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28016" y="3145536"/>
            <a:ext cx="2688336"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  </a:t>
            </a:r>
            <a:r>
              <a:rPr kumimoji="0" lang="en-US" sz="900" b="0" i="1"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Planet Positivism: ruled by precision, detachment, and universal laws</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128016" y="3529584"/>
            <a:ext cx="2688336" cy="310896"/>
          </a:xfrm>
          <a:prstGeom prst="rect">
            <a:avLst/>
          </a:prstGeom>
          <a:solidFill>
            <a:srgbClr val="172129"/>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9"/>
          <p:cNvSpPr/>
          <p:nvPr/>
        </p:nvSpPr>
        <p:spPr>
          <a:xfrm>
            <a:off x="201168" y="3547872"/>
            <a:ext cx="2542032"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Goal: </a:t>
            </a:r>
            <a:r>
              <a:rPr kumimoji="0" lang="en-US" sz="9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Discover universal laws and predict phenomena</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0"/>
          <p:cNvSpPr/>
          <p:nvPr/>
        </p:nvSpPr>
        <p:spPr>
          <a:xfrm>
            <a:off x="128016" y="3895344"/>
            <a:ext cx="2615184" cy="969264"/>
          </a:xfrm>
          <a:prstGeom prst="rect">
            <a:avLst/>
          </a:prstGeom>
          <a:solidFill>
            <a:srgbClr val="2C3E50"/>
          </a:solidFill>
          <a:ln w="6350">
            <a:solidFill>
              <a:srgbClr val="A0ADB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1"/>
          <p:cNvSpPr/>
          <p:nvPr/>
        </p:nvSpPr>
        <p:spPr>
          <a:xfrm>
            <a:off x="201168" y="3931920"/>
            <a:ext cx="2542032"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Example research:</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2"/>
          <p:cNvSpPr/>
          <p:nvPr/>
        </p:nvSpPr>
        <p:spPr>
          <a:xfrm>
            <a:off x="201168" y="4087368"/>
            <a:ext cx="2542032" cy="7772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Survey 50,000 employees across 30 countries using a standardised scale. Run regression analysis. Report a statistically significant relationship claimed to apply to all organisations worldwide.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3063240" y="91440"/>
            <a:ext cx="5897880" cy="40233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POSITIVISM</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3063240" y="502920"/>
            <a:ext cx="589788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One true reality — measure it objectively</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3063240" y="804672"/>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6"/>
          <p:cNvSpPr/>
          <p:nvPr/>
        </p:nvSpPr>
        <p:spPr>
          <a:xfrm>
            <a:off x="3063240" y="804672"/>
            <a:ext cx="54864" cy="8229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7"/>
          <p:cNvSpPr/>
          <p:nvPr/>
        </p:nvSpPr>
        <p:spPr>
          <a:xfrm>
            <a:off x="3191256" y="877824"/>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  ONTOLOGY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3191256" y="1088136"/>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ONE shared reality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One objective reality exists independently of whoever is studying it. Universal laws can be discovered. The same truth should emerge regardless of who does the research.</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3063240" y="1691640"/>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Shape 20"/>
          <p:cNvSpPr/>
          <p:nvPr/>
        </p:nvSpPr>
        <p:spPr>
          <a:xfrm>
            <a:off x="3063240" y="1691640"/>
            <a:ext cx="54864" cy="8229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1"/>
          <p:cNvSpPr/>
          <p:nvPr/>
        </p:nvSpPr>
        <p:spPr>
          <a:xfrm>
            <a:off x="3191256" y="1764792"/>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  EPISTEMOLOGY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3191256" y="1975104"/>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discovered at a distance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Knowledge is found by testing hypotheses using controlled, detached observation. The researcher stays separate from what they study. Researcher influence must be eliminated.</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3063240" y="2578608"/>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Shape 24"/>
          <p:cNvSpPr/>
          <p:nvPr/>
        </p:nvSpPr>
        <p:spPr>
          <a:xfrm>
            <a:off x="3063240" y="2578608"/>
            <a:ext cx="54864" cy="8229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Text 25"/>
          <p:cNvSpPr/>
          <p:nvPr/>
        </p:nvSpPr>
        <p:spPr>
          <a:xfrm>
            <a:off x="3191256" y="2651760"/>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  AXIOLOGY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3191256" y="2862072"/>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Research must be value-free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Facts and values are completely separate. The researcher must be neutral. Personal beliefs, opinions, and experiences should have no role in the research at all.</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3063240" y="3465576"/>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Shape 28"/>
          <p:cNvSpPr/>
          <p:nvPr/>
        </p:nvSpPr>
        <p:spPr>
          <a:xfrm>
            <a:off x="3063240" y="3465576"/>
            <a:ext cx="54864" cy="822960"/>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Text 29"/>
          <p:cNvSpPr/>
          <p:nvPr/>
        </p:nvSpPr>
        <p:spPr>
          <a:xfrm>
            <a:off x="3191256" y="3538728"/>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  METHODOLOGY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0"/>
          <p:cNvSpPr/>
          <p:nvPr/>
        </p:nvSpPr>
        <p:spPr>
          <a:xfrm>
            <a:off x="3191256" y="3749040"/>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Large-scale measurement and statistics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Deductive approach — start with a theory, test a hypothesis. Large random samples. Standardised instruments. Statistical analysis. Findings should be generalisable.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292608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64008" y="0"/>
            <a:ext cx="2862072" cy="274320"/>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128016" y="36576"/>
            <a:ext cx="27432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Alien B  ·  POST-POSITIVISM</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594360" y="329184"/>
            <a:ext cx="1737360" cy="2432304"/>
          </a:xfrm>
          <a:prstGeom prst="rect">
            <a:avLst/>
          </a:prstGeom>
        </p:spPr>
      </p:pic>
      <p:sp>
        <p:nvSpPr>
          <p:cNvPr id="8" name="Shape 5"/>
          <p:cNvSpPr/>
          <p:nvPr/>
        </p:nvSpPr>
        <p:spPr>
          <a:xfrm>
            <a:off x="128016" y="2816352"/>
            <a:ext cx="2670048" cy="22860"/>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6"/>
          <p:cNvSpPr/>
          <p:nvPr/>
        </p:nvSpPr>
        <p:spPr>
          <a:xfrm>
            <a:off x="128016" y="2871216"/>
            <a:ext cx="2670048"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Byomkesh Bakshi</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28016" y="3145536"/>
            <a:ext cx="2688336"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  </a:t>
            </a:r>
            <a:r>
              <a:rPr kumimoji="0" lang="en-US" sz="900" b="0" i="1"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Planet Post-Positivism: ruled by caution, triangulation, and honest limits</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128016" y="3529584"/>
            <a:ext cx="2688336" cy="310896"/>
          </a:xfrm>
          <a:prstGeom prst="rect">
            <a:avLst/>
          </a:prstGeom>
          <a:solidFill>
            <a:srgbClr val="172129"/>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9"/>
          <p:cNvSpPr/>
          <p:nvPr/>
        </p:nvSpPr>
        <p:spPr>
          <a:xfrm>
            <a:off x="201168" y="3547872"/>
            <a:ext cx="2542032"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Goal: </a:t>
            </a:r>
            <a:r>
              <a:rPr kumimoji="0" lang="en-US" sz="9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Get closer to truth through multiple perspectives</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0"/>
          <p:cNvSpPr/>
          <p:nvPr/>
        </p:nvSpPr>
        <p:spPr>
          <a:xfrm>
            <a:off x="128016" y="3895344"/>
            <a:ext cx="2670048" cy="928116"/>
          </a:xfrm>
          <a:prstGeom prst="rect">
            <a:avLst/>
          </a:prstGeom>
          <a:solidFill>
            <a:srgbClr val="2C3E50"/>
          </a:solidFill>
          <a:ln w="6350">
            <a:solidFill>
              <a:srgbClr val="A0ADB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1"/>
          <p:cNvSpPr/>
          <p:nvPr/>
        </p:nvSpPr>
        <p:spPr>
          <a:xfrm>
            <a:off x="201168" y="3931920"/>
            <a:ext cx="2542032"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Example research:</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2"/>
          <p:cNvSpPr/>
          <p:nvPr/>
        </p:nvSpPr>
        <p:spPr>
          <a:xfrm>
            <a:off x="201168" y="4087368"/>
            <a:ext cx="2542032" cy="53035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Survey 800 staff, follow-up conversations with 40 managers, review HR performance data. When the survey says 78% were positive but conversations suggest pressure — investigate the contradiction.</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3063240" y="91440"/>
            <a:ext cx="5897880" cy="40233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POST-POSITIVISM</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3063240" y="502920"/>
            <a:ext cx="589788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Reality exists — but we can never know it perfectly</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3063240" y="804672"/>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6"/>
          <p:cNvSpPr/>
          <p:nvPr/>
        </p:nvSpPr>
        <p:spPr>
          <a:xfrm>
            <a:off x="3063240" y="804672"/>
            <a:ext cx="54864" cy="822960"/>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7"/>
          <p:cNvSpPr/>
          <p:nvPr/>
        </p:nvSpPr>
        <p:spPr>
          <a:xfrm>
            <a:off x="3191256" y="877824"/>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  ONTOLOGY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3191256" y="1088136"/>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ONE reality, imperfectly known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Reality exists, but our ability to know it fully is always limited. We can get closer to the truth but never reach certainty. Multiple forces operate in complex, overlapping ways.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3063240" y="1691640"/>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Shape 20"/>
          <p:cNvSpPr/>
          <p:nvPr/>
        </p:nvSpPr>
        <p:spPr>
          <a:xfrm>
            <a:off x="3063240" y="1691640"/>
            <a:ext cx="54864" cy="822960"/>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1"/>
          <p:cNvSpPr/>
          <p:nvPr/>
        </p:nvSpPr>
        <p:spPr>
          <a:xfrm>
            <a:off x="3191256" y="1764792"/>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  EPISTEMOLOGY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3191256" y="1975104"/>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built from multiple imperfect sources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No single method gives us the complete picture. Triangulating — cross-checking different types of evidence — gives us the most reliable knowledge available.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3063240" y="2578608"/>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Shape 24"/>
          <p:cNvSpPr/>
          <p:nvPr/>
        </p:nvSpPr>
        <p:spPr>
          <a:xfrm>
            <a:off x="3063240" y="2578608"/>
            <a:ext cx="54864" cy="822960"/>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Text 25"/>
          <p:cNvSpPr/>
          <p:nvPr/>
        </p:nvSpPr>
        <p:spPr>
          <a:xfrm>
            <a:off x="3191256" y="2651760"/>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  AXIOLOGY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3191256" y="2862072"/>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acknowledged and managed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The researcher recognises that bias exists and takes active steps to manage it through triangulation, peer review, and reflexivity. Bias is not eliminated, but kept in check.</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3063240" y="3465576"/>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Shape 28"/>
          <p:cNvSpPr/>
          <p:nvPr/>
        </p:nvSpPr>
        <p:spPr>
          <a:xfrm>
            <a:off x="3063240" y="3465576"/>
            <a:ext cx="54864" cy="822960"/>
          </a:xfrm>
          <a:prstGeom prst="rect">
            <a:avLst/>
          </a:prstGeom>
          <a:solidFill>
            <a:srgbClr val="6BAF74"/>
          </a:solidFill>
          <a:ln w="12700">
            <a:solidFill>
              <a:srgbClr val="6BAF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Text 29"/>
          <p:cNvSpPr/>
          <p:nvPr/>
        </p:nvSpPr>
        <p:spPr>
          <a:xfrm>
            <a:off x="3191256" y="3538728"/>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  METHODOLOGY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0"/>
          <p:cNvSpPr/>
          <p:nvPr/>
        </p:nvSpPr>
        <p:spPr>
          <a:xfrm>
            <a:off x="3191256" y="3749040"/>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Multiple methods combined and cross-checked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Often combines quantitative and qualitative methods strategically. When different evidence sources tell different stories, that contradiction is treated as important data.</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292608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64008" y="0"/>
            <a:ext cx="2862072" cy="274320"/>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128016" y="36576"/>
            <a:ext cx="27432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Alien C  ·  INTERPRETIVISM</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594360" y="329184"/>
            <a:ext cx="1737360" cy="2432304"/>
          </a:xfrm>
          <a:prstGeom prst="rect">
            <a:avLst/>
          </a:prstGeom>
        </p:spPr>
      </p:pic>
      <p:sp>
        <p:nvSpPr>
          <p:cNvPr id="8" name="Shape 5"/>
          <p:cNvSpPr/>
          <p:nvPr/>
        </p:nvSpPr>
        <p:spPr>
          <a:xfrm>
            <a:off x="128016" y="2816352"/>
            <a:ext cx="2670048" cy="22860"/>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6"/>
          <p:cNvSpPr/>
          <p:nvPr/>
        </p:nvSpPr>
        <p:spPr>
          <a:xfrm>
            <a:off x="128016" y="2871216"/>
            <a:ext cx="2670048"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Detective Conan</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28016" y="3145536"/>
            <a:ext cx="2688336"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  </a:t>
            </a:r>
            <a:r>
              <a:rPr kumimoji="0" lang="en-US" sz="900" b="0" i="1"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Planet Interpretivism: ruled by meaning, context, and lived experience</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128016" y="3529584"/>
            <a:ext cx="2688336" cy="310896"/>
          </a:xfrm>
          <a:prstGeom prst="rect">
            <a:avLst/>
          </a:prstGeom>
          <a:solidFill>
            <a:srgbClr val="172129"/>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9"/>
          <p:cNvSpPr/>
          <p:nvPr/>
        </p:nvSpPr>
        <p:spPr>
          <a:xfrm>
            <a:off x="201168" y="3547872"/>
            <a:ext cx="2542032"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Goal: </a:t>
            </a:r>
            <a:r>
              <a:rPr kumimoji="0" lang="en-US" sz="9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Understand meaning, experience, and context</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0"/>
          <p:cNvSpPr/>
          <p:nvPr/>
        </p:nvSpPr>
        <p:spPr>
          <a:xfrm>
            <a:off x="128016" y="3895344"/>
            <a:ext cx="2688336" cy="822960"/>
          </a:xfrm>
          <a:prstGeom prst="rect">
            <a:avLst/>
          </a:prstGeom>
          <a:solidFill>
            <a:srgbClr val="2C3E50"/>
          </a:solidFill>
          <a:ln w="6350">
            <a:solidFill>
              <a:srgbClr val="A0ADB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1"/>
          <p:cNvSpPr/>
          <p:nvPr/>
        </p:nvSpPr>
        <p:spPr>
          <a:xfrm>
            <a:off x="201168" y="3931920"/>
            <a:ext cx="2542032"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Example research:</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2"/>
          <p:cNvSpPr/>
          <p:nvPr/>
        </p:nvSpPr>
        <p:spPr>
          <a:xfrm>
            <a:off x="201168" y="4087368"/>
            <a:ext cx="2542032" cy="53035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Conduct 25 in-depth conversations with middle managers in the UK, India, and UAE about 'work-life balance'. Find that 'balance' means something completely different in each context.</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3063240" y="91440"/>
            <a:ext cx="5897880" cy="40233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INTERPRETIVISM</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3063240" y="502920"/>
            <a:ext cx="589788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Different people experience different realities</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3063240" y="804672"/>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6"/>
          <p:cNvSpPr/>
          <p:nvPr/>
        </p:nvSpPr>
        <p:spPr>
          <a:xfrm>
            <a:off x="3063240" y="804672"/>
            <a:ext cx="54864" cy="822960"/>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7"/>
          <p:cNvSpPr/>
          <p:nvPr/>
        </p:nvSpPr>
        <p:spPr>
          <a:xfrm>
            <a:off x="3191256" y="877824"/>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  ONTOLOGY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3191256" y="1088136"/>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MANY realities — each person's is different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Multiple realities exist at the same time. What is 'real' depends on who is experiencing it. Reality is not fixed and universal — it is local, specific, and contextual.</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3063240" y="1691640"/>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Shape 20"/>
          <p:cNvSpPr/>
          <p:nvPr/>
        </p:nvSpPr>
        <p:spPr>
          <a:xfrm>
            <a:off x="3063240" y="1691640"/>
            <a:ext cx="54864" cy="822960"/>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1"/>
          <p:cNvSpPr/>
          <p:nvPr/>
        </p:nvSpPr>
        <p:spPr>
          <a:xfrm>
            <a:off x="3191256" y="1764792"/>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  EPISTEMOLOGY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3191256" y="1975104"/>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co-created in relationship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Knowledge is built through close engagement between researcher and participant. The researcher's own perspective is part of the knowledge produced.</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3063240" y="2578608"/>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Shape 24"/>
          <p:cNvSpPr/>
          <p:nvPr/>
        </p:nvSpPr>
        <p:spPr>
          <a:xfrm>
            <a:off x="3063240" y="2578608"/>
            <a:ext cx="54864" cy="822960"/>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Text 25"/>
          <p:cNvSpPr/>
          <p:nvPr/>
        </p:nvSpPr>
        <p:spPr>
          <a:xfrm>
            <a:off x="3191256" y="2651760"/>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  AXIOLOGY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3191256" y="2862072"/>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openly acknowledged — reflexivity essential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The researcher's background, values, and experience shape what they notice and how they interpret findings. Addressed through deep, honest reflexivity throughout.</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3063240" y="3465576"/>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Shape 28"/>
          <p:cNvSpPr/>
          <p:nvPr/>
        </p:nvSpPr>
        <p:spPr>
          <a:xfrm>
            <a:off x="3063240" y="3465576"/>
            <a:ext cx="54864" cy="822960"/>
          </a:xfrm>
          <a:prstGeom prst="rect">
            <a:avLst/>
          </a:prstGeom>
          <a:solidFill>
            <a:srgbClr val="C0725A"/>
          </a:solidFill>
          <a:ln w="12700">
            <a:solidFill>
              <a:srgbClr val="C0725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Text 29"/>
          <p:cNvSpPr/>
          <p:nvPr/>
        </p:nvSpPr>
        <p:spPr>
          <a:xfrm>
            <a:off x="3191256" y="3538728"/>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  METHODOLOGY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0"/>
          <p:cNvSpPr/>
          <p:nvPr/>
        </p:nvSpPr>
        <p:spPr>
          <a:xfrm>
            <a:off x="3191256" y="3749040"/>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Small purposive sample — in-depth qualitative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Participants chosen for relevant experience, not statistical representation. In-depth interviews, focus groups, observation, case studies. Quality judged by credibility and transferability.</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292608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64008" y="0"/>
            <a:ext cx="2862072" cy="274320"/>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128016" y="36576"/>
            <a:ext cx="27432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Alien D  ·  CONSTRUCTIVISM</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594360" y="329184"/>
            <a:ext cx="1737360" cy="2432304"/>
          </a:xfrm>
          <a:prstGeom prst="rect">
            <a:avLst/>
          </a:prstGeom>
        </p:spPr>
      </p:pic>
      <p:sp>
        <p:nvSpPr>
          <p:cNvPr id="8" name="Shape 5"/>
          <p:cNvSpPr/>
          <p:nvPr/>
        </p:nvSpPr>
        <p:spPr>
          <a:xfrm>
            <a:off x="128016" y="2816352"/>
            <a:ext cx="2670048" cy="22860"/>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6"/>
          <p:cNvSpPr/>
          <p:nvPr/>
        </p:nvSpPr>
        <p:spPr>
          <a:xfrm>
            <a:off x="128016" y="2871216"/>
            <a:ext cx="2670048"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Dr Gregory House</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28016" y="3145536"/>
            <a:ext cx="2688336"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  </a:t>
            </a:r>
            <a:r>
              <a:rPr kumimoji="0" lang="en-US" sz="900" b="0" i="1"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Planet Constructivism: ruled by personal meaning, identity, and individual sense-making</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128016" y="3529584"/>
            <a:ext cx="2688336" cy="310896"/>
          </a:xfrm>
          <a:prstGeom prst="rect">
            <a:avLst/>
          </a:prstGeom>
          <a:solidFill>
            <a:srgbClr val="172129"/>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9"/>
          <p:cNvSpPr/>
          <p:nvPr/>
        </p:nvSpPr>
        <p:spPr>
          <a:xfrm>
            <a:off x="201168" y="3547872"/>
            <a:ext cx="2542032"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Goal: </a:t>
            </a:r>
            <a:r>
              <a:rPr kumimoji="0" lang="en-US" sz="9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Understand how individuals personally construct their own meaning</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0"/>
          <p:cNvSpPr/>
          <p:nvPr/>
        </p:nvSpPr>
        <p:spPr>
          <a:xfrm>
            <a:off x="128016" y="3895344"/>
            <a:ext cx="2688336" cy="1005840"/>
          </a:xfrm>
          <a:prstGeom prst="rect">
            <a:avLst/>
          </a:prstGeom>
          <a:solidFill>
            <a:srgbClr val="2C3E50"/>
          </a:solidFill>
          <a:ln w="6350">
            <a:solidFill>
              <a:srgbClr val="A0ADB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1"/>
          <p:cNvSpPr/>
          <p:nvPr/>
        </p:nvSpPr>
        <p:spPr>
          <a:xfrm>
            <a:off x="201168" y="3931920"/>
            <a:ext cx="2542032"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Example research:</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2"/>
          <p:cNvSpPr/>
          <p:nvPr/>
        </p:nvSpPr>
        <p:spPr>
          <a:xfrm>
            <a:off x="201168" y="4087368"/>
            <a:ext cx="2542032" cy="53035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Follow five managers over 18 months through a leadership development programme via reflective conversations. Each constructs an entirely different personal account shaped by their career history and values.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3063240" y="91440"/>
            <a:ext cx="5897880" cy="40233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CONSTRUCTIVISM</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3063240" y="502920"/>
            <a:ext cx="589788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Each individual builds their own unique reality</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3063240" y="804672"/>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6"/>
          <p:cNvSpPr/>
          <p:nvPr/>
        </p:nvSpPr>
        <p:spPr>
          <a:xfrm>
            <a:off x="3063240" y="804672"/>
            <a:ext cx="54864" cy="822960"/>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7"/>
          <p:cNvSpPr/>
          <p:nvPr/>
        </p:nvSpPr>
        <p:spPr>
          <a:xfrm>
            <a:off x="3191256" y="877824"/>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  ONTOLOGY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3191256" y="1088136"/>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Reality is personally constructed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There is no single shared reality and no single subjective reality. Each person constructs their own unique version through personal experience, reflection, and identity.</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3063240" y="1691640"/>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Shape 20"/>
          <p:cNvSpPr/>
          <p:nvPr/>
        </p:nvSpPr>
        <p:spPr>
          <a:xfrm>
            <a:off x="3063240" y="1691640"/>
            <a:ext cx="54864" cy="822960"/>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1"/>
          <p:cNvSpPr/>
          <p:nvPr/>
        </p:nvSpPr>
        <p:spPr>
          <a:xfrm>
            <a:off x="3191256" y="1764792"/>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  EPISTEMOLOGY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3191256" y="1975104"/>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from within individual meaning-making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To know something about a person's world, you must enter their individual meaning-making process — not average across groups, and not observe from outside.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3063240" y="2578608"/>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Shape 24"/>
          <p:cNvSpPr/>
          <p:nvPr/>
        </p:nvSpPr>
        <p:spPr>
          <a:xfrm>
            <a:off x="3063240" y="2578608"/>
            <a:ext cx="54864" cy="822960"/>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Text 25"/>
          <p:cNvSpPr/>
          <p:nvPr/>
        </p:nvSpPr>
        <p:spPr>
          <a:xfrm>
            <a:off x="3191256" y="2651760"/>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  AXIOLOGY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3191256" y="2862072"/>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and identity shape individual meaning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The researcher's own personal history, identity, and values shape what they are drawn to understand and how they interpret what they hear. Deep reflexivity required.</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3063240" y="3465576"/>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Shape 28"/>
          <p:cNvSpPr/>
          <p:nvPr/>
        </p:nvSpPr>
        <p:spPr>
          <a:xfrm>
            <a:off x="3063240" y="3465576"/>
            <a:ext cx="54864" cy="822960"/>
          </a:xfrm>
          <a:prstGeom prst="rect">
            <a:avLst/>
          </a:prstGeom>
          <a:solidFill>
            <a:srgbClr val="8B6BAF"/>
          </a:solidFill>
          <a:ln w="12700">
            <a:solidFill>
              <a:srgbClr val="8B6BAF"/>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Text 29"/>
          <p:cNvSpPr/>
          <p:nvPr/>
        </p:nvSpPr>
        <p:spPr>
          <a:xfrm>
            <a:off x="3191256" y="3538728"/>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8B6BAF"/>
                </a:solidFill>
                <a:effectLst/>
                <a:uLnTx/>
                <a:uFillTx/>
                <a:latin typeface="Arial" pitchFamily="34" charset="0"/>
                <a:ea typeface="Arial" pitchFamily="34" charset="-122"/>
                <a:cs typeface="Arial" pitchFamily="34" charset="-120"/>
              </a:rPr>
              <a:t>🔬  METHODOLOGY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0"/>
          <p:cNvSpPr/>
          <p:nvPr/>
        </p:nvSpPr>
        <p:spPr>
          <a:xfrm>
            <a:off x="3191256" y="3749040"/>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Individual cases in depth — narrative and reflective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Small number of individual cases explored in great depth, often over time. Reflective conversations and narrative methods. Each person's account treated entirely on its own terms.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292608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64008" y="0"/>
            <a:ext cx="2862072" cy="274320"/>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128016" y="36576"/>
            <a:ext cx="27432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Alien E  ·  SOCIAL CONSTRUCTIONISM</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594360" y="329184"/>
            <a:ext cx="1737360" cy="2432304"/>
          </a:xfrm>
          <a:prstGeom prst="rect">
            <a:avLst/>
          </a:prstGeom>
        </p:spPr>
      </p:pic>
      <p:sp>
        <p:nvSpPr>
          <p:cNvPr id="8" name="Shape 5"/>
          <p:cNvSpPr/>
          <p:nvPr/>
        </p:nvSpPr>
        <p:spPr>
          <a:xfrm>
            <a:off x="128016" y="2816352"/>
            <a:ext cx="2670048" cy="22860"/>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6"/>
          <p:cNvSpPr/>
          <p:nvPr/>
        </p:nvSpPr>
        <p:spPr>
          <a:xfrm>
            <a:off x="128016" y="2871216"/>
            <a:ext cx="2670048"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Judge Dee</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28016" y="3145536"/>
            <a:ext cx="2688336"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  </a:t>
            </a:r>
            <a:r>
              <a:rPr kumimoji="0" lang="en-US" sz="900" b="0" i="1"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Planet Social Constructionism: ruled by shared language, culture, and collective agreement</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128016" y="3529584"/>
            <a:ext cx="2688336" cy="310896"/>
          </a:xfrm>
          <a:prstGeom prst="rect">
            <a:avLst/>
          </a:prstGeom>
          <a:solidFill>
            <a:srgbClr val="172129"/>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9"/>
          <p:cNvSpPr/>
          <p:nvPr/>
        </p:nvSpPr>
        <p:spPr>
          <a:xfrm>
            <a:off x="201168" y="3547872"/>
            <a:ext cx="2542032"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Goal: </a:t>
            </a:r>
            <a:r>
              <a:rPr kumimoji="0" lang="en-US" sz="9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Understand how groups collectively construct shared reality</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0"/>
          <p:cNvSpPr/>
          <p:nvPr/>
        </p:nvSpPr>
        <p:spPr>
          <a:xfrm>
            <a:off x="128016" y="3895344"/>
            <a:ext cx="2670048" cy="1005840"/>
          </a:xfrm>
          <a:prstGeom prst="rect">
            <a:avLst/>
          </a:prstGeom>
          <a:solidFill>
            <a:srgbClr val="2C3E50"/>
          </a:solidFill>
          <a:ln w="6350">
            <a:solidFill>
              <a:srgbClr val="A0ADB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1"/>
          <p:cNvSpPr/>
          <p:nvPr/>
        </p:nvSpPr>
        <p:spPr>
          <a:xfrm>
            <a:off x="201168" y="3931920"/>
            <a:ext cx="2542032"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Example research:</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2"/>
          <p:cNvSpPr/>
          <p:nvPr/>
        </p:nvSpPr>
        <p:spPr>
          <a:xfrm>
            <a:off x="201168" y="4087368"/>
            <a:ext cx="2542032" cy="53035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Run focus group conversations in three departments and observe team meetings over six months. Find that each department has collectively built its own definition of what leadership means.</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3063240" y="91440"/>
            <a:ext cx="5897880" cy="40233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SOCIAL CONSTRUCTIONISM</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3063240" y="502920"/>
            <a:ext cx="589788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Reality is created collectively through shared language</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3063240" y="804672"/>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6"/>
          <p:cNvSpPr/>
          <p:nvPr/>
        </p:nvSpPr>
        <p:spPr>
          <a:xfrm>
            <a:off x="3063240" y="804672"/>
            <a:ext cx="54864" cy="822960"/>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7"/>
          <p:cNvSpPr/>
          <p:nvPr/>
        </p:nvSpPr>
        <p:spPr>
          <a:xfrm>
            <a:off x="3191256" y="877824"/>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  ONTOLOGY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3191256" y="1088136"/>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Reality is COLLECTIVELY constructed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There is no pre-existing reality waiting to be discovered. Reality is built through the language we use, the conversations we have, and the shared norms of our social groups.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3063240" y="1691640"/>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Shape 20"/>
          <p:cNvSpPr/>
          <p:nvPr/>
        </p:nvSpPr>
        <p:spPr>
          <a:xfrm>
            <a:off x="3063240" y="1691640"/>
            <a:ext cx="54864" cy="822960"/>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1"/>
          <p:cNvSpPr/>
          <p:nvPr/>
        </p:nvSpPr>
        <p:spPr>
          <a:xfrm>
            <a:off x="3191256" y="1764792"/>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  EPISTEMOLOGY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3191256" y="1975104"/>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produced through social processes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Knowledge does not reflect an external world — it is generated within social relationships and communities. Language does not just describe reality: it creates it.</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3063240" y="2578608"/>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Shape 24"/>
          <p:cNvSpPr/>
          <p:nvPr/>
        </p:nvSpPr>
        <p:spPr>
          <a:xfrm>
            <a:off x="3063240" y="2578608"/>
            <a:ext cx="54864" cy="822960"/>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Text 25"/>
          <p:cNvSpPr/>
          <p:nvPr/>
        </p:nvSpPr>
        <p:spPr>
          <a:xfrm>
            <a:off x="3191256" y="2651760"/>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  AXIOLOGY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3191256" y="2862072"/>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embedded — researcher examines their own role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Research is inherently political — it participates in constructing the reality it claims to study. The researcher examines their own complicity in the constructions they investigate.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3063240" y="3465576"/>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Shape 28"/>
          <p:cNvSpPr/>
          <p:nvPr/>
        </p:nvSpPr>
        <p:spPr>
          <a:xfrm>
            <a:off x="3063240" y="3465576"/>
            <a:ext cx="54864" cy="822960"/>
          </a:xfrm>
          <a:prstGeom prst="rect">
            <a:avLst/>
          </a:prstGeom>
          <a:solidFill>
            <a:srgbClr val="AF7BBD"/>
          </a:solidFill>
          <a:ln w="12700">
            <a:solidFill>
              <a:srgbClr val="AF7BB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Text 29"/>
          <p:cNvSpPr/>
          <p:nvPr/>
        </p:nvSpPr>
        <p:spPr>
          <a:xfrm>
            <a:off x="3191256" y="3538728"/>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  METHODOLOGY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0"/>
          <p:cNvSpPr/>
          <p:nvPr/>
        </p:nvSpPr>
        <p:spPr>
          <a:xfrm>
            <a:off x="3191256" y="3749040"/>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Focus groups, texts, group interaction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Focus on how groups collectively build shared meaning through language and interaction. Methods include focus groups, observation of group processes, analysis of organisational texts.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292608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64008" y="0"/>
            <a:ext cx="2862072" cy="274320"/>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128016" y="36576"/>
            <a:ext cx="27432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Alien F  ·  CRITICAL THEORY</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594360" y="329184"/>
            <a:ext cx="1737360" cy="2432304"/>
          </a:xfrm>
          <a:prstGeom prst="rect">
            <a:avLst/>
          </a:prstGeom>
        </p:spPr>
      </p:pic>
      <p:sp>
        <p:nvSpPr>
          <p:cNvPr id="8" name="Shape 5"/>
          <p:cNvSpPr/>
          <p:nvPr/>
        </p:nvSpPr>
        <p:spPr>
          <a:xfrm>
            <a:off x="128016" y="2816352"/>
            <a:ext cx="2670048" cy="22860"/>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6"/>
          <p:cNvSpPr/>
          <p:nvPr/>
        </p:nvSpPr>
        <p:spPr>
          <a:xfrm>
            <a:off x="128016" y="2871216"/>
            <a:ext cx="2670048"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DCI John Luther</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28016" y="3145536"/>
            <a:ext cx="2688336"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  </a:t>
            </a:r>
            <a:r>
              <a:rPr kumimoji="0" lang="en-US" sz="900" b="0" i="1"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Planet Critical Theory: ruled by justice, emancipation, and the courage to take sides</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128016" y="3529584"/>
            <a:ext cx="2688336" cy="310896"/>
          </a:xfrm>
          <a:prstGeom prst="rect">
            <a:avLst/>
          </a:prstGeom>
          <a:solidFill>
            <a:srgbClr val="172129"/>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9"/>
          <p:cNvSpPr/>
          <p:nvPr/>
        </p:nvSpPr>
        <p:spPr>
          <a:xfrm>
            <a:off x="201168" y="3547872"/>
            <a:ext cx="2542032"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Goal: </a:t>
            </a:r>
            <a:r>
              <a:rPr kumimoji="0" lang="en-US" sz="9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Expose oppression and actively work to change it</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0"/>
          <p:cNvSpPr/>
          <p:nvPr/>
        </p:nvSpPr>
        <p:spPr>
          <a:xfrm>
            <a:off x="128016" y="3895344"/>
            <a:ext cx="2670048" cy="918972"/>
          </a:xfrm>
          <a:prstGeom prst="rect">
            <a:avLst/>
          </a:prstGeom>
          <a:solidFill>
            <a:srgbClr val="2C3E50"/>
          </a:solidFill>
          <a:ln w="6350">
            <a:solidFill>
              <a:srgbClr val="A0ADB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1"/>
          <p:cNvSpPr/>
          <p:nvPr/>
        </p:nvSpPr>
        <p:spPr>
          <a:xfrm>
            <a:off x="201168" y="3931920"/>
            <a:ext cx="2542032"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Example research:</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2"/>
          <p:cNvSpPr/>
          <p:nvPr/>
        </p:nvSpPr>
        <p:spPr>
          <a:xfrm>
            <a:off x="201168" y="4087368"/>
            <a:ext cx="2542032" cy="53035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Conduct participatory action research with consumer advocacy groups documenting exploitative platform practices. Produce policy recommendations. Explicitly positioned to advance worker and consumer justice.</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3063240" y="91440"/>
            <a:ext cx="5897880" cy="40233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CRITICAL THEORY</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3063240" y="502920"/>
            <a:ext cx="589788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Power structures shape what counts as reality</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3063240" y="804672"/>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6"/>
          <p:cNvSpPr/>
          <p:nvPr/>
        </p:nvSpPr>
        <p:spPr>
          <a:xfrm>
            <a:off x="3063240" y="804672"/>
            <a:ext cx="54864" cy="822960"/>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7"/>
          <p:cNvSpPr/>
          <p:nvPr/>
        </p:nvSpPr>
        <p:spPr>
          <a:xfrm>
            <a:off x="3191256" y="877824"/>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  ONTOLOGY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3191256" y="1088136"/>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Reality shaped by power, history, and oppression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What we treat as 'reality' has been shaped by historical power structures — class, gender, race, colonialism. These are real in their material consequences but can be challenged and changed.</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3063240" y="1691640"/>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Shape 20"/>
          <p:cNvSpPr/>
          <p:nvPr/>
        </p:nvSpPr>
        <p:spPr>
          <a:xfrm>
            <a:off x="3063240" y="1691640"/>
            <a:ext cx="54864" cy="822960"/>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1"/>
          <p:cNvSpPr/>
          <p:nvPr/>
        </p:nvSpPr>
        <p:spPr>
          <a:xfrm>
            <a:off x="3191256" y="1764792"/>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  EPISTEMOLOGY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3191256" y="1975104"/>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Knowledge is always shaped by power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All knowledge is politically shaped. Whose knowledge counts? Who gets to define what is true? Research should reveal hidden power relations and create knowledge that enables emancipation.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3063240" y="2578608"/>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Shape 24"/>
          <p:cNvSpPr/>
          <p:nvPr/>
        </p:nvSpPr>
        <p:spPr>
          <a:xfrm>
            <a:off x="3063240" y="2578608"/>
            <a:ext cx="54864" cy="822960"/>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Text 25"/>
          <p:cNvSpPr/>
          <p:nvPr/>
        </p:nvSpPr>
        <p:spPr>
          <a:xfrm>
            <a:off x="3191256" y="2651760"/>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  AXIOLOGY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3191256" y="2862072"/>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Research MUST be committed to justice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The researcher is not a neutral observer — they are an advocate. Claiming neutrality is itself a political act that serves whoever benefits from the status quo.</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3063240" y="3465576"/>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Shape 28"/>
          <p:cNvSpPr/>
          <p:nvPr/>
        </p:nvSpPr>
        <p:spPr>
          <a:xfrm>
            <a:off x="3063240" y="3465576"/>
            <a:ext cx="54864" cy="822960"/>
          </a:xfrm>
          <a:prstGeom prst="rect">
            <a:avLst/>
          </a:prstGeom>
          <a:solidFill>
            <a:srgbClr val="C8824A"/>
          </a:solidFill>
          <a:ln w="12700">
            <a:solidFill>
              <a:srgbClr val="C8824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Text 29"/>
          <p:cNvSpPr/>
          <p:nvPr/>
        </p:nvSpPr>
        <p:spPr>
          <a:xfrm>
            <a:off x="3191256" y="3538728"/>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  METHODOLOGY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0"/>
          <p:cNvSpPr/>
          <p:nvPr/>
        </p:nvSpPr>
        <p:spPr>
          <a:xfrm>
            <a:off x="3191256" y="3749040"/>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Participatory action research — WITH not ON communities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Research done with, not on, the people being studied. Positions are made explicit from the start. Findings used as the basis for advocacy and structural change.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1C2833"/>
        </a:solidFill>
        <a:effectLst/>
      </p:bgPr>
    </p:bg>
    <p:spTree>
      <p:nvGrpSpPr>
        <p:cNvPr id="1" name=""/>
        <p:cNvGrpSpPr/>
        <p:nvPr/>
      </p:nvGrpSpPr>
      <p:grpSpPr>
        <a:xfrm>
          <a:off x="0" y="0"/>
          <a:ext cx="0" cy="0"/>
          <a:chOff x="0" y="0"/>
          <a:chExt cx="0" cy="0"/>
        </a:xfrm>
      </p:grpSpPr>
      <p:sp>
        <p:nvSpPr>
          <p:cNvPr id="2" name="Text 0"/>
          <p:cNvSpPr/>
          <p:nvPr/>
        </p:nvSpPr>
        <p:spPr>
          <a:xfrm>
            <a:off x="0" y="4901184"/>
            <a:ext cx="9144000" cy="201168"/>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LCDB7007  ·  Research Principles and Philosophy  ·  Dr Caroline Jawad  2025</a:t>
            </a:r>
            <a:endParaRPr kumimoji="0" lang="en-US"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0" y="0"/>
            <a:ext cx="2926080" cy="4919472"/>
          </a:xfrm>
          <a:prstGeom prst="rect">
            <a:avLst/>
          </a:prstGeom>
          <a:solidFill>
            <a:srgbClr val="2C3E50"/>
          </a:solidFill>
          <a:ln w="12700">
            <a:solidFill>
              <a:srgbClr val="2C3E5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0" y="0"/>
            <a:ext cx="64008" cy="4919472"/>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64008" y="0"/>
            <a:ext cx="2862072" cy="274320"/>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128016" y="36576"/>
            <a:ext cx="27432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Alien G  ·  PRAGMATISM</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0" descr="preencoded.png"/>
          <p:cNvPicPr>
            <a:picLocks noChangeAspect="1"/>
          </p:cNvPicPr>
          <p:nvPr/>
        </p:nvPicPr>
        <p:blipFill>
          <a:blip r:embed="rId3"/>
          <a:stretch>
            <a:fillRect/>
          </a:stretch>
        </p:blipFill>
        <p:spPr>
          <a:xfrm>
            <a:off x="594360" y="329184"/>
            <a:ext cx="1737360" cy="2432304"/>
          </a:xfrm>
          <a:prstGeom prst="rect">
            <a:avLst/>
          </a:prstGeom>
        </p:spPr>
      </p:pic>
      <p:sp>
        <p:nvSpPr>
          <p:cNvPr id="8" name="Shape 5"/>
          <p:cNvSpPr/>
          <p:nvPr/>
        </p:nvSpPr>
        <p:spPr>
          <a:xfrm>
            <a:off x="128016" y="2816352"/>
            <a:ext cx="2670048" cy="22860"/>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6"/>
          <p:cNvSpPr/>
          <p:nvPr/>
        </p:nvSpPr>
        <p:spPr>
          <a:xfrm>
            <a:off x="128016" y="2871216"/>
            <a:ext cx="2670048" cy="23774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Benoit Blanc</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7"/>
          <p:cNvSpPr/>
          <p:nvPr/>
        </p:nvSpPr>
        <p:spPr>
          <a:xfrm>
            <a:off x="128016" y="3145536"/>
            <a:ext cx="2688336"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rgbClr val="000000"/>
                </a:solidFill>
                <a:effectLst/>
                <a:uLnTx/>
                <a:uFillTx/>
                <a:latin typeface="Arial" pitchFamily="34" charset="0"/>
                <a:ea typeface="Arial" pitchFamily="34" charset="-122"/>
                <a:cs typeface="Arial" pitchFamily="34" charset="-120"/>
              </a:rPr>
              <a:t>🪐  </a:t>
            </a:r>
            <a:r>
              <a:rPr kumimoji="0" lang="en-US" sz="900" b="0" i="1" u="none" strike="noStrike" kern="1200" cap="none" spc="0" normalizeH="0" baseline="0" noProof="0" dirty="0">
                <a:ln>
                  <a:noFill/>
                </a:ln>
                <a:solidFill>
                  <a:srgbClr val="E8A838"/>
                </a:solidFill>
                <a:effectLst/>
                <a:uLnTx/>
                <a:uFillTx/>
                <a:latin typeface="Arial" pitchFamily="34" charset="0"/>
                <a:ea typeface="Arial" pitchFamily="34" charset="-122"/>
                <a:cs typeface="Arial" pitchFamily="34" charset="-120"/>
              </a:rPr>
              <a:t>Planet Pragmatism: ruled by flexibility, utility, and what actually solves the problem</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8"/>
          <p:cNvSpPr/>
          <p:nvPr/>
        </p:nvSpPr>
        <p:spPr>
          <a:xfrm>
            <a:off x="128016" y="3529584"/>
            <a:ext cx="2688336" cy="310896"/>
          </a:xfrm>
          <a:prstGeom prst="rect">
            <a:avLst/>
          </a:prstGeom>
          <a:solidFill>
            <a:srgbClr val="172129"/>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9"/>
          <p:cNvSpPr/>
          <p:nvPr/>
        </p:nvSpPr>
        <p:spPr>
          <a:xfrm>
            <a:off x="201168" y="3547872"/>
            <a:ext cx="2542032"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Goal: </a:t>
            </a:r>
            <a:r>
              <a:rPr kumimoji="0" lang="en-US" sz="9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Solve practical problems with workable solutions</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0"/>
          <p:cNvSpPr/>
          <p:nvPr/>
        </p:nvSpPr>
        <p:spPr>
          <a:xfrm>
            <a:off x="128016" y="3895344"/>
            <a:ext cx="2688336" cy="987552"/>
          </a:xfrm>
          <a:prstGeom prst="rect">
            <a:avLst/>
          </a:prstGeom>
          <a:solidFill>
            <a:srgbClr val="2C3E50"/>
          </a:solidFill>
          <a:ln w="6350">
            <a:solidFill>
              <a:srgbClr val="A0ADB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 11"/>
          <p:cNvSpPr/>
          <p:nvPr/>
        </p:nvSpPr>
        <p:spPr>
          <a:xfrm>
            <a:off x="201168" y="3931920"/>
            <a:ext cx="2542032" cy="16459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1" i="0" u="none" strike="noStrike" kern="1200" cap="none" spc="0" normalizeH="0" baseline="0" noProof="0" dirty="0">
                <a:ln>
                  <a:noFill/>
                </a:ln>
                <a:solidFill>
                  <a:srgbClr val="A0ADB8"/>
                </a:solidFill>
                <a:effectLst/>
                <a:uLnTx/>
                <a:uFillTx/>
                <a:latin typeface="Arial" pitchFamily="34" charset="0"/>
                <a:ea typeface="Arial" pitchFamily="34" charset="-122"/>
                <a:cs typeface="Arial" pitchFamily="34" charset="-120"/>
              </a:rPr>
              <a:t>Example research:</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2"/>
          <p:cNvSpPr/>
          <p:nvPr/>
        </p:nvSpPr>
        <p:spPr>
          <a:xfrm>
            <a:off x="201168" y="4087368"/>
            <a:ext cx="2542032" cy="53035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Investigate why a digital transformation is failing: start with a staff survey, run focus groups to understand why, pilot a new approach, evaluate results. Change direction at each stage based on what you learn.</a:t>
            </a:r>
            <a:endParaRPr kumimoji="0" lang="en-US" sz="8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3063240" y="91440"/>
            <a:ext cx="5897880" cy="40233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PRAGMATISM</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3063240" y="502920"/>
            <a:ext cx="5897880" cy="21945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Use whatever works — judge success by practical results</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3063240" y="804672"/>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6"/>
          <p:cNvSpPr/>
          <p:nvPr/>
        </p:nvSpPr>
        <p:spPr>
          <a:xfrm>
            <a:off x="3063240" y="804672"/>
            <a:ext cx="54864" cy="822960"/>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Text 17"/>
          <p:cNvSpPr/>
          <p:nvPr/>
        </p:nvSpPr>
        <p:spPr>
          <a:xfrm>
            <a:off x="3191256" y="877824"/>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  ONTOLOGY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3191256" y="1088136"/>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Reality is what is practically useful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Rather than debating the ultimate nature of reality, pragmatism focuses on what is useful and workable for the problem at hand. Truth is measured by consequences and practical outcomes.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3063240" y="1691640"/>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Shape 20"/>
          <p:cNvSpPr/>
          <p:nvPr/>
        </p:nvSpPr>
        <p:spPr>
          <a:xfrm>
            <a:off x="3063240" y="1691640"/>
            <a:ext cx="54864" cy="822960"/>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 21"/>
          <p:cNvSpPr/>
          <p:nvPr/>
        </p:nvSpPr>
        <p:spPr>
          <a:xfrm>
            <a:off x="3191256" y="1764792"/>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  EPISTEMOLOGY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3191256" y="1975104"/>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Multiple ways of knowing — judged by what works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No single method of gaining knowledge is privileged. Knowledge is judged by whether it is useful and workable, not by whether it corresponds to some ultimate truth.</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3063240" y="2578608"/>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Shape 24"/>
          <p:cNvSpPr/>
          <p:nvPr/>
        </p:nvSpPr>
        <p:spPr>
          <a:xfrm>
            <a:off x="3063240" y="2578608"/>
            <a:ext cx="54864" cy="822960"/>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Text 25"/>
          <p:cNvSpPr/>
          <p:nvPr/>
        </p:nvSpPr>
        <p:spPr>
          <a:xfrm>
            <a:off x="3191256" y="2651760"/>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  AXIOLOGY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3191256" y="2862072"/>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Values judged by practical consequences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Ethical choices are made based on their practical consequences in specific situations, not according to universal rules. What matters is what produces the best outcome here.</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3063240" y="3465576"/>
            <a:ext cx="5897880" cy="822960"/>
          </a:xfrm>
          <a:prstGeom prst="rect">
            <a:avLst/>
          </a:prstGeom>
          <a:solidFill>
            <a:srgbClr val="2C3E50"/>
          </a:solidFill>
          <a:ln w="12700">
            <a:solidFill>
              <a:srgbClr val="2C3E50"/>
            </a:solidFill>
            <a:prstDash val="solid"/>
          </a:ln>
          <a:effectLst>
            <a:outerShdw blurRad="76200" dist="38100" dir="8100000" algn="bl" rotWithShape="0">
              <a:srgbClr val="000000">
                <a:alpha val="25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Shape 28"/>
          <p:cNvSpPr/>
          <p:nvPr/>
        </p:nvSpPr>
        <p:spPr>
          <a:xfrm>
            <a:off x="3063240" y="3465576"/>
            <a:ext cx="54864" cy="822960"/>
          </a:xfrm>
          <a:prstGeom prst="rect">
            <a:avLst/>
          </a:prstGeom>
          <a:solidFill>
            <a:srgbClr val="5AAFB0"/>
          </a:solidFill>
          <a:ln w="12700">
            <a:solidFill>
              <a:srgbClr val="5AAFB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Text 29"/>
          <p:cNvSpPr/>
          <p:nvPr/>
        </p:nvSpPr>
        <p:spPr>
          <a:xfrm>
            <a:off x="3191256" y="3538728"/>
            <a:ext cx="5715000" cy="20116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  METHODOLOGY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0"/>
          <p:cNvSpPr/>
          <p:nvPr/>
        </p:nvSpPr>
        <p:spPr>
          <a:xfrm>
            <a:off x="3191256" y="3749040"/>
            <a:ext cx="5696712" cy="49377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Use whatever methods best fit the question  —  </a:t>
            </a:r>
            <a:r>
              <a:rPr kumimoji="0" lang="en-US" sz="1000" b="0" i="0" u="none" strike="noStrike" kern="1200" cap="none" spc="0" normalizeH="0" baseline="0" noProof="0" dirty="0">
                <a:ln>
                  <a:noFill/>
                </a:ln>
                <a:solidFill>
                  <a:srgbClr val="E8E6E0"/>
                </a:solidFill>
                <a:effectLst/>
                <a:uLnTx/>
                <a:uFillTx/>
                <a:latin typeface="Arial" pitchFamily="34" charset="0"/>
                <a:ea typeface="Arial" pitchFamily="34" charset="-122"/>
                <a:cs typeface="Arial" pitchFamily="34" charset="-120"/>
              </a:rPr>
              <a:t>Methodological freedom — mix quantitative and qualitative as the problem demands. Methods chosen iteratively. Important: examiners still expect philosophical justification. Pragmatism is not 'anything goes'.</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BEDFE4">
            <a:alpha val="93333"/>
          </a:srgbClr>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Ontology Explained</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What is Reality?</a:t>
            </a:r>
            <a:endParaRPr lang="en-US" sz="1800" dirty="0"/>
          </a:p>
        </p:txBody>
      </p:sp>
      <p:sp>
        <p:nvSpPr>
          <p:cNvPr id="4" name="Text 2"/>
          <p:cNvSpPr/>
          <p:nvPr/>
        </p:nvSpPr>
        <p:spPr>
          <a:xfrm>
            <a:off x="457200" y="1451074"/>
            <a:ext cx="8394192" cy="274290"/>
          </a:xfrm>
          <a:prstGeom prst="rect">
            <a:avLst/>
          </a:prstGeom>
          <a:noFill/>
          <a:ln/>
        </p:spPr>
        <p:txBody>
          <a:bodyPr wrap="square" lIns="0" tIns="0" rIns="0" bIns="0" rtlCol="0" anchor="t"/>
          <a:lstStyle/>
          <a:p>
            <a:pPr marL="0" indent="0" algn="l">
              <a:lnSpc>
                <a:spcPts val="2160"/>
              </a:lnSpc>
              <a:spcBef>
                <a:spcPts val="300"/>
              </a:spcBef>
              <a:spcAft>
                <a:spcPts val="1200"/>
              </a:spcAft>
              <a:buNone/>
            </a:pPr>
            <a:r>
              <a:rPr lang="en-US" sz="1350" dirty="0">
                <a:solidFill>
                  <a:srgbClr val="2C3E50"/>
                </a:solidFill>
                <a:latin typeface="Arial" pitchFamily="34" charset="0"/>
                <a:ea typeface="Arial" pitchFamily="34" charset="-122"/>
                <a:cs typeface="Arial" pitchFamily="34" charset="-120"/>
              </a:rPr>
              <a:t>Ontology addresses fundamental questions about existence and reality:</a:t>
            </a:r>
            <a:endParaRPr lang="en-US" sz="1350" dirty="0"/>
          </a:p>
        </p:txBody>
      </p:sp>
      <p:sp>
        <p:nvSpPr>
          <p:cNvPr id="5" name="Text 3"/>
          <p:cNvSpPr/>
          <p:nvPr/>
        </p:nvSpPr>
        <p:spPr>
          <a:xfrm>
            <a:off x="457200" y="1877764"/>
            <a:ext cx="8229600" cy="11811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What exists in the world?</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What is the nature of reality?</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Is there one reality or multiple realities?</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Does reality exist independently of our knowledge of it?</a:t>
            </a:r>
            <a:endParaRPr lang="en-US" sz="13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BEDFE4">
            <a:alpha val="93333"/>
          </a:srgbClr>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A8A7AF3-372B-E092-37F5-F62E968BEEEC}"/>
              </a:ext>
            </a:extLst>
          </p:cNvPr>
          <p:cNvSpPr>
            <a:spLocks noGrp="1"/>
          </p:cNvSpPr>
          <p:nvPr>
            <p:ph type="title"/>
          </p:nvPr>
        </p:nvSpPr>
        <p:spPr/>
        <p:txBody>
          <a:bodyPr>
            <a:normAutofit fontScale="90000"/>
          </a:bodyPr>
          <a:lstStyle/>
          <a:p>
            <a:r>
              <a:rPr lang="en-US" sz="3600" b="1" dirty="0">
                <a:solidFill>
                  <a:srgbClr val="1C2833"/>
                </a:solidFill>
                <a:latin typeface="Arial" pitchFamily="34" charset="0"/>
                <a:ea typeface="Arial" pitchFamily="34" charset="-122"/>
                <a:cs typeface="Arial" pitchFamily="34" charset="-120"/>
              </a:rPr>
              <a:t>Ontology </a:t>
            </a:r>
            <a:r>
              <a:rPr lang="en-GB" b="1" dirty="0">
                <a:latin typeface="Arial" panose="020B0604020202020204" pitchFamily="34" charset="0"/>
                <a:cs typeface="Arial" panose="020B0604020202020204" pitchFamily="34" charset="0"/>
              </a:rPr>
              <a:t>What we believe is real</a:t>
            </a:r>
            <a:br>
              <a:rPr lang="en-GB" dirty="0"/>
            </a:br>
            <a:endParaRPr lang="en-GB" dirty="0"/>
          </a:p>
        </p:txBody>
      </p:sp>
      <p:sp>
        <p:nvSpPr>
          <p:cNvPr id="5" name="Content Placeholder 4">
            <a:extLst>
              <a:ext uri="{FF2B5EF4-FFF2-40B4-BE49-F238E27FC236}">
                <a16:creationId xmlns:a16="http://schemas.microsoft.com/office/drawing/2014/main" id="{04926A8E-9FC8-D41B-6191-979BE4BB9EAD}"/>
              </a:ext>
            </a:extLst>
          </p:cNvPr>
          <p:cNvSpPr>
            <a:spLocks noGrp="1"/>
          </p:cNvSpPr>
          <p:nvPr>
            <p:ph idx="1"/>
          </p:nvPr>
        </p:nvSpPr>
        <p:spPr/>
        <p:txBody>
          <a:bodyPr>
            <a:normAutofit fontScale="77500" lnSpcReduction="20000"/>
          </a:bodyPr>
          <a:lstStyle/>
          <a:p>
            <a:pPr fontAlgn="t"/>
            <a:r>
              <a:rPr lang="en-GB" b="1" dirty="0"/>
              <a:t>Reality = What exists</a:t>
            </a:r>
            <a:br>
              <a:rPr lang="en-GB" dirty="0"/>
            </a:br>
            <a:r>
              <a:rPr lang="en-GB" dirty="0"/>
              <a:t>What we believe is truly “out there” in the world.</a:t>
            </a:r>
          </a:p>
          <a:p>
            <a:pPr fontAlgn="t"/>
            <a:r>
              <a:rPr lang="en-GB" b="1" dirty="0"/>
              <a:t>Objective reality</a:t>
            </a:r>
            <a:br>
              <a:rPr lang="en-GB" dirty="0"/>
            </a:br>
            <a:r>
              <a:rPr lang="en-GB" dirty="0"/>
              <a:t>The idea that reality exists independently of us.</a:t>
            </a:r>
          </a:p>
          <a:p>
            <a:pPr fontAlgn="t"/>
            <a:r>
              <a:rPr lang="en-GB" b="1" dirty="0"/>
              <a:t>Subjective reality</a:t>
            </a:r>
            <a:br>
              <a:rPr lang="en-GB" dirty="0"/>
            </a:br>
            <a:r>
              <a:rPr lang="en-GB" dirty="0"/>
              <a:t>The idea that reality is shaped by people’s experiences and interpretations.</a:t>
            </a:r>
          </a:p>
          <a:p>
            <a:pPr fontAlgn="t"/>
            <a:r>
              <a:rPr lang="en-GB" b="1" dirty="0"/>
              <a:t>Multiple realities</a:t>
            </a:r>
            <a:br>
              <a:rPr lang="en-GB" dirty="0"/>
            </a:br>
            <a:r>
              <a:rPr lang="en-GB" dirty="0"/>
              <a:t>Different people or groups can experience and construct different versions of reality.</a:t>
            </a:r>
          </a:p>
          <a:p>
            <a:pPr fontAlgn="t"/>
            <a:r>
              <a:rPr lang="en-GB" b="1" dirty="0"/>
              <a:t>Nature of being</a:t>
            </a:r>
            <a:br>
              <a:rPr lang="en-GB" dirty="0"/>
            </a:br>
            <a:r>
              <a:rPr lang="en-GB" dirty="0"/>
              <a:t>What something </a:t>
            </a:r>
            <a:r>
              <a:rPr lang="en-GB" i="1" dirty="0"/>
              <a:t>is</a:t>
            </a:r>
            <a:r>
              <a:rPr lang="en-GB" dirty="0"/>
              <a:t> at its core — the essence of people, objects, or social phenomena.</a:t>
            </a:r>
          </a:p>
          <a:p>
            <a:pPr fontAlgn="t"/>
            <a:r>
              <a:rPr lang="en-GB" b="1" dirty="0"/>
              <a:t>Ontology in research</a:t>
            </a:r>
            <a:br>
              <a:rPr lang="en-GB" dirty="0"/>
            </a:br>
            <a:r>
              <a:rPr lang="en-GB" dirty="0"/>
              <a:t>The researcher’s belief about what kind of “things” they are studying (e.g., facts, meanings, experiences).</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BEDFE4">
            <a:alpha val="93333"/>
          </a:srgbClr>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Epistemology Explained</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How Do We Know?</a:t>
            </a:r>
            <a:endParaRPr lang="en-US" sz="1800" dirty="0"/>
          </a:p>
        </p:txBody>
      </p:sp>
      <p:sp>
        <p:nvSpPr>
          <p:cNvPr id="4" name="Text 2"/>
          <p:cNvSpPr/>
          <p:nvPr/>
        </p:nvSpPr>
        <p:spPr>
          <a:xfrm>
            <a:off x="457200" y="1451074"/>
            <a:ext cx="8394192" cy="274290"/>
          </a:xfrm>
          <a:prstGeom prst="rect">
            <a:avLst/>
          </a:prstGeom>
          <a:noFill/>
          <a:ln/>
        </p:spPr>
        <p:txBody>
          <a:bodyPr wrap="square" lIns="0" tIns="0" rIns="0" bIns="0" rtlCol="0" anchor="t"/>
          <a:lstStyle/>
          <a:p>
            <a:pPr marL="0" indent="0" algn="l">
              <a:lnSpc>
                <a:spcPts val="2160"/>
              </a:lnSpc>
              <a:spcBef>
                <a:spcPts val="300"/>
              </a:spcBef>
              <a:spcAft>
                <a:spcPts val="1200"/>
              </a:spcAft>
              <a:buNone/>
            </a:pPr>
            <a:r>
              <a:rPr lang="en-US" sz="1350" dirty="0">
                <a:solidFill>
                  <a:srgbClr val="2C3E50"/>
                </a:solidFill>
                <a:latin typeface="Arial" pitchFamily="34" charset="0"/>
                <a:ea typeface="Arial" pitchFamily="34" charset="-122"/>
                <a:cs typeface="Arial" pitchFamily="34" charset="-120"/>
              </a:rPr>
              <a:t>Epistemology examines the nature and scope of knowledge:</a:t>
            </a:r>
            <a:endParaRPr lang="en-US" sz="1350" dirty="0"/>
          </a:p>
        </p:txBody>
      </p:sp>
      <p:sp>
        <p:nvSpPr>
          <p:cNvPr id="5" name="Text 3"/>
          <p:cNvSpPr/>
          <p:nvPr/>
        </p:nvSpPr>
        <p:spPr>
          <a:xfrm>
            <a:off x="457200" y="1877764"/>
            <a:ext cx="8229600" cy="11811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What counts as knowledge?</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How do we acquire knowledge?</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What is the relationship between the knower and what is known?</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Can we be objective, or is knowledge always subjective?</a:t>
            </a:r>
            <a:endParaRPr lang="en-US" sz="13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a:extLst>
            <a:ext uri="{FF2B5EF4-FFF2-40B4-BE49-F238E27FC236}">
              <a16:creationId xmlns:a16="http://schemas.microsoft.com/office/drawing/2014/main" id="{A7AD3A7B-550F-984B-2626-128072214C5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C4B70536-3197-2FA0-EE8F-BB99C3B76F5F}"/>
              </a:ext>
            </a:extLst>
          </p:cNvPr>
          <p:cNvSpPr>
            <a:spLocks noGrp="1"/>
          </p:cNvSpPr>
          <p:nvPr>
            <p:ph type="title"/>
          </p:nvPr>
        </p:nvSpPr>
        <p:spPr/>
        <p:txBody>
          <a:bodyPr>
            <a:normAutofit/>
          </a:bodyPr>
          <a:lstStyle/>
          <a:p>
            <a:r>
              <a:rPr lang="en-US" sz="3600" b="1" dirty="0">
                <a:solidFill>
                  <a:srgbClr val="1C2833"/>
                </a:solidFill>
                <a:latin typeface="Arial" pitchFamily="34" charset="0"/>
                <a:ea typeface="Arial" pitchFamily="34" charset="-122"/>
                <a:cs typeface="Arial" pitchFamily="34" charset="-120"/>
              </a:rPr>
              <a:t>Epistemology How we know things</a:t>
            </a:r>
            <a:endParaRPr lang="en-GB" dirty="0"/>
          </a:p>
        </p:txBody>
      </p:sp>
      <p:sp>
        <p:nvSpPr>
          <p:cNvPr id="5" name="Content Placeholder 4">
            <a:extLst>
              <a:ext uri="{FF2B5EF4-FFF2-40B4-BE49-F238E27FC236}">
                <a16:creationId xmlns:a16="http://schemas.microsoft.com/office/drawing/2014/main" id="{AD6F5848-317A-FD27-E942-06D8BC91BE01}"/>
              </a:ext>
            </a:extLst>
          </p:cNvPr>
          <p:cNvSpPr>
            <a:spLocks noGrp="1"/>
          </p:cNvSpPr>
          <p:nvPr>
            <p:ph idx="1"/>
          </p:nvPr>
        </p:nvSpPr>
        <p:spPr/>
        <p:txBody>
          <a:bodyPr>
            <a:normAutofit fontScale="85000" lnSpcReduction="10000"/>
          </a:bodyPr>
          <a:lstStyle/>
          <a:p>
            <a:pPr fontAlgn="t"/>
            <a:r>
              <a:rPr lang="en-GB" b="1" dirty="0"/>
              <a:t>Knowledge</a:t>
            </a:r>
            <a:br>
              <a:rPr lang="en-GB" dirty="0"/>
            </a:br>
            <a:r>
              <a:rPr lang="en-GB" dirty="0"/>
              <a:t>What we accept as true or trustworthy information.</a:t>
            </a:r>
          </a:p>
          <a:p>
            <a:pPr fontAlgn="t"/>
            <a:r>
              <a:rPr lang="en-GB" b="1" dirty="0"/>
              <a:t>Ways of knowing</a:t>
            </a:r>
            <a:br>
              <a:rPr lang="en-GB" dirty="0"/>
            </a:br>
            <a:r>
              <a:rPr lang="en-GB" dirty="0"/>
              <a:t>How we come to know things (e.g., experience, logic, observation, stories, data).</a:t>
            </a:r>
          </a:p>
          <a:p>
            <a:pPr fontAlgn="t"/>
            <a:r>
              <a:rPr lang="en-GB" b="1" dirty="0"/>
              <a:t>Objectivity</a:t>
            </a:r>
            <a:br>
              <a:rPr lang="en-GB" dirty="0"/>
            </a:br>
            <a:r>
              <a:rPr lang="en-GB" dirty="0"/>
              <a:t>Trying to know something without personal feelings or bias getting in the way.</a:t>
            </a:r>
          </a:p>
          <a:p>
            <a:pPr fontAlgn="t"/>
            <a:r>
              <a:rPr lang="en-GB" b="1" dirty="0"/>
              <a:t>Subjectivity</a:t>
            </a:r>
            <a:br>
              <a:rPr lang="en-GB" dirty="0"/>
            </a:br>
            <a:r>
              <a:rPr lang="en-GB" dirty="0"/>
              <a:t>Accepting that what we “know” is shaped by our viewpoint, background, and interpretation.</a:t>
            </a:r>
          </a:p>
          <a:p>
            <a:pPr fontAlgn="t"/>
            <a:r>
              <a:rPr lang="en-GB" b="1" dirty="0"/>
              <a:t>Relationship between knower and known</a:t>
            </a:r>
            <a:br>
              <a:rPr lang="en-GB" dirty="0"/>
            </a:br>
            <a:r>
              <a:rPr lang="en-GB" dirty="0"/>
              <a:t>Whether the researcher can stay separate from what they study — or whether they inevitably influence it.</a:t>
            </a:r>
          </a:p>
          <a:p>
            <a:endParaRPr lang="en-GB" dirty="0"/>
          </a:p>
        </p:txBody>
      </p:sp>
    </p:spTree>
    <p:extLst>
      <p:ext uri="{BB962C8B-B14F-4D97-AF65-F5344CB8AC3E}">
        <p14:creationId xmlns:p14="http://schemas.microsoft.com/office/powerpoint/2010/main" val="2547132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Axiology Explained</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The Role of Values</a:t>
            </a:r>
            <a:endParaRPr lang="en-US" sz="1800" dirty="0"/>
          </a:p>
        </p:txBody>
      </p:sp>
      <p:sp>
        <p:nvSpPr>
          <p:cNvPr id="4" name="Text 2"/>
          <p:cNvSpPr/>
          <p:nvPr/>
        </p:nvSpPr>
        <p:spPr>
          <a:xfrm>
            <a:off x="457200" y="1451074"/>
            <a:ext cx="8394192" cy="274290"/>
          </a:xfrm>
          <a:prstGeom prst="rect">
            <a:avLst/>
          </a:prstGeom>
          <a:noFill/>
          <a:ln/>
        </p:spPr>
        <p:txBody>
          <a:bodyPr wrap="square" lIns="0" tIns="0" rIns="0" bIns="0" rtlCol="0" anchor="t"/>
          <a:lstStyle/>
          <a:p>
            <a:pPr marL="0" indent="0" algn="l">
              <a:lnSpc>
                <a:spcPts val="2160"/>
              </a:lnSpc>
              <a:spcBef>
                <a:spcPts val="300"/>
              </a:spcBef>
              <a:spcAft>
                <a:spcPts val="1200"/>
              </a:spcAft>
              <a:buNone/>
            </a:pPr>
            <a:r>
              <a:rPr lang="en-US" sz="1350" dirty="0">
                <a:solidFill>
                  <a:srgbClr val="2C3E50"/>
                </a:solidFill>
                <a:latin typeface="Arial" pitchFamily="34" charset="0"/>
                <a:ea typeface="Arial" pitchFamily="34" charset="-122"/>
                <a:cs typeface="Arial" pitchFamily="34" charset="-120"/>
              </a:rPr>
              <a:t>Axiology addresses the role of values in research:</a:t>
            </a:r>
            <a:endParaRPr lang="en-US" sz="1350" dirty="0"/>
          </a:p>
        </p:txBody>
      </p:sp>
      <p:sp>
        <p:nvSpPr>
          <p:cNvPr id="5" name="Text 3"/>
          <p:cNvSpPr/>
          <p:nvPr/>
        </p:nvSpPr>
        <p:spPr>
          <a:xfrm>
            <a:off x="457200" y="1877764"/>
            <a:ext cx="8229600" cy="11811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Can research be value-free?</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Should researchers remain neutral?</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How do researcher values influence the research process?</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Should research aim to change the world or just understand it?</a:t>
            </a:r>
            <a:endParaRPr lang="en-US" sz="13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a:extLst>
            <a:ext uri="{FF2B5EF4-FFF2-40B4-BE49-F238E27FC236}">
              <a16:creationId xmlns:a16="http://schemas.microsoft.com/office/drawing/2014/main" id="{8BDF56B8-3E26-9C76-4FC3-59EF0A5B9D0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D91DC78-4D88-7DB8-5305-4DED7F5946EF}"/>
              </a:ext>
            </a:extLst>
          </p:cNvPr>
          <p:cNvSpPr>
            <a:spLocks noGrp="1"/>
          </p:cNvSpPr>
          <p:nvPr>
            <p:ph type="title"/>
          </p:nvPr>
        </p:nvSpPr>
        <p:spPr/>
        <p:txBody>
          <a:bodyPr>
            <a:normAutofit fontScale="90000"/>
          </a:bodyPr>
          <a:lstStyle/>
          <a:p>
            <a:r>
              <a:rPr lang="en-US" sz="3600" b="1" dirty="0">
                <a:solidFill>
                  <a:srgbClr val="1C2833"/>
                </a:solidFill>
                <a:latin typeface="Arial" pitchFamily="34" charset="0"/>
                <a:ea typeface="Arial" pitchFamily="34" charset="-122"/>
                <a:cs typeface="Arial" pitchFamily="34" charset="-120"/>
              </a:rPr>
              <a:t>Axiology How values shape research</a:t>
            </a:r>
            <a:endParaRPr lang="en-GB" dirty="0"/>
          </a:p>
        </p:txBody>
      </p:sp>
      <p:sp>
        <p:nvSpPr>
          <p:cNvPr id="5" name="Content Placeholder 4">
            <a:extLst>
              <a:ext uri="{FF2B5EF4-FFF2-40B4-BE49-F238E27FC236}">
                <a16:creationId xmlns:a16="http://schemas.microsoft.com/office/drawing/2014/main" id="{38301A14-6AA5-A7DB-BAB7-1D62E602CC9B}"/>
              </a:ext>
            </a:extLst>
          </p:cNvPr>
          <p:cNvSpPr>
            <a:spLocks noGrp="1"/>
          </p:cNvSpPr>
          <p:nvPr>
            <p:ph idx="1"/>
          </p:nvPr>
        </p:nvSpPr>
        <p:spPr/>
        <p:txBody>
          <a:bodyPr>
            <a:normAutofit fontScale="92500" lnSpcReduction="10000"/>
          </a:bodyPr>
          <a:lstStyle/>
          <a:p>
            <a:pPr fontAlgn="t"/>
            <a:r>
              <a:rPr lang="en-GB" b="1" dirty="0"/>
              <a:t>Values in research</a:t>
            </a:r>
            <a:br>
              <a:rPr lang="en-GB" dirty="0"/>
            </a:br>
            <a:r>
              <a:rPr lang="en-GB" dirty="0"/>
              <a:t>Recognising that researchers have beliefs, preferences, and assumptions that shape their work.</a:t>
            </a:r>
          </a:p>
          <a:p>
            <a:pPr fontAlgn="t"/>
            <a:r>
              <a:rPr lang="en-GB" b="1" dirty="0"/>
              <a:t>Value-free research</a:t>
            </a:r>
            <a:br>
              <a:rPr lang="en-GB" dirty="0"/>
            </a:br>
            <a:r>
              <a:rPr lang="en-GB" dirty="0"/>
              <a:t>The idea that research </a:t>
            </a:r>
            <a:r>
              <a:rPr lang="en-GB" i="1" dirty="0"/>
              <a:t>should</a:t>
            </a:r>
            <a:r>
              <a:rPr lang="en-GB" dirty="0"/>
              <a:t> avoid personal bias (often linked to positivism).</a:t>
            </a:r>
          </a:p>
          <a:p>
            <a:pPr fontAlgn="t"/>
            <a:r>
              <a:rPr lang="en-GB" b="1" dirty="0"/>
              <a:t>Value-laden research</a:t>
            </a:r>
            <a:br>
              <a:rPr lang="en-GB" dirty="0"/>
            </a:br>
            <a:r>
              <a:rPr lang="en-GB" dirty="0"/>
              <a:t>The view that all research contains values, so they should be acknowledged, not hidden.</a:t>
            </a:r>
          </a:p>
          <a:p>
            <a:pPr fontAlgn="t"/>
            <a:r>
              <a:rPr lang="en-GB" b="1" dirty="0"/>
              <a:t>Research purpose</a:t>
            </a:r>
            <a:br>
              <a:rPr lang="en-GB" dirty="0"/>
            </a:br>
            <a:r>
              <a:rPr lang="en-GB" dirty="0"/>
              <a:t>Whether research should simply </a:t>
            </a:r>
            <a:r>
              <a:rPr lang="en-GB" i="1" dirty="0"/>
              <a:t>describe</a:t>
            </a:r>
            <a:r>
              <a:rPr lang="en-GB" dirty="0"/>
              <a:t> the world or try to </a:t>
            </a:r>
            <a:r>
              <a:rPr lang="en-GB" i="1" dirty="0"/>
              <a:t>improve</a:t>
            </a:r>
            <a:r>
              <a:rPr lang="en-GB" dirty="0"/>
              <a:t> or </a:t>
            </a:r>
            <a:r>
              <a:rPr lang="en-GB" i="1" dirty="0"/>
              <a:t>change</a:t>
            </a:r>
            <a:r>
              <a:rPr lang="en-GB" dirty="0"/>
              <a:t> it.</a:t>
            </a:r>
          </a:p>
          <a:p>
            <a:pPr marL="0" indent="0">
              <a:buNone/>
            </a:pPr>
            <a:endParaRPr lang="en-GB" dirty="0"/>
          </a:p>
        </p:txBody>
      </p:sp>
    </p:spTree>
    <p:extLst>
      <p:ext uri="{BB962C8B-B14F-4D97-AF65-F5344CB8AC3E}">
        <p14:creationId xmlns:p14="http://schemas.microsoft.com/office/powerpoint/2010/main" val="16038950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Methodology Explained</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How to Research</a:t>
            </a:r>
            <a:endParaRPr lang="en-US" sz="1800" dirty="0"/>
          </a:p>
        </p:txBody>
      </p:sp>
      <p:sp>
        <p:nvSpPr>
          <p:cNvPr id="4" name="Text 2"/>
          <p:cNvSpPr/>
          <p:nvPr/>
        </p:nvSpPr>
        <p:spPr>
          <a:xfrm>
            <a:off x="457200" y="1451074"/>
            <a:ext cx="8394192" cy="274290"/>
          </a:xfrm>
          <a:prstGeom prst="rect">
            <a:avLst/>
          </a:prstGeom>
          <a:noFill/>
          <a:ln/>
        </p:spPr>
        <p:txBody>
          <a:bodyPr wrap="square" lIns="0" tIns="0" rIns="0" bIns="0" rtlCol="0" anchor="t"/>
          <a:lstStyle/>
          <a:p>
            <a:pPr marL="0" indent="0" algn="l">
              <a:lnSpc>
                <a:spcPts val="2160"/>
              </a:lnSpc>
              <a:spcBef>
                <a:spcPts val="300"/>
              </a:spcBef>
              <a:spcAft>
                <a:spcPts val="1200"/>
              </a:spcAft>
              <a:buNone/>
            </a:pPr>
            <a:r>
              <a:rPr lang="en-US" sz="1350" dirty="0">
                <a:solidFill>
                  <a:srgbClr val="2C3E50"/>
                </a:solidFill>
                <a:latin typeface="Arial" pitchFamily="34" charset="0"/>
                <a:ea typeface="Arial" pitchFamily="34" charset="-122"/>
                <a:cs typeface="Arial" pitchFamily="34" charset="-120"/>
              </a:rPr>
              <a:t>Methodology is the strategy and process of research:</a:t>
            </a:r>
            <a:endParaRPr lang="en-US" sz="1350" dirty="0"/>
          </a:p>
        </p:txBody>
      </p:sp>
      <p:sp>
        <p:nvSpPr>
          <p:cNvPr id="5" name="Text 3"/>
          <p:cNvSpPr/>
          <p:nvPr/>
        </p:nvSpPr>
        <p:spPr>
          <a:xfrm>
            <a:off x="457200" y="1877764"/>
            <a:ext cx="8229600" cy="11811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What methods are appropriate for this paradigm?</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How should data be collected and analysed?</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What constitutes rigorous research?</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How do we evaluate research quality?</a:t>
            </a:r>
            <a:endParaRPr lang="en-US" sz="13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a:extLst>
            <a:ext uri="{FF2B5EF4-FFF2-40B4-BE49-F238E27FC236}">
              <a16:creationId xmlns:a16="http://schemas.microsoft.com/office/drawing/2014/main" id="{A829436F-D541-A593-A1EA-E86D0C0A3C18}"/>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41B2CBC-845C-9084-A90A-64AF41D686DC}"/>
              </a:ext>
            </a:extLst>
          </p:cNvPr>
          <p:cNvSpPr>
            <a:spLocks noGrp="1"/>
          </p:cNvSpPr>
          <p:nvPr>
            <p:ph type="title"/>
          </p:nvPr>
        </p:nvSpPr>
        <p:spPr/>
        <p:txBody>
          <a:bodyPr>
            <a:normAutofit fontScale="90000"/>
          </a:bodyPr>
          <a:lstStyle/>
          <a:p>
            <a:r>
              <a:rPr lang="en-US" sz="3600" b="1" dirty="0">
                <a:solidFill>
                  <a:srgbClr val="1C2833"/>
                </a:solidFill>
                <a:latin typeface="Arial" pitchFamily="34" charset="0"/>
                <a:ea typeface="Arial" pitchFamily="34" charset="-122"/>
                <a:cs typeface="Arial" pitchFamily="34" charset="-120"/>
              </a:rPr>
              <a:t>Methodology </a:t>
            </a:r>
            <a:r>
              <a:rPr lang="en-GB" sz="3600" b="1" dirty="0"/>
              <a:t>How we do research</a:t>
            </a:r>
            <a:br>
              <a:rPr lang="en-GB" sz="3600" dirty="0"/>
            </a:br>
            <a:endParaRPr lang="en-GB" dirty="0"/>
          </a:p>
        </p:txBody>
      </p:sp>
      <p:sp>
        <p:nvSpPr>
          <p:cNvPr id="5" name="Content Placeholder 4">
            <a:extLst>
              <a:ext uri="{FF2B5EF4-FFF2-40B4-BE49-F238E27FC236}">
                <a16:creationId xmlns:a16="http://schemas.microsoft.com/office/drawing/2014/main" id="{74A5396C-33FE-F543-D3D1-571A78C8FDAD}"/>
              </a:ext>
            </a:extLst>
          </p:cNvPr>
          <p:cNvSpPr>
            <a:spLocks noGrp="1"/>
          </p:cNvSpPr>
          <p:nvPr>
            <p:ph idx="1"/>
          </p:nvPr>
        </p:nvSpPr>
        <p:spPr/>
        <p:txBody>
          <a:bodyPr>
            <a:normAutofit fontScale="92500" lnSpcReduction="20000"/>
          </a:bodyPr>
          <a:lstStyle/>
          <a:p>
            <a:pPr fontAlgn="t"/>
            <a:r>
              <a:rPr lang="en-GB" b="1" dirty="0"/>
              <a:t>Research strategy</a:t>
            </a:r>
            <a:br>
              <a:rPr lang="en-GB" dirty="0"/>
            </a:br>
            <a:r>
              <a:rPr lang="en-GB" dirty="0"/>
              <a:t>The overall plan or approach guiding how the study will be carried out.</a:t>
            </a:r>
          </a:p>
          <a:p>
            <a:pPr fontAlgn="t"/>
            <a:r>
              <a:rPr lang="en-GB" b="1" dirty="0"/>
              <a:t>Methods vs. methodology</a:t>
            </a:r>
            <a:br>
              <a:rPr lang="en-GB" dirty="0"/>
            </a:br>
            <a:r>
              <a:rPr lang="en-GB" i="1" dirty="0"/>
              <a:t>Methods</a:t>
            </a:r>
            <a:r>
              <a:rPr lang="en-GB" dirty="0"/>
              <a:t> = tools you use (interviews, surveys).</a:t>
            </a:r>
            <a:br>
              <a:rPr lang="en-GB" dirty="0"/>
            </a:br>
            <a:r>
              <a:rPr lang="en-GB" i="1" dirty="0"/>
              <a:t>Methodology</a:t>
            </a:r>
            <a:r>
              <a:rPr lang="en-GB" dirty="0"/>
              <a:t> = the reasoning behind choosing those tools.</a:t>
            </a:r>
          </a:p>
          <a:p>
            <a:pPr fontAlgn="t"/>
            <a:r>
              <a:rPr lang="en-GB" b="1" dirty="0"/>
              <a:t>Data collection</a:t>
            </a:r>
            <a:br>
              <a:rPr lang="en-GB" dirty="0"/>
            </a:br>
            <a:r>
              <a:rPr lang="en-GB" dirty="0"/>
              <a:t>How evidence or information is gathered.</a:t>
            </a:r>
          </a:p>
          <a:p>
            <a:pPr fontAlgn="t"/>
            <a:r>
              <a:rPr lang="en-GB" b="1" dirty="0"/>
              <a:t>Data analysis</a:t>
            </a:r>
            <a:br>
              <a:rPr lang="en-GB" dirty="0"/>
            </a:br>
            <a:r>
              <a:rPr lang="en-GB" dirty="0"/>
              <a:t>How you make sense of the information you gather.</a:t>
            </a:r>
          </a:p>
          <a:p>
            <a:pPr fontAlgn="t"/>
            <a:r>
              <a:rPr lang="en-GB" b="1" dirty="0"/>
              <a:t>Research quality</a:t>
            </a:r>
            <a:br>
              <a:rPr lang="en-GB" dirty="0"/>
            </a:br>
            <a:r>
              <a:rPr lang="en-GB" dirty="0"/>
              <a:t>What counts as trustworthy, rigorous, or credible research within the chosen approach.</a:t>
            </a:r>
          </a:p>
          <a:p>
            <a:endParaRPr lang="en-GB" dirty="0"/>
          </a:p>
        </p:txBody>
      </p:sp>
    </p:spTree>
    <p:extLst>
      <p:ext uri="{BB962C8B-B14F-4D97-AF65-F5344CB8AC3E}">
        <p14:creationId xmlns:p14="http://schemas.microsoft.com/office/powerpoint/2010/main" val="35856841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BEDFE4"/>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How These Connect</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Philosophical Coherence</a:t>
            </a:r>
            <a:endParaRPr lang="en-US" sz="1800" dirty="0"/>
          </a:p>
        </p:txBody>
      </p:sp>
      <p:sp>
        <p:nvSpPr>
          <p:cNvPr id="4" name="Text 2"/>
          <p:cNvSpPr/>
          <p:nvPr/>
        </p:nvSpPr>
        <p:spPr>
          <a:xfrm>
            <a:off x="457200" y="1451074"/>
            <a:ext cx="8229600" cy="14859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Your ontology (reality) influences your epistemology (knowing)</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Your epistemology shapes your methodology (methods)</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Your axiology (values) pervades all aspects</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These must align for philosophical coherence</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Mixed paradigm research requires careful justification</a:t>
            </a:r>
            <a:endParaRPr lang="en-US" sz="13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BEDFE4">
            <a:alpha val="93333"/>
          </a:srgbClr>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Choosing Your Paradigm</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A Decision Framework</a:t>
            </a:r>
            <a:endParaRPr lang="en-US" sz="1800" dirty="0"/>
          </a:p>
        </p:txBody>
      </p:sp>
      <p:sp>
        <p:nvSpPr>
          <p:cNvPr id="4" name="Text 2"/>
          <p:cNvSpPr/>
          <p:nvPr/>
        </p:nvSpPr>
        <p:spPr>
          <a:xfrm>
            <a:off x="457200" y="1451074"/>
            <a:ext cx="8229600" cy="1790700"/>
          </a:xfrm>
          <a:prstGeom prst="rect">
            <a:avLst/>
          </a:prstGeom>
          <a:noFill/>
          <a:ln/>
        </p:spPr>
        <p:txBody>
          <a:bodyPr wrap="square" lIns="85725" tIns="0" rIns="0" bIns="0" rtlCol="0" anchor="t"/>
          <a:lstStyle/>
          <a:p>
            <a:pPr marL="85725" indent="-85725" algn="l">
              <a:lnSpc>
                <a:spcPts val="2100"/>
              </a:lnSpc>
              <a:buSzPct val="100000"/>
              <a:buChar char="•"/>
            </a:pPr>
            <a:r>
              <a:rPr lang="en-US" sz="1350" b="1" dirty="0">
                <a:solidFill>
                  <a:srgbClr val="2C3E50"/>
                </a:solidFill>
                <a:latin typeface="Arial" pitchFamily="34" charset="0"/>
                <a:ea typeface="Arial" pitchFamily="34" charset="-122"/>
                <a:cs typeface="Arial" pitchFamily="34" charset="-120"/>
              </a:rPr>
              <a:t>Consider your research question:</a:t>
            </a:r>
            <a:r>
              <a:rPr lang="en-US" sz="1350" dirty="0">
                <a:solidFill>
                  <a:srgbClr val="2C3E50"/>
                </a:solidFill>
                <a:latin typeface="Arial" pitchFamily="34" charset="0"/>
                <a:ea typeface="Arial" pitchFamily="34" charset="-122"/>
                <a:cs typeface="Arial" pitchFamily="34" charset="-120"/>
              </a:rPr>
              <a:t> What are you trying to understand?</a:t>
            </a:r>
            <a:endParaRPr lang="en-US" sz="1350" dirty="0"/>
          </a:p>
          <a:p>
            <a:pPr marL="85725" indent="-85725" algn="l">
              <a:lnSpc>
                <a:spcPts val="2100"/>
              </a:lnSpc>
              <a:buSzPct val="100000"/>
              <a:buChar char="•"/>
            </a:pPr>
            <a:r>
              <a:rPr lang="en-US" sz="1350" b="1" dirty="0">
                <a:solidFill>
                  <a:srgbClr val="2C3E50"/>
                </a:solidFill>
                <a:latin typeface="Arial" pitchFamily="34" charset="0"/>
                <a:ea typeface="Arial" pitchFamily="34" charset="-122"/>
                <a:cs typeface="Arial" pitchFamily="34" charset="-120"/>
              </a:rPr>
              <a:t>Consider your worldview:</a:t>
            </a:r>
            <a:r>
              <a:rPr lang="en-US" sz="1350" dirty="0">
                <a:solidFill>
                  <a:srgbClr val="2C3E50"/>
                </a:solidFill>
                <a:latin typeface="Arial" pitchFamily="34" charset="0"/>
                <a:ea typeface="Arial" pitchFamily="34" charset="-122"/>
                <a:cs typeface="Arial" pitchFamily="34" charset="-120"/>
              </a:rPr>
              <a:t> What do you believe about reality?</a:t>
            </a:r>
            <a:endParaRPr lang="en-US" sz="1350" dirty="0"/>
          </a:p>
          <a:p>
            <a:pPr marL="85725" indent="-85725" algn="l">
              <a:lnSpc>
                <a:spcPts val="2100"/>
              </a:lnSpc>
              <a:buSzPct val="100000"/>
              <a:buChar char="•"/>
            </a:pPr>
            <a:r>
              <a:rPr lang="en-US" sz="1350" b="1" dirty="0">
                <a:solidFill>
                  <a:srgbClr val="2C3E50"/>
                </a:solidFill>
                <a:latin typeface="Arial" pitchFamily="34" charset="0"/>
                <a:ea typeface="Arial" pitchFamily="34" charset="-122"/>
                <a:cs typeface="Arial" pitchFamily="34" charset="-120"/>
              </a:rPr>
              <a:t>Consider your field:</a:t>
            </a:r>
            <a:r>
              <a:rPr lang="en-US" sz="1350" dirty="0">
                <a:solidFill>
                  <a:srgbClr val="2C3E50"/>
                </a:solidFill>
                <a:latin typeface="Arial" pitchFamily="34" charset="0"/>
                <a:ea typeface="Arial" pitchFamily="34" charset="-122"/>
                <a:cs typeface="Arial" pitchFamily="34" charset="-120"/>
              </a:rPr>
              <a:t> What paradigms are legitimate in your discipline?</a:t>
            </a:r>
            <a:endParaRPr lang="en-US" sz="1350" dirty="0"/>
          </a:p>
          <a:p>
            <a:pPr marL="85725" indent="-85725" algn="l">
              <a:lnSpc>
                <a:spcPts val="2100"/>
              </a:lnSpc>
              <a:buSzPct val="100000"/>
              <a:buChar char="•"/>
            </a:pPr>
            <a:r>
              <a:rPr lang="en-US" sz="1350" b="1" dirty="0">
                <a:solidFill>
                  <a:srgbClr val="2C3E50"/>
                </a:solidFill>
                <a:latin typeface="Arial" pitchFamily="34" charset="0"/>
                <a:ea typeface="Arial" pitchFamily="34" charset="-122"/>
                <a:cs typeface="Arial" pitchFamily="34" charset="-120"/>
              </a:rPr>
              <a:t>Consider your purpose:</a:t>
            </a:r>
            <a:r>
              <a:rPr lang="en-US" sz="1350" dirty="0">
                <a:solidFill>
                  <a:srgbClr val="2C3E50"/>
                </a:solidFill>
                <a:latin typeface="Arial" pitchFamily="34" charset="0"/>
                <a:ea typeface="Arial" pitchFamily="34" charset="-122"/>
                <a:cs typeface="Arial" pitchFamily="34" charset="-120"/>
              </a:rPr>
              <a:t> Description, understanding, prediction, or change?</a:t>
            </a:r>
            <a:endParaRPr lang="en-US" sz="1350" dirty="0"/>
          </a:p>
          <a:p>
            <a:pPr marL="85725" indent="-85725" algn="l">
              <a:lnSpc>
                <a:spcPts val="2100"/>
              </a:lnSpc>
              <a:buSzPct val="100000"/>
              <a:buChar char="•"/>
            </a:pPr>
            <a:r>
              <a:rPr lang="en-US" sz="1350" b="1" dirty="0">
                <a:solidFill>
                  <a:srgbClr val="2C3E50"/>
                </a:solidFill>
                <a:latin typeface="Arial" pitchFamily="34" charset="0"/>
                <a:ea typeface="Arial" pitchFamily="34" charset="-122"/>
                <a:cs typeface="Arial" pitchFamily="34" charset="-120"/>
              </a:rPr>
              <a:t>Consider your training:</a:t>
            </a:r>
            <a:r>
              <a:rPr lang="en-US" sz="1350" dirty="0">
                <a:solidFill>
                  <a:srgbClr val="2C3E50"/>
                </a:solidFill>
                <a:latin typeface="Arial" pitchFamily="34" charset="0"/>
                <a:ea typeface="Arial" pitchFamily="34" charset="-122"/>
                <a:cs typeface="Arial" pitchFamily="34" charset="-120"/>
              </a:rPr>
              <a:t> What methods do you know well?</a:t>
            </a:r>
            <a:endParaRPr lang="en-US" sz="1350" dirty="0"/>
          </a:p>
          <a:p>
            <a:pPr marL="85725" indent="-85725" algn="l">
              <a:lnSpc>
                <a:spcPts val="2100"/>
              </a:lnSpc>
              <a:buSzPct val="100000"/>
              <a:buChar char="•"/>
            </a:pPr>
            <a:r>
              <a:rPr lang="en-US" sz="1350" b="1" dirty="0">
                <a:solidFill>
                  <a:srgbClr val="2C3E50"/>
                </a:solidFill>
                <a:latin typeface="Arial" pitchFamily="34" charset="0"/>
                <a:ea typeface="Arial" pitchFamily="34" charset="-122"/>
                <a:cs typeface="Arial" pitchFamily="34" charset="-120"/>
              </a:rPr>
              <a:t>Be explicit and consistent:</a:t>
            </a:r>
            <a:r>
              <a:rPr lang="en-US" sz="1350" dirty="0">
                <a:solidFill>
                  <a:srgbClr val="2C3E50"/>
                </a:solidFill>
                <a:latin typeface="Arial" pitchFamily="34" charset="0"/>
                <a:ea typeface="Arial" pitchFamily="34" charset="-122"/>
                <a:cs typeface="Arial" pitchFamily="34" charset="-120"/>
              </a:rPr>
              <a:t> Justify your choices throughout</a:t>
            </a:r>
            <a:endParaRPr lang="en-US" sz="13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The 7 Paradigms (1 of 2)</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Overview of Major Research Traditions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Positivism: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One true reality. We can measure it objectively.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Post-Positivism: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exists but we can never fully know it.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Interpretivism: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is different for each person. We understand it from the inside.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Constructivism: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Each individual builds their own unique version of reality from personal experience.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The 7 Paradigms (2 of 2)</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Overview of Major Research Traditions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Social Constructionism: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Groups create shared versions of reality together through language and interaction.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517648"/>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Critical Theory: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Power shapes what gets called reality. Research should challenge that.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681984"/>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Pragmatism: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Use whatever approach best answers your research question.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Positivism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One true reality. We can measure it objectively.</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Ontology: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One objective reality exists, independent of anyone observing it.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Epistemology: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We gain knowledge by forming a hypothesis and testing it with data.</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Axiology: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Research must be value-free. The researcher stays neutral and separate.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Methodology: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Surveys, experiments, and statistical analysis.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Positivism: Key Assumptions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Social behaviour follows patterns that can be measured and predicted.</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is the same regardless of who is studying it.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A researcher can be fully objective and separate from what they study.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Findings from a large sample can be applied to others in similar situations.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Positivism: Strengths and Limitations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35024"/>
            <a:ext cx="3977640" cy="384048"/>
          </a:xfrm>
          <a:prstGeom prst="rect">
            <a:avLst/>
          </a:prstGeom>
          <a:solidFill>
            <a:srgbClr val="4A9860"/>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Strengths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Limitations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Rigorous and systematic</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Results can be checked and replicated by others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Findings can be applied at scale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70916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Can miss the human story behind the numbers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70916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Assumes the researcher has no influence on results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70916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Struggles with complex or ambiguous social situations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Positivism: Studying Amazon Cart Abandonment</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The same business problem through this paradigm's lens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The research question</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00784"/>
            <a:ext cx="8229600" cy="768096"/>
          </a:xfrm>
          <a:prstGeom prst="rect">
            <a:avLst/>
          </a:prstGeom>
          <a:noFill/>
          <a:ln/>
        </p:spPr>
        <p:txBody>
          <a:bodyPr wrap="square" rtlCol="0" anchor="t">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Which measurable variables most strongly predict whether a customer leaves the Amazon checkout before completing a purchase?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54203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How Positivism would approach this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2889504"/>
            <a:ext cx="8229600" cy="1920240"/>
          </a:xfrm>
          <a:prstGeom prst="rect">
            <a:avLst/>
          </a:prstGeom>
          <a:noFill/>
          <a:ln/>
        </p:spPr>
        <p:txBody>
          <a:bodyPr wrap="square" rtlCol="0" anchor="t">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Run a controlled experiment across 500,000 users. Test specific variables: page load speed, number of checkout steps, when delivery costs appear, and whether a guest checkout option is available. Use statistical analysis to identify the strongest predictors of abandonment. Produce a model that can be replicated and applied across all markets.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Post-Positivism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Reality exists. But we can never fully capture it.</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Ontology: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is out there but our access to it is always partial and shaped by assumptions.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Epistemology: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We get closer to the truth by checking findings across multiple sources and methods.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Axiology: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The researcher acknowledges their own assumptions and works to manage them openly.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Methodology: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Combining different types of data to build a more complete picture.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Post-Positivism: Key Assumptions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exists but no single study can capture it fully or perfectly.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Every observation is shaped by the assumptions the researcher brings.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Checking findings across different methods makes them more trustworthy.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Research findings are always provisional, not final truths.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Post-Positivism: Strengths and Limitations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35024"/>
            <a:ext cx="3977640" cy="384048"/>
          </a:xfrm>
          <a:prstGeom prst="rect">
            <a:avLst/>
          </a:prstGeom>
          <a:solidFill>
            <a:srgbClr val="4A9860"/>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Strengths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Limitations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Honest about the limits of what research can know</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Draws on a range of methods to build a fuller picture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Treats contradictions between data sources as useful findings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70916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Using multiple methods takes considerable time and resources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70916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Still focused on finding patterns rather than personal meanings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70916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Combining very different types of data can be complex</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Post-Positivism: Studying Amazon Cart Abandonment</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The same business problem through this paradigm's lens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6BAF74"/>
                </a:solidFill>
                <a:effectLst/>
                <a:uLnTx/>
                <a:uFillTx/>
                <a:latin typeface="Arial" pitchFamily="34" charset="0"/>
                <a:ea typeface="Arial" pitchFamily="34" charset="-122"/>
                <a:cs typeface="Arial" pitchFamily="34" charset="-120"/>
              </a:rPr>
              <a:t>The research question</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00784"/>
            <a:ext cx="8229600" cy="768096"/>
          </a:xfrm>
          <a:prstGeom prst="rect">
            <a:avLst/>
          </a:prstGeom>
          <a:noFill/>
          <a:ln/>
        </p:spPr>
        <p:txBody>
          <a:bodyPr wrap="square" rtlCol="0" anchor="t">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What combination of factors explains cart abandonment, and do different types of data tell a consistent story about why it happens?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54203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How Post-Positivism would approach this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2889504"/>
            <a:ext cx="8229600" cy="1920240"/>
          </a:xfrm>
          <a:prstGeom prst="rect">
            <a:avLst/>
          </a:prstGeom>
          <a:noFill/>
          <a:ln/>
        </p:spPr>
        <p:txBody>
          <a:bodyPr wrap="square" rtlCol="0" anchor="t">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Start with transaction data from two million sessions to identify where customers leave. Follow up with structured interviews with 200 customers to understand why. Add a usability study watching real users navigate different checkout designs. When the interviews reveal that customers distrust the payment page even though the technical data shows no fault, treat that contradiction as the key finding rather than discarding it.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Interpretivism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Reality is different for each person. Understand it from the inside.</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1389888"/>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Core idea: there is no single objective reality. Each person creates their own meaning through experience. Take 'good customer service'. Your manager has one idea of it. Your customers have different ideas. Your colleagues have their own. All exist at the same time and are real to the people holding them.</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270398"/>
            <a:ext cx="8229600" cy="9418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Goal: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Understand what situations mean to the people living through them.</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858768"/>
            <a:ext cx="8229600" cy="9418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Methods: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In-depth interviews, observation, focus groups.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Interpretivism: What Does This Mean?</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Multiple realities: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Your experience of a good workplace differs from your colleague's. Both are valid.</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Meaning through interaction: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People build understanding through conversation, relationships, and culture.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Context is essential: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You cannot understand behaviour without understanding the situation it happens in.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Researcher as instrument: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You bring your own perspective. This must be made visible and acknowledged.</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Interpretivism: Key Assumptions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is subjective. Each person constructs their own meanings.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Meaning is created through individual experience and interpretation.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Context is essential to understanding any behaviour.</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The researcher is part of the process, not separate from it.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850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Interpretivism: Strengths and Limitations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35024"/>
            <a:ext cx="3977640" cy="384048"/>
          </a:xfrm>
          <a:prstGeom prst="rect">
            <a:avLst/>
          </a:prstGeom>
          <a:solidFill>
            <a:srgbClr val="4A9860"/>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Strengths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Limitations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Rich, detailed understanding of individual experience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Captures perspectives that surveys cannot reach</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Respects complexity and the role of context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70916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Findings apply to the people studied, not to everyone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70916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Takes considerable time and resources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70916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The researcher's own perspective shapes the findings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Interpretivism: Studying Amazon Cart Abandonment</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The same business problem through this paradigm's lens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C0725A"/>
                </a:solidFill>
                <a:effectLst/>
                <a:uLnTx/>
                <a:uFillTx/>
                <a:latin typeface="Arial" pitchFamily="34" charset="0"/>
                <a:ea typeface="Arial" pitchFamily="34" charset="-122"/>
                <a:cs typeface="Arial" pitchFamily="34" charset="-120"/>
              </a:rPr>
              <a:t>The research question</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00784"/>
            <a:ext cx="8229600" cy="768096"/>
          </a:xfrm>
          <a:prstGeom prst="rect">
            <a:avLst/>
          </a:prstGeom>
          <a:noFill/>
          <a:ln/>
        </p:spPr>
        <p:txBody>
          <a:bodyPr wrap="square" rtlCol="0" anchor="t">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What does abandoning a shopping trolley actually mean to individual customers, and what personal experience shapes that decision?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54203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How Interpretivism would approach this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2889504"/>
            <a:ext cx="8229600" cy="1920240"/>
          </a:xfrm>
          <a:prstGeom prst="rect">
            <a:avLst/>
          </a:prstGeom>
          <a:noFill/>
          <a:ln/>
        </p:spPr>
        <p:txBody>
          <a:bodyPr wrap="square" rtlCol="0" anchor="t">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Conduct 40 in-depth interviews with customers who abandoned a trolley in the past month. Ask each person what the trolley means to them personally. For some it is a wishlist. For others a way of tracking prices over time, or a space for browsing without commitment. Treat each person's account on its own terms. The meaning each individual attaches to the trolley is the finding, not a pattern across all of them.</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Constructivism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Each person builds their own unique version of reality.</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1170432"/>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Core idea: each person constructs their own internal world through personal experience, reflection, and identity. Two people living through exactly the same event come away with completely different internal realities. Neither is wrong. They are genuinely different.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997340"/>
            <a:ext cx="8229600" cy="10332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Constructivism: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how an INDIVIDUAL constructs their own private meaning.</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767328"/>
            <a:ext cx="8229600" cy="10332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Social Constructionism: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how a GROUP builds shared meaning together. These are different paradigms.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Constructivism: Key Assumptions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is personally constructed by each individual.</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To understand someone's world you must enter their own meaning-making process.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A person's values, identity, and history shape how they construct their reality.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Each person's account must be taken entirely on its own terms.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850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Constructivism: Strengths and Limitations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35024"/>
            <a:ext cx="3977640" cy="384048"/>
          </a:xfrm>
          <a:prstGeom prst="rect">
            <a:avLst/>
          </a:prstGeom>
          <a:solidFill>
            <a:srgbClr val="4A9860"/>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Strengths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Limitations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Deep understanding of each individual's personal experience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Captures unique personal meaning that surveys cannot reach</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Rich narrative detail that other methods miss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70916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Findings do not apply beyond the individuals studied</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70916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Small numbers of participants, takes considerable time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70916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Requires the researcher to reflect carefully on their own influence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Constructivism: Studying Amazon Cart Abandonment</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The same business problem through this paradigm's lens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7B5EA7"/>
                </a:solidFill>
                <a:effectLst/>
                <a:uLnTx/>
                <a:uFillTx/>
                <a:latin typeface="Arial" pitchFamily="34" charset="0"/>
                <a:ea typeface="Arial" pitchFamily="34" charset="-122"/>
                <a:cs typeface="Arial" pitchFamily="34" charset="-120"/>
              </a:rPr>
              <a:t>The research question</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00784"/>
            <a:ext cx="8229600" cy="768096"/>
          </a:xfrm>
          <a:prstGeom prst="rect">
            <a:avLst/>
          </a:prstGeom>
          <a:noFill/>
          <a:ln/>
        </p:spPr>
        <p:txBody>
          <a:bodyPr wrap="square" rtlCol="0" anchor="t">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How does each individual customer personally construct the meaning of the shopping trolley, and how does their unique history shape the decision to abandon?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54203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How Constructivism would approach this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2889504"/>
            <a:ext cx="8229600" cy="1920240"/>
          </a:xfrm>
          <a:prstGeom prst="rect">
            <a:avLst/>
          </a:prstGeom>
          <a:noFill/>
          <a:ln/>
        </p:spPr>
        <p:txBody>
          <a:bodyPr wrap="square" rtlCol="0" anchor="t">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Follow eight individual customers over three months. Hold reflective conversations after each significant shopping session. Explore each person's relationship with money, past experiences of online fraud, their personal decision-making style, and what committing to a purchase means to them specifically. Each account is treated as unique and complete in itself, not compared with others.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Social Constructionism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Groups create shared versions of reality together.</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1060704"/>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Core idea: what we take as real is created collectively by groups through shared language, ongoing interaction, and social practices. It is not discovered out there waiting to be found. Different groups construct different realities.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560320"/>
            <a:ext cx="8229600" cy="22402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Example: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Our idea of 'childhood' as a time of innocence and protection is relatively recent. Earlier societies understood it very differently. Neither version is universally true. Both were constructed by groups in their own time and place.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Social Constructionism: What Does This Mean?</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Groups create reality together: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Collective agreement, not objective discovery, determines what is real.</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Different groups, different realities: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The same situation is experienced differently by different communities.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Language is central: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is made and maintained through the language groups use, not just described by it.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Research focus: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How groups construct shared meanings and how those vary across communities.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850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Social Constructionism: Key Assumptions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is constructed by groups through ongoing social processes.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Different groups construct different social realities.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What counts as real reflects collective agreement within groups.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Social realities are held in place through shared practices and institutions.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Social Constructionism: Strengths and Limitations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35024"/>
            <a:ext cx="3977640" cy="384048"/>
          </a:xfrm>
          <a:prstGeom prst="rect">
            <a:avLst/>
          </a:prstGeom>
          <a:solidFill>
            <a:srgbClr val="4A9860"/>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Strengths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Limitations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Shows how groups create and maintain shared understandings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Reveals how different communities experience the same thing differently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Attends to collective meaning-making processes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70916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Can become too abstract without concrete grounding</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70916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Requires careful thought about which groups are actually being studied</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70916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Difficult to connect directly to practical business decisions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Social Constructionism: Studying Amazon Cart Abandonment</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The same business problem through this paradigm's lens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AF7BBD"/>
                </a:solidFill>
                <a:effectLst/>
                <a:uLnTx/>
                <a:uFillTx/>
                <a:latin typeface="Arial" pitchFamily="34" charset="0"/>
                <a:ea typeface="Arial" pitchFamily="34" charset="-122"/>
                <a:cs typeface="Arial" pitchFamily="34" charset="-120"/>
              </a:rPr>
              <a:t>The research question</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00784"/>
            <a:ext cx="8229600" cy="768096"/>
          </a:xfrm>
          <a:prstGeom prst="rect">
            <a:avLst/>
          </a:prstGeom>
          <a:noFill/>
          <a:ln/>
        </p:spPr>
        <p:txBody>
          <a:bodyPr wrap="square" rtlCol="0" anchor="t">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How do different communities of customers collectively construct the meaning of the shopping trolley, and what shared norms shape abandonment across those groups?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54203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How Social Constructionism would approach this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2889504"/>
            <a:ext cx="8229600" cy="1920240"/>
          </a:xfrm>
          <a:prstGeom prst="rect">
            <a:avLst/>
          </a:prstGeom>
          <a:noFill/>
          <a:ln/>
        </p:spPr>
        <p:txBody>
          <a:bodyPr wrap="square" rtlCol="0" anchor="t">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Run focus groups with five distinct communities: young adults, parents of young children, older adults newer to online shopping, international students, and deal-hunting communities. Examine the shared language, norms, and expectations each group has built about what a trolley is for. The question is not why individuals leave but how different communities have collectively decided what the trolley means and what using it is supposed to achieve.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Interpretivism vs Constructivism vs Social Constructionism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Three different answers to: how is meaning made?</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365760" y="1316736"/>
            <a:ext cx="2743200" cy="3255264"/>
          </a:xfrm>
          <a:prstGeom prst="rect">
            <a:avLst/>
          </a:prstGeom>
          <a:solidFill>
            <a:srgbClr val="EEF2F3"/>
          </a:solidFill>
          <a:ln w="254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316736"/>
            <a:ext cx="2743200" cy="40233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457200" y="1362456"/>
            <a:ext cx="2560320" cy="31089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Interpretivism</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75488" y="181051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Individual subjective experience</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75488" y="245059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Unit: the individual</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75488" y="309067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Each person's reality is different</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75488" y="373075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In-depth interviews, observation</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3246120" y="1316736"/>
            <a:ext cx="2743200" cy="3255264"/>
          </a:xfrm>
          <a:prstGeom prst="rect">
            <a:avLst/>
          </a:prstGeom>
          <a:solidFill>
            <a:srgbClr val="EEF2F3"/>
          </a:solidFill>
          <a:ln w="25400">
            <a:solidFill>
              <a:srgbClr val="7B5E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hape 12"/>
          <p:cNvSpPr/>
          <p:nvPr/>
        </p:nvSpPr>
        <p:spPr>
          <a:xfrm>
            <a:off x="3246120" y="1316736"/>
            <a:ext cx="2743200" cy="402336"/>
          </a:xfrm>
          <a:prstGeom prst="rect">
            <a:avLst/>
          </a:prstGeom>
          <a:solidFill>
            <a:srgbClr val="7B5EA7"/>
          </a:solidFill>
          <a:ln w="12700">
            <a:solidFill>
              <a:srgbClr val="7B5E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 13"/>
          <p:cNvSpPr/>
          <p:nvPr/>
        </p:nvSpPr>
        <p:spPr>
          <a:xfrm>
            <a:off x="3337560" y="1362456"/>
            <a:ext cx="2560320" cy="31089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Constructivism</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3355848" y="181051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Individual personal meaning-making</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3355848" y="245059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Unit: the individual</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3355848" y="309067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Each person's reality is uniquely their own</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3355848" y="373075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Narrative, reflective conversations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Shape 18"/>
          <p:cNvSpPr/>
          <p:nvPr/>
        </p:nvSpPr>
        <p:spPr>
          <a:xfrm>
            <a:off x="6126480" y="1316736"/>
            <a:ext cx="2743200" cy="3255264"/>
          </a:xfrm>
          <a:prstGeom prst="rect">
            <a:avLst/>
          </a:prstGeom>
          <a:solidFill>
            <a:srgbClr val="EEF2F3"/>
          </a:solidFill>
          <a:ln w="25400">
            <a:solidFill>
              <a:srgbClr val="2E7D7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Shape 19"/>
          <p:cNvSpPr/>
          <p:nvPr/>
        </p:nvSpPr>
        <p:spPr>
          <a:xfrm>
            <a:off x="6126480" y="1316736"/>
            <a:ext cx="2743200" cy="402336"/>
          </a:xfrm>
          <a:prstGeom prst="rect">
            <a:avLst/>
          </a:prstGeom>
          <a:solidFill>
            <a:srgbClr val="2E7D7D"/>
          </a:solidFill>
          <a:ln w="12700">
            <a:solidFill>
              <a:srgbClr val="2E7D7D"/>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Text 20"/>
          <p:cNvSpPr/>
          <p:nvPr/>
        </p:nvSpPr>
        <p:spPr>
          <a:xfrm>
            <a:off x="6217920" y="1362456"/>
            <a:ext cx="2560320" cy="310896"/>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Social Constructionism</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 21"/>
          <p:cNvSpPr/>
          <p:nvPr/>
        </p:nvSpPr>
        <p:spPr>
          <a:xfrm>
            <a:off x="6236208" y="181051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Group collective meaning-making</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6236208" y="245059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Unit: the social group</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6236208" y="309067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built by groups together</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24"/>
          <p:cNvSpPr/>
          <p:nvPr/>
        </p:nvSpPr>
        <p:spPr>
          <a:xfrm>
            <a:off x="6236208" y="3730752"/>
            <a:ext cx="2523744" cy="585216"/>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Focus groups, analysis of shared texts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5"/>
          <p:cNvSpPr/>
          <p:nvPr/>
        </p:nvSpPr>
        <p:spPr>
          <a:xfrm>
            <a:off x="365760" y="4645152"/>
            <a:ext cx="8412480" cy="402336"/>
          </a:xfrm>
          <a:prstGeom prst="rect">
            <a:avLst/>
          </a:prstGeom>
          <a:solidFill>
            <a:srgbClr val="EEF2F3"/>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Key rule: Constructivism = INDIVIDUAL meaning.  Social Constructionism = GROUP meaning.  These are not the same paradigm.</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Critical Theory</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182880" y="859536"/>
            <a:ext cx="850392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Power shapes what gets called reality. Research should challenge that.</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71016"/>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Ontology: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has been shaped by power, history, and structural inequality over time.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Epistemology: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All knowledge is politically shaped. Whose knowledge counts is always a power question.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Axiology: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Research must take a side. Claiming neutrality is itself a political act.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Methodology: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Participatory research done with communities, not on them.</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Critical Theory: Key Assumptions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Power structures shape what we are allowed to call reality.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Research that claims to be neutral is serving whoever benefits from the existing order.</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Knowledge is never produced outside of political and economic interests.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Research should actively expose oppression and support those harmed by it.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850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Critical Theory: Strengths and Limitations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35024"/>
            <a:ext cx="3977640" cy="384048"/>
          </a:xfrm>
          <a:prstGeom prst="rect">
            <a:avLst/>
          </a:prstGeom>
          <a:solidFill>
            <a:srgbClr val="4A9860"/>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Strengths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Limitations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Gives voice to groups who are normally not heard</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Links research directly to action and social change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Makes the political dimension of research explicit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70916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May be seen as politically biased by those it challenges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70916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Can be difficult to publish in some traditional academic outlets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70916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Risk of the researcher imposing their own political position on participants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Critical Theory: Studying Amazon Cart Abandonment</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The same business problem through this paradigm's lens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C8824A"/>
                </a:solidFill>
                <a:effectLst/>
                <a:uLnTx/>
                <a:uFillTx/>
                <a:latin typeface="Arial" pitchFamily="34" charset="0"/>
                <a:ea typeface="Arial" pitchFamily="34" charset="-122"/>
                <a:cs typeface="Arial" pitchFamily="34" charset="-120"/>
              </a:rPr>
              <a:t>The research question</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00784"/>
            <a:ext cx="8229600" cy="768096"/>
          </a:xfrm>
          <a:prstGeom prst="rect">
            <a:avLst/>
          </a:prstGeom>
          <a:noFill/>
          <a:ln/>
        </p:spPr>
        <p:txBody>
          <a:bodyPr wrap="square"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Who does Amazon's checkout design serve, and what power structures shape the customer's experience of abandonment?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54203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How Critical Theory would approach this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2889504"/>
            <a:ext cx="8229600" cy="1920240"/>
          </a:xfrm>
          <a:prstGeom prst="rect">
            <a:avLst/>
          </a:prstGeom>
          <a:noFill/>
          <a:ln/>
        </p:spPr>
        <p:txBody>
          <a:bodyPr wrap="square" rtlCol="0" anchor="t">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Conduct participatory research with consumer rights advocates and lower-income shoppers. Examine how the checkout uses pressure techniques: delivery costs hidden until the final step, artificial urgency messages, cancellation flows made deliberately difficult. The goal is not to help Amazon improve its conversion rate. It is to produce evidence that can inform consumer protection policy and challenge the power imbalance built into the platform's design.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Pragmatism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Use whatever approach best answers your research question.</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Ontology: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Reality is whatever is workable and useful for solving the problem at hand.</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Epistemology: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Multiple ways of knowing are valid. Use what fits the question.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Axiology: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Values and ethics are judged by the practical consequences they produce.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Methodology: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Mixed methods. Action research. Whatever the question requires.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Pragmatism: Key Assumptions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Truth is what works in practice.</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Multiple research methods are legitimate. The question determines the approach.</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Context determines what is appropriate, not abstract philosophical rules.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Practical outcomes matter most.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850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Pragmatism: Strengths and Limitations</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335024"/>
            <a:ext cx="3977640" cy="384048"/>
          </a:xfrm>
          <a:prstGeom prst="rect">
            <a:avLst/>
          </a:prstGeom>
          <a:solidFill>
            <a:srgbClr val="4A9860"/>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Strengths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Limitations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Flexible and adapts to the specific research problem</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Focused on producing real-world outcomes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Not constrained by a single philosophical tradition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709160" y="1773936"/>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Can appear to lack philosophical grounding to doctoral examiners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709160" y="2773680"/>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Risk of selecting methods for convenience rather than rigour</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709160" y="3773424"/>
            <a:ext cx="3977640" cy="96316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Without a values framework, what works and what is right can pull in opposite directions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Pragmatism: Studying Amazon Cart Abandonment</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The same business problem through this paradigm's lens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5AAFB0"/>
                </a:solidFill>
                <a:effectLst/>
                <a:uLnTx/>
                <a:uFillTx/>
                <a:latin typeface="Arial" pitchFamily="34" charset="0"/>
                <a:ea typeface="Arial" pitchFamily="34" charset="-122"/>
                <a:cs typeface="Arial" pitchFamily="34" charset="-120"/>
              </a:rPr>
              <a:t>The research question</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1700784"/>
            <a:ext cx="8229600" cy="768096"/>
          </a:xfrm>
          <a:prstGeom prst="rect">
            <a:avLst/>
          </a:prstGeom>
          <a:noFill/>
          <a:ln/>
        </p:spPr>
        <p:txBody>
          <a:bodyPr wrap="square" rtlCol="0" anchor="t">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What combination of approaches will most effectively reduce trolley abandonment, and how do we know when something is working?</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542032"/>
            <a:ext cx="8229600" cy="329184"/>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How Pragmatism would approach this</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2889504"/>
            <a:ext cx="8229600" cy="1920240"/>
          </a:xfrm>
          <a:prstGeom prst="rect">
            <a:avLst/>
          </a:prstGeom>
          <a:noFill/>
          <a:ln/>
        </p:spPr>
        <p:txBody>
          <a:bodyPr wrap="square" rtlCol="0" anchor="t">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Start with transaction data to identify the highest-impact drop-off points. Run interviews to understand why customers leave at those points. Test three redesigned checkout flows with controlled experiments. Measure success against abandonment rate, customer satisfaction scores, and repeat purchase behaviour. Change approach at each stage based on what the previous phase reveals. Judge success by outcomes, not by methodological consistency.</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The Same Problem. Seven Different Lenses. (1 of 2)</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Amazon cart abandonment through each paradigm</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Positivism: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Experiment across 500,000 users. Which variables statistically predict abandonment?</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226564"/>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Post-Positivism: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Combine transaction data, interviews, and usability tests. Contradictions are findings.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099816"/>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Interpretivism: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What does leaving the trolley personally mean to each individual customer?</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973068"/>
            <a:ext cx="8229600" cy="82753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Constructivism: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How does each person's unique history and identity shape their decision?</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The Same Problem. Seven Different Lenses. (2 of 2)</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Amazon cart abandonment through each paradigm</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Social Constructionism: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How have different communities collectively decided what a shopping trolley is for?</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517648"/>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Critical Theory: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Who does the checkout design serve? What power does it exercise over customers?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681984"/>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Pragmatism:  </a:t>
            </a:r>
            <a:r>
              <a:rPr kumimoji="0" lang="en-US" sz="22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Iterative mixed methods. Judge by whether abandonment falls and satisfaction rises.</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BEDFE4">
            <a:alpha val="93333"/>
          </a:srgbClr>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Common Pitfalls to Avoid</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Learn from Others' Mistakes</a:t>
            </a:r>
            <a:endParaRPr lang="en-US" sz="1800" dirty="0"/>
          </a:p>
        </p:txBody>
      </p:sp>
      <p:sp>
        <p:nvSpPr>
          <p:cNvPr id="4" name="Text 2"/>
          <p:cNvSpPr/>
          <p:nvPr/>
        </p:nvSpPr>
        <p:spPr>
          <a:xfrm>
            <a:off x="457200" y="1451074"/>
            <a:ext cx="8229600" cy="17907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Mixing paradigms without justification</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Using methods inconsistent with your paradigm</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Failing to state your paradigm explicitly</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Judging quality using inappropriate criteria</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Confusing methodology with paradigm</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Treating paradigms as 'better' or 'worse' rather than different</a:t>
            </a:r>
            <a:endParaRPr lang="en-US" sz="1350"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BEDFE4">
            <a:alpha val="93333"/>
          </a:srgbClr>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Key References</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The paradigm framework</a:t>
            </a:r>
            <a:endParaRPr lang="en-US" sz="1800" dirty="0"/>
          </a:p>
        </p:txBody>
      </p:sp>
      <p:sp>
        <p:nvSpPr>
          <p:cNvPr id="4" name="Text 2"/>
          <p:cNvSpPr/>
          <p:nvPr/>
        </p:nvSpPr>
        <p:spPr>
          <a:xfrm>
            <a:off x="457200" y="1451074"/>
            <a:ext cx="8229600" cy="3500000"/>
          </a:xfrm>
          <a:prstGeom prst="rect">
            <a:avLst/>
          </a:prstGeom>
          <a:noFill/>
          <a:ln/>
        </p:spPr>
        <p:txBody>
          <a:bodyPr wrap="square" lIns="76200" tIns="0" rIns="0" bIns="0" rtlCol="0" anchor="t"/>
          <a:lstStyle/>
          <a:p>
            <a:pPr marL="342900" indent="-342900" algn="l">
              <a:spcAft>
                <a:spcPts val="500"/>
              </a:spcAft>
              <a:buNone/>
            </a:pPr>
            <a:r>
              <a:rPr lang="en-GB" sz="1200" dirty="0">
                <a:solidFill>
                  <a:srgbClr val="2C3E50"/>
                </a:solidFill>
                <a:latin typeface="Arial" pitchFamily="34" charset="0"/>
                <a:ea typeface="Arial" pitchFamily="34" charset="-122"/>
                <a:cs typeface="Arial" pitchFamily="34" charset="-120"/>
              </a:rPr>
              <a:t>Burrell, G. and Morgan, G., 1979. </a:t>
            </a:r>
            <a:r>
              <a:rPr lang="en-GB" sz="1200" i="1" dirty="0">
                <a:solidFill>
                  <a:srgbClr val="2C3E50"/>
                </a:solidFill>
                <a:latin typeface="Arial" pitchFamily="34" charset="0"/>
                <a:ea typeface="Arial" pitchFamily="34" charset="-122"/>
                <a:cs typeface="Arial" pitchFamily="34" charset="-120"/>
              </a:rPr>
              <a:t>Sociological paradigms and organisational analysis</a:t>
            </a:r>
            <a:r>
              <a:rPr lang="en-GB" sz="1200" dirty="0">
                <a:solidFill>
                  <a:srgbClr val="2C3E50"/>
                </a:solidFill>
                <a:latin typeface="Arial" pitchFamily="34" charset="0"/>
                <a:ea typeface="Arial" pitchFamily="34" charset="-122"/>
                <a:cs typeface="Arial" pitchFamily="34" charset="-120"/>
              </a:rPr>
              <a:t>. London: Heinemann.</a:t>
            </a:r>
          </a:p>
          <a:p>
            <a:pPr marL="342900" indent="-342900" algn="l">
              <a:spcAft>
                <a:spcPts val="500"/>
              </a:spcAft>
              <a:buNone/>
            </a:pPr>
            <a:r>
              <a:rPr lang="en-GB" sz="1200" dirty="0">
                <a:solidFill>
                  <a:srgbClr val="2C3E50"/>
                </a:solidFill>
                <a:latin typeface="Arial" pitchFamily="34" charset="0"/>
                <a:ea typeface="Arial" pitchFamily="34" charset="-122"/>
                <a:cs typeface="Arial" pitchFamily="34" charset="-120"/>
              </a:rPr>
              <a:t>Crotty, M., 1998. </a:t>
            </a:r>
            <a:r>
              <a:rPr lang="en-GB" sz="1200" i="1" dirty="0">
                <a:solidFill>
                  <a:srgbClr val="2C3E50"/>
                </a:solidFill>
                <a:latin typeface="Arial" pitchFamily="34" charset="0"/>
                <a:ea typeface="Arial" pitchFamily="34" charset="-122"/>
                <a:cs typeface="Arial" pitchFamily="34" charset="-120"/>
              </a:rPr>
              <a:t>The foundations of social research: meaning and perspective in the research process</a:t>
            </a:r>
            <a:r>
              <a:rPr lang="en-GB" sz="1200" dirty="0">
                <a:solidFill>
                  <a:srgbClr val="2C3E50"/>
                </a:solidFill>
                <a:latin typeface="Arial" pitchFamily="34" charset="0"/>
                <a:ea typeface="Arial" pitchFamily="34" charset="-122"/>
                <a:cs typeface="Arial" pitchFamily="34" charset="-120"/>
              </a:rPr>
              <a:t>. London: Sage.</a:t>
            </a:r>
          </a:p>
          <a:p>
            <a:pPr marL="342900" indent="-342900" algn="l">
              <a:spcAft>
                <a:spcPts val="500"/>
              </a:spcAft>
              <a:buNone/>
            </a:pPr>
            <a:r>
              <a:rPr lang="en-GB" sz="1200" dirty="0">
                <a:solidFill>
                  <a:srgbClr val="2C3E50"/>
                </a:solidFill>
                <a:latin typeface="Arial" pitchFamily="34" charset="0"/>
                <a:ea typeface="Arial" pitchFamily="34" charset="-122"/>
                <a:cs typeface="Arial" pitchFamily="34" charset="-120"/>
              </a:rPr>
              <a:t>Guba, E.G., ed., 1990. </a:t>
            </a:r>
            <a:r>
              <a:rPr lang="en-GB" sz="1200" i="1" dirty="0">
                <a:solidFill>
                  <a:srgbClr val="2C3E50"/>
                </a:solidFill>
                <a:latin typeface="Arial" pitchFamily="34" charset="0"/>
                <a:ea typeface="Arial" pitchFamily="34" charset="-122"/>
                <a:cs typeface="Arial" pitchFamily="34" charset="-120"/>
              </a:rPr>
              <a:t>The paradigm dialog</a:t>
            </a:r>
            <a:r>
              <a:rPr lang="en-GB" sz="1200" dirty="0">
                <a:solidFill>
                  <a:srgbClr val="2C3E50"/>
                </a:solidFill>
                <a:latin typeface="Arial" pitchFamily="34" charset="0"/>
                <a:ea typeface="Arial" pitchFamily="34" charset="-122"/>
                <a:cs typeface="Arial" pitchFamily="34" charset="-120"/>
              </a:rPr>
              <a:t>. Newbury Park, CA: Sage.</a:t>
            </a:r>
          </a:p>
          <a:p>
            <a:pPr marL="342900" indent="-342900" algn="l">
              <a:spcAft>
                <a:spcPts val="500"/>
              </a:spcAft>
              <a:buNone/>
            </a:pPr>
            <a:r>
              <a:rPr lang="en-GB" sz="1200" dirty="0">
                <a:solidFill>
                  <a:srgbClr val="2C3E50"/>
                </a:solidFill>
                <a:latin typeface="Arial" pitchFamily="34" charset="0"/>
                <a:ea typeface="Arial" pitchFamily="34" charset="-122"/>
                <a:cs typeface="Arial" pitchFamily="34" charset="-120"/>
              </a:rPr>
              <a:t>Guba, E.G. and Lincoln, Y.S., 1994. Competing paradigms in qualitative research. In: N.K. Denzin and Y.S. Lincoln, eds. </a:t>
            </a:r>
            <a:r>
              <a:rPr lang="en-GB" sz="1200" i="1" dirty="0">
                <a:solidFill>
                  <a:srgbClr val="2C3E50"/>
                </a:solidFill>
                <a:latin typeface="Arial" pitchFamily="34" charset="0"/>
                <a:ea typeface="Arial" pitchFamily="34" charset="-122"/>
                <a:cs typeface="Arial" pitchFamily="34" charset="-120"/>
              </a:rPr>
              <a:t>Handbook of qualitative research</a:t>
            </a:r>
            <a:r>
              <a:rPr lang="en-GB" sz="1200" dirty="0">
                <a:solidFill>
                  <a:srgbClr val="2C3E50"/>
                </a:solidFill>
                <a:latin typeface="Arial" pitchFamily="34" charset="0"/>
                <a:ea typeface="Arial" pitchFamily="34" charset="-122"/>
                <a:cs typeface="Arial" pitchFamily="34" charset="-120"/>
              </a:rPr>
              <a:t>. Thousand Oaks, CA: Sage, pp. 105-117.</a:t>
            </a:r>
          </a:p>
          <a:p>
            <a:pPr marL="342900" indent="-342900" algn="l">
              <a:spcAft>
                <a:spcPts val="500"/>
              </a:spcAft>
              <a:buNone/>
            </a:pPr>
            <a:r>
              <a:rPr lang="en-GB" sz="1200" dirty="0">
                <a:solidFill>
                  <a:srgbClr val="2C3E50"/>
                </a:solidFill>
                <a:latin typeface="Arial" pitchFamily="34" charset="0"/>
                <a:ea typeface="Arial" pitchFamily="34" charset="-122"/>
                <a:cs typeface="Arial" pitchFamily="34" charset="-120"/>
              </a:rPr>
              <a:t>Heron, J. and Reason, P., 1997. A participatory inquiry paradigm. </a:t>
            </a:r>
            <a:r>
              <a:rPr lang="en-GB" sz="1200" i="1" dirty="0">
                <a:solidFill>
                  <a:srgbClr val="2C3E50"/>
                </a:solidFill>
                <a:latin typeface="Arial" pitchFamily="34" charset="0"/>
                <a:ea typeface="Arial" pitchFamily="34" charset="-122"/>
                <a:cs typeface="Arial" pitchFamily="34" charset="-120"/>
              </a:rPr>
              <a:t>Qualitative Inquiry</a:t>
            </a:r>
            <a:r>
              <a:rPr lang="en-GB" sz="1200" dirty="0">
                <a:solidFill>
                  <a:srgbClr val="2C3E50"/>
                </a:solidFill>
                <a:latin typeface="Arial" pitchFamily="34" charset="0"/>
                <a:ea typeface="Arial" pitchFamily="34" charset="-122"/>
                <a:cs typeface="Arial" pitchFamily="34" charset="-120"/>
              </a:rPr>
              <a:t>, 3(3), pp. 274-294.</a:t>
            </a:r>
          </a:p>
          <a:p>
            <a:pPr marL="342900" indent="-342900" algn="l">
              <a:spcAft>
                <a:spcPts val="500"/>
              </a:spcAft>
              <a:buNone/>
            </a:pPr>
            <a:r>
              <a:rPr lang="en-GB" sz="1200" dirty="0">
                <a:solidFill>
                  <a:srgbClr val="2C3E50"/>
                </a:solidFill>
                <a:latin typeface="Arial" pitchFamily="34" charset="0"/>
                <a:ea typeface="Arial" pitchFamily="34" charset="-122"/>
                <a:cs typeface="Arial" pitchFamily="34" charset="-120"/>
              </a:rPr>
              <a:t>Kuhn, T.S., 1970. </a:t>
            </a:r>
            <a:r>
              <a:rPr lang="en-GB" sz="1200" i="1" dirty="0">
                <a:solidFill>
                  <a:srgbClr val="2C3E50"/>
                </a:solidFill>
                <a:latin typeface="Arial" pitchFamily="34" charset="0"/>
                <a:ea typeface="Arial" pitchFamily="34" charset="-122"/>
                <a:cs typeface="Arial" pitchFamily="34" charset="-120"/>
              </a:rPr>
              <a:t>The structure of scientific revolutions</a:t>
            </a:r>
            <a:r>
              <a:rPr lang="en-GB" sz="1200" dirty="0">
                <a:solidFill>
                  <a:srgbClr val="2C3E50"/>
                </a:solidFill>
                <a:latin typeface="Arial" pitchFamily="34" charset="0"/>
                <a:ea typeface="Arial" pitchFamily="34" charset="-122"/>
                <a:cs typeface="Arial" pitchFamily="34" charset="-120"/>
              </a:rPr>
              <a:t>. 2nd ed. Chicago: University of Chicago Press.</a:t>
            </a:r>
          </a:p>
          <a:p>
            <a:pPr marL="342900" indent="-342900" algn="l">
              <a:spcAft>
                <a:spcPts val="500"/>
              </a:spcAft>
              <a:buNone/>
            </a:pPr>
            <a:r>
              <a:rPr lang="en-GB" sz="1200" dirty="0">
                <a:solidFill>
                  <a:srgbClr val="2C3E50"/>
                </a:solidFill>
                <a:latin typeface="Arial" pitchFamily="34" charset="0"/>
                <a:ea typeface="Arial" pitchFamily="34" charset="-122"/>
                <a:cs typeface="Arial" pitchFamily="34" charset="-120"/>
              </a:rPr>
              <a:t>Lincoln, Y.S., Lynham, S.A. and Guba, E.G., 2018. Paradigmatic controversies, contradictions, and emerging confluences, revisited. In: N.K. Denzin and Y.S. Lincoln, eds. </a:t>
            </a:r>
            <a:r>
              <a:rPr lang="en-GB" sz="1200" i="1" dirty="0">
                <a:solidFill>
                  <a:srgbClr val="2C3E50"/>
                </a:solidFill>
                <a:latin typeface="Arial" pitchFamily="34" charset="0"/>
                <a:ea typeface="Arial" pitchFamily="34" charset="-122"/>
                <a:cs typeface="Arial" pitchFamily="34" charset="-120"/>
              </a:rPr>
              <a:t>The Sage handbook of qualitative research</a:t>
            </a:r>
            <a:r>
              <a:rPr lang="en-GB" sz="1200" dirty="0">
                <a:solidFill>
                  <a:srgbClr val="2C3E50"/>
                </a:solidFill>
                <a:latin typeface="Arial" pitchFamily="34" charset="0"/>
                <a:ea typeface="Arial" pitchFamily="34" charset="-122"/>
                <a:cs typeface="Arial" pitchFamily="34" charset="-120"/>
              </a:rPr>
              <a:t>. 5th ed. Thousand Oaks, CA: Sage.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Summary and Next Steps</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Your Research Journey</a:t>
            </a:r>
            <a:endParaRPr lang="en-US" sz="1800" dirty="0"/>
          </a:p>
        </p:txBody>
      </p:sp>
      <p:sp>
        <p:nvSpPr>
          <p:cNvPr id="4" name="Text 2"/>
          <p:cNvSpPr/>
          <p:nvPr/>
        </p:nvSpPr>
        <p:spPr>
          <a:xfrm>
            <a:off x="457200" y="1451074"/>
            <a:ext cx="8229600" cy="17907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Understanding paradigms is essential for doctoral research</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Your paradigm shapes every aspect of your research design</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Different paradigms answer different types of questions</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Be explicit, be consistent, be rigorous</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Discuss your paradigm choice with your supervisor</a:t>
            </a:r>
            <a:endParaRPr lang="en-US" sz="1350" dirty="0"/>
          </a:p>
          <a:p>
            <a:pPr marL="85725" indent="-85725" algn="l">
              <a:lnSpc>
                <a:spcPts val="2100"/>
              </a:lnSpc>
              <a:buSzPct val="100000"/>
              <a:buChar char="•"/>
            </a:pPr>
            <a:r>
              <a:rPr lang="en-US" sz="1350" dirty="0">
                <a:solidFill>
                  <a:srgbClr val="2C3E50"/>
                </a:solidFill>
                <a:latin typeface="Arial" pitchFamily="34" charset="0"/>
                <a:ea typeface="Arial" pitchFamily="34" charset="-122"/>
                <a:cs typeface="Arial" pitchFamily="34" charset="-120"/>
              </a:rPr>
              <a:t>Read widely and deeply in your chosen tradition</a:t>
            </a:r>
            <a:endParaRPr lang="en-US" sz="1350" dirty="0"/>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Where the Seven Aliens Come From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Lincoln, Lynham and Guba (2018) and beyond</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From the chapter:  </a:t>
            </a:r>
            <a:r>
              <a:rPr kumimoji="0" lang="en-US" sz="17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Aliens A, B and F take their columns directly from Lincoln, Lynham and Guba (2018).</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517648"/>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One column becomes three:  </a:t>
            </a:r>
            <a:r>
              <a:rPr kumimoji="0" lang="en-US" sz="17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The chapter has one constructivist column. The Seven Aliens split it into C interpretivism, D constructivism and E social constructionism.</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681984"/>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Built from elsewhere:  </a:t>
            </a:r>
            <a:r>
              <a:rPr kumimoji="0" lang="en-US" sz="17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Alien G draws on Dewey (1938), Johnson and Onwuegbuzie (2004) and Morgan (2007). Critical realism (Bhaskar) and the participatory paradigm (Heron and Reason, 1997) sit outside the Seven Aliens.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BEDFE4">
            <a:alpha val="93333"/>
          </a:srgbClr>
        </a:solidFill>
        <a:effectLst/>
      </p:bgPr>
    </p:bg>
    <p:spTree>
      <p:nvGrpSpPr>
        <p:cNvPr id="1" name=""/>
        <p:cNvGrpSpPr/>
        <p:nvPr/>
      </p:nvGrpSpPr>
      <p:grpSpPr>
        <a:xfrm>
          <a:off x="0" y="0"/>
          <a:ext cx="0" cy="0"/>
          <a:chOff x="0" y="0"/>
          <a:chExt cx="0" cy="0"/>
        </a:xfrm>
      </p:grpSpPr>
      <p:sp>
        <p:nvSpPr>
          <p:cNvPr id="2" name="Text 0"/>
          <p:cNvSpPr/>
          <p:nvPr/>
        </p:nvSpPr>
        <p:spPr>
          <a:xfrm>
            <a:off x="457200" y="457200"/>
            <a:ext cx="4206812" cy="338584"/>
          </a:xfrm>
          <a:prstGeom prst="rect">
            <a:avLst/>
          </a:prstGeom>
          <a:noFill/>
          <a:ln/>
        </p:spPr>
        <p:txBody>
          <a:bodyPr wrap="square" lIns="0" tIns="0" rIns="0" bIns="0" rtlCol="0" anchor="t"/>
          <a:lstStyle/>
          <a:p>
            <a:pPr marL="0" indent="0" algn="l">
              <a:lnSpc>
                <a:spcPts val="2667"/>
              </a:lnSpc>
              <a:spcAft>
                <a:spcPts val="1800"/>
              </a:spcAft>
              <a:buNone/>
            </a:pPr>
            <a:r>
              <a:rPr lang="en-US" sz="2400" b="1" dirty="0">
                <a:solidFill>
                  <a:srgbClr val="1C2833"/>
                </a:solidFill>
                <a:latin typeface="Arial" pitchFamily="34" charset="0"/>
                <a:ea typeface="Arial" pitchFamily="34" charset="-122"/>
                <a:cs typeface="Arial" pitchFamily="34" charset="-120"/>
              </a:rPr>
              <a:t>Key References (continued)</a:t>
            </a:r>
            <a:endParaRPr lang="en-US" sz="2400" dirty="0"/>
          </a:p>
        </p:txBody>
      </p:sp>
      <p:sp>
        <p:nvSpPr>
          <p:cNvPr id="3" name="Text 1"/>
          <p:cNvSpPr/>
          <p:nvPr/>
        </p:nvSpPr>
        <p:spPr>
          <a:xfrm>
            <a:off x="457200" y="1024384"/>
            <a:ext cx="8394192" cy="274290"/>
          </a:xfrm>
          <a:prstGeom prst="rect">
            <a:avLst/>
          </a:prstGeom>
          <a:noFill/>
          <a:ln/>
        </p:spPr>
        <p:txBody>
          <a:bodyPr wrap="square" lIns="0" tIns="0" rIns="0" bIns="0" rtlCol="0" anchor="t"/>
          <a:lstStyle/>
          <a:p>
            <a:pPr marL="0" indent="0" algn="l">
              <a:lnSpc>
                <a:spcPts val="2160"/>
              </a:lnSpc>
              <a:spcAft>
                <a:spcPts val="1200"/>
              </a:spcAft>
              <a:buNone/>
            </a:pPr>
            <a:r>
              <a:rPr lang="en-US" sz="1800" b="1" dirty="0">
                <a:solidFill>
                  <a:srgbClr val="5EA8A7"/>
                </a:solidFill>
                <a:latin typeface="Arial" pitchFamily="34" charset="0"/>
                <a:ea typeface="Arial" pitchFamily="34" charset="-122"/>
                <a:cs typeface="Arial" pitchFamily="34" charset="-120"/>
              </a:rPr>
              <a:t>Key reading for each alien</a:t>
            </a:r>
            <a:endParaRPr lang="en-US" sz="1800" dirty="0"/>
          </a:p>
        </p:txBody>
      </p:sp>
      <p:sp>
        <p:nvSpPr>
          <p:cNvPr id="4" name="Text 2"/>
          <p:cNvSpPr/>
          <p:nvPr/>
        </p:nvSpPr>
        <p:spPr>
          <a:xfrm>
            <a:off x="457200" y="1451074"/>
            <a:ext cx="8229600" cy="3500000"/>
          </a:xfrm>
          <a:prstGeom prst="rect">
            <a:avLst/>
          </a:prstGeom>
          <a:noFill/>
          <a:ln/>
        </p:spPr>
        <p:txBody>
          <a:bodyPr wrap="square" lIns="76200" tIns="0" rIns="0" bIns="0" rtlCol="0" anchor="t"/>
          <a:lstStyle/>
          <a:p>
            <a:pPr marL="342900" indent="-342900" algn="l">
              <a:spcAft>
                <a:spcPts val="500"/>
              </a:spcAft>
              <a:buNone/>
            </a:pPr>
            <a:r>
              <a:rPr lang="en-GB" sz="1100" dirty="0">
                <a:solidFill>
                  <a:srgbClr val="2C3E50"/>
                </a:solidFill>
                <a:latin typeface="Arial" pitchFamily="34" charset="0"/>
                <a:ea typeface="Arial" pitchFamily="34" charset="-122"/>
                <a:cs typeface="Arial" pitchFamily="34" charset="-120"/>
              </a:rPr>
              <a:t>A  Johnson, P. and Duberley, J., 2000. </a:t>
            </a:r>
            <a:r>
              <a:rPr lang="en-GB" sz="1100" i="1" dirty="0">
                <a:solidFill>
                  <a:srgbClr val="2C3E50"/>
                </a:solidFill>
                <a:latin typeface="Arial" pitchFamily="34" charset="0"/>
                <a:ea typeface="Arial" pitchFamily="34" charset="-122"/>
                <a:cs typeface="Arial" pitchFamily="34" charset="-120"/>
              </a:rPr>
              <a:t>Understanding management research: an introduction to epistemology</a:t>
            </a:r>
            <a:r>
              <a:rPr lang="en-GB" sz="1100" dirty="0">
                <a:solidFill>
                  <a:srgbClr val="2C3E50"/>
                </a:solidFill>
                <a:latin typeface="Arial" pitchFamily="34" charset="0"/>
                <a:ea typeface="Arial" pitchFamily="34" charset="-122"/>
                <a:cs typeface="Arial" pitchFamily="34" charset="-120"/>
              </a:rPr>
              <a:t>. London: Sage.</a:t>
            </a:r>
          </a:p>
          <a:p>
            <a:pPr marL="342900" indent="-342900" algn="l">
              <a:spcAft>
                <a:spcPts val="500"/>
              </a:spcAft>
              <a:buNone/>
            </a:pPr>
            <a:r>
              <a:rPr lang="en-GB" sz="1100" dirty="0">
                <a:solidFill>
                  <a:srgbClr val="2C3E50"/>
                </a:solidFill>
                <a:latin typeface="Arial" pitchFamily="34" charset="0"/>
                <a:ea typeface="Arial" pitchFamily="34" charset="-122"/>
                <a:cs typeface="Arial" pitchFamily="34" charset="-120"/>
              </a:rPr>
              <a:t>B  Phillips, D.C. and Burbules, N.C., 2000. </a:t>
            </a:r>
            <a:r>
              <a:rPr lang="en-GB" sz="1100" i="1" dirty="0">
                <a:solidFill>
                  <a:srgbClr val="2C3E50"/>
                </a:solidFill>
                <a:latin typeface="Arial" pitchFamily="34" charset="0"/>
                <a:ea typeface="Arial" pitchFamily="34" charset="-122"/>
                <a:cs typeface="Arial" pitchFamily="34" charset="-120"/>
              </a:rPr>
              <a:t>Postpositivism and educational research</a:t>
            </a:r>
            <a:r>
              <a:rPr lang="en-GB" sz="1100" dirty="0">
                <a:solidFill>
                  <a:srgbClr val="2C3E50"/>
                </a:solidFill>
                <a:latin typeface="Arial" pitchFamily="34" charset="0"/>
                <a:ea typeface="Arial" pitchFamily="34" charset="-122"/>
                <a:cs typeface="Arial" pitchFamily="34" charset="-120"/>
              </a:rPr>
              <a:t>. Lanham, MD: Rowman and Littlefield.</a:t>
            </a:r>
          </a:p>
          <a:p>
            <a:pPr marL="342900" indent="-342900" algn="l">
              <a:spcAft>
                <a:spcPts val="500"/>
              </a:spcAft>
              <a:buNone/>
            </a:pPr>
            <a:r>
              <a:rPr lang="en-GB" sz="1100" dirty="0">
                <a:solidFill>
                  <a:srgbClr val="2C3E50"/>
                </a:solidFill>
                <a:latin typeface="Arial" pitchFamily="34" charset="0"/>
                <a:ea typeface="Arial" pitchFamily="34" charset="-122"/>
                <a:cs typeface="Arial" pitchFamily="34" charset="-120"/>
              </a:rPr>
              <a:t>C  Schwandt, T.A., 2000. Three epistemological stances for qualitative inquiry: interpretivism, hermeneutics, and social constructionism. In: N.K. Denzin and Y.S. Lincoln, eds. </a:t>
            </a:r>
            <a:r>
              <a:rPr lang="en-GB" sz="1100" i="1" dirty="0">
                <a:solidFill>
                  <a:srgbClr val="2C3E50"/>
                </a:solidFill>
                <a:latin typeface="Arial" pitchFamily="34" charset="0"/>
                <a:ea typeface="Arial" pitchFamily="34" charset="-122"/>
                <a:cs typeface="Arial" pitchFamily="34" charset="-120"/>
              </a:rPr>
              <a:t>Handbook of qualitative research</a:t>
            </a:r>
            <a:r>
              <a:rPr lang="en-GB" sz="1100" dirty="0">
                <a:solidFill>
                  <a:srgbClr val="2C3E50"/>
                </a:solidFill>
                <a:latin typeface="Arial" pitchFamily="34" charset="0"/>
                <a:ea typeface="Arial" pitchFamily="34" charset="-122"/>
                <a:cs typeface="Arial" pitchFamily="34" charset="-120"/>
              </a:rPr>
              <a:t>. 2nd ed. Thousand Oaks, CA: Sage, pp. 189-213.</a:t>
            </a:r>
          </a:p>
          <a:p>
            <a:pPr marL="342900" indent="-342900" algn="l">
              <a:spcAft>
                <a:spcPts val="500"/>
              </a:spcAft>
              <a:buNone/>
            </a:pPr>
            <a:r>
              <a:rPr lang="en-GB" sz="1100" dirty="0">
                <a:solidFill>
                  <a:srgbClr val="2C3E50"/>
                </a:solidFill>
                <a:latin typeface="Arial" pitchFamily="34" charset="0"/>
                <a:ea typeface="Arial" pitchFamily="34" charset="-122"/>
                <a:cs typeface="Arial" pitchFamily="34" charset="-120"/>
              </a:rPr>
              <a:t>D  Charmaz, K., 2014. </a:t>
            </a:r>
            <a:r>
              <a:rPr lang="en-GB" sz="1100" i="1" dirty="0">
                <a:solidFill>
                  <a:srgbClr val="2C3E50"/>
                </a:solidFill>
                <a:latin typeface="Arial" pitchFamily="34" charset="0"/>
                <a:ea typeface="Arial" pitchFamily="34" charset="-122"/>
                <a:cs typeface="Arial" pitchFamily="34" charset="-120"/>
              </a:rPr>
              <a:t>Constructing grounded theory</a:t>
            </a:r>
            <a:r>
              <a:rPr lang="en-GB" sz="1100" dirty="0">
                <a:solidFill>
                  <a:srgbClr val="2C3E50"/>
                </a:solidFill>
                <a:latin typeface="Arial" pitchFamily="34" charset="0"/>
                <a:ea typeface="Arial" pitchFamily="34" charset="-122"/>
                <a:cs typeface="Arial" pitchFamily="34" charset="-120"/>
              </a:rPr>
              <a:t>. 2nd ed. London: Sage.</a:t>
            </a:r>
          </a:p>
          <a:p>
            <a:pPr marL="342900" indent="-342900" algn="l">
              <a:spcAft>
                <a:spcPts val="500"/>
              </a:spcAft>
              <a:buNone/>
            </a:pPr>
            <a:r>
              <a:rPr lang="en-GB" sz="1100" dirty="0">
                <a:solidFill>
                  <a:srgbClr val="2C3E50"/>
                </a:solidFill>
                <a:latin typeface="Arial" pitchFamily="34" charset="0"/>
                <a:ea typeface="Arial" pitchFamily="34" charset="-122"/>
                <a:cs typeface="Arial" pitchFamily="34" charset="-120"/>
              </a:rPr>
              <a:t>E  Berger, P.L. and Luckmann, T., 1966. </a:t>
            </a:r>
            <a:r>
              <a:rPr lang="en-GB" sz="1100" i="1" dirty="0">
                <a:solidFill>
                  <a:srgbClr val="2C3E50"/>
                </a:solidFill>
                <a:latin typeface="Arial" pitchFamily="34" charset="0"/>
                <a:ea typeface="Arial" pitchFamily="34" charset="-122"/>
                <a:cs typeface="Arial" pitchFamily="34" charset="-120"/>
              </a:rPr>
              <a:t>The social construction of reality: a treatise in the sociology of knowledge</a:t>
            </a:r>
            <a:r>
              <a:rPr lang="en-GB" sz="1100" dirty="0">
                <a:solidFill>
                  <a:srgbClr val="2C3E50"/>
                </a:solidFill>
                <a:latin typeface="Arial" pitchFamily="34" charset="0"/>
                <a:ea typeface="Arial" pitchFamily="34" charset="-122"/>
                <a:cs typeface="Arial" pitchFamily="34" charset="-120"/>
              </a:rPr>
              <a:t>. Garden City, NY: Doubleday.</a:t>
            </a:r>
          </a:p>
          <a:p>
            <a:pPr marL="342900" indent="-342900" algn="l">
              <a:spcAft>
                <a:spcPts val="500"/>
              </a:spcAft>
              <a:buNone/>
            </a:pPr>
            <a:r>
              <a:rPr lang="en-GB" sz="1100" dirty="0">
                <a:solidFill>
                  <a:srgbClr val="2C3E50"/>
                </a:solidFill>
                <a:latin typeface="Arial" pitchFamily="34" charset="0"/>
                <a:ea typeface="Arial" pitchFamily="34" charset="-122"/>
                <a:cs typeface="Arial" pitchFamily="34" charset="-120"/>
              </a:rPr>
              <a:t>F  Alvesson, M. and Deetz, S., 2000. </a:t>
            </a:r>
            <a:r>
              <a:rPr lang="en-GB" sz="1100" i="1" dirty="0">
                <a:solidFill>
                  <a:srgbClr val="2C3E50"/>
                </a:solidFill>
                <a:latin typeface="Arial" pitchFamily="34" charset="0"/>
                <a:ea typeface="Arial" pitchFamily="34" charset="-122"/>
                <a:cs typeface="Arial" pitchFamily="34" charset="-120"/>
              </a:rPr>
              <a:t>Doing critical management research</a:t>
            </a:r>
            <a:r>
              <a:rPr lang="en-GB" sz="1100" dirty="0">
                <a:solidFill>
                  <a:srgbClr val="2C3E50"/>
                </a:solidFill>
                <a:latin typeface="Arial" pitchFamily="34" charset="0"/>
                <a:ea typeface="Arial" pitchFamily="34" charset="-122"/>
                <a:cs typeface="Arial" pitchFamily="34" charset="-120"/>
              </a:rPr>
              <a:t>. London: Sage.</a:t>
            </a:r>
          </a:p>
          <a:p>
            <a:pPr marL="342900" indent="-342900" algn="l">
              <a:spcAft>
                <a:spcPts val="500"/>
              </a:spcAft>
              <a:buNone/>
            </a:pPr>
            <a:r>
              <a:rPr lang="en-GB" sz="1100" dirty="0">
                <a:solidFill>
                  <a:srgbClr val="2C3E50"/>
                </a:solidFill>
                <a:latin typeface="Arial" pitchFamily="34" charset="0"/>
                <a:ea typeface="Arial" pitchFamily="34" charset="-122"/>
                <a:cs typeface="Arial" pitchFamily="34" charset="-120"/>
              </a:rPr>
              <a:t>G  Morgan, D.L., 2007. Paradigms lost and pragmatism regained: methodological implications of combining qualitative and quantitative methods. </a:t>
            </a:r>
            <a:r>
              <a:rPr lang="en-GB" sz="1100" i="1" dirty="0">
                <a:solidFill>
                  <a:srgbClr val="2C3E50"/>
                </a:solidFill>
                <a:latin typeface="Arial" pitchFamily="34" charset="0"/>
                <a:ea typeface="Arial" pitchFamily="34" charset="-122"/>
                <a:cs typeface="Arial" pitchFamily="34" charset="-120"/>
              </a:rPr>
              <a:t>Journal of Mixed Methods Research</a:t>
            </a:r>
            <a:r>
              <a:rPr lang="en-GB" sz="1100" dirty="0">
                <a:solidFill>
                  <a:srgbClr val="2C3E50"/>
                </a:solidFill>
                <a:latin typeface="Arial" pitchFamily="34" charset="0"/>
                <a:ea typeface="Arial" pitchFamily="34" charset="-122"/>
                <a:cs typeface="Arial" pitchFamily="34" charset="-120"/>
              </a:rPr>
              <a:t>, 1(1), pp. 48-76.</a:t>
            </a:r>
          </a:p>
          <a:p>
            <a:pPr marL="342900" indent="-342900" algn="l">
              <a:spcAft>
                <a:spcPts val="500"/>
              </a:spcAft>
              <a:buNone/>
            </a:pPr>
            <a:r>
              <a:rPr lang="en-GB" sz="1100" dirty="0">
                <a:solidFill>
                  <a:srgbClr val="2C3E50"/>
                </a:solidFill>
                <a:latin typeface="Arial" pitchFamily="34" charset="0"/>
                <a:ea typeface="Arial" pitchFamily="34" charset="-122"/>
                <a:cs typeface="Arial" pitchFamily="34" charset="-120"/>
              </a:rPr>
              <a:t>G  Creswell, J.W. and Plano Clark, V.L., 2018. </a:t>
            </a:r>
            <a:r>
              <a:rPr lang="en-GB" sz="1100" i="1" dirty="0">
                <a:solidFill>
                  <a:srgbClr val="2C3E50"/>
                </a:solidFill>
                <a:latin typeface="Arial" pitchFamily="34" charset="0"/>
                <a:ea typeface="Arial" pitchFamily="34" charset="-122"/>
                <a:cs typeface="Arial" pitchFamily="34" charset="-120"/>
              </a:rPr>
              <a:t>Designing and conducting mixed methods research</a:t>
            </a:r>
            <a:r>
              <a:rPr lang="en-GB" sz="1100" dirty="0">
                <a:solidFill>
                  <a:srgbClr val="2C3E50"/>
                </a:solidFill>
                <a:latin typeface="Arial" pitchFamily="34" charset="0"/>
                <a:ea typeface="Arial" pitchFamily="34" charset="-122"/>
                <a:cs typeface="Arial" pitchFamily="34" charset="-120"/>
              </a:rPr>
              <a:t>. 3rd ed. Thousand Oaks, CA: Sage.</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1C2833"/>
                </a:solidFill>
                <a:effectLst/>
                <a:uLnTx/>
                <a:uFillTx/>
                <a:latin typeface="Arial" pitchFamily="34" charset="0"/>
                <a:ea typeface="Arial" pitchFamily="34" charset="-122"/>
                <a:cs typeface="Arial" pitchFamily="34" charset="-120"/>
              </a:rPr>
              <a:t>Where Axiology Comes From</a:t>
            </a:r>
            <a:endPar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859536"/>
            <a:ext cx="8229600" cy="347472"/>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100" b="0" i="1"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Heron and Reason (1997)</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353312"/>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Three questions became four:  </a:t>
            </a:r>
            <a:r>
              <a:rPr kumimoji="0" lang="en-US" sz="17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Guba and Lincoln (1994) defined a paradigm by three questions: ontology, epistemology and methodology. Heron and Reason (1997) argued that a fourth was missing and added axiology, the question of values.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517648"/>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Why they added it:  </a:t>
            </a:r>
            <a:r>
              <a:rPr kumimoji="0" lang="en-US" sz="17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They asked what kind of knowledge is worth having. For them research should serve human flourishing, so knowing how to act well matters more than simply knowing about something. Ontology, epistemology and methodology cannot answer that question.</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681984"/>
            <a:ext cx="8229600" cy="111861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5EA8A7"/>
                </a:solidFill>
                <a:effectLst/>
                <a:uLnTx/>
                <a:uFillTx/>
                <a:latin typeface="Arial" pitchFamily="34" charset="0"/>
                <a:ea typeface="Arial" pitchFamily="34" charset="-122"/>
                <a:cs typeface="Arial" pitchFamily="34" charset="-120"/>
              </a:rPr>
              <a:t>What happened next:  </a:t>
            </a:r>
            <a:r>
              <a:rPr kumimoji="0" lang="en-US" sz="1700" b="0" i="0" u="none" strike="noStrike" kern="1200" cap="none" spc="0" normalizeH="0" baseline="0" noProof="0" dirty="0">
                <a:ln>
                  <a:noFill/>
                </a:ln>
                <a:solidFill>
                  <a:srgbClr val="2C3E50"/>
                </a:solidFill>
                <a:effectLst/>
                <a:uLnTx/>
                <a:uFillTx/>
                <a:latin typeface="Arial" pitchFamily="34" charset="0"/>
                <a:ea typeface="Arial" pitchFamily="34" charset="-122"/>
                <a:cs typeface="Arial" pitchFamily="34" charset="-120"/>
              </a:rPr>
              <a:t>Lincoln and Guba accepted the argument and added axiology to their table, where it remains in Lincoln, Lynham and Guba (2018). The participatory paradigm sits outside the Seven Aliens, but its question about values is one of your four dimensions.</a:t>
            </a:r>
            <a:endPar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12624</Words>
  <Application>Microsoft Office PowerPoint</Application>
  <PresentationFormat>On-screen Show (16:9)</PresentationFormat>
  <Paragraphs>1179</Paragraphs>
  <Slides>87</Slides>
  <Notes>82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87</vt:i4>
      </vt:variant>
    </vt:vector>
  </HeadingPairs>
  <TitlesOfParts>
    <vt:vector size="93" baseType="lpstr">
      <vt:lpstr>Aptos</vt:lpstr>
      <vt:lpstr>Arial</vt:lpstr>
      <vt:lpstr>Calibri</vt:lpstr>
      <vt:lpstr>Calibri Light</vt:lpstr>
      <vt:lpstr>Office 2013 - 2022 Theme</vt:lpstr>
      <vt:lpstr>Office Theme</vt:lpstr>
      <vt:lpstr>LCDB7007  RESEARCH PRINCIPLES AND PHILOSOPHY </vt:lpstr>
      <vt:lpstr>PowerPoint Presentation</vt:lpstr>
      <vt:lpstr>Research Paradigms </vt:lpstr>
      <vt:lpstr>PowerPoint Presentation</vt:lpstr>
      <vt:lpstr>Please note</vt:lpstr>
      <vt:lpstr>PowerPoint Presentation</vt:lpstr>
      <vt:lpstr>PowerPoint Presentation</vt:lpstr>
      <vt:lpstr>PowerPoint Presentation</vt:lpstr>
      <vt:lpstr>PowerPoint Presentation</vt:lpstr>
      <vt:lpstr>PowerPoint Presentation</vt:lpstr>
      <vt:lpstr>PowerPoint Presentation</vt:lpstr>
      <vt:lpstr>Important</vt:lpstr>
      <vt:lpstr>PowerPoint Presentation</vt:lpstr>
      <vt:lpstr>Your paradigm is your planet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Ontology What we believe is real </vt:lpstr>
      <vt:lpstr>PowerPoint Presentation</vt:lpstr>
      <vt:lpstr>Epistemology How we know things</vt:lpstr>
      <vt:lpstr>PowerPoint Presentation</vt:lpstr>
      <vt:lpstr>Axiology How values shape research</vt:lpstr>
      <vt:lpstr>PowerPoint Presentation</vt:lpstr>
      <vt:lpstr>Methodology How we do research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Paradigms for Doctoral Students</dc:title>
  <dc:subject>PptxGenJS Presentation</dc:subject>
  <dc:creator>Dr Caroline Jawad</dc:creator>
  <cp:lastModifiedBy>Caroline Jawad</cp:lastModifiedBy>
  <cp:revision>7</cp:revision>
  <dcterms:created xsi:type="dcterms:W3CDTF">2025-10-29T12:01:31Z</dcterms:created>
  <dcterms:modified xsi:type="dcterms:W3CDTF">2026-03-08T14:21:36Z</dcterms:modified>
</cp:coreProperties>
</file>