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77" r:id="rId2"/>
    <p:sldId id="256" r:id="rId3"/>
    <p:sldId id="275" r:id="rId4"/>
    <p:sldId id="270" r:id="rId5"/>
    <p:sldId id="257" r:id="rId6"/>
    <p:sldId id="265" r:id="rId7"/>
    <p:sldId id="271" r:id="rId8"/>
    <p:sldId id="258" r:id="rId9"/>
    <p:sldId id="266" r:id="rId10"/>
    <p:sldId id="267" r:id="rId11"/>
    <p:sldId id="259" r:id="rId12"/>
    <p:sldId id="268" r:id="rId13"/>
    <p:sldId id="269" r:id="rId14"/>
    <p:sldId id="260" r:id="rId15"/>
    <p:sldId id="273" r:id="rId16"/>
    <p:sldId id="274" r:id="rId17"/>
    <p:sldId id="261" r:id="rId18"/>
    <p:sldId id="262" r:id="rId19"/>
    <p:sldId id="263" r:id="rId20"/>
    <p:sldId id="272" r:id="rId21"/>
    <p:sldId id="276" r:id="rId22"/>
    <p:sldId id="26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5" autoAdjust="0"/>
    <p:restoredTop sz="93939" autoAdjust="0"/>
  </p:normalViewPr>
  <p:slideViewPr>
    <p:cSldViewPr>
      <p:cViewPr>
        <p:scale>
          <a:sx n="70" d="100"/>
          <a:sy n="70" d="100"/>
        </p:scale>
        <p:origin x="-1618" y="-237"/>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C81557-188C-4004-B228-D6AC77ACC5F9}"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CB955E3E-4E51-4F9F-89E7-E4481D5BA730}" type="pres">
      <dgm:prSet presAssocID="{91C81557-188C-4004-B228-D6AC77ACC5F9}" presName="Name0" presStyleCnt="0">
        <dgm:presLayoutVars>
          <dgm:chPref val="3"/>
          <dgm:dir/>
          <dgm:animLvl val="lvl"/>
          <dgm:resizeHandles/>
        </dgm:presLayoutVars>
      </dgm:prSet>
      <dgm:spPr/>
      <dgm:t>
        <a:bodyPr/>
        <a:lstStyle/>
        <a:p>
          <a:endParaRPr lang="en-GB"/>
        </a:p>
      </dgm:t>
    </dgm:pt>
  </dgm:ptLst>
  <dgm:cxnLst>
    <dgm:cxn modelId="{CF5ADFA6-C5C5-4ED0-8318-EEBC95973C2C}" type="presOf" srcId="{91C81557-188C-4004-B228-D6AC77ACC5F9}" destId="{CB955E3E-4E51-4F9F-89E7-E4481D5BA730}"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674E5-D86F-48E3-A11A-72630CBFDA0D}"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63C50CAD-C483-4632-81EF-E20CA7D8DFAB}">
      <dgm:prSet phldrT="[Text]" custT="1"/>
      <dgm:spPr/>
      <dgm:t>
        <a:bodyPr/>
        <a:lstStyle/>
        <a:p>
          <a:r>
            <a:rPr lang="en-GB" sz="1200" dirty="0"/>
            <a:t>Conduit for 2 way </a:t>
          </a:r>
          <a:r>
            <a:rPr lang="en-GB" sz="1200" dirty="0" err="1"/>
            <a:t>comms</a:t>
          </a:r>
          <a:endParaRPr lang="en-GB" sz="1200" dirty="0"/>
        </a:p>
      </dgm:t>
    </dgm:pt>
    <dgm:pt modelId="{1834FD2E-1C37-4320-8A00-8FD671D3C4FD}" type="parTrans" cxnId="{F1369680-F3AF-489D-8869-BE96D1A5705B}">
      <dgm:prSet/>
      <dgm:spPr/>
      <dgm:t>
        <a:bodyPr/>
        <a:lstStyle/>
        <a:p>
          <a:endParaRPr lang="en-GB"/>
        </a:p>
      </dgm:t>
    </dgm:pt>
    <dgm:pt modelId="{B353437B-3B94-48E3-920C-FEA9025ECB85}" type="sibTrans" cxnId="{F1369680-F3AF-489D-8869-BE96D1A5705B}">
      <dgm:prSet/>
      <dgm:spPr/>
      <dgm:t>
        <a:bodyPr/>
        <a:lstStyle/>
        <a:p>
          <a:endParaRPr lang="en-GB"/>
        </a:p>
      </dgm:t>
    </dgm:pt>
    <dgm:pt modelId="{76010B3F-1FF8-449A-91BF-8DE8ABAB50B2}">
      <dgm:prSet phldrT="[Text]" custT="1"/>
      <dgm:spPr/>
      <dgm:t>
        <a:bodyPr/>
        <a:lstStyle/>
        <a:p>
          <a:r>
            <a:rPr lang="en-GB" sz="1200" dirty="0"/>
            <a:t>Develop skills/roles for engagement</a:t>
          </a:r>
        </a:p>
      </dgm:t>
    </dgm:pt>
    <dgm:pt modelId="{ED918E13-0970-4899-A431-E084420D3710}" type="parTrans" cxnId="{9A4D2E75-A87B-4A64-88CF-B1AAAF37F52E}">
      <dgm:prSet/>
      <dgm:spPr/>
      <dgm:t>
        <a:bodyPr/>
        <a:lstStyle/>
        <a:p>
          <a:endParaRPr lang="en-GB"/>
        </a:p>
      </dgm:t>
    </dgm:pt>
    <dgm:pt modelId="{F9DA4077-8683-4FC0-BD7B-944B6DAB197C}" type="sibTrans" cxnId="{9A4D2E75-A87B-4A64-88CF-B1AAAF37F52E}">
      <dgm:prSet/>
      <dgm:spPr/>
      <dgm:t>
        <a:bodyPr/>
        <a:lstStyle/>
        <a:p>
          <a:endParaRPr lang="en-GB"/>
        </a:p>
      </dgm:t>
    </dgm:pt>
    <dgm:pt modelId="{7152E28F-0351-4E2A-9091-B54B5B51C717}">
      <dgm:prSet phldrT="[Text]" custT="1"/>
      <dgm:spPr/>
      <dgm:t>
        <a:bodyPr/>
        <a:lstStyle/>
        <a:p>
          <a:r>
            <a:rPr lang="en-GB" sz="1200" dirty="0"/>
            <a:t>Encourage practice </a:t>
          </a:r>
        </a:p>
      </dgm:t>
    </dgm:pt>
    <dgm:pt modelId="{532708CD-A94B-4C40-82E0-5A612D74FB24}" type="parTrans" cxnId="{A9817995-5D0A-48DF-9DC6-6A0CE7F16661}">
      <dgm:prSet/>
      <dgm:spPr/>
      <dgm:t>
        <a:bodyPr/>
        <a:lstStyle/>
        <a:p>
          <a:endParaRPr lang="en-GB"/>
        </a:p>
      </dgm:t>
    </dgm:pt>
    <dgm:pt modelId="{5D77BA1E-69E4-4DF4-8B0E-6FA5B507A5E3}" type="sibTrans" cxnId="{A9817995-5D0A-48DF-9DC6-6A0CE7F16661}">
      <dgm:prSet/>
      <dgm:spPr/>
      <dgm:t>
        <a:bodyPr/>
        <a:lstStyle/>
        <a:p>
          <a:endParaRPr lang="en-GB"/>
        </a:p>
      </dgm:t>
    </dgm:pt>
    <dgm:pt modelId="{4D4AFED7-BA0D-4984-A0F8-BF2C7DBC26A6}">
      <dgm:prSet custT="1"/>
      <dgm:spPr/>
      <dgm:t>
        <a:bodyPr/>
        <a:lstStyle/>
        <a:p>
          <a:r>
            <a:rPr lang="en-GB" sz="1200" dirty="0"/>
            <a:t>Encourage learning</a:t>
          </a:r>
        </a:p>
      </dgm:t>
    </dgm:pt>
    <dgm:pt modelId="{EE3E2B39-66AE-4168-832F-AFE22DA98924}" type="parTrans" cxnId="{634B78C2-FD2D-4015-81B4-B89E30CD98F0}">
      <dgm:prSet/>
      <dgm:spPr/>
      <dgm:t>
        <a:bodyPr/>
        <a:lstStyle/>
        <a:p>
          <a:endParaRPr lang="en-GB"/>
        </a:p>
      </dgm:t>
    </dgm:pt>
    <dgm:pt modelId="{8E028167-41A9-48BF-91D2-8DC6D77E82D1}" type="sibTrans" cxnId="{634B78C2-FD2D-4015-81B4-B89E30CD98F0}">
      <dgm:prSet/>
      <dgm:spPr/>
      <dgm:t>
        <a:bodyPr/>
        <a:lstStyle/>
        <a:p>
          <a:endParaRPr lang="en-GB"/>
        </a:p>
      </dgm:t>
    </dgm:pt>
    <dgm:pt modelId="{19BB7B8B-1A1C-497A-8F30-8887365C2D68}">
      <dgm:prSet custT="1"/>
      <dgm:spPr/>
      <dgm:t>
        <a:bodyPr/>
        <a:lstStyle/>
        <a:p>
          <a:r>
            <a:rPr lang="en-GB" sz="1200" dirty="0"/>
            <a:t>Why/Who/Benefits</a:t>
          </a:r>
        </a:p>
      </dgm:t>
    </dgm:pt>
    <dgm:pt modelId="{655CD8FC-5FC9-4368-ABDB-7053359E99C1}" type="parTrans" cxnId="{EFF95780-44CB-4EDD-9692-ED28F9B6DD34}">
      <dgm:prSet/>
      <dgm:spPr/>
      <dgm:t>
        <a:bodyPr/>
        <a:lstStyle/>
        <a:p>
          <a:endParaRPr lang="en-GB"/>
        </a:p>
      </dgm:t>
    </dgm:pt>
    <dgm:pt modelId="{7AE9D098-A8D5-49BB-BD25-E460C6CB5225}" type="sibTrans" cxnId="{EFF95780-44CB-4EDD-9692-ED28F9B6DD34}">
      <dgm:prSet/>
      <dgm:spPr/>
      <dgm:t>
        <a:bodyPr/>
        <a:lstStyle/>
        <a:p>
          <a:endParaRPr lang="en-GB"/>
        </a:p>
      </dgm:t>
    </dgm:pt>
    <dgm:pt modelId="{A224116F-1735-43D7-9EE7-E26557056C71}" type="pres">
      <dgm:prSet presAssocID="{0B1674E5-D86F-48E3-A11A-72630CBFDA0D}" presName="Name0" presStyleCnt="0">
        <dgm:presLayoutVars>
          <dgm:dir/>
          <dgm:resizeHandles val="exact"/>
        </dgm:presLayoutVars>
      </dgm:prSet>
      <dgm:spPr/>
      <dgm:t>
        <a:bodyPr/>
        <a:lstStyle/>
        <a:p>
          <a:endParaRPr lang="en-GB"/>
        </a:p>
      </dgm:t>
    </dgm:pt>
    <dgm:pt modelId="{2658783D-197F-42CC-A118-3F213C99A766}" type="pres">
      <dgm:prSet presAssocID="{0B1674E5-D86F-48E3-A11A-72630CBFDA0D}" presName="arrow" presStyleLbl="bgShp" presStyleIdx="0" presStyleCnt="1" custLinFactNeighborX="-5788" custLinFactNeighborY="64733"/>
      <dgm:spPr>
        <a:solidFill>
          <a:schemeClr val="accent3">
            <a:lumMod val="75000"/>
          </a:schemeClr>
        </a:solidFill>
      </dgm:spPr>
      <dgm:t>
        <a:bodyPr/>
        <a:lstStyle/>
        <a:p>
          <a:endParaRPr lang="en-GB"/>
        </a:p>
      </dgm:t>
    </dgm:pt>
    <dgm:pt modelId="{8BB3C710-5EE5-46D6-AD85-4F48F0507F97}" type="pres">
      <dgm:prSet presAssocID="{0B1674E5-D86F-48E3-A11A-72630CBFDA0D}" presName="points" presStyleCnt="0"/>
      <dgm:spPr/>
    </dgm:pt>
    <dgm:pt modelId="{D8B3BF3C-6C95-4E1E-BA38-151D628ED65B}" type="pres">
      <dgm:prSet presAssocID="{19BB7B8B-1A1C-497A-8F30-8887365C2D68}" presName="compositeA" presStyleCnt="0"/>
      <dgm:spPr/>
    </dgm:pt>
    <dgm:pt modelId="{6D0C3D35-15E5-4185-9D6C-A0F977AEBA1D}" type="pres">
      <dgm:prSet presAssocID="{19BB7B8B-1A1C-497A-8F30-8887365C2D68}" presName="textA" presStyleLbl="revTx" presStyleIdx="0" presStyleCnt="5" custScaleX="91763" custScaleY="85885" custLinFactNeighborX="-4305" custLinFactNeighborY="86470">
        <dgm:presLayoutVars>
          <dgm:bulletEnabled val="1"/>
        </dgm:presLayoutVars>
      </dgm:prSet>
      <dgm:spPr/>
      <dgm:t>
        <a:bodyPr/>
        <a:lstStyle/>
        <a:p>
          <a:endParaRPr lang="en-GB"/>
        </a:p>
      </dgm:t>
    </dgm:pt>
    <dgm:pt modelId="{34E0C766-511D-402A-93A9-63EB226368DD}" type="pres">
      <dgm:prSet presAssocID="{19BB7B8B-1A1C-497A-8F30-8887365C2D68}" presName="circleA" presStyleLbl="node1" presStyleIdx="0" presStyleCnt="5" custLinFactY="100000" custLinFactNeighborX="28741" custLinFactNeighborY="161605"/>
      <dgm:spPr/>
    </dgm:pt>
    <dgm:pt modelId="{DEBBB9C1-599C-4516-B4FA-3FE29A7E4CCF}" type="pres">
      <dgm:prSet presAssocID="{19BB7B8B-1A1C-497A-8F30-8887365C2D68}" presName="spaceA" presStyleCnt="0"/>
      <dgm:spPr/>
    </dgm:pt>
    <dgm:pt modelId="{ED92A921-8D3C-4ADB-ABF0-CF64B2541D86}" type="pres">
      <dgm:prSet presAssocID="{7AE9D098-A8D5-49BB-BD25-E460C6CB5225}" presName="space" presStyleCnt="0"/>
      <dgm:spPr/>
    </dgm:pt>
    <dgm:pt modelId="{24E7848B-35F2-450D-8A03-294A50F8CCA9}" type="pres">
      <dgm:prSet presAssocID="{63C50CAD-C483-4632-81EF-E20CA7D8DFAB}" presName="compositeB" presStyleCnt="0"/>
      <dgm:spPr/>
    </dgm:pt>
    <dgm:pt modelId="{F7665095-C2EC-4151-A8BB-B761F0C1424C}" type="pres">
      <dgm:prSet presAssocID="{63C50CAD-C483-4632-81EF-E20CA7D8DFAB}" presName="textB" presStyleLbl="revTx" presStyleIdx="1" presStyleCnt="5" custScaleY="38744" custLinFactNeighborY="1561">
        <dgm:presLayoutVars>
          <dgm:bulletEnabled val="1"/>
        </dgm:presLayoutVars>
      </dgm:prSet>
      <dgm:spPr/>
      <dgm:t>
        <a:bodyPr/>
        <a:lstStyle/>
        <a:p>
          <a:endParaRPr lang="en-GB"/>
        </a:p>
      </dgm:t>
    </dgm:pt>
    <dgm:pt modelId="{3AB6E6D0-D2F9-4F0E-B9C0-0688ED7FD14F}" type="pres">
      <dgm:prSet presAssocID="{63C50CAD-C483-4632-81EF-E20CA7D8DFAB}" presName="circleB" presStyleLbl="node1" presStyleIdx="1" presStyleCnt="5" custLinFactY="86235" custLinFactNeighborX="29315" custLinFactNeighborY="100000"/>
      <dgm:spPr/>
    </dgm:pt>
    <dgm:pt modelId="{CF0D5EC5-D146-4330-8CBA-8C12C46C4060}" type="pres">
      <dgm:prSet presAssocID="{63C50CAD-C483-4632-81EF-E20CA7D8DFAB}" presName="spaceB" presStyleCnt="0"/>
      <dgm:spPr/>
    </dgm:pt>
    <dgm:pt modelId="{33BB5F3A-D592-4EA9-9B3D-A9A9A04FBE95}" type="pres">
      <dgm:prSet presAssocID="{B353437B-3B94-48E3-920C-FEA9025ECB85}" presName="space" presStyleCnt="0"/>
      <dgm:spPr/>
    </dgm:pt>
    <dgm:pt modelId="{EB036572-1B98-40D9-887C-BEE6EF1EA835}" type="pres">
      <dgm:prSet presAssocID="{76010B3F-1FF8-449A-91BF-8DE8ABAB50B2}" presName="compositeA" presStyleCnt="0"/>
      <dgm:spPr/>
    </dgm:pt>
    <dgm:pt modelId="{2B20FCA2-098C-45F4-A8C6-DCDF7366785D}" type="pres">
      <dgm:prSet presAssocID="{76010B3F-1FF8-449A-91BF-8DE8ABAB50B2}" presName="textA" presStyleLbl="revTx" presStyleIdx="2" presStyleCnt="5" custScaleX="116455" custLinFactNeighborX="5774" custLinFactNeighborY="78749">
        <dgm:presLayoutVars>
          <dgm:bulletEnabled val="1"/>
        </dgm:presLayoutVars>
      </dgm:prSet>
      <dgm:spPr/>
      <dgm:t>
        <a:bodyPr/>
        <a:lstStyle/>
        <a:p>
          <a:endParaRPr lang="en-GB"/>
        </a:p>
      </dgm:t>
    </dgm:pt>
    <dgm:pt modelId="{5CE1ECFF-E5AD-456E-A4CE-C245E71E242A}" type="pres">
      <dgm:prSet presAssocID="{76010B3F-1FF8-449A-91BF-8DE8ABAB50B2}" presName="circleA" presStyleLbl="node1" presStyleIdx="2" presStyleCnt="5" custLinFactY="100000" custLinFactNeighborX="14273" custLinFactNeighborY="147490"/>
      <dgm:spPr/>
    </dgm:pt>
    <dgm:pt modelId="{7B90626E-0FEB-4D4D-820B-F0F1A3E342D0}" type="pres">
      <dgm:prSet presAssocID="{76010B3F-1FF8-449A-91BF-8DE8ABAB50B2}" presName="spaceA" presStyleCnt="0"/>
      <dgm:spPr/>
    </dgm:pt>
    <dgm:pt modelId="{122162CA-44B3-4F3D-B5D1-28DA01F6B662}" type="pres">
      <dgm:prSet presAssocID="{F9DA4077-8683-4FC0-BD7B-944B6DAB197C}" presName="space" presStyleCnt="0"/>
      <dgm:spPr/>
    </dgm:pt>
    <dgm:pt modelId="{33A609C6-8CB7-47B6-BEA3-80B512A7C5C2}" type="pres">
      <dgm:prSet presAssocID="{7152E28F-0351-4E2A-9091-B54B5B51C717}" presName="compositeB" presStyleCnt="0"/>
      <dgm:spPr/>
    </dgm:pt>
    <dgm:pt modelId="{40EF4E02-C25B-4A76-8DE1-9A6439162558}" type="pres">
      <dgm:prSet presAssocID="{7152E28F-0351-4E2A-9091-B54B5B51C717}" presName="textB" presStyleLbl="revTx" presStyleIdx="3" presStyleCnt="5" custScaleY="40005">
        <dgm:presLayoutVars>
          <dgm:bulletEnabled val="1"/>
        </dgm:presLayoutVars>
      </dgm:prSet>
      <dgm:spPr/>
      <dgm:t>
        <a:bodyPr/>
        <a:lstStyle/>
        <a:p>
          <a:endParaRPr lang="en-GB"/>
        </a:p>
      </dgm:t>
    </dgm:pt>
    <dgm:pt modelId="{AFCAE6CA-CAE6-46C8-9A87-DAD4FE0A8560}" type="pres">
      <dgm:prSet presAssocID="{7152E28F-0351-4E2A-9091-B54B5B51C717}" presName="circleB" presStyleLbl="node1" presStyleIdx="3" presStyleCnt="5" custLinFactY="87496" custLinFactNeighborX="9233" custLinFactNeighborY="100000"/>
      <dgm:spPr/>
    </dgm:pt>
    <dgm:pt modelId="{C48AB005-F623-4F2D-8E4E-3ED21648E689}" type="pres">
      <dgm:prSet presAssocID="{7152E28F-0351-4E2A-9091-B54B5B51C717}" presName="spaceB" presStyleCnt="0"/>
      <dgm:spPr/>
    </dgm:pt>
    <dgm:pt modelId="{5757F1E2-523E-4EA9-A182-1D2A8625C341}" type="pres">
      <dgm:prSet presAssocID="{5D77BA1E-69E4-4DF4-8B0E-6FA5B507A5E3}" presName="space" presStyleCnt="0"/>
      <dgm:spPr/>
    </dgm:pt>
    <dgm:pt modelId="{C94A1958-E93C-42A7-AA08-C1254779AE32}" type="pres">
      <dgm:prSet presAssocID="{4D4AFED7-BA0D-4984-A0F8-BF2C7DBC26A6}" presName="compositeA" presStyleCnt="0"/>
      <dgm:spPr/>
    </dgm:pt>
    <dgm:pt modelId="{4CDA8C53-30AF-47B5-9696-A70B3B539FA6}" type="pres">
      <dgm:prSet presAssocID="{4D4AFED7-BA0D-4984-A0F8-BF2C7DBC26A6}" presName="textA" presStyleLbl="revTx" presStyleIdx="4" presStyleCnt="5" custScaleY="32501" custLinFactY="24997" custLinFactNeighborY="100000">
        <dgm:presLayoutVars>
          <dgm:bulletEnabled val="1"/>
        </dgm:presLayoutVars>
      </dgm:prSet>
      <dgm:spPr/>
      <dgm:t>
        <a:bodyPr/>
        <a:lstStyle/>
        <a:p>
          <a:endParaRPr lang="en-GB"/>
        </a:p>
      </dgm:t>
    </dgm:pt>
    <dgm:pt modelId="{F78A9E28-0720-4F48-AC80-470980A3A463}" type="pres">
      <dgm:prSet presAssocID="{4D4AFED7-BA0D-4984-A0F8-BF2C7DBC26A6}" presName="circleA" presStyleLbl="node1" presStyleIdx="4" presStyleCnt="5" custLinFactY="114990" custLinFactNeighborX="-2691" custLinFactNeighborY="200000"/>
      <dgm:spPr/>
    </dgm:pt>
    <dgm:pt modelId="{521686BD-B1D5-4A6D-BC84-F533BA119B0C}" type="pres">
      <dgm:prSet presAssocID="{4D4AFED7-BA0D-4984-A0F8-BF2C7DBC26A6}" presName="spaceA" presStyleCnt="0"/>
      <dgm:spPr/>
    </dgm:pt>
  </dgm:ptLst>
  <dgm:cxnLst>
    <dgm:cxn modelId="{9A4D2E75-A87B-4A64-88CF-B1AAAF37F52E}" srcId="{0B1674E5-D86F-48E3-A11A-72630CBFDA0D}" destId="{76010B3F-1FF8-449A-91BF-8DE8ABAB50B2}" srcOrd="2" destOrd="0" parTransId="{ED918E13-0970-4899-A431-E084420D3710}" sibTransId="{F9DA4077-8683-4FC0-BD7B-944B6DAB197C}"/>
    <dgm:cxn modelId="{F1369680-F3AF-489D-8869-BE96D1A5705B}" srcId="{0B1674E5-D86F-48E3-A11A-72630CBFDA0D}" destId="{63C50CAD-C483-4632-81EF-E20CA7D8DFAB}" srcOrd="1" destOrd="0" parTransId="{1834FD2E-1C37-4320-8A00-8FD671D3C4FD}" sibTransId="{B353437B-3B94-48E3-920C-FEA9025ECB85}"/>
    <dgm:cxn modelId="{9A2C0E3E-F191-4CCA-8E43-A86E8352B3FE}" type="presOf" srcId="{76010B3F-1FF8-449A-91BF-8DE8ABAB50B2}" destId="{2B20FCA2-098C-45F4-A8C6-DCDF7366785D}" srcOrd="0" destOrd="0" presId="urn:microsoft.com/office/officeart/2005/8/layout/hProcess11"/>
    <dgm:cxn modelId="{AEC02CCF-1DF4-482D-A518-66EE234A5A62}" type="presOf" srcId="{4D4AFED7-BA0D-4984-A0F8-BF2C7DBC26A6}" destId="{4CDA8C53-30AF-47B5-9696-A70B3B539FA6}" srcOrd="0" destOrd="0" presId="urn:microsoft.com/office/officeart/2005/8/layout/hProcess11"/>
    <dgm:cxn modelId="{A9817995-5D0A-48DF-9DC6-6A0CE7F16661}" srcId="{0B1674E5-D86F-48E3-A11A-72630CBFDA0D}" destId="{7152E28F-0351-4E2A-9091-B54B5B51C717}" srcOrd="3" destOrd="0" parTransId="{532708CD-A94B-4C40-82E0-5A612D74FB24}" sibTransId="{5D77BA1E-69E4-4DF4-8B0E-6FA5B507A5E3}"/>
    <dgm:cxn modelId="{634B78C2-FD2D-4015-81B4-B89E30CD98F0}" srcId="{0B1674E5-D86F-48E3-A11A-72630CBFDA0D}" destId="{4D4AFED7-BA0D-4984-A0F8-BF2C7DBC26A6}" srcOrd="4" destOrd="0" parTransId="{EE3E2B39-66AE-4168-832F-AFE22DA98924}" sibTransId="{8E028167-41A9-48BF-91D2-8DC6D77E82D1}"/>
    <dgm:cxn modelId="{73248750-5CB0-4976-97A0-46D4C3F715A3}" type="presOf" srcId="{7152E28F-0351-4E2A-9091-B54B5B51C717}" destId="{40EF4E02-C25B-4A76-8DE1-9A6439162558}" srcOrd="0" destOrd="0" presId="urn:microsoft.com/office/officeart/2005/8/layout/hProcess11"/>
    <dgm:cxn modelId="{EFF95780-44CB-4EDD-9692-ED28F9B6DD34}" srcId="{0B1674E5-D86F-48E3-A11A-72630CBFDA0D}" destId="{19BB7B8B-1A1C-497A-8F30-8887365C2D68}" srcOrd="0" destOrd="0" parTransId="{655CD8FC-5FC9-4368-ABDB-7053359E99C1}" sibTransId="{7AE9D098-A8D5-49BB-BD25-E460C6CB5225}"/>
    <dgm:cxn modelId="{7DCB1DE7-2F7D-401F-A396-38809E6ACE45}" type="presOf" srcId="{0B1674E5-D86F-48E3-A11A-72630CBFDA0D}" destId="{A224116F-1735-43D7-9EE7-E26557056C71}" srcOrd="0" destOrd="0" presId="urn:microsoft.com/office/officeart/2005/8/layout/hProcess11"/>
    <dgm:cxn modelId="{92A65006-A685-4976-A147-D2CD09CA24A5}" type="presOf" srcId="{19BB7B8B-1A1C-497A-8F30-8887365C2D68}" destId="{6D0C3D35-15E5-4185-9D6C-A0F977AEBA1D}" srcOrd="0" destOrd="0" presId="urn:microsoft.com/office/officeart/2005/8/layout/hProcess11"/>
    <dgm:cxn modelId="{4BB73912-0C56-44D0-A650-D17938ED01B5}" type="presOf" srcId="{63C50CAD-C483-4632-81EF-E20CA7D8DFAB}" destId="{F7665095-C2EC-4151-A8BB-B761F0C1424C}" srcOrd="0" destOrd="0" presId="urn:microsoft.com/office/officeart/2005/8/layout/hProcess11"/>
    <dgm:cxn modelId="{F22EDAC2-134C-405C-8D75-5FDD490E6329}" type="presParOf" srcId="{A224116F-1735-43D7-9EE7-E26557056C71}" destId="{2658783D-197F-42CC-A118-3F213C99A766}" srcOrd="0" destOrd="0" presId="urn:microsoft.com/office/officeart/2005/8/layout/hProcess11"/>
    <dgm:cxn modelId="{60F12249-2C9F-4204-8F97-C660707E33ED}" type="presParOf" srcId="{A224116F-1735-43D7-9EE7-E26557056C71}" destId="{8BB3C710-5EE5-46D6-AD85-4F48F0507F97}" srcOrd="1" destOrd="0" presId="urn:microsoft.com/office/officeart/2005/8/layout/hProcess11"/>
    <dgm:cxn modelId="{FDB83F5C-39F6-4EA5-981C-4C6B9F36A308}" type="presParOf" srcId="{8BB3C710-5EE5-46D6-AD85-4F48F0507F97}" destId="{D8B3BF3C-6C95-4E1E-BA38-151D628ED65B}" srcOrd="0" destOrd="0" presId="urn:microsoft.com/office/officeart/2005/8/layout/hProcess11"/>
    <dgm:cxn modelId="{E1F32E9F-4257-4CDF-B78C-D85F3A052FF5}" type="presParOf" srcId="{D8B3BF3C-6C95-4E1E-BA38-151D628ED65B}" destId="{6D0C3D35-15E5-4185-9D6C-A0F977AEBA1D}" srcOrd="0" destOrd="0" presId="urn:microsoft.com/office/officeart/2005/8/layout/hProcess11"/>
    <dgm:cxn modelId="{8A39FF19-23B7-48AF-897D-AAE37AB1B577}" type="presParOf" srcId="{D8B3BF3C-6C95-4E1E-BA38-151D628ED65B}" destId="{34E0C766-511D-402A-93A9-63EB226368DD}" srcOrd="1" destOrd="0" presId="urn:microsoft.com/office/officeart/2005/8/layout/hProcess11"/>
    <dgm:cxn modelId="{5EAB01F7-2C22-4962-8A42-F9A405FC6ABF}" type="presParOf" srcId="{D8B3BF3C-6C95-4E1E-BA38-151D628ED65B}" destId="{DEBBB9C1-599C-4516-B4FA-3FE29A7E4CCF}" srcOrd="2" destOrd="0" presId="urn:microsoft.com/office/officeart/2005/8/layout/hProcess11"/>
    <dgm:cxn modelId="{370A5EEC-BCA6-48B1-9855-BD12DC76D71C}" type="presParOf" srcId="{8BB3C710-5EE5-46D6-AD85-4F48F0507F97}" destId="{ED92A921-8D3C-4ADB-ABF0-CF64B2541D86}" srcOrd="1" destOrd="0" presId="urn:microsoft.com/office/officeart/2005/8/layout/hProcess11"/>
    <dgm:cxn modelId="{F0F4C0FD-1095-4B38-8CBB-6A7B8F3F95EA}" type="presParOf" srcId="{8BB3C710-5EE5-46D6-AD85-4F48F0507F97}" destId="{24E7848B-35F2-450D-8A03-294A50F8CCA9}" srcOrd="2" destOrd="0" presId="urn:microsoft.com/office/officeart/2005/8/layout/hProcess11"/>
    <dgm:cxn modelId="{46D7EAD0-596E-42C3-889C-990208799CF0}" type="presParOf" srcId="{24E7848B-35F2-450D-8A03-294A50F8CCA9}" destId="{F7665095-C2EC-4151-A8BB-B761F0C1424C}" srcOrd="0" destOrd="0" presId="urn:microsoft.com/office/officeart/2005/8/layout/hProcess11"/>
    <dgm:cxn modelId="{1DC118E4-7B7D-44B7-B4B1-2E1E319FAF94}" type="presParOf" srcId="{24E7848B-35F2-450D-8A03-294A50F8CCA9}" destId="{3AB6E6D0-D2F9-4F0E-B9C0-0688ED7FD14F}" srcOrd="1" destOrd="0" presId="urn:microsoft.com/office/officeart/2005/8/layout/hProcess11"/>
    <dgm:cxn modelId="{02598C35-081D-4BC4-A826-74596CE4A82B}" type="presParOf" srcId="{24E7848B-35F2-450D-8A03-294A50F8CCA9}" destId="{CF0D5EC5-D146-4330-8CBA-8C12C46C4060}" srcOrd="2" destOrd="0" presId="urn:microsoft.com/office/officeart/2005/8/layout/hProcess11"/>
    <dgm:cxn modelId="{70C3EE49-22B3-4634-9F97-F7873079E00F}" type="presParOf" srcId="{8BB3C710-5EE5-46D6-AD85-4F48F0507F97}" destId="{33BB5F3A-D592-4EA9-9B3D-A9A9A04FBE95}" srcOrd="3" destOrd="0" presId="urn:microsoft.com/office/officeart/2005/8/layout/hProcess11"/>
    <dgm:cxn modelId="{E01BD6D3-A030-43E7-9916-B1968BE75C47}" type="presParOf" srcId="{8BB3C710-5EE5-46D6-AD85-4F48F0507F97}" destId="{EB036572-1B98-40D9-887C-BEE6EF1EA835}" srcOrd="4" destOrd="0" presId="urn:microsoft.com/office/officeart/2005/8/layout/hProcess11"/>
    <dgm:cxn modelId="{B383A6D6-44FF-4AA6-9122-A08357CC7F1A}" type="presParOf" srcId="{EB036572-1B98-40D9-887C-BEE6EF1EA835}" destId="{2B20FCA2-098C-45F4-A8C6-DCDF7366785D}" srcOrd="0" destOrd="0" presId="urn:microsoft.com/office/officeart/2005/8/layout/hProcess11"/>
    <dgm:cxn modelId="{361E9CBE-63D4-4D84-833A-20461E3A7E08}" type="presParOf" srcId="{EB036572-1B98-40D9-887C-BEE6EF1EA835}" destId="{5CE1ECFF-E5AD-456E-A4CE-C245E71E242A}" srcOrd="1" destOrd="0" presId="urn:microsoft.com/office/officeart/2005/8/layout/hProcess11"/>
    <dgm:cxn modelId="{7BFDFC9D-CC1A-4E88-A1D8-F717FB048DF0}" type="presParOf" srcId="{EB036572-1B98-40D9-887C-BEE6EF1EA835}" destId="{7B90626E-0FEB-4D4D-820B-F0F1A3E342D0}" srcOrd="2" destOrd="0" presId="urn:microsoft.com/office/officeart/2005/8/layout/hProcess11"/>
    <dgm:cxn modelId="{CEC75D9F-5149-417C-B36E-D7F929BDDE04}" type="presParOf" srcId="{8BB3C710-5EE5-46D6-AD85-4F48F0507F97}" destId="{122162CA-44B3-4F3D-B5D1-28DA01F6B662}" srcOrd="5" destOrd="0" presId="urn:microsoft.com/office/officeart/2005/8/layout/hProcess11"/>
    <dgm:cxn modelId="{90844813-66E1-4F4C-B1D9-1EF6CFF4A7CA}" type="presParOf" srcId="{8BB3C710-5EE5-46D6-AD85-4F48F0507F97}" destId="{33A609C6-8CB7-47B6-BEA3-80B512A7C5C2}" srcOrd="6" destOrd="0" presId="urn:microsoft.com/office/officeart/2005/8/layout/hProcess11"/>
    <dgm:cxn modelId="{76CBFDEA-DE72-44DD-8ED7-4F3EC51E6220}" type="presParOf" srcId="{33A609C6-8CB7-47B6-BEA3-80B512A7C5C2}" destId="{40EF4E02-C25B-4A76-8DE1-9A6439162558}" srcOrd="0" destOrd="0" presId="urn:microsoft.com/office/officeart/2005/8/layout/hProcess11"/>
    <dgm:cxn modelId="{AD383658-D0A7-41D1-9015-B92E6CAD5A9C}" type="presParOf" srcId="{33A609C6-8CB7-47B6-BEA3-80B512A7C5C2}" destId="{AFCAE6CA-CAE6-46C8-9A87-DAD4FE0A8560}" srcOrd="1" destOrd="0" presId="urn:microsoft.com/office/officeart/2005/8/layout/hProcess11"/>
    <dgm:cxn modelId="{84ADEDED-8A8A-4095-972C-FEE7A11E0552}" type="presParOf" srcId="{33A609C6-8CB7-47B6-BEA3-80B512A7C5C2}" destId="{C48AB005-F623-4F2D-8E4E-3ED21648E689}" srcOrd="2" destOrd="0" presId="urn:microsoft.com/office/officeart/2005/8/layout/hProcess11"/>
    <dgm:cxn modelId="{C387C6C0-1307-45E8-80C6-461B95F64163}" type="presParOf" srcId="{8BB3C710-5EE5-46D6-AD85-4F48F0507F97}" destId="{5757F1E2-523E-4EA9-A182-1D2A8625C341}" srcOrd="7" destOrd="0" presId="urn:microsoft.com/office/officeart/2005/8/layout/hProcess11"/>
    <dgm:cxn modelId="{B6A97AEF-BDFC-4D10-AFD7-50786863DB78}" type="presParOf" srcId="{8BB3C710-5EE5-46D6-AD85-4F48F0507F97}" destId="{C94A1958-E93C-42A7-AA08-C1254779AE32}" srcOrd="8" destOrd="0" presId="urn:microsoft.com/office/officeart/2005/8/layout/hProcess11"/>
    <dgm:cxn modelId="{5ED7D986-D6E2-49C4-AAF4-AF64B9F76936}" type="presParOf" srcId="{C94A1958-E93C-42A7-AA08-C1254779AE32}" destId="{4CDA8C53-30AF-47B5-9696-A70B3B539FA6}" srcOrd="0" destOrd="0" presId="urn:microsoft.com/office/officeart/2005/8/layout/hProcess11"/>
    <dgm:cxn modelId="{A7C15D84-92E1-4D0D-AE7D-8A4BB0D35384}" type="presParOf" srcId="{C94A1958-E93C-42A7-AA08-C1254779AE32}" destId="{F78A9E28-0720-4F48-AC80-470980A3A463}" srcOrd="1" destOrd="0" presId="urn:microsoft.com/office/officeart/2005/8/layout/hProcess11"/>
    <dgm:cxn modelId="{4D023485-8791-446D-8631-58F877C5DE8D}" type="presParOf" srcId="{C94A1958-E93C-42A7-AA08-C1254779AE32}" destId="{521686BD-B1D5-4A6D-BC84-F533BA119B0C}" srcOrd="2" destOrd="0" presId="urn:microsoft.com/office/officeart/2005/8/layout/hProcess1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8783D-197F-42CC-A118-3F213C99A766}">
      <dsp:nvSpPr>
        <dsp:cNvPr id="0" name=""/>
        <dsp:cNvSpPr/>
      </dsp:nvSpPr>
      <dsp:spPr>
        <a:xfrm>
          <a:off x="0" y="1788805"/>
          <a:ext cx="5943600" cy="1280160"/>
        </a:xfrm>
        <a:prstGeom prst="notchedRightArrow">
          <a:avLst/>
        </a:prstGeom>
        <a:solidFill>
          <a:schemeClr val="accent3">
            <a:lumMod val="75000"/>
          </a:schemeClr>
        </a:solidFill>
        <a:ln>
          <a:noFill/>
        </a:ln>
        <a:effectLst/>
      </dsp:spPr>
      <dsp:style>
        <a:lnRef idx="0">
          <a:scrgbClr r="0" g="0" b="0"/>
        </a:lnRef>
        <a:fillRef idx="1">
          <a:scrgbClr r="0" g="0" b="0"/>
        </a:fillRef>
        <a:effectRef idx="0">
          <a:scrgbClr r="0" g="0" b="0"/>
        </a:effectRef>
        <a:fontRef idx="minor"/>
      </dsp:style>
    </dsp:sp>
    <dsp:sp modelId="{6D0C3D35-15E5-4185-9D6C-A0F977AEBA1D}">
      <dsp:nvSpPr>
        <dsp:cNvPr id="0" name=""/>
        <dsp:cNvSpPr/>
      </dsp:nvSpPr>
      <dsp:spPr>
        <a:xfrm>
          <a:off x="1" y="1152127"/>
          <a:ext cx="914374" cy="1099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lvl="0" algn="ctr" defTabSz="533400">
            <a:lnSpc>
              <a:spcPct val="90000"/>
            </a:lnSpc>
            <a:spcBef>
              <a:spcPct val="0"/>
            </a:spcBef>
            <a:spcAft>
              <a:spcPct val="35000"/>
            </a:spcAft>
          </a:pPr>
          <a:r>
            <a:rPr lang="en-GB" sz="1200" kern="1200" dirty="0"/>
            <a:t>Why/Who/Benefits</a:t>
          </a:r>
        </a:p>
      </dsp:txBody>
      <dsp:txXfrm>
        <a:off x="1" y="1152127"/>
        <a:ext cx="914374" cy="1099465"/>
      </dsp:txXfrm>
    </dsp:sp>
    <dsp:sp modelId="{34E0C766-511D-402A-93A9-63EB226368DD}">
      <dsp:nvSpPr>
        <dsp:cNvPr id="0" name=""/>
        <dsp:cNvSpPr/>
      </dsp:nvSpPr>
      <dsp:spPr>
        <a:xfrm>
          <a:off x="432048" y="2232246"/>
          <a:ext cx="320040" cy="32004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665095-C2EC-4151-A8BB-B761F0C1424C}">
      <dsp:nvSpPr>
        <dsp:cNvPr id="0" name=""/>
        <dsp:cNvSpPr/>
      </dsp:nvSpPr>
      <dsp:spPr>
        <a:xfrm>
          <a:off x="1048135" y="2528354"/>
          <a:ext cx="996452" cy="495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lvl="0" algn="ctr" defTabSz="533400">
            <a:lnSpc>
              <a:spcPct val="90000"/>
            </a:lnSpc>
            <a:spcBef>
              <a:spcPct val="0"/>
            </a:spcBef>
            <a:spcAft>
              <a:spcPct val="35000"/>
            </a:spcAft>
          </a:pPr>
          <a:r>
            <a:rPr lang="en-GB" sz="1200" kern="1200" dirty="0"/>
            <a:t>Conduit for 2 way </a:t>
          </a:r>
          <a:r>
            <a:rPr lang="en-GB" sz="1200" kern="1200" dirty="0" err="1"/>
            <a:t>comms</a:t>
          </a:r>
          <a:endParaRPr lang="en-GB" sz="1200" kern="1200" dirty="0"/>
        </a:p>
      </dsp:txBody>
      <dsp:txXfrm>
        <a:off x="1048135" y="2528354"/>
        <a:ext cx="996452" cy="495985"/>
      </dsp:txXfrm>
    </dsp:sp>
    <dsp:sp modelId="{3AB6E6D0-D2F9-4F0E-B9C0-0688ED7FD14F}">
      <dsp:nvSpPr>
        <dsp:cNvPr id="0" name=""/>
        <dsp:cNvSpPr/>
      </dsp:nvSpPr>
      <dsp:spPr>
        <a:xfrm>
          <a:off x="1480161" y="2232250"/>
          <a:ext cx="320040" cy="32004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20FCA2-098C-45F4-A8C6-DCDF7366785D}">
      <dsp:nvSpPr>
        <dsp:cNvPr id="0" name=""/>
        <dsp:cNvSpPr/>
      </dsp:nvSpPr>
      <dsp:spPr>
        <a:xfrm>
          <a:off x="2151945" y="1008113"/>
          <a:ext cx="1160418" cy="1280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lvl="0" algn="ctr" defTabSz="533400">
            <a:lnSpc>
              <a:spcPct val="90000"/>
            </a:lnSpc>
            <a:spcBef>
              <a:spcPct val="0"/>
            </a:spcBef>
            <a:spcAft>
              <a:spcPct val="35000"/>
            </a:spcAft>
          </a:pPr>
          <a:r>
            <a:rPr lang="en-GB" sz="1200" kern="1200" dirty="0"/>
            <a:t>Develop skills/roles for engagement</a:t>
          </a:r>
        </a:p>
      </dsp:txBody>
      <dsp:txXfrm>
        <a:off x="2151945" y="1008113"/>
        <a:ext cx="1160418" cy="1280160"/>
      </dsp:txXfrm>
    </dsp:sp>
    <dsp:sp modelId="{5CE1ECFF-E5AD-456E-A4CE-C245E71E242A}">
      <dsp:nvSpPr>
        <dsp:cNvPr id="0" name=""/>
        <dsp:cNvSpPr/>
      </dsp:nvSpPr>
      <dsp:spPr>
        <a:xfrm>
          <a:off x="2560279" y="2232246"/>
          <a:ext cx="320040" cy="32004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EF4E02-C25B-4A76-8DE1-9A6439162558}">
      <dsp:nvSpPr>
        <dsp:cNvPr id="0" name=""/>
        <dsp:cNvSpPr/>
      </dsp:nvSpPr>
      <dsp:spPr>
        <a:xfrm>
          <a:off x="3304652" y="2496263"/>
          <a:ext cx="996452" cy="512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lvl="0" algn="ctr" defTabSz="533400">
            <a:lnSpc>
              <a:spcPct val="90000"/>
            </a:lnSpc>
            <a:spcBef>
              <a:spcPct val="0"/>
            </a:spcBef>
            <a:spcAft>
              <a:spcPct val="35000"/>
            </a:spcAft>
          </a:pPr>
          <a:r>
            <a:rPr lang="en-GB" sz="1200" kern="1200" dirty="0"/>
            <a:t>Encourage practice </a:t>
          </a:r>
        </a:p>
      </dsp:txBody>
      <dsp:txXfrm>
        <a:off x="3304652" y="2496263"/>
        <a:ext cx="996452" cy="512128"/>
      </dsp:txXfrm>
    </dsp:sp>
    <dsp:sp modelId="{AFCAE6CA-CAE6-46C8-9A87-DAD4FE0A8560}">
      <dsp:nvSpPr>
        <dsp:cNvPr id="0" name=""/>
        <dsp:cNvSpPr/>
      </dsp:nvSpPr>
      <dsp:spPr>
        <a:xfrm>
          <a:off x="3672407" y="2232250"/>
          <a:ext cx="320040" cy="32004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DA8C53-30AF-47B5-9696-A70B3B539FA6}">
      <dsp:nvSpPr>
        <dsp:cNvPr id="0" name=""/>
        <dsp:cNvSpPr/>
      </dsp:nvSpPr>
      <dsp:spPr>
        <a:xfrm>
          <a:off x="4350927" y="1816185"/>
          <a:ext cx="996452" cy="416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lvl="0" algn="ctr" defTabSz="533400">
            <a:lnSpc>
              <a:spcPct val="90000"/>
            </a:lnSpc>
            <a:spcBef>
              <a:spcPct val="0"/>
            </a:spcBef>
            <a:spcAft>
              <a:spcPct val="35000"/>
            </a:spcAft>
          </a:pPr>
          <a:r>
            <a:rPr lang="en-GB" sz="1200" kern="1200" dirty="0"/>
            <a:t>Encourage learning</a:t>
          </a:r>
        </a:p>
      </dsp:txBody>
      <dsp:txXfrm>
        <a:off x="4350927" y="1816185"/>
        <a:ext cx="996452" cy="416064"/>
      </dsp:txXfrm>
    </dsp:sp>
    <dsp:sp modelId="{F78A9E28-0720-4F48-AC80-470980A3A463}">
      <dsp:nvSpPr>
        <dsp:cNvPr id="0" name=""/>
        <dsp:cNvSpPr/>
      </dsp:nvSpPr>
      <dsp:spPr>
        <a:xfrm>
          <a:off x="4680521" y="2232250"/>
          <a:ext cx="320040" cy="320040"/>
        </a:xfrm>
        <a:prstGeom prst="ellipse">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1BBEBD-7C5B-4972-85E0-8B03F5564C51}" type="datetimeFigureOut">
              <a:rPr lang="en-GB" smtClean="0"/>
              <a:t>23/01/2021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D5C784-EF56-4829-A5C7-0D07D5BB7F11}" type="slidenum">
              <a:rPr lang="en-GB" smtClean="0"/>
              <a:t>‹#›</a:t>
            </a:fld>
            <a:endParaRPr lang="en-GB"/>
          </a:p>
        </p:txBody>
      </p:sp>
    </p:spTree>
    <p:extLst>
      <p:ext uri="{BB962C8B-B14F-4D97-AF65-F5344CB8AC3E}">
        <p14:creationId xmlns:p14="http://schemas.microsoft.com/office/powerpoint/2010/main" val="1939589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During the end of the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through to the beginning of the 21</a:t>
            </a:r>
            <a:r>
              <a:rPr lang="en-GB" sz="1200" kern="1200" baseline="30000" dirty="0" smtClean="0">
                <a:solidFill>
                  <a:schemeClr val="tx1"/>
                </a:solidFill>
                <a:effectLst/>
                <a:latin typeface="+mn-lt"/>
                <a:ea typeface="+mn-ea"/>
                <a:cs typeface="+mn-cs"/>
              </a:rPr>
              <a:t>st</a:t>
            </a:r>
            <a:r>
              <a:rPr lang="en-GB" sz="1200" kern="1200" dirty="0" smtClean="0">
                <a:solidFill>
                  <a:schemeClr val="tx1"/>
                </a:solidFill>
                <a:effectLst/>
                <a:latin typeface="+mn-lt"/>
                <a:ea typeface="+mn-ea"/>
                <a:cs typeface="+mn-cs"/>
              </a:rPr>
              <a:t> Century a great deal of change has been happening within the HR world.  Traditionally known as ‘Personnel’, not only was the language changing but so too was the way in which people were being managed.  Human Resource Management (HRM) moved away from being reactive to becoming more strategic and focusing on supporting the organisation in achieving its strategic objectives.  Those within ‘Personnel’ became Human Resource professionals, Training was rebranded ‘Human Resource Development, ‘Industrial Relations’ became ‘Employment Relations’ and ‘Pay and Benefits’ became more recognised as ‘Reward Management’.  The relationship between good HR and positive outcomes had been identified.</a:t>
            </a:r>
          </a:p>
          <a:p>
            <a:r>
              <a:rPr lang="en-GB" sz="1200" kern="1200" dirty="0" smtClean="0">
                <a:solidFill>
                  <a:schemeClr val="tx1"/>
                </a:solidFill>
                <a:effectLst/>
                <a:latin typeface="+mn-lt"/>
                <a:ea typeface="+mn-ea"/>
                <a:cs typeface="+mn-cs"/>
              </a:rPr>
              <a:t>The HR profession is now also underpinned by the HR Profession Map (HRPM) introduced and updated by the Chartered Institute of Personnel and Development (CIPD), the professional association that supports and regulates the profession.  The map not only focuses on what is done but how it is done through behaviours.</a:t>
            </a:r>
          </a:p>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4</a:t>
            </a:fld>
            <a:endParaRPr lang="en-GB"/>
          </a:p>
        </p:txBody>
      </p:sp>
    </p:spTree>
    <p:extLst>
      <p:ext uri="{BB962C8B-B14F-4D97-AF65-F5344CB8AC3E}">
        <p14:creationId xmlns:p14="http://schemas.microsoft.com/office/powerpoint/2010/main" val="1890134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Before looking at the function of HR, it is worth considering what the purpose of the HR Function is.  Wilkinson and Taylor (2016) considered that the purpose was “to support the delivery of the organisation’s strategy and objectives through the effective management of people and performance”.  Therefore the HR strategy itself needs to be aligned to the strategic objectives to achieve purpose.  It is also important that managers recognise that HR is the people discipline in order that they can work together in partnership to achieve full benefit for the organisation as highlighted by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(2016,p.26).</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5</a:t>
            </a:fld>
            <a:endParaRPr lang="en-GB"/>
          </a:p>
        </p:txBody>
      </p:sp>
    </p:spTree>
    <p:extLst>
      <p:ext uri="{BB962C8B-B14F-4D97-AF65-F5344CB8AC3E}">
        <p14:creationId xmlns:p14="http://schemas.microsoft.com/office/powerpoint/2010/main" val="2474895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There is a general </a:t>
            </a:r>
            <a:r>
              <a:rPr lang="en-GB" sz="1200" kern="1200" dirty="0" err="1" smtClean="0">
                <a:solidFill>
                  <a:schemeClr val="tx1"/>
                </a:solidFill>
                <a:effectLst/>
                <a:latin typeface="+mn-lt"/>
                <a:ea typeface="+mn-ea"/>
                <a:cs typeface="+mn-cs"/>
              </a:rPr>
              <a:t>concensus</a:t>
            </a:r>
            <a:r>
              <a:rPr lang="en-GB" sz="1200" kern="1200" dirty="0" smtClean="0">
                <a:solidFill>
                  <a:schemeClr val="tx1"/>
                </a:solidFill>
                <a:effectLst/>
                <a:latin typeface="+mn-lt"/>
                <a:ea typeface="+mn-ea"/>
                <a:cs typeface="+mn-cs"/>
              </a:rPr>
              <a:t> that the objectives of the HR function have generally remained the same as those confirmed within the CIPD People Profession survey (2020).  Clearly, the main objectives of the HR function is to recruit and retain staff, provide them with the skills to do their job properly in order to improve the performance of the organisation whilst keeping them fully engaged within the business of the organisation. The level of HR input in these areas will differ according to internal and external factors.  For instance, the pandemic has seen greater involvement of HR in the welfare of their staff and less about developing staff to achieve greater performance as organisations grapple with the challenges faced upon ‘business as usual’, recognising that this crisis would be one of people first, not finances first, Cave (2020).</a:t>
            </a:r>
          </a:p>
          <a:p>
            <a:endParaRPr lang="en-GB" dirty="0" smtClean="0"/>
          </a:p>
          <a:p>
            <a:endParaRPr lang="en-GB" sz="1200" b="0" i="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6</a:t>
            </a:fld>
            <a:endParaRPr lang="en-GB"/>
          </a:p>
        </p:txBody>
      </p:sp>
    </p:spTree>
    <p:extLst>
      <p:ext uri="{BB962C8B-B14F-4D97-AF65-F5344CB8AC3E}">
        <p14:creationId xmlns:p14="http://schemas.microsoft.com/office/powerpoint/2010/main" val="3105392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What is not so clear and what provides a level of debate is the approach that should be taken to these matters with some, believing that these should be undertaken scientifically (</a:t>
            </a:r>
            <a:r>
              <a:rPr lang="en-GB" sz="1200" kern="1200" dirty="0" err="1" smtClean="0">
                <a:solidFill>
                  <a:schemeClr val="tx1"/>
                </a:solidFill>
                <a:effectLst/>
                <a:latin typeface="+mn-lt"/>
                <a:ea typeface="+mn-ea"/>
                <a:cs typeface="+mn-cs"/>
              </a:rPr>
              <a:t>Taylorism</a:t>
            </a:r>
            <a:r>
              <a:rPr lang="en-GB" sz="1200" kern="1200" dirty="0" smtClean="0">
                <a:solidFill>
                  <a:schemeClr val="tx1"/>
                </a:solidFill>
                <a:effectLst/>
                <a:latin typeface="+mn-lt"/>
                <a:ea typeface="+mn-ea"/>
                <a:cs typeface="+mn-cs"/>
              </a:rPr>
              <a:t>) and others believing a humanist approach should be taken which is based on individual motivation (intrinsic).  Certainly, the public sector was traditionally scientifically led, however, this is changing in a push to ‘do the right thing’ as opposed to doing the wrong thing better which is something the concept of ‘Systems Thinking’ addresses.  The public sector is renowned for being bureaucratic but distinguishing between what is required and ensuring this is underpinned by the relevant policy or procedure to support as opposed to the other way round, </a:t>
            </a:r>
            <a:r>
              <a:rPr lang="en-GB" sz="1200" kern="1200" dirty="0" err="1" smtClean="0">
                <a:solidFill>
                  <a:schemeClr val="tx1"/>
                </a:solidFill>
                <a:effectLst/>
                <a:latin typeface="+mn-lt"/>
                <a:ea typeface="+mn-ea"/>
                <a:cs typeface="+mn-cs"/>
              </a:rPr>
              <a:t>ie</a:t>
            </a:r>
            <a:r>
              <a:rPr lang="en-GB" sz="1200" kern="1200" dirty="0" smtClean="0">
                <a:solidFill>
                  <a:schemeClr val="tx1"/>
                </a:solidFill>
                <a:effectLst/>
                <a:latin typeface="+mn-lt"/>
                <a:ea typeface="+mn-ea"/>
                <a:cs typeface="+mn-cs"/>
              </a:rPr>
              <a:t> to follow the policy or procedure at any cost and punish the individual, can only be seen as the right thing to do. </a:t>
            </a:r>
          </a:p>
          <a:p>
            <a:r>
              <a:rPr lang="en-GB" sz="1200" kern="1200" dirty="0" smtClean="0">
                <a:solidFill>
                  <a:schemeClr val="tx1"/>
                </a:solidFill>
                <a:effectLst/>
                <a:latin typeface="+mn-lt"/>
                <a:ea typeface="+mn-ea"/>
                <a:cs typeface="+mn-cs"/>
              </a:rPr>
              <a:t>Another area to consider is whether HR should be internally or externally focused, that is should they look to recruit the skills from outside or home-grow their own staff in order to achieve their strategic objectives.  This would be dependent to a point on who the stakeholders are.  Is it working just for the main stakeholder to drive profit or is it considering a wide range of stakeholders who have an interest in the business and work together to achieve the strategic objectives?   Although this may not fit the short-term, it could be argued that working together and adapting to change is the right thing to do.  As </a:t>
            </a:r>
            <a:r>
              <a:rPr lang="en-GB" sz="1200" kern="1200" dirty="0" err="1" smtClean="0">
                <a:solidFill>
                  <a:schemeClr val="tx1"/>
                </a:solidFill>
                <a:effectLst/>
                <a:latin typeface="+mn-lt"/>
                <a:ea typeface="+mn-ea"/>
                <a:cs typeface="+mn-cs"/>
              </a:rPr>
              <a:t>Seddon</a:t>
            </a:r>
            <a:r>
              <a:rPr lang="en-GB" sz="1200" kern="1200" dirty="0" smtClean="0">
                <a:solidFill>
                  <a:schemeClr val="tx1"/>
                </a:solidFill>
                <a:effectLst/>
                <a:latin typeface="+mn-lt"/>
                <a:ea typeface="+mn-ea"/>
                <a:cs typeface="+mn-cs"/>
              </a:rPr>
              <a:t> (2003) says “The systems approach creates an adaptive organisation.  As demand changes, people change what they do” which would require an autocratic approach by working in a flexible and joined up manner. </a:t>
            </a:r>
          </a:p>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7</a:t>
            </a:fld>
            <a:endParaRPr lang="en-GB"/>
          </a:p>
        </p:txBody>
      </p:sp>
    </p:spTree>
    <p:extLst>
      <p:ext uri="{BB962C8B-B14F-4D97-AF65-F5344CB8AC3E}">
        <p14:creationId xmlns:p14="http://schemas.microsoft.com/office/powerpoint/2010/main" val="2209450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Although there is an emphasis on developing the workforce to improve the performance of the organisation, there has been more of a drive in recent times on the HR function to add direct value to the organisation which is reflected in the HRPM.  </a:t>
            </a:r>
            <a:r>
              <a:rPr lang="en-GB" sz="1200" kern="1200" dirty="0" err="1" smtClean="0">
                <a:solidFill>
                  <a:schemeClr val="tx1"/>
                </a:solidFill>
                <a:effectLst/>
                <a:latin typeface="+mn-lt"/>
                <a:ea typeface="+mn-ea"/>
                <a:cs typeface="+mn-cs"/>
              </a:rPr>
              <a:t>Lawlor</a:t>
            </a:r>
            <a:r>
              <a:rPr lang="en-GB" sz="1200" kern="1200" dirty="0" smtClean="0">
                <a:solidFill>
                  <a:schemeClr val="tx1"/>
                </a:solidFill>
                <a:effectLst/>
                <a:latin typeface="+mn-lt"/>
                <a:ea typeface="+mn-ea"/>
                <a:cs typeface="+mn-cs"/>
              </a:rPr>
              <a:t> (2016)  states that “Positioning the HR function and talent management to contribute to the overall effectiveness and financial performance of the organization is the best way the HR function can add value to corporations”.  As </a:t>
            </a:r>
            <a:r>
              <a:rPr lang="en-GB" sz="1200" kern="1200" dirty="0" err="1" smtClean="0">
                <a:solidFill>
                  <a:schemeClr val="tx1"/>
                </a:solidFill>
                <a:effectLst/>
                <a:latin typeface="+mn-lt"/>
                <a:ea typeface="+mn-ea"/>
                <a:cs typeface="+mn-cs"/>
              </a:rPr>
              <a:t>Andreescu</a:t>
            </a:r>
            <a:r>
              <a:rPr lang="en-GB" sz="1200" kern="1200" dirty="0" smtClean="0">
                <a:solidFill>
                  <a:schemeClr val="tx1"/>
                </a:solidFill>
                <a:effectLst/>
                <a:latin typeface="+mn-lt"/>
                <a:ea typeface="+mn-ea"/>
                <a:cs typeface="+mn-cs"/>
              </a:rPr>
              <a:t> (2004) found, even in a public sector setting, the HR function can still add value by taking a proactive role and becoming strategic. Deloitte Consulting LLP found that by focusing on the external factors such as risk and compliance, even greater impact on the overall performance can be achieved.</a:t>
            </a:r>
          </a:p>
          <a:p>
            <a:r>
              <a:rPr lang="en-GB" sz="1200" kern="1200" dirty="0" smtClean="0">
                <a:solidFill>
                  <a:schemeClr val="tx1"/>
                </a:solidFill>
                <a:effectLst/>
                <a:latin typeface="+mn-lt"/>
                <a:ea typeface="+mn-ea"/>
                <a:cs typeface="+mn-cs"/>
              </a:rPr>
              <a:t>Being integral to the achievement of the longer-term strategic objectives means that HR professionals are key components of change programmes, both identifying the need to change and implementation of the change initiatives.  </a:t>
            </a:r>
          </a:p>
          <a:p>
            <a:r>
              <a:rPr lang="en-GB" sz="1200" kern="1200" dirty="0" smtClean="0">
                <a:solidFill>
                  <a:schemeClr val="tx1"/>
                </a:solidFill>
                <a:effectLst/>
                <a:latin typeface="+mn-lt"/>
                <a:ea typeface="+mn-ea"/>
                <a:cs typeface="+mn-cs"/>
              </a:rPr>
              <a:t>Leaders will often think that they can force their plans through in the belief that people will just do as they’re told – they forget about the human impact of change and the importance of engagement.  The people aspect of change is the difference between success and failure.  After all, to achieve full realisation of the benefits, ‘buy-in’ is crucial. Successful change starts with individuals (SHRM, 2021).</a:t>
            </a:r>
          </a:p>
          <a:p>
            <a:endParaRPr lang="en-GB" sz="1200" kern="1200" dirty="0" smtClean="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8</a:t>
            </a:fld>
            <a:endParaRPr lang="en-GB"/>
          </a:p>
        </p:txBody>
      </p:sp>
    </p:spTree>
    <p:extLst>
      <p:ext uri="{BB962C8B-B14F-4D97-AF65-F5344CB8AC3E}">
        <p14:creationId xmlns:p14="http://schemas.microsoft.com/office/powerpoint/2010/main" val="2837900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latin typeface="Verdana"/>
              <a:ea typeface="Verdana"/>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9</a:t>
            </a:fld>
            <a:endParaRPr lang="en-GB"/>
          </a:p>
        </p:txBody>
      </p:sp>
    </p:spTree>
    <p:extLst>
      <p:ext uri="{BB962C8B-B14F-4D97-AF65-F5344CB8AC3E}">
        <p14:creationId xmlns:p14="http://schemas.microsoft.com/office/powerpoint/2010/main" val="2135109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One of the main drivers for change within the structure of the HR function, as discovered in the Winter (2014-15) HR Outlook survey conducted by CIPD was to be a ‘more strategic contributor’ to the organisation. The survey also found that the most popular HR structure adopted by organisations was the single HR team, adopted by 4 in 10 businesses and favoured by SMEs and the private sector, whereas larger organisations and the public sector favoured the Ulrich model.  Public sector organisations were also more likely to align their HR function to business areas.   </a:t>
            </a:r>
          </a:p>
          <a:p>
            <a:r>
              <a:rPr lang="en-GB" sz="1200" kern="1200" dirty="0" smtClean="0">
                <a:solidFill>
                  <a:schemeClr val="tx1"/>
                </a:solidFill>
                <a:effectLst/>
                <a:latin typeface="+mn-lt"/>
                <a:ea typeface="+mn-ea"/>
                <a:cs typeface="+mn-cs"/>
              </a:rPr>
              <a:t>Although there are essentially only 3 recognised HR models, in reality organisations adapt the models to suit their size, structure and purpose.</a:t>
            </a:r>
          </a:p>
          <a:p>
            <a:r>
              <a:rPr lang="en-GB" sz="1200" kern="1200" dirty="0" smtClean="0">
                <a:solidFill>
                  <a:schemeClr val="tx1"/>
                </a:solidFill>
                <a:effectLst/>
                <a:latin typeface="+mn-lt"/>
                <a:ea typeface="+mn-ea"/>
                <a:cs typeface="+mn-cs"/>
              </a:rPr>
              <a:t>The People Profession survey (2020) suggests that there is now a vast range of ways that the HR function operates with just under half of people professionals (45%) believing that their HR function is changing significantly and it is anticipated that these models will more than likely change in the future given the rapid rate that the roles within HR are changing.  Those that are able to work in an agile way are better equipped to respond to meet the demands placed upon the organisation.  The impact of the pandemic has definitely proved this point.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10</a:t>
            </a:fld>
            <a:endParaRPr lang="en-GB"/>
          </a:p>
        </p:txBody>
      </p:sp>
    </p:spTree>
    <p:extLst>
      <p:ext uri="{BB962C8B-B14F-4D97-AF65-F5344CB8AC3E}">
        <p14:creationId xmlns:p14="http://schemas.microsoft.com/office/powerpoint/2010/main" val="167327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11</a:t>
            </a:fld>
            <a:endParaRPr lang="en-GB"/>
          </a:p>
        </p:txBody>
      </p:sp>
    </p:spTree>
    <p:extLst>
      <p:ext uri="{BB962C8B-B14F-4D97-AF65-F5344CB8AC3E}">
        <p14:creationId xmlns:p14="http://schemas.microsoft.com/office/powerpoint/2010/main" val="943421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12</a:t>
            </a:fld>
            <a:endParaRPr lang="en-GB"/>
          </a:p>
        </p:txBody>
      </p:sp>
    </p:spTree>
    <p:extLst>
      <p:ext uri="{BB962C8B-B14F-4D97-AF65-F5344CB8AC3E}">
        <p14:creationId xmlns:p14="http://schemas.microsoft.com/office/powerpoint/2010/main" val="237854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According to this survey, outsourcing models tend to be used by SMEs when compared to larger organisations with Payroll being the most commonly outsourced HR function.  </a:t>
            </a:r>
          </a:p>
          <a:p>
            <a:r>
              <a:rPr lang="en-GB" sz="1200" kern="1200" dirty="0" smtClean="0">
                <a:solidFill>
                  <a:schemeClr val="tx1"/>
                </a:solidFill>
                <a:effectLst/>
                <a:latin typeface="+mn-lt"/>
                <a:ea typeface="+mn-ea"/>
                <a:cs typeface="+mn-cs"/>
              </a:rPr>
              <a:t>Although economies of scale were found by </a:t>
            </a:r>
            <a:r>
              <a:rPr lang="en-GB" sz="1200" kern="1200" dirty="0" err="1" smtClean="0">
                <a:solidFill>
                  <a:schemeClr val="tx1"/>
                </a:solidFill>
                <a:effectLst/>
                <a:latin typeface="+mn-lt"/>
                <a:ea typeface="+mn-ea"/>
                <a:cs typeface="+mn-cs"/>
              </a:rPr>
              <a:t>Dickmann</a:t>
            </a:r>
            <a:r>
              <a:rPr lang="en-GB" sz="1200" kern="1200" dirty="0" smtClean="0">
                <a:solidFill>
                  <a:schemeClr val="tx1"/>
                </a:solidFill>
                <a:effectLst/>
                <a:latin typeface="+mn-lt"/>
                <a:ea typeface="+mn-ea"/>
                <a:cs typeface="+mn-cs"/>
              </a:rPr>
              <a:t> et al (2005) as the main reason for governance decisions to outsource, other factors such as service quality, individual skills and situation also had an impact on the decision.  It was also noted that advances in IT is likely to have a radical impact on future decisions to outsource payroll because data capture at source would make it more difficult.</a:t>
            </a:r>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13</a:t>
            </a:fld>
            <a:endParaRPr lang="en-GB"/>
          </a:p>
        </p:txBody>
      </p:sp>
    </p:spTree>
    <p:extLst>
      <p:ext uri="{BB962C8B-B14F-4D97-AF65-F5344CB8AC3E}">
        <p14:creationId xmlns:p14="http://schemas.microsoft.com/office/powerpoint/2010/main" val="38888504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As we have seen the HR function has changed significantly.  Many HR practices have now been devolved down to the Line Manager who has greater responsibility for the welfare and performance of their staff.  A great deal depends on the behaviour as this helps to set the culture of the organisation which can influence the individual’s experience within the workplace.  If managed correctly, the result is well motivated team who work above and beyond the call of duty to perform but if done badly will create significant problems for the organisation.   </a:t>
            </a:r>
          </a:p>
          <a:p>
            <a:r>
              <a:rPr lang="en-GB" sz="1200" kern="1200" dirty="0" smtClean="0">
                <a:solidFill>
                  <a:schemeClr val="tx1"/>
                </a:solidFill>
                <a:effectLst/>
                <a:latin typeface="+mn-lt"/>
                <a:ea typeface="+mn-ea"/>
                <a:cs typeface="+mn-cs"/>
              </a:rPr>
              <a:t>Working closely with the HR practitioners helps to maintain consistency and effectiveness.  This is why the Business Partnering section of Ulrich’s model works well. The HR Business Partner not only helps to identify issues that are occurring within their area but can help to deliver the solution by developing the managers in the necessary people management skills and competencies and therefore raise the importance of managing people in the correct way. They also need support and recognition from senior managers within the organisation to become motivated in dealing with HR issues effectively.  This is possible when the HR function is working at a strategic level as they can influence the shift in culture needed. </a:t>
            </a:r>
          </a:p>
          <a:p>
            <a:r>
              <a:rPr lang="en-GB" sz="1200" kern="1200" dirty="0" smtClean="0">
                <a:solidFill>
                  <a:schemeClr val="tx1"/>
                </a:solidFill>
                <a:effectLst/>
                <a:latin typeface="+mn-lt"/>
                <a:ea typeface="+mn-ea"/>
                <a:cs typeface="+mn-cs"/>
              </a:rPr>
              <a:t>It’s important to remember when managing staff that employees are human beings and should be treated with respect, dignity and sensitivity throughout their period of employment.  By taking into account factors that impact on their motivation </a:t>
            </a:r>
            <a:r>
              <a:rPr lang="en-GB" sz="1200" kern="1200" dirty="0" err="1" smtClean="0">
                <a:solidFill>
                  <a:schemeClr val="tx1"/>
                </a:solidFill>
                <a:effectLst/>
                <a:latin typeface="+mn-lt"/>
                <a:ea typeface="+mn-ea"/>
                <a:cs typeface="+mn-cs"/>
              </a:rPr>
              <a:t>ie</a:t>
            </a:r>
            <a:r>
              <a:rPr lang="en-GB" sz="1200" kern="1200" dirty="0" smtClean="0">
                <a:solidFill>
                  <a:schemeClr val="tx1"/>
                </a:solidFill>
                <a:effectLst/>
                <a:latin typeface="+mn-lt"/>
                <a:ea typeface="+mn-ea"/>
                <a:cs typeface="+mn-cs"/>
              </a:rPr>
              <a:t> ‘hygiene factors’ (being paid on time, having the right equipment to do their job, providing annual leave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and ‘differentiators’ (the ability to apply discretion, an interesting and varied role, flexibility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will increase the likelihood of getting the best out of people thus maximising on the value to the organisation.   HR’s role is to work with the managers to ensure this happens, both through the development of the managers and the staff themselves.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14</a:t>
            </a:fld>
            <a:endParaRPr lang="en-GB"/>
          </a:p>
        </p:txBody>
      </p:sp>
    </p:spTree>
    <p:extLst>
      <p:ext uri="{BB962C8B-B14F-4D97-AF65-F5344CB8AC3E}">
        <p14:creationId xmlns:p14="http://schemas.microsoft.com/office/powerpoint/2010/main" val="3840135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good example of this is a Case Study illustrated by CIPD: </a:t>
            </a:r>
          </a:p>
          <a:p>
            <a:r>
              <a:rPr lang="en-GB" sz="1200" kern="1200" dirty="0" smtClean="0">
                <a:solidFill>
                  <a:schemeClr val="tx1"/>
                </a:solidFill>
                <a:effectLst/>
                <a:latin typeface="+mn-lt"/>
                <a:ea typeface="+mn-ea"/>
                <a:cs typeface="+mn-cs"/>
              </a:rPr>
              <a:t>Christchurch and East Dorset Councils created a shared services team but morale within the team was poor.</a:t>
            </a:r>
          </a:p>
          <a:p>
            <a:r>
              <a:rPr lang="en-GB" sz="1200" kern="1200" dirty="0" smtClean="0">
                <a:solidFill>
                  <a:schemeClr val="tx1"/>
                </a:solidFill>
                <a:effectLst/>
                <a:latin typeface="+mn-lt"/>
                <a:ea typeface="+mn-ea"/>
                <a:cs typeface="+mn-cs"/>
              </a:rPr>
              <a:t>There were challenges with trust and fairness and  a great deal work had to be done to up-skill the managers and team members to work in different ways but this resulted in a more flexible and innovative workforce with reduced turnover.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15</a:t>
            </a:fld>
            <a:endParaRPr lang="en-GB"/>
          </a:p>
        </p:txBody>
      </p:sp>
    </p:spTree>
    <p:extLst>
      <p:ext uri="{BB962C8B-B14F-4D97-AF65-F5344CB8AC3E}">
        <p14:creationId xmlns:p14="http://schemas.microsoft.com/office/powerpoint/2010/main" val="703850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pandemic has been a driver for smarter ways of working, requiring staff to work from home if they are able to which has mobilised many organisations in providing this ability.  Previously many barriers prevented this from happening but it has been shown that the business can still operate, if not more efficiently as before.   HR has had to play a big part in this to ensure the managers have had the necessary skills to manage their staff in this new way of working and provide the necessary advice where problems occur. </a:t>
            </a:r>
          </a:p>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16</a:t>
            </a:fld>
            <a:endParaRPr lang="en-GB"/>
          </a:p>
        </p:txBody>
      </p:sp>
    </p:spTree>
    <p:extLst>
      <p:ext uri="{BB962C8B-B14F-4D97-AF65-F5344CB8AC3E}">
        <p14:creationId xmlns:p14="http://schemas.microsoft.com/office/powerpoint/2010/main" val="2561734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Examples of good ethical practice can be found within employers who have achieved the ‘Investors in People Award’ which recognises the value placed upon staff employed within the companies.  Another example would be companies who invest in ethical sourcing for their products, which include:</a:t>
            </a:r>
          </a:p>
          <a:p>
            <a:r>
              <a:rPr lang="en-GB" sz="1200" kern="1200" dirty="0" smtClean="0">
                <a:solidFill>
                  <a:schemeClr val="tx1"/>
                </a:solidFill>
                <a:effectLst/>
                <a:latin typeface="+mn-lt"/>
                <a:ea typeface="+mn-ea"/>
                <a:cs typeface="+mn-cs"/>
              </a:rPr>
              <a:t>Bulb – only supplies 100% renewable energy.  Customers are not tied into contracts so are free to leave should the company not meet their expectations.</a:t>
            </a:r>
          </a:p>
          <a:p>
            <a:r>
              <a:rPr lang="en-GB" sz="1200" kern="1200" dirty="0" smtClean="0">
                <a:solidFill>
                  <a:schemeClr val="tx1"/>
                </a:solidFill>
                <a:effectLst/>
                <a:latin typeface="+mn-lt"/>
                <a:ea typeface="+mn-ea"/>
                <a:cs typeface="+mn-cs"/>
              </a:rPr>
              <a:t>Patagonia – who only use organically grown cotton and has changed its supply chain to ensure that it is environmentally friendly and provides safe working conditions across the whole chain.</a:t>
            </a:r>
          </a:p>
          <a:p>
            <a:r>
              <a:rPr lang="en-GB" sz="1200" kern="1200" dirty="0" smtClean="0">
                <a:solidFill>
                  <a:schemeClr val="tx1"/>
                </a:solidFill>
                <a:effectLst/>
                <a:latin typeface="+mn-lt"/>
                <a:ea typeface="+mn-ea"/>
                <a:cs typeface="+mn-cs"/>
              </a:rPr>
              <a:t>Starbucks – who only uses 100% sustainable sourced coffee at fair prices</a:t>
            </a:r>
          </a:p>
          <a:p>
            <a:r>
              <a:rPr lang="en-GB" sz="1200" kern="1200" dirty="0" smtClean="0">
                <a:solidFill>
                  <a:schemeClr val="tx1"/>
                </a:solidFill>
                <a:effectLst/>
                <a:latin typeface="+mn-lt"/>
                <a:ea typeface="+mn-ea"/>
                <a:cs typeface="+mn-cs"/>
              </a:rPr>
              <a:t>Nissan’s emissions scandal not only cost the company financially but also damaged the reputation for falsifying its recorded emissions which ultimately had a detrimental impact on the environment.  A number of companies have also hit the headlines during the pandemic for the behaviours they have portrayed.  Although Amazon have benefited financially during lockdown, they have come into some criticism for the way they have been treating their staff and the lack of protection afforded to them.  Sports Direct initially refused to close its stores and photos appeared of staff working in JD distribution centres where they were crammed in with little means of protection against the virus. </a:t>
            </a:r>
          </a:p>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17</a:t>
            </a:fld>
            <a:endParaRPr lang="en-GB"/>
          </a:p>
        </p:txBody>
      </p:sp>
    </p:spTree>
    <p:extLst>
      <p:ext uri="{BB962C8B-B14F-4D97-AF65-F5344CB8AC3E}">
        <p14:creationId xmlns:p14="http://schemas.microsoft.com/office/powerpoint/2010/main" val="25149602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Two published pieces of research showing links between HR practices and positive organisational outcomes were reviewed, the first study compared companies from both the manufacturing and service industries, with the second being counteracted with a study based purely on the service sector as the first study showed little to no association in the service sector.</a:t>
            </a:r>
          </a:p>
          <a:p>
            <a:r>
              <a:rPr lang="en-GB" sz="1200" kern="1200" dirty="0" smtClean="0">
                <a:solidFill>
                  <a:schemeClr val="tx1"/>
                </a:solidFill>
                <a:effectLst/>
                <a:latin typeface="+mn-lt"/>
                <a:ea typeface="+mn-ea"/>
                <a:cs typeface="+mn-cs"/>
              </a:rPr>
              <a:t>The first piece of research reviewed was a study by Guest et al (2003) that focused on 610 UK companies comprising 60% from the manufacturing industry and 40% from the service industry.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second study (Batt,2002)  focused on call centres using a nationally representative sample of establishments within the telecommunications sector.  </a:t>
            </a:r>
          </a:p>
          <a:p>
            <a:r>
              <a:rPr lang="en-GB" sz="1200" kern="1200" dirty="0" smtClean="0">
                <a:solidFill>
                  <a:schemeClr val="tx1"/>
                </a:solidFill>
                <a:effectLst/>
                <a:latin typeface="+mn-lt"/>
                <a:ea typeface="+mn-ea"/>
                <a:cs typeface="+mn-cs"/>
              </a:rPr>
              <a:t>The 3 dimensions of high involvement HR systems are:</a:t>
            </a:r>
          </a:p>
          <a:p>
            <a:pPr lvl="0"/>
            <a:r>
              <a:rPr lang="en-GB" sz="1200" kern="1200" dirty="0" smtClean="0">
                <a:solidFill>
                  <a:schemeClr val="tx1"/>
                </a:solidFill>
                <a:effectLst/>
                <a:latin typeface="+mn-lt"/>
                <a:ea typeface="+mn-ea"/>
                <a:cs typeface="+mn-cs"/>
              </a:rPr>
              <a:t>Selective hiring of employees with high general skills </a:t>
            </a:r>
          </a:p>
          <a:p>
            <a:pPr lvl="1"/>
            <a:r>
              <a:rPr lang="en-GB" sz="1200" kern="1200" dirty="0" smtClean="0">
                <a:solidFill>
                  <a:schemeClr val="tx1"/>
                </a:solidFill>
                <a:effectLst/>
                <a:latin typeface="+mn-lt"/>
                <a:ea typeface="+mn-ea"/>
                <a:cs typeface="+mn-cs"/>
              </a:rPr>
              <a:t>Employees with a good level of education</a:t>
            </a:r>
          </a:p>
          <a:p>
            <a:pPr lvl="1"/>
            <a:r>
              <a:rPr lang="en-GB" sz="1200" kern="1200" dirty="0" smtClean="0">
                <a:solidFill>
                  <a:schemeClr val="tx1"/>
                </a:solidFill>
                <a:effectLst/>
                <a:latin typeface="+mn-lt"/>
                <a:ea typeface="+mn-ea"/>
                <a:cs typeface="+mn-cs"/>
              </a:rPr>
              <a:t>Firm investment in initial training </a:t>
            </a:r>
          </a:p>
          <a:p>
            <a:pPr lvl="1"/>
            <a:r>
              <a:rPr lang="en-GB" sz="1200" kern="1200" dirty="0" smtClean="0">
                <a:solidFill>
                  <a:schemeClr val="tx1"/>
                </a:solidFill>
                <a:effectLst/>
                <a:latin typeface="+mn-lt"/>
                <a:ea typeface="+mn-ea"/>
                <a:cs typeface="+mn-cs"/>
              </a:rPr>
              <a:t>Skilled workforce</a:t>
            </a:r>
          </a:p>
          <a:p>
            <a:pPr lvl="0"/>
            <a:r>
              <a:rPr lang="en-GB" sz="1200" kern="1200" dirty="0" smtClean="0">
                <a:solidFill>
                  <a:schemeClr val="tx1"/>
                </a:solidFill>
                <a:effectLst/>
                <a:latin typeface="+mn-lt"/>
                <a:ea typeface="+mn-ea"/>
                <a:cs typeface="+mn-cs"/>
              </a:rPr>
              <a:t>Design of work</a:t>
            </a:r>
          </a:p>
          <a:p>
            <a:pPr lvl="1"/>
            <a:r>
              <a:rPr lang="en-GB" sz="1200" kern="1200" dirty="0" smtClean="0">
                <a:solidFill>
                  <a:schemeClr val="tx1"/>
                </a:solidFill>
                <a:effectLst/>
                <a:latin typeface="+mn-lt"/>
                <a:ea typeface="+mn-ea"/>
                <a:cs typeface="+mn-cs"/>
              </a:rPr>
              <a:t>Provides opportunities for discretion</a:t>
            </a:r>
          </a:p>
          <a:p>
            <a:pPr lvl="1"/>
            <a:r>
              <a:rPr lang="en-GB" sz="1200" kern="1200" dirty="0" err="1" smtClean="0">
                <a:solidFill>
                  <a:schemeClr val="tx1"/>
                </a:solidFill>
                <a:effectLst/>
                <a:latin typeface="+mn-lt"/>
                <a:ea typeface="+mn-ea"/>
                <a:cs typeface="+mn-cs"/>
              </a:rPr>
              <a:t>Ongoing</a:t>
            </a:r>
            <a:r>
              <a:rPr lang="en-GB" sz="1200" kern="1200" dirty="0" smtClean="0">
                <a:solidFill>
                  <a:schemeClr val="tx1"/>
                </a:solidFill>
                <a:effectLst/>
                <a:latin typeface="+mn-lt"/>
                <a:ea typeface="+mn-ea"/>
                <a:cs typeface="+mn-cs"/>
              </a:rPr>
              <a:t> learning through collaboration with work colleagues</a:t>
            </a:r>
          </a:p>
          <a:p>
            <a:pPr lvl="1"/>
            <a:r>
              <a:rPr lang="en-GB" sz="1200" kern="1200" dirty="0" smtClean="0">
                <a:solidFill>
                  <a:schemeClr val="tx1"/>
                </a:solidFill>
                <a:effectLst/>
                <a:latin typeface="+mn-lt"/>
                <a:ea typeface="+mn-ea"/>
                <a:cs typeface="+mn-cs"/>
              </a:rPr>
              <a:t>Allows staff to take ownership – to use their discretion</a:t>
            </a:r>
          </a:p>
          <a:p>
            <a:pPr lvl="1"/>
            <a:r>
              <a:rPr lang="en-GB" sz="1200" kern="1200" dirty="0" smtClean="0">
                <a:solidFill>
                  <a:schemeClr val="tx1"/>
                </a:solidFill>
                <a:effectLst/>
                <a:latin typeface="+mn-lt"/>
                <a:ea typeface="+mn-ea"/>
                <a:cs typeface="+mn-cs"/>
              </a:rPr>
              <a:t>Facilitates ability to get it right first time for the customer</a:t>
            </a:r>
          </a:p>
          <a:p>
            <a:pPr lvl="0"/>
            <a:r>
              <a:rPr lang="en-GB" sz="1200" kern="1200" dirty="0" smtClean="0">
                <a:solidFill>
                  <a:schemeClr val="tx1"/>
                </a:solidFill>
                <a:effectLst/>
                <a:latin typeface="+mn-lt"/>
                <a:ea typeface="+mn-ea"/>
                <a:cs typeface="+mn-cs"/>
              </a:rPr>
              <a:t>HR Incentives</a:t>
            </a:r>
          </a:p>
          <a:p>
            <a:pPr lvl="1"/>
            <a:r>
              <a:rPr lang="en-GB" sz="1200" kern="1200" dirty="0" smtClean="0">
                <a:solidFill>
                  <a:schemeClr val="tx1"/>
                </a:solidFill>
                <a:effectLst/>
                <a:latin typeface="+mn-lt"/>
                <a:ea typeface="+mn-ea"/>
                <a:cs typeface="+mn-cs"/>
              </a:rPr>
              <a:t>Investment on </a:t>
            </a:r>
            <a:r>
              <a:rPr lang="en-GB" sz="1200" kern="1200" dirty="0" err="1" smtClean="0">
                <a:solidFill>
                  <a:schemeClr val="tx1"/>
                </a:solidFill>
                <a:effectLst/>
                <a:latin typeface="+mn-lt"/>
                <a:ea typeface="+mn-ea"/>
                <a:cs typeface="+mn-cs"/>
              </a:rPr>
              <a:t>ongoing</a:t>
            </a:r>
            <a:r>
              <a:rPr lang="en-GB" sz="1200" kern="1200" dirty="0" smtClean="0">
                <a:solidFill>
                  <a:schemeClr val="tx1"/>
                </a:solidFill>
                <a:effectLst/>
                <a:latin typeface="+mn-lt"/>
                <a:ea typeface="+mn-ea"/>
                <a:cs typeface="+mn-cs"/>
              </a:rPr>
              <a:t> training</a:t>
            </a:r>
          </a:p>
          <a:p>
            <a:pPr lvl="1"/>
            <a:r>
              <a:rPr lang="en-GB" sz="1200" kern="1200" dirty="0" smtClean="0">
                <a:solidFill>
                  <a:schemeClr val="tx1"/>
                </a:solidFill>
                <a:effectLst/>
                <a:latin typeface="+mn-lt"/>
                <a:ea typeface="+mn-ea"/>
                <a:cs typeface="+mn-cs"/>
              </a:rPr>
              <a:t>Job security</a:t>
            </a:r>
          </a:p>
          <a:p>
            <a:pPr lvl="1"/>
            <a:r>
              <a:rPr lang="en-GB" sz="1200" kern="1200" dirty="0" smtClean="0">
                <a:solidFill>
                  <a:schemeClr val="tx1"/>
                </a:solidFill>
                <a:effectLst/>
                <a:latin typeface="+mn-lt"/>
                <a:ea typeface="+mn-ea"/>
                <a:cs typeface="+mn-cs"/>
              </a:rPr>
              <a:t>High relative pay to position</a:t>
            </a:r>
          </a:p>
          <a:p>
            <a:pPr lvl="1"/>
            <a:r>
              <a:rPr lang="en-GB" sz="1200" kern="1200" dirty="0" smtClean="0">
                <a:solidFill>
                  <a:schemeClr val="tx1"/>
                </a:solidFill>
                <a:effectLst/>
                <a:latin typeface="+mn-lt"/>
                <a:ea typeface="+mn-ea"/>
                <a:cs typeface="+mn-cs"/>
              </a:rPr>
              <a:t>Performance management system built on trust</a:t>
            </a:r>
          </a:p>
          <a:p>
            <a:endParaRPr lang="en-GB" sz="1200" kern="1200" dirty="0" smtClean="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D5C784-EF56-4829-A5C7-0D07D5BB7F11}" type="slidenum">
              <a:rPr lang="en-GB" smtClean="0"/>
              <a:t>19</a:t>
            </a:fld>
            <a:endParaRPr lang="en-GB"/>
          </a:p>
        </p:txBody>
      </p:sp>
    </p:spTree>
    <p:extLst>
      <p:ext uri="{BB962C8B-B14F-4D97-AF65-F5344CB8AC3E}">
        <p14:creationId xmlns:p14="http://schemas.microsoft.com/office/powerpoint/2010/main" val="3827203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Whilst the first study was able to prove a significant association between ‘Lower staff turnover’ and ‘Higher profitability’, it was not able to show a significant association with productivity.  Moreover, this association could not be applied to both sectors as the association was only strong within manufacturing.   There was little to no association in the service sector.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Furthermore, the association between greater HR practices and higher profitability in manufacturing disappears once profitability in previous years is taken into account.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When looking more closely at the association between HR practices and higher profitability, the higher profitability leads to greater HR practices as opposed to the other way round.  In essence, this study is a relative negative one as it shows that although at first glance there is a link between the two, there is little evidence that greater HR practices lead to any real positive outcomes for the organisation.</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second study was able to show that there was a strong association between greater use of high investment HR systems and higher sales growth in the Customer Service and Sales Centres with a lower turnaround of staff.</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It showed that higher involvement practices had a direct impact on employee performance and an indirect impact on staff turnaround.  The relationship, however, is determined by the identity of an establishment’s primary customer base.  That is, the larger the organisation is and the larger customer base, the more scope there is in meeting customer demand and impacting on sales growth. Also, it is more likely that larger organisations are able to provide high value-added information systems for handling internal communications, allowing easier data transfer and video capability.   In turn, this will ultimately impact on job satisfaction and reduce staff turnaround.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When considering the above two studies, although there is some association between HR practices and positive outcomes for an organisation, there are many factors that contribute to this in both a positive and negative way.  Needless to say, if an organisation invests in its employees then the probability for improving intrinsic motivation that results in improved performance and reduced turnover would be considered high.  Likewise, if an employee is able to meet the demand of the customer and do the right thing by them then this too would have an impact on the outcome for the organisation. </a:t>
            </a:r>
          </a:p>
          <a:p>
            <a:endParaRPr lang="en-GB" sz="1200" kern="1200" dirty="0" smtClean="0">
              <a:solidFill>
                <a:schemeClr val="tx1"/>
              </a:solidFill>
              <a:effectLst/>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20</a:t>
            </a:fld>
            <a:endParaRPr lang="en-GB"/>
          </a:p>
        </p:txBody>
      </p:sp>
    </p:spTree>
    <p:extLst>
      <p:ext uri="{BB962C8B-B14F-4D97-AF65-F5344CB8AC3E}">
        <p14:creationId xmlns:p14="http://schemas.microsoft.com/office/powerpoint/2010/main" val="1650753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D5C784-EF56-4829-A5C7-0D07D5BB7F11}" type="slidenum">
              <a:rPr lang="en-GB" smtClean="0"/>
              <a:t>22</a:t>
            </a:fld>
            <a:endParaRPr lang="en-GB"/>
          </a:p>
        </p:txBody>
      </p:sp>
    </p:spTree>
    <p:extLst>
      <p:ext uri="{BB962C8B-B14F-4D97-AF65-F5344CB8AC3E}">
        <p14:creationId xmlns:p14="http://schemas.microsoft.com/office/powerpoint/2010/main" val="2174220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164E19D-1EF4-416A-BEBE-B62F22B71CF4}" type="datetimeFigureOut">
              <a:rPr lang="en-GB" smtClean="0"/>
              <a:t>23/01/2021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E1FADEA-699E-4AE3-81B5-98EA0732CC6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1FADEA-699E-4AE3-81B5-98EA0732CC60}"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1FADEA-699E-4AE3-81B5-98EA0732CC60}"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E1FADEA-699E-4AE3-81B5-98EA0732CC60}"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AE1FADEA-699E-4AE3-81B5-98EA0732CC60}"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E1FADEA-699E-4AE3-81B5-98EA0732CC60}"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AE1FADEA-699E-4AE3-81B5-98EA0732CC6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A164E19D-1EF4-416A-BEBE-B62F22B71CF4}" type="datetimeFigureOut">
              <a:rPr lang="en-GB" smtClean="0"/>
              <a:t>23/01/2021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E1FADEA-699E-4AE3-81B5-98EA0732CC60}"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164E19D-1EF4-416A-BEBE-B62F22B71CF4}" type="datetimeFigureOut">
              <a:rPr lang="en-GB" smtClean="0"/>
              <a:t>23/01/2021</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E1FADEA-699E-4AE3-81B5-98EA0732CC60}"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1FADEA-699E-4AE3-81B5-98EA0732CC6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164E19D-1EF4-416A-BEBE-B62F22B71CF4}" type="datetimeFigureOut">
              <a:rPr lang="en-GB" smtClean="0"/>
              <a:t>23/01/2021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1FADEA-699E-4AE3-81B5-98EA0732CC6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164E19D-1EF4-416A-BEBE-B62F22B71CF4}" type="datetimeFigureOut">
              <a:rPr lang="en-GB" smtClean="0"/>
              <a:t>23/01/2021</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E1FADEA-699E-4AE3-81B5-98EA0732CC6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search-proquest-com.ezproxy.uwtsd.ac.uk/indexinglinkhandler/sng/au/Lambert,+Andrew/$N?accountid=130472" TargetMode="External"/><Relationship Id="rId13" Type="http://schemas.openxmlformats.org/officeDocument/2006/relationships/hyperlink" Target="https://www.changeboard.com/article-details/14013/the-role-of-hr-in-change" TargetMode="External"/><Relationship Id="rId18" Type="http://schemas.openxmlformats.org/officeDocument/2006/relationships/hyperlink" Target="https://search-proquest-com.ezproxy.uwtsd.ac.uk/pubidlinkhandler/sng/pubtitle/PR+Newswire/$N/31379/DocView/446797228/fulltext/479B385AB46E4358PQ/1?accountid=130472" TargetMode="External"/><Relationship Id="rId3" Type="http://schemas.openxmlformats.org/officeDocument/2006/relationships/hyperlink" Target="https://search-proquest-com.ezproxy.uwtsd.ac.uk/indexinglinkhandler/sng/au/Andreescu,+Francesca/$N?accountid=130472" TargetMode="External"/><Relationship Id="rId21" Type="http://schemas.openxmlformats.org/officeDocument/2006/relationships/hyperlink" Target="https://search-proquest-com.ezproxy.uwtsd.ac.uk/pubidlinkhandler/sng/pubtitle/Personnel+Review/$N/47588/DocView/214801585/fulltextwithgraphics/16BAB071F4A94267PQ/1?accountid=130472" TargetMode="External"/><Relationship Id="rId7" Type="http://schemas.openxmlformats.org/officeDocument/2006/relationships/hyperlink" Target="https://search-proquest-com.ezproxy.uwtsd.ac.uk/indexinglinkhandler/sng/au/Haffenden,+Mike/$N?accountid=130472" TargetMode="External"/><Relationship Id="rId12" Type="http://schemas.openxmlformats.org/officeDocument/2006/relationships/hyperlink" Target="https://hrgrapevine.com/publications/magazine/october-2020/has-hr-become-a-leading-function-during-the-pandemic" TargetMode="External"/><Relationship Id="rId17" Type="http://schemas.openxmlformats.org/officeDocument/2006/relationships/hyperlink" Target="https://peopleprofession.cipd.org/get-started" TargetMode="External"/><Relationship Id="rId2" Type="http://schemas.openxmlformats.org/officeDocument/2006/relationships/notesSlide" Target="../notesSlides/notesSlide17.xml"/><Relationship Id="rId16" Type="http://schemas.openxmlformats.org/officeDocument/2006/relationships/hyperlink" Target="https://www.cipd.co.uk/knowledge/strategy/hr/people-profession-survey" TargetMode="External"/><Relationship Id="rId20" Type="http://schemas.openxmlformats.org/officeDocument/2006/relationships/hyperlink" Target="https://search-proquest-com.ezproxy.uwtsd.ac.uk/indexinglinkhandler/sng/au/Tyson,+Shaun/$N?accountid=130472" TargetMode="External"/><Relationship Id="rId1" Type="http://schemas.openxmlformats.org/officeDocument/2006/relationships/slideLayout" Target="../slideLayouts/slideLayout2.xml"/><Relationship Id="rId6" Type="http://schemas.openxmlformats.org/officeDocument/2006/relationships/hyperlink" Target="https://search-proquest-com.ezproxy.uwtsd.ac.uk/indexinglinkhandler/sng/au/Ashton,+Chris/$N?accountid=130472" TargetMode="External"/><Relationship Id="rId11" Type="http://schemas.openxmlformats.org/officeDocument/2006/relationships/hyperlink" Target="https://www.hrgrapevine.com/publications/magazine/october-2020/has-hr-become-a-leading-function-during-the-pandemic" TargetMode="External"/><Relationship Id="rId5" Type="http://schemas.openxmlformats.org/officeDocument/2006/relationships/hyperlink" Target="https://search-proquest-com.ezproxy.uwtsd.ac.uk/indexingvolumeissuelinkhandler/29346/Management+Revue/02004Y07Y01$232004$3b++Vol.+15+$283$29/15/3?accountid=130472" TargetMode="External"/><Relationship Id="rId15" Type="http://schemas.openxmlformats.org/officeDocument/2006/relationships/hyperlink" Target="https://www.cipd.co.uk/knowledge/fundamentals/people/hr/outsourcing-factsheet" TargetMode="External"/><Relationship Id="rId23" Type="http://schemas.openxmlformats.org/officeDocument/2006/relationships/hyperlink" Target="https://shrm.org/resourcesandtools/tools-and-samples/toolkits" TargetMode="External"/><Relationship Id="rId10" Type="http://schemas.openxmlformats.org/officeDocument/2006/relationships/hyperlink" Target="https://search-proquest-com.ezproxy.uwtsd.ac.uk/indexingvolumeissuelinkhandler/44219/Strategic+HR+Review/02004Y11Y01$23Nov$2fDec+2004$3b++Vol.+4+$281$29/4/1?accountid=130472" TargetMode="External"/><Relationship Id="rId19" Type="http://schemas.openxmlformats.org/officeDocument/2006/relationships/hyperlink" Target="https://www.huffpost.com/author/ed-lawler" TargetMode="External"/><Relationship Id="rId4" Type="http://schemas.openxmlformats.org/officeDocument/2006/relationships/hyperlink" Target="https://search-proquest-com.ezproxy.uwtsd.ac.uk/pubidlinkhandler/sng/pubtitle/Management+Revue/$N/29346/DocView/201557006/fulltextwithgraphics/479B385AB46E4358PQ/18?accountid=130472" TargetMode="External"/><Relationship Id="rId9" Type="http://schemas.openxmlformats.org/officeDocument/2006/relationships/hyperlink" Target="https://search-proquest-com.ezproxy.uwtsd.ac.uk/pubidlinkhandler/sng/pubtitle/Strategic+HR+Review/$N/44219/DocView/217168821/fulltextwithgraphics/3253E55F20214F01PQ/3?accountid=130472" TargetMode="External"/><Relationship Id="rId14" Type="http://schemas.openxmlformats.org/officeDocument/2006/relationships/hyperlink" Target="https://www.cipd.co.uk/knowledge/culture/ethics" TargetMode="External"/><Relationship Id="rId22" Type="http://schemas.openxmlformats.org/officeDocument/2006/relationships/hyperlink" Target="https://search-proquest-com.ezproxy.uwtsd.ac.uk/indexingvolumeissuelinkhandler/47588/Personnel+Review/02005Y07Y01$232005$3b++Vol.+34+$284$29/34/4?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0" y="1481138"/>
            <a:ext cx="8229600" cy="4525962"/>
          </a:xfrm>
        </p:spPr>
        <p:txBody>
          <a:bodyPr>
            <a:normAutofit/>
          </a:bodyPr>
          <a:lstStyle/>
          <a:p>
            <a:r>
              <a:rPr lang="en-US" dirty="0" smtClean="0"/>
              <a:t> </a:t>
            </a:r>
            <a:endParaRPr lang="en-GB" dirty="0" smtClean="0"/>
          </a:p>
          <a:p>
            <a:endParaRPr lang="en-GB" dirty="0"/>
          </a:p>
        </p:txBody>
      </p:sp>
      <p:sp>
        <p:nvSpPr>
          <p:cNvPr id="4" name="Rectangle 3"/>
          <p:cNvSpPr/>
          <p:nvPr/>
        </p:nvSpPr>
        <p:spPr>
          <a:xfrm>
            <a:off x="1187624" y="404664"/>
            <a:ext cx="7056784" cy="3785652"/>
          </a:xfrm>
          <a:prstGeom prst="rect">
            <a:avLst/>
          </a:prstGeom>
        </p:spPr>
        <p:txBody>
          <a:bodyPr wrap="square">
            <a:spAutoFit/>
          </a:bodyPr>
          <a:lstStyle/>
          <a:p>
            <a:r>
              <a:rPr lang="en-US" sz="1200" dirty="0"/>
              <a:t>Qualification: CIPD Diploma in Applied Human Resources</a:t>
            </a:r>
            <a:endParaRPr lang="en-GB" sz="1200" dirty="0"/>
          </a:p>
          <a:p>
            <a:r>
              <a:rPr lang="en-US" sz="1200" dirty="0"/>
              <a:t> </a:t>
            </a:r>
            <a:endParaRPr lang="en-GB" sz="1200" dirty="0"/>
          </a:p>
          <a:p>
            <a:r>
              <a:rPr lang="en-US" sz="1200" dirty="0"/>
              <a:t>Module Name: The Contemporary HR Function</a:t>
            </a:r>
            <a:endParaRPr lang="en-GB" sz="1200" dirty="0"/>
          </a:p>
          <a:p>
            <a:r>
              <a:rPr lang="en-US" sz="1200" dirty="0"/>
              <a:t> </a:t>
            </a:r>
            <a:endParaRPr lang="en-GB" sz="1200" dirty="0"/>
          </a:p>
          <a:p>
            <a:r>
              <a:rPr lang="en-US" sz="1200" dirty="0"/>
              <a:t>Presentation</a:t>
            </a:r>
            <a:endParaRPr lang="en-GB" sz="1200" dirty="0"/>
          </a:p>
          <a:p>
            <a:r>
              <a:rPr lang="en-US" sz="1200" dirty="0"/>
              <a:t> </a:t>
            </a:r>
            <a:endParaRPr lang="en-GB" sz="1200" dirty="0"/>
          </a:p>
          <a:p>
            <a:r>
              <a:rPr lang="en-US" sz="1200" dirty="0"/>
              <a:t>Word Count: 3291</a:t>
            </a:r>
            <a:endParaRPr lang="en-GB" sz="1200" dirty="0"/>
          </a:p>
          <a:p>
            <a:r>
              <a:rPr lang="en-US" sz="1200" dirty="0"/>
              <a:t> </a:t>
            </a:r>
            <a:endParaRPr lang="en-GB" sz="1200" dirty="0" smtClean="0"/>
          </a:p>
          <a:p>
            <a:r>
              <a:rPr lang="en-US" sz="1200" dirty="0" smtClean="0"/>
              <a:t>Student </a:t>
            </a:r>
            <a:r>
              <a:rPr lang="en-US" sz="1200" dirty="0"/>
              <a:t>Name:  </a:t>
            </a:r>
            <a:r>
              <a:rPr lang="en-US" sz="1200" dirty="0" err="1"/>
              <a:t>Mrs</a:t>
            </a:r>
            <a:r>
              <a:rPr lang="en-US" sz="1200" dirty="0"/>
              <a:t> Angela May Procter</a:t>
            </a:r>
            <a:endParaRPr lang="en-GB" sz="1200" dirty="0"/>
          </a:p>
          <a:p>
            <a:r>
              <a:rPr lang="en-US" sz="1200" dirty="0"/>
              <a:t>Student Number:  2015609  </a:t>
            </a:r>
            <a:endParaRPr lang="en-GB" sz="1200" dirty="0"/>
          </a:p>
          <a:p>
            <a:r>
              <a:rPr lang="en-US" sz="1200" dirty="0"/>
              <a:t>CIPD Membership Number:  54466106  </a:t>
            </a:r>
            <a:endParaRPr lang="en-GB" sz="1200" dirty="0"/>
          </a:p>
          <a:p>
            <a:r>
              <a:rPr lang="en-US" sz="1200" dirty="0"/>
              <a:t> </a:t>
            </a:r>
            <a:endParaRPr lang="en-GB" sz="1200" dirty="0"/>
          </a:p>
          <a:p>
            <a:r>
              <a:rPr lang="en-US" sz="1200" dirty="0"/>
              <a:t> </a:t>
            </a:r>
            <a:endParaRPr lang="en-GB" sz="1200" dirty="0"/>
          </a:p>
          <a:p>
            <a:r>
              <a:rPr lang="en-US" sz="1200" dirty="0"/>
              <a:t> </a:t>
            </a:r>
            <a:endParaRPr lang="en-GB" sz="1200" dirty="0"/>
          </a:p>
          <a:p>
            <a:r>
              <a:rPr lang="en-US" sz="1200" dirty="0"/>
              <a:t>By signing below, I confirm that the work/evidence presented is my own, unaided work. I understand the regulations pertaining to candidate malpractice and the action that may be taken as a result.</a:t>
            </a:r>
            <a:endParaRPr lang="en-GB" sz="1200" dirty="0"/>
          </a:p>
          <a:p>
            <a:r>
              <a:rPr lang="en-US" sz="1200" dirty="0"/>
              <a:t> </a:t>
            </a:r>
            <a:endParaRPr lang="en-GB" sz="1200" dirty="0"/>
          </a:p>
          <a:p>
            <a:r>
              <a:rPr lang="en-US" sz="1200" dirty="0"/>
              <a:t>Signed:  A M Procter</a:t>
            </a:r>
            <a:endParaRPr lang="en-GB" sz="1200" dirty="0"/>
          </a:p>
          <a:p>
            <a:r>
              <a:rPr lang="en-US" sz="1200" dirty="0"/>
              <a:t>Date:    26/01/2021</a:t>
            </a:r>
            <a:endParaRPr lang="en-GB" sz="1200" dirty="0"/>
          </a:p>
        </p:txBody>
      </p:sp>
    </p:spTree>
    <p:extLst>
      <p:ext uri="{BB962C8B-B14F-4D97-AF65-F5344CB8AC3E}">
        <p14:creationId xmlns:p14="http://schemas.microsoft.com/office/powerpoint/2010/main" val="6841768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Understanding the Contemporary Human Resources (HR) Function</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CIPD Diploma in Applied HR – Level 5 </a:t>
            </a:r>
          </a:p>
          <a:p>
            <a:endParaRPr lang="en-GB" dirty="0"/>
          </a:p>
          <a:p>
            <a:r>
              <a:rPr lang="en-GB" dirty="0" smtClean="0"/>
              <a:t>				Angela Procter</a:t>
            </a:r>
            <a:endParaRPr lang="en-GB" dirty="0"/>
          </a:p>
        </p:txBody>
      </p:sp>
    </p:spTree>
    <p:extLst>
      <p:ext uri="{BB962C8B-B14F-4D97-AF65-F5344CB8AC3E}">
        <p14:creationId xmlns:p14="http://schemas.microsoft.com/office/powerpoint/2010/main" val="17670089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changing HR landscape</a:t>
            </a:r>
          </a:p>
          <a:p>
            <a:r>
              <a:rPr lang="en-GB" dirty="0" smtClean="0"/>
              <a:t>Purpose and objectives of the HR Function</a:t>
            </a:r>
          </a:p>
          <a:p>
            <a:r>
              <a:rPr lang="en-GB" dirty="0" smtClean="0"/>
              <a:t>The approach to HR</a:t>
            </a:r>
          </a:p>
          <a:p>
            <a:r>
              <a:rPr lang="en-GB" dirty="0" smtClean="0"/>
              <a:t>Change Management</a:t>
            </a:r>
          </a:p>
          <a:p>
            <a:r>
              <a:rPr lang="en-GB" dirty="0" smtClean="0"/>
              <a:t>HR models</a:t>
            </a:r>
          </a:p>
          <a:p>
            <a:r>
              <a:rPr lang="en-GB" dirty="0" smtClean="0"/>
              <a:t>The relationship between HR and Managers</a:t>
            </a:r>
          </a:p>
          <a:p>
            <a:r>
              <a:rPr lang="en-GB" dirty="0" smtClean="0"/>
              <a:t>HR an ethical practice</a:t>
            </a:r>
          </a:p>
          <a:p>
            <a:r>
              <a:rPr lang="en-GB" dirty="0" smtClean="0"/>
              <a:t>The evaluation of the HR contribution</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Aspects of HR Covered</a:t>
            </a:r>
            <a:endParaRPr lang="en-GB" dirty="0"/>
          </a:p>
        </p:txBody>
      </p:sp>
    </p:spTree>
    <p:extLst>
      <p:ext uri="{BB962C8B-B14F-4D97-AF65-F5344CB8AC3E}">
        <p14:creationId xmlns:p14="http://schemas.microsoft.com/office/powerpoint/2010/main" val="7296363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Personnel departments have changed to HR </a:t>
            </a:r>
          </a:p>
          <a:p>
            <a:r>
              <a:rPr lang="en-GB" dirty="0" smtClean="0"/>
              <a:t>More strategic and proactive focus</a:t>
            </a:r>
          </a:p>
          <a:p>
            <a:r>
              <a:rPr lang="en-GB" dirty="0" smtClean="0"/>
              <a:t>Many activities have devolved down to Line Managers</a:t>
            </a:r>
          </a:p>
          <a:p>
            <a:r>
              <a:rPr lang="en-GB" dirty="0" smtClean="0"/>
              <a:t>HR professionals are supported by CIPD</a:t>
            </a:r>
          </a:p>
          <a:p>
            <a:endParaRPr lang="en-GB" dirty="0"/>
          </a:p>
        </p:txBody>
      </p:sp>
      <p:sp>
        <p:nvSpPr>
          <p:cNvPr id="2" name="Title 1"/>
          <p:cNvSpPr>
            <a:spLocks noGrp="1"/>
          </p:cNvSpPr>
          <p:nvPr>
            <p:ph type="title"/>
          </p:nvPr>
        </p:nvSpPr>
        <p:spPr/>
        <p:txBody>
          <a:bodyPr/>
          <a:lstStyle/>
          <a:p>
            <a:r>
              <a:rPr lang="en-GB" dirty="0" smtClean="0"/>
              <a:t>The Changing HR Landscape</a:t>
            </a:r>
            <a:endParaRPr lang="en-GB" dirty="0"/>
          </a:p>
        </p:txBody>
      </p:sp>
    </p:spTree>
    <p:extLst>
      <p:ext uri="{BB962C8B-B14F-4D97-AF65-F5344CB8AC3E}">
        <p14:creationId xmlns:p14="http://schemas.microsoft.com/office/powerpoint/2010/main" val="34978599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 </a:t>
            </a:r>
            <a:endParaRPr lang="en-GB" dirty="0" smtClean="0"/>
          </a:p>
          <a:p>
            <a:pPr marL="0" indent="0">
              <a:buNone/>
            </a:pPr>
            <a:r>
              <a:rPr lang="en-GB" dirty="0" smtClean="0"/>
              <a:t>“To support the delivery of the organisation’s strategy and objectives through the effective management of people and performance”</a:t>
            </a:r>
          </a:p>
          <a:p>
            <a:pPr marL="0" indent="0" algn="r">
              <a:buNone/>
            </a:pPr>
            <a:r>
              <a:rPr lang="en-GB" sz="1600" dirty="0" smtClean="0"/>
              <a:t>(Wilson and Taylor, 2016)</a:t>
            </a:r>
            <a:endParaRPr lang="en-GB" sz="1600" dirty="0"/>
          </a:p>
        </p:txBody>
      </p:sp>
      <p:sp>
        <p:nvSpPr>
          <p:cNvPr id="2" name="Title 1"/>
          <p:cNvSpPr>
            <a:spLocks noGrp="1"/>
          </p:cNvSpPr>
          <p:nvPr>
            <p:ph type="title"/>
          </p:nvPr>
        </p:nvSpPr>
        <p:spPr/>
        <p:txBody>
          <a:bodyPr>
            <a:normAutofit fontScale="90000"/>
          </a:bodyPr>
          <a:lstStyle/>
          <a:p>
            <a:r>
              <a:rPr lang="en-GB" dirty="0" smtClean="0"/>
              <a:t>Purpose of the HR Function</a:t>
            </a:r>
            <a:br>
              <a:rPr lang="en-GB" dirty="0" smtClean="0"/>
            </a:br>
            <a:endParaRPr lang="en-GB" dirty="0"/>
          </a:p>
        </p:txBody>
      </p:sp>
    </p:spTree>
    <p:extLst>
      <p:ext uri="{BB962C8B-B14F-4D97-AF65-F5344CB8AC3E}">
        <p14:creationId xmlns:p14="http://schemas.microsoft.com/office/powerpoint/2010/main" val="28743885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 recruit and retain staff</a:t>
            </a:r>
          </a:p>
          <a:p>
            <a:r>
              <a:rPr lang="en-GB" dirty="0" smtClean="0"/>
              <a:t>To develop the skills and competencies of the existing workforce</a:t>
            </a:r>
          </a:p>
          <a:p>
            <a:r>
              <a:rPr lang="en-GB" dirty="0" smtClean="0"/>
              <a:t>To improve people performance </a:t>
            </a:r>
          </a:p>
          <a:p>
            <a:r>
              <a:rPr lang="en-GB" dirty="0" smtClean="0"/>
              <a:t>To maximise involvement and the engagement of employees within the organisation</a:t>
            </a:r>
            <a:endParaRPr lang="en-GB" dirty="0"/>
          </a:p>
        </p:txBody>
      </p:sp>
      <p:sp>
        <p:nvSpPr>
          <p:cNvPr id="2" name="Title 1"/>
          <p:cNvSpPr>
            <a:spLocks noGrp="1"/>
          </p:cNvSpPr>
          <p:nvPr>
            <p:ph type="title"/>
          </p:nvPr>
        </p:nvSpPr>
        <p:spPr/>
        <p:txBody>
          <a:bodyPr/>
          <a:lstStyle/>
          <a:p>
            <a:r>
              <a:rPr lang="en-GB" dirty="0" smtClean="0"/>
              <a:t>Objectives of the HR Function</a:t>
            </a:r>
            <a:endParaRPr lang="en-GB" dirty="0"/>
          </a:p>
        </p:txBody>
      </p:sp>
    </p:spTree>
    <p:extLst>
      <p:ext uri="{BB962C8B-B14F-4D97-AF65-F5344CB8AC3E}">
        <p14:creationId xmlns:p14="http://schemas.microsoft.com/office/powerpoint/2010/main" val="42409300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err="1" smtClean="0"/>
              <a:t>Taylorism</a:t>
            </a:r>
            <a:r>
              <a:rPr lang="en-GB" dirty="0" smtClean="0"/>
              <a:t> v Humanist</a:t>
            </a:r>
          </a:p>
          <a:p>
            <a:r>
              <a:rPr lang="en-GB" dirty="0" err="1" smtClean="0"/>
              <a:t>Unitarist</a:t>
            </a:r>
            <a:r>
              <a:rPr lang="en-GB" dirty="0" smtClean="0"/>
              <a:t> v Pluralist</a:t>
            </a:r>
          </a:p>
          <a:p>
            <a:r>
              <a:rPr lang="en-GB" dirty="0" smtClean="0"/>
              <a:t>Bureaucratic v Autocratic</a:t>
            </a:r>
          </a:p>
          <a:p>
            <a:r>
              <a:rPr lang="en-GB" dirty="0" smtClean="0"/>
              <a:t>Centralised v Decentralised</a:t>
            </a:r>
          </a:p>
          <a:p>
            <a:r>
              <a:rPr lang="en-GB" dirty="0" smtClean="0"/>
              <a:t>Internally v Externally Focused</a:t>
            </a:r>
          </a:p>
          <a:p>
            <a:r>
              <a:rPr lang="en-GB" dirty="0" smtClean="0"/>
              <a:t>Stakeholder v Stakeholder Orientations</a:t>
            </a:r>
          </a:p>
          <a:p>
            <a:endParaRPr lang="en-GB" dirty="0"/>
          </a:p>
        </p:txBody>
      </p:sp>
      <p:sp>
        <p:nvSpPr>
          <p:cNvPr id="2" name="Title 1"/>
          <p:cNvSpPr>
            <a:spLocks noGrp="1"/>
          </p:cNvSpPr>
          <p:nvPr>
            <p:ph type="title"/>
          </p:nvPr>
        </p:nvSpPr>
        <p:spPr/>
        <p:txBody>
          <a:bodyPr/>
          <a:lstStyle/>
          <a:p>
            <a:r>
              <a:rPr lang="en-GB" dirty="0" smtClean="0"/>
              <a:t>Approach to HR</a:t>
            </a:r>
            <a:endParaRPr lang="en-GB" dirty="0"/>
          </a:p>
        </p:txBody>
      </p:sp>
    </p:spTree>
    <p:extLst>
      <p:ext uri="{BB962C8B-B14F-4D97-AF65-F5344CB8AC3E}">
        <p14:creationId xmlns:p14="http://schemas.microsoft.com/office/powerpoint/2010/main" val="25711933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7500" lnSpcReduction="20000"/>
          </a:bodyPr>
          <a:lstStyle/>
          <a:p>
            <a:pPr marL="0" indent="0">
              <a:buNone/>
            </a:pPr>
            <a:r>
              <a:rPr lang="en-GB" dirty="0"/>
              <a:t>There are four primary roles that HR can play in </a:t>
            </a:r>
            <a:r>
              <a:rPr lang="en-GB" dirty="0" smtClean="0"/>
              <a:t>change </a:t>
            </a:r>
            <a:r>
              <a:rPr lang="en-GB" dirty="0"/>
              <a:t>(</a:t>
            </a:r>
            <a:r>
              <a:rPr lang="en-GB" dirty="0" err="1"/>
              <a:t>Changeboard</a:t>
            </a:r>
            <a:r>
              <a:rPr lang="en-GB" dirty="0"/>
              <a:t> Team, 2016) </a:t>
            </a:r>
            <a:r>
              <a:rPr lang="en-GB" dirty="0" smtClean="0"/>
              <a:t>: </a:t>
            </a:r>
          </a:p>
          <a:p>
            <a:r>
              <a:rPr lang="en-GB" dirty="0" smtClean="0"/>
              <a:t>Change leader</a:t>
            </a:r>
          </a:p>
          <a:p>
            <a:pPr lvl="1"/>
            <a:r>
              <a:rPr lang="en-GB" sz="2000" dirty="0"/>
              <a:t>Assessing the readiness and organisational appetite for change</a:t>
            </a:r>
          </a:p>
          <a:p>
            <a:pPr lvl="1"/>
            <a:r>
              <a:rPr lang="en-GB" sz="2000" dirty="0"/>
              <a:t>Analysing the potential impact that the change would have on </a:t>
            </a:r>
            <a:r>
              <a:rPr lang="en-GB" sz="2000" dirty="0" smtClean="0"/>
              <a:t>employees/organisation</a:t>
            </a:r>
            <a:endParaRPr lang="en-GB" dirty="0" smtClean="0"/>
          </a:p>
          <a:p>
            <a:pPr lvl="1"/>
            <a:r>
              <a:rPr lang="en-GB" dirty="0" smtClean="0"/>
              <a:t>Outline the benefits of the change to employees/stakeholders impacted </a:t>
            </a:r>
          </a:p>
          <a:p>
            <a:pPr lvl="1"/>
            <a:r>
              <a:rPr lang="en-GB" dirty="0" smtClean="0"/>
              <a:t>Set baselines to track and measure success focused on people outcomes</a:t>
            </a:r>
          </a:p>
          <a:p>
            <a:pPr lvl="1"/>
            <a:r>
              <a:rPr lang="en-GB" dirty="0" smtClean="0"/>
              <a:t>Establish a communications strategy to facilitate two-way communication</a:t>
            </a:r>
          </a:p>
          <a:p>
            <a:pPr lvl="1"/>
            <a:r>
              <a:rPr lang="en-GB" dirty="0" smtClean="0"/>
              <a:t>Engage with staff/stakeholders in workshops/consultations to improve understanding/buy-in</a:t>
            </a:r>
          </a:p>
          <a:p>
            <a:r>
              <a:rPr lang="en-GB" dirty="0" smtClean="0"/>
              <a:t>Educator</a:t>
            </a:r>
          </a:p>
          <a:p>
            <a:pPr lvl="1"/>
            <a:r>
              <a:rPr lang="en-GB" sz="2400" dirty="0"/>
              <a:t>Support the programme in developing training packages and supporting </a:t>
            </a:r>
            <a:r>
              <a:rPr lang="en-GB" sz="2400" dirty="0" smtClean="0"/>
              <a:t>documentation</a:t>
            </a:r>
          </a:p>
          <a:p>
            <a:pPr lvl="1"/>
            <a:r>
              <a:rPr lang="en-GB" sz="2400" dirty="0" smtClean="0"/>
              <a:t>Identify any missed training needs</a:t>
            </a:r>
            <a:endParaRPr lang="en-GB" sz="1400" dirty="0"/>
          </a:p>
          <a:p>
            <a:pPr lvl="1"/>
            <a:r>
              <a:rPr lang="en-GB" sz="2400" dirty="0" smtClean="0"/>
              <a:t>Deliver training in the right method and at the right time for maximum impact</a:t>
            </a:r>
          </a:p>
          <a:p>
            <a:pPr lvl="1"/>
            <a:r>
              <a:rPr lang="en-GB" sz="2400" dirty="0" smtClean="0"/>
              <a:t>Test proposed systems prior to roll-out to identify any issues</a:t>
            </a:r>
            <a:endParaRPr lang="en-GB" dirty="0" smtClean="0"/>
          </a:p>
          <a:p>
            <a:r>
              <a:rPr lang="en-GB" dirty="0" smtClean="0"/>
              <a:t>Advisor</a:t>
            </a:r>
          </a:p>
          <a:p>
            <a:pPr lvl="1"/>
            <a:r>
              <a:rPr lang="en-GB" sz="2400" dirty="0" smtClean="0"/>
              <a:t>Help to Improve employees</a:t>
            </a:r>
            <a:r>
              <a:rPr lang="en-GB" sz="2400" dirty="0"/>
              <a:t>’ understanding of the change</a:t>
            </a:r>
          </a:p>
          <a:p>
            <a:pPr lvl="1"/>
            <a:r>
              <a:rPr lang="en-GB" sz="2400" dirty="0" smtClean="0"/>
              <a:t>Ensure communication between </a:t>
            </a:r>
            <a:r>
              <a:rPr lang="en-GB" sz="2400" dirty="0"/>
              <a:t>management </a:t>
            </a:r>
            <a:r>
              <a:rPr lang="en-GB" sz="2400" dirty="0" smtClean="0"/>
              <a:t>and employees is happening</a:t>
            </a:r>
            <a:endParaRPr lang="en-GB" sz="2400" dirty="0"/>
          </a:p>
          <a:p>
            <a:pPr marL="630936" lvl="2" indent="0">
              <a:buNone/>
            </a:pPr>
            <a:r>
              <a:rPr lang="en-GB" sz="2200" dirty="0"/>
              <a:t>Identifying and mitigating risks within the change programme</a:t>
            </a:r>
          </a:p>
          <a:p>
            <a:pPr lvl="1"/>
            <a:r>
              <a:rPr lang="en-GB" sz="2400" dirty="0"/>
              <a:t>Enhancing the employee </a:t>
            </a:r>
            <a:r>
              <a:rPr lang="en-GB" sz="2400" dirty="0" smtClean="0"/>
              <a:t>satisfaction</a:t>
            </a:r>
            <a:endParaRPr lang="en-GB" dirty="0" smtClean="0"/>
          </a:p>
          <a:p>
            <a:pPr lvl="1"/>
            <a:r>
              <a:rPr lang="en-GB" dirty="0" smtClean="0"/>
              <a:t>Providing focus on the people element of change </a:t>
            </a:r>
          </a:p>
          <a:p>
            <a:r>
              <a:rPr lang="en-GB" dirty="0" smtClean="0"/>
              <a:t>Participant </a:t>
            </a:r>
          </a:p>
          <a:p>
            <a:pPr lvl="1"/>
            <a:r>
              <a:rPr lang="en-GB" dirty="0" smtClean="0"/>
              <a:t>Engaging in the change process</a:t>
            </a:r>
          </a:p>
          <a:p>
            <a:pPr lvl="1"/>
            <a:r>
              <a:rPr lang="en-GB" dirty="0" smtClean="0"/>
              <a:t>Supporting others going through the same change</a:t>
            </a:r>
          </a:p>
          <a:p>
            <a:pPr lvl="1"/>
            <a:r>
              <a:rPr lang="en-GB" dirty="0" smtClean="0"/>
              <a:t>Remaining positive</a:t>
            </a:r>
          </a:p>
          <a:p>
            <a:pPr lvl="1"/>
            <a:r>
              <a:rPr lang="en-GB" dirty="0" smtClean="0"/>
              <a:t>Selling the benefits </a:t>
            </a:r>
            <a:endParaRPr lang="en-GB" dirty="0"/>
          </a:p>
          <a:p>
            <a:endParaRPr lang="en-GB" dirty="0"/>
          </a:p>
        </p:txBody>
      </p:sp>
      <p:sp>
        <p:nvSpPr>
          <p:cNvPr id="2" name="Title 1"/>
          <p:cNvSpPr>
            <a:spLocks noGrp="1"/>
          </p:cNvSpPr>
          <p:nvPr>
            <p:ph type="title"/>
          </p:nvPr>
        </p:nvSpPr>
        <p:spPr/>
        <p:txBody>
          <a:bodyPr>
            <a:normAutofit/>
          </a:bodyPr>
          <a:lstStyle/>
          <a:p>
            <a:r>
              <a:rPr lang="en-GB" dirty="0" smtClean="0"/>
              <a:t>HR and Change Management</a:t>
            </a:r>
            <a:endParaRPr lang="en-GB" dirty="0"/>
          </a:p>
        </p:txBody>
      </p:sp>
    </p:spTree>
    <p:extLst>
      <p:ext uri="{BB962C8B-B14F-4D97-AF65-F5344CB8AC3E}">
        <p14:creationId xmlns:p14="http://schemas.microsoft.com/office/powerpoint/2010/main" val="17625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 Curve</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65745"/>
            <a:ext cx="6878459" cy="5308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7" name="Diagram 6"/>
          <p:cNvGraphicFramePr/>
          <p:nvPr>
            <p:extLst>
              <p:ext uri="{D42A27DB-BD31-4B8C-83A1-F6EECF244321}">
                <p14:modId xmlns:p14="http://schemas.microsoft.com/office/powerpoint/2010/main" val="3959771664"/>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p:cNvGraphicFramePr/>
          <p:nvPr>
            <p:extLst>
              <p:ext uri="{D42A27DB-BD31-4B8C-83A1-F6EECF244321}">
                <p14:modId xmlns:p14="http://schemas.microsoft.com/office/powerpoint/2010/main" val="3211465732"/>
              </p:ext>
            </p:extLst>
          </p:nvPr>
        </p:nvGraphicFramePr>
        <p:xfrm>
          <a:off x="1259632" y="3789040"/>
          <a:ext cx="5943600" cy="32004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 name="TextBox 7"/>
          <p:cNvSpPr txBox="1"/>
          <p:nvPr/>
        </p:nvSpPr>
        <p:spPr>
          <a:xfrm>
            <a:off x="35496" y="5949280"/>
            <a:ext cx="1512168" cy="523220"/>
          </a:xfrm>
          <a:prstGeom prst="rect">
            <a:avLst/>
          </a:prstGeom>
          <a:noFill/>
        </p:spPr>
        <p:txBody>
          <a:bodyPr wrap="square" rtlCol="0">
            <a:spAutoFit/>
          </a:bodyPr>
          <a:lstStyle/>
          <a:p>
            <a:pPr algn="ctr"/>
            <a:r>
              <a:rPr lang="en-GB" sz="1400" b="1" dirty="0" smtClean="0">
                <a:solidFill>
                  <a:schemeClr val="tx2">
                    <a:lumMod val="75000"/>
                  </a:schemeClr>
                </a:solidFill>
              </a:rPr>
              <a:t>HR’s involvement         in change</a:t>
            </a:r>
            <a:endParaRPr lang="en-GB" sz="1400" b="1" dirty="0">
              <a:solidFill>
                <a:schemeClr val="tx2">
                  <a:lumMod val="75000"/>
                </a:schemeClr>
              </a:solidFill>
            </a:endParaRPr>
          </a:p>
        </p:txBody>
      </p:sp>
      <p:sp>
        <p:nvSpPr>
          <p:cNvPr id="4" name="Rectangle 3"/>
          <p:cNvSpPr/>
          <p:nvPr/>
        </p:nvSpPr>
        <p:spPr>
          <a:xfrm>
            <a:off x="7418011" y="5681230"/>
            <a:ext cx="1577868" cy="307777"/>
          </a:xfrm>
          <a:prstGeom prst="rect">
            <a:avLst/>
          </a:prstGeom>
        </p:spPr>
        <p:txBody>
          <a:bodyPr wrap="none">
            <a:spAutoFit/>
          </a:bodyPr>
          <a:lstStyle/>
          <a:p>
            <a:r>
              <a:rPr lang="en-GB" sz="1400" dirty="0" err="1" smtClean="0">
                <a:latin typeface="Calibri" pitchFamily="34" charset="0"/>
                <a:cs typeface="Calibri" pitchFamily="34" charset="0"/>
              </a:rPr>
              <a:t>K</a:t>
            </a:r>
            <a:r>
              <a:rPr lang="en-GB" sz="1400" dirty="0" err="1" smtClean="0">
                <a:latin typeface="Calibri" pitchFamily="34" charset="0"/>
                <a:ea typeface="Verdana"/>
                <a:cs typeface="Calibri" pitchFamily="34" charset="0"/>
              </a:rPr>
              <a:t>Ü</a:t>
            </a:r>
            <a:r>
              <a:rPr lang="en-GB" sz="1400" dirty="0" err="1" smtClean="0">
                <a:latin typeface="Calibri" pitchFamily="34" charset="0"/>
                <a:cs typeface="Calibri" pitchFamily="34" charset="0"/>
              </a:rPr>
              <a:t>bler</a:t>
            </a:r>
            <a:r>
              <a:rPr lang="en-GB" sz="1400" dirty="0" smtClean="0">
                <a:latin typeface="Calibri" pitchFamily="34" charset="0"/>
                <a:cs typeface="Calibri" pitchFamily="34" charset="0"/>
              </a:rPr>
              <a:t>-Ross(1997)</a:t>
            </a:r>
            <a:endParaRPr lang="en-GB" sz="1400" dirty="0">
              <a:latin typeface="Calibri" pitchFamily="34" charset="0"/>
              <a:cs typeface="Calibri" pitchFamily="34" charset="0"/>
            </a:endParaRPr>
          </a:p>
        </p:txBody>
      </p:sp>
    </p:spTree>
    <p:extLst>
      <p:ext uri="{BB962C8B-B14F-4D97-AF65-F5344CB8AC3E}">
        <p14:creationId xmlns:p14="http://schemas.microsoft.com/office/powerpoint/2010/main" val="30175802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There are 3 recognised models for the HR function.  These are:</a:t>
            </a:r>
          </a:p>
          <a:p>
            <a:r>
              <a:rPr lang="en-GB" dirty="0" smtClean="0"/>
              <a:t>Traditional Single Team Structure</a:t>
            </a:r>
          </a:p>
          <a:p>
            <a:r>
              <a:rPr lang="en-GB" dirty="0" smtClean="0"/>
              <a:t>Ulrich’s ‘3 Legged Stool’ Model</a:t>
            </a:r>
          </a:p>
          <a:p>
            <a:r>
              <a:rPr lang="en-GB" dirty="0"/>
              <a:t>Outsourcing of HR Services – or parts of </a:t>
            </a:r>
            <a:r>
              <a:rPr lang="en-GB" dirty="0" smtClean="0"/>
              <a:t>it</a:t>
            </a:r>
          </a:p>
          <a:p>
            <a:endParaRPr lang="en-GB" dirty="0"/>
          </a:p>
          <a:p>
            <a:pPr marL="0" indent="0">
              <a:buNone/>
            </a:pPr>
            <a:endParaRPr lang="en-GB" i="1" dirty="0"/>
          </a:p>
          <a:p>
            <a:endParaRPr lang="en-GB" dirty="0"/>
          </a:p>
        </p:txBody>
      </p:sp>
      <p:sp>
        <p:nvSpPr>
          <p:cNvPr id="2" name="Title 1"/>
          <p:cNvSpPr>
            <a:spLocks noGrp="1"/>
          </p:cNvSpPr>
          <p:nvPr>
            <p:ph type="title"/>
          </p:nvPr>
        </p:nvSpPr>
        <p:spPr/>
        <p:txBody>
          <a:bodyPr/>
          <a:lstStyle/>
          <a:p>
            <a:r>
              <a:rPr lang="en-GB" dirty="0" smtClean="0"/>
              <a:t>HR Models</a:t>
            </a:r>
            <a:endParaRPr lang="en-GB" dirty="0"/>
          </a:p>
        </p:txBody>
      </p:sp>
    </p:spTree>
    <p:extLst>
      <p:ext uri="{BB962C8B-B14F-4D97-AF65-F5344CB8AC3E}">
        <p14:creationId xmlns:p14="http://schemas.microsoft.com/office/powerpoint/2010/main" val="35213048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Single Team Structure</a:t>
            </a:r>
          </a:p>
          <a:p>
            <a:pPr lvl="1">
              <a:buFont typeface="Wingdings" pitchFamily="2" charset="2"/>
              <a:buChar char="Ø"/>
            </a:pPr>
            <a:r>
              <a:rPr lang="en-GB" dirty="0" smtClean="0"/>
              <a:t>Single team comprising:  generalists, specialists and admin</a:t>
            </a:r>
            <a:endParaRPr lang="en-GB" dirty="0" smtClean="0"/>
          </a:p>
          <a:p>
            <a:pPr lvl="2">
              <a:buFont typeface="Wingdings" pitchFamily="2" charset="2"/>
              <a:buChar char="Ø"/>
            </a:pPr>
            <a:r>
              <a:rPr lang="en-GB" dirty="0" smtClean="0"/>
              <a:t>Allocated responsibility – divided by grade/specialism/business area</a:t>
            </a:r>
          </a:p>
          <a:p>
            <a:pPr lvl="2">
              <a:buFont typeface="Wingdings" pitchFamily="2" charset="2"/>
              <a:buChar char="Ø"/>
            </a:pPr>
            <a:r>
              <a:rPr lang="en-GB" dirty="0" smtClean="0"/>
              <a:t>Cover all aspects of HR</a:t>
            </a:r>
          </a:p>
          <a:p>
            <a:pPr lvl="1">
              <a:buFont typeface="Wingdings" pitchFamily="2" charset="2"/>
              <a:buChar char="Ø"/>
            </a:pPr>
            <a:r>
              <a:rPr lang="en-GB" dirty="0" smtClean="0"/>
              <a:t>Benefits/Issues</a:t>
            </a:r>
          </a:p>
          <a:p>
            <a:pPr lvl="2">
              <a:buFont typeface="Wingdings" pitchFamily="2" charset="2"/>
              <a:buChar char="Ø"/>
            </a:pPr>
            <a:r>
              <a:rPr lang="en-GB" dirty="0" smtClean="0"/>
              <a:t>Versatile</a:t>
            </a:r>
            <a:endParaRPr lang="en-GB" dirty="0"/>
          </a:p>
          <a:p>
            <a:pPr lvl="2">
              <a:buFont typeface="Wingdings" pitchFamily="2" charset="2"/>
              <a:buChar char="Ø"/>
            </a:pPr>
            <a:r>
              <a:rPr lang="en-GB" dirty="0" smtClean="0"/>
              <a:t>Strategic and operational</a:t>
            </a:r>
          </a:p>
          <a:p>
            <a:pPr lvl="2">
              <a:buFont typeface="Wingdings" pitchFamily="2" charset="2"/>
              <a:buChar char="Ø"/>
            </a:pPr>
            <a:r>
              <a:rPr lang="en-GB" dirty="0" smtClean="0"/>
              <a:t>Transfer of some HR activity to Line managers</a:t>
            </a:r>
          </a:p>
          <a:p>
            <a:pPr lvl="2">
              <a:buFont typeface="Wingdings" pitchFamily="2" charset="2"/>
              <a:buChar char="Ø"/>
            </a:pPr>
            <a:r>
              <a:rPr lang="en-GB" dirty="0" smtClean="0"/>
              <a:t>Tensions between managers and HR</a:t>
            </a:r>
          </a:p>
          <a:p>
            <a:pPr lvl="1">
              <a:buFont typeface="Wingdings" pitchFamily="2" charset="2"/>
              <a:buChar char="Ø"/>
            </a:pPr>
            <a:r>
              <a:rPr lang="en-GB" dirty="0" smtClean="0"/>
              <a:t>Favoured by:</a:t>
            </a:r>
          </a:p>
          <a:p>
            <a:pPr lvl="2">
              <a:buFont typeface="Wingdings" pitchFamily="2" charset="2"/>
              <a:buChar char="Ø"/>
            </a:pPr>
            <a:r>
              <a:rPr lang="en-GB" dirty="0" smtClean="0"/>
              <a:t>Small companies</a:t>
            </a:r>
          </a:p>
          <a:p>
            <a:pPr lvl="2">
              <a:buFont typeface="Wingdings" pitchFamily="2" charset="2"/>
              <a:buChar char="Ø"/>
            </a:pPr>
            <a:r>
              <a:rPr lang="en-GB" dirty="0" smtClean="0"/>
              <a:t>SMEs</a:t>
            </a:r>
          </a:p>
          <a:p>
            <a:pPr lvl="2">
              <a:buFont typeface="Wingdings" pitchFamily="2" charset="2"/>
              <a:buChar char="Ø"/>
            </a:pPr>
            <a:r>
              <a:rPr lang="en-GB" dirty="0" smtClean="0"/>
              <a:t>Private organisations</a:t>
            </a:r>
          </a:p>
          <a:p>
            <a:pPr lvl="2">
              <a:buFont typeface="Wingdings" pitchFamily="2" charset="2"/>
              <a:buChar char="Ø"/>
            </a:pPr>
            <a:endParaRPr lang="en-GB" dirty="0" smtClean="0"/>
          </a:p>
          <a:p>
            <a:endParaRPr lang="en-GB" dirty="0"/>
          </a:p>
        </p:txBody>
      </p:sp>
      <p:sp>
        <p:nvSpPr>
          <p:cNvPr id="2" name="Title 1"/>
          <p:cNvSpPr>
            <a:spLocks noGrp="1"/>
          </p:cNvSpPr>
          <p:nvPr>
            <p:ph type="title"/>
          </p:nvPr>
        </p:nvSpPr>
        <p:spPr/>
        <p:txBody>
          <a:bodyPr>
            <a:normAutofit/>
          </a:bodyPr>
          <a:lstStyle/>
          <a:p>
            <a:r>
              <a:rPr lang="en-GB" dirty="0" smtClean="0"/>
              <a:t>Traditional Structure</a:t>
            </a:r>
            <a:endParaRPr lang="en-GB" dirty="0"/>
          </a:p>
        </p:txBody>
      </p:sp>
    </p:spTree>
    <p:extLst>
      <p:ext uri="{BB962C8B-B14F-4D97-AF65-F5344CB8AC3E}">
        <p14:creationId xmlns:p14="http://schemas.microsoft.com/office/powerpoint/2010/main" val="37412357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Regarded as ‘Best Practice’, the 3 parts of the model (Ulrich,1997) are:</a:t>
            </a:r>
          </a:p>
          <a:p>
            <a:pPr lvl="1"/>
            <a:endParaRPr lang="en-GB" dirty="0" smtClean="0"/>
          </a:p>
          <a:p>
            <a:pPr lvl="1"/>
            <a:r>
              <a:rPr lang="en-GB" dirty="0" smtClean="0"/>
              <a:t>HR Business Partners</a:t>
            </a:r>
          </a:p>
          <a:p>
            <a:pPr lvl="2">
              <a:buFont typeface="Wingdings" pitchFamily="2" charset="2"/>
              <a:buChar char="Ø"/>
            </a:pPr>
            <a:r>
              <a:rPr lang="en-GB" dirty="0" smtClean="0"/>
              <a:t>Work along Business Leaders</a:t>
            </a:r>
          </a:p>
          <a:p>
            <a:pPr lvl="2">
              <a:buFont typeface="Wingdings" pitchFamily="2" charset="2"/>
              <a:buChar char="Ø"/>
            </a:pPr>
            <a:r>
              <a:rPr lang="en-GB" dirty="0" smtClean="0"/>
              <a:t>Deliver business objectives collaboratively</a:t>
            </a:r>
          </a:p>
          <a:p>
            <a:pPr lvl="2">
              <a:buFont typeface="Wingdings" pitchFamily="2" charset="2"/>
              <a:buChar char="Ø"/>
            </a:pPr>
            <a:r>
              <a:rPr lang="en-GB" dirty="0" smtClean="0"/>
              <a:t>Embedded within the business unit</a:t>
            </a:r>
          </a:p>
          <a:p>
            <a:pPr lvl="1"/>
            <a:r>
              <a:rPr lang="en-GB" dirty="0" smtClean="0"/>
              <a:t>HR Centres of Expertise</a:t>
            </a:r>
          </a:p>
          <a:p>
            <a:pPr lvl="2">
              <a:buFont typeface="Wingdings" pitchFamily="2" charset="2"/>
              <a:buChar char="Ø"/>
            </a:pPr>
            <a:r>
              <a:rPr lang="en-GB" dirty="0" smtClean="0"/>
              <a:t>Specialist Knowledge</a:t>
            </a:r>
          </a:p>
          <a:p>
            <a:pPr lvl="2">
              <a:buFont typeface="Wingdings" pitchFamily="2" charset="2"/>
              <a:buChar char="Ø"/>
            </a:pPr>
            <a:r>
              <a:rPr lang="en-GB" dirty="0" smtClean="0"/>
              <a:t>Provides service to the HR Business Partner</a:t>
            </a:r>
          </a:p>
          <a:p>
            <a:pPr lvl="2">
              <a:buFont typeface="Wingdings" pitchFamily="2" charset="2"/>
              <a:buChar char="Ø"/>
            </a:pPr>
            <a:r>
              <a:rPr lang="en-GB" dirty="0" smtClean="0"/>
              <a:t>Research to provide innovation within HR</a:t>
            </a:r>
          </a:p>
          <a:p>
            <a:pPr lvl="1"/>
            <a:r>
              <a:rPr lang="en-GB" dirty="0" smtClean="0"/>
              <a:t>Shared HR Services</a:t>
            </a:r>
          </a:p>
          <a:p>
            <a:pPr lvl="2">
              <a:buFont typeface="Wingdings" pitchFamily="2" charset="2"/>
              <a:buChar char="Ø"/>
            </a:pPr>
            <a:r>
              <a:rPr lang="en-GB" dirty="0" smtClean="0"/>
              <a:t>Processes all transactional services</a:t>
            </a:r>
          </a:p>
          <a:p>
            <a:pPr lvl="2">
              <a:buFont typeface="Wingdings" pitchFamily="2" charset="2"/>
              <a:buChar char="Ø"/>
            </a:pPr>
            <a:r>
              <a:rPr lang="en-GB" dirty="0" smtClean="0"/>
              <a:t>Low-cost, effective administration</a:t>
            </a:r>
          </a:p>
          <a:p>
            <a:r>
              <a:rPr lang="en-GB" dirty="0" smtClean="0"/>
              <a:t>Favoured by:</a:t>
            </a:r>
          </a:p>
          <a:p>
            <a:pPr lvl="1"/>
            <a:r>
              <a:rPr lang="en-GB" dirty="0" smtClean="0"/>
              <a:t>Large organisations</a:t>
            </a:r>
          </a:p>
          <a:p>
            <a:pPr lvl="1"/>
            <a:r>
              <a:rPr lang="en-GB" dirty="0" smtClean="0"/>
              <a:t>Public sector</a:t>
            </a:r>
          </a:p>
          <a:p>
            <a:pPr lvl="1"/>
            <a:endParaRPr lang="en-GB" dirty="0" smtClean="0"/>
          </a:p>
          <a:p>
            <a:pPr lvl="1"/>
            <a:endParaRPr lang="en-GB" dirty="0"/>
          </a:p>
        </p:txBody>
      </p:sp>
      <p:sp>
        <p:nvSpPr>
          <p:cNvPr id="2" name="Title 1"/>
          <p:cNvSpPr>
            <a:spLocks noGrp="1"/>
          </p:cNvSpPr>
          <p:nvPr>
            <p:ph type="title"/>
          </p:nvPr>
        </p:nvSpPr>
        <p:spPr/>
        <p:txBody>
          <a:bodyPr/>
          <a:lstStyle/>
          <a:p>
            <a:r>
              <a:rPr lang="en-GB" dirty="0" smtClean="0"/>
              <a:t>Ulrich’s ‘3 Legged Stool’ Model</a:t>
            </a:r>
            <a:endParaRPr lang="en-GB" dirty="0"/>
          </a:p>
        </p:txBody>
      </p:sp>
    </p:spTree>
    <p:extLst>
      <p:ext uri="{BB962C8B-B14F-4D97-AF65-F5344CB8AC3E}">
        <p14:creationId xmlns:p14="http://schemas.microsoft.com/office/powerpoint/2010/main" val="13683525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smtClean="0"/>
              <a:t>Transfer some or all of HR function to outside providers</a:t>
            </a:r>
          </a:p>
          <a:p>
            <a:pPr lvl="1"/>
            <a:r>
              <a:rPr lang="en-GB" dirty="0" smtClean="0"/>
              <a:t>Transferred on a long-term or temporary basis</a:t>
            </a:r>
          </a:p>
          <a:p>
            <a:pPr lvl="1"/>
            <a:r>
              <a:rPr lang="en-GB" dirty="0" smtClean="0"/>
              <a:t>Access to specialist skills/knowledge</a:t>
            </a:r>
          </a:p>
          <a:p>
            <a:pPr lvl="1"/>
            <a:r>
              <a:rPr lang="en-GB" dirty="0" smtClean="0"/>
              <a:t>Achieving a good level of quality that it is otherwise unable to provide</a:t>
            </a:r>
          </a:p>
          <a:p>
            <a:pPr lvl="1"/>
            <a:r>
              <a:rPr lang="en-GB" dirty="0" smtClean="0"/>
              <a:t>Achieving significant savings compared to in-house delivery</a:t>
            </a:r>
          </a:p>
          <a:p>
            <a:r>
              <a:rPr lang="en-GB" dirty="0" smtClean="0"/>
              <a:t>Favoured by:</a:t>
            </a:r>
          </a:p>
          <a:p>
            <a:pPr lvl="1"/>
            <a:r>
              <a:rPr lang="en-GB" dirty="0" smtClean="0"/>
              <a:t>Private sector</a:t>
            </a:r>
          </a:p>
          <a:p>
            <a:pPr lvl="2"/>
            <a:r>
              <a:rPr lang="en-GB" dirty="0" smtClean="0"/>
              <a:t>Larger organisations outsource up to 71% of its HR activity*</a:t>
            </a:r>
          </a:p>
          <a:p>
            <a:pPr lvl="2"/>
            <a:r>
              <a:rPr lang="en-GB" dirty="0" smtClean="0"/>
              <a:t>Smaller organisations outsource up to 89% of its HR activity* </a:t>
            </a:r>
          </a:p>
          <a:p>
            <a:pPr lvl="2"/>
            <a:r>
              <a:rPr lang="en-GB" dirty="0" smtClean="0"/>
              <a:t>Outsourcing most commonly used by SMEs**</a:t>
            </a:r>
          </a:p>
          <a:p>
            <a:pPr marL="914400" lvl="2" indent="0">
              <a:buNone/>
            </a:pPr>
            <a:endParaRPr lang="en-GB" dirty="0" smtClean="0"/>
          </a:p>
          <a:p>
            <a:pPr marL="0" lvl="8" indent="0">
              <a:buNone/>
            </a:pPr>
            <a:r>
              <a:rPr lang="en-GB" dirty="0" smtClean="0"/>
              <a:t>  *CIPD </a:t>
            </a:r>
            <a:r>
              <a:rPr lang="en-GB" dirty="0"/>
              <a:t>Outsourcing Survey (2009</a:t>
            </a:r>
            <a:r>
              <a:rPr lang="en-GB" dirty="0" smtClean="0"/>
              <a:t>)</a:t>
            </a:r>
          </a:p>
          <a:p>
            <a:pPr marL="0" lvl="8" indent="0">
              <a:buNone/>
            </a:pPr>
            <a:r>
              <a:rPr lang="en-GB" dirty="0" smtClean="0"/>
              <a:t>**CIPD People Profession Survey (2020)</a:t>
            </a:r>
            <a:endParaRPr lang="en-GB" dirty="0"/>
          </a:p>
          <a:p>
            <a:pPr marL="0" indent="0">
              <a:buNone/>
            </a:pPr>
            <a:endParaRPr lang="en-GB" dirty="0" smtClean="0"/>
          </a:p>
        </p:txBody>
      </p:sp>
      <p:sp>
        <p:nvSpPr>
          <p:cNvPr id="2" name="Title 1"/>
          <p:cNvSpPr>
            <a:spLocks noGrp="1"/>
          </p:cNvSpPr>
          <p:nvPr>
            <p:ph type="title"/>
          </p:nvPr>
        </p:nvSpPr>
        <p:spPr/>
        <p:txBody>
          <a:bodyPr/>
          <a:lstStyle/>
          <a:p>
            <a:r>
              <a:rPr lang="en-GB" dirty="0" smtClean="0"/>
              <a:t>Outsourcing HR Services</a:t>
            </a:r>
            <a:endParaRPr lang="en-GB" dirty="0"/>
          </a:p>
        </p:txBody>
      </p:sp>
    </p:spTree>
    <p:extLst>
      <p:ext uri="{BB962C8B-B14F-4D97-AF65-F5344CB8AC3E}">
        <p14:creationId xmlns:p14="http://schemas.microsoft.com/office/powerpoint/2010/main" val="8593048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109728" indent="0">
              <a:buNone/>
            </a:pPr>
            <a:r>
              <a:rPr lang="en-GB" dirty="0" smtClean="0"/>
              <a:t>HR needs to ensure:</a:t>
            </a:r>
          </a:p>
          <a:p>
            <a:r>
              <a:rPr lang="en-GB" dirty="0" smtClean="0"/>
              <a:t>T</a:t>
            </a:r>
            <a:r>
              <a:rPr lang="en-GB" dirty="0" smtClean="0"/>
              <a:t>he manager has the right skills to manage their staff effectively</a:t>
            </a:r>
          </a:p>
          <a:p>
            <a:r>
              <a:rPr lang="en-GB" dirty="0" smtClean="0"/>
              <a:t>The necessary motivation is provided for the teams to make a positive contribution to the organisation</a:t>
            </a:r>
          </a:p>
          <a:p>
            <a:r>
              <a:rPr lang="en-GB" dirty="0" smtClean="0"/>
              <a:t>Provide advice on HR matters and help problem-solve when issues occur</a:t>
            </a:r>
          </a:p>
          <a:p>
            <a:r>
              <a:rPr lang="en-GB" dirty="0" smtClean="0"/>
              <a:t>Provide HR analytics to support and inform the manager</a:t>
            </a:r>
          </a:p>
          <a:p>
            <a:r>
              <a:rPr lang="en-GB" dirty="0" smtClean="0"/>
              <a:t>Identify where improvements can be made</a:t>
            </a:r>
          </a:p>
          <a:p>
            <a:endParaRPr lang="en-GB" dirty="0" smtClean="0"/>
          </a:p>
          <a:p>
            <a:pPr lvl="1"/>
            <a:endParaRPr lang="en-GB" dirty="0" smtClean="0"/>
          </a:p>
          <a:p>
            <a:endParaRPr lang="en-GB" dirty="0" smtClean="0"/>
          </a:p>
        </p:txBody>
      </p:sp>
      <p:sp>
        <p:nvSpPr>
          <p:cNvPr id="2" name="Title 1"/>
          <p:cNvSpPr>
            <a:spLocks noGrp="1"/>
          </p:cNvSpPr>
          <p:nvPr>
            <p:ph type="title"/>
          </p:nvPr>
        </p:nvSpPr>
        <p:spPr/>
        <p:txBody>
          <a:bodyPr>
            <a:normAutofit fontScale="90000"/>
          </a:bodyPr>
          <a:lstStyle/>
          <a:p>
            <a:r>
              <a:rPr lang="en-GB" dirty="0" smtClean="0"/>
              <a:t>HR &amp; Managers Working Together</a:t>
            </a:r>
            <a:endParaRPr lang="en-GB" dirty="0"/>
          </a:p>
        </p:txBody>
      </p:sp>
    </p:spTree>
    <p:extLst>
      <p:ext uri="{BB962C8B-B14F-4D97-AF65-F5344CB8AC3E}">
        <p14:creationId xmlns:p14="http://schemas.microsoft.com/office/powerpoint/2010/main" val="29048939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Created modern combined office</a:t>
            </a:r>
          </a:p>
          <a:p>
            <a:r>
              <a:rPr lang="en-GB" dirty="0" smtClean="0"/>
              <a:t>Changed from paper-based to digital</a:t>
            </a:r>
          </a:p>
          <a:p>
            <a:r>
              <a:rPr lang="en-GB" dirty="0" smtClean="0"/>
              <a:t>Moved from contracted hours to flexible working</a:t>
            </a:r>
          </a:p>
          <a:p>
            <a:r>
              <a:rPr lang="en-GB" dirty="0" smtClean="0"/>
              <a:t>Issued technology to work anywhere</a:t>
            </a:r>
          </a:p>
          <a:p>
            <a:r>
              <a:rPr lang="en-GB" dirty="0" smtClean="0"/>
              <a:t>Skype replaced telephony</a:t>
            </a:r>
          </a:p>
          <a:p>
            <a:r>
              <a:rPr lang="en-GB" dirty="0" smtClean="0"/>
              <a:t>HR needed to remove barriers, ensure right tools and environment were provided</a:t>
            </a:r>
          </a:p>
          <a:p>
            <a:r>
              <a:rPr lang="en-GB" dirty="0" smtClean="0"/>
              <a:t>Managers and teams were </a:t>
            </a:r>
            <a:r>
              <a:rPr lang="en-GB" dirty="0" err="1" smtClean="0"/>
              <a:t>upskilled</a:t>
            </a:r>
            <a:endParaRPr lang="en-GB" dirty="0" smtClean="0"/>
          </a:p>
          <a:p>
            <a:r>
              <a:rPr lang="en-GB" dirty="0" smtClean="0"/>
              <a:t>Coaching teams provided to help do things differently</a:t>
            </a:r>
          </a:p>
          <a:p>
            <a:r>
              <a:rPr lang="en-GB" dirty="0" smtClean="0"/>
              <a:t>Address challenges of trust and fairness</a:t>
            </a:r>
          </a:p>
          <a:p>
            <a:pPr marL="109728" indent="0">
              <a:buNone/>
            </a:pPr>
            <a:endParaRPr lang="en-GB" dirty="0"/>
          </a:p>
        </p:txBody>
      </p:sp>
      <p:sp>
        <p:nvSpPr>
          <p:cNvPr id="3" name="Title 2"/>
          <p:cNvSpPr>
            <a:spLocks noGrp="1"/>
          </p:cNvSpPr>
          <p:nvPr>
            <p:ph type="title"/>
          </p:nvPr>
        </p:nvSpPr>
        <p:spPr/>
        <p:txBody>
          <a:bodyPr>
            <a:normAutofit fontScale="90000"/>
          </a:bodyPr>
          <a:lstStyle/>
          <a:p>
            <a:r>
              <a:rPr lang="en-GB" dirty="0" smtClean="0"/>
              <a:t>Case Study:  Christchurch and East Dorset Councils – A shared service</a:t>
            </a:r>
            <a:endParaRPr lang="en-GB" dirty="0"/>
          </a:p>
        </p:txBody>
      </p:sp>
    </p:spTree>
    <p:extLst>
      <p:ext uri="{BB962C8B-B14F-4D97-AF65-F5344CB8AC3E}">
        <p14:creationId xmlns:p14="http://schemas.microsoft.com/office/powerpoint/2010/main" val="28261662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Customers had greater options on how to receive their service</a:t>
            </a:r>
          </a:p>
          <a:p>
            <a:r>
              <a:rPr lang="en-GB" dirty="0" smtClean="0"/>
              <a:t>Improved home-work life balance</a:t>
            </a:r>
          </a:p>
          <a:p>
            <a:r>
              <a:rPr lang="en-GB" dirty="0" smtClean="0"/>
              <a:t>Morale improved </a:t>
            </a:r>
          </a:p>
          <a:p>
            <a:r>
              <a:rPr lang="en-GB" dirty="0" smtClean="0"/>
              <a:t>Staff turnover reduced</a:t>
            </a:r>
          </a:p>
          <a:p>
            <a:r>
              <a:rPr lang="en-GB" dirty="0" smtClean="0"/>
              <a:t>6 desks accommodated 10 people</a:t>
            </a:r>
          </a:p>
          <a:p>
            <a:r>
              <a:rPr lang="en-GB" dirty="0" smtClean="0"/>
              <a:t>£4m savings</a:t>
            </a:r>
          </a:p>
          <a:p>
            <a:endParaRPr lang="en-GB" dirty="0"/>
          </a:p>
        </p:txBody>
      </p:sp>
      <p:sp>
        <p:nvSpPr>
          <p:cNvPr id="3" name="Title 2"/>
          <p:cNvSpPr>
            <a:spLocks noGrp="1"/>
          </p:cNvSpPr>
          <p:nvPr>
            <p:ph type="title"/>
          </p:nvPr>
        </p:nvSpPr>
        <p:spPr/>
        <p:txBody>
          <a:bodyPr/>
          <a:lstStyle/>
          <a:p>
            <a:r>
              <a:rPr lang="en-GB" dirty="0" smtClean="0"/>
              <a:t>Result:</a:t>
            </a:r>
            <a:endParaRPr lang="en-GB" dirty="0"/>
          </a:p>
        </p:txBody>
      </p:sp>
    </p:spTree>
    <p:extLst>
      <p:ext uri="{BB962C8B-B14F-4D97-AF65-F5344CB8AC3E}">
        <p14:creationId xmlns:p14="http://schemas.microsoft.com/office/powerpoint/2010/main" val="21864033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1600" dirty="0" smtClean="0"/>
              <a:t>The </a:t>
            </a:r>
            <a:r>
              <a:rPr lang="en-GB" sz="1600" dirty="0" smtClean="0"/>
              <a:t>people profession is uniquely placed to influence an organisation’s strategy and ensure that principled decision-making is embedded into the business.  Ethics and integrity  is integral to this to ensure decisions are transparent </a:t>
            </a:r>
            <a:r>
              <a:rPr lang="en-GB" sz="1600" dirty="0" smtClean="0"/>
              <a:t>which helps to build trust. The HR role contributes to this by:</a:t>
            </a:r>
          </a:p>
          <a:p>
            <a:r>
              <a:rPr lang="en-GB" sz="1600" dirty="0" smtClean="0"/>
              <a:t>Helping to protect </a:t>
            </a:r>
            <a:r>
              <a:rPr lang="en-GB" sz="1600" dirty="0"/>
              <a:t>the reputation of the </a:t>
            </a:r>
            <a:r>
              <a:rPr lang="en-GB" sz="1600" dirty="0" smtClean="0"/>
              <a:t>organisation</a:t>
            </a:r>
          </a:p>
          <a:p>
            <a:r>
              <a:rPr lang="en-GB" sz="1600" dirty="0" smtClean="0"/>
              <a:t>Influencing the culture</a:t>
            </a:r>
            <a:endParaRPr lang="en-GB" sz="1600" dirty="0"/>
          </a:p>
          <a:p>
            <a:r>
              <a:rPr lang="en-GB" sz="1600" dirty="0" smtClean="0"/>
              <a:t>Ensuring people are treated fairly, with dignity and respect</a:t>
            </a:r>
          </a:p>
          <a:p>
            <a:r>
              <a:rPr lang="en-GB" sz="1600" dirty="0" smtClean="0"/>
              <a:t>Helping to build good relationships</a:t>
            </a:r>
          </a:p>
          <a:p>
            <a:r>
              <a:rPr lang="en-GB" sz="1600" dirty="0" smtClean="0"/>
              <a:t>Supporting successful outcomes for the organisation</a:t>
            </a:r>
          </a:p>
          <a:p>
            <a:pPr marL="109728" indent="0">
              <a:buNone/>
            </a:pPr>
            <a:r>
              <a:rPr lang="en-GB" sz="1600" dirty="0" smtClean="0"/>
              <a:t>Ethical practice - doing the right thing:</a:t>
            </a:r>
          </a:p>
          <a:p>
            <a:r>
              <a:rPr lang="en-GB" sz="1600" dirty="0" smtClean="0"/>
              <a:t>Investors in people awards (Dyfed Powys Police, </a:t>
            </a:r>
            <a:r>
              <a:rPr lang="en-GB" sz="1600" dirty="0" err="1" smtClean="0"/>
              <a:t>Roadchef</a:t>
            </a:r>
            <a:r>
              <a:rPr lang="en-GB" sz="1600" dirty="0" smtClean="0"/>
              <a:t>, UK Power Networks) Ethical sourcing (Bulb, Patagonia, Starbucks)</a:t>
            </a:r>
          </a:p>
          <a:p>
            <a:pPr marL="109728" indent="0">
              <a:buNone/>
            </a:pPr>
            <a:r>
              <a:rPr lang="en-GB" sz="1600" dirty="0" smtClean="0"/>
              <a:t>Unethical practice – doing the wrong thing:</a:t>
            </a:r>
          </a:p>
          <a:p>
            <a:r>
              <a:rPr lang="en-GB" sz="1600" dirty="0" smtClean="0"/>
              <a:t>Nissan emissions scandal</a:t>
            </a:r>
          </a:p>
          <a:p>
            <a:r>
              <a:rPr lang="en-GB" sz="1600" dirty="0" smtClean="0"/>
              <a:t>Amazon, Sports Direct, JD Stores (treatment of staff during pandemic)</a:t>
            </a:r>
          </a:p>
          <a:p>
            <a:pPr marL="109728" indent="0">
              <a:buNone/>
            </a:pPr>
            <a:endParaRPr lang="en-GB" sz="1600" dirty="0" smtClean="0"/>
          </a:p>
        </p:txBody>
      </p:sp>
      <p:sp>
        <p:nvSpPr>
          <p:cNvPr id="2" name="Title 1"/>
          <p:cNvSpPr>
            <a:spLocks noGrp="1"/>
          </p:cNvSpPr>
          <p:nvPr>
            <p:ph type="title"/>
          </p:nvPr>
        </p:nvSpPr>
        <p:spPr/>
        <p:txBody>
          <a:bodyPr>
            <a:normAutofit/>
          </a:bodyPr>
          <a:lstStyle/>
          <a:p>
            <a:r>
              <a:rPr lang="en-GB" dirty="0" smtClean="0"/>
              <a:t>HR – An Ethical </a:t>
            </a:r>
            <a:r>
              <a:rPr lang="en-GB" dirty="0"/>
              <a:t>P</a:t>
            </a:r>
            <a:r>
              <a:rPr lang="en-GB" dirty="0" smtClean="0"/>
              <a:t>ractice</a:t>
            </a:r>
            <a:endParaRPr lang="en-GB" dirty="0"/>
          </a:p>
        </p:txBody>
      </p:sp>
    </p:spTree>
    <p:extLst>
      <p:ext uri="{BB962C8B-B14F-4D97-AF65-F5344CB8AC3E}">
        <p14:creationId xmlns:p14="http://schemas.microsoft.com/office/powerpoint/2010/main" val="42727773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109728" indent="0">
              <a:buNone/>
            </a:pPr>
            <a:r>
              <a:rPr lang="en-GB" dirty="0" smtClean="0"/>
              <a:t>There are a number of ways to measure the HR contribution, these are:</a:t>
            </a:r>
          </a:p>
          <a:p>
            <a:r>
              <a:rPr lang="en-GB" dirty="0" smtClean="0"/>
              <a:t>Staff surveys</a:t>
            </a:r>
          </a:p>
          <a:p>
            <a:r>
              <a:rPr lang="en-GB" dirty="0" smtClean="0"/>
              <a:t>Staff turnover</a:t>
            </a:r>
          </a:p>
          <a:p>
            <a:r>
              <a:rPr lang="en-GB" dirty="0" smtClean="0"/>
              <a:t>Staff sickness</a:t>
            </a:r>
          </a:p>
          <a:p>
            <a:r>
              <a:rPr lang="en-GB" dirty="0" smtClean="0"/>
              <a:t>Staff performance</a:t>
            </a:r>
          </a:p>
          <a:p>
            <a:r>
              <a:rPr lang="en-GB" dirty="0" smtClean="0"/>
              <a:t>No. of grievances</a:t>
            </a:r>
          </a:p>
          <a:p>
            <a:r>
              <a:rPr lang="en-GB" dirty="0" smtClean="0"/>
              <a:t>Exit interviews</a:t>
            </a:r>
          </a:p>
          <a:p>
            <a:r>
              <a:rPr lang="en-GB" dirty="0" smtClean="0"/>
              <a:t>Career progression</a:t>
            </a:r>
          </a:p>
          <a:p>
            <a:pPr marL="109728" indent="0">
              <a:buNone/>
            </a:pPr>
            <a:r>
              <a:rPr lang="en-GB" sz="1700" dirty="0" smtClean="0"/>
              <a:t>Consideration needs to be made to other factors (internal/external) when           evaluating the HR contribution</a:t>
            </a:r>
          </a:p>
          <a:p>
            <a:pPr marL="109728" indent="0">
              <a:buNone/>
            </a:pPr>
            <a:endParaRPr lang="en-GB" i="1" dirty="0" smtClean="0"/>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An </a:t>
            </a:r>
            <a:r>
              <a:rPr lang="en-GB" dirty="0" smtClean="0"/>
              <a:t>Evaluation of HR Contribution</a:t>
            </a:r>
            <a:endParaRPr lang="en-GB" dirty="0"/>
          </a:p>
        </p:txBody>
      </p:sp>
    </p:spTree>
    <p:extLst>
      <p:ext uri="{BB962C8B-B14F-4D97-AF65-F5344CB8AC3E}">
        <p14:creationId xmlns:p14="http://schemas.microsoft.com/office/powerpoint/2010/main" val="42423386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GB" dirty="0" smtClean="0"/>
              <a:t>The first study (Guest </a:t>
            </a:r>
            <a:r>
              <a:rPr lang="en-GB" dirty="0"/>
              <a:t>et </a:t>
            </a:r>
            <a:r>
              <a:rPr lang="en-GB" dirty="0" smtClean="0"/>
              <a:t>al,2003</a:t>
            </a:r>
            <a:r>
              <a:rPr lang="en-GB" dirty="0"/>
              <a:t>)</a:t>
            </a:r>
            <a:r>
              <a:rPr lang="en-GB" dirty="0" smtClean="0"/>
              <a:t> looked at UK companies in the manufacturing (60%) and service (40%) industries</a:t>
            </a:r>
          </a:p>
          <a:p>
            <a:pPr lvl="1"/>
            <a:r>
              <a:rPr lang="en-GB" dirty="0"/>
              <a:t>The study looked to confirm the association between greater use of HR practices and:</a:t>
            </a:r>
          </a:p>
          <a:p>
            <a:pPr lvl="2"/>
            <a:r>
              <a:rPr lang="en-GB" dirty="0" smtClean="0"/>
              <a:t>Lower </a:t>
            </a:r>
            <a:r>
              <a:rPr lang="en-GB" dirty="0"/>
              <a:t>turnover of staff</a:t>
            </a:r>
          </a:p>
          <a:p>
            <a:pPr lvl="2"/>
            <a:r>
              <a:rPr lang="en-GB" dirty="0"/>
              <a:t>Higher productivity</a:t>
            </a:r>
          </a:p>
          <a:p>
            <a:pPr lvl="2"/>
            <a:r>
              <a:rPr lang="en-GB" dirty="0"/>
              <a:t>Higher profitability </a:t>
            </a:r>
            <a:endParaRPr lang="en-GB" dirty="0" smtClean="0"/>
          </a:p>
          <a:p>
            <a:pPr marL="0" indent="0">
              <a:buNone/>
            </a:pPr>
            <a:r>
              <a:rPr lang="en-GB" dirty="0" smtClean="0"/>
              <a:t>The second study </a:t>
            </a:r>
            <a:r>
              <a:rPr lang="en-GB" dirty="0"/>
              <a:t>(Batt,2002)</a:t>
            </a:r>
            <a:r>
              <a:rPr lang="en-GB" dirty="0" smtClean="0"/>
              <a:t> focused on call centres within the telecommunications sector </a:t>
            </a:r>
          </a:p>
          <a:p>
            <a:pPr lvl="1"/>
            <a:r>
              <a:rPr lang="en-GB" dirty="0"/>
              <a:t>It specifically looked at the 3 dimensions of ‘High Involvement HR Systems’ to try and establish a link with employee performance and staff </a:t>
            </a:r>
            <a:r>
              <a:rPr lang="en-GB" dirty="0" smtClean="0"/>
              <a:t>turnaround:  </a:t>
            </a:r>
            <a:endParaRPr lang="en-GB" dirty="0"/>
          </a:p>
          <a:p>
            <a:pPr lvl="2"/>
            <a:r>
              <a:rPr lang="en-GB" dirty="0" smtClean="0"/>
              <a:t>Selective </a:t>
            </a:r>
            <a:r>
              <a:rPr lang="en-GB" dirty="0"/>
              <a:t>hiring of employees with high general </a:t>
            </a:r>
            <a:r>
              <a:rPr lang="en-GB" dirty="0" smtClean="0"/>
              <a:t>skills</a:t>
            </a:r>
          </a:p>
          <a:p>
            <a:pPr lvl="2"/>
            <a:r>
              <a:rPr lang="en-GB" dirty="0" smtClean="0"/>
              <a:t>Design of work</a:t>
            </a:r>
          </a:p>
          <a:p>
            <a:pPr lvl="2"/>
            <a:r>
              <a:rPr lang="en-GB" dirty="0" smtClean="0"/>
              <a:t>HR incentives </a:t>
            </a:r>
            <a:endParaRPr lang="en-GB" dirty="0"/>
          </a:p>
          <a:p>
            <a:pPr lvl="2"/>
            <a:endParaRPr lang="en-GB" dirty="0" smtClean="0"/>
          </a:p>
          <a:p>
            <a:pPr lvl="1"/>
            <a:endParaRPr lang="en-GB" dirty="0"/>
          </a:p>
          <a:p>
            <a:endParaRPr lang="en-GB" dirty="0" smtClean="0"/>
          </a:p>
          <a:p>
            <a:pPr marL="0" indent="0">
              <a:buNone/>
            </a:pPr>
            <a:endParaRPr lang="en-GB" dirty="0"/>
          </a:p>
        </p:txBody>
      </p:sp>
      <p:sp>
        <p:nvSpPr>
          <p:cNvPr id="2" name="Title 1"/>
          <p:cNvSpPr>
            <a:spLocks noGrp="1"/>
          </p:cNvSpPr>
          <p:nvPr>
            <p:ph type="title"/>
          </p:nvPr>
        </p:nvSpPr>
        <p:spPr>
          <a:xfrm>
            <a:off x="467544" y="188640"/>
            <a:ext cx="8229600" cy="1143000"/>
          </a:xfrm>
        </p:spPr>
        <p:txBody>
          <a:bodyPr>
            <a:normAutofit fontScale="90000"/>
          </a:bodyPr>
          <a:lstStyle/>
          <a:p>
            <a:r>
              <a:rPr lang="en-GB" dirty="0" smtClean="0"/>
              <a:t>Linking HR to Business Outcomes</a:t>
            </a:r>
            <a:endParaRPr lang="en-GB" dirty="0"/>
          </a:p>
        </p:txBody>
      </p:sp>
    </p:spTree>
    <p:extLst>
      <p:ext uri="{BB962C8B-B14F-4D97-AF65-F5344CB8AC3E}">
        <p14:creationId xmlns:p14="http://schemas.microsoft.com/office/powerpoint/2010/main" val="38221036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dirty="0" smtClean="0"/>
              <a:t>The first study showed:</a:t>
            </a:r>
          </a:p>
          <a:p>
            <a:pPr lvl="1"/>
            <a:r>
              <a:rPr lang="en-GB" dirty="0" smtClean="0"/>
              <a:t>A significant association between:</a:t>
            </a:r>
          </a:p>
          <a:p>
            <a:pPr lvl="2"/>
            <a:r>
              <a:rPr lang="en-GB" dirty="0" smtClean="0"/>
              <a:t>Lower staff turnover</a:t>
            </a:r>
          </a:p>
          <a:p>
            <a:pPr lvl="2"/>
            <a:r>
              <a:rPr lang="en-GB" dirty="0" smtClean="0"/>
              <a:t>Increase Profitability</a:t>
            </a:r>
          </a:p>
          <a:p>
            <a:pPr lvl="2"/>
            <a:r>
              <a:rPr lang="en-GB" dirty="0" smtClean="0"/>
              <a:t>But only in the manufacturing industry</a:t>
            </a:r>
          </a:p>
          <a:p>
            <a:pPr lvl="1"/>
            <a:r>
              <a:rPr lang="en-GB" dirty="0" smtClean="0"/>
              <a:t>No significant association between productivity</a:t>
            </a:r>
          </a:p>
          <a:p>
            <a:r>
              <a:rPr lang="en-GB" dirty="0" smtClean="0"/>
              <a:t>The second study showed:</a:t>
            </a:r>
          </a:p>
          <a:p>
            <a:pPr lvl="1"/>
            <a:r>
              <a:rPr lang="en-GB" dirty="0"/>
              <a:t>A</a:t>
            </a:r>
            <a:r>
              <a:rPr lang="en-GB" dirty="0" smtClean="0"/>
              <a:t> </a:t>
            </a:r>
            <a:r>
              <a:rPr lang="en-GB" dirty="0"/>
              <a:t>strong association between greater use of high investment HR systems </a:t>
            </a:r>
            <a:r>
              <a:rPr lang="en-GB" dirty="0" smtClean="0"/>
              <a:t>and:</a:t>
            </a:r>
          </a:p>
          <a:p>
            <a:pPr lvl="2"/>
            <a:r>
              <a:rPr lang="en-GB" dirty="0"/>
              <a:t>H</a:t>
            </a:r>
            <a:r>
              <a:rPr lang="en-GB" dirty="0" smtClean="0"/>
              <a:t>igher </a:t>
            </a:r>
            <a:r>
              <a:rPr lang="en-GB" dirty="0"/>
              <a:t>sales growth in the Customer Service and Sales Centres with a lower turnaround of </a:t>
            </a:r>
            <a:r>
              <a:rPr lang="en-GB" dirty="0" smtClean="0"/>
              <a:t>staff.</a:t>
            </a:r>
          </a:p>
          <a:p>
            <a:pPr lvl="2"/>
            <a:r>
              <a:rPr lang="en-GB" dirty="0"/>
              <a:t>A</a:t>
            </a:r>
            <a:r>
              <a:rPr lang="en-GB" dirty="0" smtClean="0"/>
              <a:t> </a:t>
            </a:r>
            <a:r>
              <a:rPr lang="en-GB" dirty="0"/>
              <a:t>direct impact on employee </a:t>
            </a:r>
            <a:r>
              <a:rPr lang="en-GB" dirty="0" smtClean="0"/>
              <a:t>performance</a:t>
            </a:r>
          </a:p>
          <a:p>
            <a:pPr lvl="2"/>
            <a:r>
              <a:rPr lang="en-GB" dirty="0" smtClean="0"/>
              <a:t>An indirect </a:t>
            </a:r>
            <a:r>
              <a:rPr lang="en-GB" dirty="0"/>
              <a:t>impact on staff </a:t>
            </a:r>
            <a:r>
              <a:rPr lang="en-GB" dirty="0" smtClean="0"/>
              <a:t>turnaround</a:t>
            </a:r>
          </a:p>
          <a:p>
            <a:pPr lvl="1"/>
            <a:r>
              <a:rPr lang="en-GB" dirty="0" smtClean="0"/>
              <a:t>This relationship is impacted by the establishment’s </a:t>
            </a:r>
            <a:r>
              <a:rPr lang="en-GB" dirty="0"/>
              <a:t>primary customer </a:t>
            </a:r>
            <a:r>
              <a:rPr lang="en-GB" dirty="0" smtClean="0"/>
              <a:t>base </a:t>
            </a:r>
            <a:r>
              <a:rPr lang="en-GB" dirty="0" err="1" smtClean="0"/>
              <a:t>ie</a:t>
            </a:r>
            <a:r>
              <a:rPr lang="en-GB" dirty="0" smtClean="0"/>
              <a:t> the larger the base, the stronger the relationship.  </a:t>
            </a:r>
          </a:p>
          <a:p>
            <a:pPr lvl="1"/>
            <a:r>
              <a:rPr lang="en-GB" dirty="0" smtClean="0"/>
              <a:t>This is also likely to be impacted by the organisation’s ability to provide </a:t>
            </a:r>
            <a:r>
              <a:rPr lang="en-GB" dirty="0"/>
              <a:t>high value-added information </a:t>
            </a:r>
            <a:r>
              <a:rPr lang="en-GB" dirty="0" smtClean="0"/>
              <a:t>systems. </a:t>
            </a:r>
            <a:endParaRPr lang="en-GB" dirty="0"/>
          </a:p>
          <a:p>
            <a:r>
              <a:rPr lang="en-GB" dirty="0"/>
              <a:t> </a:t>
            </a:r>
            <a:r>
              <a:rPr lang="en-GB" dirty="0"/>
              <a:t>A</a:t>
            </a:r>
            <a:r>
              <a:rPr lang="en-GB" dirty="0" smtClean="0"/>
              <a:t>lthough </a:t>
            </a:r>
            <a:r>
              <a:rPr lang="en-GB" dirty="0"/>
              <a:t>there is some association between HR practices and positive outcomes for an </a:t>
            </a:r>
            <a:r>
              <a:rPr lang="en-GB" dirty="0" smtClean="0"/>
              <a:t>organisation, other factors can impact on this relationship</a:t>
            </a:r>
          </a:p>
          <a:p>
            <a:r>
              <a:rPr lang="en-GB" dirty="0" smtClean="0"/>
              <a:t>Investment made within HR practices can only but help to improve intrinsic motivation </a:t>
            </a:r>
            <a:endParaRPr lang="en-GB" dirty="0"/>
          </a:p>
          <a:p>
            <a:pPr lvl="1"/>
            <a:endParaRPr lang="en-GB" dirty="0" smtClean="0"/>
          </a:p>
          <a:p>
            <a:pPr lvl="2"/>
            <a:endParaRPr lang="en-GB" dirty="0" smtClean="0"/>
          </a:p>
          <a:p>
            <a:endParaRPr lang="en-GB" dirty="0" smtClean="0"/>
          </a:p>
        </p:txBody>
      </p:sp>
      <p:sp>
        <p:nvSpPr>
          <p:cNvPr id="2" name="Title 1"/>
          <p:cNvSpPr>
            <a:spLocks noGrp="1"/>
          </p:cNvSpPr>
          <p:nvPr>
            <p:ph type="title"/>
          </p:nvPr>
        </p:nvSpPr>
        <p:spPr/>
        <p:txBody>
          <a:bodyPr/>
          <a:lstStyle/>
          <a:p>
            <a:r>
              <a:rPr lang="en-GB" dirty="0" smtClean="0"/>
              <a:t>Study Outcomes</a:t>
            </a:r>
            <a:endParaRPr lang="en-GB" dirty="0"/>
          </a:p>
        </p:txBody>
      </p:sp>
    </p:spTree>
    <p:extLst>
      <p:ext uri="{BB962C8B-B14F-4D97-AF65-F5344CB8AC3E}">
        <p14:creationId xmlns:p14="http://schemas.microsoft.com/office/powerpoint/2010/main" val="5675387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HR is a fast changing landscape</a:t>
            </a:r>
          </a:p>
          <a:p>
            <a:r>
              <a:rPr lang="en-GB" dirty="0" smtClean="0"/>
              <a:t>Greater direct value is expected</a:t>
            </a:r>
          </a:p>
          <a:p>
            <a:r>
              <a:rPr lang="en-GB" dirty="0" smtClean="0"/>
              <a:t>Change is the  new constant with different roles for HR</a:t>
            </a:r>
          </a:p>
          <a:p>
            <a:r>
              <a:rPr lang="en-GB" dirty="0" smtClean="0"/>
              <a:t>HR has an important role in establishing and maintaining an ethical culture</a:t>
            </a:r>
          </a:p>
          <a:p>
            <a:r>
              <a:rPr lang="en-GB" dirty="0" smtClean="0"/>
              <a:t>Close links are required with Business Managers to achieve this</a:t>
            </a:r>
          </a:p>
          <a:p>
            <a:r>
              <a:rPr lang="en-GB" dirty="0" smtClean="0"/>
              <a:t>The link between HR and positive outcomes demonstrates the value that HR can add</a:t>
            </a:r>
          </a:p>
          <a:p>
            <a:endParaRPr lang="en-GB" dirty="0"/>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5606407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32500" lnSpcReduction="20000"/>
          </a:bodyPr>
          <a:lstStyle/>
          <a:p>
            <a:r>
              <a:rPr lang="en-GB" dirty="0" err="1">
                <a:hlinkClick r:id="rId3" tooltip="Click to search for more items by this author"/>
              </a:rPr>
              <a:t>Andreescu</a:t>
            </a:r>
            <a:r>
              <a:rPr lang="en-GB" dirty="0">
                <a:hlinkClick r:id="rId3" tooltip="Click to search for more items by this author"/>
              </a:rPr>
              <a:t>, </a:t>
            </a:r>
            <a:r>
              <a:rPr lang="en-GB" dirty="0" err="1">
                <a:hlinkClick r:id="rId3" tooltip="Click to search for more items by this author"/>
              </a:rPr>
              <a:t>Francesca</a:t>
            </a:r>
            <a:r>
              <a:rPr lang="en-GB" dirty="0" err="1"/>
              <a:t>.</a:t>
            </a:r>
            <a:r>
              <a:rPr lang="en-GB" b="1" dirty="0" err="1">
                <a:hlinkClick r:id="rId4" tooltip="Click to search for more items from this journal"/>
              </a:rPr>
              <a:t>Management</a:t>
            </a:r>
            <a:r>
              <a:rPr lang="en-GB" b="1" dirty="0">
                <a:hlinkClick r:id="rId4" tooltip="Click to search for more items from this journal"/>
              </a:rPr>
              <a:t> Revue</a:t>
            </a:r>
            <a:r>
              <a:rPr lang="en-GB" b="1" dirty="0"/>
              <a:t>; Baden-Baden</a:t>
            </a:r>
            <a:r>
              <a:rPr lang="en-GB" dirty="0">
                <a:hlinkClick r:id="rId5" tooltip="Click to search for more items from this issue"/>
              </a:rPr>
              <a:t> Vol. 15, </a:t>
            </a:r>
            <a:r>
              <a:rPr lang="en-GB" dirty="0" err="1">
                <a:hlinkClick r:id="rId5" tooltip="Click to search for more items from this issue"/>
              </a:rPr>
              <a:t>Iss</a:t>
            </a:r>
            <a:r>
              <a:rPr lang="en-GB" dirty="0">
                <a:hlinkClick r:id="rId5" tooltip="Click to search for more items from this issue"/>
              </a:rPr>
              <a:t>. 3, </a:t>
            </a:r>
            <a:r>
              <a:rPr lang="en-GB" dirty="0"/>
              <a:t> (2004): 344-363</a:t>
            </a:r>
          </a:p>
          <a:p>
            <a:r>
              <a:rPr lang="en-GB" dirty="0"/>
              <a:t>The "fit for purpose" HR function</a:t>
            </a:r>
          </a:p>
          <a:p>
            <a:r>
              <a:rPr lang="en-GB" dirty="0">
                <a:hlinkClick r:id="rId6" tooltip="Click to search for more items by this author"/>
              </a:rPr>
              <a:t>Ashton, Chris</a:t>
            </a:r>
            <a:r>
              <a:rPr lang="en-GB" dirty="0"/>
              <a:t>; </a:t>
            </a:r>
            <a:r>
              <a:rPr lang="en-GB" dirty="0" err="1">
                <a:hlinkClick r:id="rId7" tooltip="Click to search for more items by this author"/>
              </a:rPr>
              <a:t>Haffenden</a:t>
            </a:r>
            <a:r>
              <a:rPr lang="en-GB" dirty="0">
                <a:hlinkClick r:id="rId7" tooltip="Click to search for more items by this author"/>
              </a:rPr>
              <a:t>, Mike</a:t>
            </a:r>
            <a:r>
              <a:rPr lang="en-GB" dirty="0"/>
              <a:t>; </a:t>
            </a:r>
            <a:r>
              <a:rPr lang="en-GB" dirty="0">
                <a:hlinkClick r:id="rId8" tooltip="Click to search for more items by this author"/>
              </a:rPr>
              <a:t>Lambert, </a:t>
            </a:r>
            <a:r>
              <a:rPr lang="en-GB" dirty="0" err="1">
                <a:hlinkClick r:id="rId8" tooltip="Click to search for more items by this author"/>
              </a:rPr>
              <a:t>Andrew</a:t>
            </a:r>
            <a:r>
              <a:rPr lang="en-GB" dirty="0" err="1"/>
              <a:t>.</a:t>
            </a:r>
            <a:r>
              <a:rPr lang="en-GB" b="1" dirty="0" err="1">
                <a:hlinkClick r:id="rId9" tooltip="Click to search for more items from this journal"/>
              </a:rPr>
              <a:t>Strategic</a:t>
            </a:r>
            <a:r>
              <a:rPr lang="en-GB" b="1" dirty="0">
                <a:hlinkClick r:id="rId9" tooltip="Click to search for more items from this journal"/>
              </a:rPr>
              <a:t> HR Review</a:t>
            </a:r>
            <a:r>
              <a:rPr lang="en-GB" b="1" dirty="0"/>
              <a:t>; Bingley</a:t>
            </a:r>
            <a:r>
              <a:rPr lang="en-GB" dirty="0">
                <a:hlinkClick r:id="rId10" tooltip="Click to search for more items from this issue"/>
              </a:rPr>
              <a:t> Vol. 4, </a:t>
            </a:r>
            <a:r>
              <a:rPr lang="en-GB" dirty="0" err="1">
                <a:hlinkClick r:id="rId10" tooltip="Click to search for more items from this issue"/>
              </a:rPr>
              <a:t>Iss</a:t>
            </a:r>
            <a:r>
              <a:rPr lang="en-GB" dirty="0">
                <a:hlinkClick r:id="rId10" tooltip="Click to search for more items from this issue"/>
              </a:rPr>
              <a:t>. 1, </a:t>
            </a:r>
            <a:r>
              <a:rPr lang="en-GB" dirty="0"/>
              <a:t> (Nov/Dec 2004): 32</a:t>
            </a:r>
            <a:r>
              <a:rPr lang="en-GB" dirty="0" smtClean="0"/>
              <a:t>.</a:t>
            </a:r>
          </a:p>
          <a:p>
            <a:r>
              <a:rPr lang="en-GB" dirty="0" err="1"/>
              <a:t>Batt</a:t>
            </a:r>
            <a:r>
              <a:rPr lang="en-GB" dirty="0"/>
              <a:t>, R. (2002). ‘Managing customer services: human resource practices, quit rates, and sales growth’. Academy of Management Journal, 45: 587–97. </a:t>
            </a:r>
          </a:p>
          <a:p>
            <a:r>
              <a:rPr lang="en-GB" dirty="0">
                <a:hlinkClick r:id="rId11"/>
              </a:rPr>
              <a:t>Cave, D. (2019) </a:t>
            </a:r>
            <a:r>
              <a:rPr lang="en-GB" i="1" dirty="0">
                <a:hlinkClick r:id="rId11"/>
              </a:rPr>
              <a:t>Did the pandemic change HR's value? </a:t>
            </a:r>
            <a:r>
              <a:rPr lang="en-GB" dirty="0">
                <a:hlinkClick r:id="rId11"/>
              </a:rPr>
              <a:t>| October 2020 | HR Grapevine Magazine</a:t>
            </a:r>
            <a:r>
              <a:rPr lang="en-GB" dirty="0"/>
              <a:t> Available online at: </a:t>
            </a:r>
            <a:r>
              <a:rPr lang="en-GB" dirty="0">
                <a:hlinkClick r:id="rId12"/>
              </a:rPr>
              <a:t>https://</a:t>
            </a:r>
            <a:r>
              <a:rPr lang="en-GB" dirty="0" smtClean="0">
                <a:hlinkClick r:id="rId12"/>
              </a:rPr>
              <a:t>hrgrapevine.com/publications/magazine/october-2020/has-hr-become-a-leading-function-during-the-pandemic</a:t>
            </a:r>
            <a:endParaRPr lang="en-GB" dirty="0" smtClean="0"/>
          </a:p>
          <a:p>
            <a:r>
              <a:rPr lang="en-GB" dirty="0" err="1"/>
              <a:t>Changeboard</a:t>
            </a:r>
            <a:r>
              <a:rPr lang="en-GB" dirty="0"/>
              <a:t> Team(2016) The Role of HR in Change 2 August [Online].  Available at:     </a:t>
            </a:r>
            <a:r>
              <a:rPr lang="en-GB" dirty="0">
                <a:hlinkClick r:id="rId13"/>
              </a:rPr>
              <a:t>https://www.changeboard.com/article-details/14013/the-role-of-hr-in-change</a:t>
            </a:r>
            <a:r>
              <a:rPr lang="en-GB" dirty="0"/>
              <a:t> (Accessed: 23 January 2021</a:t>
            </a:r>
            <a:r>
              <a:rPr lang="en-GB" dirty="0" smtClean="0"/>
              <a:t>)</a:t>
            </a:r>
            <a:endParaRPr lang="en-GB" dirty="0"/>
          </a:p>
          <a:p>
            <a:r>
              <a:rPr lang="en-GB" dirty="0"/>
              <a:t>CIPD (2020) Ethical Practice an the Role of HR, 30 April. Factsheet [Online]. Available at: </a:t>
            </a:r>
            <a:r>
              <a:rPr lang="en-GB" dirty="0">
                <a:hlinkClick r:id="rId14"/>
              </a:rPr>
              <a:t>https://www.cipd.co.uk/knowledge/culture/ethics</a:t>
            </a:r>
            <a:r>
              <a:rPr lang="en-GB" dirty="0"/>
              <a:t> (Accessed: 23 January 2021</a:t>
            </a:r>
            <a:r>
              <a:rPr lang="en-GB" dirty="0" smtClean="0"/>
              <a:t>)</a:t>
            </a:r>
            <a:endParaRPr lang="en-GB" dirty="0" smtClean="0"/>
          </a:p>
          <a:p>
            <a:r>
              <a:rPr lang="en-GB" dirty="0" smtClean="0"/>
              <a:t>CIPD </a:t>
            </a:r>
            <a:r>
              <a:rPr lang="en-GB" dirty="0" smtClean="0"/>
              <a:t>Outsourcing Factsheet can be found at: </a:t>
            </a:r>
            <a:r>
              <a:rPr lang="en-GB" dirty="0">
                <a:hlinkClick r:id="rId15"/>
              </a:rPr>
              <a:t>h</a:t>
            </a:r>
            <a:r>
              <a:rPr lang="en-GB" dirty="0" smtClean="0">
                <a:hlinkClick r:id="rId15"/>
              </a:rPr>
              <a:t>ttps</a:t>
            </a:r>
            <a:r>
              <a:rPr lang="en-GB" dirty="0" smtClean="0">
                <a:hlinkClick r:id="rId15"/>
              </a:rPr>
              <a:t>://</a:t>
            </a:r>
            <a:r>
              <a:rPr lang="en-GB" dirty="0" smtClean="0">
                <a:hlinkClick r:id="rId15"/>
              </a:rPr>
              <a:t>www.cipd.co.uk/knowledge/fundamentals/people/hr/outsourcing-factsheet</a:t>
            </a:r>
            <a:endParaRPr lang="en-GB" dirty="0" smtClean="0"/>
          </a:p>
          <a:p>
            <a:r>
              <a:rPr lang="en-GB" dirty="0"/>
              <a:t>CIPD People Profession Survey </a:t>
            </a:r>
            <a:r>
              <a:rPr lang="en-GB" dirty="0" smtClean="0"/>
              <a:t>(2020</a:t>
            </a:r>
            <a:r>
              <a:rPr lang="en-GB" dirty="0"/>
              <a:t>) PDF Available at: </a:t>
            </a:r>
            <a:r>
              <a:rPr lang="en-GB" dirty="0">
                <a:hlinkClick r:id="rId16"/>
              </a:rPr>
              <a:t>https://</a:t>
            </a:r>
            <a:r>
              <a:rPr lang="en-GB" dirty="0" smtClean="0">
                <a:hlinkClick r:id="rId16"/>
              </a:rPr>
              <a:t>www.cipd.co.uk/knowledge/strategy/hr/people-profession-survey</a:t>
            </a:r>
            <a:endParaRPr lang="en-GB" dirty="0" smtClean="0"/>
          </a:p>
          <a:p>
            <a:r>
              <a:rPr lang="en-GB" dirty="0" smtClean="0"/>
              <a:t>CIPD Christchurch and East Dorset:  A clever way to run two councils [Online} Available at: </a:t>
            </a:r>
            <a:r>
              <a:rPr lang="en-GB" dirty="0">
                <a:hlinkClick r:id="rId17"/>
              </a:rPr>
              <a:t>https://peopleprofession.cipd.org/get-started</a:t>
            </a:r>
            <a:endParaRPr lang="en-GB" dirty="0" smtClean="0"/>
          </a:p>
          <a:p>
            <a:r>
              <a:rPr lang="en-GB" dirty="0"/>
              <a:t>Deloitte Consulting LLP. (</a:t>
            </a:r>
            <a:r>
              <a:rPr lang="en-GB" i="1" dirty="0"/>
              <a:t>2006)Transforming Human Resources (HR) Can Be a Vital Key to Driving Value at Organizations</a:t>
            </a:r>
            <a:r>
              <a:rPr lang="en-GB" dirty="0"/>
              <a:t>, According to; Deloitte Consulting, </a:t>
            </a:r>
            <a:r>
              <a:rPr lang="en-GB" b="1" dirty="0">
                <a:hlinkClick r:id="rId18" tooltip="Click to search for more items from this journal"/>
              </a:rPr>
              <a:t>PR Newswire</a:t>
            </a:r>
            <a:r>
              <a:rPr lang="en-GB" b="1" dirty="0"/>
              <a:t>; New York</a:t>
            </a:r>
            <a:r>
              <a:rPr lang="en-GB" dirty="0"/>
              <a:t> [New York]18 Dec 2006</a:t>
            </a:r>
            <a:r>
              <a:rPr lang="en-GB" dirty="0" smtClean="0"/>
              <a:t>:</a:t>
            </a:r>
          </a:p>
          <a:p>
            <a:r>
              <a:rPr lang="en-GB" b="1" dirty="0" smtClean="0">
                <a:hlinkClick r:id="rId19"/>
              </a:rPr>
              <a:t>Edward </a:t>
            </a:r>
            <a:r>
              <a:rPr lang="en-GB" b="1" dirty="0">
                <a:hlinkClick r:id="rId19"/>
              </a:rPr>
              <a:t>E. Lawler III</a:t>
            </a:r>
            <a:r>
              <a:rPr lang="en-GB" b="1" dirty="0"/>
              <a:t>, Contributor, </a:t>
            </a:r>
            <a:r>
              <a:rPr lang="en-GB" dirty="0"/>
              <a:t>Professor of Business, USC; Author, “Reinventing Talent Management” What Should HR Leaders Focus On in 2016? 03/17/2016 07:19 pm ET </a:t>
            </a:r>
            <a:r>
              <a:rPr lang="en-GB" b="1" dirty="0"/>
              <a:t>Updated</a:t>
            </a:r>
            <a:r>
              <a:rPr lang="en-GB" dirty="0"/>
              <a:t> Mar 18, </a:t>
            </a:r>
            <a:r>
              <a:rPr lang="en-GB" dirty="0" smtClean="0"/>
              <a:t>2017</a:t>
            </a:r>
          </a:p>
          <a:p>
            <a:r>
              <a:rPr lang="en-GB" dirty="0"/>
              <a:t>Guest, D.E. </a:t>
            </a:r>
            <a:r>
              <a:rPr lang="en-GB" dirty="0" err="1"/>
              <a:t>Michie</a:t>
            </a:r>
            <a:r>
              <a:rPr lang="en-GB" dirty="0"/>
              <a:t>, J. Conway, N. Sheehan, M. (2003) Human Resource and Corporate Performance in the UK, British Journal of Industrial Relations 41:2 June 2003 0007–1080 pp. </a:t>
            </a:r>
            <a:r>
              <a:rPr lang="en-GB" dirty="0" smtClean="0"/>
              <a:t>291–314</a:t>
            </a:r>
          </a:p>
          <a:p>
            <a:r>
              <a:rPr lang="en-GB" dirty="0"/>
              <a:t>Innovating the HR Function in a Commercialising British Public Sector Organisation: Towards a More Strategic Role for HR</a:t>
            </a:r>
            <a:r>
              <a:rPr lang="en-GB" dirty="0" smtClean="0"/>
              <a:t>?**</a:t>
            </a:r>
          </a:p>
          <a:p>
            <a:r>
              <a:rPr lang="en-GB" dirty="0" err="1"/>
              <a:t>K</a:t>
            </a:r>
            <a:r>
              <a:rPr lang="en-GB" sz="2500" dirty="0" err="1">
                <a:latin typeface="Calibri" pitchFamily="34" charset="0"/>
                <a:ea typeface="Verdana"/>
                <a:cs typeface="Calibri" pitchFamily="34" charset="0"/>
              </a:rPr>
              <a:t>Ü</a:t>
            </a:r>
            <a:r>
              <a:rPr lang="en-GB" dirty="0" err="1"/>
              <a:t>bler</a:t>
            </a:r>
            <a:r>
              <a:rPr lang="en-GB" dirty="0"/>
              <a:t>-Ross, E. (1997). The wheel of life: A memoir of </a:t>
            </a:r>
            <a:r>
              <a:rPr lang="en-GB" dirty="0" smtClean="0"/>
              <a:t>living </a:t>
            </a:r>
            <a:r>
              <a:rPr lang="en-GB" dirty="0"/>
              <a:t>and dying. New York, NY: Touchstone</a:t>
            </a:r>
            <a:endParaRPr lang="en-GB" dirty="0" smtClean="0"/>
          </a:p>
          <a:p>
            <a:r>
              <a:rPr lang="en-GB" dirty="0"/>
              <a:t>Outsourcing payroll: beyond transaction-cost </a:t>
            </a:r>
            <a:r>
              <a:rPr lang="en-GB" dirty="0" smtClean="0"/>
              <a:t>economics, </a:t>
            </a:r>
            <a:r>
              <a:rPr lang="en-GB" dirty="0" err="1" smtClean="0"/>
              <a:t>Dickmann</a:t>
            </a:r>
            <a:r>
              <a:rPr lang="en-GB" dirty="0"/>
              <a:t>, </a:t>
            </a:r>
            <a:r>
              <a:rPr lang="en-GB" dirty="0" smtClean="0"/>
              <a:t>Michael;</a:t>
            </a:r>
            <a:r>
              <a:rPr lang="en-GB" dirty="0"/>
              <a:t> </a:t>
            </a:r>
            <a:r>
              <a:rPr lang="en-GB" dirty="0">
                <a:hlinkClick r:id="rId20" tooltip="Click to search for more items by this author"/>
              </a:rPr>
              <a:t>Tyson, </a:t>
            </a:r>
            <a:r>
              <a:rPr lang="en-GB" dirty="0" err="1">
                <a:hlinkClick r:id="rId20" tooltip="Click to search for more items by this author"/>
              </a:rPr>
              <a:t>Shaun</a:t>
            </a:r>
            <a:r>
              <a:rPr lang="en-GB" dirty="0" err="1"/>
              <a:t>.</a:t>
            </a:r>
            <a:r>
              <a:rPr lang="en-GB" b="1" dirty="0" err="1">
                <a:hlinkClick r:id="rId21" tooltip="Click to search for more items from this journal"/>
              </a:rPr>
              <a:t>Personnel</a:t>
            </a:r>
            <a:r>
              <a:rPr lang="en-GB" b="1" dirty="0">
                <a:hlinkClick r:id="rId21" tooltip="Click to search for more items from this journal"/>
              </a:rPr>
              <a:t> Review</a:t>
            </a:r>
            <a:r>
              <a:rPr lang="en-GB" b="1" dirty="0"/>
              <a:t>; Farnborough</a:t>
            </a:r>
            <a:r>
              <a:rPr lang="en-GB" dirty="0">
                <a:hlinkClick r:id="rId22" tooltip="Click to search for more items from this issue"/>
              </a:rPr>
              <a:t> Vol. 34, </a:t>
            </a:r>
            <a:r>
              <a:rPr lang="en-GB" dirty="0" err="1">
                <a:hlinkClick r:id="rId22" tooltip="Click to search for more items from this issue"/>
              </a:rPr>
              <a:t>Iss</a:t>
            </a:r>
            <a:r>
              <a:rPr lang="en-GB" dirty="0">
                <a:hlinkClick r:id="rId22" tooltip="Click to search for more items from this issue"/>
              </a:rPr>
              <a:t>. 4, </a:t>
            </a:r>
            <a:r>
              <a:rPr lang="en-GB" dirty="0"/>
              <a:t> (2005</a:t>
            </a:r>
            <a:r>
              <a:rPr lang="en-GB" dirty="0" smtClean="0"/>
              <a:t>)</a:t>
            </a:r>
          </a:p>
          <a:p>
            <a:r>
              <a:rPr lang="en-GB" dirty="0"/>
              <a:t>SHRM – Managing Successful Change [Online]. Article available at: </a:t>
            </a:r>
            <a:r>
              <a:rPr lang="en-GB" dirty="0">
                <a:hlinkClick r:id="rId23"/>
              </a:rPr>
              <a:t>https://shrm.org/resourcesandtools/tools-and-samples/toolkits</a:t>
            </a:r>
            <a:r>
              <a:rPr lang="en-GB" dirty="0"/>
              <a:t> (Accessed: 23 January 2021</a:t>
            </a:r>
            <a:r>
              <a:rPr lang="en-GB" dirty="0" smtClean="0"/>
              <a:t>)</a:t>
            </a:r>
            <a:endParaRPr lang="en-GB" dirty="0" smtClean="0"/>
          </a:p>
          <a:p>
            <a:r>
              <a:rPr lang="en-GB" dirty="0" smtClean="0"/>
              <a:t>Taylor</a:t>
            </a:r>
            <a:r>
              <a:rPr lang="en-GB" dirty="0" smtClean="0"/>
              <a:t>, S. and </a:t>
            </a:r>
            <a:r>
              <a:rPr lang="en-GB" dirty="0" err="1" smtClean="0"/>
              <a:t>Woodhams</a:t>
            </a:r>
            <a:r>
              <a:rPr lang="en-GB" dirty="0" smtClean="0"/>
              <a:t>, C. (2016) </a:t>
            </a:r>
            <a:r>
              <a:rPr lang="en-GB" i="1" dirty="0" smtClean="0"/>
              <a:t>Studying Human Resource Management, </a:t>
            </a:r>
            <a:r>
              <a:rPr lang="en-GB" dirty="0" smtClean="0"/>
              <a:t>for CIPD (ed.) CIPD, London, 2</a:t>
            </a:r>
            <a:r>
              <a:rPr lang="en-GB" baseline="30000" dirty="0" smtClean="0"/>
              <a:t>nd</a:t>
            </a:r>
            <a:r>
              <a:rPr lang="en-GB" dirty="0" smtClean="0"/>
              <a:t> </a:t>
            </a:r>
            <a:r>
              <a:rPr lang="en-GB" dirty="0" err="1" smtClean="0"/>
              <a:t>Edn</a:t>
            </a:r>
            <a:r>
              <a:rPr lang="en-GB" dirty="0" smtClean="0"/>
              <a:t> </a:t>
            </a:r>
            <a:r>
              <a:rPr lang="en-GB" dirty="0" smtClean="0"/>
              <a:t>.</a:t>
            </a:r>
          </a:p>
          <a:p>
            <a:r>
              <a:rPr lang="en-GB" dirty="0" smtClean="0"/>
              <a:t>Ulrich, D. (2015) Reflecting on the past and looking to the future: the importance of business structure</a:t>
            </a:r>
            <a:r>
              <a:rPr lang="en-GB" i="1" dirty="0" smtClean="0"/>
              <a:t>. </a:t>
            </a:r>
            <a:r>
              <a:rPr lang="en-GB" dirty="0" smtClean="0"/>
              <a:t>CIPD (ed.) </a:t>
            </a:r>
            <a:r>
              <a:rPr lang="en-GB" i="1" dirty="0" smtClean="0"/>
              <a:t>Changing HR Operating Models. </a:t>
            </a:r>
            <a:r>
              <a:rPr lang="en-GB" dirty="0" smtClean="0"/>
              <a:t>London</a:t>
            </a:r>
          </a:p>
          <a:p>
            <a:endParaRPr lang="en-GB" dirty="0" smtClean="0"/>
          </a:p>
          <a:p>
            <a:endParaRPr lang="en-GB" dirty="0" smtClean="0"/>
          </a:p>
          <a:p>
            <a:endParaRPr lang="en-GB" dirty="0" smtClean="0"/>
          </a:p>
          <a:p>
            <a:endParaRPr lang="en-GB" dirty="0"/>
          </a:p>
          <a:p>
            <a:endParaRPr lang="en-GB" dirty="0" smtClean="0"/>
          </a:p>
          <a:p>
            <a:endParaRPr lang="en-GB" dirty="0" smtClean="0"/>
          </a:p>
          <a:p>
            <a:endParaRPr lang="en-GB" dirty="0" smtClean="0"/>
          </a:p>
          <a:p>
            <a:endParaRPr lang="en-GB" dirty="0"/>
          </a:p>
          <a:p>
            <a:endParaRPr lang="en-GB" dirty="0"/>
          </a:p>
          <a:p>
            <a:endParaRPr lang="en-GB" dirty="0"/>
          </a:p>
        </p:txBody>
      </p:sp>
      <p:sp>
        <p:nvSpPr>
          <p:cNvPr id="2" name="Title 1"/>
          <p:cNvSpPr>
            <a:spLocks noGrp="1"/>
          </p:cNvSpPr>
          <p:nvPr>
            <p:ph type="title"/>
          </p:nvPr>
        </p:nvSpPr>
        <p:spPr/>
        <p:txBody>
          <a:bodyPr/>
          <a:lstStyle/>
          <a:p>
            <a:r>
              <a:rPr lang="en-GB" dirty="0" smtClean="0"/>
              <a:t>Reference List</a:t>
            </a:r>
            <a:endParaRPr lang="en-GB" dirty="0"/>
          </a:p>
        </p:txBody>
      </p:sp>
    </p:spTree>
    <p:extLst>
      <p:ext uri="{BB962C8B-B14F-4D97-AF65-F5344CB8AC3E}">
        <p14:creationId xmlns:p14="http://schemas.microsoft.com/office/powerpoint/2010/main" val="23190738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19167</TotalTime>
  <Words>3659</Words>
  <Application>Microsoft Office PowerPoint</Application>
  <PresentationFormat>On-screen Show (4:3)</PresentationFormat>
  <Paragraphs>326</Paragraphs>
  <Slides>22</Slides>
  <Notes>17</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Concourse</vt:lpstr>
      <vt:lpstr>PowerPoint Presentation</vt:lpstr>
      <vt:lpstr>Understanding the Contemporary Human Resources (HR) Function</vt:lpstr>
      <vt:lpstr>Aspects of HR Covered</vt:lpstr>
      <vt:lpstr>The Changing HR Landscape</vt:lpstr>
      <vt:lpstr>Purpose of the HR Function </vt:lpstr>
      <vt:lpstr>Objectives of the HR Function</vt:lpstr>
      <vt:lpstr>Approach to HR</vt:lpstr>
      <vt:lpstr>HR and Change Management</vt:lpstr>
      <vt:lpstr>The Change Curve</vt:lpstr>
      <vt:lpstr>HR Models</vt:lpstr>
      <vt:lpstr>Traditional Structure</vt:lpstr>
      <vt:lpstr>Ulrich’s ‘3 Legged Stool’ Model</vt:lpstr>
      <vt:lpstr>Outsourcing HR Services</vt:lpstr>
      <vt:lpstr>HR &amp; Managers Working Together</vt:lpstr>
      <vt:lpstr>Case Study:  Christchurch and East Dorset Councils – A shared service</vt:lpstr>
      <vt:lpstr>Result:</vt:lpstr>
      <vt:lpstr>HR – An Ethical Practice</vt:lpstr>
      <vt:lpstr>An Evaluation of HR Contribution</vt:lpstr>
      <vt:lpstr>Linking HR to Business Outcomes</vt:lpstr>
      <vt:lpstr>Study Outcomes</vt:lpstr>
      <vt:lpstr>Conclusion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email4amp Procter</dc:creator>
  <cp:lastModifiedBy>email4amp Procter</cp:lastModifiedBy>
  <cp:revision>129</cp:revision>
  <dcterms:created xsi:type="dcterms:W3CDTF">2021-01-06T16:15:53Z</dcterms:created>
  <dcterms:modified xsi:type="dcterms:W3CDTF">2021-01-26T14:10:04Z</dcterms:modified>
</cp:coreProperties>
</file>