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3" r:id="rId3"/>
    <p:sldId id="257" r:id="rId4"/>
    <p:sldId id="262" r:id="rId5"/>
    <p:sldId id="258" r:id="rId6"/>
    <p:sldId id="259" r:id="rId7"/>
    <p:sldId id="260"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2" autoAdjust="0"/>
    <p:restoredTop sz="94660"/>
  </p:normalViewPr>
  <p:slideViewPr>
    <p:cSldViewPr snapToGrid="0">
      <p:cViewPr varScale="1">
        <p:scale>
          <a:sx n="66" d="100"/>
          <a:sy n="66" d="100"/>
        </p:scale>
        <p:origin x="602"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42BD2DBA-3C55-4B78-BE79-E348A93A19B9}" type="datetimeFigureOut">
              <a:rPr lang="en-GB" smtClean="0"/>
              <a:t>23/05/2018</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C2DBC18-8739-4ED9-8B8B-3FD3D3DB847D}"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736180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BD2DBA-3C55-4B78-BE79-E348A93A19B9}"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3006940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42BD2DBA-3C55-4B78-BE79-E348A93A19B9}" type="datetimeFigureOut">
              <a:rPr lang="en-GB" smtClean="0"/>
              <a:t>23/05/2018</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C2DBC18-8739-4ED9-8B8B-3FD3D3DB847D}"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5670576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BD2DBA-3C55-4B78-BE79-E348A93A19B9}" type="datetimeFigureOut">
              <a:rPr lang="en-GB" smtClean="0"/>
              <a:t>23/05/2018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3824586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2BD2DBA-3C55-4B78-BE79-E348A93A19B9}" type="datetimeFigureOut">
              <a:rPr lang="en-GB" smtClean="0"/>
              <a:t>23/05/2018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2025703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2BD2DBA-3C55-4B78-BE79-E348A93A19B9}" type="datetimeFigureOut">
              <a:rPr lang="en-GB" smtClean="0"/>
              <a:t>23/05/2018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844700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BD2DBA-3C55-4B78-BE79-E348A93A19B9}" type="datetimeFigureOut">
              <a:rPr lang="en-GB" smtClean="0"/>
              <a:t>23/05/2018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41290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BD2DBA-3C55-4B78-BE79-E348A93A19B9}" type="datetimeFigureOut">
              <a:rPr lang="en-GB" smtClean="0"/>
              <a:t>23/05/2018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C2DBC18-8739-4ED9-8B8B-3FD3D3DB847D}"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743685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42BD2DBA-3C55-4B78-BE79-E348A93A19B9}" type="datetimeFigureOut">
              <a:rPr lang="en-GB" smtClean="0"/>
              <a:t>23/05/2018</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C2DBC18-8739-4ED9-8B8B-3FD3D3DB847D}"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5116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BD2DBA-3C55-4B78-BE79-E348A93A19B9}"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18048425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BD2DBA-3C55-4B78-BE79-E348A93A19B9}" type="datetimeFigureOut">
              <a:rPr lang="en-GB" smtClean="0"/>
              <a:t>23/05/2018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2DBC18-8739-4ED9-8B8B-3FD3D3DB847D}" type="slidenum">
              <a:rPr lang="en-GB" smtClean="0"/>
              <a:t>‹#›</a:t>
            </a:fld>
            <a:endParaRPr lang="en-GB"/>
          </a:p>
        </p:txBody>
      </p:sp>
    </p:spTree>
    <p:extLst>
      <p:ext uri="{BB962C8B-B14F-4D97-AF65-F5344CB8AC3E}">
        <p14:creationId xmlns:p14="http://schemas.microsoft.com/office/powerpoint/2010/main" val="651271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42BD2DBA-3C55-4B78-BE79-E348A93A19B9}" type="datetimeFigureOut">
              <a:rPr lang="en-GB" smtClean="0"/>
              <a:t>23/05/2018</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C2DBC18-8739-4ED9-8B8B-3FD3D3DB847D}"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76436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commons.wikimedia.org/wiki/File:Pericles_Pio-Clementino_Inv269_n2.jpg" TargetMode="External"/><Relationship Id="rId2" Type="http://schemas.openxmlformats.org/officeDocument/2006/relationships/hyperlink" Target="https://commons.wikimedia.org/wiki/File:Bust_Alcibiades_Musei_Capitolini_MC1160.jpg" TargetMode="External"/><Relationship Id="rId1" Type="http://schemas.openxmlformats.org/officeDocument/2006/relationships/slideLayout" Target="../slideLayouts/slideLayout2.xml"/><Relationship Id="rId4" Type="http://schemas.openxmlformats.org/officeDocument/2006/relationships/hyperlink" Target="https://commons.wikimedia.org/wiki/File:Cleisthene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273FD-D772-4513-8D7E-F1D9E4FBA334}"/>
              </a:ext>
            </a:extLst>
          </p:cNvPr>
          <p:cNvSpPr>
            <a:spLocks noGrp="1"/>
          </p:cNvSpPr>
          <p:nvPr>
            <p:ph type="ctrTitle"/>
          </p:nvPr>
        </p:nvSpPr>
        <p:spPr/>
        <p:txBody>
          <a:bodyPr>
            <a:noAutofit/>
          </a:bodyPr>
          <a:lstStyle/>
          <a:p>
            <a:r>
              <a:rPr lang="en-GB" sz="4800" cap="none" dirty="0">
                <a:solidFill>
                  <a:srgbClr val="002060"/>
                </a:solidFill>
                <a:latin typeface="Times New Roman" panose="02020603050405020304" pitchFamily="18" charset="0"/>
                <a:cs typeface="Times New Roman" panose="02020603050405020304" pitchFamily="18" charset="0"/>
              </a:rPr>
              <a:t>The power of elite families in Athenian political and military command </a:t>
            </a:r>
          </a:p>
        </p:txBody>
      </p:sp>
      <p:sp>
        <p:nvSpPr>
          <p:cNvPr id="3" name="Subtitle 2">
            <a:extLst>
              <a:ext uri="{FF2B5EF4-FFF2-40B4-BE49-F238E27FC236}">
                <a16:creationId xmlns:a16="http://schemas.microsoft.com/office/drawing/2014/main" id="{4661150F-46A0-4F53-8822-11EBCAE4C639}"/>
              </a:ext>
            </a:extLst>
          </p:cNvPr>
          <p:cNvSpPr>
            <a:spLocks noGrp="1"/>
          </p:cNvSpPr>
          <p:nvPr>
            <p:ph type="subTitle" idx="1"/>
          </p:nvPr>
        </p:nvSpPr>
        <p:spPr>
          <a:xfrm>
            <a:off x="1524000" y="3949279"/>
            <a:ext cx="9144000" cy="1655762"/>
          </a:xfrm>
          <a:ln>
            <a:noFill/>
          </a:ln>
        </p:spPr>
        <p:txBody>
          <a:bodyPr>
            <a:normAutofit/>
          </a:bodyPr>
          <a:lstStyle/>
          <a:p>
            <a:r>
              <a:rPr lang="en-GB" sz="3600" dirty="0">
                <a:solidFill>
                  <a:srgbClr val="002060"/>
                </a:solidFill>
                <a:latin typeface="Times New Roman" panose="02020603050405020304" pitchFamily="18" charset="0"/>
                <a:cs typeface="Times New Roman" panose="02020603050405020304" pitchFamily="18" charset="0"/>
              </a:rPr>
              <a:t>The Example of the Alcmaeonidae</a:t>
            </a:r>
          </a:p>
        </p:txBody>
      </p:sp>
    </p:spTree>
    <p:extLst>
      <p:ext uri="{BB962C8B-B14F-4D97-AF65-F5344CB8AC3E}">
        <p14:creationId xmlns:p14="http://schemas.microsoft.com/office/powerpoint/2010/main" val="10597071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1A09-7A48-4D74-ACFA-6CEBDBDD7C7A}"/>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Connection of Politics and War</a:t>
            </a:r>
          </a:p>
        </p:txBody>
      </p:sp>
      <p:sp>
        <p:nvSpPr>
          <p:cNvPr id="3" name="Content Placeholder 2">
            <a:extLst>
              <a:ext uri="{FF2B5EF4-FFF2-40B4-BE49-F238E27FC236}">
                <a16:creationId xmlns:a16="http://schemas.microsoft.com/office/drawing/2014/main" id="{30687D96-B4D2-4D27-BCE9-2B6036DDD1F1}"/>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In Athens to be a citizen was to be a soldier</a:t>
            </a:r>
          </a:p>
          <a:p>
            <a:pPr marL="0" indent="0">
              <a:buNone/>
            </a:pPr>
            <a:r>
              <a:rPr lang="en-GB"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253433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4206-E630-494E-83F4-2FF856DACBD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Alcmaeonidae</a:t>
            </a:r>
          </a:p>
        </p:txBody>
      </p:sp>
      <p:sp>
        <p:nvSpPr>
          <p:cNvPr id="14" name="Content Placeholder 13">
            <a:extLst>
              <a:ext uri="{FF2B5EF4-FFF2-40B4-BE49-F238E27FC236}">
                <a16:creationId xmlns:a16="http://schemas.microsoft.com/office/drawing/2014/main" id="{1E0334A4-FF36-443D-9FF4-3B7CEDCAB3E2}"/>
              </a:ext>
            </a:extLst>
          </p:cNvPr>
          <p:cNvSpPr>
            <a:spLocks noGrp="1"/>
          </p:cNvSpPr>
          <p:nvPr>
            <p:ph idx="1"/>
          </p:nvPr>
        </p:nvSpPr>
        <p:spPr>
          <a:xfrm>
            <a:off x="1371600" y="2171700"/>
            <a:ext cx="9601200" cy="3581400"/>
          </a:xfrm>
        </p:spPr>
        <p:txBody>
          <a:bodyPr/>
          <a:lstStyle/>
          <a:p>
            <a:r>
              <a:rPr lang="en-GB" dirty="0"/>
              <a:t>The </a:t>
            </a:r>
            <a:r>
              <a:rPr lang="en-GB" dirty="0" err="1"/>
              <a:t>Alcmaeonidae</a:t>
            </a:r>
            <a:r>
              <a:rPr lang="en-GB" dirty="0"/>
              <a:t> were an old Athenian family, supposedly founded by the son of Ajax. (</a:t>
            </a:r>
            <a:r>
              <a:rPr lang="en-GB" dirty="0" err="1"/>
              <a:t>Plut</a:t>
            </a:r>
            <a:r>
              <a:rPr lang="en-GB" dirty="0"/>
              <a:t>. </a:t>
            </a:r>
            <a:r>
              <a:rPr lang="en-GB" i="1" dirty="0"/>
              <a:t>Alc</a:t>
            </a:r>
            <a:r>
              <a:rPr lang="en-GB" dirty="0"/>
              <a:t>.1)</a:t>
            </a:r>
          </a:p>
          <a:p>
            <a:r>
              <a:rPr lang="en-GB" dirty="0"/>
              <a:t>The family reputedly had some consular connections to Sparta (Thuc.5.43)</a:t>
            </a:r>
          </a:p>
          <a:p>
            <a:r>
              <a:rPr lang="en-GB" dirty="0"/>
              <a:t>Several members of the family became Archons at various points in their history. The most notable members of the family are, Cleisthenes, Pericles and Alcibiades.</a:t>
            </a:r>
          </a:p>
          <a:p>
            <a:r>
              <a:rPr lang="en-GB" dirty="0"/>
              <a:t>It appears they were instrumental in the introduction and development of democracy in Athens. However, they retained their elite position</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3289758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66EA3-2134-4690-9504-2E7E07864069}"/>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The Curse</a:t>
            </a:r>
          </a:p>
        </p:txBody>
      </p:sp>
      <p:sp>
        <p:nvSpPr>
          <p:cNvPr id="3" name="Content Placeholder 2">
            <a:extLst>
              <a:ext uri="{FF2B5EF4-FFF2-40B4-BE49-F238E27FC236}">
                <a16:creationId xmlns:a16="http://schemas.microsoft.com/office/drawing/2014/main" id="{20CBCA03-4942-409D-9EB7-F4BFFA6626A0}"/>
              </a:ext>
            </a:extLst>
          </p:cNvPr>
          <p:cNvSpPr>
            <a:spLocks noGrp="1"/>
          </p:cNvSpPr>
          <p:nvPr>
            <p:ph idx="1"/>
          </p:nvPr>
        </p:nvSpPr>
        <p:spPr>
          <a:xfrm>
            <a:off x="1371600" y="2286000"/>
            <a:ext cx="5116009" cy="3581400"/>
          </a:xfrm>
        </p:spPr>
        <p:txBody>
          <a:bodyPr/>
          <a:lstStyle/>
          <a:p>
            <a:r>
              <a:rPr lang="en-GB" sz="2400" dirty="0">
                <a:latin typeface="Times New Roman" panose="02020603050405020304" pitchFamily="18" charset="0"/>
                <a:cs typeface="Times New Roman" panose="02020603050405020304" pitchFamily="18" charset="0"/>
              </a:rPr>
              <a:t>The curse seems to date back to 632BCE (Herod.5.71) </a:t>
            </a:r>
          </a:p>
          <a:p>
            <a:r>
              <a:rPr lang="en-GB" sz="2400" dirty="0">
                <a:latin typeface="Times New Roman" panose="02020603050405020304" pitchFamily="18" charset="0"/>
                <a:cs typeface="Times New Roman" panose="02020603050405020304" pitchFamily="18" charset="0"/>
              </a:rPr>
              <a:t>They were cursed and exiled from the city after putting down of the attempted Tyranny of </a:t>
            </a:r>
            <a:r>
              <a:rPr lang="en-GB" sz="2400" dirty="0" err="1">
                <a:latin typeface="Times New Roman" panose="02020603050405020304" pitchFamily="18" charset="0"/>
                <a:cs typeface="Times New Roman" panose="02020603050405020304" pitchFamily="18" charset="0"/>
              </a:rPr>
              <a:t>Cylon</a:t>
            </a:r>
            <a:r>
              <a:rPr lang="en-GB" sz="2400" dirty="0">
                <a:latin typeface="Times New Roman" panose="02020603050405020304" pitchFamily="18" charset="0"/>
                <a:cs typeface="Times New Roman" panose="02020603050405020304" pitchFamily="18" charset="0"/>
              </a:rPr>
              <a:t>.</a:t>
            </a:r>
          </a:p>
          <a:p>
            <a:r>
              <a:rPr lang="en-GB" sz="2400" dirty="0">
                <a:latin typeface="Times New Roman" panose="02020603050405020304" pitchFamily="18" charset="0"/>
                <a:cs typeface="Times New Roman" panose="02020603050405020304" pitchFamily="18" charset="0"/>
              </a:rPr>
              <a:t>They eventually returned but the stain remained. (</a:t>
            </a:r>
            <a:r>
              <a:rPr lang="en-GB" sz="2400" dirty="0" err="1">
                <a:latin typeface="Times New Roman" panose="02020603050405020304" pitchFamily="18" charset="0"/>
                <a:cs typeface="Times New Roman" panose="02020603050405020304" pitchFamily="18" charset="0"/>
              </a:rPr>
              <a:t>Samoms</a:t>
            </a:r>
            <a:r>
              <a:rPr lang="en-GB" sz="2400" dirty="0">
                <a:latin typeface="Times New Roman" panose="02020603050405020304" pitchFamily="18" charset="0"/>
                <a:cs typeface="Times New Roman" panose="02020603050405020304" pitchFamily="18" charset="0"/>
              </a:rPr>
              <a:t> 1999: 223)  </a:t>
            </a:r>
          </a:p>
          <a:p>
            <a:endParaRPr lang="en-GB" sz="2400"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931D38F7-8B30-4130-8426-A6279D0683D0}"/>
              </a:ext>
            </a:extLst>
          </p:cNvPr>
          <p:cNvSpPr txBox="1">
            <a:spLocks/>
          </p:cNvSpPr>
          <p:nvPr/>
        </p:nvSpPr>
        <p:spPr>
          <a:xfrm>
            <a:off x="6726822" y="2200637"/>
            <a:ext cx="4803494" cy="3581400"/>
          </a:xfrm>
          <a:prstGeom prst="rect">
            <a:avLst/>
          </a:prstGeom>
        </p:spPr>
        <p:txBody>
          <a:bodyPr vert="horz" lIns="91440" tIns="45720" rIns="91440" bIns="45720" rtlCol="0">
            <a:normAutofit/>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None/>
            </a:pPr>
            <a:r>
              <a:rPr lang="en-GB" sz="2400" dirty="0">
                <a:latin typeface="Times New Roman" panose="02020603050405020304" pitchFamily="18" charset="0"/>
                <a:cs typeface="Times New Roman" panose="02020603050405020304" pitchFamily="18" charset="0"/>
              </a:rPr>
              <a:t>“For this crime the murderers and their families after them were held to be accursed and offenders against the goddess. So the Athenians drove, and the were driven out again by the </a:t>
            </a:r>
            <a:r>
              <a:rPr lang="en-GB" sz="2400" dirty="0" err="1">
                <a:latin typeface="Times New Roman" panose="02020603050405020304" pitchFamily="18" charset="0"/>
                <a:cs typeface="Times New Roman" panose="02020603050405020304" pitchFamily="18" charset="0"/>
              </a:rPr>
              <a:t>the</a:t>
            </a:r>
            <a:r>
              <a:rPr lang="en-GB" sz="2400" dirty="0">
                <a:latin typeface="Times New Roman" panose="02020603050405020304" pitchFamily="18" charset="0"/>
                <a:cs typeface="Times New Roman" panose="02020603050405020304" pitchFamily="18" charset="0"/>
              </a:rPr>
              <a:t> Spartan </a:t>
            </a:r>
            <a:r>
              <a:rPr lang="en-GB" sz="2400" dirty="0" err="1">
                <a:latin typeface="Times New Roman" panose="02020603050405020304" pitchFamily="18" charset="0"/>
                <a:cs typeface="Times New Roman" panose="02020603050405020304" pitchFamily="18" charset="0"/>
              </a:rPr>
              <a:t>Cleomones</a:t>
            </a:r>
            <a:r>
              <a:rPr lang="en-GB" sz="2400" dirty="0">
                <a:latin typeface="Times New Roman" panose="02020603050405020304" pitchFamily="18" charset="0"/>
                <a:cs typeface="Times New Roman" panose="02020603050405020304" pitchFamily="18" charset="0"/>
              </a:rPr>
              <a:t> supported by the rival faction when there was civil strife at Athens.” (Thuc.1.126) </a:t>
            </a:r>
          </a:p>
          <a:p>
            <a:endParaRPr lang="en-GB"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763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6EEB6-C5FF-42F4-9522-69843D71D42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Cleisthenes </a:t>
            </a:r>
          </a:p>
        </p:txBody>
      </p:sp>
      <p:pic>
        <p:nvPicPr>
          <p:cNvPr id="5" name="Content Placeholder 4">
            <a:extLst>
              <a:ext uri="{FF2B5EF4-FFF2-40B4-BE49-F238E27FC236}">
                <a16:creationId xmlns:a16="http://schemas.microsoft.com/office/drawing/2014/main" id="{83F3AC1E-4A48-47FD-AF95-0762C69A83CF}"/>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133169" y="868100"/>
            <a:ext cx="2609667" cy="3399099"/>
          </a:xfrm>
        </p:spPr>
      </p:pic>
      <p:sp>
        <p:nvSpPr>
          <p:cNvPr id="7" name="TextBox 6">
            <a:extLst>
              <a:ext uri="{FF2B5EF4-FFF2-40B4-BE49-F238E27FC236}">
                <a16:creationId xmlns:a16="http://schemas.microsoft.com/office/drawing/2014/main" id="{E61FA119-C749-4634-86AE-328647043D04}"/>
              </a:ext>
            </a:extLst>
          </p:cNvPr>
          <p:cNvSpPr txBox="1"/>
          <p:nvPr/>
        </p:nvSpPr>
        <p:spPr>
          <a:xfrm>
            <a:off x="9133169" y="4267199"/>
            <a:ext cx="2749629" cy="276999"/>
          </a:xfrm>
          <a:prstGeom prst="rect">
            <a:avLst/>
          </a:prstGeom>
          <a:noFill/>
        </p:spPr>
        <p:txBody>
          <a:bodyPr wrap="square" rtlCol="0">
            <a:spAutoFit/>
          </a:bodyPr>
          <a:lstStyle/>
          <a:p>
            <a:r>
              <a:rPr lang="en-GB" sz="1200" dirty="0">
                <a:solidFill>
                  <a:srgbClr val="002060"/>
                </a:solidFill>
                <a:latin typeface="Times New Roman" panose="02020603050405020304" pitchFamily="18" charset="0"/>
                <a:cs typeface="Times New Roman" panose="02020603050405020304" pitchFamily="18" charset="0"/>
              </a:rPr>
              <a:t>Modern bust of Cleisthenes. 2012</a:t>
            </a:r>
          </a:p>
        </p:txBody>
      </p:sp>
      <p:sp>
        <p:nvSpPr>
          <p:cNvPr id="8" name="Content Placeholder 2">
            <a:extLst>
              <a:ext uri="{FF2B5EF4-FFF2-40B4-BE49-F238E27FC236}">
                <a16:creationId xmlns:a16="http://schemas.microsoft.com/office/drawing/2014/main" id="{A2F35DB3-A103-4BF2-A93B-6653A89D5F1A}"/>
              </a:ext>
            </a:extLst>
          </p:cNvPr>
          <p:cNvSpPr txBox="1">
            <a:spLocks/>
          </p:cNvSpPr>
          <p:nvPr/>
        </p:nvSpPr>
        <p:spPr>
          <a:xfrm>
            <a:off x="1522443" y="1755154"/>
            <a:ext cx="7470764" cy="4928981"/>
          </a:xfrm>
          <a:prstGeom prst="rect">
            <a:avLst/>
          </a:prstGeom>
        </p:spPr>
        <p:txBody>
          <a:bodyPr vert="horz" lIns="91440" tIns="45720" rIns="91440" bIns="45720" rtlCol="0">
            <a:normAutofit lnSpcReduction="1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dirty="0">
                <a:latin typeface="Times New Roman" panose="02020603050405020304" pitchFamily="18" charset="0"/>
                <a:cs typeface="Times New Roman" panose="02020603050405020304" pitchFamily="18" charset="0"/>
              </a:rPr>
              <a:t>Cleisthenes is credited by Herodotus as taking the people into his party. He was in rivalry for control of Athens against </a:t>
            </a:r>
            <a:r>
              <a:rPr lang="en-GB" dirty="0" err="1">
                <a:latin typeface="Times New Roman" panose="02020603050405020304" pitchFamily="18" charset="0"/>
                <a:cs typeface="Times New Roman" panose="02020603050405020304" pitchFamily="18" charset="0"/>
              </a:rPr>
              <a:t>Isagorus</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Finding himself beaten, </a:t>
            </a:r>
            <a:r>
              <a:rPr lang="en-GB" dirty="0" err="1">
                <a:latin typeface="Times New Roman" panose="02020603050405020304" pitchFamily="18" charset="0"/>
                <a:cs typeface="Times New Roman" panose="02020603050405020304" pitchFamily="18" charset="0"/>
              </a:rPr>
              <a:t>Isagoras</a:t>
            </a:r>
            <a:r>
              <a:rPr lang="en-GB" dirty="0">
                <a:latin typeface="Times New Roman" panose="02020603050405020304" pitchFamily="18" charset="0"/>
                <a:cs typeface="Times New Roman" panose="02020603050405020304" pitchFamily="18" charset="0"/>
              </a:rPr>
              <a:t> appealed to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from Sparta </a:t>
            </a:r>
          </a:p>
          <a:p>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sent an order to Athens for the expulsion of Cleisthenes together with a large number of other Athenian families, calling them The Accursed from the blood-guilt arising from the curse.</a:t>
            </a:r>
          </a:p>
          <a:p>
            <a:r>
              <a:rPr lang="en-GB" dirty="0">
                <a:latin typeface="Times New Roman" panose="02020603050405020304" pitchFamily="18" charset="0"/>
                <a:cs typeface="Times New Roman" panose="02020603050405020304" pitchFamily="18" charset="0"/>
              </a:rPr>
              <a:t>Cleisthenes left Athens but this did not stop </a:t>
            </a:r>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from banishing the 700 families. He attempted to abolish the council but they resisted.</a:t>
            </a:r>
          </a:p>
          <a:p>
            <a:r>
              <a:rPr lang="en-GB" dirty="0" err="1">
                <a:latin typeface="Times New Roman" panose="02020603050405020304" pitchFamily="18" charset="0"/>
                <a:cs typeface="Times New Roman" panose="02020603050405020304" pitchFamily="18" charset="0"/>
              </a:rPr>
              <a:t>Cleomenes</a:t>
            </a:r>
            <a:r>
              <a:rPr lang="en-GB" dirty="0">
                <a:latin typeface="Times New Roman" panose="02020603050405020304" pitchFamily="18" charset="0"/>
                <a:cs typeface="Times New Roman" panose="02020603050405020304" pitchFamily="18" charset="0"/>
              </a:rPr>
              <a:t> occupied the Acropolis, this action moved the Athenian population to blockade the Acropolis. A truce was reached after 2 days. They were then evicted from the city.</a:t>
            </a:r>
          </a:p>
          <a:p>
            <a:r>
              <a:rPr lang="en-GB" dirty="0">
                <a:latin typeface="Times New Roman" panose="02020603050405020304" pitchFamily="18" charset="0"/>
                <a:cs typeface="Times New Roman" panose="02020603050405020304" pitchFamily="18" charset="0"/>
              </a:rPr>
              <a:t>The Athenians recalled Cleisthenes and the 700 families. </a:t>
            </a:r>
          </a:p>
          <a:p>
            <a:pPr marL="0" indent="0">
              <a:buNone/>
            </a:pPr>
            <a:r>
              <a:rPr lang="en-GB" dirty="0">
                <a:latin typeface="Times New Roman" panose="02020603050405020304" pitchFamily="18" charset="0"/>
                <a:cs typeface="Times New Roman" panose="02020603050405020304" pitchFamily="18" charset="0"/>
              </a:rPr>
              <a:t>      (Hdt.66-76)</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3224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755F96-8F81-4AE0-BDFB-9002A5DAD567}"/>
              </a:ext>
            </a:extLst>
          </p:cNvPr>
          <p:cNvSpPr>
            <a:spLocks noGrp="1"/>
          </p:cNvSpPr>
          <p:nvPr>
            <p:ph type="title"/>
          </p:nvPr>
        </p:nvSpPr>
        <p:spPr>
          <a:xfrm>
            <a:off x="1371600" y="685800"/>
            <a:ext cx="9601200" cy="1082233"/>
          </a:xfrm>
        </p:spPr>
        <p:txBody>
          <a:bodyPr/>
          <a:lstStyle/>
          <a:p>
            <a:r>
              <a:rPr lang="en-GB" dirty="0">
                <a:latin typeface="Times New Roman" panose="02020603050405020304" pitchFamily="18" charset="0"/>
                <a:cs typeface="Times New Roman" panose="02020603050405020304" pitchFamily="18" charset="0"/>
              </a:rPr>
              <a:t>Pericles </a:t>
            </a:r>
          </a:p>
        </p:txBody>
      </p:sp>
      <p:pic>
        <p:nvPicPr>
          <p:cNvPr id="5" name="Content Placeholder 4">
            <a:extLst>
              <a:ext uri="{FF2B5EF4-FFF2-40B4-BE49-F238E27FC236}">
                <a16:creationId xmlns:a16="http://schemas.microsoft.com/office/drawing/2014/main" id="{2D74502D-912D-4714-A276-A222B3C20DB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638568" y="824299"/>
            <a:ext cx="2363664" cy="3581400"/>
          </a:xfrm>
        </p:spPr>
      </p:pic>
      <p:sp>
        <p:nvSpPr>
          <p:cNvPr id="6" name="TextBox 5">
            <a:extLst>
              <a:ext uri="{FF2B5EF4-FFF2-40B4-BE49-F238E27FC236}">
                <a16:creationId xmlns:a16="http://schemas.microsoft.com/office/drawing/2014/main" id="{6431B875-684B-42A8-9CA3-A499EB473620}"/>
              </a:ext>
            </a:extLst>
          </p:cNvPr>
          <p:cNvSpPr txBox="1"/>
          <p:nvPr/>
        </p:nvSpPr>
        <p:spPr>
          <a:xfrm>
            <a:off x="9638568" y="4348223"/>
            <a:ext cx="2148241" cy="276999"/>
          </a:xfrm>
          <a:prstGeom prst="rect">
            <a:avLst/>
          </a:prstGeom>
          <a:noFill/>
        </p:spPr>
        <p:txBody>
          <a:bodyPr wrap="square" rtlCol="0">
            <a:spAutoFit/>
          </a:bodyPr>
          <a:lstStyle/>
          <a:p>
            <a:r>
              <a:rPr lang="en-GB" sz="1200" dirty="0">
                <a:solidFill>
                  <a:srgbClr val="002060"/>
                </a:solidFill>
                <a:latin typeface="Times New Roman" panose="02020603050405020304" pitchFamily="18" charset="0"/>
                <a:cs typeface="Times New Roman" panose="02020603050405020304" pitchFamily="18" charset="0"/>
              </a:rPr>
              <a:t>Bust of Pericles. 2006 </a:t>
            </a:r>
          </a:p>
        </p:txBody>
      </p:sp>
      <p:sp>
        <p:nvSpPr>
          <p:cNvPr id="7" name="Content Placeholder 2">
            <a:extLst>
              <a:ext uri="{FF2B5EF4-FFF2-40B4-BE49-F238E27FC236}">
                <a16:creationId xmlns:a16="http://schemas.microsoft.com/office/drawing/2014/main" id="{AC546A2E-6348-447A-8D5C-0A1029A5B1EB}"/>
              </a:ext>
            </a:extLst>
          </p:cNvPr>
          <p:cNvSpPr txBox="1">
            <a:spLocks/>
          </p:cNvSpPr>
          <p:nvPr/>
        </p:nvSpPr>
        <p:spPr>
          <a:xfrm>
            <a:off x="1156147" y="1768032"/>
            <a:ext cx="4683888" cy="5089968"/>
          </a:xfrm>
          <a:prstGeom prst="rect">
            <a:avLst/>
          </a:prstGeom>
        </p:spPr>
        <p:txBody>
          <a:bodyPr vert="horz" lIns="91440" tIns="45720" rIns="91440" bIns="45720" rtlCol="0">
            <a:normAutofit lnSpcReduction="1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r>
              <a:rPr lang="en-GB" sz="2400" dirty="0">
                <a:latin typeface="Times New Roman" panose="02020603050405020304" pitchFamily="18" charset="0"/>
                <a:cs typeface="Times New Roman" panose="02020603050405020304" pitchFamily="18" charset="0"/>
              </a:rPr>
              <a:t>Pericles was the nephew of Cleisthenes </a:t>
            </a:r>
          </a:p>
          <a:p>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Xenephon</a:t>
            </a:r>
            <a:r>
              <a:rPr lang="en-GB" sz="2400" dirty="0">
                <a:latin typeface="Times New Roman" panose="02020603050405020304" pitchFamily="18" charset="0"/>
                <a:cs typeface="Times New Roman" panose="02020603050405020304" pitchFamily="18" charset="0"/>
              </a:rPr>
              <a:t> describes the ideal  strategist leader as “ingenious, energetic, careful, full of stamina, and presence of mind, loving and tough, straightforward and crafty, alert and deceptive, ready to gamble everything and wishing to have everything, generous greedy, trusting and suspicious” Of all the leaders of his age, Pericles best fits this description”</a:t>
            </a:r>
          </a:p>
          <a:p>
            <a:pPr marL="0" indent="0">
              <a:buNone/>
            </a:pPr>
            <a:r>
              <a:rPr lang="en-GB" sz="2400" dirty="0">
                <a:latin typeface="Times New Roman" panose="02020603050405020304" pitchFamily="18" charset="0"/>
                <a:cs typeface="Times New Roman" panose="02020603050405020304" pitchFamily="18" charset="0"/>
              </a:rPr>
              <a:t>Cummings 1995: 27</a:t>
            </a: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
        <p:nvSpPr>
          <p:cNvPr id="8" name="Content Placeholder 2">
            <a:extLst>
              <a:ext uri="{FF2B5EF4-FFF2-40B4-BE49-F238E27FC236}">
                <a16:creationId xmlns:a16="http://schemas.microsoft.com/office/drawing/2014/main" id="{3886D96E-79E9-4D0D-A774-D115178413EB}"/>
              </a:ext>
            </a:extLst>
          </p:cNvPr>
          <p:cNvSpPr txBox="1">
            <a:spLocks/>
          </p:cNvSpPr>
          <p:nvPr/>
        </p:nvSpPr>
        <p:spPr>
          <a:xfrm>
            <a:off x="5903088" y="1768033"/>
            <a:ext cx="3609373" cy="4404167"/>
          </a:xfrm>
          <a:prstGeom prst="rect">
            <a:avLst/>
          </a:prstGeom>
        </p:spPr>
        <p:txBody>
          <a:bodyPr vert="horz" lIns="91440" tIns="45720" rIns="91440" bIns="45720" rtlCol="0">
            <a:normAutofit fontScale="25000" lnSpcReduction="2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None/>
            </a:pPr>
            <a:r>
              <a:rPr lang="en-GB" sz="9600" dirty="0">
                <a:latin typeface="Times New Roman" panose="02020603050405020304" pitchFamily="18" charset="0"/>
                <a:cs typeface="Times New Roman" panose="02020603050405020304" pitchFamily="18" charset="0"/>
              </a:rPr>
              <a:t>“Our constitution is called democracy because we govern in the interests of the majority, not just the few. Our laws give equal rights to all in private disputes, but public preferment depends on individual distinction and is determined largely by merit rather than rotation: and poverty is no barrier to office, if a man despite his humble condition has the ability to do some good to the city” (Thuc.2.37)  </a:t>
            </a:r>
          </a:p>
          <a:p>
            <a:endParaRPr lang="en-GB"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63762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24FF3-6001-495E-B2CD-74102292B146}"/>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Alcibiades</a:t>
            </a:r>
          </a:p>
        </p:txBody>
      </p:sp>
      <p:pic>
        <p:nvPicPr>
          <p:cNvPr id="5" name="Content Placeholder 4">
            <a:extLst>
              <a:ext uri="{FF2B5EF4-FFF2-40B4-BE49-F238E27FC236}">
                <a16:creationId xmlns:a16="http://schemas.microsoft.com/office/drawing/2014/main" id="{6E75B764-A959-443D-9A23-C563E7B1715D}"/>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898678" y="816015"/>
            <a:ext cx="2148241" cy="3581400"/>
          </a:xfrm>
        </p:spPr>
      </p:pic>
      <p:sp>
        <p:nvSpPr>
          <p:cNvPr id="6" name="TextBox 5">
            <a:extLst>
              <a:ext uri="{FF2B5EF4-FFF2-40B4-BE49-F238E27FC236}">
                <a16:creationId xmlns:a16="http://schemas.microsoft.com/office/drawing/2014/main" id="{9E8EB52F-663B-4398-ACE2-45201FBD6EFD}"/>
              </a:ext>
            </a:extLst>
          </p:cNvPr>
          <p:cNvSpPr txBox="1"/>
          <p:nvPr/>
        </p:nvSpPr>
        <p:spPr>
          <a:xfrm>
            <a:off x="9898678" y="4389130"/>
            <a:ext cx="2148241" cy="276999"/>
          </a:xfrm>
          <a:prstGeom prst="rect">
            <a:avLst/>
          </a:prstGeom>
          <a:noFill/>
        </p:spPr>
        <p:txBody>
          <a:bodyPr wrap="square" rtlCol="0">
            <a:spAutoFit/>
          </a:bodyPr>
          <a:lstStyle/>
          <a:p>
            <a:r>
              <a:rPr lang="en-GB" sz="1200" dirty="0">
                <a:solidFill>
                  <a:srgbClr val="002060"/>
                </a:solidFill>
                <a:latin typeface="Times New Roman" panose="02020603050405020304" pitchFamily="18" charset="0"/>
                <a:cs typeface="Times New Roman" panose="02020603050405020304" pitchFamily="18" charset="0"/>
              </a:rPr>
              <a:t>Bust of Alcibiades. 2006 </a:t>
            </a:r>
          </a:p>
        </p:txBody>
      </p:sp>
      <p:sp>
        <p:nvSpPr>
          <p:cNvPr id="7" name="Content Placeholder 2">
            <a:extLst>
              <a:ext uri="{FF2B5EF4-FFF2-40B4-BE49-F238E27FC236}">
                <a16:creationId xmlns:a16="http://schemas.microsoft.com/office/drawing/2014/main" id="{78720140-9DB6-430D-A7E2-1D89B514D153}"/>
              </a:ext>
            </a:extLst>
          </p:cNvPr>
          <p:cNvSpPr txBox="1">
            <a:spLocks/>
          </p:cNvSpPr>
          <p:nvPr/>
        </p:nvSpPr>
        <p:spPr>
          <a:xfrm>
            <a:off x="1364676" y="1428750"/>
            <a:ext cx="7459883" cy="5319780"/>
          </a:xfrm>
          <a:prstGeom prst="rect">
            <a:avLst/>
          </a:prstGeom>
        </p:spPr>
        <p:txBody>
          <a:bodyPr vert="horz" lIns="91440" tIns="45720" rIns="91440" bIns="45720" rtlCol="0">
            <a:normAutofit lnSpcReduction="10000"/>
          </a:bodyPr>
          <a:lst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a:lstStyle>
          <a:p>
            <a:pPr marL="0" indent="0">
              <a:buNone/>
            </a:pPr>
            <a:r>
              <a:rPr lang="en-GB" dirty="0">
                <a:latin typeface="Times New Roman" panose="02020603050405020304" pitchFamily="18" charset="0"/>
                <a:cs typeface="Times New Roman" panose="02020603050405020304" pitchFamily="18" charset="0"/>
              </a:rPr>
              <a:t>Alcibiades was a cousin of Pericles. His father, </a:t>
            </a:r>
            <a:r>
              <a:rPr lang="en-GB" dirty="0" err="1">
                <a:latin typeface="Times New Roman" panose="02020603050405020304" pitchFamily="18" charset="0"/>
                <a:cs typeface="Times New Roman" panose="02020603050405020304" pitchFamily="18" charset="0"/>
              </a:rPr>
              <a:t>Cleinias</a:t>
            </a:r>
            <a:r>
              <a:rPr lang="en-GB" dirty="0">
                <a:latin typeface="Times New Roman" panose="02020603050405020304" pitchFamily="18" charset="0"/>
                <a:cs typeface="Times New Roman" panose="02020603050405020304" pitchFamily="18" charset="0"/>
              </a:rPr>
              <a:t> was killed in battle when Alcibiades was young. He went to live with Pericles to whom he was related through his mother. (</a:t>
            </a:r>
            <a:r>
              <a:rPr lang="en-GB" dirty="0" err="1">
                <a:latin typeface="Times New Roman" panose="02020603050405020304" pitchFamily="18" charset="0"/>
                <a:cs typeface="Times New Roman" panose="02020603050405020304" pitchFamily="18" charset="0"/>
              </a:rPr>
              <a:t>Plut</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Alc</a:t>
            </a:r>
            <a:r>
              <a:rPr lang="en-GB" dirty="0">
                <a:latin typeface="Times New Roman" panose="02020603050405020304" pitchFamily="18" charset="0"/>
                <a:cs typeface="Times New Roman" panose="02020603050405020304" pitchFamily="18" charset="0"/>
              </a:rPr>
              <a:t>.1) </a:t>
            </a:r>
          </a:p>
          <a:p>
            <a:pPr marL="0" indent="0">
              <a:buNone/>
            </a:pPr>
            <a:r>
              <a:rPr lang="en-GB" dirty="0">
                <a:latin typeface="Times New Roman" panose="02020603050405020304" pitchFamily="18" charset="0"/>
                <a:cs typeface="Times New Roman" panose="02020603050405020304" pitchFamily="18" charset="0"/>
              </a:rPr>
              <a:t>Alcibiades’ military service began in 432 just prior to the outbreak of the Peloponnesian War. He was elected general for the first time in 420, following the Peace of Nicias in 421.</a:t>
            </a:r>
          </a:p>
          <a:p>
            <a:pPr marL="0" indent="0">
              <a:buNone/>
            </a:pPr>
            <a:r>
              <a:rPr lang="en-GB" dirty="0">
                <a:latin typeface="Times New Roman" panose="02020603050405020304" pitchFamily="18" charset="0"/>
                <a:cs typeface="Times New Roman" panose="02020603050405020304" pitchFamily="18" charset="0"/>
              </a:rPr>
              <a:t>In 416, he had a number of chariot victories at the Olympic games.</a:t>
            </a:r>
          </a:p>
          <a:p>
            <a:pPr marL="0" indent="0">
              <a:buNone/>
            </a:pPr>
            <a:r>
              <a:rPr lang="en-GB" dirty="0">
                <a:latin typeface="Times New Roman" panose="02020603050405020304" pitchFamily="18" charset="0"/>
                <a:cs typeface="Times New Roman" panose="02020603050405020304" pitchFamily="18" charset="0"/>
              </a:rPr>
              <a:t>In 415, Alcibiades was appointed to the joint command of the Sicilian expedition, that he had encouraged. He was then recalled to face charges of impiety whereupon he defected to Sparta.</a:t>
            </a:r>
          </a:p>
          <a:p>
            <a:pPr marL="0" indent="0">
              <a:buNone/>
            </a:pPr>
            <a:r>
              <a:rPr lang="en-GB" dirty="0">
                <a:latin typeface="Times New Roman" panose="02020603050405020304" pitchFamily="18" charset="0"/>
                <a:cs typeface="Times New Roman" panose="02020603050405020304" pitchFamily="18" charset="0"/>
              </a:rPr>
              <a:t>In 412, Alcibiades deserted from Sparta to Persia</a:t>
            </a:r>
          </a:p>
          <a:p>
            <a:pPr marL="0" indent="0">
              <a:buNone/>
            </a:pPr>
            <a:r>
              <a:rPr lang="en-GB" dirty="0">
                <a:latin typeface="Times New Roman" panose="02020603050405020304" pitchFamily="18" charset="0"/>
                <a:cs typeface="Times New Roman" panose="02020603050405020304" pitchFamily="18" charset="0"/>
              </a:rPr>
              <a:t>In 411, Oligarchic counter-revolution at Athens resulted in Alcibiades being appointed general by democracy-in-exile</a:t>
            </a:r>
          </a:p>
          <a:p>
            <a:pPr marL="0" indent="0">
              <a:buNone/>
            </a:pPr>
            <a:r>
              <a:rPr lang="en-GB" dirty="0">
                <a:latin typeface="Times New Roman" panose="02020603050405020304" pitchFamily="18" charset="0"/>
                <a:cs typeface="Times New Roman" panose="02020603050405020304" pitchFamily="18" charset="0"/>
              </a:rPr>
              <a:t>In 407, elected general by restored democracy. Alcibiades returns to Athens and was then exiled again, for the last time, in 406.</a:t>
            </a:r>
          </a:p>
          <a:p>
            <a:pPr marL="0" indent="0">
              <a:buNone/>
            </a:pPr>
            <a:r>
              <a:rPr lang="en-GB" dirty="0">
                <a:latin typeface="Times New Roman" panose="02020603050405020304" pitchFamily="18" charset="0"/>
                <a:cs typeface="Times New Roman" panose="02020603050405020304" pitchFamily="18" charset="0"/>
              </a:rPr>
              <a:t>(</a:t>
            </a:r>
            <a:r>
              <a:rPr lang="en-GB" dirty="0" err="1">
                <a:latin typeface="Times New Roman" panose="02020603050405020304" pitchFamily="18" charset="0"/>
                <a:cs typeface="Times New Roman" panose="02020603050405020304" pitchFamily="18" charset="0"/>
              </a:rPr>
              <a:t>Cartledge</a:t>
            </a:r>
            <a:r>
              <a:rPr lang="en-GB" dirty="0">
                <a:latin typeface="Times New Roman" panose="02020603050405020304" pitchFamily="18" charset="0"/>
                <a:cs typeface="Times New Roman" panose="02020603050405020304" pitchFamily="18" charset="0"/>
              </a:rPr>
              <a:t> 1987: 20)</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a:lnSpc>
                <a:spcPct val="20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9709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34537-8F44-4A47-A350-F65D1099B88D}"/>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Concluding Remarks</a:t>
            </a:r>
          </a:p>
        </p:txBody>
      </p:sp>
      <p:sp>
        <p:nvSpPr>
          <p:cNvPr id="3" name="Content Placeholder 2">
            <a:extLst>
              <a:ext uri="{FF2B5EF4-FFF2-40B4-BE49-F238E27FC236}">
                <a16:creationId xmlns:a16="http://schemas.microsoft.com/office/drawing/2014/main" id="{A7144591-CF41-4962-9793-2EC5F1A468E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3584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AE8CF-6FBA-40AC-9292-8597B076CFAE}"/>
              </a:ext>
            </a:extLst>
          </p:cNvPr>
          <p:cNvSpPr>
            <a:spLocks noGrp="1"/>
          </p:cNvSpPr>
          <p:nvPr>
            <p:ph type="title"/>
          </p:nvPr>
        </p:nvSpPr>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98221DE9-335C-4634-A542-9A1DB9FD4A97}"/>
              </a:ext>
            </a:extLst>
          </p:cNvPr>
          <p:cNvSpPr>
            <a:spLocks noGrp="1"/>
          </p:cNvSpPr>
          <p:nvPr>
            <p:ph idx="1"/>
          </p:nvPr>
        </p:nvSpPr>
        <p:spPr>
          <a:xfrm>
            <a:off x="1371600" y="1574157"/>
            <a:ext cx="9601200" cy="3581400"/>
          </a:xfrm>
        </p:spPr>
        <p:txBody>
          <a:bodyPr>
            <a:normAutofit fontScale="25000" lnSpcReduction="20000"/>
          </a:bodyPr>
          <a:lstStyle/>
          <a:p>
            <a:pPr marL="0" indent="0">
              <a:buNone/>
            </a:pPr>
            <a:r>
              <a:rPr lang="en-GB" sz="4000" b="1" dirty="0">
                <a:latin typeface="Times New Roman" panose="02020603050405020304" pitchFamily="18" charset="0"/>
                <a:cs typeface="Times New Roman" panose="02020603050405020304" pitchFamily="18" charset="0"/>
              </a:rPr>
              <a:t>Ancient Sources</a:t>
            </a:r>
          </a:p>
          <a:p>
            <a:pPr>
              <a:buFont typeface="Wingdings" panose="05000000000000000000" pitchFamily="2" charset="2"/>
              <a:buChar char="§"/>
            </a:pPr>
            <a:r>
              <a:rPr lang="en-GB" sz="4400" dirty="0">
                <a:latin typeface="Times New Roman" panose="02020603050405020304" pitchFamily="18" charset="0"/>
                <a:cs typeface="Times New Roman" panose="02020603050405020304" pitchFamily="18" charset="0"/>
              </a:rPr>
              <a:t>Plutarch, </a:t>
            </a:r>
            <a:r>
              <a:rPr lang="en-GB" sz="4400" i="1" dirty="0">
                <a:latin typeface="Times New Roman" panose="02020603050405020304" pitchFamily="18" charset="0"/>
                <a:cs typeface="Times New Roman" panose="02020603050405020304" pitchFamily="18" charset="0"/>
              </a:rPr>
              <a:t>Great Lives: A selection of nine Greek Lives.</a:t>
            </a:r>
            <a:r>
              <a:rPr lang="en-GB" sz="4400" dirty="0">
                <a:latin typeface="Times New Roman" panose="02020603050405020304" pitchFamily="18" charset="0"/>
                <a:cs typeface="Times New Roman" panose="02020603050405020304" pitchFamily="18" charset="0"/>
              </a:rPr>
              <a:t> R. Waterfield (trans.). 1998. Oxford: Oxford University Press</a:t>
            </a:r>
          </a:p>
          <a:p>
            <a:pPr>
              <a:buFont typeface="Wingdings" panose="05000000000000000000" pitchFamily="2" charset="2"/>
              <a:buChar char="§"/>
            </a:pPr>
            <a:r>
              <a:rPr lang="en-GB" sz="4400" dirty="0">
                <a:latin typeface="Times New Roman" panose="02020603050405020304" pitchFamily="18" charset="0"/>
                <a:cs typeface="Times New Roman" panose="02020603050405020304" pitchFamily="18" charset="0"/>
              </a:rPr>
              <a:t>Thucydides. </a:t>
            </a:r>
            <a:r>
              <a:rPr lang="en-GB" sz="4400" i="1" dirty="0">
                <a:latin typeface="Times New Roman" panose="02020603050405020304" pitchFamily="18" charset="0"/>
                <a:cs typeface="Times New Roman" panose="02020603050405020304" pitchFamily="18" charset="0"/>
              </a:rPr>
              <a:t>The Peloponnesian War</a:t>
            </a:r>
            <a:r>
              <a:rPr lang="en-GB" sz="4400" dirty="0">
                <a:latin typeface="Times New Roman" panose="02020603050405020304" pitchFamily="18" charset="0"/>
                <a:cs typeface="Times New Roman" panose="02020603050405020304" pitchFamily="18" charset="0"/>
              </a:rPr>
              <a:t>. M. Hammond (trans.). 2009. Oxford: Oxford University Press</a:t>
            </a:r>
          </a:p>
          <a:p>
            <a:pPr>
              <a:buFont typeface="Wingdings" panose="05000000000000000000" pitchFamily="2" charset="2"/>
              <a:buChar char="§"/>
            </a:pPr>
            <a:r>
              <a:rPr lang="en-GB" sz="4400" dirty="0">
                <a:latin typeface="Times New Roman" panose="02020603050405020304" pitchFamily="18" charset="0"/>
                <a:cs typeface="Times New Roman" panose="02020603050405020304" pitchFamily="18" charset="0"/>
              </a:rPr>
              <a:t>Herodotus, </a:t>
            </a:r>
            <a:r>
              <a:rPr lang="en-GB" sz="4400" i="1" dirty="0">
                <a:latin typeface="Times New Roman" panose="02020603050405020304" pitchFamily="18" charset="0"/>
                <a:cs typeface="Times New Roman" panose="02020603050405020304" pitchFamily="18" charset="0"/>
              </a:rPr>
              <a:t>The</a:t>
            </a:r>
            <a:r>
              <a:rPr lang="en-GB" sz="4400" dirty="0">
                <a:latin typeface="Times New Roman" panose="02020603050405020304" pitchFamily="18" charset="0"/>
                <a:cs typeface="Times New Roman" panose="02020603050405020304" pitchFamily="18" charset="0"/>
              </a:rPr>
              <a:t> </a:t>
            </a:r>
            <a:r>
              <a:rPr lang="en-GB" sz="4400" i="1" dirty="0">
                <a:latin typeface="Times New Roman" panose="02020603050405020304" pitchFamily="18" charset="0"/>
                <a:cs typeface="Times New Roman" panose="02020603050405020304" pitchFamily="18" charset="0"/>
              </a:rPr>
              <a:t>Histories </a:t>
            </a:r>
            <a:r>
              <a:rPr lang="en-GB" sz="4400" dirty="0">
                <a:latin typeface="Times New Roman" panose="02020603050405020304" pitchFamily="18" charset="0"/>
                <a:cs typeface="Times New Roman" panose="02020603050405020304" pitchFamily="18" charset="0"/>
              </a:rPr>
              <a:t>. R. Waterfield (trans.) 1998. Oxford: Oxford University Press  </a:t>
            </a:r>
          </a:p>
          <a:p>
            <a:pPr marL="0" indent="0">
              <a:buNone/>
            </a:pPr>
            <a:r>
              <a:rPr lang="en-GB" sz="4400" b="1" dirty="0">
                <a:latin typeface="Times New Roman" panose="02020603050405020304" pitchFamily="18" charset="0"/>
                <a:cs typeface="Times New Roman" panose="02020603050405020304" pitchFamily="18" charset="0"/>
              </a:rPr>
              <a:t>Modern Scholarship</a:t>
            </a:r>
            <a:endParaRPr lang="en-GB" sz="4400" dirty="0">
              <a:solidFill>
                <a:srgbClr val="002060"/>
              </a:solidFill>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4400" dirty="0">
                <a:solidFill>
                  <a:srgbClr val="002060"/>
                </a:solidFill>
                <a:latin typeface="Times New Roman" panose="02020603050405020304" pitchFamily="18" charset="0"/>
                <a:cs typeface="Times New Roman" panose="02020603050405020304" pitchFamily="18" charset="0"/>
              </a:rPr>
              <a:t>Cartledge, P. 1987. ‘Alcibiades of Athens’, History Today, 37, 15–22</a:t>
            </a:r>
          </a:p>
          <a:p>
            <a:pPr>
              <a:buFont typeface="Wingdings" panose="05000000000000000000" pitchFamily="2" charset="2"/>
              <a:buChar char="§"/>
            </a:pPr>
            <a:r>
              <a:rPr lang="en-GB" sz="4400" dirty="0">
                <a:solidFill>
                  <a:srgbClr val="002060"/>
                </a:solidFill>
                <a:latin typeface="Times New Roman" panose="02020603050405020304" pitchFamily="18" charset="0"/>
                <a:cs typeface="Times New Roman" panose="02020603050405020304" pitchFamily="18" charset="0"/>
              </a:rPr>
              <a:t>Cummings, S., 1995. ‘Pericles of Athens - Drawing from the Essence of Strategic Leadership’, Business Horizons, 38,1, 22 - 27</a:t>
            </a:r>
          </a:p>
          <a:p>
            <a:pPr>
              <a:buFont typeface="Wingdings" panose="05000000000000000000" pitchFamily="2" charset="2"/>
              <a:buChar char="§"/>
            </a:pPr>
            <a:r>
              <a:rPr lang="en-GB" sz="4400" dirty="0">
                <a:solidFill>
                  <a:srgbClr val="002060"/>
                </a:solidFill>
                <a:latin typeface="Times New Roman" panose="02020603050405020304" pitchFamily="18" charset="0"/>
                <a:cs typeface="Times New Roman" panose="02020603050405020304" pitchFamily="18" charset="0"/>
              </a:rPr>
              <a:t>Danzig, G. 2014. ‘Alcibiades versus Pericles: Apologetic Strategies in Xenophon's Memorabilia’, Greece &amp; Rome, 61,1,7–29</a:t>
            </a:r>
          </a:p>
          <a:p>
            <a:pPr>
              <a:buFont typeface="Wingdings" panose="05000000000000000000" pitchFamily="2" charset="2"/>
              <a:buChar char="§"/>
            </a:pPr>
            <a:r>
              <a:rPr lang="en-GB" sz="4400" dirty="0">
                <a:solidFill>
                  <a:srgbClr val="002060"/>
                </a:solidFill>
                <a:latin typeface="Times New Roman" panose="02020603050405020304" pitchFamily="18" charset="0"/>
                <a:cs typeface="Times New Roman" panose="02020603050405020304" pitchFamily="18" charset="0"/>
              </a:rPr>
              <a:t>Lane, M. 2012. ‘The Origins of the Statesman-Demagogue Distinction in and after Ancient Athens’, Journal of the History of Ideas, 73,2, 179–200.</a:t>
            </a:r>
          </a:p>
          <a:p>
            <a:pPr>
              <a:buFont typeface="Wingdings" panose="05000000000000000000" pitchFamily="2" charset="2"/>
              <a:buChar char="§"/>
            </a:pPr>
            <a:r>
              <a:rPr lang="en-GB" sz="4400" dirty="0" err="1">
                <a:solidFill>
                  <a:srgbClr val="002060"/>
                </a:solidFill>
                <a:latin typeface="Times New Roman" panose="02020603050405020304" pitchFamily="18" charset="0"/>
                <a:cs typeface="Times New Roman" panose="02020603050405020304" pitchFamily="18" charset="0"/>
              </a:rPr>
              <a:t>Larivée</a:t>
            </a:r>
            <a:r>
              <a:rPr lang="en-GB" sz="4400" dirty="0">
                <a:solidFill>
                  <a:srgbClr val="002060"/>
                </a:solidFill>
                <a:latin typeface="Times New Roman" panose="02020603050405020304" pitchFamily="18" charset="0"/>
                <a:cs typeface="Times New Roman" panose="02020603050405020304" pitchFamily="18" charset="0"/>
              </a:rPr>
              <a:t>, A. 2012. ‘Eros </a:t>
            </a:r>
            <a:r>
              <a:rPr lang="en-GB" sz="4400" dirty="0" err="1">
                <a:solidFill>
                  <a:srgbClr val="002060"/>
                </a:solidFill>
                <a:latin typeface="Times New Roman" panose="02020603050405020304" pitchFamily="18" charset="0"/>
                <a:cs typeface="Times New Roman" panose="02020603050405020304" pitchFamily="18" charset="0"/>
              </a:rPr>
              <a:t>Tyrannos</a:t>
            </a:r>
            <a:r>
              <a:rPr lang="en-GB" sz="4400" dirty="0">
                <a:solidFill>
                  <a:srgbClr val="002060"/>
                </a:solidFill>
                <a:latin typeface="Times New Roman" panose="02020603050405020304" pitchFamily="18" charset="0"/>
                <a:cs typeface="Times New Roman" panose="02020603050405020304" pitchFamily="18" charset="0"/>
              </a:rPr>
              <a:t>: Alcibiades as the Model of the Tyrant in Book IX of the Republic’, International Journal of the Platonic Tradition, 6,1,1–27.</a:t>
            </a:r>
          </a:p>
          <a:p>
            <a:pPr>
              <a:buFont typeface="Wingdings" panose="05000000000000000000" pitchFamily="2" charset="2"/>
              <a:buChar char="§"/>
            </a:pPr>
            <a:r>
              <a:rPr lang="en-GB" sz="4400" dirty="0" err="1">
                <a:solidFill>
                  <a:srgbClr val="002060"/>
                </a:solidFill>
                <a:latin typeface="Times New Roman" panose="02020603050405020304" pitchFamily="18" charset="0"/>
                <a:cs typeface="Times New Roman" panose="02020603050405020304" pitchFamily="18" charset="0"/>
              </a:rPr>
              <a:t>Meiggs</a:t>
            </a:r>
            <a:r>
              <a:rPr lang="en-GB" sz="4400" dirty="0">
                <a:solidFill>
                  <a:srgbClr val="002060"/>
                </a:solidFill>
                <a:latin typeface="Times New Roman" panose="02020603050405020304" pitchFamily="18" charset="0"/>
                <a:cs typeface="Times New Roman" panose="02020603050405020304" pitchFamily="18" charset="0"/>
              </a:rPr>
              <a:t>, R., 1979. The Athenian Empire, Oxford: Clarendon Press</a:t>
            </a:r>
          </a:p>
          <a:p>
            <a:pPr>
              <a:buFont typeface="Wingdings" panose="05000000000000000000" pitchFamily="2" charset="2"/>
              <a:buChar char="§"/>
            </a:pPr>
            <a:r>
              <a:rPr lang="en-GB" sz="4400" dirty="0" err="1">
                <a:solidFill>
                  <a:srgbClr val="002060"/>
                </a:solidFill>
                <a:latin typeface="Times New Roman" panose="02020603050405020304" pitchFamily="18" charset="0"/>
                <a:cs typeface="Times New Roman" panose="02020603050405020304" pitchFamily="18" charset="0"/>
              </a:rPr>
              <a:t>Samons</a:t>
            </a:r>
            <a:r>
              <a:rPr lang="en-GB" sz="4400" dirty="0">
                <a:solidFill>
                  <a:srgbClr val="002060"/>
                </a:solidFill>
                <a:latin typeface="Times New Roman" panose="02020603050405020304" pitchFamily="18" charset="0"/>
                <a:cs typeface="Times New Roman" panose="02020603050405020304" pitchFamily="18" charset="0"/>
              </a:rPr>
              <a:t>, L. J. 1999. ‘Aeschylus, the </a:t>
            </a:r>
            <a:r>
              <a:rPr lang="en-GB" sz="4400" dirty="0" err="1">
                <a:solidFill>
                  <a:srgbClr val="002060"/>
                </a:solidFill>
                <a:latin typeface="Times New Roman" panose="02020603050405020304" pitchFamily="18" charset="0"/>
                <a:cs typeface="Times New Roman" panose="02020603050405020304" pitchFamily="18" charset="0"/>
              </a:rPr>
              <a:t>Alkmeonids</a:t>
            </a:r>
            <a:r>
              <a:rPr lang="en-GB" sz="4400" dirty="0">
                <a:solidFill>
                  <a:srgbClr val="002060"/>
                </a:solidFill>
                <a:latin typeface="Times New Roman" panose="02020603050405020304" pitchFamily="18" charset="0"/>
                <a:cs typeface="Times New Roman" panose="02020603050405020304" pitchFamily="18" charset="0"/>
              </a:rPr>
              <a:t> and the Reform of the </a:t>
            </a:r>
            <a:r>
              <a:rPr lang="en-GB" sz="4400" dirty="0" err="1">
                <a:solidFill>
                  <a:srgbClr val="002060"/>
                </a:solidFill>
                <a:latin typeface="Times New Roman" panose="02020603050405020304" pitchFamily="18" charset="0"/>
                <a:cs typeface="Times New Roman" panose="02020603050405020304" pitchFamily="18" charset="0"/>
              </a:rPr>
              <a:t>Areopagos</a:t>
            </a:r>
            <a:r>
              <a:rPr lang="en-GB" sz="4400" dirty="0">
                <a:solidFill>
                  <a:srgbClr val="002060"/>
                </a:solidFill>
                <a:latin typeface="Times New Roman" panose="02020603050405020304" pitchFamily="18" charset="0"/>
                <a:cs typeface="Times New Roman" panose="02020603050405020304" pitchFamily="18" charset="0"/>
              </a:rPr>
              <a:t>’, Classical Journal, 94,3, 221–234.</a:t>
            </a:r>
          </a:p>
          <a:p>
            <a:pPr>
              <a:buFont typeface="Wingdings" panose="05000000000000000000" pitchFamily="2" charset="2"/>
              <a:buChar char="§"/>
            </a:pPr>
            <a:r>
              <a:rPr lang="en-GB" sz="4400" dirty="0">
                <a:solidFill>
                  <a:srgbClr val="002060"/>
                </a:solidFill>
                <a:latin typeface="Times New Roman" panose="02020603050405020304" pitchFamily="18" charset="0"/>
                <a:cs typeface="Times New Roman" panose="02020603050405020304" pitchFamily="18" charset="0"/>
              </a:rPr>
              <a:t>Smith, D.G. 2009. ‘Alcibiades, Athens, and the Tyranny of Sicily (</a:t>
            </a:r>
            <a:r>
              <a:rPr lang="en-GB" sz="4400" dirty="0" err="1">
                <a:solidFill>
                  <a:srgbClr val="002060"/>
                </a:solidFill>
                <a:latin typeface="Times New Roman" panose="02020603050405020304" pitchFamily="18" charset="0"/>
                <a:cs typeface="Times New Roman" panose="02020603050405020304" pitchFamily="18" charset="0"/>
              </a:rPr>
              <a:t>Thuc</a:t>
            </a:r>
            <a:r>
              <a:rPr lang="en-GB" sz="4400" dirty="0">
                <a:solidFill>
                  <a:srgbClr val="002060"/>
                </a:solidFill>
                <a:latin typeface="Times New Roman" panose="02020603050405020304" pitchFamily="18" charset="0"/>
                <a:cs typeface="Times New Roman" panose="02020603050405020304" pitchFamily="18" charset="0"/>
              </a:rPr>
              <a:t>. 6.16)’, Greek, Roman, and Byzantine Studies, 49, 363–389.</a:t>
            </a:r>
          </a:p>
          <a:p>
            <a:pPr marL="0" indent="0">
              <a:buNone/>
            </a:pPr>
            <a:r>
              <a:rPr lang="en-GB" sz="4400" b="1" dirty="0">
                <a:latin typeface="Times New Roman" panose="02020603050405020304" pitchFamily="18" charset="0"/>
                <a:cs typeface="Times New Roman" panose="02020603050405020304" pitchFamily="18" charset="0"/>
              </a:rPr>
              <a:t>Images</a:t>
            </a:r>
          </a:p>
          <a:p>
            <a:r>
              <a:rPr lang="en-GB" sz="4400" dirty="0">
                <a:latin typeface="Times New Roman" panose="02020603050405020304" pitchFamily="18" charset="0"/>
                <a:cs typeface="Times New Roman" panose="02020603050405020304" pitchFamily="18" charset="0"/>
              </a:rPr>
              <a:t>Bust of Alcibiades. 2006. </a:t>
            </a:r>
            <a:r>
              <a:rPr lang="en-GB" sz="4400" dirty="0">
                <a:latin typeface="Times New Roman" panose="02020603050405020304" pitchFamily="18" charset="0"/>
                <a:cs typeface="Times New Roman" panose="02020603050405020304" pitchFamily="18" charset="0"/>
                <a:hlinkClick r:id="rId2"/>
              </a:rPr>
              <a:t>https://commons.wikimedia.org/wiki/File:Bust_Alcibiades_Musei_Capitolini_MC1160.jpg</a:t>
            </a:r>
            <a:endParaRPr lang="en-GB" sz="4400" dirty="0">
              <a:latin typeface="Times New Roman" panose="02020603050405020304" pitchFamily="18" charset="0"/>
              <a:cs typeface="Times New Roman" panose="02020603050405020304" pitchFamily="18" charset="0"/>
            </a:endParaRPr>
          </a:p>
          <a:p>
            <a:r>
              <a:rPr lang="en-GB" sz="4400" dirty="0">
                <a:latin typeface="Times New Roman" panose="02020603050405020304" pitchFamily="18" charset="0"/>
                <a:cs typeface="Times New Roman" panose="02020603050405020304" pitchFamily="18" charset="0"/>
              </a:rPr>
              <a:t>Bust of Pericles. 2006. </a:t>
            </a:r>
            <a:r>
              <a:rPr lang="en-GB" sz="4400" dirty="0">
                <a:latin typeface="Times New Roman" panose="02020603050405020304" pitchFamily="18" charset="0"/>
                <a:cs typeface="Times New Roman" panose="02020603050405020304" pitchFamily="18" charset="0"/>
                <a:hlinkClick r:id="rId3"/>
              </a:rPr>
              <a:t>https://commons.wikimedia.org/wiki/File:Pericles_Pio-Clementino_Inv269_n2.jpg</a:t>
            </a:r>
            <a:endParaRPr lang="en-GB" sz="4400" dirty="0">
              <a:latin typeface="Times New Roman" panose="02020603050405020304" pitchFamily="18" charset="0"/>
              <a:cs typeface="Times New Roman" panose="02020603050405020304" pitchFamily="18" charset="0"/>
            </a:endParaRPr>
          </a:p>
          <a:p>
            <a:r>
              <a:rPr lang="en-GB" sz="4400" dirty="0">
                <a:latin typeface="Times New Roman" panose="02020603050405020304" pitchFamily="18" charset="0"/>
                <a:cs typeface="Times New Roman" panose="02020603050405020304" pitchFamily="18" charset="0"/>
              </a:rPr>
              <a:t>Bust of Cleisthenes. 2012. </a:t>
            </a:r>
            <a:r>
              <a:rPr lang="en-GB" sz="4400" dirty="0">
                <a:latin typeface="Times New Roman" panose="02020603050405020304" pitchFamily="18" charset="0"/>
                <a:cs typeface="Times New Roman" panose="02020603050405020304" pitchFamily="18" charset="0"/>
                <a:hlinkClick r:id="rId4"/>
              </a:rPr>
              <a:t>https://commons.wikimedia.org/wiki/File:Cleisthenes.jpg</a:t>
            </a:r>
            <a:endParaRPr lang="en-GB" sz="4400" dirty="0">
              <a:latin typeface="Times New Roman" panose="02020603050405020304" pitchFamily="18" charset="0"/>
              <a:cs typeface="Times New Roman" panose="02020603050405020304" pitchFamily="18" charset="0"/>
            </a:endParaRPr>
          </a:p>
          <a:p>
            <a:pPr marL="0" indent="0">
              <a:buNone/>
            </a:pPr>
            <a:endParaRPr lang="en-GB" sz="4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8957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op">
  <a:themeElements>
    <a:clrScheme name="Custom 1">
      <a:dk1>
        <a:sysClr val="windowText" lastClr="000000"/>
      </a:dk1>
      <a:lt1>
        <a:sysClr val="window" lastClr="FFFFFF"/>
      </a:lt1>
      <a:dk2>
        <a:srgbClr val="002060"/>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609</TotalTime>
  <Words>778</Words>
  <Application>Microsoft Office PowerPoint</Application>
  <PresentationFormat>Widescreen</PresentationFormat>
  <Paragraphs>74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Franklin Gothic Book</vt:lpstr>
      <vt:lpstr>Times New Roman</vt:lpstr>
      <vt:lpstr>Wingdings</vt:lpstr>
      <vt:lpstr>Crop</vt:lpstr>
      <vt:lpstr>The power of elite families in Athenian political and military command </vt:lpstr>
      <vt:lpstr>Connection of Politics and War</vt:lpstr>
      <vt:lpstr>The Alcmaeonidae</vt:lpstr>
      <vt:lpstr>The Curse</vt:lpstr>
      <vt:lpstr>Cleisthenes </vt:lpstr>
      <vt:lpstr>Pericles </vt:lpstr>
      <vt:lpstr>Alcibiades</vt:lpstr>
      <vt:lpstr>Concluding Remarks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power of elite famili</dc:title>
  <dc:creator>Izzy Hudson</dc:creator>
  <cp:lastModifiedBy>Izzy Hudson</cp:lastModifiedBy>
  <cp:revision>36</cp:revision>
  <dcterms:created xsi:type="dcterms:W3CDTF">2018-05-22T13:59:44Z</dcterms:created>
  <dcterms:modified xsi:type="dcterms:W3CDTF">2018-05-23T00:22:44Z</dcterms:modified>
</cp:coreProperties>
</file>