
<file path=[Content_Types].xml><?xml version="1.0" encoding="utf-8"?>
<Types xmlns="http://schemas.openxmlformats.org/package/2006/content-types">
  <Default Extension="1"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71" r:id="rId5"/>
    <p:sldId id="272" r:id="rId6"/>
    <p:sldId id="275" r:id="rId7"/>
    <p:sldId id="274" r:id="rId8"/>
    <p:sldId id="273" r:id="rId9"/>
    <p:sldId id="276" r:id="rId10"/>
    <p:sldId id="260" r:id="rId11"/>
    <p:sldId id="262" r:id="rId12"/>
    <p:sldId id="264" r:id="rId13"/>
    <p:sldId id="265" r:id="rId14"/>
    <p:sldId id="267" r:id="rId15"/>
    <p:sldId id="266" r:id="rId16"/>
    <p:sldId id="268" r:id="rId17"/>
    <p:sldId id="269" r:id="rId18"/>
    <p:sldId id="270" r:id="rId19"/>
    <p:sldId id="261" r:id="rId20"/>
    <p:sldId id="277" r:id="rId21"/>
    <p:sldId id="278"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EEC11CE-0670-AC0C-65A8-B0927F8FADB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05017C67-7713-14A5-E34C-E2B1DEDCA59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19593AAC-4E43-4BAA-90F0-14CD4721F53F}" type="datetime1">
              <a:rPr lang="en-GB"/>
              <a:pPr lvl="0"/>
              <a:t>18/06/2026</a:t>
            </a:fld>
            <a:endParaRPr lang="en-GB"/>
          </a:p>
        </p:txBody>
      </p:sp>
      <p:sp>
        <p:nvSpPr>
          <p:cNvPr id="4" name="Slide Image Placeholder 3">
            <a:extLst>
              <a:ext uri="{FF2B5EF4-FFF2-40B4-BE49-F238E27FC236}">
                <a16:creationId xmlns:a16="http://schemas.microsoft.com/office/drawing/2014/main" id="{A7CAFC49-C55B-F2FF-13B1-0FB9658CF08B}"/>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B11863A2-CB03-6D72-926E-42026E38BA46}"/>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22E9F2B0-19A4-A7E2-8B08-5005D02F0189}"/>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610A9A54-1B91-1FC2-4FBB-1F74F0B927ED}"/>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DBD1D20B-B55C-4CC7-982D-EE0782D3CD33}" type="slidenum">
              <a:t>‹#›</a:t>
            </a:fld>
            <a:endParaRPr lang="en-GB"/>
          </a:p>
        </p:txBody>
      </p:sp>
    </p:spTree>
    <p:extLst>
      <p:ext uri="{BB962C8B-B14F-4D97-AF65-F5344CB8AC3E}">
        <p14:creationId xmlns:p14="http://schemas.microsoft.com/office/powerpoint/2010/main" val="75810058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276BC4-6AE4-3A7A-7EF7-A9DE49B58D7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DFB5FFA-6A29-54F3-6475-7D192FC6AC2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E944214-71EB-2859-3138-511B9D0E90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D95243B-FA6B-4EC9-9663-E4236B728ABA}" type="slidenum">
              <a:t>12</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34CE-C942-AFA7-317B-A960B81D616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972A82DA-ACB5-8C27-FCE8-1339F243D82E}"/>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C38B598C-C689-82FF-A81D-50206EF91586}"/>
              </a:ext>
            </a:extLst>
          </p:cNvPr>
          <p:cNvSpPr txBox="1">
            <a:spLocks noGrp="1"/>
          </p:cNvSpPr>
          <p:nvPr>
            <p:ph type="dt" sz="half" idx="7"/>
          </p:nvPr>
        </p:nvSpPr>
        <p:spPr/>
        <p:txBody>
          <a:bodyPr/>
          <a:lstStyle>
            <a:lvl1pPr>
              <a:defRPr/>
            </a:lvl1pPr>
          </a:lstStyle>
          <a:p>
            <a:pPr lvl="0"/>
            <a:fld id="{58AB4413-C7DB-46B5-A37D-58026A840D37}" type="datetime1">
              <a:rPr lang="en-US"/>
              <a:pPr lvl="0"/>
              <a:t>6/18/2026</a:t>
            </a:fld>
            <a:endParaRPr lang="en-US"/>
          </a:p>
        </p:txBody>
      </p:sp>
      <p:sp>
        <p:nvSpPr>
          <p:cNvPr id="5" name="Footer Placeholder 4">
            <a:extLst>
              <a:ext uri="{FF2B5EF4-FFF2-40B4-BE49-F238E27FC236}">
                <a16:creationId xmlns:a16="http://schemas.microsoft.com/office/drawing/2014/main" id="{63A46ABC-B547-E5CA-35BE-07A815EB489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211B329-360D-0BF6-3D20-382A814A739A}"/>
              </a:ext>
            </a:extLst>
          </p:cNvPr>
          <p:cNvSpPr txBox="1">
            <a:spLocks noGrp="1"/>
          </p:cNvSpPr>
          <p:nvPr>
            <p:ph type="sldNum" sz="quarter" idx="8"/>
          </p:nvPr>
        </p:nvSpPr>
        <p:spPr/>
        <p:txBody>
          <a:bodyPr/>
          <a:lstStyle>
            <a:lvl1pPr>
              <a:defRPr/>
            </a:lvl1pPr>
          </a:lstStyle>
          <a:p>
            <a:pPr lvl="0"/>
            <a:fld id="{3051F87D-931F-433F-8AFD-0DF07E44BC8F}" type="slidenum">
              <a:t>‹#›</a:t>
            </a:fld>
            <a:endParaRPr lang="en-US"/>
          </a:p>
        </p:txBody>
      </p:sp>
    </p:spTree>
    <p:extLst>
      <p:ext uri="{BB962C8B-B14F-4D97-AF65-F5344CB8AC3E}">
        <p14:creationId xmlns:p14="http://schemas.microsoft.com/office/powerpoint/2010/main" val="592050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7D65-FD69-AADB-5DF9-C9FF21D566F5}"/>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58C0C12-66B6-69EF-9551-5B8DF9E1CD0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78FB78-4459-526B-1E64-2D6F6CA14F3F}"/>
              </a:ext>
            </a:extLst>
          </p:cNvPr>
          <p:cNvSpPr txBox="1">
            <a:spLocks noGrp="1"/>
          </p:cNvSpPr>
          <p:nvPr>
            <p:ph type="dt" sz="half" idx="7"/>
          </p:nvPr>
        </p:nvSpPr>
        <p:spPr/>
        <p:txBody>
          <a:bodyPr/>
          <a:lstStyle>
            <a:lvl1pPr>
              <a:defRPr/>
            </a:lvl1pPr>
          </a:lstStyle>
          <a:p>
            <a:pPr lvl="0"/>
            <a:fld id="{CC6CA18E-4369-447D-B1E7-9431F4C13FA9}" type="datetime1">
              <a:rPr lang="en-US"/>
              <a:pPr lvl="0"/>
              <a:t>6/18/2026</a:t>
            </a:fld>
            <a:endParaRPr lang="en-US"/>
          </a:p>
        </p:txBody>
      </p:sp>
      <p:sp>
        <p:nvSpPr>
          <p:cNvPr id="5" name="Footer Placeholder 4">
            <a:extLst>
              <a:ext uri="{FF2B5EF4-FFF2-40B4-BE49-F238E27FC236}">
                <a16:creationId xmlns:a16="http://schemas.microsoft.com/office/drawing/2014/main" id="{ABF356EC-944A-A5C4-496F-413BA8C809B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051C704-FC67-1061-5475-C04C0F087A84}"/>
              </a:ext>
            </a:extLst>
          </p:cNvPr>
          <p:cNvSpPr txBox="1">
            <a:spLocks noGrp="1"/>
          </p:cNvSpPr>
          <p:nvPr>
            <p:ph type="sldNum" sz="quarter" idx="8"/>
          </p:nvPr>
        </p:nvSpPr>
        <p:spPr/>
        <p:txBody>
          <a:bodyPr/>
          <a:lstStyle>
            <a:lvl1pPr>
              <a:defRPr/>
            </a:lvl1pPr>
          </a:lstStyle>
          <a:p>
            <a:pPr lvl="0"/>
            <a:fld id="{F46A08B1-D446-4832-87D7-70F4444E54C2}" type="slidenum">
              <a:t>‹#›</a:t>
            </a:fld>
            <a:endParaRPr lang="en-US"/>
          </a:p>
        </p:txBody>
      </p:sp>
    </p:spTree>
    <p:extLst>
      <p:ext uri="{BB962C8B-B14F-4D97-AF65-F5344CB8AC3E}">
        <p14:creationId xmlns:p14="http://schemas.microsoft.com/office/powerpoint/2010/main" val="147232521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516E5-56FF-E39B-54C1-FC8C8BD8CD94}"/>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3B77FFB9-0E4B-1F85-3117-047F14ADBA72}"/>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A0F6CD9-2EE9-AD2F-C70E-8CF6138736F6}"/>
              </a:ext>
            </a:extLst>
          </p:cNvPr>
          <p:cNvSpPr txBox="1">
            <a:spLocks noGrp="1"/>
          </p:cNvSpPr>
          <p:nvPr>
            <p:ph type="dt" sz="half" idx="7"/>
          </p:nvPr>
        </p:nvSpPr>
        <p:spPr/>
        <p:txBody>
          <a:bodyPr/>
          <a:lstStyle>
            <a:lvl1pPr>
              <a:defRPr/>
            </a:lvl1pPr>
          </a:lstStyle>
          <a:p>
            <a:pPr lvl="0"/>
            <a:fld id="{AEA22B68-C201-4DBB-9419-B936AA8F247D}" type="datetime1">
              <a:rPr lang="en-US"/>
              <a:pPr lvl="0"/>
              <a:t>6/18/2026</a:t>
            </a:fld>
            <a:endParaRPr lang="en-US"/>
          </a:p>
        </p:txBody>
      </p:sp>
      <p:sp>
        <p:nvSpPr>
          <p:cNvPr id="5" name="Footer Placeholder 4">
            <a:extLst>
              <a:ext uri="{FF2B5EF4-FFF2-40B4-BE49-F238E27FC236}">
                <a16:creationId xmlns:a16="http://schemas.microsoft.com/office/drawing/2014/main" id="{DA25CC75-5B84-1CC8-FB2D-7B0A357B478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CFC69467-8C66-6501-B21A-13264FD12B48}"/>
              </a:ext>
            </a:extLst>
          </p:cNvPr>
          <p:cNvSpPr txBox="1">
            <a:spLocks noGrp="1"/>
          </p:cNvSpPr>
          <p:nvPr>
            <p:ph type="sldNum" sz="quarter" idx="8"/>
          </p:nvPr>
        </p:nvSpPr>
        <p:spPr/>
        <p:txBody>
          <a:bodyPr/>
          <a:lstStyle>
            <a:lvl1pPr>
              <a:defRPr/>
            </a:lvl1pPr>
          </a:lstStyle>
          <a:p>
            <a:pPr lvl="0"/>
            <a:fld id="{A33689BC-2421-48C4-9CE9-AF12E991A587}" type="slidenum">
              <a:t>‹#›</a:t>
            </a:fld>
            <a:endParaRPr lang="en-US"/>
          </a:p>
        </p:txBody>
      </p:sp>
    </p:spTree>
    <p:extLst>
      <p:ext uri="{BB962C8B-B14F-4D97-AF65-F5344CB8AC3E}">
        <p14:creationId xmlns:p14="http://schemas.microsoft.com/office/powerpoint/2010/main" val="2980968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3F9F6-3C7F-B866-1484-A53AD60DC18E}"/>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75EC897B-E3EE-BAB6-D75F-BA3966F3FD0C}"/>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3174A0C-98A6-A70F-43F9-D83ED648253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70889F-A269-4EA8-237E-B110D8CB7775}"/>
              </a:ext>
            </a:extLst>
          </p:cNvPr>
          <p:cNvSpPr txBox="1">
            <a:spLocks noGrp="1"/>
          </p:cNvSpPr>
          <p:nvPr>
            <p:ph type="dt" sz="half" idx="7"/>
          </p:nvPr>
        </p:nvSpPr>
        <p:spPr/>
        <p:txBody>
          <a:bodyPr/>
          <a:lstStyle>
            <a:lvl1pPr>
              <a:defRPr/>
            </a:lvl1pPr>
          </a:lstStyle>
          <a:p>
            <a:pPr lvl="0"/>
            <a:fld id="{6FD6BEAC-A5CC-48CB-B1D8-741BDC9370A0}" type="datetime1">
              <a:rPr lang="en-US"/>
              <a:pPr lvl="0"/>
              <a:t>6/18/2026</a:t>
            </a:fld>
            <a:endParaRPr lang="en-US"/>
          </a:p>
        </p:txBody>
      </p:sp>
      <p:sp>
        <p:nvSpPr>
          <p:cNvPr id="6" name="Footer Placeholder 5">
            <a:extLst>
              <a:ext uri="{FF2B5EF4-FFF2-40B4-BE49-F238E27FC236}">
                <a16:creationId xmlns:a16="http://schemas.microsoft.com/office/drawing/2014/main" id="{F9BE6B1F-51B1-CB35-4A07-0E2DD26B5D6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70350D-6706-0963-7109-F2316E34B505}"/>
              </a:ext>
            </a:extLst>
          </p:cNvPr>
          <p:cNvSpPr txBox="1">
            <a:spLocks noGrp="1"/>
          </p:cNvSpPr>
          <p:nvPr>
            <p:ph type="sldNum" sz="quarter" idx="8"/>
          </p:nvPr>
        </p:nvSpPr>
        <p:spPr/>
        <p:txBody>
          <a:bodyPr/>
          <a:lstStyle>
            <a:lvl1pPr>
              <a:defRPr/>
            </a:lvl1pPr>
          </a:lstStyle>
          <a:p>
            <a:pPr lvl="0"/>
            <a:fld id="{F506B495-EE49-45B3-877A-CCC74B61D650}" type="slidenum">
              <a:t>‹#›</a:t>
            </a:fld>
            <a:endParaRPr lang="en-US"/>
          </a:p>
        </p:txBody>
      </p:sp>
    </p:spTree>
    <p:extLst>
      <p:ext uri="{BB962C8B-B14F-4D97-AF65-F5344CB8AC3E}">
        <p14:creationId xmlns:p14="http://schemas.microsoft.com/office/powerpoint/2010/main" val="3493215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E3059-8C07-9E22-25A0-6487D99D2D85}"/>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2DA4C636-FF82-93C9-D5F4-73B1BB8CF6A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B6D55DF0-6645-68C2-3C64-E3A50CBCE74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51E6A8-4D95-F47C-78F5-00E246EF1F2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4C0FA399-E0BE-7977-5311-25384759912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2619EE6-B98F-4731-9556-AA2432D1BE0B}"/>
              </a:ext>
            </a:extLst>
          </p:cNvPr>
          <p:cNvSpPr txBox="1">
            <a:spLocks noGrp="1"/>
          </p:cNvSpPr>
          <p:nvPr>
            <p:ph type="dt" sz="half" idx="7"/>
          </p:nvPr>
        </p:nvSpPr>
        <p:spPr/>
        <p:txBody>
          <a:bodyPr/>
          <a:lstStyle>
            <a:lvl1pPr>
              <a:defRPr/>
            </a:lvl1pPr>
          </a:lstStyle>
          <a:p>
            <a:pPr lvl="0"/>
            <a:fld id="{E783DF27-AA90-4290-8EDD-C112C0F4C9F6}" type="datetime1">
              <a:rPr lang="en-US"/>
              <a:pPr lvl="0"/>
              <a:t>6/18/2026</a:t>
            </a:fld>
            <a:endParaRPr lang="en-US"/>
          </a:p>
        </p:txBody>
      </p:sp>
      <p:sp>
        <p:nvSpPr>
          <p:cNvPr id="8" name="Footer Placeholder 7">
            <a:extLst>
              <a:ext uri="{FF2B5EF4-FFF2-40B4-BE49-F238E27FC236}">
                <a16:creationId xmlns:a16="http://schemas.microsoft.com/office/drawing/2014/main" id="{965A306D-BFB4-5C79-4467-ED9D92FE59A7}"/>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49654890-578C-57A0-88F1-0E01BD7AA1A1}"/>
              </a:ext>
            </a:extLst>
          </p:cNvPr>
          <p:cNvSpPr txBox="1">
            <a:spLocks noGrp="1"/>
          </p:cNvSpPr>
          <p:nvPr>
            <p:ph type="sldNum" sz="quarter" idx="8"/>
          </p:nvPr>
        </p:nvSpPr>
        <p:spPr/>
        <p:txBody>
          <a:bodyPr/>
          <a:lstStyle>
            <a:lvl1pPr>
              <a:defRPr/>
            </a:lvl1pPr>
          </a:lstStyle>
          <a:p>
            <a:pPr lvl="0"/>
            <a:fld id="{BED0A2A8-E2C6-4A1E-AF69-240B65BD2C2C}" type="slidenum">
              <a:t>‹#›</a:t>
            </a:fld>
            <a:endParaRPr lang="en-US"/>
          </a:p>
        </p:txBody>
      </p:sp>
    </p:spTree>
    <p:extLst>
      <p:ext uri="{BB962C8B-B14F-4D97-AF65-F5344CB8AC3E}">
        <p14:creationId xmlns:p14="http://schemas.microsoft.com/office/powerpoint/2010/main" val="678728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3AF6D-647A-94AE-30DE-1E391290633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34AF26F4-ED8E-64C4-55AA-9F2196516D89}"/>
              </a:ext>
            </a:extLst>
          </p:cNvPr>
          <p:cNvSpPr txBox="1">
            <a:spLocks noGrp="1"/>
          </p:cNvSpPr>
          <p:nvPr>
            <p:ph type="dt" sz="half" idx="7"/>
          </p:nvPr>
        </p:nvSpPr>
        <p:spPr/>
        <p:txBody>
          <a:bodyPr/>
          <a:lstStyle>
            <a:lvl1pPr>
              <a:defRPr/>
            </a:lvl1pPr>
          </a:lstStyle>
          <a:p>
            <a:pPr lvl="0"/>
            <a:fld id="{97314F82-8880-4B2E-8026-AF2F78105BF0}" type="datetime1">
              <a:rPr lang="en-US"/>
              <a:pPr lvl="0"/>
              <a:t>6/18/2026</a:t>
            </a:fld>
            <a:endParaRPr lang="en-US"/>
          </a:p>
        </p:txBody>
      </p:sp>
      <p:sp>
        <p:nvSpPr>
          <p:cNvPr id="4" name="Footer Placeholder 3">
            <a:extLst>
              <a:ext uri="{FF2B5EF4-FFF2-40B4-BE49-F238E27FC236}">
                <a16:creationId xmlns:a16="http://schemas.microsoft.com/office/drawing/2014/main" id="{C9CC80E0-92A6-871C-607F-82AEBA5CE395}"/>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D7AD560-7260-5A6A-5D45-504B614475A1}"/>
              </a:ext>
            </a:extLst>
          </p:cNvPr>
          <p:cNvSpPr txBox="1">
            <a:spLocks noGrp="1"/>
          </p:cNvSpPr>
          <p:nvPr>
            <p:ph type="sldNum" sz="quarter" idx="8"/>
          </p:nvPr>
        </p:nvSpPr>
        <p:spPr/>
        <p:txBody>
          <a:bodyPr/>
          <a:lstStyle>
            <a:lvl1pPr>
              <a:defRPr/>
            </a:lvl1pPr>
          </a:lstStyle>
          <a:p>
            <a:pPr lvl="0"/>
            <a:fld id="{2AC1D940-7F1B-4A43-B6B7-6157B695DACC}" type="slidenum">
              <a:t>‹#›</a:t>
            </a:fld>
            <a:endParaRPr lang="en-US"/>
          </a:p>
        </p:txBody>
      </p:sp>
    </p:spTree>
    <p:extLst>
      <p:ext uri="{BB962C8B-B14F-4D97-AF65-F5344CB8AC3E}">
        <p14:creationId xmlns:p14="http://schemas.microsoft.com/office/powerpoint/2010/main" val="2480925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BFEAF8-221E-5DD5-56E0-C29857BFBA4D}"/>
              </a:ext>
            </a:extLst>
          </p:cNvPr>
          <p:cNvSpPr txBox="1">
            <a:spLocks noGrp="1"/>
          </p:cNvSpPr>
          <p:nvPr>
            <p:ph type="dt" sz="half" idx="7"/>
          </p:nvPr>
        </p:nvSpPr>
        <p:spPr/>
        <p:txBody>
          <a:bodyPr/>
          <a:lstStyle>
            <a:lvl1pPr>
              <a:defRPr/>
            </a:lvl1pPr>
          </a:lstStyle>
          <a:p>
            <a:pPr lvl="0"/>
            <a:fld id="{0E295AE4-86E2-4343-91C1-727E10130ED1}" type="datetime1">
              <a:rPr lang="en-US"/>
              <a:pPr lvl="0"/>
              <a:t>6/18/2026</a:t>
            </a:fld>
            <a:endParaRPr lang="en-US"/>
          </a:p>
        </p:txBody>
      </p:sp>
      <p:sp>
        <p:nvSpPr>
          <p:cNvPr id="3" name="Footer Placeholder 2">
            <a:extLst>
              <a:ext uri="{FF2B5EF4-FFF2-40B4-BE49-F238E27FC236}">
                <a16:creationId xmlns:a16="http://schemas.microsoft.com/office/drawing/2014/main" id="{26A10371-B771-1CF2-9FDC-BDE011872B6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BA32C98-2F6B-C99C-DA00-56FDE278C7A1}"/>
              </a:ext>
            </a:extLst>
          </p:cNvPr>
          <p:cNvSpPr txBox="1">
            <a:spLocks noGrp="1"/>
          </p:cNvSpPr>
          <p:nvPr>
            <p:ph type="sldNum" sz="quarter" idx="8"/>
          </p:nvPr>
        </p:nvSpPr>
        <p:spPr/>
        <p:txBody>
          <a:bodyPr/>
          <a:lstStyle>
            <a:lvl1pPr>
              <a:defRPr/>
            </a:lvl1pPr>
          </a:lstStyle>
          <a:p>
            <a:pPr lvl="0"/>
            <a:fld id="{A571C742-6A24-454D-8BA3-8BD0DD600E26}" type="slidenum">
              <a:t>‹#›</a:t>
            </a:fld>
            <a:endParaRPr lang="en-US"/>
          </a:p>
        </p:txBody>
      </p:sp>
    </p:spTree>
    <p:extLst>
      <p:ext uri="{BB962C8B-B14F-4D97-AF65-F5344CB8AC3E}">
        <p14:creationId xmlns:p14="http://schemas.microsoft.com/office/powerpoint/2010/main" val="260258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183D7-0A7C-5FD8-904D-79E41D30B0C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47D5BDF1-6B9C-B9EB-9D5B-D3B58108BC15}"/>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04E8D9-685D-8435-AABB-9F54C0110EF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0137A25F-6049-6E93-5E02-F8490EECA7A4}"/>
              </a:ext>
            </a:extLst>
          </p:cNvPr>
          <p:cNvSpPr txBox="1">
            <a:spLocks noGrp="1"/>
          </p:cNvSpPr>
          <p:nvPr>
            <p:ph type="dt" sz="half" idx="7"/>
          </p:nvPr>
        </p:nvSpPr>
        <p:spPr/>
        <p:txBody>
          <a:bodyPr/>
          <a:lstStyle>
            <a:lvl1pPr>
              <a:defRPr/>
            </a:lvl1pPr>
          </a:lstStyle>
          <a:p>
            <a:pPr lvl="0"/>
            <a:fld id="{48A542D1-8BD5-45B2-85D2-25E77A2BD143}" type="datetime1">
              <a:rPr lang="en-US"/>
              <a:pPr lvl="0"/>
              <a:t>6/18/2026</a:t>
            </a:fld>
            <a:endParaRPr lang="en-US"/>
          </a:p>
        </p:txBody>
      </p:sp>
      <p:sp>
        <p:nvSpPr>
          <p:cNvPr id="6" name="Footer Placeholder 5">
            <a:extLst>
              <a:ext uri="{FF2B5EF4-FFF2-40B4-BE49-F238E27FC236}">
                <a16:creationId xmlns:a16="http://schemas.microsoft.com/office/drawing/2014/main" id="{0ED3626F-D4DD-55D3-46EA-E685C7A0548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C428760-FC12-43CD-5D63-A0448265FA37}"/>
              </a:ext>
            </a:extLst>
          </p:cNvPr>
          <p:cNvSpPr txBox="1">
            <a:spLocks noGrp="1"/>
          </p:cNvSpPr>
          <p:nvPr>
            <p:ph type="sldNum" sz="quarter" idx="8"/>
          </p:nvPr>
        </p:nvSpPr>
        <p:spPr/>
        <p:txBody>
          <a:bodyPr/>
          <a:lstStyle>
            <a:lvl1pPr>
              <a:defRPr/>
            </a:lvl1pPr>
          </a:lstStyle>
          <a:p>
            <a:pPr lvl="0"/>
            <a:fld id="{6EBE9BE3-6FFB-470D-A533-FE0DAAA6593D}" type="slidenum">
              <a:t>‹#›</a:t>
            </a:fld>
            <a:endParaRPr lang="en-US"/>
          </a:p>
        </p:txBody>
      </p:sp>
    </p:spTree>
    <p:extLst>
      <p:ext uri="{BB962C8B-B14F-4D97-AF65-F5344CB8AC3E}">
        <p14:creationId xmlns:p14="http://schemas.microsoft.com/office/powerpoint/2010/main" val="3363143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B68D-F45A-A61D-71CD-69EEFF9EF03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5BD7834-00F4-6E26-BA6C-3895C059FC2E}"/>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211D67BF-AD78-2B06-E980-EAE62CF95E3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7AAF204-E45C-56C1-C5E1-38F4225EF823}"/>
              </a:ext>
            </a:extLst>
          </p:cNvPr>
          <p:cNvSpPr txBox="1">
            <a:spLocks noGrp="1"/>
          </p:cNvSpPr>
          <p:nvPr>
            <p:ph type="dt" sz="half" idx="7"/>
          </p:nvPr>
        </p:nvSpPr>
        <p:spPr/>
        <p:txBody>
          <a:bodyPr/>
          <a:lstStyle>
            <a:lvl1pPr>
              <a:defRPr/>
            </a:lvl1pPr>
          </a:lstStyle>
          <a:p>
            <a:pPr lvl="0"/>
            <a:fld id="{AD1E6C93-D6ED-44A6-A3F6-93166F83B0F3}" type="datetime1">
              <a:rPr lang="en-US"/>
              <a:pPr lvl="0"/>
              <a:t>6/18/2026</a:t>
            </a:fld>
            <a:endParaRPr lang="en-US"/>
          </a:p>
        </p:txBody>
      </p:sp>
      <p:sp>
        <p:nvSpPr>
          <p:cNvPr id="6" name="Footer Placeholder 5">
            <a:extLst>
              <a:ext uri="{FF2B5EF4-FFF2-40B4-BE49-F238E27FC236}">
                <a16:creationId xmlns:a16="http://schemas.microsoft.com/office/drawing/2014/main" id="{4A949302-5355-EEB7-B5F5-9FC9D1DD060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4C5B149-7914-EF3B-66D6-9D2C26F071AC}"/>
              </a:ext>
            </a:extLst>
          </p:cNvPr>
          <p:cNvSpPr txBox="1">
            <a:spLocks noGrp="1"/>
          </p:cNvSpPr>
          <p:nvPr>
            <p:ph type="sldNum" sz="quarter" idx="8"/>
          </p:nvPr>
        </p:nvSpPr>
        <p:spPr/>
        <p:txBody>
          <a:bodyPr/>
          <a:lstStyle>
            <a:lvl1pPr>
              <a:defRPr/>
            </a:lvl1pPr>
          </a:lstStyle>
          <a:p>
            <a:pPr lvl="0"/>
            <a:fld id="{59D81473-F539-4D05-BF43-5AEEDC833B60}" type="slidenum">
              <a:t>‹#›</a:t>
            </a:fld>
            <a:endParaRPr lang="en-US"/>
          </a:p>
        </p:txBody>
      </p:sp>
    </p:spTree>
    <p:extLst>
      <p:ext uri="{BB962C8B-B14F-4D97-AF65-F5344CB8AC3E}">
        <p14:creationId xmlns:p14="http://schemas.microsoft.com/office/powerpoint/2010/main" val="3355486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FCE5-BE4D-2C1F-2E70-6CA7A77C0F4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8540B1D-5D2E-37E2-0008-F1A6856FF1B2}"/>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1C3BBE-4092-789B-DDD1-FEFB2D10BFA7}"/>
              </a:ext>
            </a:extLst>
          </p:cNvPr>
          <p:cNvSpPr txBox="1">
            <a:spLocks noGrp="1"/>
          </p:cNvSpPr>
          <p:nvPr>
            <p:ph type="dt" sz="half" idx="7"/>
          </p:nvPr>
        </p:nvSpPr>
        <p:spPr/>
        <p:txBody>
          <a:bodyPr/>
          <a:lstStyle>
            <a:lvl1pPr>
              <a:defRPr/>
            </a:lvl1pPr>
          </a:lstStyle>
          <a:p>
            <a:pPr lvl="0"/>
            <a:fld id="{EB10297A-8645-476D-B998-0401960EC5CD}" type="datetime1">
              <a:rPr lang="en-US"/>
              <a:pPr lvl="0"/>
              <a:t>6/18/2026</a:t>
            </a:fld>
            <a:endParaRPr lang="en-US"/>
          </a:p>
        </p:txBody>
      </p:sp>
      <p:sp>
        <p:nvSpPr>
          <p:cNvPr id="5" name="Footer Placeholder 4">
            <a:extLst>
              <a:ext uri="{FF2B5EF4-FFF2-40B4-BE49-F238E27FC236}">
                <a16:creationId xmlns:a16="http://schemas.microsoft.com/office/drawing/2014/main" id="{3A82AF22-DA7F-77E7-77A1-AB48B053D97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8D19219-66BF-FA81-FB52-C6C06E56214A}"/>
              </a:ext>
            </a:extLst>
          </p:cNvPr>
          <p:cNvSpPr txBox="1">
            <a:spLocks noGrp="1"/>
          </p:cNvSpPr>
          <p:nvPr>
            <p:ph type="sldNum" sz="quarter" idx="8"/>
          </p:nvPr>
        </p:nvSpPr>
        <p:spPr/>
        <p:txBody>
          <a:bodyPr/>
          <a:lstStyle>
            <a:lvl1pPr>
              <a:defRPr/>
            </a:lvl1pPr>
          </a:lstStyle>
          <a:p>
            <a:pPr lvl="0"/>
            <a:fld id="{CCB857F7-2F32-4C42-B9A5-C7D4178B5AF3}" type="slidenum">
              <a:t>‹#›</a:t>
            </a:fld>
            <a:endParaRPr lang="en-US"/>
          </a:p>
        </p:txBody>
      </p:sp>
    </p:spTree>
    <p:extLst>
      <p:ext uri="{BB962C8B-B14F-4D97-AF65-F5344CB8AC3E}">
        <p14:creationId xmlns:p14="http://schemas.microsoft.com/office/powerpoint/2010/main" val="3376273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9124C3-1AB3-5748-68A6-EB03B2D07CD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5D9E142-F4FC-8F56-0517-23B5EF12E05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F6A97FB-8508-4163-A11E-E842A66D8DC3}"/>
              </a:ext>
            </a:extLst>
          </p:cNvPr>
          <p:cNvSpPr txBox="1">
            <a:spLocks noGrp="1"/>
          </p:cNvSpPr>
          <p:nvPr>
            <p:ph type="dt" sz="half" idx="7"/>
          </p:nvPr>
        </p:nvSpPr>
        <p:spPr/>
        <p:txBody>
          <a:bodyPr/>
          <a:lstStyle>
            <a:lvl1pPr>
              <a:defRPr/>
            </a:lvl1pPr>
          </a:lstStyle>
          <a:p>
            <a:pPr lvl="0"/>
            <a:fld id="{41D1ADF4-354D-447C-B287-745820B4A10F}" type="datetime1">
              <a:rPr lang="en-US"/>
              <a:pPr lvl="0"/>
              <a:t>6/18/2026</a:t>
            </a:fld>
            <a:endParaRPr lang="en-US"/>
          </a:p>
        </p:txBody>
      </p:sp>
      <p:sp>
        <p:nvSpPr>
          <p:cNvPr id="5" name="Footer Placeholder 4">
            <a:extLst>
              <a:ext uri="{FF2B5EF4-FFF2-40B4-BE49-F238E27FC236}">
                <a16:creationId xmlns:a16="http://schemas.microsoft.com/office/drawing/2014/main" id="{B39A4686-C880-4A6F-6015-4161EB5494B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4AB9963-7E78-8721-8FFA-9971B92471F5}"/>
              </a:ext>
            </a:extLst>
          </p:cNvPr>
          <p:cNvSpPr txBox="1">
            <a:spLocks noGrp="1"/>
          </p:cNvSpPr>
          <p:nvPr>
            <p:ph type="sldNum" sz="quarter" idx="8"/>
          </p:nvPr>
        </p:nvSpPr>
        <p:spPr/>
        <p:txBody>
          <a:bodyPr/>
          <a:lstStyle>
            <a:lvl1pPr>
              <a:defRPr/>
            </a:lvl1pPr>
          </a:lstStyle>
          <a:p>
            <a:pPr lvl="0"/>
            <a:fld id="{4B3F78E5-F41D-4644-9CF4-84DF6FE76875}" type="slidenum">
              <a:t>‹#›</a:t>
            </a:fld>
            <a:endParaRPr lang="en-US"/>
          </a:p>
        </p:txBody>
      </p:sp>
    </p:spTree>
    <p:extLst>
      <p:ext uri="{BB962C8B-B14F-4D97-AF65-F5344CB8AC3E}">
        <p14:creationId xmlns:p14="http://schemas.microsoft.com/office/powerpoint/2010/main" val="2109270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EF3A6B-093D-4B26-B81F-3753B9F1021C}"/>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2A2095BB-F318-710C-A12D-236CAA873FC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DADD94D-D9F2-30A8-2FA1-4AC15E52F78A}"/>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528559BA-AC55-4DF2-A6AA-A91379FBAE91}" type="datetime1">
              <a:rPr lang="en-US"/>
              <a:pPr lvl="0"/>
              <a:t>6/18/2026</a:t>
            </a:fld>
            <a:endParaRPr lang="en-US"/>
          </a:p>
        </p:txBody>
      </p:sp>
      <p:sp>
        <p:nvSpPr>
          <p:cNvPr id="5" name="Footer Placeholder 4">
            <a:extLst>
              <a:ext uri="{FF2B5EF4-FFF2-40B4-BE49-F238E27FC236}">
                <a16:creationId xmlns:a16="http://schemas.microsoft.com/office/drawing/2014/main" id="{88888D7F-BC65-0ABB-079A-DD22B89346CA}"/>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endParaRPr lang="en-US"/>
          </a:p>
        </p:txBody>
      </p:sp>
      <p:sp>
        <p:nvSpPr>
          <p:cNvPr id="6" name="Slide Number Placeholder 5">
            <a:extLst>
              <a:ext uri="{FF2B5EF4-FFF2-40B4-BE49-F238E27FC236}">
                <a16:creationId xmlns:a16="http://schemas.microsoft.com/office/drawing/2014/main" id="{BAA8596F-214C-56C0-CFF9-75ECAC6A368E}"/>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Calibri"/>
              </a:defRPr>
            </a:lvl1pPr>
          </a:lstStyle>
          <a:p>
            <a:pPr lvl="0"/>
            <a:fld id="{E08E092C-0A6B-4497-B298-74F2FC2793AB}"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1"/><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theguardian.com/society/2024/feb/28/ultra-processed-food-32-harmful-effects-health-review" TargetMode="External"/><Relationship Id="rId3" Type="http://schemas.openxmlformats.org/officeDocument/2006/relationships/hyperlink" Target="https://www.nutrition.org.uk/nutrition-for/food-and-the-brain/" TargetMode="External"/><Relationship Id="rId7" Type="http://schemas.openxmlformats.org/officeDocument/2006/relationships/hyperlink" Target="https://www.gov.uk/government/statistics/national-diet-and-nutrition-survey-2019-to-2023" TargetMode="External"/><Relationship Id="rId2" Type="http://schemas.openxmlformats.org/officeDocument/2006/relationships/hyperlink" Target="https://bant.org.uk/how-nutrition-science-can-change-your-bad-eating-habits/" TargetMode="External"/><Relationship Id="rId1" Type="http://schemas.openxmlformats.org/officeDocument/2006/relationships/slideLayout" Target="../slideLayouts/slideLayout2.xml"/><Relationship Id="rId6" Type="http://schemas.openxmlformats.org/officeDocument/2006/relationships/hyperlink" Target="https://www.foodforlife.org.uk/" TargetMode="External"/><Relationship Id="rId5" Type="http://schemas.openxmlformats.org/officeDocument/2006/relationships/hyperlink" Target="https://post.parliament.uk/inequalities-in-diets/" TargetMode="External"/><Relationship Id="rId4" Type="http://schemas.openxmlformats.org/officeDocument/2006/relationships/hyperlink" Target="https://family-action.org.uk/change4life/"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rawpixel.com/image/92541/brainstorm-for-new-ideas" TargetMode="External"/><Relationship Id="rId3" Type="http://schemas.openxmlformats.org/officeDocument/2006/relationships/hyperlink" Target="https://www.mind.org.uk/information-support/tips-for-everyday-living/food-and-mental-health/" TargetMode="External"/><Relationship Id="rId7" Type="http://schemas.openxmlformats.org/officeDocument/2006/relationships/hyperlink" Target="https://www.nhs.uk/live-well/eat-well/5-a-day/why-5-a-day/" TargetMode="External"/><Relationship Id="rId2" Type="http://schemas.openxmlformats.org/officeDocument/2006/relationships/hyperlink" Target="https://doi.org/10.1371/journal.pone.0024805" TargetMode="External"/><Relationship Id="rId1" Type="http://schemas.openxmlformats.org/officeDocument/2006/relationships/slideLayout" Target="../slideLayouts/slideLayout2.xml"/><Relationship Id="rId6" Type="http://schemas.openxmlformats.org/officeDocument/2006/relationships/hyperlink" Target="https://www.nhs.uk/live-well/eat-well/food-guidelines-and-food-labels/the-eatwell-guide/" TargetMode="External"/><Relationship Id="rId5" Type="http://schemas.openxmlformats.org/officeDocument/2006/relationships/hyperlink" Target="https://www.nhs.uk/better-health/" TargetMode="External"/><Relationship Id="rId10" Type="http://schemas.openxmlformats.org/officeDocument/2006/relationships/hyperlink" Target="https://www.ruralhealthinfo.org/toolkits/health-promotion/2/theories-and-models/health-belief" TargetMode="External"/><Relationship Id="rId4" Type="http://schemas.openxmlformats.org/officeDocument/2006/relationships/hyperlink" Target="https://www.nfer.ac.uk/assessment-hub/an-introduction-to-formative-and-summative-assessment/" TargetMode="External"/><Relationship Id="rId9" Type="http://schemas.openxmlformats.org/officeDocument/2006/relationships/hyperlink" Target="https://www.ruralhealthinfo.org/toolkits/health-promotion/2/theories-and-models/reasoned-actio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foodfoundation.org.uk/news/uk-still-failing-meet-basic-dietary-guidelines" TargetMode="External"/><Relationship Id="rId2" Type="http://schemas.openxmlformats.org/officeDocument/2006/relationships/hyperlink" Target="https://www.ruralhealthinfo.org/toolkits/health-promotion/5/types-of-evaluation"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healthy-diet" TargetMode="External"/><Relationship Id="rId4" Type="http://schemas.openxmlformats.org/officeDocument/2006/relationships/hyperlink" Target="https://www.ox.ac.uk/news/2017-03-16-social-eating-connects-commu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32">
            <a:extLst>
              <a:ext uri="{FF2B5EF4-FFF2-40B4-BE49-F238E27FC236}">
                <a16:creationId xmlns:a16="http://schemas.microsoft.com/office/drawing/2014/main" id="{FC879B76-0FB1-86CF-966D-5DD39E54F27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Rectangle 11">
            <a:extLst>
              <a:ext uri="{FF2B5EF4-FFF2-40B4-BE49-F238E27FC236}">
                <a16:creationId xmlns:a16="http://schemas.microsoft.com/office/drawing/2014/main" id="{61E40D49-0D07-9F0B-F84F-BD98155613F6}"/>
              </a:ext>
            </a:extLst>
          </p:cNvPr>
          <p:cNvSpPr/>
          <p:nvPr/>
        </p:nvSpPr>
        <p:spPr>
          <a:xfrm>
            <a:off x="703402" y="4702832"/>
            <a:ext cx="10801350" cy="978773"/>
          </a:xfrm>
          <a:prstGeom prst="rect">
            <a:avLst/>
          </a:prstGeom>
          <a:noFill/>
          <a:ln cap="flat">
            <a:noFill/>
            <a:prstDash val="solid"/>
          </a:ln>
        </p:spPr>
        <p:txBody>
          <a:bodyPr vert="horz" wrap="square" lIns="91440" tIns="45720" rIns="91440" bIns="45720" anchor="t" anchorCtr="0" compatLnSpc="1">
            <a:norm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US" sz="5400" b="1" i="0" u="none" strike="noStrike" kern="1200" cap="all" spc="30" baseline="0">
                <a:solidFill>
                  <a:srgbClr val="000000"/>
                </a:solidFill>
                <a:uFillTx/>
                <a:latin typeface="Univers Condensed"/>
              </a:rPr>
              <a:t>Diet/Nutrition.</a:t>
            </a:r>
          </a:p>
        </p:txBody>
      </p:sp>
      <p:cxnSp>
        <p:nvCxnSpPr>
          <p:cNvPr id="4" name="Straight Connector 34">
            <a:extLst>
              <a:ext uri="{FF2B5EF4-FFF2-40B4-BE49-F238E27FC236}">
                <a16:creationId xmlns:a16="http://schemas.microsoft.com/office/drawing/2014/main" id="{1FE9669B-4981-9F4E-94BB-630260B45C8F}"/>
              </a:ext>
              <a:ext uri="{C183D7F6-B498-43B3-948B-1728B52AA6E4}">
                <adec:decorative xmlns:adec="http://schemas.microsoft.com/office/drawing/2017/decorative" val="1"/>
              </a:ext>
            </a:extLst>
          </p:cNvPr>
          <p:cNvCxnSpPr>
            <a:cxnSpLocks noMove="1" noResize="1"/>
          </p:cNvCxnSpPr>
          <p:nvPr/>
        </p:nvCxnSpPr>
        <p:spPr>
          <a:xfrm>
            <a:off x="800100" y="4555083"/>
            <a:ext cx="10591796" cy="0"/>
          </a:xfrm>
          <a:prstGeom prst="straightConnector1">
            <a:avLst/>
          </a:prstGeom>
          <a:noFill/>
          <a:ln w="44448" cap="flat">
            <a:solidFill>
              <a:srgbClr val="000000"/>
            </a:solidFill>
            <a:prstDash val="solid"/>
            <a:miter/>
          </a:ln>
        </p:spPr>
      </p:cxnSp>
      <p:pic>
        <p:nvPicPr>
          <p:cNvPr id="5" name="Picture 10">
            <a:extLst>
              <a:ext uri="{FF2B5EF4-FFF2-40B4-BE49-F238E27FC236}">
                <a16:creationId xmlns:a16="http://schemas.microsoft.com/office/drawing/2014/main" id="{85DD07A4-5B95-1FAA-6A76-AD4A77C68AA1}"/>
              </a:ext>
            </a:extLst>
          </p:cNvPr>
          <p:cNvPicPr>
            <a:picLocks noChangeAspect="1"/>
          </p:cNvPicPr>
          <p:nvPr/>
        </p:nvPicPr>
        <p:blipFill>
          <a:blip r:embed="rId2"/>
          <a:srcRect r="2" b="5781"/>
          <a:stretch>
            <a:fillRect/>
          </a:stretch>
        </p:blipFill>
        <p:spPr>
          <a:xfrm>
            <a:off x="800100" y="712911"/>
            <a:ext cx="10591796" cy="3842162"/>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cxnSp>
        <p:nvCxnSpPr>
          <p:cNvPr id="2" name="Straight Connector 11">
            <a:extLst>
              <a:ext uri="{FF2B5EF4-FFF2-40B4-BE49-F238E27FC236}">
                <a16:creationId xmlns:a16="http://schemas.microsoft.com/office/drawing/2014/main" id="{2ADCD741-89C6-DD42-8E3C-828479D3C500}"/>
              </a:ext>
              <a:ext uri="{C183D7F6-B498-43B3-948B-1728B52AA6E4}">
                <adec:decorative xmlns:adec="http://schemas.microsoft.com/office/drawing/2017/decorative" val="1"/>
              </a:ext>
            </a:extLst>
          </p:cNvPr>
          <p:cNvCxnSpPr>
            <a:cxnSpLocks noMove="1" noResize="1"/>
          </p:cNvCxnSpPr>
          <p:nvPr/>
        </p:nvCxnSpPr>
        <p:spPr>
          <a:xfrm>
            <a:off x="800100" y="723903"/>
            <a:ext cx="10591796" cy="0"/>
          </a:xfrm>
          <a:prstGeom prst="straightConnector1">
            <a:avLst/>
          </a:prstGeom>
          <a:noFill/>
          <a:ln w="44448" cap="flat">
            <a:solidFill>
              <a:srgbClr val="000000"/>
            </a:solidFill>
            <a:prstDash val="solid"/>
            <a:miter/>
          </a:ln>
        </p:spPr>
      </p:cxnSp>
      <p:cxnSp>
        <p:nvCxnSpPr>
          <p:cNvPr id="3" name="Straight Connector 13">
            <a:extLst>
              <a:ext uri="{FF2B5EF4-FFF2-40B4-BE49-F238E27FC236}">
                <a16:creationId xmlns:a16="http://schemas.microsoft.com/office/drawing/2014/main" id="{C727C78F-6F96-6D40-7F18-7219D914B878}"/>
              </a:ext>
              <a:ext uri="{C183D7F6-B498-43B3-948B-1728B52AA6E4}">
                <adec:decorative xmlns:adec="http://schemas.microsoft.com/office/drawing/2017/decorative" val="1"/>
              </a:ext>
            </a:extLst>
          </p:cNvPr>
          <p:cNvCxnSpPr>
            <a:cxnSpLocks noMove="1" noResize="1"/>
          </p:cNvCxnSpPr>
          <p:nvPr/>
        </p:nvCxnSpPr>
        <p:spPr>
          <a:xfrm>
            <a:off x="800100" y="6142783"/>
            <a:ext cx="10591796" cy="0"/>
          </a:xfrm>
          <a:prstGeom prst="straightConnector1">
            <a:avLst/>
          </a:prstGeom>
          <a:noFill/>
          <a:ln w="12701" cap="flat">
            <a:solidFill>
              <a:srgbClr val="000000"/>
            </a:solidFill>
            <a:prstDash val="solid"/>
            <a:miter/>
          </a:ln>
        </p:spPr>
      </p:cxnSp>
      <p:sp>
        <p:nvSpPr>
          <p:cNvPr id="4" name="Rectangle 15">
            <a:extLst>
              <a:ext uri="{FF2B5EF4-FFF2-40B4-BE49-F238E27FC236}">
                <a16:creationId xmlns:a16="http://schemas.microsoft.com/office/drawing/2014/main" id="{9E0DB439-99DC-9EB0-9470-D7DAF9B287B2}"/>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5" name="Title 1">
            <a:extLst>
              <a:ext uri="{FF2B5EF4-FFF2-40B4-BE49-F238E27FC236}">
                <a16:creationId xmlns:a16="http://schemas.microsoft.com/office/drawing/2014/main" id="{F824E547-86EF-E216-9530-3597B8A62ABA}"/>
              </a:ext>
            </a:extLst>
          </p:cNvPr>
          <p:cNvSpPr txBox="1">
            <a:spLocks noGrp="1"/>
          </p:cNvSpPr>
          <p:nvPr>
            <p:ph type="title"/>
          </p:nvPr>
        </p:nvSpPr>
        <p:spPr>
          <a:xfrm>
            <a:off x="8138160" y="1177344"/>
            <a:ext cx="3330903" cy="3441070"/>
          </a:xfrm>
        </p:spPr>
        <p:txBody>
          <a:bodyPr/>
          <a:lstStyle/>
          <a:p>
            <a:pPr lvl="0"/>
            <a:r>
              <a:rPr lang="en-US" sz="3600" b="1"/>
              <a:t>What Words Come To Mind When You Hear The Phrase ‘Healthy Eating’?</a:t>
            </a:r>
            <a:br>
              <a:rPr lang="en-US" sz="2100" b="1"/>
            </a:br>
            <a:br>
              <a:rPr lang="en-US" sz="2100" b="1"/>
            </a:br>
            <a:endParaRPr lang="en-US" sz="2100"/>
          </a:p>
        </p:txBody>
      </p:sp>
      <p:pic>
        <p:nvPicPr>
          <p:cNvPr id="6" name="Content Placeholder 6">
            <a:extLst>
              <a:ext uri="{FF2B5EF4-FFF2-40B4-BE49-F238E27FC236}">
                <a16:creationId xmlns:a16="http://schemas.microsoft.com/office/drawing/2014/main" id="{168D5A4A-03B5-D550-48A8-0DE4D6585FDA}"/>
              </a:ext>
            </a:extLst>
          </p:cNvPr>
          <p:cNvPicPr>
            <a:picLocks noGrp="1" noChangeAspect="1"/>
          </p:cNvPicPr>
          <p:nvPr>
            <p:ph idx="1"/>
          </p:nvPr>
        </p:nvPicPr>
        <p:blipFill>
          <a:blip r:embed="rId2"/>
          <a:stretch>
            <a:fillRect/>
          </a:stretch>
        </p:blipFill>
        <p:spPr>
          <a:xfrm>
            <a:off x="800100" y="1275405"/>
            <a:ext cx="7179969" cy="4307985"/>
          </a:xfrm>
        </p:spPr>
      </p:pic>
      <p:cxnSp>
        <p:nvCxnSpPr>
          <p:cNvPr id="7" name="Straight Connector 17">
            <a:extLst>
              <a:ext uri="{FF2B5EF4-FFF2-40B4-BE49-F238E27FC236}">
                <a16:creationId xmlns:a16="http://schemas.microsoft.com/office/drawing/2014/main" id="{6BF8D38E-0C9C-B5DE-8C3F-C806BF237B34}"/>
              </a:ext>
              <a:ext uri="{C183D7F6-B498-43B3-948B-1728B52AA6E4}">
                <adec:decorative xmlns:adec="http://schemas.microsoft.com/office/drawing/2017/decorative" val="1"/>
              </a:ext>
            </a:extLst>
          </p:cNvPr>
          <p:cNvCxnSpPr>
            <a:cxnSpLocks noMove="1" noResize="1"/>
          </p:cNvCxnSpPr>
          <p:nvPr/>
        </p:nvCxnSpPr>
        <p:spPr>
          <a:xfrm>
            <a:off x="800100" y="723903"/>
            <a:ext cx="10591796" cy="0"/>
          </a:xfrm>
          <a:prstGeom prst="straightConnector1">
            <a:avLst/>
          </a:prstGeom>
          <a:noFill/>
          <a:ln w="44448" cap="flat">
            <a:solidFill>
              <a:srgbClr val="000000"/>
            </a:solidFill>
            <a:prstDash val="solid"/>
            <a:miter/>
          </a:ln>
        </p:spPr>
      </p:cxnSp>
      <p:cxnSp>
        <p:nvCxnSpPr>
          <p:cNvPr id="8" name="Straight Connector 19">
            <a:extLst>
              <a:ext uri="{FF2B5EF4-FFF2-40B4-BE49-F238E27FC236}">
                <a16:creationId xmlns:a16="http://schemas.microsoft.com/office/drawing/2014/main" id="{B859DE42-018D-9B02-CE7A-962EEC6CAC52}"/>
              </a:ext>
              <a:ext uri="{C183D7F6-B498-43B3-948B-1728B52AA6E4}">
                <adec:decorative xmlns:adec="http://schemas.microsoft.com/office/drawing/2017/decorative" val="1"/>
              </a:ext>
            </a:extLst>
          </p:cNvPr>
          <p:cNvCxnSpPr>
            <a:cxnSpLocks noMove="1" noResize="1"/>
          </p:cNvCxnSpPr>
          <p:nvPr/>
        </p:nvCxnSpPr>
        <p:spPr>
          <a:xfrm>
            <a:off x="800100" y="6134883"/>
            <a:ext cx="10591796" cy="0"/>
          </a:xfrm>
          <a:prstGeom prst="straightConnector1">
            <a:avLst/>
          </a:prstGeom>
          <a:noFill/>
          <a:ln w="12701" cap="flat">
            <a:solidFill>
              <a:srgbClr val="000000"/>
            </a:solidFill>
            <a:prstDash val="solid"/>
            <a:miter/>
          </a:ln>
        </p:spPr>
      </p:cxnSp>
      <p:sp>
        <p:nvSpPr>
          <p:cNvPr id="9" name="TextBox 8">
            <a:extLst>
              <a:ext uri="{FF2B5EF4-FFF2-40B4-BE49-F238E27FC236}">
                <a16:creationId xmlns:a16="http://schemas.microsoft.com/office/drawing/2014/main" id="{FE3D05E5-68E8-1035-ABA4-E863A350EE74}"/>
              </a:ext>
            </a:extLst>
          </p:cNvPr>
          <p:cNvSpPr txBox="1"/>
          <p:nvPr/>
        </p:nvSpPr>
        <p:spPr>
          <a:xfrm>
            <a:off x="800100" y="5743072"/>
            <a:ext cx="63707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(Image 1) Rawpixel,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EA6B601-A4D3-9C0C-E9CA-1E73D4C5EC6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sto MT"/>
            </a:endParaRPr>
          </a:p>
        </p:txBody>
      </p:sp>
      <p:sp>
        <p:nvSpPr>
          <p:cNvPr id="3" name="Title 1">
            <a:extLst>
              <a:ext uri="{FF2B5EF4-FFF2-40B4-BE49-F238E27FC236}">
                <a16:creationId xmlns:a16="http://schemas.microsoft.com/office/drawing/2014/main" id="{B414E774-9666-970B-4C93-CFBA87E5D23B}"/>
              </a:ext>
            </a:extLst>
          </p:cNvPr>
          <p:cNvSpPr txBox="1">
            <a:spLocks noGrp="1"/>
          </p:cNvSpPr>
          <p:nvPr>
            <p:ph type="title"/>
          </p:nvPr>
        </p:nvSpPr>
        <p:spPr>
          <a:xfrm>
            <a:off x="5248656" y="914400"/>
            <a:ext cx="6236207" cy="1307592"/>
          </a:xfrm>
        </p:spPr>
        <p:txBody>
          <a:bodyPr/>
          <a:lstStyle/>
          <a:p>
            <a:pPr lvl="0"/>
            <a:r>
              <a:rPr lang="en-GB" sz="3400"/>
              <a:t>Target activity – 6-8 weekly hands-on group sessions</a:t>
            </a:r>
          </a:p>
        </p:txBody>
      </p:sp>
      <p:pic>
        <p:nvPicPr>
          <p:cNvPr id="4" name="Picture 4" descr="Vegetables and fruits in a row">
            <a:extLst>
              <a:ext uri="{FF2B5EF4-FFF2-40B4-BE49-F238E27FC236}">
                <a16:creationId xmlns:a16="http://schemas.microsoft.com/office/drawing/2014/main" id="{4316800D-360A-DCA8-3C00-E02F070C06AB}"/>
              </a:ext>
            </a:extLst>
          </p:cNvPr>
          <p:cNvPicPr>
            <a:picLocks noChangeAspect="1"/>
          </p:cNvPicPr>
          <p:nvPr/>
        </p:nvPicPr>
        <p:blipFill>
          <a:blip r:embed="rId2"/>
          <a:srcRect l="15463" r="39147" b="-2"/>
          <a:stretch>
            <a:fillRect/>
          </a:stretch>
        </p:blipFill>
        <p:spPr>
          <a:xfrm>
            <a:off x="18" y="0"/>
            <a:ext cx="4663421" cy="6858000"/>
          </a:xfrm>
          <a:prstGeom prst="rect">
            <a:avLst/>
          </a:prstGeom>
          <a:noFill/>
          <a:ln cap="flat">
            <a:noFill/>
          </a:ln>
        </p:spPr>
      </p:pic>
      <p:cxnSp>
        <p:nvCxnSpPr>
          <p:cNvPr id="5" name="Straight Connector 10">
            <a:extLst>
              <a:ext uri="{FF2B5EF4-FFF2-40B4-BE49-F238E27FC236}">
                <a16:creationId xmlns:a16="http://schemas.microsoft.com/office/drawing/2014/main" id="{71F7898B-DE6E-66BB-34A3-4FA91924F7F2}"/>
              </a:ext>
              <a:ext uri="{C183D7F6-B498-43B3-948B-1728B52AA6E4}">
                <adec:decorative xmlns:adec="http://schemas.microsoft.com/office/drawing/2017/decorative" val="1"/>
              </a:ext>
            </a:extLst>
          </p:cNvPr>
          <p:cNvCxnSpPr>
            <a:cxnSpLocks noMove="1" noResize="1"/>
          </p:cNvCxnSpPr>
          <p:nvPr/>
        </p:nvCxnSpPr>
        <p:spPr>
          <a:xfrm>
            <a:off x="5346871" y="722376"/>
            <a:ext cx="1638303" cy="0"/>
          </a:xfrm>
          <a:prstGeom prst="straightConnector1">
            <a:avLst/>
          </a:prstGeom>
          <a:noFill/>
          <a:ln w="44448" cap="flat">
            <a:solidFill>
              <a:srgbClr val="000000"/>
            </a:solidFill>
            <a:prstDash val="solid"/>
            <a:miter/>
          </a:ln>
        </p:spPr>
      </p:cxnSp>
      <p:grpSp>
        <p:nvGrpSpPr>
          <p:cNvPr id="6" name="Content Placeholder 2">
            <a:extLst>
              <a:ext uri="{FF2B5EF4-FFF2-40B4-BE49-F238E27FC236}">
                <a16:creationId xmlns:a16="http://schemas.microsoft.com/office/drawing/2014/main" id="{59ECF710-A97B-E93A-1782-52B34B7084B3}"/>
              </a:ext>
            </a:extLst>
          </p:cNvPr>
          <p:cNvGrpSpPr/>
          <p:nvPr/>
        </p:nvGrpSpPr>
        <p:grpSpPr>
          <a:xfrm>
            <a:off x="5257269" y="2390781"/>
            <a:ext cx="6218981" cy="2364637"/>
            <a:chOff x="5257269" y="2390781"/>
            <a:chExt cx="6218981" cy="2364637"/>
          </a:xfrm>
        </p:grpSpPr>
        <p:sp>
          <p:nvSpPr>
            <p:cNvPr id="7" name="Freeform: Shape 6">
              <a:extLst>
                <a:ext uri="{FF2B5EF4-FFF2-40B4-BE49-F238E27FC236}">
                  <a16:creationId xmlns:a16="http://schemas.microsoft.com/office/drawing/2014/main" id="{D2CA5476-F498-226F-E9A9-365E2E15E66C}"/>
                </a:ext>
              </a:extLst>
            </p:cNvPr>
            <p:cNvSpPr/>
            <p:nvPr/>
          </p:nvSpPr>
          <p:spPr>
            <a:xfrm>
              <a:off x="5257269"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Get</a:t>
              </a:r>
            </a:p>
          </p:txBody>
        </p:sp>
        <p:sp>
          <p:nvSpPr>
            <p:cNvPr id="8" name="Freeform: Shape 7">
              <a:extLst>
                <a:ext uri="{FF2B5EF4-FFF2-40B4-BE49-F238E27FC236}">
                  <a16:creationId xmlns:a16="http://schemas.microsoft.com/office/drawing/2014/main" id="{0D65ACCA-AC69-EF3E-4414-4F7C27B8CEA3}"/>
                </a:ext>
              </a:extLst>
            </p:cNvPr>
            <p:cNvSpPr/>
            <p:nvPr/>
          </p:nvSpPr>
          <p:spPr>
            <a:xfrm>
              <a:off x="5257269" y="2674784"/>
              <a:ext cx="1054458"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Get together in a group and communicate ideas relating to Healthy Eating.</a:t>
              </a:r>
            </a:p>
          </p:txBody>
        </p:sp>
        <p:sp>
          <p:nvSpPr>
            <p:cNvPr id="9" name="Freeform: Shape 8">
              <a:extLst>
                <a:ext uri="{FF2B5EF4-FFF2-40B4-BE49-F238E27FC236}">
                  <a16:creationId xmlns:a16="http://schemas.microsoft.com/office/drawing/2014/main" id="{503A4C65-D1FD-3101-05E3-E11DF4979709}"/>
                </a:ext>
              </a:extLst>
            </p:cNvPr>
            <p:cNvSpPr/>
            <p:nvPr/>
          </p:nvSpPr>
          <p:spPr>
            <a:xfrm>
              <a:off x="6311728"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Gain</a:t>
              </a:r>
            </a:p>
          </p:txBody>
        </p:sp>
        <p:sp>
          <p:nvSpPr>
            <p:cNvPr id="10" name="Freeform: Shape 9">
              <a:extLst>
                <a:ext uri="{FF2B5EF4-FFF2-40B4-BE49-F238E27FC236}">
                  <a16:creationId xmlns:a16="http://schemas.microsoft.com/office/drawing/2014/main" id="{C892E389-E593-37B6-2C54-7065CDB1911D}"/>
                </a:ext>
              </a:extLst>
            </p:cNvPr>
            <p:cNvSpPr/>
            <p:nvPr/>
          </p:nvSpPr>
          <p:spPr>
            <a:xfrm>
              <a:off x="6324429"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Gain some knowledge on how and what nutrition has on influencing the body</a:t>
              </a:r>
              <a:r>
                <a:rPr lang="en-US" sz="1100" b="0" i="0" u="none" strike="noStrike" kern="1200" cap="none" spc="0" baseline="0">
                  <a:solidFill>
                    <a:srgbClr val="000000"/>
                  </a:solidFill>
                  <a:uFillTx/>
                  <a:latin typeface="Calisto MT"/>
                </a:rPr>
                <a:t>.</a:t>
              </a:r>
            </a:p>
          </p:txBody>
        </p:sp>
        <p:sp>
          <p:nvSpPr>
            <p:cNvPr id="11" name="Freeform: Shape 10">
              <a:extLst>
                <a:ext uri="{FF2B5EF4-FFF2-40B4-BE49-F238E27FC236}">
                  <a16:creationId xmlns:a16="http://schemas.microsoft.com/office/drawing/2014/main" id="{0DA957E6-3F28-F78A-6BEE-425423AF18BA}"/>
                </a:ext>
              </a:extLst>
            </p:cNvPr>
            <p:cNvSpPr/>
            <p:nvPr/>
          </p:nvSpPr>
          <p:spPr>
            <a:xfrm>
              <a:off x="7366196"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Examine</a:t>
              </a:r>
            </a:p>
          </p:txBody>
        </p:sp>
        <p:sp>
          <p:nvSpPr>
            <p:cNvPr id="12" name="Freeform: Shape 11">
              <a:extLst>
                <a:ext uri="{FF2B5EF4-FFF2-40B4-BE49-F238E27FC236}">
                  <a16:creationId xmlns:a16="http://schemas.microsoft.com/office/drawing/2014/main" id="{79636E30-0B7A-B3D8-30B6-78E0C4D7E38C}"/>
                </a:ext>
              </a:extLst>
            </p:cNvPr>
            <p:cNvSpPr/>
            <p:nvPr/>
          </p:nvSpPr>
          <p:spPr>
            <a:xfrm>
              <a:off x="7366196" y="2674784"/>
              <a:ext cx="1054458"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Examine how eating the right food portions, and balanced meals can affect an individual</a:t>
              </a:r>
              <a:r>
                <a:rPr lang="en-US" sz="1100" b="0" i="0" u="none" strike="noStrike" kern="1200" cap="none" spc="0" baseline="0">
                  <a:solidFill>
                    <a:srgbClr val="000000"/>
                  </a:solidFill>
                  <a:uFillTx/>
                  <a:latin typeface="Calisto MT"/>
                </a:rPr>
                <a:t>.</a:t>
              </a:r>
            </a:p>
          </p:txBody>
        </p:sp>
        <p:sp>
          <p:nvSpPr>
            <p:cNvPr id="13" name="Freeform: Shape 12">
              <a:extLst>
                <a:ext uri="{FF2B5EF4-FFF2-40B4-BE49-F238E27FC236}">
                  <a16:creationId xmlns:a16="http://schemas.microsoft.com/office/drawing/2014/main" id="{A56FCF97-E202-9917-1E45-4451F6ED4491}"/>
                </a:ext>
              </a:extLst>
            </p:cNvPr>
            <p:cNvSpPr/>
            <p:nvPr/>
          </p:nvSpPr>
          <p:spPr>
            <a:xfrm>
              <a:off x="8420654"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4" name="Freeform: Shape 13">
              <a:extLst>
                <a:ext uri="{FF2B5EF4-FFF2-40B4-BE49-F238E27FC236}">
                  <a16:creationId xmlns:a16="http://schemas.microsoft.com/office/drawing/2014/main" id="{64C3B811-2B7B-D9DF-E38F-780B667C3102}"/>
                </a:ext>
              </a:extLst>
            </p:cNvPr>
            <p:cNvSpPr/>
            <p:nvPr/>
          </p:nvSpPr>
          <p:spPr>
            <a:xfrm>
              <a:off x="8420654" y="2674784"/>
              <a:ext cx="946660"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Allow yourselves to check food labels on foods for self awareness.</a:t>
              </a:r>
            </a:p>
          </p:txBody>
        </p:sp>
        <p:sp>
          <p:nvSpPr>
            <p:cNvPr id="15" name="Freeform: Shape 14">
              <a:extLst>
                <a:ext uri="{FF2B5EF4-FFF2-40B4-BE49-F238E27FC236}">
                  <a16:creationId xmlns:a16="http://schemas.microsoft.com/office/drawing/2014/main" id="{3CD89D73-B919-1F53-9157-061E18BA7ECB}"/>
                </a:ext>
              </a:extLst>
            </p:cNvPr>
            <p:cNvSpPr/>
            <p:nvPr/>
          </p:nvSpPr>
          <p:spPr>
            <a:xfrm>
              <a:off x="9475113"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6" name="Freeform: Shape 15">
              <a:extLst>
                <a:ext uri="{FF2B5EF4-FFF2-40B4-BE49-F238E27FC236}">
                  <a16:creationId xmlns:a16="http://schemas.microsoft.com/office/drawing/2014/main" id="{13B299F1-20A9-53D2-6A3B-CE7D93670406}"/>
                </a:ext>
              </a:extLst>
            </p:cNvPr>
            <p:cNvSpPr/>
            <p:nvPr/>
          </p:nvSpPr>
          <p:spPr>
            <a:xfrm>
              <a:off x="9475113"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alisto MT"/>
                </a:rPr>
                <a:t>Allow yourself to provide healthy eating goals for the week.</a:t>
              </a:r>
            </a:p>
          </p:txBody>
        </p:sp>
        <p:sp>
          <p:nvSpPr>
            <p:cNvPr id="17" name="Freeform: Shape 16">
              <a:extLst>
                <a:ext uri="{FF2B5EF4-FFF2-40B4-BE49-F238E27FC236}">
                  <a16:creationId xmlns:a16="http://schemas.microsoft.com/office/drawing/2014/main" id="{C7C8D276-AB53-98BB-FC22-04F32CD4AD67}"/>
                </a:ext>
              </a:extLst>
            </p:cNvPr>
            <p:cNvSpPr/>
            <p:nvPr/>
          </p:nvSpPr>
          <p:spPr>
            <a:xfrm>
              <a:off x="10529581" y="2390781"/>
              <a:ext cx="946669" cy="284003"/>
            </a:xfrm>
            <a:custGeom>
              <a:avLst/>
              <a:gdLst>
                <a:gd name="f0" fmla="val 10800000"/>
                <a:gd name="f1" fmla="val 5400000"/>
                <a:gd name="f2" fmla="val 180"/>
                <a:gd name="f3" fmla="val w"/>
                <a:gd name="f4" fmla="val h"/>
                <a:gd name="f5" fmla="val 0"/>
                <a:gd name="f6" fmla="val 946673"/>
                <a:gd name="f7" fmla="val 284001"/>
                <a:gd name="f8" fmla="+- 0 0 -90"/>
                <a:gd name="f9" fmla="*/ f3 1 946673"/>
                <a:gd name="f10" fmla="*/ f4 1 284001"/>
                <a:gd name="f11" fmla="+- f7 0 f5"/>
                <a:gd name="f12" fmla="+- f6 0 f5"/>
                <a:gd name="f13" fmla="*/ f8 f0 1"/>
                <a:gd name="f14" fmla="*/ f12 1 946673"/>
                <a:gd name="f15" fmla="*/ f11 1 284001"/>
                <a:gd name="f16" fmla="*/ 0 f12 1"/>
                <a:gd name="f17" fmla="*/ 0 f11 1"/>
                <a:gd name="f18" fmla="*/ 946673 f12 1"/>
                <a:gd name="f19" fmla="*/ 284001 f11 1"/>
                <a:gd name="f20" fmla="*/ f13 1 f2"/>
                <a:gd name="f21" fmla="*/ f16 1 946673"/>
                <a:gd name="f22" fmla="*/ f17 1 284001"/>
                <a:gd name="f23" fmla="*/ f18 1 946673"/>
                <a:gd name="f24" fmla="*/ f19 1 284001"/>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84001">
                  <a:moveTo>
                    <a:pt x="f5" y="f5"/>
                  </a:moveTo>
                  <a:lnTo>
                    <a:pt x="f6" y="f5"/>
                  </a:lnTo>
                  <a:lnTo>
                    <a:pt x="f6" y="f7"/>
                  </a:lnTo>
                  <a:lnTo>
                    <a:pt x="f5" y="f7"/>
                  </a:lnTo>
                  <a:lnTo>
                    <a:pt x="f5" y="f5"/>
                  </a:lnTo>
                  <a:close/>
                </a:path>
              </a:pathLst>
            </a:custGeom>
            <a:solidFill>
              <a:srgbClr val="734B67"/>
            </a:solidFill>
            <a:ln w="12701" cap="flat">
              <a:solidFill>
                <a:srgbClr val="734B67"/>
              </a:solidFill>
              <a:prstDash val="solid"/>
              <a:miter/>
            </a:ln>
          </p:spPr>
          <p:txBody>
            <a:bodyPr vert="horz" wrap="square" lIns="74807" tIns="74807" rIns="74807" bIns="74807"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sto MT"/>
                </a:rPr>
                <a:t>Allow</a:t>
              </a:r>
            </a:p>
          </p:txBody>
        </p:sp>
        <p:sp>
          <p:nvSpPr>
            <p:cNvPr id="18" name="Freeform: Shape 17">
              <a:extLst>
                <a:ext uri="{FF2B5EF4-FFF2-40B4-BE49-F238E27FC236}">
                  <a16:creationId xmlns:a16="http://schemas.microsoft.com/office/drawing/2014/main" id="{4A934B0F-6C38-ABCA-4AAA-10AC77041A73}"/>
                </a:ext>
              </a:extLst>
            </p:cNvPr>
            <p:cNvSpPr/>
            <p:nvPr/>
          </p:nvSpPr>
          <p:spPr>
            <a:xfrm>
              <a:off x="10529581" y="2674784"/>
              <a:ext cx="946669" cy="2080634"/>
            </a:xfrm>
            <a:custGeom>
              <a:avLst/>
              <a:gdLst>
                <a:gd name="f0" fmla="val 10800000"/>
                <a:gd name="f1" fmla="val 5400000"/>
                <a:gd name="f2" fmla="val 180"/>
                <a:gd name="f3" fmla="val w"/>
                <a:gd name="f4" fmla="val h"/>
                <a:gd name="f5" fmla="val 0"/>
                <a:gd name="f6" fmla="val 946673"/>
                <a:gd name="f7" fmla="val 2080636"/>
                <a:gd name="f8" fmla="+- 0 0 -90"/>
                <a:gd name="f9" fmla="*/ f3 1 946673"/>
                <a:gd name="f10" fmla="*/ f4 1 2080636"/>
                <a:gd name="f11" fmla="+- f7 0 f5"/>
                <a:gd name="f12" fmla="+- f6 0 f5"/>
                <a:gd name="f13" fmla="*/ f8 f0 1"/>
                <a:gd name="f14" fmla="*/ f12 1 946673"/>
                <a:gd name="f15" fmla="*/ f11 1 2080636"/>
                <a:gd name="f16" fmla="*/ 0 f12 1"/>
                <a:gd name="f17" fmla="*/ 0 f11 1"/>
                <a:gd name="f18" fmla="*/ 946673 f12 1"/>
                <a:gd name="f19" fmla="*/ 2080636 f11 1"/>
                <a:gd name="f20" fmla="*/ f13 1 f2"/>
                <a:gd name="f21" fmla="*/ f16 1 946673"/>
                <a:gd name="f22" fmla="*/ f17 1 2080636"/>
                <a:gd name="f23" fmla="*/ f18 1 946673"/>
                <a:gd name="f24" fmla="*/ f19 1 208063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946673" h="2080636">
                  <a:moveTo>
                    <a:pt x="f5" y="f5"/>
                  </a:moveTo>
                  <a:lnTo>
                    <a:pt x="f6" y="f5"/>
                  </a:lnTo>
                  <a:lnTo>
                    <a:pt x="f6" y="f7"/>
                  </a:lnTo>
                  <a:lnTo>
                    <a:pt x="f5" y="f7"/>
                  </a:lnTo>
                  <a:lnTo>
                    <a:pt x="f5" y="f5"/>
                  </a:lnTo>
                  <a:close/>
                </a:path>
              </a:pathLst>
            </a:custGeom>
            <a:solidFill>
              <a:srgbClr val="D5D0D3">
                <a:alpha val="90000"/>
              </a:srgbClr>
            </a:solidFill>
            <a:ln w="12701" cap="flat">
              <a:solidFill>
                <a:srgbClr val="D5D0D3">
                  <a:alpha val="90000"/>
                </a:srgbClr>
              </a:solidFill>
              <a:prstDash val="solid"/>
              <a:miter/>
            </a:ln>
          </p:spPr>
          <p:txBody>
            <a:bodyPr vert="horz" wrap="square" lIns="93506" tIns="93506" rIns="93506" bIns="93506" anchor="t" anchorCtr="0" compatLnSpc="1">
              <a:noAutofit/>
            </a:bodyPr>
            <a:lstStyle/>
            <a:p>
              <a:pPr marL="0" marR="0" lvl="0" indent="0" algn="l"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Calisto MT"/>
                </a:rPr>
                <a:t>Also allow the consideration of issues/challenges on healthy eating.</a:t>
              </a:r>
            </a:p>
          </p:txBody>
        </p:sp>
      </p:grpSp>
      <p:sp>
        <p:nvSpPr>
          <p:cNvPr id="19" name="TextBox 3">
            <a:extLst>
              <a:ext uri="{FF2B5EF4-FFF2-40B4-BE49-F238E27FC236}">
                <a16:creationId xmlns:a16="http://schemas.microsoft.com/office/drawing/2014/main" id="{29DF1400-4AD4-C6BA-0E7F-9D1C2F3CF498}"/>
              </a:ext>
            </a:extLst>
          </p:cNvPr>
          <p:cNvSpPr txBox="1"/>
          <p:nvPr/>
        </p:nvSpPr>
        <p:spPr>
          <a:xfrm>
            <a:off x="4937952" y="5255422"/>
            <a:ext cx="6979532"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sto MT"/>
              </a:rPr>
              <a:t>With this being done the aim is to be able to enhance one’s knowledge and to try and inspire the choice of eating healthy by providing enjoyable peer group activities.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0D7B11C-1C72-AE8F-1D5A-28B1A7E7DAC3}"/>
              </a:ext>
            </a:extLst>
          </p:cNvPr>
          <p:cNvPicPr>
            <a:picLocks noChangeAspect="1"/>
          </p:cNvPicPr>
          <p:nvPr/>
        </p:nvPicPr>
        <p:blipFill>
          <a:blip r:embed="rId2"/>
          <a:stretch>
            <a:fillRect/>
          </a:stretch>
        </p:blipFill>
        <p:spPr>
          <a:xfrm>
            <a:off x="0" y="0"/>
            <a:ext cx="3810003" cy="2857500"/>
          </a:xfrm>
          <a:prstGeom prst="rect">
            <a:avLst/>
          </a:prstGeom>
          <a:noFill/>
          <a:ln cap="flat">
            <a:noFill/>
          </a:ln>
        </p:spPr>
      </p:pic>
      <p:sp>
        <p:nvSpPr>
          <p:cNvPr id="3" name="Rectangle 6">
            <a:extLst>
              <a:ext uri="{FF2B5EF4-FFF2-40B4-BE49-F238E27FC236}">
                <a16:creationId xmlns:a16="http://schemas.microsoft.com/office/drawing/2014/main" id="{7085ABBF-C5A0-AEBA-CFE3-B442783A2CA5}"/>
              </a:ext>
            </a:extLst>
          </p:cNvPr>
          <p:cNvSpPr/>
          <p:nvPr/>
        </p:nvSpPr>
        <p:spPr>
          <a:xfrm>
            <a:off x="4432297" y="239344"/>
            <a:ext cx="3616159"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TextBox 7">
            <a:extLst>
              <a:ext uri="{FF2B5EF4-FFF2-40B4-BE49-F238E27FC236}">
                <a16:creationId xmlns:a16="http://schemas.microsoft.com/office/drawing/2014/main" id="{7EDE437F-0D09-B136-4BC3-5F3467A21748}"/>
              </a:ext>
            </a:extLst>
          </p:cNvPr>
          <p:cNvSpPr txBox="1"/>
          <p:nvPr/>
        </p:nvSpPr>
        <p:spPr>
          <a:xfrm>
            <a:off x="4500475" y="551008"/>
            <a:ext cx="3479804" cy="25853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The aim of the campaign is to address and encourage the younger generation  to develop a healthier lifestyle to their eating habits.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B4281038-968D-6531-5B08-7103ECF342DF}"/>
              </a:ext>
            </a:extLst>
          </p:cNvPr>
          <p:cNvSpPr/>
          <p:nvPr/>
        </p:nvSpPr>
        <p:spPr>
          <a:xfrm>
            <a:off x="8466219" y="239344"/>
            <a:ext cx="3616159"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6" name="TextBox 10">
            <a:extLst>
              <a:ext uri="{FF2B5EF4-FFF2-40B4-BE49-F238E27FC236}">
                <a16:creationId xmlns:a16="http://schemas.microsoft.com/office/drawing/2014/main" id="{9C20802E-9347-A38C-174F-A936F09F9FEB}"/>
              </a:ext>
            </a:extLst>
          </p:cNvPr>
          <p:cNvSpPr txBox="1"/>
          <p:nvPr/>
        </p:nvSpPr>
        <p:spPr>
          <a:xfrm>
            <a:off x="8631990" y="366345"/>
            <a:ext cx="3352803"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This campaign is designed to better their awareness of a Healthy Nutrition lifestyle, to their unhealthy eating habits and eating behaviours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Rectangle 12">
            <a:extLst>
              <a:ext uri="{FF2B5EF4-FFF2-40B4-BE49-F238E27FC236}">
                <a16:creationId xmlns:a16="http://schemas.microsoft.com/office/drawing/2014/main" id="{4C177CF4-3C60-B7C4-11E8-062E9A3F53E3}"/>
              </a:ext>
            </a:extLst>
          </p:cNvPr>
          <p:cNvSpPr/>
          <p:nvPr/>
        </p:nvSpPr>
        <p:spPr>
          <a:xfrm>
            <a:off x="6823911" y="3488051"/>
            <a:ext cx="5012484"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8" name="TextBox 14">
            <a:extLst>
              <a:ext uri="{FF2B5EF4-FFF2-40B4-BE49-F238E27FC236}">
                <a16:creationId xmlns:a16="http://schemas.microsoft.com/office/drawing/2014/main" id="{1C6C2B9E-7BF9-912E-DC18-F9B8F45B06B2}"/>
              </a:ext>
            </a:extLst>
          </p:cNvPr>
          <p:cNvSpPr txBox="1"/>
          <p:nvPr/>
        </p:nvSpPr>
        <p:spPr>
          <a:xfrm>
            <a:off x="6837279" y="3632664"/>
            <a:ext cx="4999116" cy="29854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Improving their physical health along with their mental-wellbeing which helps them with their academic overall performance and encourage practical and affordable healthy food decisions that support their long-term lifestyle.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a:t>
            </a:r>
          </a:p>
        </p:txBody>
      </p:sp>
      <p:sp>
        <p:nvSpPr>
          <p:cNvPr id="9" name="Rectangle 16">
            <a:extLst>
              <a:ext uri="{FF2B5EF4-FFF2-40B4-BE49-F238E27FC236}">
                <a16:creationId xmlns:a16="http://schemas.microsoft.com/office/drawing/2014/main" id="{CFF55738-F53A-004F-210D-F2B1A5CD2E13}"/>
              </a:ext>
            </a:extLst>
          </p:cNvPr>
          <p:cNvSpPr/>
          <p:nvPr/>
        </p:nvSpPr>
        <p:spPr>
          <a:xfrm>
            <a:off x="622304" y="3488051"/>
            <a:ext cx="5194304" cy="2857500"/>
          </a:xfrm>
          <a:prstGeom prst="rect">
            <a:avLst/>
          </a:prstGeom>
          <a:solidFill>
            <a:srgbClr val="E59EDD"/>
          </a:solidFill>
          <a:ln w="19046" cap="flat">
            <a:solidFill>
              <a:srgbClr val="0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0" name="TextBox 17">
            <a:extLst>
              <a:ext uri="{FF2B5EF4-FFF2-40B4-BE49-F238E27FC236}">
                <a16:creationId xmlns:a16="http://schemas.microsoft.com/office/drawing/2014/main" id="{247ECA17-A020-594D-4B49-A39F523EF852}"/>
              </a:ext>
            </a:extLst>
          </p:cNvPr>
          <p:cNvSpPr txBox="1"/>
          <p:nvPr/>
        </p:nvSpPr>
        <p:spPr>
          <a:xfrm>
            <a:off x="704517" y="3639531"/>
            <a:ext cx="5112081" cy="26776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a:t>
            </a:r>
            <a:r>
              <a:rPr lang="en-GB" sz="2400" b="0" i="0" u="none" strike="noStrike" kern="1200" cap="none" spc="0" baseline="0">
                <a:solidFill>
                  <a:srgbClr val="000000"/>
                </a:solidFill>
                <a:uFillTx/>
                <a:latin typeface="Aptos"/>
              </a:rPr>
              <a:t>It is important for young adolescents to have a healthy eating routine, if they don’t it could affect their rapid growth, as well as development and learning skills. A poor nutrition diet can affect their present and future health outcomes.</a:t>
            </a:r>
            <a:endParaRPr lang="en-GB" sz="2000" b="0" i="0" u="none" strike="noStrike" kern="1200" cap="none" spc="0" baseline="0">
              <a:solidFill>
                <a:srgbClr val="000000"/>
              </a:solidFill>
              <a:uFillTx/>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1CC88A2-F91C-7CC5-D6C7-D7559E7F920A}"/>
              </a:ext>
            </a:extLst>
          </p:cNvPr>
          <p:cNvSpPr/>
          <p:nvPr/>
        </p:nvSpPr>
        <p:spPr>
          <a:xfrm>
            <a:off x="98252" y="109837"/>
            <a:ext cx="3740508" cy="101566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000" b="1" i="0" u="sng" strike="noStrike" kern="1200" cap="none" spc="0" baseline="0">
                <a:solidFill>
                  <a:srgbClr val="0F9ED5"/>
                </a:solidFill>
                <a:uFillTx/>
                <a:latin typeface="Aptos"/>
              </a:rPr>
              <a:t>Statistics:</a:t>
            </a:r>
            <a:endParaRPr lang="en-US" sz="5400" b="1" i="0" u="sng" strike="noStrike" kern="1200" cap="none" spc="0" baseline="0">
              <a:solidFill>
                <a:srgbClr val="0F9ED5"/>
              </a:solidFill>
              <a:uFillTx/>
              <a:latin typeface="Aptos"/>
            </a:endParaRPr>
          </a:p>
        </p:txBody>
      </p:sp>
      <p:sp>
        <p:nvSpPr>
          <p:cNvPr id="3" name="TextBox 7">
            <a:extLst>
              <a:ext uri="{FF2B5EF4-FFF2-40B4-BE49-F238E27FC236}">
                <a16:creationId xmlns:a16="http://schemas.microsoft.com/office/drawing/2014/main" id="{796B0157-D9B5-C154-AF76-1A2E4666A823}"/>
              </a:ext>
            </a:extLst>
          </p:cNvPr>
          <p:cNvSpPr txBox="1"/>
          <p:nvPr/>
        </p:nvSpPr>
        <p:spPr>
          <a:xfrm>
            <a:off x="0" y="1125498"/>
            <a:ext cx="7899401" cy="507831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As it stands the current situation on diet and nutrition and the affects it is having on many young people’s lives and the recommended nutritious guidelines.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NHS (2022) Eatwell Guide states, Eatwell guide and balanced diet, are not being met in the UK. Young adolescents aged 11/18yrs are only consuming 2.8 portions of their daily recommended intake of fruit and vegetables.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According to GOV.UK (2019) The recommended five a day guidelines of eating a balanced diet, are only being met by 9% of young adolescents,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In today’s society because they choose convenience processed foods such as crisps, sweets, ready meals, fast food, sugary pops and fizzy drinks this means they are only getting two thirds of their recommended calorie intake.</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Many young adolescents skip their breakfast mealtime and or rely on processed and convenience foods, this means the recommended dietary guidelines are currently falling short.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ptos"/>
              </a:rPr>
              <a:t>New data shows that fruit and vegetable consumption in the UK is falling to even lower levels, with fewer than one in ten 11–18-year-olds eating their five-a-day. Fibre intake is even more concerning, with just 4% of adults meeting the recommended intake. (The Food Foundation, 2025)</a:t>
            </a:r>
            <a:endParaRPr lang="en-GB" sz="2000" b="1" i="0" u="none" strike="noStrike" kern="1200" cap="none" spc="0" baseline="0">
              <a:solidFill>
                <a:srgbClr val="000000"/>
              </a:solidFill>
              <a:uFillTx/>
              <a:latin typeface="Aptos"/>
            </a:endParaRPr>
          </a:p>
        </p:txBody>
      </p:sp>
      <p:pic>
        <p:nvPicPr>
          <p:cNvPr id="4" name="Picture 9">
            <a:extLst>
              <a:ext uri="{FF2B5EF4-FFF2-40B4-BE49-F238E27FC236}">
                <a16:creationId xmlns:a16="http://schemas.microsoft.com/office/drawing/2014/main" id="{4D9C6FD2-6EC9-14B2-5C56-19CA9B888D0B}"/>
              </a:ext>
            </a:extLst>
          </p:cNvPr>
          <p:cNvPicPr>
            <a:picLocks noChangeAspect="1"/>
          </p:cNvPicPr>
          <p:nvPr/>
        </p:nvPicPr>
        <p:blipFill>
          <a:blip r:embed="rId2"/>
          <a:stretch>
            <a:fillRect/>
          </a:stretch>
        </p:blipFill>
        <p:spPr>
          <a:xfrm>
            <a:off x="8178795" y="936629"/>
            <a:ext cx="3810003" cy="4984751"/>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3102B-4697-6D5B-33E2-DC295BEDDAD2}"/>
              </a:ext>
            </a:extLst>
          </p:cNvPr>
          <p:cNvSpPr txBox="1">
            <a:spLocks noGrp="1"/>
          </p:cNvSpPr>
          <p:nvPr>
            <p:ph type="title"/>
          </p:nvPr>
        </p:nvSpPr>
        <p:spPr>
          <a:xfrm>
            <a:off x="4051304" y="0"/>
            <a:ext cx="6134096" cy="1325559"/>
          </a:xfrm>
        </p:spPr>
        <p:txBody>
          <a:bodyPr/>
          <a:lstStyle/>
          <a:p>
            <a:pPr lvl="0"/>
            <a:r>
              <a:rPr lang="en-GB" sz="5400">
                <a:solidFill>
                  <a:srgbClr val="FF0000"/>
                </a:solidFill>
              </a:rPr>
              <a:t>Challenges:</a:t>
            </a:r>
          </a:p>
        </p:txBody>
      </p:sp>
      <p:sp>
        <p:nvSpPr>
          <p:cNvPr id="3" name="Content Placeholder 2">
            <a:extLst>
              <a:ext uri="{FF2B5EF4-FFF2-40B4-BE49-F238E27FC236}">
                <a16:creationId xmlns:a16="http://schemas.microsoft.com/office/drawing/2014/main" id="{25BD0B86-668A-22CA-1E65-5E61B40F9D40}"/>
              </a:ext>
            </a:extLst>
          </p:cNvPr>
          <p:cNvSpPr txBox="1">
            <a:spLocks noGrp="1"/>
          </p:cNvSpPr>
          <p:nvPr>
            <p:ph idx="1"/>
          </p:nvPr>
        </p:nvSpPr>
        <p:spPr>
          <a:xfrm>
            <a:off x="190506" y="1690689"/>
            <a:ext cx="7340592" cy="4351336"/>
          </a:xfrm>
        </p:spPr>
        <p:txBody>
          <a:bodyPr/>
          <a:lstStyle/>
          <a:p>
            <a:pPr lvl="0">
              <a:lnSpc>
                <a:spcPct val="80000"/>
              </a:lnSpc>
            </a:pPr>
            <a:r>
              <a:rPr lang="en-GB" sz="2400"/>
              <a:t>Some of the many challenges that young adolescents can face today with, diet and nutrition are high consumption of the fast-food industry, processed foods, the increased intake of many sugary sweets and drinks, the busy lifestyle they lead which in turn leads to lack of meal preparation and cooking skills. The cost of modern day to day living pressures, the trends of social media that commonly promote unhealthy eating habits and irregular eating times. There are very limited awareness and education around the importance of diet and nutrition, mental health challenges that can influence their eating habits, all these contributing factors that make healthy eating more difficult and increase the risk of poor dietary habits.</a:t>
            </a:r>
          </a:p>
          <a:p>
            <a:pPr lvl="0">
              <a:lnSpc>
                <a:spcPct val="80000"/>
              </a:lnSpc>
            </a:pPr>
            <a:endParaRPr lang="en-GB" sz="2400"/>
          </a:p>
        </p:txBody>
      </p:sp>
      <p:pic>
        <p:nvPicPr>
          <p:cNvPr id="4" name="Picture 6">
            <a:extLst>
              <a:ext uri="{FF2B5EF4-FFF2-40B4-BE49-F238E27FC236}">
                <a16:creationId xmlns:a16="http://schemas.microsoft.com/office/drawing/2014/main" id="{09965991-E71D-1C9D-F0F7-9D9D24ED46FC}"/>
              </a:ext>
            </a:extLst>
          </p:cNvPr>
          <p:cNvPicPr>
            <a:picLocks noChangeAspect="1"/>
          </p:cNvPicPr>
          <p:nvPr/>
        </p:nvPicPr>
        <p:blipFill>
          <a:blip r:embed="rId2"/>
          <a:stretch>
            <a:fillRect/>
          </a:stretch>
        </p:blipFill>
        <p:spPr>
          <a:xfrm>
            <a:off x="7531098" y="1690689"/>
            <a:ext cx="4333899" cy="3846515"/>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322C6CC7-0202-748D-D94B-987662849AA3}"/>
              </a:ext>
            </a:extLst>
          </p:cNvPr>
          <p:cNvSpPr/>
          <p:nvPr/>
        </p:nvSpPr>
        <p:spPr>
          <a:xfrm>
            <a:off x="968953" y="274932"/>
            <a:ext cx="10254090"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uFillTx/>
                <a:latin typeface="Aptos"/>
              </a:rPr>
              <a:t>Short + Long-Term Consequences</a:t>
            </a:r>
          </a:p>
        </p:txBody>
      </p:sp>
      <p:sp>
        <p:nvSpPr>
          <p:cNvPr id="3" name="TextBox 6">
            <a:extLst>
              <a:ext uri="{FF2B5EF4-FFF2-40B4-BE49-F238E27FC236}">
                <a16:creationId xmlns:a16="http://schemas.microsoft.com/office/drawing/2014/main" id="{C29DAB02-BC5E-907B-A888-28AE9805EBB7}"/>
              </a:ext>
            </a:extLst>
          </p:cNvPr>
          <p:cNvSpPr txBox="1"/>
          <p:nvPr/>
        </p:nvSpPr>
        <p:spPr>
          <a:xfrm>
            <a:off x="361946" y="2207398"/>
            <a:ext cx="11468103" cy="1631216"/>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Young people/adolescents with poor nutrition in their day-to-day life can cause low energy levels, difficulties concentrating, reduced sports performance, increase in illness and fatigue. For young adolescents that are students these effects can have a significant direct impact on school or college attendance, in classroom low mood and behaviours, academic achievement and marks, and a lack of social confidence.</a:t>
            </a:r>
          </a:p>
        </p:txBody>
      </p:sp>
      <p:sp>
        <p:nvSpPr>
          <p:cNvPr id="4" name="TextBox 7">
            <a:extLst>
              <a:ext uri="{FF2B5EF4-FFF2-40B4-BE49-F238E27FC236}">
                <a16:creationId xmlns:a16="http://schemas.microsoft.com/office/drawing/2014/main" id="{8504596F-A42D-6DA4-1A22-39B231F2EF61}"/>
              </a:ext>
            </a:extLst>
          </p:cNvPr>
          <p:cNvSpPr txBox="1"/>
          <p:nvPr/>
        </p:nvSpPr>
        <p:spPr>
          <a:xfrm>
            <a:off x="241301" y="1632469"/>
            <a:ext cx="2349495"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ptos"/>
              </a:rPr>
              <a:t>Short-Term:</a:t>
            </a:r>
          </a:p>
        </p:txBody>
      </p:sp>
      <p:sp>
        <p:nvSpPr>
          <p:cNvPr id="5" name="TextBox 8">
            <a:extLst>
              <a:ext uri="{FF2B5EF4-FFF2-40B4-BE49-F238E27FC236}">
                <a16:creationId xmlns:a16="http://schemas.microsoft.com/office/drawing/2014/main" id="{83D62BE2-4094-3670-1D23-609A35983B0F}"/>
              </a:ext>
            </a:extLst>
          </p:cNvPr>
          <p:cNvSpPr txBox="1"/>
          <p:nvPr/>
        </p:nvSpPr>
        <p:spPr>
          <a:xfrm>
            <a:off x="203197" y="3838614"/>
            <a:ext cx="190499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sng" strike="noStrike" kern="1200" cap="none" spc="0" baseline="0">
                <a:solidFill>
                  <a:srgbClr val="000000"/>
                </a:solidFill>
                <a:uFillTx/>
                <a:latin typeface="Aptos"/>
              </a:rPr>
              <a:t>Long-Term:</a:t>
            </a:r>
          </a:p>
        </p:txBody>
      </p:sp>
      <p:sp>
        <p:nvSpPr>
          <p:cNvPr id="6" name="TextBox 9">
            <a:extLst>
              <a:ext uri="{FF2B5EF4-FFF2-40B4-BE49-F238E27FC236}">
                <a16:creationId xmlns:a16="http://schemas.microsoft.com/office/drawing/2014/main" id="{5495FA7A-1F82-F9D7-764F-0AC07C289453}"/>
              </a:ext>
            </a:extLst>
          </p:cNvPr>
          <p:cNvSpPr txBox="1"/>
          <p:nvPr/>
        </p:nvSpPr>
        <p:spPr>
          <a:xfrm>
            <a:off x="361946" y="4325678"/>
            <a:ext cx="11245848" cy="1908215"/>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Young people/adolescents with a poor unhealthy diet or eating habit can significantly increase their risk of Obesity, Type 2 Diabetes, Heart Disease, High Blood Pressure, Risk of Stroke, Certain Cancers, Mental Health Disorders. Having a poor dietary habit often formed in young adolescents can and will often continue into their adult life, significantly increasing lifelong health problems according to (The Guardian-Ultra-Processed Food Linked to 32 Harmful Effects to Health,2024.).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A842C-2F61-F719-396A-5FDAB1E01697}"/>
              </a:ext>
            </a:extLst>
          </p:cNvPr>
          <p:cNvSpPr txBox="1">
            <a:spLocks noGrp="1"/>
          </p:cNvSpPr>
          <p:nvPr>
            <p:ph type="title"/>
          </p:nvPr>
        </p:nvSpPr>
        <p:spPr/>
        <p:txBody>
          <a:bodyPr/>
          <a:lstStyle/>
          <a:p>
            <a:pPr lvl="0"/>
            <a:r>
              <a:rPr lang="en-GB" b="1" u="sng"/>
              <a:t>Key Aims + Benefits:</a:t>
            </a:r>
          </a:p>
        </p:txBody>
      </p:sp>
      <p:sp>
        <p:nvSpPr>
          <p:cNvPr id="3" name="Content Placeholder 2">
            <a:extLst>
              <a:ext uri="{FF2B5EF4-FFF2-40B4-BE49-F238E27FC236}">
                <a16:creationId xmlns:a16="http://schemas.microsoft.com/office/drawing/2014/main" id="{514DD305-E1B7-70B5-7B78-2BFFC212A6C1}"/>
              </a:ext>
            </a:extLst>
          </p:cNvPr>
          <p:cNvSpPr txBox="1">
            <a:spLocks noGrp="1"/>
          </p:cNvSpPr>
          <p:nvPr>
            <p:ph idx="1"/>
          </p:nvPr>
        </p:nvSpPr>
        <p:spPr>
          <a:xfrm>
            <a:off x="0" y="1690689"/>
            <a:ext cx="12191996" cy="4802181"/>
          </a:xfrm>
        </p:spPr>
        <p:txBody>
          <a:bodyPr/>
          <a:lstStyle/>
          <a:p>
            <a:pPr marL="0" lvl="0" indent="0">
              <a:lnSpc>
                <a:spcPct val="70000"/>
              </a:lnSpc>
              <a:buNone/>
            </a:pPr>
            <a:r>
              <a:rPr lang="en-GB" sz="1800" b="1" u="sng"/>
              <a:t>AIM 1=SHOW HOW BAD EATING HABITS CAN CREATE BAD PERFORMANCE IN YOUNG ADOLESCENTS.</a:t>
            </a:r>
          </a:p>
          <a:p>
            <a:pPr marL="0" lvl="0" indent="0">
              <a:lnSpc>
                <a:spcPct val="70000"/>
              </a:lnSpc>
              <a:buNone/>
            </a:pPr>
            <a:r>
              <a:rPr lang="en-GB" sz="1800"/>
              <a:t>In many adolescents they don’t realise by not having a good nutritious diet can strongly affect their every day-to-day performance and can often lead to Reduced Concentration, Lower Academic Achievements, Slower Reaction times, Poor Sporting Performance, Fatigue Throughout the Day. Studies have shown that a high consumption of the ultra-processed foods can be associated to poor academic outcomes and can reduce their cognitive overall performance.</a:t>
            </a:r>
          </a:p>
          <a:p>
            <a:pPr marL="0" lvl="0" indent="0">
              <a:lnSpc>
                <a:spcPct val="70000"/>
              </a:lnSpc>
              <a:buNone/>
            </a:pPr>
            <a:r>
              <a:rPr lang="en-GB" sz="1800" b="1" u="sng"/>
              <a:t>BENEFITS OF ACHIEVING AIM 1.</a:t>
            </a:r>
          </a:p>
          <a:p>
            <a:pPr marL="0" lvl="0" indent="0">
              <a:lnSpc>
                <a:spcPct val="70000"/>
              </a:lnSpc>
              <a:buNone/>
            </a:pPr>
            <a:r>
              <a:rPr lang="en-GB" sz="1800"/>
              <a:t>To improve on their school performance, better their concentration, increase their energy levels, better their self-confidence, improve their attendance.</a:t>
            </a:r>
          </a:p>
          <a:p>
            <a:pPr marL="0" lvl="0" indent="0">
              <a:lnSpc>
                <a:spcPct val="70000"/>
              </a:lnSpc>
              <a:buNone/>
            </a:pPr>
            <a:endParaRPr lang="en-GB" sz="2100"/>
          </a:p>
          <a:p>
            <a:pPr marL="0" lvl="0" indent="0">
              <a:lnSpc>
                <a:spcPct val="70000"/>
              </a:lnSpc>
              <a:buNone/>
            </a:pPr>
            <a:r>
              <a:rPr lang="en-GB" sz="2000" b="1" u="sng"/>
              <a:t>AIM 2 = SHOW HOW UPGRADING SIMPLE MEALS CAN IMPROVE NUTRITION.</a:t>
            </a:r>
          </a:p>
          <a:p>
            <a:pPr marL="0" lvl="0" indent="0">
              <a:lnSpc>
                <a:spcPct val="70000"/>
              </a:lnSpc>
              <a:buNone/>
            </a:pPr>
            <a:r>
              <a:rPr lang="en-GB" sz="1800"/>
              <a:t>There are very many adolescents that regularly eat instant noodles, microwave meals and or convenience foods. This campaign will help guide and teach them that they can upgrade these meals easily and cost affectively. Instant noodles contain a high level of salts and low in the nutrition’s, if we can teach them to upgrade them by adding vegetables ie: broccoli, peppers, spinach, add some proteins such as chicken, eggs, beans or tofu and leave out the flavour sachet use. </a:t>
            </a:r>
          </a:p>
          <a:p>
            <a:pPr marL="0" lvl="0" indent="0">
              <a:lnSpc>
                <a:spcPct val="70000"/>
              </a:lnSpc>
              <a:buNone/>
            </a:pPr>
            <a:r>
              <a:rPr lang="en-GB" sz="2000" b="1" u="sng"/>
              <a:t>BENEFITS OF ACHIEVING AIM 2. </a:t>
            </a:r>
          </a:p>
          <a:p>
            <a:pPr marL="0" lvl="0" indent="0">
              <a:lnSpc>
                <a:spcPct val="70000"/>
              </a:lnSpc>
              <a:buNone/>
            </a:pPr>
            <a:r>
              <a:rPr lang="en-GB" sz="1800"/>
              <a:t>Adolescents will have a better nutrition intake, affordable healthy meals, an increase in their cooking skills, sustainable behavioural changes, and they will understand and learn that eating healthy doesn’t mean it is complicated or cost effective.</a:t>
            </a:r>
          </a:p>
          <a:p>
            <a:pPr marL="0" lvl="0" indent="0">
              <a:lnSpc>
                <a:spcPct val="70000"/>
              </a:lnSpc>
              <a:buNone/>
            </a:pPr>
            <a:endParaRPr lang="en-GB" sz="1300"/>
          </a:p>
          <a:p>
            <a:pPr marL="0" lvl="0" indent="0">
              <a:lnSpc>
                <a:spcPct val="70000"/>
              </a:lnSpc>
              <a:buNone/>
            </a:pPr>
            <a:endParaRPr lang="en-GB" sz="1300"/>
          </a:p>
          <a:p>
            <a:pPr lvl="0">
              <a:lnSpc>
                <a:spcPct val="70000"/>
              </a:lnSpc>
            </a:pPr>
            <a:endParaRPr lang="en-GB" sz="1300"/>
          </a:p>
          <a:p>
            <a:pPr lvl="0">
              <a:lnSpc>
                <a:spcPct val="70000"/>
              </a:lnSpc>
            </a:pPr>
            <a:endParaRPr lang="en-GB" sz="1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CE6F8E1-E0EB-574B-03E8-AF41B41954D3}"/>
              </a:ext>
            </a:extLst>
          </p:cNvPr>
          <p:cNvSpPr txBox="1">
            <a:spLocks noGrp="1"/>
          </p:cNvSpPr>
          <p:nvPr>
            <p:ph idx="1"/>
          </p:nvPr>
        </p:nvSpPr>
        <p:spPr>
          <a:xfrm>
            <a:off x="272143" y="827312"/>
            <a:ext cx="11081659" cy="5349651"/>
          </a:xfrm>
        </p:spPr>
        <p:txBody>
          <a:bodyPr/>
          <a:lstStyle/>
          <a:p>
            <a:pPr lvl="0">
              <a:lnSpc>
                <a:spcPct val="70000"/>
              </a:lnSpc>
            </a:pPr>
            <a:r>
              <a:rPr lang="en-GB" sz="2600" b="1" u="sng"/>
              <a:t>AIM 3 = TO SHOW THAT MENTAL HEALTH IS ALSO CONNECTED TO THE FOOD THAT WE EAT.</a:t>
            </a:r>
          </a:p>
          <a:p>
            <a:pPr marL="0" lvl="0" indent="0">
              <a:lnSpc>
                <a:spcPct val="70000"/>
              </a:lnSpc>
              <a:buNone/>
            </a:pPr>
            <a:r>
              <a:rPr lang="en-GB" sz="2600"/>
              <a:t>Having a good quality balanced nutritious diet influences young people’s mental health, some research shows that having and maintaining a healthier diet are linked to having a greater emotional well-being. They also show that having a poor nutritious diet can lead to psychological distresses, therefore improving their dietary intake can improve their mental health outcomes. (Jaka, F.N, et al, 2011) shows young people that eat healthy support a stable mood, better concentration, reduced stress levels, improved sleep patterns. Having a poor nutritious diet can lead to = Irritability, low mood levels, feeling of fatigue, the feeling of having a low emotional well-being.</a:t>
            </a:r>
          </a:p>
          <a:p>
            <a:pPr marL="0" lvl="0" indent="0">
              <a:lnSpc>
                <a:spcPct val="70000"/>
              </a:lnSpc>
              <a:buNone/>
            </a:pPr>
            <a:endParaRPr lang="en-GB" sz="2600"/>
          </a:p>
          <a:p>
            <a:pPr marL="0" lvl="0" indent="0">
              <a:lnSpc>
                <a:spcPct val="70000"/>
              </a:lnSpc>
              <a:buNone/>
            </a:pPr>
            <a:r>
              <a:rPr lang="en-GB" sz="2600" b="1" u="sng"/>
              <a:t>BENEFITS OF ACHIEVING AIM 3.</a:t>
            </a:r>
          </a:p>
          <a:p>
            <a:pPr marL="0" lvl="0" indent="0">
              <a:lnSpc>
                <a:spcPct val="70000"/>
              </a:lnSpc>
              <a:buNone/>
            </a:pPr>
            <a:r>
              <a:rPr lang="en-GB" sz="2600"/>
              <a:t>Young adolescents with a good nutritious diet can improve their mental health well-being, it can increase their resilience, it improves their emotional regulation and a overall greater quality of life.</a:t>
            </a:r>
          </a:p>
          <a:p>
            <a:pPr lvl="0">
              <a:lnSpc>
                <a:spcPct val="70000"/>
              </a:lnSpc>
            </a:pPr>
            <a:endParaRPr lang="en-GB" sz="2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BCBA3-8B28-8C27-68A8-39D0B4B1470F}"/>
              </a:ext>
            </a:extLst>
          </p:cNvPr>
          <p:cNvSpPr txBox="1">
            <a:spLocks noGrp="1"/>
          </p:cNvSpPr>
          <p:nvPr>
            <p:ph type="title"/>
          </p:nvPr>
        </p:nvSpPr>
        <p:spPr>
          <a:xfrm>
            <a:off x="680962" y="914400"/>
            <a:ext cx="10691265" cy="898361"/>
          </a:xfrm>
        </p:spPr>
        <p:txBody>
          <a:bodyPr/>
          <a:lstStyle/>
          <a:p>
            <a:pPr lvl="0"/>
            <a:r>
              <a:rPr lang="en-GB"/>
              <a:t>Types of evaluation.</a:t>
            </a:r>
          </a:p>
        </p:txBody>
      </p:sp>
      <p:sp>
        <p:nvSpPr>
          <p:cNvPr id="3" name="TextBox 7">
            <a:extLst>
              <a:ext uri="{FF2B5EF4-FFF2-40B4-BE49-F238E27FC236}">
                <a16:creationId xmlns:a16="http://schemas.microsoft.com/office/drawing/2014/main" id="{FEEC880F-5B58-1525-718D-8B3C83A7FEC3}"/>
              </a:ext>
            </a:extLst>
          </p:cNvPr>
          <p:cNvSpPr txBox="1"/>
          <p:nvPr/>
        </p:nvSpPr>
        <p:spPr>
          <a:xfrm>
            <a:off x="240633" y="1812761"/>
            <a:ext cx="3192380" cy="2585319"/>
          </a:xfrm>
          <a:prstGeom prst="rect">
            <a:avLst/>
          </a:prstGeom>
          <a:solidFill>
            <a:srgbClr val="FFFFFF"/>
          </a:solid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Process Evaluation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This evaluation is a type of formative evaluation that assess the type, quantity, and quality of program activities or services. (Rural Health Information,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9">
            <a:extLst>
              <a:ext uri="{FF2B5EF4-FFF2-40B4-BE49-F238E27FC236}">
                <a16:creationId xmlns:a16="http://schemas.microsoft.com/office/drawing/2014/main" id="{C343C251-1B7B-BA82-F740-49E3BFA47FC1}"/>
              </a:ext>
            </a:extLst>
          </p:cNvPr>
          <p:cNvSpPr txBox="1"/>
          <p:nvPr/>
        </p:nvSpPr>
        <p:spPr>
          <a:xfrm>
            <a:off x="3553806" y="1812761"/>
            <a:ext cx="3942344" cy="2862318"/>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Formativ</a:t>
            </a:r>
            <a:r>
              <a:rPr lang="en-GB" sz="1800" b="1" i="0" u="sng" strike="noStrike" kern="0" cap="none" spc="0" baseline="0">
                <a:solidFill>
                  <a:srgbClr val="000000"/>
                </a:solidFill>
                <a:uFillTx/>
                <a:latin typeface="Aptos"/>
              </a:rPr>
              <a:t>e </a:t>
            </a:r>
            <a:r>
              <a:rPr lang="en-GB" sz="1800" b="1" i="0" u="sng" strike="noStrike" kern="1200" cap="none" spc="0" baseline="0">
                <a:solidFill>
                  <a:srgbClr val="000000"/>
                </a:solidFill>
                <a:uFillTx/>
                <a:latin typeface="Aptos"/>
              </a:rPr>
              <a:t>Evaluation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Formative evaluation indicate whether things like teaching plans that are drawn up to address the next steps indicated, they also may be questions, tasks, quizzes or formal assessments, but they may not be recorded at all. </a:t>
            </a:r>
            <a:r>
              <a:rPr lang="en-GB" sz="1800" b="0" i="0" u="none" strike="noStrike" kern="0" cap="none" spc="0" baseline="0">
                <a:solidFill>
                  <a:srgbClr val="000000"/>
                </a:solidFill>
                <a:uFillTx/>
                <a:latin typeface="Aptos"/>
              </a:rPr>
              <a:t>(National Foundation for Educational Research, 2023)</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TextBox 10">
            <a:extLst>
              <a:ext uri="{FF2B5EF4-FFF2-40B4-BE49-F238E27FC236}">
                <a16:creationId xmlns:a16="http://schemas.microsoft.com/office/drawing/2014/main" id="{8A769F44-63ED-8221-A6D9-FB1495F83A23}"/>
              </a:ext>
            </a:extLst>
          </p:cNvPr>
          <p:cNvSpPr txBox="1"/>
          <p:nvPr/>
        </p:nvSpPr>
        <p:spPr>
          <a:xfrm>
            <a:off x="7616952" y="1812761"/>
            <a:ext cx="4480560" cy="2585319"/>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Summative Evaluation</a:t>
            </a: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 summative evaluation can vary (written test, observation, task, or conversation) and is recorded through writing, photographs or visual/audio recording, it will summarise and provide data that can track progress and inform other individuals. (National Foundation for Educational Research, 2023)</a:t>
            </a:r>
          </a:p>
        </p:txBody>
      </p:sp>
      <p:sp>
        <p:nvSpPr>
          <p:cNvPr id="6" name="TextBox 6">
            <a:extLst>
              <a:ext uri="{FF2B5EF4-FFF2-40B4-BE49-F238E27FC236}">
                <a16:creationId xmlns:a16="http://schemas.microsoft.com/office/drawing/2014/main" id="{C2CBA9D6-4054-6A8C-8901-66903A865161}"/>
              </a:ext>
            </a:extLst>
          </p:cNvPr>
          <p:cNvSpPr txBox="1"/>
          <p:nvPr/>
        </p:nvSpPr>
        <p:spPr>
          <a:xfrm>
            <a:off x="475488" y="4675080"/>
            <a:ext cx="10896740"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These three are the types of evaluation that were used in the campaign. Firstly, Formative evaluation is prior to the campaign, and this is when research is done in order to understand the target groups understanding on diet/nutrition. Secondly Process evaluation is used during the campaign, this is to see if the campaign is being executed (checking if poster is being seen, seeing if people are engaging. Lastly, Summative evaluation was used after the campaign and this checks to overall achievement of the campaign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53AE0638-F3B8-0DFC-C7B7-21E169F16372}"/>
              </a:ext>
            </a:extLst>
          </p:cNvPr>
          <p:cNvSpPr/>
          <p:nvPr/>
        </p:nvSpPr>
        <p:spPr>
          <a:xfrm>
            <a:off x="-417505" y="26188"/>
            <a:ext cx="8229371" cy="769440"/>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400" b="1" i="0" u="none" strike="noStrike" kern="1200" cap="none" spc="0" baseline="0">
                <a:solidFill>
                  <a:srgbClr val="FFC000"/>
                </a:solidFill>
                <a:uFillTx/>
                <a:latin typeface="Calibri"/>
              </a:rPr>
              <a:t>How each evaluation was used:</a:t>
            </a:r>
          </a:p>
        </p:txBody>
      </p:sp>
      <p:sp>
        <p:nvSpPr>
          <p:cNvPr id="3" name="TextBox 3">
            <a:extLst>
              <a:ext uri="{FF2B5EF4-FFF2-40B4-BE49-F238E27FC236}">
                <a16:creationId xmlns:a16="http://schemas.microsoft.com/office/drawing/2014/main" id="{2D6C0312-FC63-971D-38CD-05E4784BF123}"/>
              </a:ext>
            </a:extLst>
          </p:cNvPr>
          <p:cNvSpPr txBox="1"/>
          <p:nvPr/>
        </p:nvSpPr>
        <p:spPr>
          <a:xfrm>
            <a:off x="39575" y="966795"/>
            <a:ext cx="9354311"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was achieved in the campaign by providing a poster, and this aids to achieve the aims for the campaign as the poster allows for a fun, eye-catching way to provide information on one's diet/nutrition and on healthy eating. By using fun and attractive colours in the poster it allows to raise awareness on healthy eating but also to motivate people to exercise good decisions on their food choices.</a:t>
            </a:r>
          </a:p>
        </p:txBody>
      </p:sp>
      <p:sp>
        <p:nvSpPr>
          <p:cNvPr id="4" name="Rectangle 4">
            <a:extLst>
              <a:ext uri="{FF2B5EF4-FFF2-40B4-BE49-F238E27FC236}">
                <a16:creationId xmlns:a16="http://schemas.microsoft.com/office/drawing/2014/main" id="{D1C2E1E8-917E-47C1-A171-A5D2717DE631}"/>
              </a:ext>
            </a:extLst>
          </p:cNvPr>
          <p:cNvSpPr/>
          <p:nvPr/>
        </p:nvSpPr>
        <p:spPr>
          <a:xfrm>
            <a:off x="868680" y="2462415"/>
            <a:ext cx="12113440" cy="707882"/>
          </a:xfrm>
          <a:prstGeom prst="rect">
            <a:avLst/>
          </a:prstGeom>
          <a:noFill/>
          <a:ln cap="flat">
            <a:noFill/>
            <a:prstDash val="solid"/>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C000"/>
                </a:solidFill>
                <a:uFillTx/>
                <a:latin typeface="Calibri"/>
              </a:rPr>
              <a:t>Measuring whether the aims have been achieved</a:t>
            </a:r>
          </a:p>
        </p:txBody>
      </p:sp>
      <p:sp>
        <p:nvSpPr>
          <p:cNvPr id="5" name="TextBox 5">
            <a:extLst>
              <a:ext uri="{FF2B5EF4-FFF2-40B4-BE49-F238E27FC236}">
                <a16:creationId xmlns:a16="http://schemas.microsoft.com/office/drawing/2014/main" id="{E7CB9C35-58F6-081B-57D2-690644921CFF}"/>
              </a:ext>
            </a:extLst>
          </p:cNvPr>
          <p:cNvSpPr txBox="1"/>
          <p:nvPr/>
        </p:nvSpPr>
        <p:spPr>
          <a:xfrm>
            <a:off x="1690067" y="3046177"/>
            <a:ext cx="9354311" cy="175432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 order to see whether the aims have been measured, evaluations such as feedback forms, surveys, and questionnaires are used and to see if they have been achieved you will see a difference in individuals understanding of what foods affect the body (performance), can identify how to spruce up microwave meals/ instant noodles and also to show what foods can have an affect on an individuals mental health. Finally comparing results from before and after the campaign to see any changes in awareness and knowledge.</a:t>
            </a:r>
          </a:p>
        </p:txBody>
      </p:sp>
      <p:pic>
        <p:nvPicPr>
          <p:cNvPr id="6" name="Picture 8">
            <a:extLst>
              <a:ext uri="{FF2B5EF4-FFF2-40B4-BE49-F238E27FC236}">
                <a16:creationId xmlns:a16="http://schemas.microsoft.com/office/drawing/2014/main" id="{2104770F-51EB-A5B2-F145-430212C9E9B7}"/>
              </a:ext>
            </a:extLst>
          </p:cNvPr>
          <p:cNvPicPr>
            <a:picLocks noChangeAspect="1"/>
          </p:cNvPicPr>
          <p:nvPr/>
        </p:nvPicPr>
        <p:blipFill>
          <a:blip r:embed="rId2"/>
          <a:stretch>
            <a:fillRect/>
          </a:stretch>
        </p:blipFill>
        <p:spPr>
          <a:xfrm>
            <a:off x="3320414" y="5135306"/>
            <a:ext cx="5037201" cy="1323978"/>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pic>
        <p:nvPicPr>
          <p:cNvPr id="2" name="Picture 6">
            <a:extLst>
              <a:ext uri="{FF2B5EF4-FFF2-40B4-BE49-F238E27FC236}">
                <a16:creationId xmlns:a16="http://schemas.microsoft.com/office/drawing/2014/main" id="{63471C58-D6E0-5C45-7B9D-C9B65641662E}"/>
              </a:ext>
            </a:extLst>
          </p:cNvPr>
          <p:cNvPicPr>
            <a:picLocks noChangeAspect="1"/>
          </p:cNvPicPr>
          <p:nvPr/>
        </p:nvPicPr>
        <p:blipFill>
          <a:blip r:embed="rId3"/>
          <a:stretch>
            <a:fillRect/>
          </a:stretch>
        </p:blipFill>
        <p:spPr>
          <a:xfrm>
            <a:off x="9105896" y="0"/>
            <a:ext cx="3086099" cy="2057400"/>
          </a:xfrm>
          <a:prstGeom prst="rect">
            <a:avLst/>
          </a:prstGeom>
          <a:noFill/>
          <a:ln cap="flat">
            <a:noFill/>
          </a:ln>
        </p:spPr>
      </p:pic>
      <p:sp>
        <p:nvSpPr>
          <p:cNvPr id="3" name="Rectangle 7">
            <a:extLst>
              <a:ext uri="{FF2B5EF4-FFF2-40B4-BE49-F238E27FC236}">
                <a16:creationId xmlns:a16="http://schemas.microsoft.com/office/drawing/2014/main" id="{D4E48BD3-E1B6-F2F6-3AC4-4F8F2DF70F44}"/>
              </a:ext>
            </a:extLst>
          </p:cNvPr>
          <p:cNvSpPr/>
          <p:nvPr/>
        </p:nvSpPr>
        <p:spPr>
          <a:xfrm>
            <a:off x="3962470" y="151534"/>
            <a:ext cx="4267065" cy="175432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FFC000"/>
                </a:solidFill>
                <a:uFillTx/>
                <a:latin typeface="Calibri"/>
              </a:rPr>
              <a:t>Nutrition over</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FFC000"/>
                </a:solidFill>
                <a:uFillTx/>
                <a:latin typeface="Calibri"/>
              </a:rPr>
              <a:t> Numbers</a:t>
            </a:r>
          </a:p>
        </p:txBody>
      </p:sp>
      <p:sp>
        <p:nvSpPr>
          <p:cNvPr id="4" name="TextBox 8">
            <a:extLst>
              <a:ext uri="{FF2B5EF4-FFF2-40B4-BE49-F238E27FC236}">
                <a16:creationId xmlns:a16="http://schemas.microsoft.com/office/drawing/2014/main" id="{D651DB05-B728-197C-F76A-D1ED278C6F1D}"/>
              </a:ext>
            </a:extLst>
          </p:cNvPr>
          <p:cNvSpPr txBox="1"/>
          <p:nvPr/>
        </p:nvSpPr>
        <p:spPr>
          <a:xfrm>
            <a:off x="1097280" y="2152899"/>
            <a:ext cx="9765792" cy="1077218"/>
          </a:xfrm>
          <a:prstGeom prst="rect">
            <a:avLst/>
          </a:prstGeom>
          <a:noFill/>
          <a:ln w="9528" cap="flat">
            <a:solidFill>
              <a:srgbClr val="000000"/>
            </a:solidFill>
            <a:prstDash val="solid"/>
            <a:miter/>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By focusing on nutrition over calories, it allows for individuals to focus on the quality of food than just always counting the calories but also supporting Health Promotion. WHO (2020) states ‘diet plays a crucial role in shaping health and wellbeing, and healthy diets helps protect against malnutrition’. By eating adequately, balanced meals, and eating in moderation it allows your body to get all the nutrients needed without overdoing it.</a:t>
            </a:r>
          </a:p>
        </p:txBody>
      </p:sp>
      <p:graphicFrame>
        <p:nvGraphicFramePr>
          <p:cNvPr id="5" name="Table 9">
            <a:extLst>
              <a:ext uri="{FF2B5EF4-FFF2-40B4-BE49-F238E27FC236}">
                <a16:creationId xmlns:a16="http://schemas.microsoft.com/office/drawing/2014/main" id="{46A3CC2D-7399-5FD0-922A-2EE1E0D00E25}"/>
              </a:ext>
            </a:extLst>
          </p:cNvPr>
          <p:cNvGraphicFramePr>
            <a:graphicFrameLocks noGrp="1"/>
          </p:cNvGraphicFramePr>
          <p:nvPr/>
        </p:nvGraphicFramePr>
        <p:xfrm>
          <a:off x="194053" y="3325617"/>
          <a:ext cx="5292346" cy="2443484"/>
        </p:xfrm>
        <a:graphic>
          <a:graphicData uri="http://schemas.openxmlformats.org/drawingml/2006/table">
            <a:tbl>
              <a:tblPr firstRow="1" bandRow="1">
                <a:effectLst/>
                <a:tableStyleId>{5C22544A-7EE6-4342-B048-85BDC9FD1C3A}</a:tableStyleId>
              </a:tblPr>
              <a:tblGrid>
                <a:gridCol w="5292346">
                  <a:extLst>
                    <a:ext uri="{9D8B030D-6E8A-4147-A177-3AD203B41FA5}">
                      <a16:colId xmlns:a16="http://schemas.microsoft.com/office/drawing/2014/main" val="698351646"/>
                    </a:ext>
                  </a:extLst>
                </a:gridCol>
              </a:tblGrid>
              <a:tr h="370844">
                <a:tc>
                  <a:txBody>
                    <a:bodyPr/>
                    <a:lstStyle/>
                    <a:p>
                      <a:pPr lvl="0"/>
                      <a:r>
                        <a:rPr lang="en-GB"/>
                        <a:t>Benefits of Healthy Eating:</a:t>
                      </a:r>
                    </a:p>
                  </a:txBody>
                  <a:tcPr>
                    <a:solidFill>
                      <a:srgbClr val="FF0000"/>
                    </a:solidFill>
                  </a:tcPr>
                </a:tc>
                <a:extLst>
                  <a:ext uri="{0D108BD9-81ED-4DB2-BD59-A6C34878D82A}">
                    <a16:rowId xmlns:a16="http://schemas.microsoft.com/office/drawing/2014/main" val="54867893"/>
                  </a:ext>
                </a:extLst>
              </a:tr>
              <a:tr h="370844">
                <a:tc>
                  <a:txBody>
                    <a:bodyPr/>
                    <a:lstStyle/>
                    <a:p>
                      <a:pPr marL="285750" lvl="0" indent="-285750">
                        <a:buSzPct val="100000"/>
                        <a:buFont typeface="Arial" pitchFamily="34"/>
                        <a:buChar char="•"/>
                      </a:pPr>
                      <a:r>
                        <a:rPr lang="en-GB" sz="1400"/>
                        <a:t>Prevents Disease – By eating healthy, it reduces the risk of developing chronic conditions (Type 2 Diabetes, Heart Disease, Stroke etc)</a:t>
                      </a:r>
                    </a:p>
                    <a:p>
                      <a:pPr marL="285750" lvl="0" indent="-285750">
                        <a:buSzPct val="100000"/>
                        <a:buFont typeface="Arial" pitchFamily="34"/>
                        <a:buChar char="•"/>
                      </a:pPr>
                      <a:r>
                        <a:rPr lang="en-GB" sz="1400"/>
                        <a:t>Mental Health – Allowing yourself to eat healthily improves mood, focus, and memory.</a:t>
                      </a:r>
                    </a:p>
                    <a:p>
                      <a:pPr marL="285750" lvl="0" indent="-285750">
                        <a:buSzPct val="100000"/>
                        <a:buFont typeface="Arial" pitchFamily="34"/>
                        <a:buChar char="•"/>
                      </a:pPr>
                      <a:r>
                        <a:rPr lang="en-GB" sz="1400"/>
                        <a:t>Physically – eating healthier gives the body all the nutrients needed allowing for stronger bones, clear skin, and healthier teeth.</a:t>
                      </a:r>
                    </a:p>
                    <a:p>
                      <a:pPr marL="285750" lvl="0" indent="-285750">
                        <a:buSzPct val="100000"/>
                        <a:buFont typeface="Arial" pitchFamily="34"/>
                        <a:buChar char="•"/>
                      </a:pPr>
                      <a:endParaRPr lang="en-GB"/>
                    </a:p>
                  </a:txBody>
                  <a:tcPr/>
                </a:tc>
                <a:extLst>
                  <a:ext uri="{0D108BD9-81ED-4DB2-BD59-A6C34878D82A}">
                    <a16:rowId xmlns:a16="http://schemas.microsoft.com/office/drawing/2014/main" val="3640210270"/>
                  </a:ext>
                </a:extLst>
              </a:tr>
            </a:tbl>
          </a:graphicData>
        </a:graphic>
      </p:graphicFrame>
      <p:pic>
        <p:nvPicPr>
          <p:cNvPr id="6" name="Picture 7">
            <a:extLst>
              <a:ext uri="{FF2B5EF4-FFF2-40B4-BE49-F238E27FC236}">
                <a16:creationId xmlns:a16="http://schemas.microsoft.com/office/drawing/2014/main" id="{26909AA0-7C75-FDB5-41AD-E5632118FC04}"/>
              </a:ext>
            </a:extLst>
          </p:cNvPr>
          <p:cNvPicPr>
            <a:picLocks noChangeAspect="1"/>
          </p:cNvPicPr>
          <p:nvPr/>
        </p:nvPicPr>
        <p:blipFill>
          <a:blip r:embed="rId4"/>
          <a:stretch>
            <a:fillRect/>
          </a:stretch>
        </p:blipFill>
        <p:spPr>
          <a:xfrm>
            <a:off x="0" y="0"/>
            <a:ext cx="3593253" cy="2057400"/>
          </a:xfrm>
          <a:prstGeom prst="rect">
            <a:avLst/>
          </a:prstGeom>
          <a:noFill/>
          <a:ln cap="flat">
            <a:noFill/>
          </a:ln>
        </p:spPr>
      </p:pic>
      <p:graphicFrame>
        <p:nvGraphicFramePr>
          <p:cNvPr id="7" name="Table 9">
            <a:extLst>
              <a:ext uri="{FF2B5EF4-FFF2-40B4-BE49-F238E27FC236}">
                <a16:creationId xmlns:a16="http://schemas.microsoft.com/office/drawing/2014/main" id="{FFDA4B7A-BA13-A2BC-76CE-2C68C2F555CB}"/>
              </a:ext>
            </a:extLst>
          </p:cNvPr>
          <p:cNvGraphicFramePr>
            <a:graphicFrameLocks noGrp="1"/>
          </p:cNvGraphicFramePr>
          <p:nvPr/>
        </p:nvGraphicFramePr>
        <p:xfrm>
          <a:off x="5980176" y="3325617"/>
          <a:ext cx="5292346" cy="2472208"/>
        </p:xfrm>
        <a:graphic>
          <a:graphicData uri="http://schemas.openxmlformats.org/drawingml/2006/table">
            <a:tbl>
              <a:tblPr firstRow="1" bandRow="1">
                <a:effectLst/>
                <a:tableStyleId>{5C22544A-7EE6-4342-B048-85BDC9FD1C3A}</a:tableStyleId>
              </a:tblPr>
              <a:tblGrid>
                <a:gridCol w="5292346">
                  <a:extLst>
                    <a:ext uri="{9D8B030D-6E8A-4147-A177-3AD203B41FA5}">
                      <a16:colId xmlns:a16="http://schemas.microsoft.com/office/drawing/2014/main" val="3999606022"/>
                    </a:ext>
                  </a:extLst>
                </a:gridCol>
              </a:tblGrid>
              <a:tr h="337029">
                <a:tc>
                  <a:txBody>
                    <a:bodyPr/>
                    <a:lstStyle/>
                    <a:p>
                      <a:pPr lvl="0"/>
                      <a:r>
                        <a:rPr lang="en-GB"/>
                        <a:t>Tips:</a:t>
                      </a:r>
                    </a:p>
                  </a:txBody>
                  <a:tcPr>
                    <a:solidFill>
                      <a:srgbClr val="FF0000"/>
                    </a:solidFill>
                  </a:tcPr>
                </a:tc>
                <a:extLst>
                  <a:ext uri="{0D108BD9-81ED-4DB2-BD59-A6C34878D82A}">
                    <a16:rowId xmlns:a16="http://schemas.microsoft.com/office/drawing/2014/main" val="428551397"/>
                  </a:ext>
                </a:extLst>
              </a:tr>
              <a:tr h="2106448">
                <a:tc>
                  <a:txBody>
                    <a:bodyPr/>
                    <a:lstStyle/>
                    <a:p>
                      <a:pPr marL="285750" lvl="0" indent="-285750">
                        <a:buSzPct val="100000"/>
                        <a:buFont typeface="Arial" pitchFamily="34"/>
                        <a:buChar char="•"/>
                      </a:pPr>
                      <a:r>
                        <a:rPr lang="en-GB" sz="1600"/>
                        <a:t>Integrate more fruit, veg, protein, and fat into your daily meals. (within moderation ;))</a:t>
                      </a:r>
                    </a:p>
                    <a:p>
                      <a:pPr marL="285750" lvl="0" indent="-285750">
                        <a:buSzPct val="100000"/>
                        <a:buFont typeface="Arial" pitchFamily="34"/>
                        <a:buChar char="•"/>
                      </a:pPr>
                      <a:r>
                        <a:rPr lang="en-GB" sz="1600"/>
                        <a:t>When you go for a number 1 and its dark yellow, drink more water. (its meant to be pale…)</a:t>
                      </a:r>
                    </a:p>
                    <a:p>
                      <a:pPr marL="285750" lvl="0" indent="-285750">
                        <a:buSzPct val="100000"/>
                        <a:buFont typeface="Arial" pitchFamily="34"/>
                        <a:buChar char="•"/>
                      </a:pPr>
                      <a:r>
                        <a:rPr lang="en-GB" sz="1600"/>
                        <a:t>Almost everything you drink has calories in, including fizzy drinks, and coffee. (don’t be obsessive)</a:t>
                      </a:r>
                    </a:p>
                    <a:p>
                      <a:pPr marL="285750" lvl="0" indent="-285750">
                        <a:buSzPct val="100000"/>
                        <a:buFont typeface="Arial" pitchFamily="34"/>
                        <a:buChar char="•"/>
                      </a:pPr>
                      <a:endParaRPr lang="en-GB"/>
                    </a:p>
                  </a:txBody>
                  <a:tcPr/>
                </a:tc>
                <a:extLst>
                  <a:ext uri="{0D108BD9-81ED-4DB2-BD59-A6C34878D82A}">
                    <a16:rowId xmlns:a16="http://schemas.microsoft.com/office/drawing/2014/main" val="2439362214"/>
                  </a:ext>
                </a:extLst>
              </a:tr>
            </a:tbl>
          </a:graphicData>
        </a:graphic>
      </p:graphicFrame>
      <p:sp>
        <p:nvSpPr>
          <p:cNvPr id="8" name="Rectangle 11">
            <a:extLst>
              <a:ext uri="{FF2B5EF4-FFF2-40B4-BE49-F238E27FC236}">
                <a16:creationId xmlns:a16="http://schemas.microsoft.com/office/drawing/2014/main" id="{5C540898-684E-5417-A6C3-471A69370EA3}"/>
              </a:ext>
            </a:extLst>
          </p:cNvPr>
          <p:cNvSpPr/>
          <p:nvPr/>
        </p:nvSpPr>
        <p:spPr>
          <a:xfrm>
            <a:off x="355253" y="5864604"/>
            <a:ext cx="11130680" cy="830997"/>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0" i="0" u="none" strike="noStrike" kern="1200" cap="none" spc="0" baseline="0">
                <a:solidFill>
                  <a:srgbClr val="000000"/>
                </a:solidFill>
                <a:uFillTx/>
                <a:latin typeface="Aptos"/>
              </a:rPr>
              <a:t>Which would you choose: Salad or Fries?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D252489-D6B4-4C2F-1E44-FBC0B9AFD522}"/>
              </a:ext>
            </a:extLst>
          </p:cNvPr>
          <p:cNvSpPr/>
          <p:nvPr/>
        </p:nvSpPr>
        <p:spPr>
          <a:xfrm>
            <a:off x="1923696" y="204468"/>
            <a:ext cx="8678917" cy="175432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156082"/>
                </a:solidFill>
                <a:effectLst>
                  <a:outerShdw dist="25402" dir="5400000">
                    <a:srgbClr val="6E747A"/>
                  </a:outerShdw>
                </a:effectLst>
                <a:uFillTx/>
                <a:latin typeface="Aptos"/>
              </a:rPr>
              <a:t>Local and National Partners/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156082"/>
                </a:solidFill>
                <a:effectLst>
                  <a:outerShdw dist="25402" dir="5400000">
                    <a:srgbClr val="6E747A"/>
                  </a:outerShdw>
                </a:effectLst>
                <a:uFillTx/>
                <a:latin typeface="Aptos"/>
              </a:rPr>
              <a:t>Organizations (Campaigns) </a:t>
            </a:r>
          </a:p>
        </p:txBody>
      </p:sp>
      <p:sp>
        <p:nvSpPr>
          <p:cNvPr id="3" name="Speech Bubble: Rectangle 6">
            <a:extLst>
              <a:ext uri="{FF2B5EF4-FFF2-40B4-BE49-F238E27FC236}">
                <a16:creationId xmlns:a16="http://schemas.microsoft.com/office/drawing/2014/main" id="{36A0CE44-11DD-DF2A-C5ED-3B80ACC02CD3}"/>
              </a:ext>
            </a:extLst>
          </p:cNvPr>
          <p:cNvSpPr/>
          <p:nvPr/>
        </p:nvSpPr>
        <p:spPr>
          <a:xfrm>
            <a:off x="134782" y="2302107"/>
            <a:ext cx="7580671"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Speech Bubble: Rectangle 8">
            <a:extLst>
              <a:ext uri="{FF2B5EF4-FFF2-40B4-BE49-F238E27FC236}">
                <a16:creationId xmlns:a16="http://schemas.microsoft.com/office/drawing/2014/main" id="{5DAB9B41-1101-10DE-B91A-AA7D38E73DE2}"/>
              </a:ext>
            </a:extLst>
          </p:cNvPr>
          <p:cNvSpPr/>
          <p:nvPr/>
        </p:nvSpPr>
        <p:spPr>
          <a:xfrm>
            <a:off x="1668616" y="4667794"/>
            <a:ext cx="451300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Speech Bubble: Rectangle 9">
            <a:extLst>
              <a:ext uri="{FF2B5EF4-FFF2-40B4-BE49-F238E27FC236}">
                <a16:creationId xmlns:a16="http://schemas.microsoft.com/office/drawing/2014/main" id="{7371FE1B-DF7A-3F06-25C7-7EC50D3415DE}"/>
              </a:ext>
            </a:extLst>
          </p:cNvPr>
          <p:cNvSpPr/>
          <p:nvPr/>
        </p:nvSpPr>
        <p:spPr>
          <a:xfrm>
            <a:off x="8012951" y="2132591"/>
            <a:ext cx="338229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Speech Bubble: Rectangle 10">
            <a:extLst>
              <a:ext uri="{FF2B5EF4-FFF2-40B4-BE49-F238E27FC236}">
                <a16:creationId xmlns:a16="http://schemas.microsoft.com/office/drawing/2014/main" id="{69CB0AF7-0F3D-DFBA-1A34-5682F98ACD81}"/>
              </a:ext>
            </a:extLst>
          </p:cNvPr>
          <p:cNvSpPr/>
          <p:nvPr/>
        </p:nvSpPr>
        <p:spPr>
          <a:xfrm>
            <a:off x="6856779" y="4582001"/>
            <a:ext cx="3382292" cy="2045110"/>
          </a:xfrm>
          <a:custGeom>
            <a:avLst>
              <a:gd name="f0" fmla="val 6300"/>
              <a:gd name="f1" fmla="val 24300"/>
            </a:avLst>
            <a:gdLst>
              <a:gd name="f2" fmla="val 10800000"/>
              <a:gd name="f3" fmla="val 5400000"/>
              <a:gd name="f4" fmla="val 180"/>
              <a:gd name="f5" fmla="val w"/>
              <a:gd name="f6" fmla="val h"/>
              <a:gd name="f7" fmla="val 0"/>
              <a:gd name="f8" fmla="val 21600"/>
              <a:gd name="f9" fmla="+- 0 0 1"/>
              <a:gd name="f10" fmla="val 2147483647"/>
              <a:gd name="f11" fmla="val 3590"/>
              <a:gd name="f12" fmla="val 8970"/>
              <a:gd name="f13" fmla="val 12630"/>
              <a:gd name="f14" fmla="val 18010"/>
              <a:gd name="f15" fmla="val -2147483647"/>
              <a:gd name="f16" fmla="+- 0 0 180"/>
              <a:gd name="f17" fmla="*/ f5 1 21600"/>
              <a:gd name="f18" fmla="*/ f6 1 21600"/>
              <a:gd name="f19" fmla="+- f8 0 f7"/>
              <a:gd name="f20" fmla="pin -2147483647 f0 2147483647"/>
              <a:gd name="f21" fmla="pin -2147483647 f1 2147483647"/>
              <a:gd name="f22" fmla="*/ f16 f2 1"/>
              <a:gd name="f23" fmla="val f20"/>
              <a:gd name="f24" fmla="val f21"/>
              <a:gd name="f25" fmla="*/ f19 1 21600"/>
              <a:gd name="f26" fmla="*/ f20 f17 1"/>
              <a:gd name="f27" fmla="*/ f21 f18 1"/>
              <a:gd name="f28" fmla="*/ f22 1 f4"/>
              <a:gd name="f29" fmla="+- f23 0 10800"/>
              <a:gd name="f30" fmla="+- f24 0 10800"/>
              <a:gd name="f31" fmla="+- f24 0 21600"/>
              <a:gd name="f32" fmla="+- f23 0 21600"/>
              <a:gd name="f33" fmla="*/ 0 f25 1"/>
              <a:gd name="f34" fmla="*/ 21600 f25 1"/>
              <a:gd name="f35" fmla="*/ f23 f17 1"/>
              <a:gd name="f36" fmla="*/ f24 f18 1"/>
              <a:gd name="f37" fmla="+- f28 0 f3"/>
              <a:gd name="f38" fmla="abs f29"/>
              <a:gd name="f39" fmla="abs f30"/>
              <a:gd name="f40" fmla="*/ f33 1 f25"/>
              <a:gd name="f41" fmla="*/ f34 1 f25"/>
              <a:gd name="f42" fmla="+- f38 0 f39"/>
              <a:gd name="f43" fmla="+- f39 0 f38"/>
              <a:gd name="f44" fmla="*/ f40 f17 1"/>
              <a:gd name="f45" fmla="*/ f41 f17 1"/>
              <a:gd name="f46" fmla="*/ f41 f18 1"/>
              <a:gd name="f47" fmla="*/ f40 f18 1"/>
              <a:gd name="f48" fmla="?: f30 f9 f42"/>
              <a:gd name="f49" fmla="?: f30 f42 f9"/>
              <a:gd name="f50" fmla="?: f29 f9 f43"/>
              <a:gd name="f51" fmla="?: f29 f43 f9"/>
              <a:gd name="f52" fmla="?: f23 f9 f48"/>
              <a:gd name="f53" fmla="?: f23 f9 f49"/>
              <a:gd name="f54" fmla="?: f31 f50 f9"/>
              <a:gd name="f55" fmla="?: f31 f51 f9"/>
              <a:gd name="f56" fmla="?: f32 f49 f9"/>
              <a:gd name="f57" fmla="?: f32 f48 f9"/>
              <a:gd name="f58" fmla="?: f24 f9 f51"/>
              <a:gd name="f59" fmla="?: f24 f9 f50"/>
              <a:gd name="f60" fmla="?: f52 f23 0"/>
              <a:gd name="f61" fmla="?: f52 f24 6280"/>
              <a:gd name="f62" fmla="?: f53 f23 0"/>
              <a:gd name="f63" fmla="?: f53 f24 15320"/>
              <a:gd name="f64" fmla="?: f54 f23 6280"/>
              <a:gd name="f65" fmla="?: f54 f24 21600"/>
              <a:gd name="f66" fmla="?: f55 f23 15320"/>
              <a:gd name="f67" fmla="?: f55 f24 21600"/>
              <a:gd name="f68" fmla="?: f56 f23 21600"/>
              <a:gd name="f69" fmla="?: f56 f24 15320"/>
              <a:gd name="f70" fmla="?: f57 f23 21600"/>
              <a:gd name="f71" fmla="?: f57 f24 6280"/>
              <a:gd name="f72" fmla="?: f58 f23 15320"/>
              <a:gd name="f73" fmla="?: f58 f24 0"/>
              <a:gd name="f74" fmla="?: f59 f23 6280"/>
              <a:gd name="f75" fmla="?: f59 f24 0"/>
            </a:gdLst>
            <a:ahLst>
              <a:ahXY gdRefX="f0" minX="f15" maxX="f10" gdRefY="f1" minY="f15" maxY="f10">
                <a:pos x="f26" y="f27"/>
              </a:ahXY>
            </a:ahLst>
            <a:cxnLst>
              <a:cxn ang="3cd4">
                <a:pos x="hc" y="t"/>
              </a:cxn>
              <a:cxn ang="0">
                <a:pos x="r" y="vc"/>
              </a:cxn>
              <a:cxn ang="cd4">
                <a:pos x="hc" y="b"/>
              </a:cxn>
              <a:cxn ang="cd2">
                <a:pos x="l" y="vc"/>
              </a:cxn>
              <a:cxn ang="f37">
                <a:pos x="f35" y="f36"/>
              </a:cxn>
            </a:cxnLst>
            <a:rect l="f44" t="f47" r="f45" b="f46"/>
            <a:pathLst>
              <a:path w="21600" h="21600">
                <a:moveTo>
                  <a:pt x="f7" y="f7"/>
                </a:moveTo>
                <a:lnTo>
                  <a:pt x="f7" y="f11"/>
                </a:lnTo>
                <a:lnTo>
                  <a:pt x="f60" y="f61"/>
                </a:lnTo>
                <a:lnTo>
                  <a:pt x="f7" y="f12"/>
                </a:lnTo>
                <a:lnTo>
                  <a:pt x="f7" y="f13"/>
                </a:lnTo>
                <a:lnTo>
                  <a:pt x="f62" y="f63"/>
                </a:lnTo>
                <a:lnTo>
                  <a:pt x="f7" y="f14"/>
                </a:lnTo>
                <a:lnTo>
                  <a:pt x="f7" y="f8"/>
                </a:lnTo>
                <a:lnTo>
                  <a:pt x="f11" y="f8"/>
                </a:lnTo>
                <a:lnTo>
                  <a:pt x="f64" y="f65"/>
                </a:lnTo>
                <a:lnTo>
                  <a:pt x="f12" y="f8"/>
                </a:lnTo>
                <a:lnTo>
                  <a:pt x="f13" y="f8"/>
                </a:lnTo>
                <a:lnTo>
                  <a:pt x="f66" y="f67"/>
                </a:lnTo>
                <a:lnTo>
                  <a:pt x="f14" y="f8"/>
                </a:lnTo>
                <a:lnTo>
                  <a:pt x="f8" y="f8"/>
                </a:lnTo>
                <a:lnTo>
                  <a:pt x="f8" y="f14"/>
                </a:lnTo>
                <a:lnTo>
                  <a:pt x="f68" y="f69"/>
                </a:lnTo>
                <a:lnTo>
                  <a:pt x="f8" y="f13"/>
                </a:lnTo>
                <a:lnTo>
                  <a:pt x="f8" y="f12"/>
                </a:lnTo>
                <a:lnTo>
                  <a:pt x="f70" y="f71"/>
                </a:lnTo>
                <a:lnTo>
                  <a:pt x="f8" y="f11"/>
                </a:lnTo>
                <a:lnTo>
                  <a:pt x="f8" y="f7"/>
                </a:lnTo>
                <a:lnTo>
                  <a:pt x="f14" y="f7"/>
                </a:lnTo>
                <a:lnTo>
                  <a:pt x="f72" y="f73"/>
                </a:lnTo>
                <a:lnTo>
                  <a:pt x="f13" y="f7"/>
                </a:lnTo>
                <a:lnTo>
                  <a:pt x="f12" y="f7"/>
                </a:lnTo>
                <a:lnTo>
                  <a:pt x="f74" y="f75"/>
                </a:lnTo>
                <a:lnTo>
                  <a:pt x="f11" y="f7"/>
                </a:lnTo>
                <a:lnTo>
                  <a:pt x="f7" y="f7"/>
                </a:lnTo>
                <a:close/>
              </a:path>
            </a:pathLst>
          </a:custGeom>
          <a:solidFill>
            <a:srgbClr val="D9D9D9"/>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7" name="Rectangle 13">
            <a:extLst>
              <a:ext uri="{FF2B5EF4-FFF2-40B4-BE49-F238E27FC236}">
                <a16:creationId xmlns:a16="http://schemas.microsoft.com/office/drawing/2014/main" id="{01606F0E-2DBE-AE8C-C55A-7A145C1C9026}"/>
              </a:ext>
            </a:extLst>
          </p:cNvPr>
          <p:cNvSpPr/>
          <p:nvPr/>
        </p:nvSpPr>
        <p:spPr>
          <a:xfrm>
            <a:off x="680441" y="2281071"/>
            <a:ext cx="4551956"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a:solidFill>
                  <a:srgbClr val="156082"/>
                </a:solidFill>
                <a:effectLst>
                  <a:outerShdw dist="25402" dir="5400000">
                    <a:srgbClr val="6E747A"/>
                  </a:outerShdw>
                </a:effectLst>
                <a:uFillTx/>
                <a:latin typeface="Aptos"/>
              </a:rPr>
              <a:t>Change4Life/Better Health</a:t>
            </a:r>
          </a:p>
        </p:txBody>
      </p:sp>
      <p:sp>
        <p:nvSpPr>
          <p:cNvPr id="8" name="Rectangle 14">
            <a:extLst>
              <a:ext uri="{FF2B5EF4-FFF2-40B4-BE49-F238E27FC236}">
                <a16:creationId xmlns:a16="http://schemas.microsoft.com/office/drawing/2014/main" id="{00AA6F51-841D-93E7-1CCE-4115331B635C}"/>
              </a:ext>
            </a:extLst>
          </p:cNvPr>
          <p:cNvSpPr/>
          <p:nvPr/>
        </p:nvSpPr>
        <p:spPr>
          <a:xfrm>
            <a:off x="9016660" y="2182023"/>
            <a:ext cx="1374864"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156082"/>
                </a:solidFill>
                <a:effectLst>
                  <a:outerShdw dist="25402" dir="5400000">
                    <a:srgbClr val="6E747A"/>
                  </a:outerShdw>
                </a:effectLst>
                <a:uFillTx/>
                <a:latin typeface="Aptos"/>
              </a:rPr>
              <a:t>5 A Day</a:t>
            </a:r>
          </a:p>
        </p:txBody>
      </p:sp>
      <p:sp>
        <p:nvSpPr>
          <p:cNvPr id="9" name="Rectangle 15">
            <a:extLst>
              <a:ext uri="{FF2B5EF4-FFF2-40B4-BE49-F238E27FC236}">
                <a16:creationId xmlns:a16="http://schemas.microsoft.com/office/drawing/2014/main" id="{880C9398-5815-8C2F-086E-B12423510147}"/>
              </a:ext>
            </a:extLst>
          </p:cNvPr>
          <p:cNvSpPr/>
          <p:nvPr/>
        </p:nvSpPr>
        <p:spPr>
          <a:xfrm>
            <a:off x="7449932" y="4624498"/>
            <a:ext cx="2195986"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dirty="0">
                <a:solidFill>
                  <a:srgbClr val="156082"/>
                </a:solidFill>
                <a:effectLst>
                  <a:outerShdw dist="25402" dir="5400000">
                    <a:srgbClr val="6E747A"/>
                  </a:outerShdw>
                </a:effectLst>
                <a:uFillTx/>
                <a:latin typeface="Aptos"/>
              </a:rPr>
              <a:t>Food for Life</a:t>
            </a:r>
          </a:p>
        </p:txBody>
      </p:sp>
      <p:sp>
        <p:nvSpPr>
          <p:cNvPr id="10" name="Rectangle 16">
            <a:extLst>
              <a:ext uri="{FF2B5EF4-FFF2-40B4-BE49-F238E27FC236}">
                <a16:creationId xmlns:a16="http://schemas.microsoft.com/office/drawing/2014/main" id="{CE0C3305-45C3-BCD4-744E-1590CDE10D3B}"/>
              </a:ext>
            </a:extLst>
          </p:cNvPr>
          <p:cNvSpPr/>
          <p:nvPr/>
        </p:nvSpPr>
        <p:spPr>
          <a:xfrm>
            <a:off x="2701961" y="4608945"/>
            <a:ext cx="2446312" cy="523219"/>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sng" strike="noStrike" kern="1200" cap="none" spc="0" baseline="0" dirty="0">
                <a:solidFill>
                  <a:srgbClr val="156082"/>
                </a:solidFill>
                <a:effectLst>
                  <a:outerShdw dist="25402" dir="5400000">
                    <a:srgbClr val="6E747A"/>
                  </a:outerShdw>
                </a:effectLst>
                <a:uFillTx/>
                <a:latin typeface="Aptos"/>
              </a:rPr>
              <a:t>Eatwell Guide</a:t>
            </a:r>
            <a:endParaRPr lang="en-GB" sz="5400" b="1" i="0" u="sng" strike="noStrike" kern="1200" cap="none" spc="0" baseline="0" dirty="0">
              <a:solidFill>
                <a:srgbClr val="156082"/>
              </a:solidFill>
              <a:effectLst>
                <a:outerShdw dist="25402" dir="5400000">
                  <a:srgbClr val="6E747A"/>
                </a:outerShdw>
              </a:effectLst>
              <a:uFillTx/>
              <a:latin typeface="Aptos"/>
            </a:endParaRPr>
          </a:p>
        </p:txBody>
      </p:sp>
      <p:sp>
        <p:nvSpPr>
          <p:cNvPr id="11" name="TextBox 18">
            <a:extLst>
              <a:ext uri="{FF2B5EF4-FFF2-40B4-BE49-F238E27FC236}">
                <a16:creationId xmlns:a16="http://schemas.microsoft.com/office/drawing/2014/main" id="{51AF4347-A94B-B6EC-AB4F-B66186605818}"/>
              </a:ext>
            </a:extLst>
          </p:cNvPr>
          <p:cNvSpPr txBox="1"/>
          <p:nvPr/>
        </p:nvSpPr>
        <p:spPr>
          <a:xfrm>
            <a:off x="166248" y="2795979"/>
            <a:ext cx="4059375" cy="1600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Created in England (Kensington, Chelsea, and Westminster) in the year 2009 bur got rebranded to Better Health in 2021 with the aim of helping children and young people aged 0-19 (25 if they have disabilities) in communities to eat well and keep active providing support for families and communities. (Change4Life, 2024)</a:t>
            </a:r>
          </a:p>
        </p:txBody>
      </p:sp>
      <p:sp>
        <p:nvSpPr>
          <p:cNvPr id="12" name="TextBox 19">
            <a:extLst>
              <a:ext uri="{FF2B5EF4-FFF2-40B4-BE49-F238E27FC236}">
                <a16:creationId xmlns:a16="http://schemas.microsoft.com/office/drawing/2014/main" id="{7DA9E038-B21B-BB3F-D233-F458BDEBA1B1}"/>
              </a:ext>
            </a:extLst>
          </p:cNvPr>
          <p:cNvSpPr txBox="1"/>
          <p:nvPr/>
        </p:nvSpPr>
        <p:spPr>
          <a:xfrm>
            <a:off x="8073914" y="2616436"/>
            <a:ext cx="3260357"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This campaign was created by the NHS, in order to show the importance of fruit and vegetables in your daily diet, with the aim of explaining that eating 5 a day is apart of a healthy, balanced diet, helping to keep one healthy and active</a:t>
            </a:r>
            <a:r>
              <a:rPr lang="en-GB" sz="1800" b="0" i="0" u="none" strike="noStrike" kern="1200" cap="none" spc="0" baseline="0">
                <a:solidFill>
                  <a:srgbClr val="000000"/>
                </a:solidFill>
                <a:uFillTx/>
                <a:latin typeface="Aptos"/>
              </a:rPr>
              <a:t>.</a:t>
            </a:r>
          </a:p>
        </p:txBody>
      </p:sp>
      <p:sp>
        <p:nvSpPr>
          <p:cNvPr id="13" name="TextBox 20">
            <a:extLst>
              <a:ext uri="{FF2B5EF4-FFF2-40B4-BE49-F238E27FC236}">
                <a16:creationId xmlns:a16="http://schemas.microsoft.com/office/drawing/2014/main" id="{5D6A76FC-B215-551F-A766-1E3C69BC9A8E}"/>
              </a:ext>
            </a:extLst>
          </p:cNvPr>
          <p:cNvSpPr txBox="1"/>
          <p:nvPr/>
        </p:nvSpPr>
        <p:spPr>
          <a:xfrm>
            <a:off x="6973136" y="5011111"/>
            <a:ext cx="3265935" cy="160043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This national campaign has the aim of making food good and accessible for all, working with schools and communities to make a lasting change. With a holistic approach this campaign means healthy and sustainable food becomes normal (Foodforlife, 2018)</a:t>
            </a:r>
          </a:p>
        </p:txBody>
      </p:sp>
      <p:sp>
        <p:nvSpPr>
          <p:cNvPr id="14" name="TextBox 21">
            <a:extLst>
              <a:ext uri="{FF2B5EF4-FFF2-40B4-BE49-F238E27FC236}">
                <a16:creationId xmlns:a16="http://schemas.microsoft.com/office/drawing/2014/main" id="{60B2EAB5-BE6A-3022-BD28-FA12E9B2D8DD}"/>
              </a:ext>
            </a:extLst>
          </p:cNvPr>
          <p:cNvSpPr txBox="1"/>
          <p:nvPr/>
        </p:nvSpPr>
        <p:spPr>
          <a:xfrm>
            <a:off x="1668616" y="5226552"/>
            <a:ext cx="4227006" cy="1169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Again, created by the NHS, this campaigns aim is to show how much of what we eat overall should come from eat food group to achieve a healthy well-balanced diet (Not everyday but at least one a week) (NHS, 2022)</a:t>
            </a:r>
          </a:p>
        </p:txBody>
      </p:sp>
      <p:sp>
        <p:nvSpPr>
          <p:cNvPr id="15" name="TextBox 17">
            <a:extLst>
              <a:ext uri="{FF2B5EF4-FFF2-40B4-BE49-F238E27FC236}">
                <a16:creationId xmlns:a16="http://schemas.microsoft.com/office/drawing/2014/main" id="{1DCF2542-5FFE-12E1-F330-B95E05AF373E}"/>
              </a:ext>
            </a:extLst>
          </p:cNvPr>
          <p:cNvSpPr txBox="1"/>
          <p:nvPr/>
        </p:nvSpPr>
        <p:spPr>
          <a:xfrm>
            <a:off x="4491655" y="2761674"/>
            <a:ext cx="3255264" cy="144655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Aptos"/>
              </a:rPr>
              <a:t>Stating healthy changes start with little changes, this can be with anything that an individual needs support with. (stopping smoking, being active, losing weight, or drinking less.) (NHS, 2020)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p:txBody>
      </p:sp>
      <p:pic>
        <p:nvPicPr>
          <p:cNvPr id="17" name="Picture 16">
            <a:extLst>
              <a:ext uri="{FF2B5EF4-FFF2-40B4-BE49-F238E27FC236}">
                <a16:creationId xmlns:a16="http://schemas.microsoft.com/office/drawing/2014/main" id="{0CA544EB-8D52-D9E9-93C5-0E601BEE0B48}"/>
              </a:ext>
            </a:extLst>
          </p:cNvPr>
          <p:cNvPicPr>
            <a:picLocks noChangeAspect="1"/>
          </p:cNvPicPr>
          <p:nvPr/>
        </p:nvPicPr>
        <p:blipFill>
          <a:blip r:embed="rId2"/>
          <a:stretch>
            <a:fillRect/>
          </a:stretch>
        </p:blipFill>
        <p:spPr>
          <a:xfrm>
            <a:off x="119304" y="548514"/>
            <a:ext cx="1804392" cy="1743075"/>
          </a:xfrm>
          <a:prstGeom prst="rect">
            <a:avLst/>
          </a:prstGeom>
        </p:spPr>
      </p:pic>
      <p:pic>
        <p:nvPicPr>
          <p:cNvPr id="19" name="Picture 18">
            <a:extLst>
              <a:ext uri="{FF2B5EF4-FFF2-40B4-BE49-F238E27FC236}">
                <a16:creationId xmlns:a16="http://schemas.microsoft.com/office/drawing/2014/main" id="{966C5EE2-3C06-F0DA-2FA8-9C1DBE416F20}"/>
              </a:ext>
            </a:extLst>
          </p:cNvPr>
          <p:cNvPicPr>
            <a:picLocks noChangeAspect="1"/>
          </p:cNvPicPr>
          <p:nvPr/>
        </p:nvPicPr>
        <p:blipFill>
          <a:blip r:embed="rId3"/>
          <a:stretch>
            <a:fillRect/>
          </a:stretch>
        </p:blipFill>
        <p:spPr>
          <a:xfrm>
            <a:off x="10364641" y="892765"/>
            <a:ext cx="1801301" cy="1198684"/>
          </a:xfrm>
          <a:prstGeom prst="rect">
            <a:avLst/>
          </a:prstGeom>
        </p:spPr>
      </p:pic>
      <p:pic>
        <p:nvPicPr>
          <p:cNvPr id="21" name="Picture 20">
            <a:extLst>
              <a:ext uri="{FF2B5EF4-FFF2-40B4-BE49-F238E27FC236}">
                <a16:creationId xmlns:a16="http://schemas.microsoft.com/office/drawing/2014/main" id="{DB222063-5A19-8EB4-6F34-18503A1AC4C4}"/>
              </a:ext>
            </a:extLst>
          </p:cNvPr>
          <p:cNvPicPr>
            <a:picLocks noChangeAspect="1"/>
          </p:cNvPicPr>
          <p:nvPr/>
        </p:nvPicPr>
        <p:blipFill>
          <a:blip r:embed="rId4"/>
          <a:stretch>
            <a:fillRect/>
          </a:stretch>
        </p:blipFill>
        <p:spPr>
          <a:xfrm>
            <a:off x="42320" y="4800219"/>
            <a:ext cx="1387898" cy="1780260"/>
          </a:xfrm>
          <a:prstGeom prst="rect">
            <a:avLst/>
          </a:prstGeom>
        </p:spPr>
      </p:pic>
      <p:pic>
        <p:nvPicPr>
          <p:cNvPr id="23" name="Picture 22">
            <a:extLst>
              <a:ext uri="{FF2B5EF4-FFF2-40B4-BE49-F238E27FC236}">
                <a16:creationId xmlns:a16="http://schemas.microsoft.com/office/drawing/2014/main" id="{A54C5A22-6567-FA08-1526-5B8CFDED65E8}"/>
              </a:ext>
            </a:extLst>
          </p:cNvPr>
          <p:cNvPicPr>
            <a:picLocks noChangeAspect="1"/>
          </p:cNvPicPr>
          <p:nvPr/>
        </p:nvPicPr>
        <p:blipFill>
          <a:blip r:embed="rId5"/>
          <a:stretch>
            <a:fillRect/>
          </a:stretch>
        </p:blipFill>
        <p:spPr>
          <a:xfrm>
            <a:off x="10523384" y="4800219"/>
            <a:ext cx="1356698" cy="135669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5A11E82-D7F4-A830-7E7D-1A59419F54E6}"/>
              </a:ext>
            </a:extLst>
          </p:cNvPr>
          <p:cNvSpPr txBox="1"/>
          <p:nvPr/>
        </p:nvSpPr>
        <p:spPr>
          <a:xfrm>
            <a:off x="132075" y="396236"/>
            <a:ext cx="11856723" cy="1015660"/>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In looking at the five campaigns shown above, two of the campaigns stood out; 1) Change4Life, 2) 5 a Day, as there are similar aspects in both campaigns to the one on Diet/Nutrition that was shown earlier on in the presentation and what can be used on top of the campaign.</a:t>
            </a:r>
          </a:p>
        </p:txBody>
      </p:sp>
      <p:pic>
        <p:nvPicPr>
          <p:cNvPr id="3" name="Picture 6">
            <a:extLst>
              <a:ext uri="{FF2B5EF4-FFF2-40B4-BE49-F238E27FC236}">
                <a16:creationId xmlns:a16="http://schemas.microsoft.com/office/drawing/2014/main" id="{72D7E24B-6AC4-FF50-FD4B-4EB87396E1E9}"/>
              </a:ext>
            </a:extLst>
          </p:cNvPr>
          <p:cNvPicPr>
            <a:picLocks noChangeAspect="1"/>
          </p:cNvPicPr>
          <p:nvPr/>
        </p:nvPicPr>
        <p:blipFill>
          <a:blip r:embed="rId2"/>
          <a:stretch>
            <a:fillRect/>
          </a:stretch>
        </p:blipFill>
        <p:spPr>
          <a:xfrm>
            <a:off x="4083070" y="3296485"/>
            <a:ext cx="3393740" cy="2258375"/>
          </a:xfrm>
          <a:prstGeom prst="rect">
            <a:avLst/>
          </a:prstGeom>
          <a:noFill/>
          <a:ln cap="flat">
            <a:noFill/>
          </a:ln>
        </p:spPr>
      </p:pic>
      <p:sp>
        <p:nvSpPr>
          <p:cNvPr id="4" name="TextBox 8">
            <a:extLst>
              <a:ext uri="{FF2B5EF4-FFF2-40B4-BE49-F238E27FC236}">
                <a16:creationId xmlns:a16="http://schemas.microsoft.com/office/drawing/2014/main" id="{B21E7471-4002-A765-36FA-6F15F93233F7}"/>
              </a:ext>
            </a:extLst>
          </p:cNvPr>
          <p:cNvSpPr txBox="1"/>
          <p:nvPr/>
        </p:nvSpPr>
        <p:spPr>
          <a:xfrm>
            <a:off x="3651894" y="1686555"/>
            <a:ext cx="5959464" cy="1477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Social Media Posts – </a:t>
            </a:r>
            <a:r>
              <a:rPr lang="en-GB" sz="1800" b="0" i="0" u="none" strike="noStrike" kern="1200" cap="none" spc="0" baseline="0">
                <a:solidFill>
                  <a:srgbClr val="000000"/>
                </a:solidFill>
                <a:uFillTx/>
                <a:latin typeface="Aptos"/>
              </a:rPr>
              <a:t>This will allow for people to access information online, being able to provide information on Diet/Nutrition, share tips, share recipes, share the challenges faced, and to promote healthy messages. Also promoting services for support if needed.</a:t>
            </a:r>
            <a:endParaRPr lang="en-GB" sz="1800" b="1" i="0" u="sng" strike="noStrike" kern="1200" cap="none" spc="0" baseline="0">
              <a:solidFill>
                <a:srgbClr val="000000"/>
              </a:solidFill>
              <a:uFillTx/>
              <a:latin typeface="Aptos"/>
            </a:endParaRPr>
          </a:p>
        </p:txBody>
      </p:sp>
      <p:sp>
        <p:nvSpPr>
          <p:cNvPr id="5" name="TextBox 9">
            <a:extLst>
              <a:ext uri="{FF2B5EF4-FFF2-40B4-BE49-F238E27FC236}">
                <a16:creationId xmlns:a16="http://schemas.microsoft.com/office/drawing/2014/main" id="{ED870A14-746B-EC88-1027-F4FD7DFEA70F}"/>
              </a:ext>
            </a:extLst>
          </p:cNvPr>
          <p:cNvSpPr txBox="1"/>
          <p:nvPr/>
        </p:nvSpPr>
        <p:spPr>
          <a:xfrm>
            <a:off x="254002" y="3429000"/>
            <a:ext cx="347472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Creating Leaflets – </a:t>
            </a:r>
            <a:r>
              <a:rPr lang="en-GB" sz="1800" b="0" i="0" u="none" strike="noStrike" kern="1200" cap="none" spc="0" baseline="0">
                <a:solidFill>
                  <a:srgbClr val="000000"/>
                </a:solidFill>
                <a:uFillTx/>
                <a:latin typeface="Aptos"/>
              </a:rPr>
              <a:t>doing this will provide information on paper where I is accessible to all, allowing for information to be shared about healthy diets, healthy eating, and nutrition. While providing services to access if needed.</a:t>
            </a:r>
            <a:endParaRPr lang="en-GB" sz="1800" b="1" i="0" u="sng" strike="noStrike" kern="1200" cap="none" spc="0" baseline="0">
              <a:solidFill>
                <a:srgbClr val="000000"/>
              </a:solidFill>
              <a:uFillTx/>
              <a:latin typeface="Aptos"/>
            </a:endParaRPr>
          </a:p>
        </p:txBody>
      </p:sp>
      <p:sp>
        <p:nvSpPr>
          <p:cNvPr id="6" name="TextBox 10">
            <a:extLst>
              <a:ext uri="{FF2B5EF4-FFF2-40B4-BE49-F238E27FC236}">
                <a16:creationId xmlns:a16="http://schemas.microsoft.com/office/drawing/2014/main" id="{6EA5EA28-6BB0-B40B-A04C-E42F224295DD}"/>
              </a:ext>
            </a:extLst>
          </p:cNvPr>
          <p:cNvSpPr txBox="1"/>
          <p:nvPr/>
        </p:nvSpPr>
        <p:spPr>
          <a:xfrm>
            <a:off x="7762241" y="3515355"/>
            <a:ext cx="4541523"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sng" strike="noStrike" kern="1200" cap="none" spc="0" baseline="0">
                <a:solidFill>
                  <a:srgbClr val="000000"/>
                </a:solidFill>
                <a:uFillTx/>
                <a:latin typeface="Aptos"/>
              </a:rPr>
              <a:t>School Presentations – </a:t>
            </a:r>
            <a:r>
              <a:rPr lang="en-GB" sz="1800" b="0" i="0" u="none" strike="noStrike" kern="1200" cap="none" spc="0" baseline="0">
                <a:solidFill>
                  <a:srgbClr val="000000"/>
                </a:solidFill>
                <a:uFillTx/>
                <a:latin typeface="Aptos"/>
              </a:rPr>
              <a:t>by showing the campaign in schools it will help children and young people educate themselves on eating habits, diet, and nutrition. While showing them what are the best things to eat to provide a balanced diet.</a:t>
            </a:r>
            <a:endParaRPr lang="en-GB" sz="1800" b="1" i="0" u="sng" strike="noStrike" kern="1200" cap="none" spc="0" baseline="0">
              <a:solidFill>
                <a:srgbClr val="000000"/>
              </a:solidFill>
              <a:uFillTx/>
              <a:latin typeface="Apto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B379-1183-73EF-5921-2070BA867296}"/>
              </a:ext>
            </a:extLst>
          </p:cNvPr>
          <p:cNvSpPr txBox="1">
            <a:spLocks noGrp="1"/>
          </p:cNvSpPr>
          <p:nvPr>
            <p:ph type="title"/>
          </p:nvPr>
        </p:nvSpPr>
        <p:spPr/>
        <p:txBody>
          <a:bodyPr/>
          <a:lstStyle/>
          <a:p>
            <a:pPr lvl="0"/>
            <a:r>
              <a:rPr lang="en-US" sz="4000"/>
              <a:t>Task 3 – Benefits of Diet/Nutrition (Physiological Psychologically, and Sociological)</a:t>
            </a:r>
            <a:endParaRPr lang="en-GB" sz="4000"/>
          </a:p>
        </p:txBody>
      </p:sp>
      <p:sp>
        <p:nvSpPr>
          <p:cNvPr id="3" name="Rectangle 3">
            <a:extLst>
              <a:ext uri="{FF2B5EF4-FFF2-40B4-BE49-F238E27FC236}">
                <a16:creationId xmlns:a16="http://schemas.microsoft.com/office/drawing/2014/main" id="{CB6E925A-5930-E8AE-87F1-7D8D092FC24A}"/>
              </a:ext>
            </a:extLst>
          </p:cNvPr>
          <p:cNvSpPr/>
          <p:nvPr/>
        </p:nvSpPr>
        <p:spPr>
          <a:xfrm>
            <a:off x="150775" y="1945294"/>
            <a:ext cx="3120088"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Physiological:</a:t>
            </a:r>
          </a:p>
        </p:txBody>
      </p:sp>
      <p:sp>
        <p:nvSpPr>
          <p:cNvPr id="4" name="Rectangle 4">
            <a:extLst>
              <a:ext uri="{FF2B5EF4-FFF2-40B4-BE49-F238E27FC236}">
                <a16:creationId xmlns:a16="http://schemas.microsoft.com/office/drawing/2014/main" id="{317C3C07-F214-A7EE-EAFD-606F7C80CB57}"/>
              </a:ext>
            </a:extLst>
          </p:cNvPr>
          <p:cNvSpPr/>
          <p:nvPr/>
        </p:nvSpPr>
        <p:spPr>
          <a:xfrm>
            <a:off x="7957053" y="1945294"/>
            <a:ext cx="3593098"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Psychologically:</a:t>
            </a:r>
          </a:p>
        </p:txBody>
      </p:sp>
      <p:sp>
        <p:nvSpPr>
          <p:cNvPr id="5" name="Rectangle 5">
            <a:extLst>
              <a:ext uri="{FF2B5EF4-FFF2-40B4-BE49-F238E27FC236}">
                <a16:creationId xmlns:a16="http://schemas.microsoft.com/office/drawing/2014/main" id="{FEC0AF1F-9591-FCBA-0B8A-01D659CF6B37}"/>
              </a:ext>
            </a:extLst>
          </p:cNvPr>
          <p:cNvSpPr/>
          <p:nvPr/>
        </p:nvSpPr>
        <p:spPr>
          <a:xfrm>
            <a:off x="4234952" y="1945294"/>
            <a:ext cx="2904317" cy="646334"/>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sng" strike="noStrike" kern="1200" cap="none" spc="0" baseline="0">
                <a:solidFill>
                  <a:srgbClr val="000000"/>
                </a:solidFill>
                <a:uFillTx/>
                <a:latin typeface="Aptos"/>
              </a:rPr>
              <a:t>Sociological:</a:t>
            </a:r>
          </a:p>
        </p:txBody>
      </p:sp>
      <p:sp>
        <p:nvSpPr>
          <p:cNvPr id="6" name="TextBox 6">
            <a:extLst>
              <a:ext uri="{FF2B5EF4-FFF2-40B4-BE49-F238E27FC236}">
                <a16:creationId xmlns:a16="http://schemas.microsoft.com/office/drawing/2014/main" id="{3E26D6E6-4166-97DC-779B-7E9FDAA52B4C}"/>
              </a:ext>
            </a:extLst>
          </p:cNvPr>
          <p:cNvSpPr txBox="1"/>
          <p:nvPr/>
        </p:nvSpPr>
        <p:spPr>
          <a:xfrm>
            <a:off x="78656" y="2694041"/>
            <a:ext cx="3618271" cy="378565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ptos"/>
              </a:rPr>
              <a:t>If an individual makes alterations to their diet and nutrition there will be many physiological benefits. This happens because with having the right diet and nutrition, the body is receiving the energy, the hydration, and the nutrients it needs to be able to function properly. National Association for Nutrition and Lifestyle Medicine (2025) explains Understanding the principles of nutrition science can empower someone to make lasting changes and transform your relationship with food and adopt habits that support your long-term health and wellbeing.</a:t>
            </a:r>
          </a:p>
        </p:txBody>
      </p:sp>
      <p:sp>
        <p:nvSpPr>
          <p:cNvPr id="7" name="TextBox 6">
            <a:extLst>
              <a:ext uri="{FF2B5EF4-FFF2-40B4-BE49-F238E27FC236}">
                <a16:creationId xmlns:a16="http://schemas.microsoft.com/office/drawing/2014/main" id="{6757A659-7023-89C4-ED4C-4139C74CF1DD}"/>
              </a:ext>
            </a:extLst>
          </p:cNvPr>
          <p:cNvSpPr txBox="1"/>
          <p:nvPr/>
        </p:nvSpPr>
        <p:spPr>
          <a:xfrm>
            <a:off x="3991895" y="2694041"/>
            <a:ext cx="3618271" cy="369331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By adapting to a healthier eating diet, it can create fundamental sociological benefits. According to University of Oxford (2017) explains that research was conducted on one's happiness and social eating, the research suggests that communal eating increases social bonding and feelings of wellbeing also enhancing a sense of contentedness within the community.</a:t>
            </a:r>
          </a:p>
        </p:txBody>
      </p:sp>
      <p:sp>
        <p:nvSpPr>
          <p:cNvPr id="8" name="TextBox 7">
            <a:extLst>
              <a:ext uri="{FF2B5EF4-FFF2-40B4-BE49-F238E27FC236}">
                <a16:creationId xmlns:a16="http://schemas.microsoft.com/office/drawing/2014/main" id="{638DAE13-03A7-8256-CB27-6DA39F4EAE28}"/>
              </a:ext>
            </a:extLst>
          </p:cNvPr>
          <p:cNvSpPr txBox="1"/>
          <p:nvPr/>
        </p:nvSpPr>
        <p:spPr>
          <a:xfrm>
            <a:off x="7816647" y="2890683"/>
            <a:ext cx="4050892"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By making a switch to a healthier diet, it has a direct influence in an individual's brain function and structure. A healthy, balanced diet provides key nutrients our brain needs to work ell, with many  vitamins and minerals supporting psychological wellbeing and mental activities such as learning, remembering, decision making, and reasoning. (British Nutrition Foundation, 2024)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69A47D85-DEC5-5F8D-95EE-C27F7D4EF097}"/>
              </a:ext>
            </a:extLst>
          </p:cNvPr>
          <p:cNvSpPr/>
          <p:nvPr/>
        </p:nvSpPr>
        <p:spPr>
          <a:xfrm>
            <a:off x="1245952" y="106143"/>
            <a:ext cx="9700092"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196B24"/>
                </a:solidFill>
                <a:uFillTx/>
                <a:latin typeface="Aptos"/>
              </a:rPr>
              <a:t>The Health Belief Model (HBM)</a:t>
            </a:r>
          </a:p>
        </p:txBody>
      </p:sp>
      <p:pic>
        <p:nvPicPr>
          <p:cNvPr id="3" name="Picture 7">
            <a:extLst>
              <a:ext uri="{FF2B5EF4-FFF2-40B4-BE49-F238E27FC236}">
                <a16:creationId xmlns:a16="http://schemas.microsoft.com/office/drawing/2014/main" id="{7B8D7DAB-A7C1-E08D-F851-10CC32FCBBFD}"/>
              </a:ext>
            </a:extLst>
          </p:cNvPr>
          <p:cNvPicPr>
            <a:picLocks noChangeAspect="1"/>
          </p:cNvPicPr>
          <p:nvPr/>
        </p:nvPicPr>
        <p:blipFill>
          <a:blip r:embed="rId2"/>
          <a:stretch>
            <a:fillRect/>
          </a:stretch>
        </p:blipFill>
        <p:spPr>
          <a:xfrm>
            <a:off x="452280" y="1029477"/>
            <a:ext cx="5925577" cy="3333134"/>
          </a:xfrm>
          <a:prstGeom prst="rect">
            <a:avLst/>
          </a:prstGeom>
          <a:noFill/>
          <a:ln cap="flat">
            <a:noFill/>
          </a:ln>
        </p:spPr>
      </p:pic>
      <p:sp>
        <p:nvSpPr>
          <p:cNvPr id="4" name="TextBox 8">
            <a:extLst>
              <a:ext uri="{FF2B5EF4-FFF2-40B4-BE49-F238E27FC236}">
                <a16:creationId xmlns:a16="http://schemas.microsoft.com/office/drawing/2014/main" id="{D23D0AD9-068A-3483-60D2-162378D51CDA}"/>
              </a:ext>
            </a:extLst>
          </p:cNvPr>
          <p:cNvSpPr txBox="1"/>
          <p:nvPr/>
        </p:nvSpPr>
        <p:spPr>
          <a:xfrm>
            <a:off x="6607280" y="1425677"/>
            <a:ext cx="5397913"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Health Belief Model (HBM) is a theoretical model that can be used to guide health promotion and disease prevention programmes being used to explain and predict individual changes in health behaviours. This model is one of the most widely used for understanding health behaviours. (Rural Health Information Hub, 2024)</a:t>
            </a:r>
          </a:p>
        </p:txBody>
      </p:sp>
      <p:sp>
        <p:nvSpPr>
          <p:cNvPr id="5" name="TextBox 9">
            <a:extLst>
              <a:ext uri="{FF2B5EF4-FFF2-40B4-BE49-F238E27FC236}">
                <a16:creationId xmlns:a16="http://schemas.microsoft.com/office/drawing/2014/main" id="{6570DEDF-9F3B-41D6-15A6-32FCB684B1BD}"/>
              </a:ext>
            </a:extLst>
          </p:cNvPr>
          <p:cNvSpPr txBox="1"/>
          <p:nvPr/>
        </p:nvSpPr>
        <p:spPr>
          <a:xfrm>
            <a:off x="609603" y="4362611"/>
            <a:ext cx="10884313"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Regarding the Health Belief Model, there are many challenges and factors to an individual changing their diet and nutrition, this can make healthy eating troublesome and difficult. Some of these challenges may include; the rising cost of healthy foods, having inadequate time to prepare meals, and just many people have a liking for unhealthy food. The Health Belief Model explains that even though individuals know and understand the consequences of healthy eating, they may be less likely to change their diet as the challenges may outweigh the benefits.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E2C486FB-CA1F-906F-F9C0-835C5853C649}"/>
              </a:ext>
            </a:extLst>
          </p:cNvPr>
          <p:cNvSpPr/>
          <p:nvPr/>
        </p:nvSpPr>
        <p:spPr>
          <a:xfrm>
            <a:off x="1645554" y="96313"/>
            <a:ext cx="8900897"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1" i="0" u="none" strike="noStrike" kern="1200" cap="none" spc="0" baseline="0">
                <a:solidFill>
                  <a:srgbClr val="196B24"/>
                </a:solidFill>
                <a:uFillTx/>
                <a:latin typeface="Aptos"/>
              </a:rPr>
              <a:t>Theory of Planned Behavior.</a:t>
            </a:r>
          </a:p>
        </p:txBody>
      </p:sp>
      <p:pic>
        <p:nvPicPr>
          <p:cNvPr id="3" name="Picture 5">
            <a:extLst>
              <a:ext uri="{FF2B5EF4-FFF2-40B4-BE49-F238E27FC236}">
                <a16:creationId xmlns:a16="http://schemas.microsoft.com/office/drawing/2014/main" id="{0A3493E4-8443-0EC8-A03D-4D529BCBCD6B}"/>
              </a:ext>
            </a:extLst>
          </p:cNvPr>
          <p:cNvPicPr>
            <a:picLocks noChangeAspect="1"/>
          </p:cNvPicPr>
          <p:nvPr/>
        </p:nvPicPr>
        <p:blipFill>
          <a:blip r:embed="rId2"/>
          <a:stretch>
            <a:fillRect/>
          </a:stretch>
        </p:blipFill>
        <p:spPr>
          <a:xfrm>
            <a:off x="6912077" y="1229035"/>
            <a:ext cx="4866967" cy="3421629"/>
          </a:xfrm>
          <a:prstGeom prst="rect">
            <a:avLst/>
          </a:prstGeom>
          <a:noFill/>
          <a:ln cap="flat">
            <a:noFill/>
          </a:ln>
        </p:spPr>
      </p:pic>
      <p:sp>
        <p:nvSpPr>
          <p:cNvPr id="4" name="TextBox 6">
            <a:extLst>
              <a:ext uri="{FF2B5EF4-FFF2-40B4-BE49-F238E27FC236}">
                <a16:creationId xmlns:a16="http://schemas.microsoft.com/office/drawing/2014/main" id="{720976B2-897B-7A8D-C663-7E654BBDE7A1}"/>
              </a:ext>
            </a:extLst>
          </p:cNvPr>
          <p:cNvSpPr txBox="1"/>
          <p:nvPr/>
        </p:nvSpPr>
        <p:spPr>
          <a:xfrm>
            <a:off x="206480" y="1524003"/>
            <a:ext cx="6410629"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The Theory of Planned Behaviour suggest that someone's health behaviour  is determined by their intention to perform a behaviour 1)A person's attitude towards the behaviour, and 2)Subjective norms regarding the behaviour and subjective norms are the result of social and environmental surrounding and the persons perceived control over the behaviour. (Rural Health Information Hub, 2019)</a:t>
            </a:r>
          </a:p>
        </p:txBody>
      </p:sp>
      <p:sp>
        <p:nvSpPr>
          <p:cNvPr id="5" name="TextBox 7">
            <a:extLst>
              <a:ext uri="{FF2B5EF4-FFF2-40B4-BE49-F238E27FC236}">
                <a16:creationId xmlns:a16="http://schemas.microsoft.com/office/drawing/2014/main" id="{6233AC00-249F-6464-09FD-7C7878C505DA}"/>
              </a:ext>
            </a:extLst>
          </p:cNvPr>
          <p:cNvSpPr txBox="1"/>
          <p:nvPr/>
        </p:nvSpPr>
        <p:spPr>
          <a:xfrm>
            <a:off x="137653" y="4451107"/>
            <a:ext cx="11493907" cy="224677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With the Theory of Planned Behaviour, there are many challenges and factors that come with changing diet and nutrition and are connected to perceived behaviour control, and this is someone's belief on how easy or hard it is to make change in their dietary and nutrition plans. Some factors or challenges include; the cost of eating healthy, difficulty to access for nutritionists or options, or just not being able to resist unhealthy foods. Regarding the Theory of Planned Behaviour if an individual has a positive attitude on healthy eating and have the intention to do so, there will  be a likeliness of change of behaviour if they feel things aren’t in their control.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9847527-8D39-92F1-BCF5-7F81E8B779D4}"/>
              </a:ext>
            </a:extLst>
          </p:cNvPr>
          <p:cNvSpPr/>
          <p:nvPr/>
        </p:nvSpPr>
        <p:spPr>
          <a:xfrm>
            <a:off x="4491231" y="219373"/>
            <a:ext cx="3209534" cy="923333"/>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400" b="0" i="0" u="none" strike="noStrike" kern="1200" cap="none" spc="0" baseline="0">
                <a:solidFill>
                  <a:srgbClr val="000000"/>
                </a:solidFill>
                <a:uFillTx/>
                <a:latin typeface="Aptos"/>
              </a:rPr>
              <a:t>Solutions:</a:t>
            </a:r>
          </a:p>
        </p:txBody>
      </p:sp>
      <p:sp>
        <p:nvSpPr>
          <p:cNvPr id="3" name="TextBox 7">
            <a:extLst>
              <a:ext uri="{FF2B5EF4-FFF2-40B4-BE49-F238E27FC236}">
                <a16:creationId xmlns:a16="http://schemas.microsoft.com/office/drawing/2014/main" id="{D65ABD24-610A-12A4-30D7-EE65FAA50063}"/>
              </a:ext>
            </a:extLst>
          </p:cNvPr>
          <p:cNvSpPr txBox="1"/>
          <p:nvPr/>
        </p:nvSpPr>
        <p:spPr>
          <a:xfrm>
            <a:off x="0" y="1578903"/>
            <a:ext cx="6200440" cy="2554545"/>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solution for cost concerns would be to encourage budget friendly healthy eating, by doing this and focusing on buying affordable, basic foods such as; oats, rice, or beans and adding other foods can make a healthy meal. Also, meal planning and preparation allows for a nutritive meal on a low budget without depending on processed food or takeaways. </a:t>
            </a:r>
            <a:r>
              <a:rPr lang="en-GB" sz="1600" dirty="0"/>
              <a:t> The ability to afford a healthy diet is not only affected by food prices, but also income and the costs of other essentials, such as energy costs and the time available to purchase, prepare and cook food and the skills required to do so are also barriers to eating healthy diets. (Chapman, J, Wentworth, J. 2024)</a:t>
            </a:r>
            <a:endParaRPr lang="en-GB" sz="1600" b="0" i="0" u="none" strike="noStrike" kern="1200" cap="none" spc="0" baseline="0" dirty="0">
              <a:solidFill>
                <a:srgbClr val="000000"/>
              </a:solidFill>
              <a:uFillTx/>
              <a:latin typeface="Aptos"/>
            </a:endParaRPr>
          </a:p>
        </p:txBody>
      </p:sp>
      <p:sp>
        <p:nvSpPr>
          <p:cNvPr id="4" name="Rectangle 8">
            <a:extLst>
              <a:ext uri="{FF2B5EF4-FFF2-40B4-BE49-F238E27FC236}">
                <a16:creationId xmlns:a16="http://schemas.microsoft.com/office/drawing/2014/main" id="{806445BA-8B15-275B-2390-6BD951A442F5}"/>
              </a:ext>
            </a:extLst>
          </p:cNvPr>
          <p:cNvSpPr/>
          <p:nvPr/>
        </p:nvSpPr>
        <p:spPr>
          <a:xfrm>
            <a:off x="1415500" y="1142707"/>
            <a:ext cx="2269211"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Cost Concerns</a:t>
            </a:r>
          </a:p>
        </p:txBody>
      </p:sp>
      <p:sp>
        <p:nvSpPr>
          <p:cNvPr id="5" name="Rectangle 10">
            <a:extLst>
              <a:ext uri="{FF2B5EF4-FFF2-40B4-BE49-F238E27FC236}">
                <a16:creationId xmlns:a16="http://schemas.microsoft.com/office/drawing/2014/main" id="{1AABD66E-DBDA-9C65-0D8A-A903C8F81283}"/>
              </a:ext>
            </a:extLst>
          </p:cNvPr>
          <p:cNvSpPr/>
          <p:nvPr/>
        </p:nvSpPr>
        <p:spPr>
          <a:xfrm>
            <a:off x="7325349" y="1117241"/>
            <a:ext cx="1937192"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Aptos"/>
              </a:rPr>
              <a:t>Lack of Time</a:t>
            </a:r>
            <a:endParaRPr lang="en-GB" sz="5400" b="1" i="0" u="none" strike="noStrike" kern="1200" cap="none" spc="0" baseline="0">
              <a:solidFill>
                <a:srgbClr val="000000"/>
              </a:solidFill>
              <a:uFillTx/>
              <a:latin typeface="Aptos"/>
            </a:endParaRPr>
          </a:p>
        </p:txBody>
      </p:sp>
      <p:sp>
        <p:nvSpPr>
          <p:cNvPr id="6" name="TextBox 11">
            <a:extLst>
              <a:ext uri="{FF2B5EF4-FFF2-40B4-BE49-F238E27FC236}">
                <a16:creationId xmlns:a16="http://schemas.microsoft.com/office/drawing/2014/main" id="{CA3CFA99-6C49-5C18-F5A2-EA65FACCBF67}"/>
              </a:ext>
            </a:extLst>
          </p:cNvPr>
          <p:cNvSpPr txBox="1"/>
          <p:nvPr/>
        </p:nvSpPr>
        <p:spPr>
          <a:xfrm>
            <a:off x="6654802" y="1637288"/>
            <a:ext cx="3840480" cy="206210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By encouraging a fast and convenient eating approach such as; researching quick, simple 15–20-minute meals and buying precut fruit or vegetables allow for time saving also meal prepping ahead of time, by doing this it can reduce cooking time, while keeping a healthy, balanced diet. </a:t>
            </a:r>
          </a:p>
        </p:txBody>
      </p:sp>
      <p:sp>
        <p:nvSpPr>
          <p:cNvPr id="7" name="Rectangle 12">
            <a:extLst>
              <a:ext uri="{FF2B5EF4-FFF2-40B4-BE49-F238E27FC236}">
                <a16:creationId xmlns:a16="http://schemas.microsoft.com/office/drawing/2014/main" id="{41E95B1F-E89E-028A-5FBE-D9772C210498}"/>
              </a:ext>
            </a:extLst>
          </p:cNvPr>
          <p:cNvSpPr/>
          <p:nvPr/>
        </p:nvSpPr>
        <p:spPr>
          <a:xfrm>
            <a:off x="1402067" y="4062715"/>
            <a:ext cx="2296076"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Low Motivation</a:t>
            </a:r>
          </a:p>
        </p:txBody>
      </p:sp>
      <p:sp>
        <p:nvSpPr>
          <p:cNvPr id="8" name="TextBox 13">
            <a:extLst>
              <a:ext uri="{FF2B5EF4-FFF2-40B4-BE49-F238E27FC236}">
                <a16:creationId xmlns:a16="http://schemas.microsoft.com/office/drawing/2014/main" id="{0C8A4E0A-6646-BD92-14F5-A0435E965136}"/>
              </a:ext>
            </a:extLst>
          </p:cNvPr>
          <p:cNvSpPr txBox="1"/>
          <p:nvPr/>
        </p:nvSpPr>
        <p:spPr>
          <a:xfrm>
            <a:off x="68904" y="4524377"/>
            <a:ext cx="5902809" cy="2400657"/>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Aptos"/>
              </a:rPr>
              <a:t>A solution to this would be to set goals and create a support system with family and friends, this can be by setting small goals to achieve throughout the week, then tracking the progress made, and create a rewards system for the healthy behaviour. By doing this it can create a pattern of maintaining a healthy diet. </a:t>
            </a:r>
            <a:r>
              <a:rPr lang="en-GB" sz="1600" dirty="0"/>
              <a:t>Your brain needs certain fatty acids, such as omega-3 and omega-6, to keep it working well, Eating different fruits and vegetables can add a good range of nutrients to your diet. These nutrients help to keep us mentally and physically healthy</a:t>
            </a:r>
            <a:r>
              <a:rPr lang="en-GB" dirty="0"/>
              <a:t>.</a:t>
            </a:r>
            <a:endParaRPr lang="en-GB" sz="1600" b="0" i="0" u="none" strike="noStrike" kern="1200" cap="none" spc="0" baseline="0" dirty="0">
              <a:solidFill>
                <a:srgbClr val="000000"/>
              </a:solidFill>
              <a:uFillTx/>
              <a:latin typeface="Aptos"/>
            </a:endParaRPr>
          </a:p>
        </p:txBody>
      </p:sp>
      <p:sp>
        <p:nvSpPr>
          <p:cNvPr id="9" name="Rectangle 14">
            <a:extLst>
              <a:ext uri="{FF2B5EF4-FFF2-40B4-BE49-F238E27FC236}">
                <a16:creationId xmlns:a16="http://schemas.microsoft.com/office/drawing/2014/main" id="{424394D8-39C6-E327-969E-F216066D69DF}"/>
              </a:ext>
            </a:extLst>
          </p:cNvPr>
          <p:cNvSpPr/>
          <p:nvPr/>
        </p:nvSpPr>
        <p:spPr>
          <a:xfrm>
            <a:off x="6423998" y="3867436"/>
            <a:ext cx="4302078" cy="461662"/>
          </a:xfrm>
          <a:prstGeom prst="rect">
            <a:avLst/>
          </a:prstGeom>
          <a:noFill/>
          <a:ln cap="flat">
            <a:noFill/>
            <a:prstDash val="solid"/>
          </a:ln>
        </p:spPr>
        <p:txBody>
          <a:bodyPr vert="horz" wrap="non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Aptos"/>
              </a:rPr>
              <a:t>Addiction to Unhealthy Foods</a:t>
            </a:r>
          </a:p>
        </p:txBody>
      </p:sp>
      <p:sp>
        <p:nvSpPr>
          <p:cNvPr id="10" name="TextBox 17">
            <a:extLst>
              <a:ext uri="{FF2B5EF4-FFF2-40B4-BE49-F238E27FC236}">
                <a16:creationId xmlns:a16="http://schemas.microsoft.com/office/drawing/2014/main" id="{0970B509-B615-F999-9BAA-E3A5D9B7F60F}"/>
              </a:ext>
            </a:extLst>
          </p:cNvPr>
          <p:cNvSpPr txBox="1"/>
          <p:nvPr/>
        </p:nvSpPr>
        <p:spPr>
          <a:xfrm>
            <a:off x="6423998" y="4622804"/>
            <a:ext cx="4945038"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 solution for this challenge could be o exchange some of the unhealthy foods that you are eating to a healthier option, you could also try not to expose yourself to foods that are tempting, and to figure out what unhealthy foods trigger you. This can help an individual eat healthier and create a healthy, balanced diet.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97ED2-5A3E-EA73-6CDF-CA54F34F012B}"/>
              </a:ext>
            </a:extLst>
          </p:cNvPr>
          <p:cNvSpPr txBox="1">
            <a:spLocks noGrp="1"/>
          </p:cNvSpPr>
          <p:nvPr>
            <p:ph type="title"/>
          </p:nvPr>
        </p:nvSpPr>
        <p:spPr/>
        <p:txBody>
          <a:bodyPr/>
          <a:lstStyle/>
          <a:p>
            <a:pPr lvl="0"/>
            <a:r>
              <a:rPr lang="en-GB"/>
              <a:t>References:</a:t>
            </a:r>
          </a:p>
        </p:txBody>
      </p:sp>
      <p:sp>
        <p:nvSpPr>
          <p:cNvPr id="4" name="TextBox 3">
            <a:extLst>
              <a:ext uri="{FF2B5EF4-FFF2-40B4-BE49-F238E27FC236}">
                <a16:creationId xmlns:a16="http://schemas.microsoft.com/office/drawing/2014/main" id="{393FF042-E044-393F-04B3-6AB9199E009A}"/>
              </a:ext>
            </a:extLst>
          </p:cNvPr>
          <p:cNvSpPr txBox="1"/>
          <p:nvPr/>
        </p:nvSpPr>
        <p:spPr>
          <a:xfrm>
            <a:off x="167148" y="1465006"/>
            <a:ext cx="11838039" cy="5078313"/>
          </a:xfrm>
          <a:prstGeom prst="rect">
            <a:avLst/>
          </a:prstGeom>
          <a:noFill/>
        </p:spPr>
        <p:txBody>
          <a:bodyPr wrap="square" rtlCol="0">
            <a:spAutoFit/>
          </a:bodyPr>
          <a:lstStyle/>
          <a:p>
            <a:pPr marL="285750" indent="-285750">
              <a:buFont typeface="Arial" panose="020B0604020202020204" pitchFamily="34" charset="0"/>
              <a:buChar char="•"/>
            </a:pPr>
            <a:r>
              <a:rPr lang="en-US" dirty="0"/>
              <a:t>British Association for Nutrition and Lifestyle Medicine (2025). </a:t>
            </a:r>
            <a:r>
              <a:rPr lang="en-US" i="1" dirty="0"/>
              <a:t>How Nutrition Science Can Change Your Bad Eating Habits – BANT</a:t>
            </a:r>
            <a:r>
              <a:rPr lang="en-US" dirty="0"/>
              <a:t>. [online] British Association for Nutrition and Lifestyle Medicine. Available at: </a:t>
            </a:r>
            <a:r>
              <a:rPr lang="en-US" dirty="0">
                <a:hlinkClick r:id="rId2"/>
              </a:rPr>
              <a:t>https://bant.org.uk/how-nutrition-science-can-change-your-bad-eating-habits/</a:t>
            </a:r>
            <a:r>
              <a:rPr lang="en-US" dirty="0"/>
              <a:t> [Accessed 6 Jun. 2026].</a:t>
            </a:r>
            <a:endParaRPr lang="en-GB" dirty="0"/>
          </a:p>
          <a:p>
            <a:pPr marL="285750" indent="-285750">
              <a:buFont typeface="Arial" panose="020B0604020202020204" pitchFamily="34" charset="0"/>
              <a:buChar char="•"/>
            </a:pPr>
            <a:r>
              <a:rPr lang="en-US" dirty="0"/>
              <a:t>British Nutrition Foundation (2024). </a:t>
            </a:r>
            <a:r>
              <a:rPr lang="en-US" i="1" dirty="0"/>
              <a:t>Food and Mood - How food affects your brain</a:t>
            </a:r>
            <a:r>
              <a:rPr lang="en-US" dirty="0"/>
              <a:t>. [online] British Nutrition Foundation. Available at: </a:t>
            </a:r>
            <a:r>
              <a:rPr lang="en-US" dirty="0">
                <a:hlinkClick r:id="rId3"/>
              </a:rPr>
              <a:t>https://www.nutrition.org.uk/nutrition-for/food-and-the-brain/</a:t>
            </a:r>
            <a:r>
              <a:rPr lang="en-US" dirty="0"/>
              <a:t> [Accessed 7 Jun. 2026].</a:t>
            </a:r>
            <a:endParaRPr lang="en-GB" dirty="0"/>
          </a:p>
          <a:p>
            <a:pPr marL="285750" indent="-285750">
              <a:buFont typeface="Arial" panose="020B0604020202020204" pitchFamily="34" charset="0"/>
              <a:buChar char="•"/>
            </a:pPr>
            <a:r>
              <a:rPr lang="en-US" dirty="0"/>
              <a:t>Change4Life (2024). </a:t>
            </a:r>
            <a:r>
              <a:rPr lang="en-US" i="1" dirty="0"/>
              <a:t>Change4Life Service</a:t>
            </a:r>
            <a:r>
              <a:rPr lang="en-US" dirty="0"/>
              <a:t>. [online] Family Action. Available at: </a:t>
            </a:r>
            <a:r>
              <a:rPr lang="en-US" dirty="0">
                <a:hlinkClick r:id="rId4"/>
              </a:rPr>
              <a:t>https://family-action.org.uk/change4life/</a:t>
            </a:r>
            <a:r>
              <a:rPr lang="en-US" dirty="0"/>
              <a:t> [Accessed 6 Jun. 2026].</a:t>
            </a:r>
            <a:endParaRPr lang="en-GB" dirty="0"/>
          </a:p>
          <a:p>
            <a:pPr marL="285750" indent="-285750">
              <a:buFont typeface="Arial" panose="020B0604020202020204" pitchFamily="34" charset="0"/>
              <a:buChar char="•"/>
            </a:pPr>
            <a:r>
              <a:rPr lang="en-US" dirty="0"/>
              <a:t>Chapman, J. and Wentworth, J. (2024). </a:t>
            </a:r>
            <a:r>
              <a:rPr lang="en-US" i="1" dirty="0"/>
              <a:t>Inequalities in diets</a:t>
            </a:r>
            <a:r>
              <a:rPr lang="en-US" dirty="0"/>
              <a:t>. [online] UK Parliament. Available at: </a:t>
            </a:r>
            <a:r>
              <a:rPr lang="en-US" dirty="0">
                <a:hlinkClick r:id="rId5"/>
              </a:rPr>
              <a:t>https://post.parliament.uk/inequalities-in-diets/</a:t>
            </a:r>
            <a:r>
              <a:rPr lang="en-US" dirty="0"/>
              <a:t> [Accessed 16 Jun. 2026].</a:t>
            </a:r>
            <a:endParaRPr lang="en-GB" dirty="0"/>
          </a:p>
          <a:p>
            <a:pPr marL="285750" indent="-285750">
              <a:buFont typeface="Arial" panose="020B0604020202020204" pitchFamily="34" charset="0"/>
              <a:buChar char="•"/>
            </a:pPr>
            <a:r>
              <a:rPr lang="en-US" dirty="0"/>
              <a:t>Food For Life (2018). </a:t>
            </a:r>
            <a:r>
              <a:rPr lang="en-US" i="1" dirty="0"/>
              <a:t>Home - Food for Life</a:t>
            </a:r>
            <a:r>
              <a:rPr lang="en-US" dirty="0"/>
              <a:t>. [online] Food for Life. Available at: </a:t>
            </a:r>
            <a:r>
              <a:rPr lang="en-US" dirty="0">
                <a:hlinkClick r:id="rId6"/>
              </a:rPr>
              <a:t>https://www.foodforlife.org.uk/</a:t>
            </a:r>
            <a:r>
              <a:rPr lang="en-US" dirty="0"/>
              <a:t> [Accessed 6 Jun. 2026].</a:t>
            </a:r>
            <a:endParaRPr lang="en-GB" dirty="0"/>
          </a:p>
          <a:p>
            <a:pPr marL="285750" indent="-285750">
              <a:buFont typeface="Arial" panose="020B0604020202020204" pitchFamily="34" charset="0"/>
              <a:buChar char="•"/>
            </a:pPr>
            <a:r>
              <a:rPr lang="en-US" dirty="0"/>
              <a:t>GOV.UK (2025). </a:t>
            </a:r>
            <a:r>
              <a:rPr lang="en-US" i="1" dirty="0"/>
              <a:t>National Diet and Nutrition Survey 2019 to 2023</a:t>
            </a:r>
            <a:r>
              <a:rPr lang="en-US" dirty="0"/>
              <a:t>. [online] GOV.UK. Available at: </a:t>
            </a:r>
            <a:r>
              <a:rPr lang="en-US" dirty="0">
                <a:hlinkClick r:id="rId7"/>
              </a:rPr>
              <a:t>https://www.gov.uk/government/statistics/national-diet-and-nutrition-survey-2019-to-2023</a:t>
            </a:r>
            <a:r>
              <a:rPr lang="en-US" dirty="0"/>
              <a:t> [Accessed 16 Jun. 2026].</a:t>
            </a:r>
            <a:endParaRPr lang="en-GB" dirty="0"/>
          </a:p>
          <a:p>
            <a:pPr marL="285750" indent="-285750">
              <a:buFont typeface="Arial" panose="020B0604020202020204" pitchFamily="34" charset="0"/>
              <a:buChar char="•"/>
            </a:pPr>
            <a:r>
              <a:rPr lang="en-US" dirty="0"/>
              <a:t>Gregory, A. (2024). Ultra-processed food linked to 32 harmful effects to health, review finds. </a:t>
            </a:r>
            <a:r>
              <a:rPr lang="en-US" i="1" dirty="0"/>
              <a:t>The Guardian</a:t>
            </a:r>
            <a:r>
              <a:rPr lang="en-US" dirty="0"/>
              <a:t>. [online] 28 Feb. Available at: </a:t>
            </a:r>
            <a:r>
              <a:rPr lang="en-US" dirty="0">
                <a:hlinkClick r:id="rId8"/>
              </a:rPr>
              <a:t>https://www.theguardian.com/society/2024/feb/28/ultra-processed-food-32-harmful-effects-health-review</a:t>
            </a:r>
            <a:r>
              <a:rPr lang="en-US" dirty="0"/>
              <a:t> [Accessed 16 Jun. 2026].</a:t>
            </a:r>
            <a:endParaRPr lang="en-GB" dirty="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B7C6520-548E-B932-9D23-D4D98C5BDFA0}"/>
              </a:ext>
            </a:extLst>
          </p:cNvPr>
          <p:cNvSpPr txBox="1"/>
          <p:nvPr/>
        </p:nvSpPr>
        <p:spPr>
          <a:xfrm>
            <a:off x="206477" y="285135"/>
            <a:ext cx="11700388" cy="6740307"/>
          </a:xfrm>
          <a:prstGeom prst="rect">
            <a:avLst/>
          </a:prstGeom>
          <a:noFill/>
        </p:spPr>
        <p:txBody>
          <a:bodyPr wrap="square" rtlCol="0">
            <a:spAutoFit/>
          </a:bodyPr>
          <a:lstStyle/>
          <a:p>
            <a:r>
              <a:rPr lang="en-US" dirty="0"/>
              <a:t>Jacka, F.N., Kremer, P.J., Berk, M., de Silva-</a:t>
            </a:r>
            <a:r>
              <a:rPr lang="en-US" dirty="0" err="1"/>
              <a:t>Sanigorski</a:t>
            </a:r>
            <a:r>
              <a:rPr lang="en-US" dirty="0"/>
              <a:t>, A.M., Moodie, M., Leslie, E.R., Pasco, J.A. and Swinburn, B.A. (2011). A Prospective Study of Diet Quality and Mental Health in Adolescents. </a:t>
            </a:r>
            <a:r>
              <a:rPr lang="en-US" i="1" dirty="0" err="1"/>
              <a:t>PLoS</a:t>
            </a:r>
            <a:r>
              <a:rPr lang="en-US" i="1" dirty="0"/>
              <a:t> ONE</a:t>
            </a:r>
            <a:r>
              <a:rPr lang="en-US" dirty="0"/>
              <a:t>, [online] 6(9), p.e24805. </a:t>
            </a:r>
            <a:r>
              <a:rPr lang="en-US" dirty="0" err="1"/>
              <a:t>doi:</a:t>
            </a:r>
            <a:r>
              <a:rPr lang="en-US" dirty="0" err="1">
                <a:hlinkClick r:id="rId2"/>
              </a:rPr>
              <a:t>https</a:t>
            </a:r>
            <a:r>
              <a:rPr lang="en-US" dirty="0">
                <a:hlinkClick r:id="rId2"/>
              </a:rPr>
              <a:t>://doi.org/10.1371/journal.pone.0024805</a:t>
            </a:r>
            <a:r>
              <a:rPr lang="en-US" dirty="0"/>
              <a:t>.</a:t>
            </a:r>
            <a:endParaRPr lang="en-GB" dirty="0"/>
          </a:p>
          <a:p>
            <a:r>
              <a:rPr lang="en-US" dirty="0"/>
              <a:t>MIND (2023). </a:t>
            </a:r>
            <a:r>
              <a:rPr lang="en-US" i="1" dirty="0"/>
              <a:t>Food and mental health</a:t>
            </a:r>
            <a:r>
              <a:rPr lang="en-US" dirty="0"/>
              <a:t>. [online] Mind.org.uk. Available at: </a:t>
            </a:r>
            <a:r>
              <a:rPr lang="en-US" dirty="0">
                <a:hlinkClick r:id="rId3"/>
              </a:rPr>
              <a:t>https://www.mind.org.uk/information-support/tips-for-everyday-living/food-and-mental-health/</a:t>
            </a:r>
            <a:r>
              <a:rPr lang="en-US" dirty="0"/>
              <a:t> [Accessed 16 Jun. 2026].</a:t>
            </a:r>
            <a:endParaRPr lang="en-GB" dirty="0"/>
          </a:p>
          <a:p>
            <a:r>
              <a:rPr lang="en-US" dirty="0"/>
              <a:t>National Foundation for Educational Research (2023). </a:t>
            </a:r>
            <a:r>
              <a:rPr lang="en-US" i="1" dirty="0"/>
              <a:t>An Introduction to Formative and Summative Assessment</a:t>
            </a:r>
            <a:r>
              <a:rPr lang="en-US" dirty="0"/>
              <a:t>. [online] NFER. Available at: </a:t>
            </a:r>
            <a:r>
              <a:rPr lang="en-US" dirty="0">
                <a:hlinkClick r:id="rId4"/>
              </a:rPr>
              <a:t>https://www.nfer.ac.uk/assessment-hub/an-introduction-to-formative-and-summative-assessment/</a:t>
            </a:r>
            <a:r>
              <a:rPr lang="en-US" dirty="0"/>
              <a:t> [Accessed 28 May 2026].</a:t>
            </a:r>
            <a:endParaRPr lang="en-GB" dirty="0"/>
          </a:p>
          <a:p>
            <a:r>
              <a:rPr lang="en-US" dirty="0"/>
              <a:t>NHS (2020). </a:t>
            </a:r>
            <a:r>
              <a:rPr lang="en-US" i="1" dirty="0"/>
              <a:t>Better Health</a:t>
            </a:r>
            <a:r>
              <a:rPr lang="en-US" dirty="0"/>
              <a:t>. [online] nhs.uk. Available at: </a:t>
            </a:r>
            <a:r>
              <a:rPr lang="en-US" dirty="0">
                <a:hlinkClick r:id="rId5"/>
              </a:rPr>
              <a:t>https://www.nhs.uk/better-health/</a:t>
            </a:r>
            <a:r>
              <a:rPr lang="en-US" dirty="0"/>
              <a:t> [Accessed 6 Jun. 2026].</a:t>
            </a:r>
            <a:endParaRPr lang="en-GB" dirty="0"/>
          </a:p>
          <a:p>
            <a:r>
              <a:rPr lang="en-US" dirty="0"/>
              <a:t>NHS (2022a). </a:t>
            </a:r>
            <a:r>
              <a:rPr lang="en-US" i="1" dirty="0"/>
              <a:t>The Eatwell Guide</a:t>
            </a:r>
            <a:r>
              <a:rPr lang="en-US" dirty="0"/>
              <a:t>. [online] NHS. Available at: </a:t>
            </a:r>
            <a:r>
              <a:rPr lang="en-US" dirty="0">
                <a:hlinkClick r:id="rId6"/>
              </a:rPr>
              <a:t>https://www.nhs.uk/live-well/eat-well/food-guidelines-and-food-labels/the-eatwell-guide/</a:t>
            </a:r>
            <a:r>
              <a:rPr lang="en-US" dirty="0"/>
              <a:t> [Accessed 6 Jun. 2026].</a:t>
            </a:r>
            <a:endParaRPr lang="en-GB" dirty="0"/>
          </a:p>
          <a:p>
            <a:r>
              <a:rPr lang="en-US" dirty="0"/>
              <a:t>NHS (2022b). </a:t>
            </a:r>
            <a:r>
              <a:rPr lang="en-US" i="1" dirty="0"/>
              <a:t>The Eatwell Guide</a:t>
            </a:r>
            <a:r>
              <a:rPr lang="en-US" dirty="0"/>
              <a:t>. [online] NHS. Available at: </a:t>
            </a:r>
            <a:r>
              <a:rPr lang="en-US" dirty="0">
                <a:hlinkClick r:id="rId6"/>
              </a:rPr>
              <a:t>https://www.nhs.uk/live-well/eat-well/food-guidelines-and-food-labels/the-eatwell-guide/</a:t>
            </a:r>
            <a:r>
              <a:rPr lang="en-US" dirty="0"/>
              <a:t> [Accessed 16 Jun. 2026].</a:t>
            </a:r>
            <a:endParaRPr lang="en-GB" dirty="0"/>
          </a:p>
          <a:p>
            <a:r>
              <a:rPr lang="en-US" dirty="0"/>
              <a:t>NHS (2022c). </a:t>
            </a:r>
            <a:r>
              <a:rPr lang="en-US" i="1" dirty="0"/>
              <a:t>Why 5 a day?</a:t>
            </a:r>
            <a:r>
              <a:rPr lang="en-US" dirty="0"/>
              <a:t> [online] NHS. Available at: </a:t>
            </a:r>
            <a:r>
              <a:rPr lang="en-US" dirty="0">
                <a:hlinkClick r:id="rId7"/>
              </a:rPr>
              <a:t>https://www.nhs.uk/live-well/eat-well/5-a-day/why-5-a-day/</a:t>
            </a:r>
            <a:r>
              <a:rPr lang="en-US" dirty="0"/>
              <a:t> [Accessed 6 Jun. 2026].</a:t>
            </a:r>
            <a:endParaRPr lang="en-GB" dirty="0"/>
          </a:p>
          <a:p>
            <a:r>
              <a:rPr lang="en-US" dirty="0" err="1"/>
              <a:t>rawpixel</a:t>
            </a:r>
            <a:r>
              <a:rPr lang="en-US" dirty="0"/>
              <a:t>. (2026). </a:t>
            </a:r>
            <a:r>
              <a:rPr lang="en-US" i="1" dirty="0"/>
              <a:t>Cartoons brainstorming | Premium Photo  - </a:t>
            </a:r>
            <a:r>
              <a:rPr lang="en-US" i="1" dirty="0" err="1"/>
              <a:t>rawpixel</a:t>
            </a:r>
            <a:r>
              <a:rPr lang="en-US" i="1" dirty="0"/>
              <a:t> (Image 1)</a:t>
            </a:r>
            <a:r>
              <a:rPr lang="en-US" dirty="0"/>
              <a:t>. [online] Available at: </a:t>
            </a:r>
            <a:r>
              <a:rPr lang="en-US" dirty="0">
                <a:hlinkClick r:id="rId8"/>
              </a:rPr>
              <a:t>https://www.rawpixel.com/image/92541/brainstorm-for-new-ideas</a:t>
            </a:r>
            <a:r>
              <a:rPr lang="en-US" dirty="0"/>
              <a:t> [Accessed 15 Jun. 2026].</a:t>
            </a:r>
            <a:endParaRPr lang="en-GB" dirty="0"/>
          </a:p>
          <a:p>
            <a:r>
              <a:rPr lang="en-US" dirty="0"/>
              <a:t>Rural Health Information Hub (2019). </a:t>
            </a:r>
            <a:r>
              <a:rPr lang="en-US" i="1" dirty="0"/>
              <a:t>Theory of reasoned action/planned behavior</a:t>
            </a:r>
            <a:r>
              <a:rPr lang="en-US" dirty="0"/>
              <a:t>. [online] Ruralhealthinfo.org. Available at: </a:t>
            </a:r>
            <a:r>
              <a:rPr lang="en-US" dirty="0">
                <a:hlinkClick r:id="rId9"/>
              </a:rPr>
              <a:t>https://www.ruralhealthinfo.org/toolkits/health-promotion/2/theories-and-models/reasoned-action</a:t>
            </a:r>
            <a:r>
              <a:rPr lang="en-US" dirty="0"/>
              <a:t> [Accessed 8 Jun. 2026].</a:t>
            </a:r>
            <a:endParaRPr lang="en-GB" dirty="0"/>
          </a:p>
          <a:p>
            <a:r>
              <a:rPr lang="en-US" dirty="0"/>
              <a:t>Rural Health Information Hub (2024a). </a:t>
            </a:r>
            <a:r>
              <a:rPr lang="en-US" i="1" dirty="0"/>
              <a:t>The Health Belief Model</a:t>
            </a:r>
            <a:r>
              <a:rPr lang="en-US" dirty="0"/>
              <a:t>. [online] Rural Health Information Hub. Available at: </a:t>
            </a:r>
            <a:r>
              <a:rPr lang="en-US" dirty="0">
                <a:hlinkClick r:id="rId10"/>
              </a:rPr>
              <a:t>https://www.ruralhealthinfo.org/toolkits/health-promotion/2/theories-and-models/health-belief</a:t>
            </a:r>
            <a:r>
              <a:rPr lang="en-US" dirty="0"/>
              <a:t> [Accessed 8 Jun. 2026].</a:t>
            </a:r>
            <a:endParaRPr lang="en-GB" dirty="0"/>
          </a:p>
          <a:p>
            <a:endParaRPr lang="en-GB" dirty="0"/>
          </a:p>
        </p:txBody>
      </p:sp>
    </p:spTree>
    <p:extLst>
      <p:ext uri="{BB962C8B-B14F-4D97-AF65-F5344CB8AC3E}">
        <p14:creationId xmlns:p14="http://schemas.microsoft.com/office/powerpoint/2010/main" val="37758931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BDD7501-DD70-9D1D-14CB-75C2889FCD2F}"/>
              </a:ext>
            </a:extLst>
          </p:cNvPr>
          <p:cNvSpPr txBox="1"/>
          <p:nvPr/>
        </p:nvSpPr>
        <p:spPr>
          <a:xfrm>
            <a:off x="78658" y="275303"/>
            <a:ext cx="11651226" cy="2862322"/>
          </a:xfrm>
          <a:prstGeom prst="rect">
            <a:avLst/>
          </a:prstGeom>
          <a:noFill/>
        </p:spPr>
        <p:txBody>
          <a:bodyPr wrap="square" rtlCol="0">
            <a:spAutoFit/>
          </a:bodyPr>
          <a:lstStyle/>
          <a:p>
            <a:r>
              <a:rPr lang="en-US" dirty="0"/>
              <a:t>Rural Health Information Hub (2024b). </a:t>
            </a:r>
            <a:r>
              <a:rPr lang="en-US" i="1" dirty="0"/>
              <a:t>Types of Evaluation in Health Promotion and Disease Prevention Programs - </a:t>
            </a:r>
            <a:r>
              <a:rPr lang="en-US" i="1" dirty="0" err="1"/>
              <a:t>RHIhub</a:t>
            </a:r>
            <a:r>
              <a:rPr lang="en-US" i="1" dirty="0"/>
              <a:t> Toolkit</a:t>
            </a:r>
            <a:r>
              <a:rPr lang="en-US" dirty="0"/>
              <a:t>. [online] www.ruralhealthinfo.org. Available at: </a:t>
            </a:r>
            <a:r>
              <a:rPr lang="en-US" dirty="0">
                <a:hlinkClick r:id="rId2"/>
              </a:rPr>
              <a:t>https://www.ruralhealthinfo.org/toolkits/health-promotion/5/types-of-evaluation</a:t>
            </a:r>
            <a:r>
              <a:rPr lang="en-US" dirty="0"/>
              <a:t> [Accessed 28 May 2026].</a:t>
            </a:r>
            <a:endParaRPr lang="en-GB" dirty="0"/>
          </a:p>
          <a:p>
            <a:r>
              <a:rPr lang="en-US" dirty="0"/>
              <a:t>The Food Foundation (2025). </a:t>
            </a:r>
            <a:r>
              <a:rPr lang="en-US" i="1" dirty="0"/>
              <a:t>UK still failing to meet basic dietary guidelines</a:t>
            </a:r>
            <a:r>
              <a:rPr lang="en-US" dirty="0"/>
              <a:t>. [online] Foodfoundation.org.uk. Available at: </a:t>
            </a:r>
            <a:r>
              <a:rPr lang="en-US" dirty="0">
                <a:hlinkClick r:id="rId3"/>
              </a:rPr>
              <a:t>https://foodfoundation.org.uk/news/uk-still-failing-meet-basic-dietary-guidelines</a:t>
            </a:r>
            <a:r>
              <a:rPr lang="en-US" dirty="0"/>
              <a:t> [Accessed 16 Jun. 2026].</a:t>
            </a:r>
            <a:endParaRPr lang="en-GB" dirty="0"/>
          </a:p>
          <a:p>
            <a:r>
              <a:rPr lang="en-US" dirty="0"/>
              <a:t>University of Oxford (2017). </a:t>
            </a:r>
            <a:r>
              <a:rPr lang="en-US" i="1" dirty="0"/>
              <a:t>Social eating connects communities</a:t>
            </a:r>
            <a:r>
              <a:rPr lang="en-US" dirty="0"/>
              <a:t>. [online] www.ox.ac.uk. Available at: </a:t>
            </a:r>
            <a:r>
              <a:rPr lang="en-US" dirty="0">
                <a:hlinkClick r:id="rId4"/>
              </a:rPr>
              <a:t>https://www.ox.ac.uk/news/2017-03-16-social-eating-connects-communities</a:t>
            </a:r>
            <a:r>
              <a:rPr lang="en-US" dirty="0"/>
              <a:t> [Accessed 7 Jun. 2026].</a:t>
            </a:r>
            <a:endParaRPr lang="en-GB" dirty="0"/>
          </a:p>
          <a:p>
            <a:r>
              <a:rPr lang="en-US" dirty="0"/>
              <a:t>World Health Organization (2020). </a:t>
            </a:r>
            <a:r>
              <a:rPr lang="en-US" i="1" dirty="0"/>
              <a:t>Healthy Diet</a:t>
            </a:r>
            <a:r>
              <a:rPr lang="en-US" dirty="0"/>
              <a:t>. [online] World Health Organization. Available at: </a:t>
            </a:r>
            <a:r>
              <a:rPr lang="en-US" dirty="0">
                <a:hlinkClick r:id="rId5"/>
              </a:rPr>
              <a:t>https://www.who.int/news-room/fact-sheets/detail/healthy-diet</a:t>
            </a:r>
            <a:r>
              <a:rPr lang="en-US" dirty="0"/>
              <a:t> [Accessed 31 May 2026].</a:t>
            </a:r>
            <a:endParaRPr lang="en-GB" dirty="0"/>
          </a:p>
          <a:p>
            <a:endParaRPr lang="en-GB" dirty="0"/>
          </a:p>
        </p:txBody>
      </p:sp>
    </p:spTree>
    <p:extLst>
      <p:ext uri="{BB962C8B-B14F-4D97-AF65-F5344CB8AC3E}">
        <p14:creationId xmlns:p14="http://schemas.microsoft.com/office/powerpoint/2010/main" val="3300537497"/>
      </p:ext>
    </p:extLst>
  </p:cSld>
  <p:clrMapOvr>
    <a:masterClrMapping/>
  </p:clrMapOvr>
</p:sld>
</file>

<file path=ppt/theme/theme1.xml><?xml version="1.0" encoding="utf-8"?>
<a:theme xmlns:a="http://schemas.openxmlformats.org/drawingml/2006/main" name="Office 2013 2022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Office%202013%20-%202022%20Theme</Template>
  <TotalTime>3945</TotalTime>
  <Words>4258</Words>
  <Application>Microsoft Office PowerPoint</Application>
  <PresentationFormat>Widescreen</PresentationFormat>
  <Paragraphs>137</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Calibri</vt:lpstr>
      <vt:lpstr>Calibri Light</vt:lpstr>
      <vt:lpstr>Calisto MT</vt:lpstr>
      <vt:lpstr>Univers Condensed</vt:lpstr>
      <vt:lpstr>Office 2013 2022 Theme</vt:lpstr>
      <vt:lpstr>PowerPoint Presentation</vt:lpstr>
      <vt:lpstr>What Words Come To Mind When You Hear The Phrase ‘Healthy Eating’?  </vt:lpstr>
      <vt:lpstr>Target activity – 6-8 weekly hands-on group sessions</vt:lpstr>
      <vt:lpstr>PowerPoint Presentation</vt:lpstr>
      <vt:lpstr>PowerPoint Presentation</vt:lpstr>
      <vt:lpstr>Challenges:</vt:lpstr>
      <vt:lpstr>PowerPoint Presentation</vt:lpstr>
      <vt:lpstr>Key Aims + Benefits:</vt:lpstr>
      <vt:lpstr>PowerPoint Presentation</vt:lpstr>
      <vt:lpstr>Types of evaluation.</vt:lpstr>
      <vt:lpstr>PowerPoint Presentation</vt:lpstr>
      <vt:lpstr>PowerPoint Presentation</vt:lpstr>
      <vt:lpstr>PowerPoint Presentation</vt:lpstr>
      <vt:lpstr>PowerPoint Presentation</vt:lpstr>
      <vt:lpstr>Task 3 – Benefits of Diet/Nutrition (Physiological Psychologically, and Sociological)</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Siantel- Nikita Brierley</dc:creator>
  <cp:lastModifiedBy>Siantel- Nikita Brierley</cp:lastModifiedBy>
  <cp:revision>45</cp:revision>
  <dcterms:created xsi:type="dcterms:W3CDTF">2026-05-28T15:37:21Z</dcterms:created>
  <dcterms:modified xsi:type="dcterms:W3CDTF">2026-06-18T14:15:56Z</dcterms:modified>
</cp:coreProperties>
</file>