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9"/>
  </p:notesMasterIdLst>
  <p:handoutMasterIdLst>
    <p:handoutMasterId r:id="rId10"/>
  </p:handoutMasterIdLst>
  <p:sldIdLst>
    <p:sldId id="360" r:id="rId2"/>
    <p:sldId id="308" r:id="rId3"/>
    <p:sldId id="623" r:id="rId4"/>
    <p:sldId id="624" r:id="rId5"/>
    <p:sldId id="628" r:id="rId6"/>
    <p:sldId id="629" r:id="rId7"/>
    <p:sldId id="631" r:id="rId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781" autoAdjust="0"/>
    <p:restoredTop sz="94576" autoAdjust="0"/>
  </p:normalViewPr>
  <p:slideViewPr>
    <p:cSldViewPr>
      <p:cViewPr varScale="1">
        <p:scale>
          <a:sx n="103" d="100"/>
          <a:sy n="103" d="100"/>
        </p:scale>
        <p:origin x="1512"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5F97575-0414-4FE7-ADCA-82151A7169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E0E0C6E-AAE5-4424-B7B2-6924CC0402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4580" name="Slide Number Placeholder 3">
            <a:extLst>
              <a:ext uri="{FF2B5EF4-FFF2-40B4-BE49-F238E27FC236}">
                <a16:creationId xmlns:a16="http://schemas.microsoft.com/office/drawing/2014/main" id="{7B09624F-C706-4758-ADAD-63F19F26B38F}"/>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D657B6FF-4894-4F0A-B37A-6093777CDEB0}" type="slidenum">
              <a:rPr lang="en-GB" altLang="en-US">
                <a:latin typeface="Calibri" panose="020F0502020204030204" pitchFamily="34" charset="0"/>
              </a:rPr>
              <a:pPr eaLnBrk="1" hangingPunct="1"/>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5F97575-0414-4FE7-ADCA-82151A7169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E0E0C6E-AAE5-4424-B7B2-6924CC0402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4580" name="Slide Number Placeholder 3">
            <a:extLst>
              <a:ext uri="{FF2B5EF4-FFF2-40B4-BE49-F238E27FC236}">
                <a16:creationId xmlns:a16="http://schemas.microsoft.com/office/drawing/2014/main" id="{7B09624F-C706-4758-ADAD-63F19F26B38F}"/>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D657B6FF-4894-4F0A-B37A-6093777CDEB0}" type="slidenum">
              <a:rPr lang="en-GB" altLang="en-US">
                <a:latin typeface="Calibri" panose="020F0502020204030204" pitchFamily="34" charset="0"/>
              </a:rPr>
              <a:pPr eaLnBrk="1" hangingPunct="1"/>
              <a:t>3</a:t>
            </a:fld>
            <a:endParaRPr lang="en-GB" altLang="en-US">
              <a:latin typeface="Calibri" panose="020F0502020204030204" pitchFamily="34" charset="0"/>
            </a:endParaRPr>
          </a:p>
        </p:txBody>
      </p:sp>
    </p:spTree>
    <p:extLst>
      <p:ext uri="{BB962C8B-B14F-4D97-AF65-F5344CB8AC3E}">
        <p14:creationId xmlns:p14="http://schemas.microsoft.com/office/powerpoint/2010/main" val="15188694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15/07/2020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15/07/2020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15/07/2020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15/07/2020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15/07/2020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475656" y="908720"/>
            <a:ext cx="7772400" cy="2520280"/>
          </a:xfrm>
        </p:spPr>
        <p:txBody>
          <a:bodyPr/>
          <a:lstStyle/>
          <a:p>
            <a:br>
              <a:rPr lang="en-GB" altLang="en-US" sz="3200" dirty="0"/>
            </a:br>
            <a:br>
              <a:rPr lang="en-GB" altLang="en-US" sz="3200" dirty="0"/>
            </a:br>
            <a:r>
              <a:rPr lang="en-GB" altLang="en-US" sz="3200" dirty="0"/>
              <a:t>Managing in complex environments: Strategies, Insights and Solutions</a:t>
            </a:r>
            <a:br>
              <a:rPr lang="en-GB" altLang="en-US" sz="3200" dirty="0"/>
            </a:br>
            <a:r>
              <a:rPr lang="en-GB" altLang="en-US" sz="3200" dirty="0"/>
              <a:t>MICE</a:t>
            </a:r>
            <a:br>
              <a:rPr lang="en-GB" altLang="en-US" sz="3200" dirty="0"/>
            </a:br>
            <a:r>
              <a:rPr lang="en-GB" altLang="en-US" sz="3200" dirty="0"/>
              <a:t>SPBD 7006</a:t>
            </a:r>
            <a:br>
              <a:rPr lang="en-US" altLang="en-US" sz="3200" b="1" dirty="0"/>
            </a:br>
            <a:r>
              <a:rPr lang="en-US" altLang="en-US" sz="3200" b="1" dirty="0">
                <a:solidFill>
                  <a:srgbClr val="FF0000"/>
                </a:solidFill>
              </a:rPr>
              <a:t>COURSE WORK</a:t>
            </a:r>
            <a:endParaRPr lang="en-US" dirty="0">
              <a:solidFill>
                <a:srgbClr val="FF0000"/>
              </a:solidFill>
            </a:endParaRPr>
          </a:p>
        </p:txBody>
      </p:sp>
    </p:spTree>
    <p:extLst>
      <p:ext uri="{BB962C8B-B14F-4D97-AF65-F5344CB8AC3E}">
        <p14:creationId xmlns:p14="http://schemas.microsoft.com/office/powerpoint/2010/main" val="3783712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515FD-8183-4198-AA92-0AA676823AB5}"/>
              </a:ext>
            </a:extLst>
          </p:cNvPr>
          <p:cNvSpPr>
            <a:spLocks noGrp="1"/>
          </p:cNvSpPr>
          <p:nvPr>
            <p:ph type="title"/>
          </p:nvPr>
        </p:nvSpPr>
        <p:spPr>
          <a:xfrm>
            <a:off x="323528" y="260648"/>
            <a:ext cx="8229600" cy="1143000"/>
          </a:xfrm>
        </p:spPr>
        <p:txBody>
          <a:bodyPr rtlCol="0">
            <a:normAutofit/>
          </a:bodyPr>
          <a:lstStyle/>
          <a:p>
            <a:pPr algn="ctr" fontAlgn="auto">
              <a:spcAft>
                <a:spcPts val="0"/>
              </a:spcAft>
              <a:defRPr/>
            </a:pPr>
            <a:r>
              <a:rPr lang="en-GB" b="1">
                <a:latin typeface="Tahoma" panose="020B0604030504040204" pitchFamily="34" charset="0"/>
                <a:ea typeface="Tahoma" panose="020B0604030504040204" pitchFamily="34" charset="0"/>
                <a:cs typeface="Tahoma" panose="020B0604030504040204" pitchFamily="34" charset="0"/>
              </a:rPr>
              <a:t>CW</a:t>
            </a:r>
            <a:endParaRPr lang="en-GB" b="1" dirty="0">
              <a:latin typeface="Tahoma" panose="020B0604030504040204" pitchFamily="34" charset="0"/>
              <a:ea typeface="Tahoma" panose="020B0604030504040204" pitchFamily="34" charset="0"/>
              <a:cs typeface="Tahoma" panose="020B0604030504040204" pitchFamily="34" charset="0"/>
            </a:endParaRPr>
          </a:p>
        </p:txBody>
      </p:sp>
      <p:sp>
        <p:nvSpPr>
          <p:cNvPr id="15363" name="Text Placeholder 2">
            <a:extLst>
              <a:ext uri="{FF2B5EF4-FFF2-40B4-BE49-F238E27FC236}">
                <a16:creationId xmlns:a16="http://schemas.microsoft.com/office/drawing/2014/main" id="{3B22A440-FEEF-40AA-9A7E-D5BD6D6EE1F4}"/>
              </a:ext>
            </a:extLst>
          </p:cNvPr>
          <p:cNvSpPr>
            <a:spLocks noGrp="1"/>
          </p:cNvSpPr>
          <p:nvPr>
            <p:ph type="body" idx="1"/>
          </p:nvPr>
        </p:nvSpPr>
        <p:spPr>
          <a:xfrm>
            <a:off x="899592" y="1712834"/>
            <a:ext cx="8135937" cy="2364238"/>
          </a:xfrm>
        </p:spPr>
        <p:txBody>
          <a:bodyPr/>
          <a:lstStyle/>
          <a:p>
            <a:r>
              <a:rPr lang="en-GB" sz="3600" dirty="0"/>
              <a:t>Your task is to prepare a business consultant’s report (NOT an essay!!) maximum of (</a:t>
            </a:r>
            <a:r>
              <a:rPr lang="en-GB" sz="3600" dirty="0" err="1">
                <a:highlight>
                  <a:srgbClr val="FFFF00"/>
                </a:highlight>
              </a:rPr>
              <a:t>approx</a:t>
            </a:r>
            <a:r>
              <a:rPr lang="en-GB" sz="3600" dirty="0">
                <a:highlight>
                  <a:srgbClr val="FFFF00"/>
                </a:highlight>
              </a:rPr>
              <a:t> 7500 words</a:t>
            </a:r>
            <a:r>
              <a:rPr lang="en-GB" sz="3600" dirty="0"/>
              <a:t>) and should reflect a complex business environment). </a:t>
            </a:r>
            <a:endParaRPr lang="en-GB" sz="4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515FD-8183-4198-AA92-0AA676823AB5}"/>
              </a:ext>
            </a:extLst>
          </p:cNvPr>
          <p:cNvSpPr>
            <a:spLocks noGrp="1"/>
          </p:cNvSpPr>
          <p:nvPr>
            <p:ph type="title"/>
          </p:nvPr>
        </p:nvSpPr>
        <p:spPr>
          <a:xfrm>
            <a:off x="457200" y="129812"/>
            <a:ext cx="8229600" cy="1098885"/>
          </a:xfrm>
        </p:spPr>
        <p:txBody>
          <a:bodyPr rtlCol="0">
            <a:normAutofit/>
          </a:bodyPr>
          <a:lstStyle/>
          <a:p>
            <a:pPr algn="ctr" fontAlgn="auto">
              <a:spcAft>
                <a:spcPts val="0"/>
              </a:spcAft>
              <a:defRPr/>
            </a:pPr>
            <a:r>
              <a:rPr lang="en-GB" b="1" dirty="0">
                <a:latin typeface="Tahoma" panose="020B0604030504040204" pitchFamily="34" charset="0"/>
                <a:ea typeface="Tahoma" panose="020B0604030504040204" pitchFamily="34" charset="0"/>
                <a:cs typeface="Tahoma" panose="020B0604030504040204" pitchFamily="34" charset="0"/>
              </a:rPr>
              <a:t>CW Spec</a:t>
            </a:r>
          </a:p>
        </p:txBody>
      </p:sp>
      <p:sp>
        <p:nvSpPr>
          <p:cNvPr id="15364" name="Content Placeholder 3">
            <a:extLst>
              <a:ext uri="{FF2B5EF4-FFF2-40B4-BE49-F238E27FC236}">
                <a16:creationId xmlns:a16="http://schemas.microsoft.com/office/drawing/2014/main" id="{B6209C69-25A0-4D31-9B12-0DACABC50475}"/>
              </a:ext>
            </a:extLst>
          </p:cNvPr>
          <p:cNvSpPr>
            <a:spLocks noGrp="1"/>
          </p:cNvSpPr>
          <p:nvPr>
            <p:ph sz="half" idx="2"/>
          </p:nvPr>
        </p:nvSpPr>
        <p:spPr>
          <a:xfrm>
            <a:off x="98892" y="1222552"/>
            <a:ext cx="8591712" cy="4366688"/>
          </a:xfrm>
        </p:spPr>
        <p:txBody>
          <a:bodyPr/>
          <a:lstStyle/>
          <a:p>
            <a:pPr marL="0" indent="0">
              <a:buNone/>
            </a:pPr>
            <a:r>
              <a:rPr lang="en-GB" dirty="0"/>
              <a:t>Produce a business report (consultant’s report) that details evidence-based research on a contemporary issue within the field of people management. </a:t>
            </a:r>
          </a:p>
          <a:p>
            <a:pPr>
              <a:buFontTx/>
              <a:buChar char="-"/>
            </a:pPr>
            <a:r>
              <a:rPr lang="en-GB" dirty="0"/>
              <a:t>The report must contain conclusions derived from the findings </a:t>
            </a:r>
          </a:p>
          <a:p>
            <a:pPr>
              <a:buFontTx/>
              <a:buChar char="-"/>
            </a:pPr>
            <a:r>
              <a:rPr lang="en-GB" dirty="0"/>
              <a:t>Justifiable recommendations and an implementation plan for recommended changes. </a:t>
            </a:r>
          </a:p>
          <a:p>
            <a:pPr>
              <a:buFontTx/>
              <a:buChar char="-"/>
            </a:pPr>
            <a:r>
              <a:rPr lang="en-GB" dirty="0"/>
              <a:t>The report can be based on a case you know of and can be also be provided. </a:t>
            </a:r>
          </a:p>
          <a:p>
            <a:pPr marL="0" indent="0">
              <a:buNone/>
            </a:pPr>
            <a:r>
              <a:rPr lang="en-GB" dirty="0"/>
              <a:t>You will have a choice as to which of several current HR issues upon which to focus in your report. </a:t>
            </a:r>
          </a:p>
          <a:p>
            <a:endParaRPr lang="en-GB" altLang="en-US" dirty="0"/>
          </a:p>
        </p:txBody>
      </p:sp>
    </p:spTree>
    <p:extLst>
      <p:ext uri="{BB962C8B-B14F-4D97-AF65-F5344CB8AC3E}">
        <p14:creationId xmlns:p14="http://schemas.microsoft.com/office/powerpoint/2010/main" val="4029079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FE3D8-3704-ED44-BA57-56951D707922}"/>
              </a:ext>
            </a:extLst>
          </p:cNvPr>
          <p:cNvSpPr>
            <a:spLocks noGrp="1"/>
          </p:cNvSpPr>
          <p:nvPr>
            <p:ph type="title"/>
          </p:nvPr>
        </p:nvSpPr>
        <p:spPr/>
        <p:txBody>
          <a:bodyPr/>
          <a:lstStyle/>
          <a:p>
            <a:r>
              <a:rPr lang="en-US" dirty="0"/>
              <a:t>Spec </a:t>
            </a:r>
          </a:p>
        </p:txBody>
      </p:sp>
      <p:sp>
        <p:nvSpPr>
          <p:cNvPr id="7" name="Date Placeholder 6">
            <a:extLst>
              <a:ext uri="{FF2B5EF4-FFF2-40B4-BE49-F238E27FC236}">
                <a16:creationId xmlns:a16="http://schemas.microsoft.com/office/drawing/2014/main" id="{1247503A-85BA-F84C-BE53-D0A0CFAAA313}"/>
              </a:ext>
            </a:extLst>
          </p:cNvPr>
          <p:cNvSpPr>
            <a:spLocks noGrp="1"/>
          </p:cNvSpPr>
          <p:nvPr>
            <p:ph type="dt" sz="half" idx="10"/>
          </p:nvPr>
        </p:nvSpPr>
        <p:spPr/>
        <p:txBody>
          <a:bodyPr/>
          <a:lstStyle/>
          <a:p>
            <a:pPr>
              <a:defRPr/>
            </a:pPr>
            <a:fld id="{9453B735-BACA-4CF9-84E6-D7AD67CD6A41}" type="datetime1">
              <a:rPr lang="en-GB" altLang="en-US" smtClean="0"/>
              <a:pPr>
                <a:defRPr/>
              </a:pPr>
              <a:t>15/07/2020</a:t>
            </a:fld>
            <a:endParaRPr lang="en-GB" altLang="en-US"/>
          </a:p>
        </p:txBody>
      </p:sp>
      <p:sp>
        <p:nvSpPr>
          <p:cNvPr id="8" name="Slide Number Placeholder 7">
            <a:extLst>
              <a:ext uri="{FF2B5EF4-FFF2-40B4-BE49-F238E27FC236}">
                <a16:creationId xmlns:a16="http://schemas.microsoft.com/office/drawing/2014/main" id="{452BAEA8-8524-3244-AB5B-F0F654038123}"/>
              </a:ext>
            </a:extLst>
          </p:cNvPr>
          <p:cNvSpPr>
            <a:spLocks noGrp="1"/>
          </p:cNvSpPr>
          <p:nvPr>
            <p:ph type="sldNum" sz="quarter" idx="11"/>
          </p:nvPr>
        </p:nvSpPr>
        <p:spPr/>
        <p:txBody>
          <a:bodyPr/>
          <a:lstStyle/>
          <a:p>
            <a:pPr>
              <a:defRPr/>
            </a:pPr>
            <a:fld id="{0669F83E-C611-4B90-8FAE-1379528B23C3}" type="slidenum">
              <a:rPr lang="en-GB" altLang="en-US" smtClean="0"/>
              <a:pPr>
                <a:defRPr/>
              </a:pPr>
              <a:t>4</a:t>
            </a:fld>
            <a:endParaRPr lang="en-GB" altLang="en-US"/>
          </a:p>
        </p:txBody>
      </p:sp>
      <p:sp>
        <p:nvSpPr>
          <p:cNvPr id="9" name="Rectangle 8">
            <a:extLst>
              <a:ext uri="{FF2B5EF4-FFF2-40B4-BE49-F238E27FC236}">
                <a16:creationId xmlns:a16="http://schemas.microsoft.com/office/drawing/2014/main" id="{7F40CC14-FFD8-E949-B101-1A6B065EEFEC}"/>
              </a:ext>
            </a:extLst>
          </p:cNvPr>
          <p:cNvSpPr/>
          <p:nvPr/>
        </p:nvSpPr>
        <p:spPr>
          <a:xfrm>
            <a:off x="4297" y="1196752"/>
            <a:ext cx="8712968" cy="3046988"/>
          </a:xfrm>
          <a:prstGeom prst="rect">
            <a:avLst/>
          </a:prstGeom>
        </p:spPr>
        <p:txBody>
          <a:bodyPr wrap="square">
            <a:spAutoFit/>
          </a:bodyPr>
          <a:lstStyle/>
          <a:p>
            <a:pPr>
              <a:buFont typeface="Arial" panose="020B0604020202020204" pitchFamily="34" charset="0"/>
              <a:buChar char="•"/>
            </a:pPr>
            <a:r>
              <a:rPr lang="en-GB" sz="2400" dirty="0">
                <a:latin typeface="TimesNewRomanPSMT"/>
              </a:rPr>
              <a:t>The report should reflect key people management issues which is </a:t>
            </a:r>
          </a:p>
          <a:p>
            <a:r>
              <a:rPr lang="en-GB" sz="2400" dirty="0">
                <a:latin typeface="TimesNewRomanPSMT"/>
              </a:rPr>
              <a:t>discussed during the module. </a:t>
            </a:r>
          </a:p>
          <a:p>
            <a:endParaRPr lang="en-GB" sz="2400" dirty="0">
              <a:latin typeface="TimesNewRomanPSMT"/>
            </a:endParaRPr>
          </a:p>
          <a:p>
            <a:r>
              <a:rPr lang="en-GB" sz="2400" dirty="0">
                <a:latin typeface="TimesNewRomanPSMT"/>
              </a:rPr>
              <a:t>You do not have to address all of the people management issues;</a:t>
            </a:r>
          </a:p>
          <a:p>
            <a:endParaRPr lang="en-GB" sz="2400" dirty="0"/>
          </a:p>
          <a:p>
            <a:pPr>
              <a:buFont typeface="Arial" panose="020B0604020202020204" pitchFamily="34" charset="0"/>
              <a:buChar char="•"/>
            </a:pPr>
            <a:r>
              <a:rPr lang="en-GB" sz="2400" dirty="0">
                <a:latin typeface="SymbolMT"/>
              </a:rPr>
              <a:t>  </a:t>
            </a:r>
            <a:r>
              <a:rPr lang="en-GB" sz="2400" dirty="0">
                <a:latin typeface="TimesNewRomanPSMT"/>
              </a:rPr>
              <a:t>You must indicate in your report which issues you have selected. </a:t>
            </a:r>
            <a:endParaRPr lang="en-GB" sz="2400" dirty="0"/>
          </a:p>
          <a:p>
            <a:pPr>
              <a:buFont typeface="Arial" panose="020B0604020202020204" pitchFamily="34" charset="0"/>
              <a:buChar char="•"/>
            </a:pPr>
            <a:r>
              <a:rPr lang="en-GB" sz="2400" dirty="0">
                <a:latin typeface="SymbolMT"/>
              </a:rPr>
              <a:t> </a:t>
            </a:r>
            <a:r>
              <a:rPr lang="en-GB" sz="2400" dirty="0">
                <a:latin typeface="TimesNewRomanPSMT"/>
              </a:rPr>
              <a:t>Your report should draw upon the theories, principles, tools and guidelines for people</a:t>
            </a:r>
            <a:endParaRPr lang="en-GB" sz="2400" dirty="0">
              <a:effectLst/>
            </a:endParaRPr>
          </a:p>
        </p:txBody>
      </p:sp>
    </p:spTree>
    <p:extLst>
      <p:ext uri="{BB962C8B-B14F-4D97-AF65-F5344CB8AC3E}">
        <p14:creationId xmlns:p14="http://schemas.microsoft.com/office/powerpoint/2010/main" val="1446111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FE3D8-3704-ED44-BA57-56951D707922}"/>
              </a:ext>
            </a:extLst>
          </p:cNvPr>
          <p:cNvSpPr>
            <a:spLocks noGrp="1"/>
          </p:cNvSpPr>
          <p:nvPr>
            <p:ph type="title"/>
          </p:nvPr>
        </p:nvSpPr>
        <p:spPr/>
        <p:txBody>
          <a:bodyPr/>
          <a:lstStyle/>
          <a:p>
            <a:r>
              <a:rPr lang="en-GB" dirty="0"/>
              <a:t>Suggestive Guidelines  </a:t>
            </a:r>
            <a:br>
              <a:rPr lang="en-GB" dirty="0"/>
            </a:br>
            <a:r>
              <a:rPr lang="en-US" dirty="0"/>
              <a:t> </a:t>
            </a:r>
          </a:p>
        </p:txBody>
      </p:sp>
      <p:sp>
        <p:nvSpPr>
          <p:cNvPr id="7" name="Date Placeholder 6">
            <a:extLst>
              <a:ext uri="{FF2B5EF4-FFF2-40B4-BE49-F238E27FC236}">
                <a16:creationId xmlns:a16="http://schemas.microsoft.com/office/drawing/2014/main" id="{1247503A-85BA-F84C-BE53-D0A0CFAAA313}"/>
              </a:ext>
            </a:extLst>
          </p:cNvPr>
          <p:cNvSpPr>
            <a:spLocks noGrp="1"/>
          </p:cNvSpPr>
          <p:nvPr>
            <p:ph type="dt" sz="half" idx="10"/>
          </p:nvPr>
        </p:nvSpPr>
        <p:spPr/>
        <p:txBody>
          <a:bodyPr/>
          <a:lstStyle/>
          <a:p>
            <a:pPr>
              <a:defRPr/>
            </a:pPr>
            <a:fld id="{9453B735-BACA-4CF9-84E6-D7AD67CD6A41}" type="datetime1">
              <a:rPr lang="en-GB" altLang="en-US" smtClean="0"/>
              <a:pPr>
                <a:defRPr/>
              </a:pPr>
              <a:t>15/07/2020</a:t>
            </a:fld>
            <a:endParaRPr lang="en-GB" altLang="en-US"/>
          </a:p>
        </p:txBody>
      </p:sp>
      <p:sp>
        <p:nvSpPr>
          <p:cNvPr id="8" name="Slide Number Placeholder 7">
            <a:extLst>
              <a:ext uri="{FF2B5EF4-FFF2-40B4-BE49-F238E27FC236}">
                <a16:creationId xmlns:a16="http://schemas.microsoft.com/office/drawing/2014/main" id="{452BAEA8-8524-3244-AB5B-F0F654038123}"/>
              </a:ext>
            </a:extLst>
          </p:cNvPr>
          <p:cNvSpPr>
            <a:spLocks noGrp="1"/>
          </p:cNvSpPr>
          <p:nvPr>
            <p:ph type="sldNum" sz="quarter" idx="11"/>
          </p:nvPr>
        </p:nvSpPr>
        <p:spPr/>
        <p:txBody>
          <a:bodyPr/>
          <a:lstStyle/>
          <a:p>
            <a:pPr>
              <a:defRPr/>
            </a:pPr>
            <a:fld id="{0669F83E-C611-4B90-8FAE-1379528B23C3}" type="slidenum">
              <a:rPr lang="en-GB" altLang="en-US" smtClean="0"/>
              <a:pPr>
                <a:defRPr/>
              </a:pPr>
              <a:t>5</a:t>
            </a:fld>
            <a:endParaRPr lang="en-GB" altLang="en-US"/>
          </a:p>
        </p:txBody>
      </p:sp>
      <p:sp>
        <p:nvSpPr>
          <p:cNvPr id="3" name="Rectangle 2">
            <a:extLst>
              <a:ext uri="{FF2B5EF4-FFF2-40B4-BE49-F238E27FC236}">
                <a16:creationId xmlns:a16="http://schemas.microsoft.com/office/drawing/2014/main" id="{D2CDFBD7-FE95-8F45-877D-364544C02D85}"/>
              </a:ext>
            </a:extLst>
          </p:cNvPr>
          <p:cNvSpPr/>
          <p:nvPr/>
        </p:nvSpPr>
        <p:spPr>
          <a:xfrm>
            <a:off x="250825" y="1028343"/>
            <a:ext cx="8641655" cy="4154984"/>
          </a:xfrm>
          <a:prstGeom prst="rect">
            <a:avLst/>
          </a:prstGeom>
        </p:spPr>
        <p:txBody>
          <a:bodyPr wrap="square">
            <a:spAutoFit/>
          </a:bodyPr>
          <a:lstStyle/>
          <a:p>
            <a:pPr>
              <a:buFont typeface="Arial" panose="020B0604020202020204" pitchFamily="34" charset="0"/>
              <a:buChar char="•"/>
            </a:pPr>
            <a:r>
              <a:rPr lang="en-GB" sz="2400" dirty="0">
                <a:latin typeface="Calibri" panose="020F0502020204030204" pitchFamily="34" charset="0"/>
              </a:rPr>
              <a:t>A business consultant’s report is </a:t>
            </a:r>
            <a:r>
              <a:rPr lang="en-GB" sz="2400" b="1" dirty="0">
                <a:latin typeface="Calibri" panose="020F0502020204030204" pitchFamily="34" charset="0"/>
              </a:rPr>
              <a:t>not </a:t>
            </a:r>
            <a:r>
              <a:rPr lang="en-GB" sz="2400" dirty="0">
                <a:latin typeface="Calibri" panose="020F0502020204030204" pitchFamily="34" charset="0"/>
              </a:rPr>
              <a:t>a descriptive, academic essay. It is an evaluation and critical analysis of the case study – in order to make and justify recommendations for a people management strategy which avoids HR problems and benefits the business.</a:t>
            </a:r>
            <a:br>
              <a:rPr lang="en-GB" sz="2400" dirty="0">
                <a:latin typeface="Calibri" panose="020F0502020204030204" pitchFamily="34" charset="0"/>
              </a:rPr>
            </a:br>
            <a:r>
              <a:rPr lang="en-GB" sz="2400" i="1" dirty="0">
                <a:latin typeface="Calibri" panose="020F0502020204030204" pitchFamily="34" charset="0"/>
              </a:rPr>
              <a:t>[A rough outline of a typical consultant’s report structure follows]</a:t>
            </a:r>
            <a:r>
              <a:rPr lang="en-GB" sz="2400" dirty="0">
                <a:latin typeface="Calibri" panose="020F0502020204030204" pitchFamily="34" charset="0"/>
              </a:rPr>
              <a:t>. </a:t>
            </a:r>
            <a:endParaRPr lang="en-GB" sz="2400" dirty="0"/>
          </a:p>
          <a:p>
            <a:pPr>
              <a:buFont typeface="Arial" panose="020B0604020202020204" pitchFamily="34" charset="0"/>
              <a:buChar char="•"/>
            </a:pPr>
            <a:r>
              <a:rPr lang="en-GB" sz="2400" dirty="0">
                <a:latin typeface="ArialMT"/>
              </a:rPr>
              <a:t>•</a:t>
            </a:r>
            <a:r>
              <a:rPr lang="en-GB" sz="2400" dirty="0">
                <a:latin typeface="Helvetica" pitchFamily="2" charset="0"/>
              </a:rPr>
              <a:t>  </a:t>
            </a:r>
            <a:r>
              <a:rPr lang="en-GB" sz="2400" dirty="0">
                <a:latin typeface="Calibri" panose="020F0502020204030204" pitchFamily="34" charset="0"/>
              </a:rPr>
              <a:t>The case study materials provided are not enough, on their own, to enable a proper business analysis. </a:t>
            </a:r>
            <a:endParaRPr lang="en-GB" sz="2400" dirty="0"/>
          </a:p>
          <a:p>
            <a:pPr>
              <a:buFont typeface="Arial" panose="020B0604020202020204" pitchFamily="34" charset="0"/>
              <a:buChar char="•"/>
            </a:pPr>
            <a:r>
              <a:rPr lang="en-GB" sz="2400" dirty="0">
                <a:latin typeface="ArialMT"/>
              </a:rPr>
              <a:t>•</a:t>
            </a:r>
            <a:r>
              <a:rPr lang="en-GB" sz="2400" dirty="0">
                <a:latin typeface="Helvetica" pitchFamily="2" charset="0"/>
              </a:rPr>
              <a:t>  </a:t>
            </a:r>
            <a:r>
              <a:rPr lang="en-GB" sz="2400" dirty="0">
                <a:latin typeface="Calibri" panose="020F0502020204030204" pitchFamily="34" charset="0"/>
              </a:rPr>
              <a:t>You will need to conduct your own independent research into the external environment in the sector, the complexity of the internal company environment, and the options available to meet the HR objectives of your proposals. </a:t>
            </a:r>
            <a:endParaRPr lang="en-GB" sz="2400" dirty="0">
              <a:effectLst/>
            </a:endParaRPr>
          </a:p>
        </p:txBody>
      </p:sp>
    </p:spTree>
    <p:extLst>
      <p:ext uri="{BB962C8B-B14F-4D97-AF65-F5344CB8AC3E}">
        <p14:creationId xmlns:p14="http://schemas.microsoft.com/office/powerpoint/2010/main" val="21263481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FE3D8-3704-ED44-BA57-56951D707922}"/>
              </a:ext>
            </a:extLst>
          </p:cNvPr>
          <p:cNvSpPr>
            <a:spLocks noGrp="1"/>
          </p:cNvSpPr>
          <p:nvPr>
            <p:ph type="title"/>
          </p:nvPr>
        </p:nvSpPr>
        <p:spPr>
          <a:xfrm>
            <a:off x="250825" y="114300"/>
            <a:ext cx="8435975" cy="1143000"/>
          </a:xfrm>
        </p:spPr>
        <p:txBody>
          <a:bodyPr/>
          <a:lstStyle/>
          <a:p>
            <a:r>
              <a:rPr lang="en-GB" sz="3600" dirty="0">
                <a:latin typeface="Calibri" panose="020F0502020204030204" pitchFamily="34" charset="0"/>
              </a:rPr>
              <a:t>What does a business consultancy report look like?”</a:t>
            </a:r>
            <a:endParaRPr lang="en-US" sz="3600" dirty="0"/>
          </a:p>
        </p:txBody>
      </p:sp>
      <p:sp>
        <p:nvSpPr>
          <p:cNvPr id="7" name="Date Placeholder 6">
            <a:extLst>
              <a:ext uri="{FF2B5EF4-FFF2-40B4-BE49-F238E27FC236}">
                <a16:creationId xmlns:a16="http://schemas.microsoft.com/office/drawing/2014/main" id="{1247503A-85BA-F84C-BE53-D0A0CFAAA313}"/>
              </a:ext>
            </a:extLst>
          </p:cNvPr>
          <p:cNvSpPr>
            <a:spLocks noGrp="1"/>
          </p:cNvSpPr>
          <p:nvPr>
            <p:ph type="dt" sz="half" idx="10"/>
          </p:nvPr>
        </p:nvSpPr>
        <p:spPr/>
        <p:txBody>
          <a:bodyPr/>
          <a:lstStyle/>
          <a:p>
            <a:pPr>
              <a:defRPr/>
            </a:pPr>
            <a:fld id="{9453B735-BACA-4CF9-84E6-D7AD67CD6A41}" type="datetime1">
              <a:rPr lang="en-GB" altLang="en-US" smtClean="0"/>
              <a:pPr>
                <a:defRPr/>
              </a:pPr>
              <a:t>15/07/2020</a:t>
            </a:fld>
            <a:endParaRPr lang="en-GB" altLang="en-US"/>
          </a:p>
        </p:txBody>
      </p:sp>
      <p:sp>
        <p:nvSpPr>
          <p:cNvPr id="8" name="Slide Number Placeholder 7">
            <a:extLst>
              <a:ext uri="{FF2B5EF4-FFF2-40B4-BE49-F238E27FC236}">
                <a16:creationId xmlns:a16="http://schemas.microsoft.com/office/drawing/2014/main" id="{452BAEA8-8524-3244-AB5B-F0F654038123}"/>
              </a:ext>
            </a:extLst>
          </p:cNvPr>
          <p:cNvSpPr>
            <a:spLocks noGrp="1"/>
          </p:cNvSpPr>
          <p:nvPr>
            <p:ph type="sldNum" sz="quarter" idx="11"/>
          </p:nvPr>
        </p:nvSpPr>
        <p:spPr/>
        <p:txBody>
          <a:bodyPr/>
          <a:lstStyle/>
          <a:p>
            <a:pPr>
              <a:defRPr/>
            </a:pPr>
            <a:fld id="{0669F83E-C611-4B90-8FAE-1379528B23C3}" type="slidenum">
              <a:rPr lang="en-GB" altLang="en-US" smtClean="0"/>
              <a:pPr>
                <a:defRPr/>
              </a:pPr>
              <a:t>6</a:t>
            </a:fld>
            <a:endParaRPr lang="en-GB" altLang="en-US"/>
          </a:p>
        </p:txBody>
      </p:sp>
      <p:sp>
        <p:nvSpPr>
          <p:cNvPr id="4" name="Rectangle 3">
            <a:extLst>
              <a:ext uri="{FF2B5EF4-FFF2-40B4-BE49-F238E27FC236}">
                <a16:creationId xmlns:a16="http://schemas.microsoft.com/office/drawing/2014/main" id="{6C393D98-FE3E-E048-9B22-4F2846565116}"/>
              </a:ext>
            </a:extLst>
          </p:cNvPr>
          <p:cNvSpPr/>
          <p:nvPr/>
        </p:nvSpPr>
        <p:spPr>
          <a:xfrm>
            <a:off x="76324" y="1257300"/>
            <a:ext cx="8784976" cy="4154984"/>
          </a:xfrm>
          <a:prstGeom prst="rect">
            <a:avLst/>
          </a:prstGeom>
        </p:spPr>
        <p:txBody>
          <a:bodyPr wrap="square">
            <a:spAutoFit/>
          </a:bodyPr>
          <a:lstStyle/>
          <a:p>
            <a:r>
              <a:rPr lang="en-GB" i="1" dirty="0">
                <a:latin typeface="Calibri" panose="020F0502020204030204" pitchFamily="34" charset="0"/>
              </a:rPr>
              <a:t>[</a:t>
            </a:r>
            <a:r>
              <a:rPr lang="en-GB" sz="2400" i="1" dirty="0">
                <a:latin typeface="Calibri" panose="020F0502020204030204" pitchFamily="34" charset="0"/>
              </a:rPr>
              <a:t>The following is a rough outline, only, of a typical consultant’s report. You are free to vary this structure in ways that better fit the evidence and argument you are presenting in support of your proposals]. </a:t>
            </a:r>
            <a:endParaRPr lang="en-GB" sz="2400" dirty="0"/>
          </a:p>
          <a:p>
            <a:pPr marL="342900" indent="-342900">
              <a:buFont typeface="Arial" panose="020B0604020202020204" pitchFamily="34" charset="0"/>
              <a:buChar char="•"/>
            </a:pPr>
            <a:r>
              <a:rPr lang="en-GB" sz="2400" b="1" dirty="0">
                <a:latin typeface="Calibri" panose="020F0502020204030204" pitchFamily="34" charset="0"/>
              </a:rPr>
              <a:t>Title</a:t>
            </a:r>
            <a:r>
              <a:rPr lang="en-GB" sz="2400" dirty="0">
                <a:latin typeface="Calibri" panose="020F0502020204030204" pitchFamily="34" charset="0"/>
              </a:rPr>
              <a:t>: Identifying the company, its context and (briefly) the purposes of the investigation: e.g. </a:t>
            </a:r>
            <a:r>
              <a:rPr lang="en-GB" sz="2400" i="1" dirty="0">
                <a:latin typeface="Calibri" panose="020F0502020204030204" pitchFamily="34" charset="0"/>
              </a:rPr>
              <a:t>“Apple Inc.: Recommendations for policies concerning treatment of employees by Apple’s suppliers” </a:t>
            </a:r>
            <a:endParaRPr lang="en-GB" sz="2400" dirty="0"/>
          </a:p>
          <a:p>
            <a:pPr marL="342900" indent="-342900">
              <a:buFont typeface="Arial" panose="020B0604020202020204" pitchFamily="34" charset="0"/>
              <a:buChar char="•"/>
            </a:pPr>
            <a:r>
              <a:rPr lang="en-GB" sz="2400" b="1" dirty="0">
                <a:latin typeface="Calibri" panose="020F0502020204030204" pitchFamily="34" charset="0"/>
              </a:rPr>
              <a:t>Executive Summary</a:t>
            </a:r>
            <a:r>
              <a:rPr lang="en-GB" sz="2400" dirty="0">
                <a:latin typeface="Calibri" panose="020F0502020204030204" pitchFamily="34" charset="0"/>
              </a:rPr>
              <a:t>: a ‘snapshot’ of the report as a whole summarising the issues identified, the key conclusions and recommendations (proposals) made and the methods used. </a:t>
            </a:r>
            <a:endParaRPr lang="en-GB" sz="2400" dirty="0"/>
          </a:p>
          <a:p>
            <a:pPr marL="342900" indent="-342900">
              <a:buFont typeface="Arial" panose="020B0604020202020204" pitchFamily="34" charset="0"/>
              <a:buChar char="•"/>
            </a:pPr>
            <a:r>
              <a:rPr lang="en-GB" sz="2400" b="1" dirty="0">
                <a:latin typeface="Helvetica" pitchFamily="2" charset="0"/>
              </a:rPr>
              <a:t> </a:t>
            </a:r>
            <a:r>
              <a:rPr lang="en-GB" sz="2400" b="1" dirty="0">
                <a:latin typeface="Calibri" panose="020F0502020204030204" pitchFamily="34" charset="0"/>
              </a:rPr>
              <a:t>[Optional]</a:t>
            </a:r>
            <a:r>
              <a:rPr lang="en-GB" sz="2400" dirty="0">
                <a:latin typeface="Calibri" panose="020F0502020204030204" pitchFamily="34" charset="0"/>
              </a:rPr>
              <a:t>: </a:t>
            </a:r>
            <a:r>
              <a:rPr lang="en-GB" sz="2400" b="1" dirty="0">
                <a:latin typeface="Calibri" panose="020F0502020204030204" pitchFamily="34" charset="0"/>
              </a:rPr>
              <a:t>Table of contents </a:t>
            </a:r>
            <a:r>
              <a:rPr lang="en-GB" sz="2400" dirty="0">
                <a:latin typeface="LucidaGrande" panose="020B0600040502020204" pitchFamily="34" charset="0"/>
              </a:rPr>
              <a:t>– </a:t>
            </a:r>
            <a:r>
              <a:rPr lang="en-GB" sz="2400" dirty="0">
                <a:latin typeface="Calibri" panose="020F0502020204030204" pitchFamily="34" charset="0"/>
              </a:rPr>
              <a:t>with page references. </a:t>
            </a:r>
            <a:endParaRPr lang="en-GB" dirty="0"/>
          </a:p>
        </p:txBody>
      </p:sp>
    </p:spTree>
    <p:extLst>
      <p:ext uri="{BB962C8B-B14F-4D97-AF65-F5344CB8AC3E}">
        <p14:creationId xmlns:p14="http://schemas.microsoft.com/office/powerpoint/2010/main" val="143476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FE3D8-3704-ED44-BA57-56951D707922}"/>
              </a:ext>
            </a:extLst>
          </p:cNvPr>
          <p:cNvSpPr>
            <a:spLocks noGrp="1"/>
          </p:cNvSpPr>
          <p:nvPr>
            <p:ph type="title"/>
          </p:nvPr>
        </p:nvSpPr>
        <p:spPr>
          <a:xfrm>
            <a:off x="250825" y="274638"/>
            <a:ext cx="8435975" cy="1143000"/>
          </a:xfrm>
        </p:spPr>
        <p:txBody>
          <a:bodyPr/>
          <a:lstStyle/>
          <a:p>
            <a:r>
              <a:rPr lang="en-GB" sz="3600" dirty="0">
                <a:latin typeface="Calibri" panose="020F0502020204030204" pitchFamily="34" charset="0"/>
              </a:rPr>
              <a:t>What does a business consultancy report look like?”</a:t>
            </a:r>
            <a:endParaRPr lang="en-US" sz="3600" dirty="0"/>
          </a:p>
        </p:txBody>
      </p:sp>
      <p:sp>
        <p:nvSpPr>
          <p:cNvPr id="7" name="Date Placeholder 6">
            <a:extLst>
              <a:ext uri="{FF2B5EF4-FFF2-40B4-BE49-F238E27FC236}">
                <a16:creationId xmlns:a16="http://schemas.microsoft.com/office/drawing/2014/main" id="{1247503A-85BA-F84C-BE53-D0A0CFAAA313}"/>
              </a:ext>
            </a:extLst>
          </p:cNvPr>
          <p:cNvSpPr>
            <a:spLocks noGrp="1"/>
          </p:cNvSpPr>
          <p:nvPr>
            <p:ph type="dt" sz="half" idx="10"/>
          </p:nvPr>
        </p:nvSpPr>
        <p:spPr/>
        <p:txBody>
          <a:bodyPr/>
          <a:lstStyle/>
          <a:p>
            <a:pPr>
              <a:defRPr/>
            </a:pPr>
            <a:fld id="{9453B735-BACA-4CF9-84E6-D7AD67CD6A41}" type="datetime1">
              <a:rPr lang="en-GB" altLang="en-US" smtClean="0"/>
              <a:pPr>
                <a:defRPr/>
              </a:pPr>
              <a:t>15/07/2020</a:t>
            </a:fld>
            <a:endParaRPr lang="en-GB" altLang="en-US"/>
          </a:p>
        </p:txBody>
      </p:sp>
      <p:sp>
        <p:nvSpPr>
          <p:cNvPr id="8" name="Slide Number Placeholder 7">
            <a:extLst>
              <a:ext uri="{FF2B5EF4-FFF2-40B4-BE49-F238E27FC236}">
                <a16:creationId xmlns:a16="http://schemas.microsoft.com/office/drawing/2014/main" id="{452BAEA8-8524-3244-AB5B-F0F654038123}"/>
              </a:ext>
            </a:extLst>
          </p:cNvPr>
          <p:cNvSpPr>
            <a:spLocks noGrp="1"/>
          </p:cNvSpPr>
          <p:nvPr>
            <p:ph type="sldNum" sz="quarter" idx="11"/>
          </p:nvPr>
        </p:nvSpPr>
        <p:spPr/>
        <p:txBody>
          <a:bodyPr/>
          <a:lstStyle/>
          <a:p>
            <a:pPr>
              <a:defRPr/>
            </a:pPr>
            <a:fld id="{0669F83E-C611-4B90-8FAE-1379528B23C3}" type="slidenum">
              <a:rPr lang="en-GB" altLang="en-US" smtClean="0"/>
              <a:pPr>
                <a:defRPr/>
              </a:pPr>
              <a:t>7</a:t>
            </a:fld>
            <a:endParaRPr lang="en-GB" altLang="en-US"/>
          </a:p>
        </p:txBody>
      </p:sp>
      <p:sp>
        <p:nvSpPr>
          <p:cNvPr id="4" name="Rectangle 3">
            <a:extLst>
              <a:ext uri="{FF2B5EF4-FFF2-40B4-BE49-F238E27FC236}">
                <a16:creationId xmlns:a16="http://schemas.microsoft.com/office/drawing/2014/main" id="{6C393D98-FE3E-E048-9B22-4F2846565116}"/>
              </a:ext>
            </a:extLst>
          </p:cNvPr>
          <p:cNvSpPr/>
          <p:nvPr/>
        </p:nvSpPr>
        <p:spPr>
          <a:xfrm>
            <a:off x="250825" y="1488102"/>
            <a:ext cx="8569647" cy="3785652"/>
          </a:xfrm>
          <a:prstGeom prst="rect">
            <a:avLst/>
          </a:prstGeom>
        </p:spPr>
        <p:txBody>
          <a:bodyPr wrap="square">
            <a:spAutoFit/>
          </a:bodyPr>
          <a:lstStyle/>
          <a:p>
            <a:pPr marL="342900" indent="-342900">
              <a:buFont typeface="Arial" panose="020B0604020202020204" pitchFamily="34" charset="0"/>
              <a:buChar char="•"/>
            </a:pPr>
            <a:r>
              <a:rPr lang="en-GB" sz="2400" b="1" dirty="0">
                <a:latin typeface="Calibri" panose="020F0502020204030204" pitchFamily="34" charset="0"/>
              </a:rPr>
              <a:t>Short introduction</a:t>
            </a:r>
            <a:r>
              <a:rPr lang="en-GB" sz="2400" dirty="0">
                <a:latin typeface="Calibri" panose="020F0502020204030204" pitchFamily="34" charset="0"/>
              </a:rPr>
              <a:t>: outlining the purpose of the report (not business background). </a:t>
            </a:r>
            <a:endParaRPr lang="en-GB" sz="2400" dirty="0"/>
          </a:p>
          <a:p>
            <a:pPr marL="342900" indent="-342900">
              <a:buFont typeface="Arial" panose="020B0604020202020204" pitchFamily="34" charset="0"/>
              <a:buChar char="•"/>
            </a:pPr>
            <a:r>
              <a:rPr lang="en-GB" sz="2400" b="1" dirty="0">
                <a:latin typeface="Calibri" panose="020F0502020204030204" pitchFamily="34" charset="0"/>
              </a:rPr>
              <a:t>Analysis of the issues</a:t>
            </a:r>
            <a:r>
              <a:rPr lang="en-GB" sz="2400" dirty="0">
                <a:latin typeface="Calibri" panose="020F0502020204030204" pitchFamily="34" charset="0"/>
              </a:rPr>
              <a:t>: (longest section) </a:t>
            </a:r>
            <a:r>
              <a:rPr lang="en-GB" sz="2400" dirty="0">
                <a:latin typeface="LucidaGrande" panose="020B0600040502020204" pitchFamily="34" charset="0"/>
              </a:rPr>
              <a:t>– </a:t>
            </a:r>
            <a:r>
              <a:rPr lang="en-GB" sz="2400" dirty="0">
                <a:latin typeface="Calibri" panose="020F0502020204030204" pitchFamily="34" charset="0"/>
              </a:rPr>
              <a:t>including findings, participants and any data or statistics used as evidence. </a:t>
            </a:r>
            <a:endParaRPr lang="en-GB" sz="2400" dirty="0"/>
          </a:p>
          <a:p>
            <a:pPr marL="342900" indent="-342900">
              <a:buFont typeface="Arial" panose="020B0604020202020204" pitchFamily="34" charset="0"/>
              <a:buChar char="•"/>
            </a:pPr>
            <a:r>
              <a:rPr lang="en-GB" sz="2400" b="1" dirty="0">
                <a:latin typeface="Calibri" panose="020F0502020204030204" pitchFamily="34" charset="0"/>
              </a:rPr>
              <a:t>Recommendations</a:t>
            </a:r>
            <a:r>
              <a:rPr lang="en-GB" sz="2400" dirty="0">
                <a:latin typeface="Calibri" panose="020F0502020204030204" pitchFamily="34" charset="0"/>
              </a:rPr>
              <a:t>: - proposals and justifications / benefits of each one (with alternatives). </a:t>
            </a:r>
            <a:endParaRPr lang="en-GB" sz="2400" dirty="0"/>
          </a:p>
          <a:p>
            <a:pPr marL="342900" indent="-342900">
              <a:buFont typeface="Arial" panose="020B0604020202020204" pitchFamily="34" charset="0"/>
              <a:buChar char="•"/>
            </a:pPr>
            <a:r>
              <a:rPr lang="en-GB" sz="2400" b="1" dirty="0">
                <a:latin typeface="Calibri" panose="020F0502020204030204" pitchFamily="34" charset="0"/>
              </a:rPr>
              <a:t>Conclusions</a:t>
            </a:r>
            <a:r>
              <a:rPr lang="en-GB" sz="2400" dirty="0">
                <a:latin typeface="Calibri" panose="020F0502020204030204" pitchFamily="34" charset="0"/>
              </a:rPr>
              <a:t>: Actions and (brief) implementation plan / timelines. </a:t>
            </a:r>
            <a:endParaRPr lang="en-GB" sz="2400" dirty="0"/>
          </a:p>
          <a:p>
            <a:pPr marL="342900" indent="-342900">
              <a:buFont typeface="Arial" panose="020B0604020202020204" pitchFamily="34" charset="0"/>
              <a:buChar char="•"/>
            </a:pPr>
            <a:r>
              <a:rPr lang="en-GB" sz="2400" b="1" dirty="0">
                <a:latin typeface="Calibri" panose="020F0502020204030204" pitchFamily="34" charset="0"/>
              </a:rPr>
              <a:t>Short Reference List</a:t>
            </a:r>
            <a:r>
              <a:rPr lang="en-GB" sz="2400" dirty="0">
                <a:latin typeface="Calibri" panose="020F0502020204030204" pitchFamily="34" charset="0"/>
              </a:rPr>
              <a:t>: </a:t>
            </a:r>
            <a:r>
              <a:rPr lang="en-GB" sz="2400" dirty="0">
                <a:latin typeface="LucidaGrande" panose="020B0600040502020204" pitchFamily="34" charset="0"/>
              </a:rPr>
              <a:t>– </a:t>
            </a:r>
            <a:r>
              <a:rPr lang="en-GB" sz="2400" dirty="0">
                <a:latin typeface="Calibri" panose="020F0502020204030204" pitchFamily="34" charset="0"/>
              </a:rPr>
              <a:t>plus appendices (diagrams, tables, datasets, if needed) </a:t>
            </a:r>
            <a:endParaRPr lang="en-GB" sz="2400" dirty="0">
              <a:effectLst/>
            </a:endParaRPr>
          </a:p>
        </p:txBody>
      </p:sp>
    </p:spTree>
    <p:extLst>
      <p:ext uri="{BB962C8B-B14F-4D97-AF65-F5344CB8AC3E}">
        <p14:creationId xmlns:p14="http://schemas.microsoft.com/office/powerpoint/2010/main" val="2646167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2635</TotalTime>
  <Words>545</Words>
  <Application>Microsoft Macintosh PowerPoint</Application>
  <PresentationFormat>On-screen Show (4:3)</PresentationFormat>
  <Paragraphs>43</Paragraphs>
  <Slides>7</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7</vt:i4>
      </vt:variant>
    </vt:vector>
  </HeadingPairs>
  <TitlesOfParts>
    <vt:vector size="18" baseType="lpstr">
      <vt:lpstr>Arial</vt:lpstr>
      <vt:lpstr>ArialMT</vt:lpstr>
      <vt:lpstr>Calibri</vt:lpstr>
      <vt:lpstr>Helvetica</vt:lpstr>
      <vt:lpstr>LucidaGrande</vt:lpstr>
      <vt:lpstr>Myriad Pro</vt:lpstr>
      <vt:lpstr>SymbolMT</vt:lpstr>
      <vt:lpstr>Tahoma</vt:lpstr>
      <vt:lpstr>TimesNewRomanPSMT</vt:lpstr>
      <vt:lpstr>Verdana</vt:lpstr>
      <vt:lpstr>20140311PresentationUWTSDTemplate</vt:lpstr>
      <vt:lpstr>  Managing in complex environments: Strategies, Insights and Solutions MICE SPBD 7006 COURSE WORK</vt:lpstr>
      <vt:lpstr>CW</vt:lpstr>
      <vt:lpstr>CW Spec</vt:lpstr>
      <vt:lpstr>Spec </vt:lpstr>
      <vt:lpstr>Suggestive Guidelines    </vt:lpstr>
      <vt:lpstr>What does a business consultancy report look like?”</vt:lpstr>
      <vt:lpstr>What does a business consultancy report look like?”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163</cp:revision>
  <cp:lastPrinted>2018-07-09T15:27:01Z</cp:lastPrinted>
  <dcterms:created xsi:type="dcterms:W3CDTF">2002-10-07T19:43:58Z</dcterms:created>
  <dcterms:modified xsi:type="dcterms:W3CDTF">2020-07-15T08:07:31Z</dcterms:modified>
</cp:coreProperties>
</file>