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9" r:id="rId10"/>
    <p:sldId id="263" r:id="rId11"/>
    <p:sldId id="264" r:id="rId12"/>
    <p:sldId id="265" r:id="rId13"/>
    <p:sldId id="267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60" autoAdjust="0"/>
    <p:restoredTop sz="94660"/>
  </p:normalViewPr>
  <p:slideViewPr>
    <p:cSldViewPr snapToGrid="0">
      <p:cViewPr varScale="1">
        <p:scale>
          <a:sx n="78" d="100"/>
          <a:sy n="78" d="100"/>
        </p:scale>
        <p:origin x="4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623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918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341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17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842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100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199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354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506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759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46248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3287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861175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1530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5975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704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E2D260-5872-4B44-B2C5-F78D379D45D4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3103B3-D337-4A8F-80CF-CFFE182A00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0098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73" r:id="rId13"/>
    <p:sldLayoutId id="2147483774" r:id="rId14"/>
    <p:sldLayoutId id="2147483775" r:id="rId15"/>
    <p:sldLayoutId id="21474837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3660" y="1"/>
            <a:ext cx="9377463" cy="1721796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fontScale="90000"/>
          </a:bodyPr>
          <a:lstStyle/>
          <a:p>
            <a:pPr algn="ctr"/>
            <a:r>
              <a:rPr lang="en-US" sz="5300" b="1" i="1" dirty="0" smtClean="0">
                <a:latin typeface="+mn-lt"/>
              </a:rPr>
              <a:t>FUND RAISING FOR STARTUPS- </a:t>
            </a:r>
            <a:r>
              <a:rPr lang="en-US" b="1" i="1" dirty="0" smtClean="0">
                <a:latin typeface="+mn-lt"/>
              </a:rPr>
              <a:t/>
            </a:r>
            <a:br>
              <a:rPr lang="en-US" b="1" i="1" dirty="0" smtClean="0">
                <a:latin typeface="+mn-lt"/>
              </a:rPr>
            </a:br>
            <a:r>
              <a:rPr lang="en-US" sz="4900" b="1" i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n-lt"/>
              </a:rPr>
              <a:t>CHALLENGES &amp; OPPORTUNITIES</a:t>
            </a:r>
            <a:endParaRPr lang="en-US" sz="4900" b="1" i="1" dirty="0">
              <a:solidFill>
                <a:schemeClr val="bg1">
                  <a:lumMod val="95000"/>
                  <a:lumOff val="5000"/>
                </a:schemeClr>
              </a:solidFill>
              <a:latin typeface="+mn-lt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3247702"/>
              </p:ext>
            </p:extLst>
          </p:nvPr>
        </p:nvGraphicFramePr>
        <p:xfrm>
          <a:off x="0" y="4662403"/>
          <a:ext cx="6225702" cy="1729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40034"/>
                <a:gridCol w="2385668"/>
              </a:tblGrid>
              <a:tr h="432336">
                <a:tc>
                  <a:txBody>
                    <a:bodyPr/>
                    <a:lstStyle/>
                    <a:p>
                      <a:r>
                        <a:rPr lang="en-US" b="1" i="1" dirty="0" smtClean="0"/>
                        <a:t>Name</a:t>
                      </a:r>
                      <a:r>
                        <a:rPr lang="en-US" b="1" i="1" baseline="0" dirty="0" smtClean="0"/>
                        <a:t> of Student</a:t>
                      </a:r>
                      <a:endParaRPr lang="en-US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1" i="1" dirty="0" smtClean="0"/>
                        <a:t>Student ID</a:t>
                      </a:r>
                      <a:endParaRPr lang="en-US" b="1" i="1" dirty="0"/>
                    </a:p>
                  </a:txBody>
                  <a:tcPr/>
                </a:tc>
              </a:tr>
              <a:tr h="432336">
                <a:tc>
                  <a:txBody>
                    <a:bodyPr/>
                    <a:lstStyle/>
                    <a:p>
                      <a:r>
                        <a:rPr lang="en-US" b="1" i="1" dirty="0" err="1" smtClean="0"/>
                        <a:t>Taruna</a:t>
                      </a:r>
                      <a:r>
                        <a:rPr lang="en-US" b="1" i="1" dirty="0" smtClean="0"/>
                        <a:t> </a:t>
                      </a:r>
                      <a:r>
                        <a:rPr lang="en-US" b="1" i="1" dirty="0" err="1" smtClean="0"/>
                        <a:t>Sewani</a:t>
                      </a:r>
                      <a:r>
                        <a:rPr lang="en-US" b="1" i="1" dirty="0" smtClean="0"/>
                        <a:t> (Group Leader)</a:t>
                      </a:r>
                      <a:endParaRPr lang="en-US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1" i="1" dirty="0" smtClean="0"/>
                        <a:t>2124613</a:t>
                      </a:r>
                      <a:endParaRPr lang="en-US" b="1" i="1" dirty="0"/>
                    </a:p>
                  </a:txBody>
                  <a:tcPr/>
                </a:tc>
              </a:tr>
              <a:tr h="432336">
                <a:tc>
                  <a:txBody>
                    <a:bodyPr/>
                    <a:lstStyle/>
                    <a:p>
                      <a:r>
                        <a:rPr lang="en-US" b="1" i="1" dirty="0" smtClean="0"/>
                        <a:t>Harsh Patel</a:t>
                      </a:r>
                      <a:endParaRPr lang="en-US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1" i="1" dirty="0" smtClean="0"/>
                        <a:t>2123558</a:t>
                      </a:r>
                      <a:endParaRPr lang="en-US" b="1" i="1" dirty="0"/>
                    </a:p>
                  </a:txBody>
                  <a:tcPr/>
                </a:tc>
              </a:tr>
              <a:tr h="432336">
                <a:tc>
                  <a:txBody>
                    <a:bodyPr/>
                    <a:lstStyle/>
                    <a:p>
                      <a:r>
                        <a:rPr lang="en-US" b="1" i="1" dirty="0" err="1" smtClean="0"/>
                        <a:t>Miraj</a:t>
                      </a:r>
                      <a:r>
                        <a:rPr lang="en-US" b="1" i="1" dirty="0" smtClean="0"/>
                        <a:t> </a:t>
                      </a:r>
                      <a:r>
                        <a:rPr lang="en-US" b="1" i="1" dirty="0" err="1" smtClean="0"/>
                        <a:t>Ahmmed</a:t>
                      </a:r>
                      <a:endParaRPr lang="en-US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1" i="1" dirty="0" smtClean="0"/>
                        <a:t>2123801</a:t>
                      </a:r>
                      <a:endParaRPr lang="en-US" b="1" i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en-US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2851516"/>
              </p:ext>
            </p:extLst>
          </p:nvPr>
        </p:nvGraphicFramePr>
        <p:xfrm>
          <a:off x="6235431" y="4654387"/>
          <a:ext cx="5956569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4031"/>
                <a:gridCol w="2282538"/>
              </a:tblGrid>
              <a:tr h="43434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Module Name </a:t>
                      </a:r>
                      <a:endParaRPr lang="en-US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Enterpreneurship</a:t>
                      </a:r>
                      <a:endParaRPr lang="en-US" b="1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34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Module Code </a:t>
                      </a:r>
                      <a:endParaRPr lang="en-US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LCMB7004</a:t>
                      </a:r>
                      <a:endParaRPr lang="en-US" b="1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34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Lecturer Name</a:t>
                      </a:r>
                      <a:endParaRPr lang="en-US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Isaiah </a:t>
                      </a:r>
                      <a:r>
                        <a:rPr lang="en-US" b="1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Oino</a:t>
                      </a:r>
                      <a:endParaRPr lang="en-US" b="1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34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Assessment Component </a:t>
                      </a:r>
                      <a:endParaRPr lang="en-US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Assessment 02</a:t>
                      </a:r>
                      <a:endParaRPr lang="en-US" b="1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01907" y="1"/>
            <a:ext cx="890093" cy="883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914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25011"/>
            <a:ext cx="12192002" cy="89807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algn="ctr"/>
            <a:r>
              <a:rPr lang="en-US" sz="4000" b="1" i="1" dirty="0">
                <a:solidFill>
                  <a:schemeClr val="bg2">
                    <a:lumMod val="75000"/>
                  </a:schemeClr>
                </a:solidFill>
              </a:rPr>
              <a:t>Factors </a:t>
            </a:r>
            <a:r>
              <a:rPr lang="en-US" sz="4000" b="1" i="1" dirty="0" smtClean="0">
                <a:solidFill>
                  <a:schemeClr val="bg2">
                    <a:lumMod val="75000"/>
                  </a:schemeClr>
                </a:solidFill>
              </a:rPr>
              <a:t>that effects </a:t>
            </a:r>
            <a:r>
              <a:rPr lang="en-US" sz="4000" b="1" i="1" dirty="0">
                <a:solidFill>
                  <a:schemeClr val="bg2">
                    <a:lumMod val="75000"/>
                  </a:schemeClr>
                </a:solidFill>
              </a:rPr>
              <a:t>starting a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335" y="1673158"/>
            <a:ext cx="12192000" cy="4591454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Concept for Start-up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Concept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is Important but not necessarily be original or unique for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success.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S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ometimes a new business can be created as part of solving an old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problem.</a:t>
            </a:r>
          </a:p>
          <a:p>
            <a:pPr marL="0" indent="0">
              <a:buNone/>
            </a:pP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Consumer’s Behavior</a:t>
            </a:r>
            <a:endParaRPr lang="en-US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Before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Google many interactive online search options were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available but Google established their goal by understanding user’s touch point and needs.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Concepts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need to be acceptable from client’s end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Leadership for Start-up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Leadership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is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 most critical part for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a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startup. Ineffective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leaders can affect high-level choices and group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morale. A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skilled leader can turn a bad proposition around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Tesla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became world’s no. 1 electrical vehicle because of </a:t>
            </a:r>
            <a:r>
              <a:rPr lang="en-US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Elon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Musk’s popularity and the leadership skills he has. </a:t>
            </a:r>
            <a:endParaRPr lang="en-US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290655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661586"/>
            <a:ext cx="12192000" cy="91440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algn="ctr"/>
            <a:r>
              <a:rPr lang="en-US" sz="4000" b="1" i="1" dirty="0" smtClean="0">
                <a:solidFill>
                  <a:schemeClr val="bg2">
                    <a:lumMod val="75000"/>
                  </a:schemeClr>
                </a:solidFill>
              </a:rPr>
              <a:t>  Factors </a:t>
            </a:r>
            <a:r>
              <a:rPr lang="en-US" sz="4000" b="1" i="1" dirty="0">
                <a:solidFill>
                  <a:schemeClr val="bg2">
                    <a:lumMod val="75000"/>
                  </a:schemeClr>
                </a:solidFill>
              </a:rPr>
              <a:t>that effects starting a Business</a:t>
            </a:r>
            <a:endParaRPr lang="en-US" sz="40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335" y="2257334"/>
            <a:ext cx="12192000" cy="4134413"/>
          </a:xfrm>
        </p:spPr>
        <p:txBody>
          <a:bodyPr/>
          <a:lstStyle/>
          <a:p>
            <a:r>
              <a:rPr lang="en-US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Strategy for Start-up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Strategy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involves more than just ones principal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idea. It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includes goals, targets, and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methods. </a:t>
            </a: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more someone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research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and refined his firm's plan, the better its chances of success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Capital for Start-up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Early-stage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financing and working capital are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crucial. Friends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and family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may contribute but in several successful cases it shows that family and relatives did not will to help because their choice was different. </a:t>
            </a: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Credit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lines are another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option. Credit liners can affect the business with their higher interests. After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getting finance,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monitoring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cash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flow is necessary.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One error could drain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 all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cash.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030819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62716"/>
            <a:ext cx="12192001" cy="947057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algn="ctr"/>
            <a:r>
              <a:rPr lang="en-US" sz="4000" b="1" i="1" dirty="0">
                <a:solidFill>
                  <a:schemeClr val="bg2">
                    <a:lumMod val="75000"/>
                  </a:schemeClr>
                </a:solidFill>
              </a:rPr>
              <a:t>Factors that effects starting a Business</a:t>
            </a:r>
            <a:endParaRPr lang="en-US" sz="40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429" y="1991803"/>
            <a:ext cx="12192000" cy="4234205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Timing for Start-up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Knowing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when to enter the market has helped several firms grow to prominence in a congested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market. Start-ups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should consider appropriate time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and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going trends while entering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YouTube and Netflix is the perfect example in terms of timing for starts up.</a:t>
            </a:r>
          </a:p>
          <a:p>
            <a:pPr marL="0" indent="0">
              <a:buNone/>
            </a:pP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 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Team</a:t>
            </a:r>
            <a:endParaRPr lang="en-US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A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good team is important to execute a good plan. </a:t>
            </a: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Hiring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wrong people can lead the company to the end of it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Marketing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Marketing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always matters for a business whether it is a direct marketing or indirect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marketing</a:t>
            </a:r>
            <a:r>
              <a:rPr lang="en-US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</a:t>
            </a: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076679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"/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84335"/>
            <a:ext cx="12192000" cy="805479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algn="ctr"/>
            <a:r>
              <a:rPr lang="en-US" sz="4000" b="1" i="1" dirty="0">
                <a:solidFill>
                  <a:schemeClr val="bg2">
                    <a:lumMod val="75000"/>
                  </a:schemeClr>
                </a:solidFill>
              </a:rPr>
              <a:t>Fund Raising for </a:t>
            </a:r>
            <a:r>
              <a:rPr lang="en-US" sz="4000" b="1" i="1" dirty="0" smtClean="0">
                <a:solidFill>
                  <a:schemeClr val="bg2">
                    <a:lumMod val="75000"/>
                  </a:schemeClr>
                </a:solidFill>
              </a:rPr>
              <a:t>start - ups - </a:t>
            </a:r>
            <a:r>
              <a:rPr lang="en-US" sz="4000" b="1" i="1" dirty="0">
                <a:solidFill>
                  <a:schemeClr val="bg2">
                    <a:lumMod val="75000"/>
                  </a:schemeClr>
                </a:solidFill>
              </a:rPr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284" y="1952096"/>
            <a:ext cx="12192000" cy="4023360"/>
          </a:xfrm>
        </p:spPr>
        <p:txBody>
          <a:bodyPr/>
          <a:lstStyle/>
          <a:p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Financing</a:t>
            </a:r>
            <a:endParaRPr lang="en-US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The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money entrepreneurs put up front affects his future success.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As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leaders, they must manage time and money to reach the next level.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Money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includes challenges for financial risk and 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liquidity.</a:t>
            </a:r>
          </a:p>
          <a:p>
            <a:pPr>
              <a:buFontTx/>
              <a:buChar char="-"/>
            </a:pP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Tx/>
              <a:buChar char="-"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Ignoring sales and marketing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Indicates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prioritizing other essential task with a promise to enhance sales and marketing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Thus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challenges arise between balancing sales &amp; marketing with other essential tasks.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One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</a:rPr>
              <a:t>example here can be included, Entrepreneur’s attention to online presence.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359767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"/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429" y="2116123"/>
            <a:ext cx="12192000" cy="4275623"/>
          </a:xfrm>
          <a:noFill/>
        </p:spPr>
        <p:txBody>
          <a:bodyPr>
            <a:normAutofit fontScale="92500" lnSpcReduction="10000"/>
          </a:bodyPr>
          <a:lstStyle/>
          <a:p>
            <a:r>
              <a:rPr lang="en-US" b="1" dirty="0">
                <a:solidFill>
                  <a:schemeClr val="bg2">
                    <a:lumMod val="75000"/>
                  </a:schemeClr>
                </a:solidFill>
              </a:rPr>
              <a:t>Lack of Preparation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So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many startups fail because they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“forgot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" to plan. They may have had a strategy, but it wasn't thorough.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Sales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, development, staffing, talent shortages, and money aren't afterthoughts and business plan should incorporate them all.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Regardless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of how well-prepared entrepreneurs are, they must have a contingency plan in place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US" dirty="0">
              <a:solidFill>
                <a:schemeClr val="bg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US" b="1" dirty="0">
                <a:solidFill>
                  <a:schemeClr val="bg2">
                    <a:lumMod val="75000"/>
                  </a:schemeClr>
                </a:solidFill>
              </a:rPr>
              <a:t>Finding the suitable persons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Staffing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deficiencies can be costly. 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Insufficient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workforce can cause bottlenecks and prohibit new product and service launches, making a small team's recruitment attempts ineffective.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These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are challenges a startup can't ignore.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-1" y="500513"/>
            <a:ext cx="12192000" cy="94705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400" b="1" i="1" dirty="0" smtClean="0">
                <a:solidFill>
                  <a:schemeClr val="bg2">
                    <a:lumMod val="75000"/>
                  </a:schemeClr>
                </a:solidFill>
              </a:rPr>
              <a:t>Fund Raising for start - ups - Challenges</a:t>
            </a:r>
            <a:endParaRPr lang="en-US" sz="4400" b="1" i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40079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"/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-1" y="469245"/>
            <a:ext cx="12192000" cy="947057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algn="ctr"/>
            <a:r>
              <a:rPr lang="en-US" sz="4000" b="1" i="1" dirty="0">
                <a:solidFill>
                  <a:schemeClr val="bg2">
                    <a:lumMod val="75000"/>
                  </a:schemeClr>
                </a:solidFill>
              </a:rPr>
              <a:t>Fund Raising for </a:t>
            </a:r>
            <a:r>
              <a:rPr lang="en-US" sz="4000" b="1" i="1" dirty="0" smtClean="0">
                <a:solidFill>
                  <a:schemeClr val="bg2">
                    <a:lumMod val="75000"/>
                  </a:schemeClr>
                </a:solidFill>
              </a:rPr>
              <a:t>start - ups - </a:t>
            </a:r>
            <a:r>
              <a:rPr lang="en-US" sz="4000" b="1" i="1" dirty="0">
                <a:solidFill>
                  <a:schemeClr val="bg2">
                    <a:lumMod val="75000"/>
                  </a:schemeClr>
                </a:solidFill>
              </a:rPr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884" y="1863161"/>
            <a:ext cx="12192000" cy="4420907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>
                <a:solidFill>
                  <a:schemeClr val="bg2">
                    <a:lumMod val="75000"/>
                  </a:schemeClr>
                </a:solidFill>
              </a:rPr>
              <a:t>Organization’s Founders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Those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who worked so hard to bring their plan to fruition may now be harming the organization.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Even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if the founders created a great product and got things rolling, they have limited powers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</a:p>
          <a:p>
            <a:pPr>
              <a:buFontTx/>
              <a:buChar char="-"/>
            </a:pPr>
            <a:endParaRPr lang="en-US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en-US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US" b="1" dirty="0">
                <a:solidFill>
                  <a:schemeClr val="bg2">
                    <a:lumMod val="75000"/>
                  </a:schemeClr>
                </a:solidFill>
              </a:rPr>
              <a:t>Scaling up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When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growing to meet demand, additional difficulties occur.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It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involves more than simply recruiting a few additional individuals. </a:t>
            </a:r>
            <a:endParaRPr lang="en-US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en-US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en-US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US" b="1" dirty="0">
                <a:solidFill>
                  <a:schemeClr val="bg2">
                    <a:lumMod val="75000"/>
                  </a:schemeClr>
                </a:solidFill>
              </a:rPr>
              <a:t>Competitors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Entrepreneurs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won't be the only newcomers for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long.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N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ew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competitors may soon change the landscape.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The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market is saturated, regardless of the quality of his goods or services.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64658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75385"/>
            <a:ext cx="12192000" cy="1010653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Autofit/>
          </a:bodyPr>
          <a:lstStyle/>
          <a:p>
            <a:pPr algn="ctr"/>
            <a:r>
              <a:rPr lang="en-US" sz="5400" b="1" i="1" dirty="0" smtClean="0">
                <a:solidFill>
                  <a:schemeClr val="bg2">
                    <a:lumMod val="75000"/>
                  </a:schemeClr>
                </a:solidFill>
                <a:latin typeface="+mn-lt"/>
              </a:rPr>
              <a:t>Rising story of a start up</a:t>
            </a:r>
            <a:endParaRPr lang="en-US" sz="5400" b="1" i="1" dirty="0">
              <a:solidFill>
                <a:schemeClr val="bg2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7975" y="1835104"/>
            <a:ext cx="6436093" cy="4581624"/>
          </a:xfrm>
        </p:spPr>
      </p:pic>
      <p:sp>
        <p:nvSpPr>
          <p:cNvPr id="6" name="Rectangle 5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8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866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2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588864"/>
            <a:ext cx="12192001" cy="981777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US" b="1" i="1" dirty="0" smtClean="0">
                <a:solidFill>
                  <a:schemeClr val="bg2">
                    <a:lumMod val="75000"/>
                  </a:schemeClr>
                </a:solidFill>
                <a:latin typeface="+mn-lt"/>
              </a:rPr>
              <a:t>   Success </a:t>
            </a:r>
            <a:r>
              <a:rPr lang="en-US" b="1" i="1" dirty="0" smtClean="0">
                <a:solidFill>
                  <a:schemeClr val="bg2">
                    <a:lumMod val="75000"/>
                  </a:schemeClr>
                </a:solidFill>
                <a:latin typeface="+mn-lt"/>
              </a:rPr>
              <a:t>Story of a Start-up</a:t>
            </a:r>
            <a:endParaRPr lang="en-US" b="1" i="1" dirty="0">
              <a:solidFill>
                <a:schemeClr val="bg2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298" y="5622"/>
            <a:ext cx="4799797" cy="3378467"/>
          </a:xfrm>
        </p:spPr>
      </p:pic>
      <p:sp>
        <p:nvSpPr>
          <p:cNvPr id="3" name="TextBox 2"/>
          <p:cNvSpPr txBox="1"/>
          <p:nvPr/>
        </p:nvSpPr>
        <p:spPr>
          <a:xfrm>
            <a:off x="226335" y="2153883"/>
            <a:ext cx="690779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 smtClean="0">
                <a:solidFill>
                  <a:schemeClr val="bg2">
                    <a:lumMod val="75000"/>
                  </a:schemeClr>
                </a:solidFill>
              </a:rPr>
              <a:t>Levi Roots showed up in Dragons’ Den with his one single product ‘Reggae Reggae Sauce’ in 2007.</a:t>
            </a:r>
          </a:p>
          <a:p>
            <a:endParaRPr lang="en-US" sz="2400" dirty="0" smtClean="0">
              <a:solidFill>
                <a:schemeClr val="bg2">
                  <a:lumMod val="75000"/>
                </a:schemeClr>
              </a:solidFill>
            </a:endParaRPr>
          </a:p>
          <a:p>
            <a:endParaRPr lang="en-US" sz="2400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 smtClean="0">
                <a:solidFill>
                  <a:schemeClr val="bg2">
                    <a:lumMod val="75000"/>
                  </a:schemeClr>
                </a:solidFill>
              </a:rPr>
              <a:t>Took 50,000 pounds in exchange of 40% equity from Peter Jones and Richard Farleigh</a:t>
            </a:r>
          </a:p>
          <a:p>
            <a:endParaRPr lang="en-US" sz="2400" dirty="0" smtClean="0">
              <a:solidFill>
                <a:schemeClr val="bg2">
                  <a:lumMod val="75000"/>
                </a:schemeClr>
              </a:solidFill>
            </a:endParaRPr>
          </a:p>
          <a:p>
            <a:endParaRPr lang="en-US" sz="2400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 smtClean="0">
                <a:solidFill>
                  <a:schemeClr val="bg2">
                    <a:lumMod val="75000"/>
                  </a:schemeClr>
                </a:solidFill>
              </a:rPr>
              <a:t>Net worth of Levi Roots was around 32.7 million pounds in January 2022.</a:t>
            </a:r>
            <a:endParaRPr lang="en-US" sz="2400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298" y="3357385"/>
            <a:ext cx="4799797" cy="317908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9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709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-1" y="644892"/>
            <a:ext cx="12192001" cy="947057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algn="ctr"/>
            <a:r>
              <a:rPr lang="en-US" sz="4000" b="1" i="1" dirty="0">
                <a:solidFill>
                  <a:schemeClr val="bg2">
                    <a:lumMod val="75000"/>
                  </a:schemeClr>
                </a:solidFill>
              </a:rPr>
              <a:t>Fund Raising for </a:t>
            </a:r>
            <a:r>
              <a:rPr lang="en-US" sz="4000" b="1" i="1" dirty="0" smtClean="0">
                <a:solidFill>
                  <a:schemeClr val="bg2">
                    <a:lumMod val="75000"/>
                  </a:schemeClr>
                </a:solidFill>
              </a:rPr>
              <a:t>start - ups - Opportunities</a:t>
            </a:r>
            <a:endParaRPr lang="en-US" sz="4000" b="1" i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335" y="2490644"/>
            <a:ext cx="12192001" cy="4023360"/>
          </a:xfrm>
        </p:spPr>
        <p:txBody>
          <a:bodyPr/>
          <a:lstStyle/>
          <a:p>
            <a:r>
              <a:rPr lang="en-US" b="1" dirty="0" smtClean="0">
                <a:solidFill>
                  <a:schemeClr val="bg2">
                    <a:lumMod val="75000"/>
                  </a:schemeClr>
                </a:solidFill>
              </a:rPr>
              <a:t>Crowd funding</a:t>
            </a:r>
            <a:endParaRPr lang="en-US" b="1" dirty="0">
              <a:solidFill>
                <a:schemeClr val="bg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Crowd fund-raising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has risen in popularity as a technique of collecting seed cash for new firms. 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A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businessman describes his endeavor on a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crowd funding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platform to seek money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</a:p>
          <a:p>
            <a:pPr>
              <a:buFontTx/>
              <a:buChar char="-"/>
            </a:pPr>
            <a:endParaRPr lang="en-US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en-US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US" b="1" dirty="0">
                <a:solidFill>
                  <a:schemeClr val="bg2">
                    <a:lumMod val="75000"/>
                  </a:schemeClr>
                </a:solidFill>
              </a:rPr>
              <a:t>Start-up Funding from Angel Investors 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Angel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investors are wealthy people who want to invest in startups. Before investing in any of these groups, they filter ideas in networks of networks.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They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could give cash and guidance. Angel investors helped launch Google, Yahoo, and </a:t>
            </a:r>
            <a:r>
              <a:rPr lang="en-US" dirty="0" err="1">
                <a:solidFill>
                  <a:schemeClr val="bg2">
                    <a:lumMod val="75000"/>
                  </a:schemeClr>
                </a:solidFill>
              </a:rPr>
              <a:t>Alibaba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793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3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-1" y="440062"/>
            <a:ext cx="12192000" cy="947057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algn="ctr"/>
            <a:r>
              <a:rPr lang="en-US" sz="4000" b="1" i="1" dirty="0">
                <a:solidFill>
                  <a:schemeClr val="bg2">
                    <a:lumMod val="75000"/>
                  </a:schemeClr>
                </a:solidFill>
              </a:rPr>
              <a:t>Fund Raising for </a:t>
            </a:r>
            <a:r>
              <a:rPr lang="en-US" sz="4000" b="1" i="1" dirty="0" smtClean="0">
                <a:solidFill>
                  <a:schemeClr val="bg2">
                    <a:lumMod val="75000"/>
                  </a:schemeClr>
                </a:solidFill>
              </a:rPr>
              <a:t>start - ups - Opportunities</a:t>
            </a:r>
            <a:endParaRPr lang="en-US" sz="4000" b="1" i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250" y="1770435"/>
            <a:ext cx="12192001" cy="4513634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>
                <a:solidFill>
                  <a:schemeClr val="bg2">
                    <a:lumMod val="75000"/>
                  </a:schemeClr>
                </a:solidFill>
              </a:rPr>
              <a:t>Venture Funding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A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venture capital investment may be ideal for small enterprises that are beyond the start-up phase and are currently producing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income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Many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fast-growing start-ups, such as </a:t>
            </a:r>
            <a:r>
              <a:rPr lang="en-US" dirty="0" err="1">
                <a:solidFill>
                  <a:schemeClr val="bg2">
                    <a:lumMod val="75000"/>
                  </a:schemeClr>
                </a:solidFill>
              </a:rPr>
              <a:t>Flipkart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 and </a:t>
            </a:r>
            <a:r>
              <a:rPr lang="en-US" dirty="0" err="1">
                <a:solidFill>
                  <a:schemeClr val="bg2">
                    <a:lumMod val="75000"/>
                  </a:schemeClr>
                </a:solidFill>
              </a:rPr>
              <a:t>Uber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, have acquired tens of millions of dollars, which they may use to invest, network, and further develop their businesses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</a:p>
          <a:p>
            <a:pPr>
              <a:buFontTx/>
              <a:buChar char="-"/>
            </a:pPr>
            <a:endParaRPr lang="en-US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US" b="1" dirty="0" smtClean="0">
                <a:solidFill>
                  <a:schemeClr val="bg2">
                    <a:lumMod val="75000"/>
                  </a:schemeClr>
                </a:solidFill>
              </a:rPr>
              <a:t>Family members and relatives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Once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a business gets to set its milestone and creates its satisfactory path, family and relatives may support in every possible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way.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endParaRPr lang="en-US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US" b="1" dirty="0" smtClean="0">
                <a:solidFill>
                  <a:schemeClr val="bg2">
                    <a:lumMod val="75000"/>
                  </a:schemeClr>
                </a:solidFill>
              </a:rPr>
              <a:t>Contests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Business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contests can be the best possible way to get funding. Shark Tank is one of the most popular contests for new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entrepreneurs.</a:t>
            </a:r>
            <a:endParaRPr lang="en-US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22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1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335" y="2368387"/>
            <a:ext cx="12191999" cy="4023360"/>
          </a:xfrm>
        </p:spPr>
        <p:txBody>
          <a:bodyPr/>
          <a:lstStyle/>
          <a:p>
            <a:r>
              <a:rPr lang="en-US" b="1" dirty="0" smtClean="0">
                <a:solidFill>
                  <a:schemeClr val="bg2">
                    <a:lumMod val="75000"/>
                  </a:schemeClr>
                </a:solidFill>
              </a:rPr>
              <a:t>Strategic Partners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Strategic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partners may have many forms from distributors to suppliers and also sometimes customers itself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Such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as in MLM companies consumers put an effort to raise the fund for company to be benefitted by getting handsome incentive from the company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US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US" b="1" dirty="0" smtClean="0">
                <a:solidFill>
                  <a:schemeClr val="bg2">
                    <a:lumMod val="75000"/>
                  </a:schemeClr>
                </a:solidFill>
              </a:rPr>
              <a:t>Government Funding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There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are few types of businesses where government helps directly to grow the business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- In 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some point government helps those businesses by deducting tax and VAT on those particular products.</a:t>
            </a:r>
            <a:endParaRPr lang="en-US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-1" y="593386"/>
            <a:ext cx="12192000" cy="94705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400" b="1" i="1" dirty="0" smtClean="0">
                <a:solidFill>
                  <a:schemeClr val="bg2">
                    <a:lumMod val="75000"/>
                  </a:schemeClr>
                </a:solidFill>
              </a:rPr>
              <a:t>Fund Raising for start - ups - Opportunities</a:t>
            </a:r>
            <a:endParaRPr lang="en-US" sz="4400" b="1" i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039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375386"/>
            <a:ext cx="12192001" cy="1025089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Autofit/>
          </a:bodyPr>
          <a:lstStyle/>
          <a:p>
            <a:pPr algn="ctr"/>
            <a:r>
              <a:rPr lang="en-US" sz="6000" b="1" i="1" dirty="0" smtClean="0">
                <a:solidFill>
                  <a:schemeClr val="bg2">
                    <a:lumMod val="75000"/>
                  </a:schemeClr>
                </a:solidFill>
                <a:latin typeface="+mn-lt"/>
              </a:rPr>
              <a:t>Q </a:t>
            </a:r>
            <a:r>
              <a:rPr lang="en-US" sz="6000" b="1" i="1" dirty="0" smtClean="0">
                <a:solidFill>
                  <a:schemeClr val="bg2">
                    <a:lumMod val="75000"/>
                  </a:schemeClr>
                </a:solidFill>
                <a:latin typeface="+mn-lt"/>
              </a:rPr>
              <a:t>&amp; A </a:t>
            </a:r>
            <a:r>
              <a:rPr lang="en-US" sz="6000" b="1" i="1" dirty="0">
                <a:solidFill>
                  <a:schemeClr val="bg2">
                    <a:lumMod val="75000"/>
                  </a:schemeClr>
                </a:solidFill>
                <a:latin typeface="+mn-lt"/>
              </a:rPr>
              <a:t>S</a:t>
            </a:r>
            <a:r>
              <a:rPr lang="en-US" sz="6000" b="1" i="1" dirty="0" smtClean="0">
                <a:solidFill>
                  <a:schemeClr val="bg2">
                    <a:lumMod val="75000"/>
                  </a:schemeClr>
                </a:solidFill>
                <a:latin typeface="+mn-lt"/>
              </a:rPr>
              <a:t>ession</a:t>
            </a:r>
            <a:endParaRPr lang="en-US" sz="6000" b="1" i="1" dirty="0">
              <a:solidFill>
                <a:schemeClr val="bg2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6921" y="1877438"/>
            <a:ext cx="5698155" cy="451430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66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588" y="1816551"/>
            <a:ext cx="12092412" cy="4023360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900" dirty="0"/>
              <a:t>Saleh, S., 2020. Feasibility study for startup company.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900" dirty="0"/>
              <a:t>Freeman, D. and Siegfried </a:t>
            </a:r>
            <a:r>
              <a:rPr lang="en-US" sz="1900" dirty="0" err="1"/>
              <a:t>Jr</a:t>
            </a:r>
            <a:r>
              <a:rPr lang="en-US" sz="1900" dirty="0"/>
              <a:t>, R.L., 2015. Entrepreneurial leadership in the context of company start‐up and growth. Journal of Leadership Studies, 8(4), pp.35-39.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900" dirty="0"/>
              <a:t>Kim, B., Kim, H. and </a:t>
            </a:r>
            <a:r>
              <a:rPr lang="en-US" sz="1900" dirty="0" err="1"/>
              <a:t>Jeon</a:t>
            </a:r>
            <a:r>
              <a:rPr lang="en-US" sz="1900" dirty="0"/>
              <a:t>, Y., 2018. Critical success factors of a design startup business. Sustainability, 10(9), p.2981.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900" dirty="0" err="1"/>
              <a:t>Santisteban</a:t>
            </a:r>
            <a:r>
              <a:rPr lang="en-US" sz="1900" dirty="0"/>
              <a:t>, J., Mauricio, D. and </a:t>
            </a:r>
            <a:r>
              <a:rPr lang="en-US" sz="1900" dirty="0" err="1"/>
              <a:t>Cachay</a:t>
            </a:r>
            <a:r>
              <a:rPr lang="en-US" sz="1900" dirty="0"/>
              <a:t>, O., 2021. Critical success factors for technology-based startups. International Journal of Entrepreneurship and Small Business, 42(4), pp.397-421.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900" dirty="0" err="1"/>
              <a:t>Santisteban</a:t>
            </a:r>
            <a:r>
              <a:rPr lang="en-US" sz="1900" dirty="0"/>
              <a:t>, J. and Mauricio, D., 2017. Systematic literature review of critical success factors of information technology startups. Academy of Entrepreneurship Journal, 23(2), pp.1-23.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900" dirty="0"/>
              <a:t>Lee, H.H., Yun, H. and Gong, C.H., 2017. A Study on the Factors that Determine the Initial Success of Start-up. Asia-Pacific journal of business venturing and entrepreneurship, 12(1), pp.1-13.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900" dirty="0"/>
              <a:t>Yang, X., Sun, S.L. and Zhao, X., 2019. Search and execution: examining the entrepreneurial cognitions behind the lean startup model. Small Business Economics, 52(3), pp.667-679.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900" dirty="0" err="1"/>
              <a:t>Sull</a:t>
            </a:r>
            <a:r>
              <a:rPr lang="en-US" sz="1900" dirty="0"/>
              <a:t>, D., </a:t>
            </a:r>
            <a:r>
              <a:rPr lang="en-US" sz="1900" dirty="0" err="1"/>
              <a:t>Turconi</a:t>
            </a:r>
            <a:r>
              <a:rPr lang="en-US" sz="1900" dirty="0"/>
              <a:t>, S., </a:t>
            </a:r>
            <a:r>
              <a:rPr lang="en-US" sz="1900" dirty="0" err="1"/>
              <a:t>Sull</a:t>
            </a:r>
            <a:r>
              <a:rPr lang="en-US" sz="1900" dirty="0"/>
              <a:t>, C. and Yoder, J., 2018. How to Develop a Strategy for Execution. MIT Sloan Management Review.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900" dirty="0"/>
              <a:t>Thomas, H., </a:t>
            </a:r>
            <a:r>
              <a:rPr lang="en-US" sz="1900" dirty="0" err="1"/>
              <a:t>Lorange</a:t>
            </a:r>
            <a:r>
              <a:rPr lang="en-US" sz="1900" dirty="0"/>
              <a:t>, P. and </a:t>
            </a:r>
            <a:r>
              <a:rPr lang="en-US" sz="1900" dirty="0" err="1"/>
              <a:t>Sheth</a:t>
            </a:r>
            <a:r>
              <a:rPr lang="en-US" sz="1900" dirty="0"/>
              <a:t>, J., 2013. The business school in the twenty-first century: Emergent challenges and new business models. Cambridge University Press.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900" dirty="0"/>
              <a:t>Burnett, K., 2002. Relationship fundraising: A donor-based approach to the business of raising money. John Wiley &amp; Sons.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900" dirty="0"/>
              <a:t>Kelly, K.S., 2012. Effective fund-raising management. </a:t>
            </a:r>
            <a:r>
              <a:rPr lang="en-US" sz="1900" dirty="0" err="1"/>
              <a:t>Routledge</a:t>
            </a:r>
            <a:r>
              <a:rPr lang="en-US" sz="1900" dirty="0"/>
              <a:t>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9371" y="5975456"/>
            <a:ext cx="892630" cy="88254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1" y="6391747"/>
            <a:ext cx="452673" cy="466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14</a:t>
            </a:r>
            <a:endParaRPr lang="en-US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-2" y="317658"/>
            <a:ext cx="12192001" cy="94705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b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i="1" dirty="0" smtClean="0">
                <a:solidFill>
                  <a:schemeClr val="bg2">
                    <a:lumMod val="75000"/>
                  </a:schemeClr>
                </a:solidFill>
              </a:rPr>
              <a:t>References</a:t>
            </a:r>
            <a:endParaRPr lang="en-US" b="1" i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13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343</TotalTime>
  <Words>1273</Words>
  <Application>Microsoft Office PowerPoint</Application>
  <PresentationFormat>Widescreen</PresentationFormat>
  <Paragraphs>153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Trebuchet MS</vt:lpstr>
      <vt:lpstr>Wingdings</vt:lpstr>
      <vt:lpstr>Wingdings 3</vt:lpstr>
      <vt:lpstr>Facet</vt:lpstr>
      <vt:lpstr>FUND RAISING FOR STARTUPS-  CHALLENGES &amp; OPPORTUNITIES</vt:lpstr>
      <vt:lpstr>Factors that effects starting a Business</vt:lpstr>
      <vt:lpstr>  Factors that effects starting a Business</vt:lpstr>
      <vt:lpstr>Factors that effects starting a Business</vt:lpstr>
      <vt:lpstr>Fund Raising for start - ups - Challenges</vt:lpstr>
      <vt:lpstr>PowerPoint Presentation</vt:lpstr>
      <vt:lpstr>Fund Raising for start - ups - Challenges</vt:lpstr>
      <vt:lpstr>Rising story of a start up</vt:lpstr>
      <vt:lpstr>   Success Story of a Start-up</vt:lpstr>
      <vt:lpstr>Fund Raising for start - ups - Opportunities</vt:lpstr>
      <vt:lpstr>Fund Raising for start - ups - Opportunities</vt:lpstr>
      <vt:lpstr>PowerPoint Presentation</vt:lpstr>
      <vt:lpstr>Q &amp; A Session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Fund raising for start- ups-  Challenges and Opportunities</dc:title>
  <dc:creator>Microsoft account</dc:creator>
  <cp:lastModifiedBy>Microsoft account</cp:lastModifiedBy>
  <cp:revision>51</cp:revision>
  <dcterms:created xsi:type="dcterms:W3CDTF">2022-08-10T08:28:07Z</dcterms:created>
  <dcterms:modified xsi:type="dcterms:W3CDTF">2022-08-18T15:19:58Z</dcterms:modified>
</cp:coreProperties>
</file>