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916" r:id="rId1"/>
  </p:sldMasterIdLst>
  <p:notesMasterIdLst>
    <p:notesMasterId r:id="rId17"/>
  </p:notesMasterIdLst>
  <p:sldIdLst>
    <p:sldId id="256" r:id="rId2"/>
    <p:sldId id="307" r:id="rId3"/>
    <p:sldId id="309" r:id="rId4"/>
    <p:sldId id="257" r:id="rId5"/>
    <p:sldId id="299" r:id="rId6"/>
    <p:sldId id="259" r:id="rId7"/>
    <p:sldId id="300" r:id="rId8"/>
    <p:sldId id="301" r:id="rId9"/>
    <p:sldId id="302" r:id="rId10"/>
    <p:sldId id="303" r:id="rId11"/>
    <p:sldId id="310" r:id="rId12"/>
    <p:sldId id="311" r:id="rId13"/>
    <p:sldId id="304" r:id="rId14"/>
    <p:sldId id="305" r:id="rId15"/>
    <p:sldId id="28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2735"/>
    <a:srgbClr val="10425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1" autoAdjust="0"/>
    <p:restoredTop sz="74277" autoAdjust="0"/>
  </p:normalViewPr>
  <p:slideViewPr>
    <p:cSldViewPr snapToGrid="0">
      <p:cViewPr varScale="1">
        <p:scale>
          <a:sx n="52" d="100"/>
          <a:sy n="52" d="100"/>
        </p:scale>
        <p:origin x="106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2FF10F-A4C6-44D8-830A-847E98F62AE6}" type="datetimeFigureOut">
              <a:rPr lang="en-US" smtClean="0"/>
              <a:t>7/17/2026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A3B433-2FBE-42C5-B783-E4C92D61EAA6}"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3B433-2FBE-42C5-B783-E4C92D61EAA6}"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87AB4-B040-BAA3-F58B-676017FA18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22F88B-1A3E-1A31-7702-52AB69B458F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186D0D0-3530-BB12-A137-B58F074B9F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8475DC-3DC5-6BC5-4BC4-4121F877DC37}"/>
              </a:ext>
            </a:extLst>
          </p:cNvPr>
          <p:cNvSpPr>
            <a:spLocks noGrp="1"/>
          </p:cNvSpPr>
          <p:nvPr>
            <p:ph type="sldNum" sz="quarter" idx="5"/>
          </p:nvPr>
        </p:nvSpPr>
        <p:spPr/>
        <p:txBody>
          <a:bodyPr/>
          <a:lstStyle/>
          <a:p>
            <a:fld id="{ABA3B433-2FBE-42C5-B783-E4C92D61EAA6}" type="slidenum">
              <a:rPr lang="en-US" smtClean="0"/>
              <a:t>2</a:t>
            </a:fld>
            <a:endParaRPr lang="en-US"/>
          </a:p>
        </p:txBody>
      </p:sp>
    </p:spTree>
    <p:extLst>
      <p:ext uri="{BB962C8B-B14F-4D97-AF65-F5344CB8AC3E}">
        <p14:creationId xmlns:p14="http://schemas.microsoft.com/office/powerpoint/2010/main" val="20680094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B6EEB-D784-197B-8F3D-37891A0EA0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1CEE96-E28A-7269-8D9F-8F61931382F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5E076BB-D799-1280-543B-B6B323B215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4ED2C8-9F31-388C-7733-FD047A5A699E}"/>
              </a:ext>
            </a:extLst>
          </p:cNvPr>
          <p:cNvSpPr>
            <a:spLocks noGrp="1"/>
          </p:cNvSpPr>
          <p:nvPr>
            <p:ph type="sldNum" sz="quarter" idx="5"/>
          </p:nvPr>
        </p:nvSpPr>
        <p:spPr/>
        <p:txBody>
          <a:bodyPr/>
          <a:lstStyle/>
          <a:p>
            <a:fld id="{ABA3B433-2FBE-42C5-B783-E4C92D61EAA6}" type="slidenum">
              <a:rPr lang="en-US" smtClean="0"/>
              <a:t>3</a:t>
            </a:fld>
            <a:endParaRPr lang="en-US"/>
          </a:p>
        </p:txBody>
      </p:sp>
    </p:spTree>
    <p:extLst>
      <p:ext uri="{BB962C8B-B14F-4D97-AF65-F5344CB8AC3E}">
        <p14:creationId xmlns:p14="http://schemas.microsoft.com/office/powerpoint/2010/main" val="27647562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3B433-2FBE-42C5-B783-E4C92D61EAA6}"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four key types of communication: Verbal, Non-Verbal, Written, and Specialist Methods. Each is essential in different situations. For example, written communication keeps records accurate while specialist methods ensure we include everyone, including those with hearing impairments or learning disabilities.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core principles you noted — Active Listening, Empathy, Clarity, and Confidentiality — are the backbone of effective care communication. These are not soft skills; they are professional and ethical obligations. GDPR, the Care Act, and professional codes all require these standards.</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3B433-2FBE-42C5-B783-E4C92D61EAA6}" type="slidenum">
              <a:rPr lang="en-US" smtClean="0"/>
              <a:t>7</a:t>
            </a:fld>
            <a:endParaRPr lang="en-US"/>
          </a:p>
        </p:txBody>
      </p:sp>
    </p:spTree>
    <p:extLst>
      <p:ext uri="{BB962C8B-B14F-4D97-AF65-F5344CB8AC3E}">
        <p14:creationId xmlns:p14="http://schemas.microsoft.com/office/powerpoint/2010/main" val="21673853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3B433-2FBE-42C5-B783-E4C92D61EAA6}" type="slidenum">
              <a:rPr lang="en-US" smtClean="0"/>
              <a:t>8</a:t>
            </a:fld>
            <a:endParaRPr lang="en-US"/>
          </a:p>
        </p:txBody>
      </p:sp>
    </p:spTree>
    <p:extLst>
      <p:ext uri="{BB962C8B-B14F-4D97-AF65-F5344CB8AC3E}">
        <p14:creationId xmlns:p14="http://schemas.microsoft.com/office/powerpoint/2010/main" val="8687126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A3B433-2FBE-42C5-B783-E4C92D61EAA6}" type="slidenum">
              <a:rPr lang="en-US" smtClean="0"/>
              <a:t>11</a:t>
            </a:fld>
            <a:endParaRPr lang="en-US"/>
          </a:p>
        </p:txBody>
      </p:sp>
    </p:spTree>
    <p:extLst>
      <p:ext uri="{BB962C8B-B14F-4D97-AF65-F5344CB8AC3E}">
        <p14:creationId xmlns:p14="http://schemas.microsoft.com/office/powerpoint/2010/main" val="6515838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42FE20-F825-C4E8-BCC6-6E141E52B9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7CFF46-F218-29B5-D497-4CB30D51C5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2EA066-CC0A-0861-CE75-6FD1DAEFEF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23A005-6A56-5279-D5DC-765011C880E4}"/>
              </a:ext>
            </a:extLst>
          </p:cNvPr>
          <p:cNvSpPr>
            <a:spLocks noGrp="1"/>
          </p:cNvSpPr>
          <p:nvPr>
            <p:ph type="sldNum" sz="quarter" idx="5"/>
          </p:nvPr>
        </p:nvSpPr>
        <p:spPr/>
        <p:txBody>
          <a:bodyPr/>
          <a:lstStyle/>
          <a:p>
            <a:fld id="{ABA3B433-2FBE-42C5-B783-E4C92D61EAA6}" type="slidenum">
              <a:rPr lang="en-US" smtClean="0"/>
              <a:t>12</a:t>
            </a:fld>
            <a:endParaRPr lang="en-US"/>
          </a:p>
        </p:txBody>
      </p:sp>
    </p:spTree>
    <p:extLst>
      <p:ext uri="{BB962C8B-B14F-4D97-AF65-F5344CB8AC3E}">
        <p14:creationId xmlns:p14="http://schemas.microsoft.com/office/powerpoint/2010/main" val="2841500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5" Type="http://schemas.openxmlformats.org/officeDocument/2006/relationships/slideMaster" Target="../slideMasters/slideMaster1.xml"/><Relationship Id="rId4" Type="http://schemas.openxmlformats.org/officeDocument/2006/relationships/tags" Target="../tags/tag10.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slideMaster" Target="../slideMasters/slideMaster1.xml"/><Relationship Id="rId5" Type="http://schemas.openxmlformats.org/officeDocument/2006/relationships/tags" Target="../tags/tag15.xml"/><Relationship Id="rId4" Type="http://schemas.openxmlformats.org/officeDocument/2006/relationships/tags" Target="../tags/tag1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US"/>
            </a:p>
          </p:txBody>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US"/>
            </a:p>
          </p:txBody>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US"/>
            </a:p>
          </p:txBody>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US"/>
            </a:p>
          </p:txBody>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US"/>
            </a:p>
          </p:txBody>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US"/>
            </a:p>
          </p:txBody>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D41532-2977-4594-9A1A-E1F51C700DFA}" type="datetimeFigureOut">
              <a:rPr lang="en-US" smtClean="0"/>
              <a:t>7/17/2026</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20582326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D41532-2977-4594-9A1A-E1F51C700DFA}"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1080154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D41532-2977-4594-9A1A-E1F51C700DFA}"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2820728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D41532-2977-4594-9A1A-E1F51C700DFA}"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2207549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D41532-2977-4594-9A1A-E1F51C700DFA}" type="datetimeFigureOut">
              <a:rPr lang="en-US" smtClean="0"/>
              <a:t>7/17/2026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946407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D41532-2977-4594-9A1A-E1F51C700DFA}" type="datetimeFigureOut">
              <a:rPr lang="en-US" smtClean="0"/>
              <a:t>7/17/2026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2882742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D41532-2977-4594-9A1A-E1F51C700DFA}" type="datetimeFigureOut">
              <a:rPr lang="en-US" smtClean="0"/>
              <a:t>7/17/2026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763163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D41532-2977-4594-9A1A-E1F51C700DFA}"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600313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D41532-2977-4594-9A1A-E1F51C700DFA}"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3123774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D41532-2977-4594-9A1A-E1F51C700DFA}"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215258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D41532-2977-4594-9A1A-E1F51C700DFA}"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3052138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D41532-2977-4594-9A1A-E1F51C700DFA}"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17828388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D41532-2977-4594-9A1A-E1F51C700DFA}"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15039915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D41532-2977-4594-9A1A-E1F51C700DFA}"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686680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D41532-2977-4594-9A1A-E1F51C700DFA}"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13582760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D41532-2977-4594-9A1A-E1F51C700DFA}"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1605583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D41532-2977-4594-9A1A-E1F51C700DFA}"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5DEE15-73E0-4F4F-856B-B5E890C2BE09}" type="slidenum">
              <a:rPr lang="en-US" smtClean="0"/>
              <a:t>‹#›</a:t>
            </a:fld>
            <a:endParaRPr lang="en-US"/>
          </a:p>
        </p:txBody>
      </p:sp>
    </p:spTree>
    <p:extLst>
      <p:ext uri="{BB962C8B-B14F-4D97-AF65-F5344CB8AC3E}">
        <p14:creationId xmlns:p14="http://schemas.microsoft.com/office/powerpoint/2010/main" val="13277556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2026/7/17</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2026/7/17</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2026/7/17</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6580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US"/>
            </a:p>
          </p:txBody>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US"/>
            </a:p>
          </p:txBody>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US"/>
            </a:p>
          </p:txBody>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US"/>
            </a:p>
          </p:txBody>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US"/>
            </a:p>
          </p:txBody>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US"/>
            </a:p>
          </p:txBody>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FD41532-2977-4594-9A1A-E1F51C700DFA}" type="datetimeFigureOut">
              <a:rPr lang="en-US" smtClean="0"/>
              <a:t>7/17/2026</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15DEE15-73E0-4F4F-856B-B5E890C2BE09}" type="slidenum">
              <a:rPr lang="en-US" smtClean="0"/>
              <a:t>‹#›</a:t>
            </a:fld>
            <a:endParaRPr lang="en-US"/>
          </a:p>
        </p:txBody>
      </p:sp>
    </p:spTree>
    <p:extLst>
      <p:ext uri="{BB962C8B-B14F-4D97-AF65-F5344CB8AC3E}">
        <p14:creationId xmlns:p14="http://schemas.microsoft.com/office/powerpoint/2010/main" val="734834043"/>
      </p:ext>
    </p:extLst>
  </p:cSld>
  <p:clrMap bg1="lt1" tx1="dk1" bg2="lt2" tx2="dk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28" r:id="rId12"/>
    <p:sldLayoutId id="2147483929" r:id="rId13"/>
    <p:sldLayoutId id="2147483930" r:id="rId14"/>
    <p:sldLayoutId id="2147483931" r:id="rId15"/>
    <p:sldLayoutId id="2147483932" r:id="rId16"/>
    <p:sldLayoutId id="2147483933" r:id="rId17"/>
    <p:sldLayoutId id="2147483665" r:id="rId18"/>
    <p:sldLayoutId id="2147483666" r:id="rId19"/>
    <p:sldLayoutId id="2147483667" r:id="rId20"/>
    <p:sldLayoutId id="2147483934" r:id="rId21"/>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3758" y="1789290"/>
            <a:ext cx="8824484" cy="1919629"/>
          </a:xfrm>
        </p:spPr>
        <p:txBody>
          <a:bodyPr>
            <a:normAutofit fontScale="90000"/>
          </a:bodyPr>
          <a:lstStyle/>
          <a:p>
            <a:pPr algn="ctr">
              <a:lnSpc>
                <a:spcPct val="90000"/>
              </a:lnSpc>
            </a:pPr>
            <a:r>
              <a:rPr lang="en-US" altLang="en-US" sz="3600" b="1" i="1" dirty="0">
                <a:solidFill>
                  <a:schemeClr val="tx1"/>
                </a:solidFill>
                <a:latin typeface="Times New Roman" panose="02020603050405020304" pitchFamily="18" charset="0"/>
                <a:cs typeface="Times New Roman" panose="02020603050405020304" pitchFamily="18" charset="0"/>
              </a:rPr>
              <a:t>Module Title: </a:t>
            </a:r>
            <a:r>
              <a:rPr lang="en-US" altLang="en-US" sz="3600" i="1" dirty="0">
                <a:solidFill>
                  <a:schemeClr val="tx1"/>
                </a:solidFill>
                <a:latin typeface="Times New Roman" panose="02020603050405020304" pitchFamily="18" charset="0"/>
                <a:cs typeface="Times New Roman" panose="02020603050405020304" pitchFamily="18" charset="0"/>
              </a:rPr>
              <a:t>Professional Development within Health and Social Care</a:t>
            </a:r>
            <a:br>
              <a:rPr lang="en-US" altLang="en-US" sz="3600" i="1" dirty="0">
                <a:solidFill>
                  <a:schemeClr val="tx1"/>
                </a:solidFill>
                <a:latin typeface="Times New Roman" panose="02020603050405020304" pitchFamily="18" charset="0"/>
                <a:cs typeface="Times New Roman" panose="02020603050405020304" pitchFamily="18" charset="0"/>
              </a:rPr>
            </a:br>
            <a:r>
              <a:rPr lang="en-US" sz="3200" b="1" i="1" dirty="0">
                <a:solidFill>
                  <a:schemeClr val="tx1"/>
                </a:solidFill>
                <a:latin typeface="Times New Roman" panose="02020603050405020304" pitchFamily="18" charset="0"/>
                <a:cs typeface="Times New Roman" panose="02020603050405020304" pitchFamily="18" charset="0"/>
              </a:rPr>
              <a:t>Module Number: </a:t>
            </a:r>
            <a:r>
              <a:rPr lang="en-US" sz="3200" i="1" dirty="0">
                <a:solidFill>
                  <a:schemeClr val="tx1"/>
                </a:solidFill>
                <a:latin typeface="Times New Roman" panose="02020603050405020304" pitchFamily="18" charset="0"/>
                <a:cs typeface="Times New Roman" panose="02020603050405020304" pitchFamily="18" charset="0"/>
              </a:rPr>
              <a:t>LCHS 4009</a:t>
            </a:r>
            <a:r>
              <a:rPr lang="en-US" sz="3200" i="1" dirty="0">
                <a:latin typeface="Times New Roman" panose="02020603050405020304" pitchFamily="18" charset="0"/>
                <a:cs typeface="Times New Roman" panose="02020603050405020304" pitchFamily="18" charset="0"/>
              </a:rPr>
              <a:t>(LON)</a:t>
            </a:r>
            <a:br>
              <a:rPr lang="en-US" sz="3200" i="1" dirty="0">
                <a:latin typeface="Times New Roman" panose="02020603050405020304" pitchFamily="18" charset="0"/>
                <a:cs typeface="Times New Roman" panose="02020603050405020304" pitchFamily="18" charset="0"/>
              </a:rPr>
            </a:br>
            <a:r>
              <a:rPr lang="en-US" sz="3200" b="1" i="1" dirty="0">
                <a:latin typeface="Times New Roman" panose="02020603050405020304" pitchFamily="18" charset="0"/>
                <a:cs typeface="Times New Roman" panose="02020603050405020304" pitchFamily="18" charset="0"/>
              </a:rPr>
              <a:t>Assignment No: </a:t>
            </a:r>
            <a:r>
              <a:rPr lang="en-US" sz="3200" i="1" dirty="0">
                <a:latin typeface="Times New Roman" panose="02020603050405020304" pitchFamily="18" charset="0"/>
                <a:cs typeface="Times New Roman" panose="02020603050405020304" pitchFamily="18" charset="0"/>
              </a:rPr>
              <a:t>Assignment 1</a:t>
            </a:r>
            <a:br>
              <a:rPr lang="en-US" sz="3600" dirty="0">
                <a:solidFill>
                  <a:schemeClr val="tx1"/>
                </a:solidFill>
                <a:latin typeface="Times New Roman" panose="02020603050405020304" pitchFamily="18" charset="0"/>
                <a:cs typeface="Times New Roman" panose="02020603050405020304" pitchFamily="18" charset="0"/>
              </a:rPr>
            </a:br>
            <a:endParaRPr lang="en-US" sz="2600" dirty="0">
              <a:solidFill>
                <a:schemeClr val="tx1"/>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2249258" y="3429000"/>
            <a:ext cx="7693484" cy="2683046"/>
          </a:xfrm>
        </p:spPr>
        <p:txBody>
          <a:bodyPr>
            <a:noAutofit/>
          </a:bodyPr>
          <a:lstStyle/>
          <a:p>
            <a:pPr algn="ctr"/>
            <a:r>
              <a:rPr lang="en-US" sz="2800" b="1" dirty="0">
                <a:solidFill>
                  <a:schemeClr val="tx1"/>
                </a:solidFill>
                <a:latin typeface="Times New Roman" panose="02020603050405020304" pitchFamily="18" charset="0"/>
                <a:cs typeface="Times New Roman" panose="02020603050405020304" pitchFamily="18" charset="0"/>
              </a:rPr>
              <a:t>Student Name: </a:t>
            </a:r>
            <a:r>
              <a:rPr lang="en-US" sz="2800" dirty="0">
                <a:solidFill>
                  <a:schemeClr val="tx1"/>
                </a:solidFill>
                <a:latin typeface="Times New Roman" panose="02020603050405020304" pitchFamily="18" charset="0"/>
                <a:cs typeface="Times New Roman" panose="02020603050405020304" pitchFamily="18" charset="0"/>
              </a:rPr>
              <a:t>Swapna Khanam</a:t>
            </a:r>
          </a:p>
          <a:p>
            <a:pPr algn="ctr"/>
            <a:r>
              <a:rPr lang="en-US" sz="2800" b="1" dirty="0">
                <a:solidFill>
                  <a:schemeClr val="tx1"/>
                </a:solidFill>
                <a:latin typeface="Times New Roman" panose="02020603050405020304" pitchFamily="18" charset="0"/>
                <a:cs typeface="Times New Roman" panose="02020603050405020304" pitchFamily="18" charset="0"/>
              </a:rPr>
              <a:t>Student ID: </a:t>
            </a:r>
            <a:r>
              <a:rPr lang="en-US" sz="2800" dirty="0">
                <a:solidFill>
                  <a:schemeClr val="tx1"/>
                </a:solidFill>
                <a:latin typeface="Times New Roman" panose="02020603050405020304" pitchFamily="18" charset="0"/>
                <a:cs typeface="Times New Roman" panose="02020603050405020304" pitchFamily="18" charset="0"/>
              </a:rPr>
              <a:t>2510691</a:t>
            </a:r>
          </a:p>
          <a:p>
            <a:pPr algn="ctr"/>
            <a:r>
              <a:rPr lang="en-US" sz="2800" b="1" dirty="0">
                <a:solidFill>
                  <a:schemeClr val="tx1"/>
                </a:solidFill>
                <a:latin typeface="Times New Roman" panose="02020603050405020304" pitchFamily="18" charset="0"/>
                <a:cs typeface="Times New Roman" panose="02020603050405020304" pitchFamily="18" charset="0"/>
              </a:rPr>
              <a:t>Lecturer’s Name: </a:t>
            </a:r>
            <a:r>
              <a:rPr lang="en-US" sz="2800" dirty="0">
                <a:solidFill>
                  <a:schemeClr val="tx1"/>
                </a:solidFill>
                <a:latin typeface="Times New Roman" panose="02020603050405020304" pitchFamily="18" charset="0"/>
                <a:cs typeface="Times New Roman" panose="02020603050405020304" pitchFamily="18" charset="0"/>
              </a:rPr>
              <a:t>Tola </a:t>
            </a:r>
            <a:r>
              <a:rPr lang="en-US" sz="2800" dirty="0" err="1">
                <a:solidFill>
                  <a:schemeClr val="tx1"/>
                </a:solidFill>
                <a:latin typeface="Times New Roman" panose="02020603050405020304" pitchFamily="18" charset="0"/>
                <a:cs typeface="Times New Roman" panose="02020603050405020304" pitchFamily="18" charset="0"/>
              </a:rPr>
              <a:t>Odugbesan</a:t>
            </a:r>
            <a:endParaRPr lang="en-US" sz="2800"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Submission Date:</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17/</a:t>
            </a:r>
            <a:r>
              <a:rPr lang="en-US" sz="2800" dirty="0">
                <a:solidFill>
                  <a:schemeClr val="tx1"/>
                </a:solidFill>
                <a:latin typeface="Times New Roman" panose="02020603050405020304" pitchFamily="18" charset="0"/>
                <a:cs typeface="Times New Roman" panose="02020603050405020304" pitchFamily="18" charset="0"/>
              </a:rPr>
              <a:t>07/2026</a:t>
            </a:r>
          </a:p>
        </p:txBody>
      </p:sp>
      <p:pic>
        <p:nvPicPr>
          <p:cNvPr id="1026" name="Picture 2" descr="UWTSD London logo (002) – IHSC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0569" y="-24191"/>
            <a:ext cx="3241430" cy="9140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E1B88-F242-5AA3-C327-386F8C1811E2}"/>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398EC8D-08A2-9009-7898-408FF0799C19}"/>
              </a:ext>
            </a:extLst>
          </p:cNvPr>
          <p:cNvSpPr>
            <a:spLocks noGrp="1"/>
          </p:cNvSpPr>
          <p:nvPr>
            <p:ph type="title"/>
          </p:nvPr>
        </p:nvSpPr>
        <p:spPr>
          <a:xfrm>
            <a:off x="745897" y="118533"/>
            <a:ext cx="5719341" cy="661261"/>
          </a:xfrm>
        </p:spPr>
        <p:txBody>
          <a:bodyPr>
            <a:normAutofit/>
          </a:bodyPr>
          <a:lstStyle/>
          <a:p>
            <a:r>
              <a:rPr lang="en-US" sz="3200" b="1" dirty="0">
                <a:solidFill>
                  <a:schemeClr val="tx1"/>
                </a:solidFill>
                <a:latin typeface="Times New Roman" panose="02020603050405020304" pitchFamily="18" charset="0"/>
                <a:cs typeface="Times New Roman" panose="02020603050405020304" pitchFamily="18" charset="0"/>
              </a:rPr>
              <a:t>Acknowledgement of AI</a:t>
            </a:r>
          </a:p>
        </p:txBody>
      </p:sp>
      <p:pic>
        <p:nvPicPr>
          <p:cNvPr id="3" name="Picture 2" descr="UWTSD London logo (002) – IHSCM">
            <a:extLst>
              <a:ext uri="{FF2B5EF4-FFF2-40B4-BE49-F238E27FC236}">
                <a16:creationId xmlns:a16="http://schemas.microsoft.com/office/drawing/2014/main" id="{2F4303E0-36D3-8270-C2EE-094D118C17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29773E5-F436-7FEA-4138-B48E6CF8F08B}"/>
              </a:ext>
            </a:extLst>
          </p:cNvPr>
          <p:cNvSpPr txBox="1"/>
          <p:nvPr/>
        </p:nvSpPr>
        <p:spPr>
          <a:xfrm>
            <a:off x="2023060" y="1917440"/>
            <a:ext cx="6107185" cy="1307537"/>
          </a:xfrm>
          <a:prstGeom prst="rect">
            <a:avLst/>
          </a:prstGeom>
          <a:noFill/>
        </p:spPr>
        <p:txBody>
          <a:bodyPr wrap="none" rtlCol="0">
            <a:spAutoFit/>
          </a:bodyPr>
          <a:lstStyle/>
          <a:p>
            <a:pPr>
              <a:lnSpc>
                <a:spcPct val="150000"/>
              </a:lnSpc>
            </a:pPr>
            <a:r>
              <a:rPr lang="en-US" sz="2800" dirty="0">
                <a:latin typeface="Times New Roman" panose="02020603050405020304" pitchFamily="18" charset="0"/>
                <a:cs typeface="Times New Roman" panose="02020603050405020304" pitchFamily="18" charset="0"/>
              </a:rPr>
              <a:t>For this presentation, I got help from AI. </a:t>
            </a:r>
          </a:p>
          <a:p>
            <a:pPr>
              <a:lnSpc>
                <a:spcPct val="150000"/>
              </a:lnSpc>
            </a:pPr>
            <a:r>
              <a:rPr lang="en-US" sz="2800" b="1" dirty="0">
                <a:latin typeface="Times New Roman" panose="02020603050405020304" pitchFamily="18" charset="0"/>
                <a:cs typeface="Times New Roman" panose="02020603050405020304" pitchFamily="18" charset="0"/>
              </a:rPr>
              <a:t>Such as: </a:t>
            </a:r>
            <a:r>
              <a:rPr lang="en-US" sz="2800" dirty="0">
                <a:latin typeface="Times New Roman" panose="02020603050405020304" pitchFamily="18" charset="0"/>
                <a:cs typeface="Times New Roman" panose="02020603050405020304" pitchFamily="18" charset="0"/>
              </a:rPr>
              <a:t>Claude AI, Chat Gpt4 AI </a:t>
            </a:r>
          </a:p>
        </p:txBody>
      </p:sp>
    </p:spTree>
    <p:extLst>
      <p:ext uri="{BB962C8B-B14F-4D97-AF65-F5344CB8AC3E}">
        <p14:creationId xmlns:p14="http://schemas.microsoft.com/office/powerpoint/2010/main" val="1433446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D7D6B6-BEE5-59FA-2D57-848CBA3BC67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FF614782-2F5E-E101-61EE-14CC69536FCB}"/>
              </a:ext>
            </a:extLst>
          </p:cNvPr>
          <p:cNvSpPr>
            <a:spLocks noGrp="1"/>
          </p:cNvSpPr>
          <p:nvPr>
            <p:ph type="title"/>
          </p:nvPr>
        </p:nvSpPr>
        <p:spPr>
          <a:xfrm>
            <a:off x="1119674" y="118533"/>
            <a:ext cx="3012911" cy="661261"/>
          </a:xfrm>
        </p:spPr>
        <p:txBody>
          <a:bodyPr>
            <a:normAutofit/>
          </a:bodyPr>
          <a:lstStyle/>
          <a:p>
            <a:r>
              <a:rPr lang="en-US" sz="3200" b="1" dirty="0">
                <a:solidFill>
                  <a:schemeClr val="tx1"/>
                </a:solidFill>
                <a:latin typeface="Times New Roman" panose="02020603050405020304" pitchFamily="18" charset="0"/>
                <a:cs typeface="Times New Roman" panose="02020603050405020304" pitchFamily="18" charset="0"/>
              </a:rPr>
              <a:t>Introduction</a:t>
            </a:r>
          </a:p>
        </p:txBody>
      </p:sp>
      <p:pic>
        <p:nvPicPr>
          <p:cNvPr id="3" name="Picture 2" descr="UWTSD London logo (002) – IHSCM">
            <a:extLst>
              <a:ext uri="{FF2B5EF4-FFF2-40B4-BE49-F238E27FC236}">
                <a16:creationId xmlns:a16="http://schemas.microsoft.com/office/drawing/2014/main" id="{7031B5C8-5336-9818-A06F-2ABDCE082D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54A4303-8EEB-E4A2-61B8-A5D830F4B7FA}"/>
              </a:ext>
            </a:extLst>
          </p:cNvPr>
          <p:cNvSpPr txBox="1"/>
          <p:nvPr/>
        </p:nvSpPr>
        <p:spPr>
          <a:xfrm>
            <a:off x="1119674" y="644933"/>
            <a:ext cx="2677336" cy="960328"/>
          </a:xfrm>
          <a:prstGeom prst="rect">
            <a:avLst/>
          </a:prstGeom>
          <a:noFill/>
        </p:spPr>
        <p:txBody>
          <a:bodyPr wrap="none" rtlCol="0">
            <a:spAutoFit/>
          </a:bodyPr>
          <a:lstStyle/>
          <a:p>
            <a:pPr>
              <a:lnSpc>
                <a:spcPct val="150000"/>
              </a:lnSpc>
            </a:pPr>
            <a:r>
              <a:rPr lang="en-US" sz="2000" dirty="0">
                <a:latin typeface="Times New Roman" panose="02020603050405020304" pitchFamily="18" charset="0"/>
                <a:cs typeface="Times New Roman" panose="02020603050405020304" pitchFamily="18" charset="0"/>
              </a:rPr>
              <a:t>Name: Swapna Khanam</a:t>
            </a:r>
          </a:p>
          <a:p>
            <a:pPr>
              <a:lnSpc>
                <a:spcPct val="150000"/>
              </a:lnSpc>
            </a:pPr>
            <a:r>
              <a:rPr lang="en-US" sz="2000" dirty="0">
                <a:latin typeface="Times New Roman" panose="02020603050405020304" pitchFamily="18" charset="0"/>
                <a:cs typeface="Times New Roman" panose="02020603050405020304" pitchFamily="18" charset="0"/>
              </a:rPr>
              <a:t>Student ID: 2510691</a:t>
            </a:r>
          </a:p>
        </p:txBody>
      </p:sp>
      <p:sp>
        <p:nvSpPr>
          <p:cNvPr id="6" name="TextBox 5">
            <a:extLst>
              <a:ext uri="{FF2B5EF4-FFF2-40B4-BE49-F238E27FC236}">
                <a16:creationId xmlns:a16="http://schemas.microsoft.com/office/drawing/2014/main" id="{7F11A258-4699-0EDB-707B-ED768B642CCD}"/>
              </a:ext>
            </a:extLst>
          </p:cNvPr>
          <p:cNvSpPr txBox="1"/>
          <p:nvPr/>
        </p:nvSpPr>
        <p:spPr>
          <a:xfrm>
            <a:off x="1119674" y="1484488"/>
            <a:ext cx="7275318" cy="707886"/>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Topic:</a:t>
            </a:r>
          </a:p>
          <a:p>
            <a:r>
              <a:rPr lang="en-US" sz="2000" dirty="0">
                <a:latin typeface="Times New Roman" panose="02020603050405020304" pitchFamily="18" charset="0"/>
                <a:cs typeface="Times New Roman" panose="02020603050405020304" pitchFamily="18" charset="0"/>
              </a:rPr>
              <a:t>The Importance of Communication in Health and Social Care</a:t>
            </a:r>
          </a:p>
        </p:txBody>
      </p:sp>
      <p:sp>
        <p:nvSpPr>
          <p:cNvPr id="8" name="TextBox 7">
            <a:extLst>
              <a:ext uri="{FF2B5EF4-FFF2-40B4-BE49-F238E27FC236}">
                <a16:creationId xmlns:a16="http://schemas.microsoft.com/office/drawing/2014/main" id="{01328795-8E92-9E53-2932-3D94EF8D64E5}"/>
              </a:ext>
            </a:extLst>
          </p:cNvPr>
          <p:cNvSpPr txBox="1"/>
          <p:nvPr/>
        </p:nvSpPr>
        <p:spPr>
          <a:xfrm>
            <a:off x="1119674" y="2257216"/>
            <a:ext cx="4976326" cy="4191981"/>
          </a:xfrm>
          <a:prstGeom prst="rect">
            <a:avLst/>
          </a:prstGeom>
          <a:noFill/>
        </p:spPr>
        <p:txBody>
          <a:bodyPr wrap="square">
            <a:spAutoFit/>
          </a:bodyPr>
          <a:lstStyle/>
          <a:p>
            <a:pPr>
              <a:lnSpc>
                <a:spcPct val="150000"/>
              </a:lnSpc>
            </a:pPr>
            <a:r>
              <a:rPr lang="en-US" sz="2000" b="1" dirty="0">
                <a:latin typeface="Times New Roman" panose="02020603050405020304" pitchFamily="18" charset="0"/>
                <a:cs typeface="Times New Roman" panose="02020603050405020304" pitchFamily="18" charset="0"/>
              </a:rPr>
              <a:t>Presentation Overview:</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Communication is a key skill that supports safe, effective and person-</a:t>
            </a:r>
            <a:r>
              <a:rPr lang="en-US" sz="2000" dirty="0" err="1">
                <a:latin typeface="Times New Roman" panose="02020603050405020304" pitchFamily="18" charset="0"/>
                <a:cs typeface="Times New Roman" panose="02020603050405020304" pitchFamily="18" charset="0"/>
              </a:rPr>
              <a:t>centred</a:t>
            </a:r>
            <a:r>
              <a:rPr lang="en-US" sz="2000" dirty="0">
                <a:latin typeface="Times New Roman" panose="02020603050405020304" pitchFamily="18" charset="0"/>
                <a:cs typeface="Times New Roman" panose="02020603050405020304" pitchFamily="18" charset="0"/>
              </a:rPr>
              <a:t> care.</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This presentation explores different types of communication and their importance in practice.</a:t>
            </a:r>
          </a:p>
          <a:p>
            <a:pPr marL="285750" indent="-28575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It explains how effective communication builds trust, improves patient safety and supports teamwork.</a:t>
            </a:r>
          </a:p>
        </p:txBody>
      </p:sp>
      <p:sp>
        <p:nvSpPr>
          <p:cNvPr id="10" name="TextBox 9">
            <a:extLst>
              <a:ext uri="{FF2B5EF4-FFF2-40B4-BE49-F238E27FC236}">
                <a16:creationId xmlns:a16="http://schemas.microsoft.com/office/drawing/2014/main" id="{1537F6FE-E49C-4EB7-1634-E7981B3D848F}"/>
              </a:ext>
            </a:extLst>
          </p:cNvPr>
          <p:cNvSpPr txBox="1"/>
          <p:nvPr/>
        </p:nvSpPr>
        <p:spPr>
          <a:xfrm>
            <a:off x="6243136" y="2257216"/>
            <a:ext cx="5414866" cy="3268652"/>
          </a:xfrm>
          <a:prstGeom prst="rect">
            <a:avLst/>
          </a:prstGeom>
          <a:noFill/>
        </p:spPr>
        <p:txBody>
          <a:bodyPr wrap="square">
            <a:spAutoFit/>
          </a:bodyPr>
          <a:lstStyle/>
          <a:p>
            <a:pPr>
              <a:lnSpc>
                <a:spcPct val="150000"/>
              </a:lnSpc>
            </a:pPr>
            <a:r>
              <a:rPr lang="en-US" sz="2000" b="1" dirty="0">
                <a:latin typeface="Times New Roman" panose="02020603050405020304" pitchFamily="18" charset="0"/>
                <a:cs typeface="Times New Roman" panose="02020603050405020304" pitchFamily="18" charset="0"/>
              </a:rPr>
              <a:t>Objectives:</a:t>
            </a:r>
          </a:p>
          <a:p>
            <a:pPr marL="342900" indent="-34290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Understand the role of communication in health and social care.</a:t>
            </a:r>
          </a:p>
          <a:p>
            <a:pPr marL="342900" indent="-34290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Explore methods and principles of effective communication.</a:t>
            </a:r>
          </a:p>
          <a:p>
            <a:pPr marL="342900" indent="-342900">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Explain how communication improves quality of care.</a:t>
            </a:r>
          </a:p>
        </p:txBody>
      </p:sp>
    </p:spTree>
    <p:extLst>
      <p:ext uri="{BB962C8B-B14F-4D97-AF65-F5344CB8AC3E}">
        <p14:creationId xmlns:p14="http://schemas.microsoft.com/office/powerpoint/2010/main" val="1535803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063138" y="118533"/>
            <a:ext cx="5719341" cy="661261"/>
          </a:xfrm>
        </p:spPr>
        <p:txBody>
          <a:bodyPr>
            <a:normAutofit/>
          </a:bodyPr>
          <a:lstStyle/>
          <a:p>
            <a:r>
              <a:rPr lang="en-US" sz="3200" b="1" dirty="0">
                <a:solidFill>
                  <a:schemeClr val="tx1"/>
                </a:solidFill>
                <a:latin typeface="Times New Roman" panose="02020603050405020304" pitchFamily="18" charset="0"/>
                <a:cs typeface="Times New Roman" panose="02020603050405020304" pitchFamily="18" charset="0"/>
              </a:rPr>
              <a:t>What is Communication?</a:t>
            </a:r>
          </a:p>
        </p:txBody>
      </p:sp>
      <p:pic>
        <p:nvPicPr>
          <p:cNvPr id="3" name="Picture 2" descr="UWTSD London logo (002) – IHSC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D3CD1C7-8FCC-5573-7F30-DD005AE037AC}"/>
              </a:ext>
            </a:extLst>
          </p:cNvPr>
          <p:cNvSpPr txBox="1"/>
          <p:nvPr/>
        </p:nvSpPr>
        <p:spPr>
          <a:xfrm>
            <a:off x="1563460" y="906191"/>
            <a:ext cx="10438039" cy="400110"/>
          </a:xfrm>
          <a:prstGeom prst="rect">
            <a:avLst/>
          </a:prstGeom>
          <a:noFill/>
        </p:spPr>
        <p:txBody>
          <a:bodyPr wrap="square">
            <a:spAutoFit/>
          </a:bodyPr>
          <a:lstStyle/>
          <a:p>
            <a:pPr marL="0" indent="0" algn="just">
              <a:buNone/>
            </a:pPr>
            <a:r>
              <a:rPr lang="en-US" sz="2000" dirty="0">
                <a:latin typeface="Times New Roman" panose="02020603050405020304" pitchFamily="18" charset="0"/>
                <a:ea typeface="Cambria" pitchFamily="34" charset="-122"/>
                <a:cs typeface="Times New Roman" panose="02020603050405020304" pitchFamily="18" charset="0"/>
              </a:rPr>
              <a:t>Communication in health and social care is the foundation of high-quality, person-</a:t>
            </a:r>
            <a:r>
              <a:rPr lang="en-US" sz="2000" dirty="0" err="1">
                <a:latin typeface="Times New Roman" panose="02020603050405020304" pitchFamily="18" charset="0"/>
                <a:ea typeface="Cambria" pitchFamily="34" charset="-122"/>
                <a:cs typeface="Times New Roman" panose="02020603050405020304" pitchFamily="18" charset="0"/>
              </a:rPr>
              <a:t>centred</a:t>
            </a:r>
            <a:r>
              <a:rPr lang="en-US" sz="2000" dirty="0">
                <a:latin typeface="Times New Roman" panose="02020603050405020304" pitchFamily="18" charset="0"/>
                <a:ea typeface="Cambria" pitchFamily="34" charset="-122"/>
                <a:cs typeface="Times New Roman" panose="02020603050405020304" pitchFamily="18" charset="0"/>
              </a:rPr>
              <a:t> support</a:t>
            </a:r>
            <a:r>
              <a:rPr lang="en-US" sz="2000" b="1" dirty="0">
                <a:latin typeface="Times New Roman" panose="02020603050405020304" pitchFamily="18" charset="0"/>
                <a:ea typeface="Cambria" pitchFamily="34" charset="-122"/>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EA75C1B9-0107-A6C4-ED47-9571C09B5C3B}"/>
              </a:ext>
            </a:extLst>
          </p:cNvPr>
          <p:cNvSpPr txBox="1"/>
          <p:nvPr/>
        </p:nvSpPr>
        <p:spPr>
          <a:xfrm>
            <a:off x="1563460" y="1693847"/>
            <a:ext cx="7524556" cy="3170099"/>
          </a:xfrm>
          <a:prstGeom prst="rect">
            <a:avLst/>
          </a:prstGeom>
          <a:noFill/>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In health and social care it is essential because it: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Builds trust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Protects patient safety</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Supports person-</a:t>
            </a:r>
            <a:r>
              <a:rPr lang="en-US" sz="2000" dirty="0" err="1">
                <a:latin typeface="Times New Roman" panose="02020603050405020304" pitchFamily="18" charset="0"/>
                <a:cs typeface="Times New Roman" panose="02020603050405020304" pitchFamily="18" charset="0"/>
              </a:rPr>
              <a:t>centred</a:t>
            </a:r>
            <a:r>
              <a:rPr lang="en-US" sz="2000" dirty="0">
                <a:latin typeface="Times New Roman" panose="02020603050405020304" pitchFamily="18" charset="0"/>
                <a:cs typeface="Times New Roman" panose="02020603050405020304" pitchFamily="18" charset="0"/>
              </a:rPr>
              <a:t> care</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Helps patients understand treatment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Improves teamwork</a:t>
            </a:r>
          </a:p>
          <a:p>
            <a:endParaRPr lang="en-US" sz="2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3685BB2-E480-BB52-AA33-F72125F1693F}"/>
              </a:ext>
            </a:extLst>
          </p:cNvPr>
          <p:cNvPicPr>
            <a:picLocks noChangeAspect="1"/>
          </p:cNvPicPr>
          <p:nvPr/>
        </p:nvPicPr>
        <p:blipFill>
          <a:blip r:embed="rId4"/>
          <a:stretch>
            <a:fillRect/>
          </a:stretch>
        </p:blipFill>
        <p:spPr>
          <a:xfrm>
            <a:off x="7197471" y="1909981"/>
            <a:ext cx="4109312" cy="273782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1474486" y="786163"/>
            <a:ext cx="10972800" cy="341376"/>
          </a:xfrm>
          <a:prstGeom prst="rect">
            <a:avLst/>
          </a:prstGeom>
          <a:noFill/>
          <a:ln/>
        </p:spPr>
        <p:txBody>
          <a:bodyPr wrap="square" rtlCol="0" anchor="ctr"/>
          <a:lstStyle/>
          <a:p>
            <a:r>
              <a:rPr lang="en-US" sz="2000" b="1" dirty="0">
                <a:latin typeface="Times New Roman" panose="02020603050405020304" pitchFamily="18" charset="0"/>
                <a:ea typeface="Calibri" pitchFamily="34" charset="-122"/>
                <a:cs typeface="Times New Roman" panose="02020603050405020304" pitchFamily="18" charset="0"/>
              </a:rPr>
              <a:t>Four essential channels in health &amp; social care practice</a:t>
            </a:r>
            <a:endParaRPr lang="en-US" sz="2000" b="1" dirty="0">
              <a:latin typeface="Times New Roman" panose="02020603050405020304" pitchFamily="18" charset="0"/>
              <a:cs typeface="Times New Roman" panose="02020603050405020304" pitchFamily="18" charset="0"/>
            </a:endParaRPr>
          </a:p>
        </p:txBody>
      </p:sp>
      <p:sp>
        <p:nvSpPr>
          <p:cNvPr id="4" name="Shape 2"/>
          <p:cNvSpPr/>
          <p:nvPr/>
        </p:nvSpPr>
        <p:spPr>
          <a:xfrm>
            <a:off x="365760" y="1524000"/>
            <a:ext cx="5730240" cy="2414016"/>
          </a:xfrm>
          <a:prstGeom prst="roundRect">
            <a:avLst>
              <a:gd name="adj" fmla="val 6061"/>
            </a:avLst>
          </a:prstGeom>
          <a:solidFill>
            <a:srgbClr val="0B6E82">
              <a:alpha val="22000"/>
            </a:srgbClr>
          </a:solidFill>
          <a:ln/>
          <a:effectLst>
            <a:outerShdw blurRad="101600" dist="38100" dir="2700000" algn="bl" rotWithShape="0">
              <a:srgbClr val="000000">
                <a:alpha val="13000"/>
              </a:srgbClr>
            </a:outerShdw>
          </a:effectLst>
        </p:spPr>
        <p:txBody>
          <a:bodyPr/>
          <a:lstStyle/>
          <a:p>
            <a:endParaRPr lang="en-US" sz="2400"/>
          </a:p>
        </p:txBody>
      </p:sp>
      <p:sp>
        <p:nvSpPr>
          <p:cNvPr id="5" name="Shape 3"/>
          <p:cNvSpPr/>
          <p:nvPr/>
        </p:nvSpPr>
        <p:spPr>
          <a:xfrm>
            <a:off x="585216" y="1743456"/>
            <a:ext cx="682752" cy="682752"/>
          </a:xfrm>
          <a:prstGeom prst="ellipse">
            <a:avLst/>
          </a:prstGeom>
          <a:solidFill>
            <a:srgbClr val="0B6E82"/>
          </a:solidFill>
          <a:ln/>
        </p:spPr>
        <p:txBody>
          <a:bodyPr/>
          <a:lstStyle/>
          <a:p>
            <a:endParaRPr lang="en-US" sz="2400"/>
          </a:p>
        </p:txBody>
      </p:sp>
      <p:pic>
        <p:nvPicPr>
          <p:cNvPr id="6" name="Image 0" descr="preencoded.png"/>
          <p:cNvPicPr>
            <a:picLocks noChangeAspect="1"/>
          </p:cNvPicPr>
          <p:nvPr/>
        </p:nvPicPr>
        <p:blipFill>
          <a:blip r:embed="rId3"/>
          <a:stretch>
            <a:fillRect/>
          </a:stretch>
        </p:blipFill>
        <p:spPr>
          <a:xfrm>
            <a:off x="585216" y="1743456"/>
            <a:ext cx="682752" cy="682752"/>
          </a:xfrm>
          <a:prstGeom prst="rect">
            <a:avLst/>
          </a:prstGeom>
        </p:spPr>
      </p:pic>
      <p:sp>
        <p:nvSpPr>
          <p:cNvPr id="7" name="Text 4"/>
          <p:cNvSpPr/>
          <p:nvPr/>
        </p:nvSpPr>
        <p:spPr>
          <a:xfrm>
            <a:off x="1438656" y="1719072"/>
            <a:ext cx="4450080" cy="560832"/>
          </a:xfrm>
          <a:prstGeom prst="rect">
            <a:avLst/>
          </a:prstGeom>
          <a:noFill/>
          <a:ln/>
        </p:spPr>
        <p:txBody>
          <a:bodyPr wrap="square" rtlCol="0" anchor="ctr"/>
          <a:lstStyle/>
          <a:p>
            <a:r>
              <a:rPr lang="en-US" sz="2000" b="1" dirty="0">
                <a:latin typeface="Times New Roman" panose="02020603050405020304" pitchFamily="18" charset="0"/>
                <a:ea typeface="Cambria" pitchFamily="34" charset="-122"/>
                <a:cs typeface="Times New Roman" panose="02020603050405020304" pitchFamily="18" charset="0"/>
              </a:rPr>
              <a:t>Verbal</a:t>
            </a:r>
            <a:endParaRPr lang="en-US" sz="2000" dirty="0">
              <a:latin typeface="Times New Roman" panose="02020603050405020304" pitchFamily="18" charset="0"/>
              <a:cs typeface="Times New Roman" panose="02020603050405020304" pitchFamily="18" charset="0"/>
            </a:endParaRPr>
          </a:p>
        </p:txBody>
      </p:sp>
      <p:sp>
        <p:nvSpPr>
          <p:cNvPr id="8" name="Text 5"/>
          <p:cNvSpPr/>
          <p:nvPr/>
        </p:nvSpPr>
        <p:spPr>
          <a:xfrm>
            <a:off x="585216" y="2474975"/>
            <a:ext cx="5031813" cy="1201285"/>
          </a:xfrm>
          <a:prstGeom prst="rect">
            <a:avLst/>
          </a:prstGeom>
          <a:noFill/>
          <a:ln/>
        </p:spPr>
        <p:txBody>
          <a:bodyPr wrap="square" rtlCol="0" anchor="t"/>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Speaking clearly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Avoiding medical jargon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Giving treatment explanations</a:t>
            </a:r>
          </a:p>
        </p:txBody>
      </p:sp>
      <p:sp>
        <p:nvSpPr>
          <p:cNvPr id="10" name="Shape 7"/>
          <p:cNvSpPr/>
          <p:nvPr/>
        </p:nvSpPr>
        <p:spPr>
          <a:xfrm>
            <a:off x="6315456" y="1524000"/>
            <a:ext cx="5730240" cy="2414016"/>
          </a:xfrm>
          <a:prstGeom prst="roundRect">
            <a:avLst>
              <a:gd name="adj" fmla="val 6061"/>
            </a:avLst>
          </a:prstGeom>
          <a:solidFill>
            <a:srgbClr val="2C6E49">
              <a:alpha val="22000"/>
            </a:srgbClr>
          </a:solidFill>
          <a:ln/>
          <a:effectLst>
            <a:outerShdw blurRad="101600" dist="38100" dir="2700000" algn="bl" rotWithShape="0">
              <a:srgbClr val="000000">
                <a:alpha val="13000"/>
              </a:srgbClr>
            </a:outerShdw>
          </a:effectLst>
        </p:spPr>
        <p:txBody>
          <a:bodyPr/>
          <a:lstStyle/>
          <a:p>
            <a:endParaRPr lang="en-US" sz="2400"/>
          </a:p>
        </p:txBody>
      </p:sp>
      <p:sp>
        <p:nvSpPr>
          <p:cNvPr id="11" name="Shape 8"/>
          <p:cNvSpPr/>
          <p:nvPr/>
        </p:nvSpPr>
        <p:spPr>
          <a:xfrm>
            <a:off x="6534912" y="1743456"/>
            <a:ext cx="682752" cy="682752"/>
          </a:xfrm>
          <a:prstGeom prst="ellipse">
            <a:avLst/>
          </a:prstGeom>
          <a:solidFill>
            <a:srgbClr val="2C6E49"/>
          </a:solidFill>
          <a:ln/>
        </p:spPr>
        <p:txBody>
          <a:bodyPr/>
          <a:lstStyle/>
          <a:p>
            <a:endParaRPr lang="en-US" sz="2400"/>
          </a:p>
        </p:txBody>
      </p:sp>
      <p:pic>
        <p:nvPicPr>
          <p:cNvPr id="12" name="Image 1" descr="preencoded.png"/>
          <p:cNvPicPr>
            <a:picLocks noChangeAspect="1"/>
          </p:cNvPicPr>
          <p:nvPr/>
        </p:nvPicPr>
        <p:blipFill>
          <a:blip r:embed="rId4"/>
          <a:stretch>
            <a:fillRect/>
          </a:stretch>
        </p:blipFill>
        <p:spPr>
          <a:xfrm>
            <a:off x="6534912" y="1743456"/>
            <a:ext cx="682752" cy="682752"/>
          </a:xfrm>
          <a:prstGeom prst="rect">
            <a:avLst/>
          </a:prstGeom>
        </p:spPr>
      </p:pic>
      <p:sp>
        <p:nvSpPr>
          <p:cNvPr id="13" name="Text 9"/>
          <p:cNvSpPr/>
          <p:nvPr/>
        </p:nvSpPr>
        <p:spPr>
          <a:xfrm>
            <a:off x="7388352" y="1719072"/>
            <a:ext cx="4450080" cy="560832"/>
          </a:xfrm>
          <a:prstGeom prst="rect">
            <a:avLst/>
          </a:prstGeom>
          <a:noFill/>
          <a:ln/>
        </p:spPr>
        <p:txBody>
          <a:bodyPr wrap="square" rtlCol="0" anchor="ctr"/>
          <a:lstStyle/>
          <a:p>
            <a:r>
              <a:rPr lang="en-US" sz="2000" b="1" dirty="0">
                <a:latin typeface="Times New Roman" panose="02020603050405020304" pitchFamily="18" charset="0"/>
                <a:ea typeface="Cambria" pitchFamily="34" charset="-122"/>
                <a:cs typeface="Times New Roman" panose="02020603050405020304" pitchFamily="18" charset="0"/>
              </a:rPr>
              <a:t>Non-Verbal</a:t>
            </a:r>
            <a:endParaRPr lang="en-US" sz="2000" dirty="0">
              <a:latin typeface="Times New Roman" panose="02020603050405020304" pitchFamily="18" charset="0"/>
              <a:cs typeface="Times New Roman" panose="02020603050405020304" pitchFamily="18" charset="0"/>
            </a:endParaRPr>
          </a:p>
        </p:txBody>
      </p:sp>
      <p:sp>
        <p:nvSpPr>
          <p:cNvPr id="15" name="Text 11"/>
          <p:cNvSpPr/>
          <p:nvPr/>
        </p:nvSpPr>
        <p:spPr>
          <a:xfrm>
            <a:off x="6534912" y="2474974"/>
            <a:ext cx="4699145" cy="1438657"/>
          </a:xfrm>
          <a:prstGeom prst="rect">
            <a:avLst/>
          </a:prstGeom>
          <a:noFill/>
          <a:ln/>
        </p:spPr>
        <p:txBody>
          <a:bodyPr wrap="square" rtlCol="0" anchor="t"/>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Eye contact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Facial expressions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Body language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Tone of voice</a:t>
            </a:r>
            <a:r>
              <a:rPr lang="en-US" sz="1333" i="1" dirty="0">
                <a:solidFill>
                  <a:srgbClr val="E8A838"/>
                </a:solidFill>
                <a:latin typeface="Calibri" pitchFamily="34" charset="0"/>
                <a:ea typeface="Calibri" pitchFamily="34" charset="-122"/>
                <a:cs typeface="Calibri" pitchFamily="34" charset="-120"/>
              </a:rPr>
              <a:t>.</a:t>
            </a:r>
            <a:endParaRPr lang="en-US" sz="1333" dirty="0"/>
          </a:p>
        </p:txBody>
      </p:sp>
      <p:sp>
        <p:nvSpPr>
          <p:cNvPr id="16" name="Shape 12"/>
          <p:cNvSpPr/>
          <p:nvPr/>
        </p:nvSpPr>
        <p:spPr>
          <a:xfrm>
            <a:off x="365760" y="4108704"/>
            <a:ext cx="5730240" cy="2414016"/>
          </a:xfrm>
          <a:prstGeom prst="roundRect">
            <a:avLst>
              <a:gd name="adj" fmla="val 6061"/>
            </a:avLst>
          </a:prstGeom>
          <a:solidFill>
            <a:srgbClr val="7B5EA7">
              <a:alpha val="22000"/>
            </a:srgbClr>
          </a:solidFill>
          <a:ln/>
          <a:effectLst>
            <a:outerShdw blurRad="101600" dist="38100" dir="2700000" algn="bl" rotWithShape="0">
              <a:srgbClr val="000000">
                <a:alpha val="13000"/>
              </a:srgbClr>
            </a:outerShdw>
          </a:effectLst>
        </p:spPr>
        <p:txBody>
          <a:bodyPr/>
          <a:lstStyle/>
          <a:p>
            <a:endParaRPr lang="en-US" sz="2400"/>
          </a:p>
        </p:txBody>
      </p:sp>
      <p:sp>
        <p:nvSpPr>
          <p:cNvPr id="17" name="Shape 13"/>
          <p:cNvSpPr/>
          <p:nvPr/>
        </p:nvSpPr>
        <p:spPr>
          <a:xfrm>
            <a:off x="585216" y="4328160"/>
            <a:ext cx="682752" cy="682752"/>
          </a:xfrm>
          <a:prstGeom prst="ellipse">
            <a:avLst/>
          </a:prstGeom>
          <a:solidFill>
            <a:srgbClr val="7B5EA7"/>
          </a:solidFill>
          <a:ln/>
        </p:spPr>
        <p:txBody>
          <a:bodyPr/>
          <a:lstStyle/>
          <a:p>
            <a:endParaRPr lang="en-US" sz="2400"/>
          </a:p>
        </p:txBody>
      </p:sp>
      <p:pic>
        <p:nvPicPr>
          <p:cNvPr id="18" name="Image 2" descr="preencoded.png"/>
          <p:cNvPicPr>
            <a:picLocks noChangeAspect="1"/>
          </p:cNvPicPr>
          <p:nvPr/>
        </p:nvPicPr>
        <p:blipFill>
          <a:blip r:embed="rId5"/>
          <a:stretch>
            <a:fillRect/>
          </a:stretch>
        </p:blipFill>
        <p:spPr>
          <a:xfrm>
            <a:off x="585216" y="4328160"/>
            <a:ext cx="682752" cy="682752"/>
          </a:xfrm>
          <a:prstGeom prst="rect">
            <a:avLst/>
          </a:prstGeom>
        </p:spPr>
      </p:pic>
      <p:sp>
        <p:nvSpPr>
          <p:cNvPr id="19" name="Text 14"/>
          <p:cNvSpPr/>
          <p:nvPr/>
        </p:nvSpPr>
        <p:spPr>
          <a:xfrm>
            <a:off x="1438656" y="4303776"/>
            <a:ext cx="4450080" cy="560832"/>
          </a:xfrm>
          <a:prstGeom prst="rect">
            <a:avLst/>
          </a:prstGeom>
          <a:noFill/>
          <a:ln/>
        </p:spPr>
        <p:txBody>
          <a:bodyPr wrap="square" rtlCol="0" anchor="ctr"/>
          <a:lstStyle/>
          <a:p>
            <a:r>
              <a:rPr lang="en-US" sz="2000" b="1" dirty="0">
                <a:latin typeface="Times New Roman" panose="02020603050405020304" pitchFamily="18" charset="0"/>
                <a:ea typeface="Cambria" pitchFamily="34" charset="-122"/>
                <a:cs typeface="Times New Roman" panose="02020603050405020304" pitchFamily="18" charset="0"/>
              </a:rPr>
              <a:t>Written</a:t>
            </a:r>
            <a:endParaRPr lang="en-US" sz="2000" dirty="0">
              <a:latin typeface="Times New Roman" panose="02020603050405020304" pitchFamily="18" charset="0"/>
              <a:cs typeface="Times New Roman" panose="02020603050405020304" pitchFamily="18" charset="0"/>
            </a:endParaRPr>
          </a:p>
        </p:txBody>
      </p:sp>
      <p:sp>
        <p:nvSpPr>
          <p:cNvPr id="21" name="Text 16"/>
          <p:cNvSpPr/>
          <p:nvPr/>
        </p:nvSpPr>
        <p:spPr>
          <a:xfrm>
            <a:off x="792480" y="5084064"/>
            <a:ext cx="3443618" cy="1130124"/>
          </a:xfrm>
          <a:prstGeom prst="rect">
            <a:avLst/>
          </a:prstGeom>
          <a:noFill/>
          <a:ln/>
        </p:spPr>
        <p:txBody>
          <a:bodyPr wrap="square" rtlCol="0" anchor="t"/>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Care records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Reports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Medication charts</a:t>
            </a:r>
            <a:endParaRPr lang="en-US" dirty="0">
              <a:latin typeface="Times New Roman" panose="02020603050405020304" pitchFamily="18" charset="0"/>
              <a:cs typeface="Times New Roman" panose="02020603050405020304" pitchFamily="18" charset="0"/>
            </a:endParaRPr>
          </a:p>
        </p:txBody>
      </p:sp>
      <p:sp>
        <p:nvSpPr>
          <p:cNvPr id="22" name="Shape 17"/>
          <p:cNvSpPr/>
          <p:nvPr/>
        </p:nvSpPr>
        <p:spPr>
          <a:xfrm>
            <a:off x="6315456" y="4108704"/>
            <a:ext cx="5730240" cy="2414016"/>
          </a:xfrm>
          <a:prstGeom prst="roundRect">
            <a:avLst>
              <a:gd name="adj" fmla="val 6061"/>
            </a:avLst>
          </a:prstGeom>
          <a:solidFill>
            <a:srgbClr val="B85C38">
              <a:alpha val="22000"/>
            </a:srgbClr>
          </a:solidFill>
          <a:ln/>
          <a:effectLst>
            <a:outerShdw blurRad="101600" dist="38100" dir="2700000" algn="bl" rotWithShape="0">
              <a:srgbClr val="000000">
                <a:alpha val="13000"/>
              </a:srgbClr>
            </a:outerShdw>
          </a:effectLst>
        </p:spPr>
        <p:txBody>
          <a:bodyPr/>
          <a:lstStyle/>
          <a:p>
            <a:endParaRPr lang="en-US" sz="2400"/>
          </a:p>
        </p:txBody>
      </p:sp>
      <p:sp>
        <p:nvSpPr>
          <p:cNvPr id="23" name="Shape 18"/>
          <p:cNvSpPr/>
          <p:nvPr/>
        </p:nvSpPr>
        <p:spPr>
          <a:xfrm>
            <a:off x="6534912" y="4328160"/>
            <a:ext cx="682752" cy="682752"/>
          </a:xfrm>
          <a:prstGeom prst="ellipse">
            <a:avLst/>
          </a:prstGeom>
          <a:solidFill>
            <a:srgbClr val="B85C38"/>
          </a:solidFill>
          <a:ln/>
        </p:spPr>
        <p:txBody>
          <a:bodyPr/>
          <a:lstStyle/>
          <a:p>
            <a:endParaRPr lang="en-US" sz="2400"/>
          </a:p>
        </p:txBody>
      </p:sp>
      <p:pic>
        <p:nvPicPr>
          <p:cNvPr id="24" name="Image 3" descr="preencoded.png"/>
          <p:cNvPicPr>
            <a:picLocks noChangeAspect="1"/>
          </p:cNvPicPr>
          <p:nvPr/>
        </p:nvPicPr>
        <p:blipFill>
          <a:blip r:embed="rId6"/>
          <a:stretch>
            <a:fillRect/>
          </a:stretch>
        </p:blipFill>
        <p:spPr>
          <a:xfrm>
            <a:off x="6534912" y="4328160"/>
            <a:ext cx="682752" cy="682752"/>
          </a:xfrm>
          <a:prstGeom prst="rect">
            <a:avLst/>
          </a:prstGeom>
        </p:spPr>
      </p:pic>
      <p:sp>
        <p:nvSpPr>
          <p:cNvPr id="25" name="Text 19"/>
          <p:cNvSpPr/>
          <p:nvPr/>
        </p:nvSpPr>
        <p:spPr>
          <a:xfrm>
            <a:off x="7388352" y="4303776"/>
            <a:ext cx="4450080" cy="560832"/>
          </a:xfrm>
          <a:prstGeom prst="rect">
            <a:avLst/>
          </a:prstGeom>
          <a:noFill/>
          <a:ln/>
        </p:spPr>
        <p:txBody>
          <a:bodyPr wrap="square" rtlCol="0" anchor="ctr"/>
          <a:lstStyle/>
          <a:p>
            <a:r>
              <a:rPr lang="en-US" sz="2000" b="1" dirty="0">
                <a:latin typeface="Times New Roman" panose="02020603050405020304" pitchFamily="18" charset="0"/>
                <a:ea typeface="Cambria" pitchFamily="34" charset="-122"/>
                <a:cs typeface="Times New Roman" panose="02020603050405020304" pitchFamily="18" charset="0"/>
              </a:rPr>
              <a:t>Specialist Methods</a:t>
            </a:r>
            <a:endParaRPr lang="en-US" sz="2000" dirty="0">
              <a:latin typeface="Times New Roman" panose="02020603050405020304" pitchFamily="18" charset="0"/>
              <a:cs typeface="Times New Roman" panose="02020603050405020304" pitchFamily="18" charset="0"/>
            </a:endParaRPr>
          </a:p>
        </p:txBody>
      </p:sp>
      <p:sp>
        <p:nvSpPr>
          <p:cNvPr id="27" name="Text 21"/>
          <p:cNvSpPr/>
          <p:nvPr/>
        </p:nvSpPr>
        <p:spPr>
          <a:xfrm>
            <a:off x="6534912" y="5084064"/>
            <a:ext cx="4450080" cy="1438656"/>
          </a:xfrm>
          <a:prstGeom prst="rect">
            <a:avLst/>
          </a:prstGeom>
          <a:noFill/>
          <a:ln/>
        </p:spPr>
        <p:txBody>
          <a:bodyPr wrap="square" rtlCol="0" anchor="t"/>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Sign language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Picture cards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Translation services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Communication boards</a:t>
            </a:r>
            <a:endParaRPr lang="en-US" dirty="0">
              <a:latin typeface="Times New Roman" panose="02020603050405020304" pitchFamily="18" charset="0"/>
              <a:cs typeface="Times New Roman" panose="02020603050405020304" pitchFamily="18" charset="0"/>
            </a:endParaRPr>
          </a:p>
        </p:txBody>
      </p:sp>
      <p:sp>
        <p:nvSpPr>
          <p:cNvPr id="28" name="Title 4">
            <a:extLst>
              <a:ext uri="{FF2B5EF4-FFF2-40B4-BE49-F238E27FC236}">
                <a16:creationId xmlns:a16="http://schemas.microsoft.com/office/drawing/2014/main" id="{AAF9D863-668E-6570-5258-D6C4880E1E18}"/>
              </a:ext>
            </a:extLst>
          </p:cNvPr>
          <p:cNvSpPr txBox="1">
            <a:spLocks/>
          </p:cNvSpPr>
          <p:nvPr/>
        </p:nvSpPr>
        <p:spPr>
          <a:xfrm>
            <a:off x="1267968" y="0"/>
            <a:ext cx="5047488" cy="737395"/>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200" b="1" dirty="0">
                <a:latin typeface="Times New Roman" panose="02020603050405020304" pitchFamily="18" charset="0"/>
                <a:cs typeface="Times New Roman" panose="02020603050405020304" pitchFamily="18" charset="0"/>
              </a:rPr>
              <a:t>Types of Communication</a:t>
            </a:r>
          </a:p>
        </p:txBody>
      </p:sp>
      <p:pic>
        <p:nvPicPr>
          <p:cNvPr id="30" name="Picture 29" descr="UWTSD London logo (002) – IHSCM">
            <a:extLst>
              <a:ext uri="{FF2B5EF4-FFF2-40B4-BE49-F238E27FC236}">
                <a16:creationId xmlns:a16="http://schemas.microsoft.com/office/drawing/2014/main" id="{5E8A7D10-094F-6DEC-3A3D-A930172168C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10"/>
          <p:cNvSpPr/>
          <p:nvPr/>
        </p:nvSpPr>
        <p:spPr>
          <a:xfrm>
            <a:off x="365760" y="3938016"/>
            <a:ext cx="5730240" cy="2292096"/>
          </a:xfrm>
          <a:prstGeom prst="roundRect">
            <a:avLst>
              <a:gd name="adj" fmla="val 6383"/>
            </a:avLst>
          </a:prstGeom>
          <a:solidFill>
            <a:srgbClr val="FFFFFF">
              <a:alpha val="75000"/>
            </a:srgbClr>
          </a:solidFill>
          <a:ln/>
          <a:effectLst>
            <a:outerShdw blurRad="101600" dist="38100" dir="2700000" algn="bl" rotWithShape="0">
              <a:srgbClr val="000000">
                <a:alpha val="13000"/>
              </a:srgbClr>
            </a:outerShdw>
          </a:effectLst>
        </p:spPr>
        <p:txBody>
          <a:bodyPr/>
          <a:lstStyle/>
          <a:p>
            <a:endParaRPr lang="en-US" sz="2400"/>
          </a:p>
        </p:txBody>
      </p:sp>
      <p:sp>
        <p:nvSpPr>
          <p:cNvPr id="2" name="Text 0"/>
          <p:cNvSpPr/>
          <p:nvPr/>
        </p:nvSpPr>
        <p:spPr>
          <a:xfrm>
            <a:off x="1019400" y="24384"/>
            <a:ext cx="8161176" cy="755904"/>
          </a:xfrm>
          <a:prstGeom prst="rect">
            <a:avLst/>
          </a:prstGeom>
          <a:noFill/>
          <a:ln/>
        </p:spPr>
        <p:txBody>
          <a:bodyPr wrap="square" rtlCol="0" anchor="ctr"/>
          <a:lstStyle/>
          <a:p>
            <a:r>
              <a:rPr lang="en-US" sz="3200" b="1" dirty="0">
                <a:latin typeface="Times New Roman" panose="02020603050405020304" pitchFamily="18" charset="0"/>
                <a:ea typeface="Cambria" pitchFamily="34" charset="-122"/>
                <a:cs typeface="Times New Roman" panose="02020603050405020304" pitchFamily="18" charset="0"/>
              </a:rPr>
              <a:t>Core Principles of Effective Communication</a:t>
            </a:r>
            <a:endParaRPr lang="en-US" sz="3200" dirty="0">
              <a:latin typeface="Times New Roman" panose="02020603050405020304" pitchFamily="18" charset="0"/>
              <a:cs typeface="Times New Roman" panose="02020603050405020304" pitchFamily="18" charset="0"/>
            </a:endParaRPr>
          </a:p>
        </p:txBody>
      </p:sp>
      <p:sp>
        <p:nvSpPr>
          <p:cNvPr id="4" name="Shape 2"/>
          <p:cNvSpPr/>
          <p:nvPr/>
        </p:nvSpPr>
        <p:spPr>
          <a:xfrm>
            <a:off x="365760" y="1438656"/>
            <a:ext cx="5730240" cy="2292096"/>
          </a:xfrm>
          <a:prstGeom prst="roundRect">
            <a:avLst>
              <a:gd name="adj" fmla="val 6383"/>
            </a:avLst>
          </a:prstGeom>
          <a:solidFill>
            <a:srgbClr val="FFFFFF">
              <a:alpha val="74000"/>
            </a:srgbClr>
          </a:solidFill>
          <a:ln/>
          <a:effectLst>
            <a:outerShdw blurRad="101600" dist="38100" dir="2700000" algn="bl" rotWithShape="0">
              <a:srgbClr val="000000">
                <a:alpha val="13000"/>
              </a:srgbClr>
            </a:outerShdw>
          </a:effectLst>
        </p:spPr>
        <p:txBody>
          <a:bodyPr/>
          <a:lstStyle/>
          <a:p>
            <a:endParaRPr lang="en-US" sz="2400"/>
          </a:p>
        </p:txBody>
      </p:sp>
      <p:sp>
        <p:nvSpPr>
          <p:cNvPr id="5" name="Shape 3"/>
          <p:cNvSpPr/>
          <p:nvPr/>
        </p:nvSpPr>
        <p:spPr>
          <a:xfrm>
            <a:off x="585216" y="1658112"/>
            <a:ext cx="707136" cy="707136"/>
          </a:xfrm>
          <a:prstGeom prst="ellipse">
            <a:avLst/>
          </a:prstGeom>
          <a:solidFill>
            <a:srgbClr val="0B6E82"/>
          </a:solidFill>
          <a:ln/>
        </p:spPr>
        <p:txBody>
          <a:bodyPr/>
          <a:lstStyle/>
          <a:p>
            <a:endParaRPr lang="en-US" sz="2400"/>
          </a:p>
        </p:txBody>
      </p:sp>
      <p:pic>
        <p:nvPicPr>
          <p:cNvPr id="6" name="Image 0" descr="preencoded.png"/>
          <p:cNvPicPr>
            <a:picLocks noChangeAspect="1"/>
          </p:cNvPicPr>
          <p:nvPr/>
        </p:nvPicPr>
        <p:blipFill>
          <a:blip r:embed="rId3"/>
          <a:stretch>
            <a:fillRect/>
          </a:stretch>
        </p:blipFill>
        <p:spPr>
          <a:xfrm>
            <a:off x="585216" y="1658112"/>
            <a:ext cx="707136" cy="707136"/>
          </a:xfrm>
          <a:prstGeom prst="rect">
            <a:avLst/>
          </a:prstGeom>
        </p:spPr>
      </p:pic>
      <p:sp>
        <p:nvSpPr>
          <p:cNvPr id="7" name="Text 4"/>
          <p:cNvSpPr/>
          <p:nvPr/>
        </p:nvSpPr>
        <p:spPr>
          <a:xfrm>
            <a:off x="1463040" y="1658112"/>
            <a:ext cx="4450080" cy="633984"/>
          </a:xfrm>
          <a:prstGeom prst="rect">
            <a:avLst/>
          </a:prstGeom>
          <a:noFill/>
          <a:ln/>
        </p:spPr>
        <p:txBody>
          <a:bodyPr wrap="square" rtlCol="0" anchor="ctr"/>
          <a:lstStyle/>
          <a:p>
            <a:r>
              <a:rPr lang="en-US" sz="2000" b="1" dirty="0">
                <a:solidFill>
                  <a:srgbClr val="0B6E82"/>
                </a:solidFill>
                <a:latin typeface="Times New Roman" panose="02020603050405020304" pitchFamily="18" charset="0"/>
                <a:ea typeface="Cambria" pitchFamily="34" charset="-122"/>
                <a:cs typeface="Times New Roman" panose="02020603050405020304" pitchFamily="18" charset="0"/>
              </a:rPr>
              <a:t>Active Listening</a:t>
            </a:r>
            <a:endParaRPr lang="en-US" sz="2000" dirty="0">
              <a:latin typeface="Times New Roman" panose="02020603050405020304" pitchFamily="18" charset="0"/>
              <a:cs typeface="Times New Roman" panose="02020603050405020304" pitchFamily="18" charset="0"/>
            </a:endParaRPr>
          </a:p>
        </p:txBody>
      </p:sp>
      <p:sp>
        <p:nvSpPr>
          <p:cNvPr id="8" name="Text 5"/>
          <p:cNvSpPr/>
          <p:nvPr/>
        </p:nvSpPr>
        <p:spPr>
          <a:xfrm>
            <a:off x="585216" y="2438400"/>
            <a:ext cx="5303520" cy="1170432"/>
          </a:xfrm>
          <a:prstGeom prst="rect">
            <a:avLst/>
          </a:prstGeom>
          <a:noFill/>
          <a:ln/>
        </p:spPr>
        <p:txBody>
          <a:bodyPr wrap="square" rtlCol="0" anchor="t"/>
          <a:lstStyle/>
          <a:p>
            <a:pPr algn="just"/>
            <a:r>
              <a:rPr lang="en-US" sz="2000" dirty="0">
                <a:latin typeface="Times New Roman" panose="02020603050405020304" pitchFamily="18" charset="0"/>
                <a:ea typeface="Calibri" pitchFamily="34" charset="-122"/>
                <a:cs typeface="Times New Roman" panose="02020603050405020304" pitchFamily="18" charset="0"/>
              </a:rPr>
              <a:t>Paying full attention to the individual — making them feel heard and valued. Involves nodding, reflecting, and not interrupting</a:t>
            </a:r>
            <a:r>
              <a:rPr lang="en-US" sz="2000" dirty="0">
                <a:solidFill>
                  <a:srgbClr val="4A6274"/>
                </a:solidFill>
                <a:latin typeface="Times New Roman" panose="02020603050405020304" pitchFamily="18" charset="0"/>
                <a:ea typeface="Calibri" pitchFamily="34" charset="-122"/>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9" name="Shape 6"/>
          <p:cNvSpPr/>
          <p:nvPr/>
        </p:nvSpPr>
        <p:spPr>
          <a:xfrm>
            <a:off x="6315456" y="1438656"/>
            <a:ext cx="5730240" cy="2292096"/>
          </a:xfrm>
          <a:prstGeom prst="roundRect">
            <a:avLst>
              <a:gd name="adj" fmla="val 6383"/>
            </a:avLst>
          </a:prstGeom>
          <a:solidFill>
            <a:srgbClr val="FFFFFF">
              <a:alpha val="75000"/>
            </a:srgbClr>
          </a:solidFill>
          <a:ln/>
          <a:effectLst>
            <a:outerShdw blurRad="101600" dist="38100" dir="2700000" algn="bl" rotWithShape="0">
              <a:srgbClr val="000000">
                <a:alpha val="13000"/>
              </a:srgbClr>
            </a:outerShdw>
          </a:effectLst>
        </p:spPr>
        <p:txBody>
          <a:bodyPr/>
          <a:lstStyle/>
          <a:p>
            <a:endParaRPr lang="en-US" sz="2400"/>
          </a:p>
        </p:txBody>
      </p:sp>
      <p:sp>
        <p:nvSpPr>
          <p:cNvPr id="10" name="Shape 7"/>
          <p:cNvSpPr/>
          <p:nvPr/>
        </p:nvSpPr>
        <p:spPr>
          <a:xfrm>
            <a:off x="6534912" y="1658112"/>
            <a:ext cx="707136" cy="707136"/>
          </a:xfrm>
          <a:prstGeom prst="ellipse">
            <a:avLst/>
          </a:prstGeom>
          <a:solidFill>
            <a:srgbClr val="0D2137"/>
          </a:solidFill>
          <a:ln/>
        </p:spPr>
        <p:txBody>
          <a:bodyPr/>
          <a:lstStyle/>
          <a:p>
            <a:endParaRPr lang="en-US" sz="2400"/>
          </a:p>
        </p:txBody>
      </p:sp>
      <p:pic>
        <p:nvPicPr>
          <p:cNvPr id="11" name="Image 1" descr="preencoded.png"/>
          <p:cNvPicPr>
            <a:picLocks noChangeAspect="1"/>
          </p:cNvPicPr>
          <p:nvPr/>
        </p:nvPicPr>
        <p:blipFill>
          <a:blip r:embed="rId4"/>
          <a:stretch>
            <a:fillRect/>
          </a:stretch>
        </p:blipFill>
        <p:spPr>
          <a:xfrm>
            <a:off x="6534912" y="1658112"/>
            <a:ext cx="707136" cy="707136"/>
          </a:xfrm>
          <a:prstGeom prst="rect">
            <a:avLst/>
          </a:prstGeom>
        </p:spPr>
      </p:pic>
      <p:sp>
        <p:nvSpPr>
          <p:cNvPr id="12" name="Text 8"/>
          <p:cNvSpPr/>
          <p:nvPr/>
        </p:nvSpPr>
        <p:spPr>
          <a:xfrm>
            <a:off x="7412736" y="1658112"/>
            <a:ext cx="4450080" cy="633984"/>
          </a:xfrm>
          <a:prstGeom prst="rect">
            <a:avLst/>
          </a:prstGeom>
          <a:noFill/>
          <a:ln/>
        </p:spPr>
        <p:txBody>
          <a:bodyPr wrap="square" rtlCol="0" anchor="ctr"/>
          <a:lstStyle/>
          <a:p>
            <a:r>
              <a:rPr lang="en-US" sz="2000" b="1" dirty="0">
                <a:solidFill>
                  <a:srgbClr val="0D2137"/>
                </a:solidFill>
                <a:latin typeface="Cambria" pitchFamily="34" charset="0"/>
                <a:ea typeface="Cambria" pitchFamily="34" charset="-122"/>
                <a:cs typeface="Cambria" pitchFamily="34" charset="-120"/>
              </a:rPr>
              <a:t>Empathy &amp; Respect</a:t>
            </a:r>
            <a:endParaRPr lang="en-US" sz="2000" dirty="0"/>
          </a:p>
        </p:txBody>
      </p:sp>
      <p:sp>
        <p:nvSpPr>
          <p:cNvPr id="13" name="Text 9"/>
          <p:cNvSpPr/>
          <p:nvPr/>
        </p:nvSpPr>
        <p:spPr>
          <a:xfrm>
            <a:off x="6534912" y="2438400"/>
            <a:ext cx="5303520" cy="1170432"/>
          </a:xfrm>
          <a:prstGeom prst="rect">
            <a:avLst/>
          </a:prstGeom>
          <a:noFill/>
          <a:ln/>
        </p:spPr>
        <p:txBody>
          <a:bodyPr wrap="square" rtlCol="0" anchor="t"/>
          <a:lstStyle/>
          <a:p>
            <a:pPr algn="just"/>
            <a:r>
              <a:rPr lang="en-US" sz="2000" dirty="0">
                <a:latin typeface="Times New Roman" panose="02020603050405020304" pitchFamily="18" charset="0"/>
                <a:ea typeface="Calibri" pitchFamily="34" charset="-122"/>
                <a:cs typeface="Times New Roman" panose="02020603050405020304" pitchFamily="18" charset="0"/>
              </a:rPr>
              <a:t>Acknowledging the emotions, values and dignity of the person being supported. Never dismissing how someone feels.</a:t>
            </a:r>
            <a:endParaRPr lang="en-US" sz="2000" dirty="0">
              <a:latin typeface="Times New Roman" panose="02020603050405020304" pitchFamily="18" charset="0"/>
              <a:cs typeface="Times New Roman" panose="02020603050405020304" pitchFamily="18" charset="0"/>
            </a:endParaRPr>
          </a:p>
        </p:txBody>
      </p:sp>
      <p:sp>
        <p:nvSpPr>
          <p:cNvPr id="15" name="Shape 11"/>
          <p:cNvSpPr/>
          <p:nvPr/>
        </p:nvSpPr>
        <p:spPr>
          <a:xfrm>
            <a:off x="585216" y="4157472"/>
            <a:ext cx="707136" cy="707136"/>
          </a:xfrm>
          <a:prstGeom prst="ellipse">
            <a:avLst/>
          </a:prstGeom>
          <a:solidFill>
            <a:srgbClr val="B85C38"/>
          </a:solidFill>
          <a:ln/>
        </p:spPr>
        <p:txBody>
          <a:bodyPr/>
          <a:lstStyle/>
          <a:p>
            <a:endParaRPr lang="en-US" sz="2400"/>
          </a:p>
        </p:txBody>
      </p:sp>
      <p:pic>
        <p:nvPicPr>
          <p:cNvPr id="16" name="Image 2" descr="preencoded.png"/>
          <p:cNvPicPr>
            <a:picLocks noChangeAspect="1"/>
          </p:cNvPicPr>
          <p:nvPr/>
        </p:nvPicPr>
        <p:blipFill>
          <a:blip r:embed="rId5"/>
          <a:stretch>
            <a:fillRect/>
          </a:stretch>
        </p:blipFill>
        <p:spPr>
          <a:xfrm>
            <a:off x="585216" y="4157472"/>
            <a:ext cx="707136" cy="707136"/>
          </a:xfrm>
          <a:prstGeom prst="rect">
            <a:avLst/>
          </a:prstGeom>
        </p:spPr>
      </p:pic>
      <p:sp>
        <p:nvSpPr>
          <p:cNvPr id="17" name="Text 12"/>
          <p:cNvSpPr/>
          <p:nvPr/>
        </p:nvSpPr>
        <p:spPr>
          <a:xfrm>
            <a:off x="1463040" y="4157472"/>
            <a:ext cx="4450080" cy="633984"/>
          </a:xfrm>
          <a:prstGeom prst="rect">
            <a:avLst/>
          </a:prstGeom>
          <a:noFill/>
          <a:ln/>
        </p:spPr>
        <p:txBody>
          <a:bodyPr wrap="square" rtlCol="0" anchor="ctr"/>
          <a:lstStyle/>
          <a:p>
            <a:r>
              <a:rPr lang="en-US" sz="2000" b="1" dirty="0">
                <a:solidFill>
                  <a:srgbClr val="B85C38"/>
                </a:solidFill>
                <a:latin typeface="Times New Roman" panose="02020603050405020304" pitchFamily="18" charset="0"/>
                <a:ea typeface="Cambria" pitchFamily="34" charset="-122"/>
                <a:cs typeface="Times New Roman" panose="02020603050405020304" pitchFamily="18" charset="0"/>
              </a:rPr>
              <a:t>Clarity</a:t>
            </a:r>
            <a:endParaRPr lang="en-US" sz="2000" dirty="0">
              <a:latin typeface="Times New Roman" panose="02020603050405020304" pitchFamily="18" charset="0"/>
              <a:cs typeface="Times New Roman" panose="02020603050405020304" pitchFamily="18" charset="0"/>
            </a:endParaRPr>
          </a:p>
        </p:txBody>
      </p:sp>
      <p:sp>
        <p:nvSpPr>
          <p:cNvPr id="18" name="Text 13"/>
          <p:cNvSpPr/>
          <p:nvPr/>
        </p:nvSpPr>
        <p:spPr>
          <a:xfrm>
            <a:off x="585216" y="4937760"/>
            <a:ext cx="5303520" cy="1170432"/>
          </a:xfrm>
          <a:prstGeom prst="rect">
            <a:avLst/>
          </a:prstGeom>
          <a:noFill/>
          <a:ln/>
        </p:spPr>
        <p:txBody>
          <a:bodyPr wrap="square" rtlCol="0" anchor="t"/>
          <a:lstStyle/>
          <a:p>
            <a:pPr algn="just"/>
            <a:r>
              <a:rPr lang="en-US" sz="2000" dirty="0">
                <a:latin typeface="Times New Roman" panose="02020603050405020304" pitchFamily="18" charset="0"/>
                <a:ea typeface="Calibri" pitchFamily="34" charset="-122"/>
                <a:cs typeface="Times New Roman" panose="02020603050405020304" pitchFamily="18" charset="0"/>
              </a:rPr>
              <a:t>Adapting the message to the service user's level of understanding — avoiding complex medical jargon and using plain language.</a:t>
            </a:r>
            <a:endParaRPr lang="en-US" sz="2000" dirty="0">
              <a:latin typeface="Times New Roman" panose="02020603050405020304" pitchFamily="18" charset="0"/>
              <a:cs typeface="Times New Roman" panose="02020603050405020304" pitchFamily="18" charset="0"/>
            </a:endParaRPr>
          </a:p>
        </p:txBody>
      </p:sp>
      <p:sp>
        <p:nvSpPr>
          <p:cNvPr id="19" name="Shape 14"/>
          <p:cNvSpPr/>
          <p:nvPr/>
        </p:nvSpPr>
        <p:spPr>
          <a:xfrm>
            <a:off x="6315456" y="3938016"/>
            <a:ext cx="5730240" cy="2292096"/>
          </a:xfrm>
          <a:prstGeom prst="roundRect">
            <a:avLst>
              <a:gd name="adj" fmla="val 6383"/>
            </a:avLst>
          </a:prstGeom>
          <a:solidFill>
            <a:srgbClr val="FFFFFF">
              <a:alpha val="75000"/>
            </a:srgbClr>
          </a:solidFill>
          <a:ln/>
          <a:effectLst>
            <a:outerShdw blurRad="101600" dist="38100" dir="2700000" algn="bl" rotWithShape="0">
              <a:srgbClr val="000000">
                <a:alpha val="13000"/>
              </a:srgbClr>
            </a:outerShdw>
          </a:effectLst>
        </p:spPr>
        <p:txBody>
          <a:bodyPr/>
          <a:lstStyle/>
          <a:p>
            <a:endParaRPr lang="en-US" sz="2400"/>
          </a:p>
        </p:txBody>
      </p:sp>
      <p:sp>
        <p:nvSpPr>
          <p:cNvPr id="20" name="Shape 15"/>
          <p:cNvSpPr/>
          <p:nvPr/>
        </p:nvSpPr>
        <p:spPr>
          <a:xfrm>
            <a:off x="6534912" y="4157472"/>
            <a:ext cx="707136" cy="707136"/>
          </a:xfrm>
          <a:prstGeom prst="ellipse">
            <a:avLst/>
          </a:prstGeom>
          <a:solidFill>
            <a:srgbClr val="2C6E49"/>
          </a:solidFill>
          <a:ln/>
        </p:spPr>
        <p:txBody>
          <a:bodyPr/>
          <a:lstStyle/>
          <a:p>
            <a:endParaRPr lang="en-US" sz="2400"/>
          </a:p>
        </p:txBody>
      </p:sp>
      <p:pic>
        <p:nvPicPr>
          <p:cNvPr id="21" name="Image 3" descr="preencoded.png"/>
          <p:cNvPicPr>
            <a:picLocks noChangeAspect="1"/>
          </p:cNvPicPr>
          <p:nvPr/>
        </p:nvPicPr>
        <p:blipFill>
          <a:blip r:embed="rId6"/>
          <a:stretch>
            <a:fillRect/>
          </a:stretch>
        </p:blipFill>
        <p:spPr>
          <a:xfrm>
            <a:off x="6534912" y="4157472"/>
            <a:ext cx="707136" cy="707136"/>
          </a:xfrm>
          <a:prstGeom prst="rect">
            <a:avLst/>
          </a:prstGeom>
        </p:spPr>
      </p:pic>
      <p:sp>
        <p:nvSpPr>
          <p:cNvPr id="22" name="Text 16"/>
          <p:cNvSpPr/>
          <p:nvPr/>
        </p:nvSpPr>
        <p:spPr>
          <a:xfrm>
            <a:off x="7412736" y="4157472"/>
            <a:ext cx="4450080" cy="633984"/>
          </a:xfrm>
          <a:prstGeom prst="rect">
            <a:avLst/>
          </a:prstGeom>
          <a:noFill/>
          <a:ln/>
        </p:spPr>
        <p:txBody>
          <a:bodyPr wrap="square" rtlCol="0" anchor="ctr"/>
          <a:lstStyle/>
          <a:p>
            <a:r>
              <a:rPr lang="en-US" sz="2000" b="1" dirty="0">
                <a:solidFill>
                  <a:srgbClr val="2C6E49"/>
                </a:solidFill>
                <a:latin typeface="Times New Roman" panose="02020603050405020304" pitchFamily="18" charset="0"/>
                <a:ea typeface="Cambria" pitchFamily="34" charset="-122"/>
                <a:cs typeface="Times New Roman" panose="02020603050405020304" pitchFamily="18" charset="0"/>
              </a:rPr>
              <a:t>Confidentiality</a:t>
            </a:r>
            <a:endParaRPr lang="en-US" sz="2000" dirty="0">
              <a:latin typeface="Times New Roman" panose="02020603050405020304" pitchFamily="18" charset="0"/>
              <a:cs typeface="Times New Roman" panose="02020603050405020304" pitchFamily="18" charset="0"/>
            </a:endParaRPr>
          </a:p>
        </p:txBody>
      </p:sp>
      <p:sp>
        <p:nvSpPr>
          <p:cNvPr id="23" name="Text 17"/>
          <p:cNvSpPr/>
          <p:nvPr/>
        </p:nvSpPr>
        <p:spPr>
          <a:xfrm>
            <a:off x="6534912" y="4937760"/>
            <a:ext cx="5303520" cy="1170432"/>
          </a:xfrm>
          <a:prstGeom prst="rect">
            <a:avLst/>
          </a:prstGeom>
          <a:noFill/>
          <a:ln/>
        </p:spPr>
        <p:txBody>
          <a:bodyPr wrap="square" rtlCol="0" anchor="t"/>
          <a:lstStyle/>
          <a:p>
            <a:pPr algn="just"/>
            <a:r>
              <a:rPr lang="en-US" sz="2000" dirty="0">
                <a:latin typeface="Times New Roman" panose="02020603050405020304" pitchFamily="18" charset="0"/>
                <a:ea typeface="Calibri" pitchFamily="34" charset="-122"/>
                <a:cs typeface="Times New Roman" panose="02020603050405020304" pitchFamily="18" charset="0"/>
              </a:rPr>
              <a:t>Sharing information only on a need-to-know basis. Upholding the individual's right to privacy under GDPR and professional codes of conduct.</a:t>
            </a:r>
            <a:endParaRPr lang="en-US" sz="2000" dirty="0">
              <a:latin typeface="Times New Roman" panose="02020603050405020304" pitchFamily="18" charset="0"/>
              <a:cs typeface="Times New Roman" panose="02020603050405020304" pitchFamily="18" charset="0"/>
            </a:endParaRPr>
          </a:p>
        </p:txBody>
      </p:sp>
      <p:pic>
        <p:nvPicPr>
          <p:cNvPr id="24" name="Picture 23" descr="UWTSD London logo (002) – IHSCM">
            <a:extLst>
              <a:ext uri="{FF2B5EF4-FFF2-40B4-BE49-F238E27FC236}">
                <a16:creationId xmlns:a16="http://schemas.microsoft.com/office/drawing/2014/main" id="{79ABF433-8EFB-C218-E681-0E38BB69A03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atient Safety Through Education: For the Provider | OncoLink">
            <a:extLst>
              <a:ext uri="{FF2B5EF4-FFF2-40B4-BE49-F238E27FC236}">
                <a16:creationId xmlns:a16="http://schemas.microsoft.com/office/drawing/2014/main" id="{0FF7667A-8972-B6F1-6D43-AD3D2F0FDAA0}"/>
              </a:ext>
            </a:extLst>
          </p:cNvPr>
          <p:cNvPicPr>
            <a:picLocks noChangeAspect="1"/>
          </p:cNvPicPr>
          <p:nvPr/>
        </p:nvPicPr>
        <p:blipFill>
          <a:blip r:embed="rId3"/>
          <a:srcRect l="5461" t="5073" r="8443" b="12319"/>
          <a:stretch>
            <a:fillRect/>
          </a:stretch>
        </p:blipFill>
        <p:spPr>
          <a:xfrm>
            <a:off x="7246238" y="1232644"/>
            <a:ext cx="3950498" cy="3899193"/>
          </a:xfrm>
          <a:prstGeom prst="rect">
            <a:avLst/>
          </a:prstGeom>
        </p:spPr>
      </p:pic>
      <p:sp>
        <p:nvSpPr>
          <p:cNvPr id="4" name="TextBox 3">
            <a:extLst>
              <a:ext uri="{FF2B5EF4-FFF2-40B4-BE49-F238E27FC236}">
                <a16:creationId xmlns:a16="http://schemas.microsoft.com/office/drawing/2014/main" id="{7E350265-4BA6-FA6A-5A80-CF264B2338F7}"/>
              </a:ext>
            </a:extLst>
          </p:cNvPr>
          <p:cNvSpPr txBox="1"/>
          <p:nvPr/>
        </p:nvSpPr>
        <p:spPr>
          <a:xfrm>
            <a:off x="1236305" y="132575"/>
            <a:ext cx="6414795" cy="584775"/>
          </a:xfrm>
          <a:prstGeom prst="rect">
            <a:avLst/>
          </a:prstGeom>
          <a:noFill/>
        </p:spPr>
        <p:txBody>
          <a:bodyPr wrap="square">
            <a:spAutoFit/>
          </a:bodyPr>
          <a:lstStyle/>
          <a:p>
            <a:r>
              <a:rPr lang="en-US" sz="3200" b="1" dirty="0">
                <a:latin typeface="Times New Roman" panose="02020603050405020304" pitchFamily="18" charset="0"/>
                <a:cs typeface="Times New Roman" panose="02020603050405020304" pitchFamily="18" charset="0"/>
              </a:rPr>
              <a:t>Why is Communication Important?</a:t>
            </a:r>
          </a:p>
        </p:txBody>
      </p:sp>
      <p:sp>
        <p:nvSpPr>
          <p:cNvPr id="6" name="TextBox 5">
            <a:extLst>
              <a:ext uri="{FF2B5EF4-FFF2-40B4-BE49-F238E27FC236}">
                <a16:creationId xmlns:a16="http://schemas.microsoft.com/office/drawing/2014/main" id="{1DCD66B2-AEE1-1209-4033-24C57CE1B3E0}"/>
              </a:ext>
            </a:extLst>
          </p:cNvPr>
          <p:cNvSpPr txBox="1"/>
          <p:nvPr/>
        </p:nvSpPr>
        <p:spPr>
          <a:xfrm>
            <a:off x="1385594" y="1232644"/>
            <a:ext cx="4859695" cy="3730317"/>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Effective communication:</a:t>
            </a:r>
          </a:p>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Improves patient safety </a:t>
            </a:r>
          </a:p>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Reduces medical errors </a:t>
            </a:r>
          </a:p>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Builds trust </a:t>
            </a:r>
          </a:p>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Reduces anxiety </a:t>
            </a:r>
          </a:p>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Encourages shared decision-making </a:t>
            </a:r>
          </a:p>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Improves quality of care </a:t>
            </a:r>
          </a:p>
          <a:p>
            <a:pP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Supports multidisciplinary teamwork</a:t>
            </a:r>
          </a:p>
        </p:txBody>
      </p:sp>
      <p:pic>
        <p:nvPicPr>
          <p:cNvPr id="8" name="Picture 7" descr="UWTSD London logo (002) – IHSCM">
            <a:extLst>
              <a:ext uri="{FF2B5EF4-FFF2-40B4-BE49-F238E27FC236}">
                <a16:creationId xmlns:a16="http://schemas.microsoft.com/office/drawing/2014/main" id="{DF292F38-5E58-8D58-0C4D-0E7D3AAC55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8035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859BC9-AA71-EEA0-AC5B-86929B33AAD4}"/>
              </a:ext>
            </a:extLst>
          </p:cNvPr>
          <p:cNvSpPr txBox="1"/>
          <p:nvPr/>
        </p:nvSpPr>
        <p:spPr>
          <a:xfrm>
            <a:off x="1441582" y="130628"/>
            <a:ext cx="4660641" cy="584775"/>
          </a:xfrm>
          <a:prstGeom prst="rect">
            <a:avLst/>
          </a:prstGeom>
          <a:noFill/>
        </p:spPr>
        <p:txBody>
          <a:bodyPr wrap="square">
            <a:spAutoFit/>
          </a:bodyPr>
          <a:lstStyle/>
          <a:p>
            <a:r>
              <a:rPr lang="en-US" sz="3200" b="1" dirty="0">
                <a:latin typeface="Times New Roman" panose="02020603050405020304" pitchFamily="18" charset="0"/>
                <a:cs typeface="Times New Roman" panose="02020603050405020304" pitchFamily="18" charset="0"/>
              </a:rPr>
              <a:t>Communication Model</a:t>
            </a:r>
          </a:p>
        </p:txBody>
      </p:sp>
      <p:sp>
        <p:nvSpPr>
          <p:cNvPr id="5" name="TextBox 4">
            <a:extLst>
              <a:ext uri="{FF2B5EF4-FFF2-40B4-BE49-F238E27FC236}">
                <a16:creationId xmlns:a16="http://schemas.microsoft.com/office/drawing/2014/main" id="{55B5C377-8246-359C-769C-08C5798202D8}"/>
              </a:ext>
            </a:extLst>
          </p:cNvPr>
          <p:cNvSpPr txBox="1"/>
          <p:nvPr/>
        </p:nvSpPr>
        <p:spPr>
          <a:xfrm>
            <a:off x="1441582" y="946686"/>
            <a:ext cx="6092890" cy="4191981"/>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SBAR Communication Model</a:t>
            </a:r>
          </a:p>
          <a:p>
            <a:pPr marL="342900" indent="-342900">
              <a:lnSpc>
                <a:spcPct val="150000"/>
              </a:lnSpc>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S – Situation</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What is happening now?</a:t>
            </a:r>
          </a:p>
          <a:p>
            <a:pPr marL="342900" indent="-342900">
              <a:lnSpc>
                <a:spcPct val="150000"/>
              </a:lnSpc>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B – Background</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Relevant patient history.</a:t>
            </a:r>
          </a:p>
          <a:p>
            <a:pPr marL="342900" indent="-342900">
              <a:lnSpc>
                <a:spcPct val="150000"/>
              </a:lnSpc>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A – Assessment</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What do you think is wrong?</a:t>
            </a:r>
          </a:p>
          <a:p>
            <a:pPr marL="342900" indent="-342900">
              <a:lnSpc>
                <a:spcPct val="150000"/>
              </a:lnSpc>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R – Recommendation</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What action should happen next?</a:t>
            </a:r>
          </a:p>
        </p:txBody>
      </p:sp>
      <p:sp>
        <p:nvSpPr>
          <p:cNvPr id="7" name="TextBox 6">
            <a:extLst>
              <a:ext uri="{FF2B5EF4-FFF2-40B4-BE49-F238E27FC236}">
                <a16:creationId xmlns:a16="http://schemas.microsoft.com/office/drawing/2014/main" id="{745EB8BA-9618-D533-A70C-54939A6E642C}"/>
              </a:ext>
            </a:extLst>
          </p:cNvPr>
          <p:cNvSpPr txBox="1"/>
          <p:nvPr/>
        </p:nvSpPr>
        <p:spPr>
          <a:xfrm>
            <a:off x="5696338" y="946686"/>
            <a:ext cx="5948266" cy="4745979"/>
          </a:xfrm>
          <a:prstGeom prst="rect">
            <a:avLst/>
          </a:prstGeom>
          <a:noFill/>
        </p:spPr>
        <p:txBody>
          <a:bodyPr wrap="square">
            <a:spAutoFit/>
          </a:bodyPr>
          <a:lstStyle/>
          <a:p>
            <a:pPr algn="just">
              <a:lnSpc>
                <a:spcPct val="150000"/>
              </a:lnSpc>
              <a:buNone/>
            </a:pPr>
            <a:r>
              <a:rPr lang="en-US" sz="2000" b="1" dirty="0">
                <a:solidFill>
                  <a:schemeClr val="accent1"/>
                </a:solidFill>
                <a:latin typeface="Times New Roman" panose="02020603050405020304" pitchFamily="18" charset="0"/>
                <a:cs typeface="Times New Roman" panose="02020603050405020304" pitchFamily="18" charset="0"/>
              </a:rPr>
              <a:t>Example</a:t>
            </a:r>
          </a:p>
          <a:p>
            <a:pPr marL="342900" indent="-342900" algn="just">
              <a:lnSpc>
                <a:spcPct val="150000"/>
              </a:lnSpc>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Situation:</a:t>
            </a:r>
            <a:r>
              <a:rPr lang="en-US" sz="2000" dirty="0">
                <a:latin typeface="Times New Roman" panose="02020603050405020304" pitchFamily="18" charset="0"/>
                <a:cs typeface="Times New Roman" panose="02020603050405020304" pitchFamily="18" charset="0"/>
              </a:rPr>
              <a:t> A patient suddenly complains of chest pain.</a:t>
            </a:r>
          </a:p>
          <a:p>
            <a:pPr marL="342900" indent="-342900" algn="just">
              <a:lnSpc>
                <a:spcPct val="150000"/>
              </a:lnSpc>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Background:</a:t>
            </a:r>
            <a:r>
              <a:rPr lang="en-US" sz="2000" dirty="0">
                <a:latin typeface="Times New Roman" panose="02020603050405020304" pitchFamily="18" charset="0"/>
                <a:cs typeface="Times New Roman" panose="02020603050405020304" pitchFamily="18" charset="0"/>
              </a:rPr>
              <a:t> The patient has a history of heart disease and high blood pressure.</a:t>
            </a:r>
          </a:p>
          <a:p>
            <a:pPr marL="342900" indent="-342900" algn="just">
              <a:lnSpc>
                <a:spcPct val="150000"/>
              </a:lnSpc>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Assessment:</a:t>
            </a:r>
            <a:r>
              <a:rPr lang="en-US" sz="2000" dirty="0">
                <a:latin typeface="Times New Roman" panose="02020603050405020304" pitchFamily="18" charset="0"/>
                <a:cs typeface="Times New Roman" panose="02020603050405020304" pitchFamily="18" charset="0"/>
              </a:rPr>
              <a:t> The patient appears pale, short of breath, and rates the pain as 8/10.</a:t>
            </a:r>
          </a:p>
          <a:p>
            <a:pPr marL="342900" indent="-342900" algn="just">
              <a:lnSpc>
                <a:spcPct val="150000"/>
              </a:lnSpc>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Recommendation:</a:t>
            </a:r>
            <a:r>
              <a:rPr lang="en-US" sz="2000" dirty="0">
                <a:latin typeface="Times New Roman" panose="02020603050405020304" pitchFamily="18" charset="0"/>
                <a:cs typeface="Times New Roman" panose="02020603050405020304" pitchFamily="18" charset="0"/>
              </a:rPr>
              <a:t> Inform the doctor immediately, monitor vital signs, and prepare for further assessment.</a:t>
            </a:r>
          </a:p>
        </p:txBody>
      </p:sp>
      <p:pic>
        <p:nvPicPr>
          <p:cNvPr id="9" name="Picture 8" descr="UWTSD London logo (002) – IHSCM">
            <a:extLst>
              <a:ext uri="{FF2B5EF4-FFF2-40B4-BE49-F238E27FC236}">
                <a16:creationId xmlns:a16="http://schemas.microsoft.com/office/drawing/2014/main" id="{B4EF5084-AC4F-ECB7-1743-896F0A9B61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6007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51B1870-0E83-C8F8-70F2-2E16A0CAE3D6}"/>
              </a:ext>
            </a:extLst>
          </p:cNvPr>
          <p:cNvSpPr txBox="1"/>
          <p:nvPr/>
        </p:nvSpPr>
        <p:spPr>
          <a:xfrm>
            <a:off x="1292289" y="0"/>
            <a:ext cx="4063481" cy="584775"/>
          </a:xfrm>
          <a:prstGeom prst="rect">
            <a:avLst/>
          </a:prstGeom>
          <a:noFill/>
        </p:spPr>
        <p:txBody>
          <a:bodyPr wrap="square">
            <a:spAutoFit/>
          </a:bodyPr>
          <a:lstStyle/>
          <a:p>
            <a:r>
              <a:rPr lang="en-US" sz="3200" b="1" dirty="0">
                <a:latin typeface="Times New Roman" panose="02020603050405020304" pitchFamily="18" charset="0"/>
                <a:cs typeface="Times New Roman" panose="02020603050405020304" pitchFamily="18" charset="0"/>
              </a:rPr>
              <a:t>Practical Example</a:t>
            </a:r>
          </a:p>
        </p:txBody>
      </p:sp>
      <p:sp>
        <p:nvSpPr>
          <p:cNvPr id="7" name="TextBox 6">
            <a:extLst>
              <a:ext uri="{FF2B5EF4-FFF2-40B4-BE49-F238E27FC236}">
                <a16:creationId xmlns:a16="http://schemas.microsoft.com/office/drawing/2014/main" id="{EA58A465-BC74-0258-E9F4-1A1003813A91}"/>
              </a:ext>
            </a:extLst>
          </p:cNvPr>
          <p:cNvSpPr txBox="1"/>
          <p:nvPr/>
        </p:nvSpPr>
        <p:spPr>
          <a:xfrm>
            <a:off x="1422919" y="739397"/>
            <a:ext cx="6092890" cy="142199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latin typeface="Times New Roman" panose="02020603050405020304" pitchFamily="18" charset="0"/>
                <a:cs typeface="Times New Roman" panose="02020603050405020304" pitchFamily="18" charset="0"/>
              </a:rPr>
              <a:t>Imagine I am working as a Healthcare Assistant.</a:t>
            </a:r>
          </a:p>
          <a:p>
            <a:pPr>
              <a:lnSpc>
                <a:spcPct val="150000"/>
              </a:lnSpc>
              <a:buNone/>
            </a:pPr>
            <a:r>
              <a:rPr lang="en-US" sz="2000" dirty="0">
                <a:latin typeface="Times New Roman" panose="02020603050405020304" pitchFamily="18" charset="0"/>
                <a:cs typeface="Times New Roman" panose="02020603050405020304" pitchFamily="18" charset="0"/>
              </a:rPr>
              <a:t>An elderly patient tells me:</a:t>
            </a:r>
          </a:p>
          <a:p>
            <a:pPr>
              <a:lnSpc>
                <a:spcPct val="150000"/>
              </a:lnSpc>
              <a:buNone/>
            </a:pPr>
            <a:r>
              <a:rPr lang="en-US" sz="2000" b="1" dirty="0">
                <a:latin typeface="Times New Roman" panose="02020603050405020304" pitchFamily="18" charset="0"/>
                <a:cs typeface="Times New Roman" panose="02020603050405020304" pitchFamily="18" charset="0"/>
              </a:rPr>
              <a:t>"I feel dizzy."</a:t>
            </a:r>
          </a:p>
        </p:txBody>
      </p:sp>
      <p:sp>
        <p:nvSpPr>
          <p:cNvPr id="9" name="TextBox 8">
            <a:extLst>
              <a:ext uri="{FF2B5EF4-FFF2-40B4-BE49-F238E27FC236}">
                <a16:creationId xmlns:a16="http://schemas.microsoft.com/office/drawing/2014/main" id="{0F203412-5843-FEC6-0827-CE4132D58634}"/>
              </a:ext>
            </a:extLst>
          </p:cNvPr>
          <p:cNvSpPr txBox="1"/>
          <p:nvPr/>
        </p:nvSpPr>
        <p:spPr>
          <a:xfrm>
            <a:off x="1422919" y="2316011"/>
            <a:ext cx="6092890" cy="326865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latin typeface="Times New Roman" panose="02020603050405020304" pitchFamily="18" charset="0"/>
                <a:cs typeface="Times New Roman" panose="02020603050405020304" pitchFamily="18" charset="0"/>
              </a:rPr>
              <a:t>Instead of ignoring the patient, I would:</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Listen carefully </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Stay calm </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Ask simple questions </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Check if the patient feels safe </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Inform the registered nurse immediately using SBAR</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Reassure the patient while waiting for help</a:t>
            </a:r>
          </a:p>
        </p:txBody>
      </p:sp>
      <p:pic>
        <p:nvPicPr>
          <p:cNvPr id="11" name="Picture 10" descr="UWTSD London logo (002) – IHSCM">
            <a:extLst>
              <a:ext uri="{FF2B5EF4-FFF2-40B4-BE49-F238E27FC236}">
                <a16:creationId xmlns:a16="http://schemas.microsoft.com/office/drawing/2014/main" id="{545308A3-DDBD-FCF5-3607-C8F2B46297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1807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59916C9-83C0-4949-58DE-D53F7D057542}"/>
              </a:ext>
            </a:extLst>
          </p:cNvPr>
          <p:cNvSpPr txBox="1"/>
          <p:nvPr/>
        </p:nvSpPr>
        <p:spPr>
          <a:xfrm>
            <a:off x="1385596" y="0"/>
            <a:ext cx="6092890" cy="584775"/>
          </a:xfrm>
          <a:prstGeom prst="rect">
            <a:avLst/>
          </a:prstGeom>
          <a:noFill/>
        </p:spPr>
        <p:txBody>
          <a:bodyPr wrap="square">
            <a:spAutoFit/>
          </a:bodyPr>
          <a:lstStyle/>
          <a:p>
            <a:r>
              <a:rPr lang="en-US" sz="3200" b="1" dirty="0">
                <a:latin typeface="Times New Roman" panose="02020603050405020304" pitchFamily="18" charset="0"/>
                <a:cs typeface="Times New Roman" panose="02020603050405020304" pitchFamily="18" charset="0"/>
              </a:rPr>
              <a:t>Benefits of Good Communication</a:t>
            </a:r>
          </a:p>
        </p:txBody>
      </p:sp>
      <p:grpSp>
        <p:nvGrpSpPr>
          <p:cNvPr id="2" name="Group 1">
            <a:extLst>
              <a:ext uri="{FF2B5EF4-FFF2-40B4-BE49-F238E27FC236}">
                <a16:creationId xmlns:a16="http://schemas.microsoft.com/office/drawing/2014/main" id="{13B9287D-CBF3-E145-1C8C-D628DFC66D7C}"/>
              </a:ext>
            </a:extLst>
          </p:cNvPr>
          <p:cNvGrpSpPr/>
          <p:nvPr/>
        </p:nvGrpSpPr>
        <p:grpSpPr>
          <a:xfrm>
            <a:off x="1385596" y="726242"/>
            <a:ext cx="9831354" cy="5099398"/>
            <a:chOff x="1385596" y="726242"/>
            <a:chExt cx="9831354" cy="5099398"/>
          </a:xfrm>
        </p:grpSpPr>
        <p:sp>
          <p:nvSpPr>
            <p:cNvPr id="5" name="TextBox 4">
              <a:extLst>
                <a:ext uri="{FF2B5EF4-FFF2-40B4-BE49-F238E27FC236}">
                  <a16:creationId xmlns:a16="http://schemas.microsoft.com/office/drawing/2014/main" id="{7E0252E0-6A22-B273-91D7-2597C21739B8}"/>
                </a:ext>
              </a:extLst>
            </p:cNvPr>
            <p:cNvSpPr txBox="1"/>
            <p:nvPr/>
          </p:nvSpPr>
          <p:spPr>
            <a:xfrm>
              <a:off x="1385596" y="726242"/>
              <a:ext cx="6092890" cy="2345322"/>
            </a:xfrm>
            <a:prstGeom prst="rect">
              <a:avLst/>
            </a:prstGeom>
            <a:noFill/>
          </p:spPr>
          <p:txBody>
            <a:bodyPr wrap="square">
              <a:spAutoFit/>
            </a:bodyPr>
            <a:lstStyle/>
            <a:p>
              <a:pPr>
                <a:lnSpc>
                  <a:spcPct val="150000"/>
                </a:lnSpc>
                <a:buNone/>
              </a:pPr>
              <a:r>
                <a:rPr lang="en-US" sz="2000" b="1" dirty="0">
                  <a:latin typeface="Times New Roman" panose="02020603050405020304" pitchFamily="18" charset="0"/>
                  <a:cs typeface="Times New Roman" panose="02020603050405020304" pitchFamily="18" charset="0"/>
                </a:rPr>
                <a:t>For Patients</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Better understanding </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Less anxiety </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Greater confidence </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Improved health outcomes</a:t>
              </a:r>
            </a:p>
          </p:txBody>
        </p:sp>
        <p:sp>
          <p:nvSpPr>
            <p:cNvPr id="7" name="TextBox 6">
              <a:extLst>
                <a:ext uri="{FF2B5EF4-FFF2-40B4-BE49-F238E27FC236}">
                  <a16:creationId xmlns:a16="http://schemas.microsoft.com/office/drawing/2014/main" id="{8A293481-D1A2-C79E-BD32-DFBBF1CDABD2}"/>
                </a:ext>
              </a:extLst>
            </p:cNvPr>
            <p:cNvSpPr txBox="1"/>
            <p:nvPr/>
          </p:nvSpPr>
          <p:spPr>
            <a:xfrm>
              <a:off x="1385596" y="3480318"/>
              <a:ext cx="6092890" cy="2345322"/>
            </a:xfrm>
            <a:prstGeom prst="rect">
              <a:avLst/>
            </a:prstGeom>
            <a:noFill/>
          </p:spPr>
          <p:txBody>
            <a:bodyPr wrap="square">
              <a:spAutoFit/>
            </a:bodyPr>
            <a:lstStyle/>
            <a:p>
              <a:pPr>
                <a:lnSpc>
                  <a:spcPct val="150000"/>
                </a:lnSpc>
              </a:pPr>
              <a:r>
                <a:rPr lang="en-US" sz="2000" b="1" dirty="0">
                  <a:latin typeface="Times New Roman" panose="02020603050405020304" pitchFamily="18" charset="0"/>
                  <a:cs typeface="Times New Roman" panose="02020603050405020304" pitchFamily="18" charset="0"/>
                </a:rPr>
                <a:t>For Healthcare Staff</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Better teamwork </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Fewer mistakes </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Improved efficiency </a:t>
              </a:r>
            </a:p>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Higher quality care</a:t>
              </a:r>
            </a:p>
          </p:txBody>
        </p:sp>
        <p:pic>
          <p:nvPicPr>
            <p:cNvPr id="9" name="Picture 8">
              <a:extLst>
                <a:ext uri="{FF2B5EF4-FFF2-40B4-BE49-F238E27FC236}">
                  <a16:creationId xmlns:a16="http://schemas.microsoft.com/office/drawing/2014/main" id="{4590CF48-C810-1E89-1026-99193E62FF83}"/>
                </a:ext>
              </a:extLst>
            </p:cNvPr>
            <p:cNvPicPr>
              <a:picLocks noChangeAspect="1"/>
            </p:cNvPicPr>
            <p:nvPr/>
          </p:nvPicPr>
          <p:blipFill>
            <a:blip r:embed="rId2"/>
            <a:stretch>
              <a:fillRect/>
            </a:stretch>
          </p:blipFill>
          <p:spPr>
            <a:xfrm>
              <a:off x="5908657" y="1323424"/>
              <a:ext cx="5308293" cy="3538862"/>
            </a:xfrm>
            <a:prstGeom prst="rect">
              <a:avLst/>
            </a:prstGeom>
          </p:spPr>
        </p:pic>
      </p:grpSp>
      <p:pic>
        <p:nvPicPr>
          <p:cNvPr id="11" name="Picture 10" descr="UWTSD London logo (002) – IHSCM">
            <a:extLst>
              <a:ext uri="{FF2B5EF4-FFF2-40B4-BE49-F238E27FC236}">
                <a16:creationId xmlns:a16="http://schemas.microsoft.com/office/drawing/2014/main" id="{FA14C2B5-5FF5-B025-AB43-347F4A55A4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56354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698AF-ABD8-9D22-3E38-7541A96C3DF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AD25FFB-4A7C-07F3-2A5C-7DE62E240A2C}"/>
              </a:ext>
            </a:extLst>
          </p:cNvPr>
          <p:cNvSpPr txBox="1"/>
          <p:nvPr/>
        </p:nvSpPr>
        <p:spPr>
          <a:xfrm>
            <a:off x="1385595" y="0"/>
            <a:ext cx="7564973" cy="1077218"/>
          </a:xfrm>
          <a:prstGeom prst="rect">
            <a:avLst/>
          </a:prstGeom>
          <a:noFill/>
        </p:spPr>
        <p:txBody>
          <a:bodyPr wrap="square">
            <a:spAutoFit/>
          </a:bodyPr>
          <a:lstStyle/>
          <a:p>
            <a:r>
              <a:rPr lang="en-US" sz="3200" b="1" dirty="0">
                <a:latin typeface="Times New Roman" panose="02020603050405020304" pitchFamily="18" charset="0"/>
                <a:cs typeface="Times New Roman" panose="02020603050405020304" pitchFamily="18" charset="0"/>
              </a:rPr>
              <a:t>Communication Barriers in Health and Social Care</a:t>
            </a:r>
          </a:p>
        </p:txBody>
      </p:sp>
      <p:sp>
        <p:nvSpPr>
          <p:cNvPr id="5" name="TextBox 4">
            <a:extLst>
              <a:ext uri="{FF2B5EF4-FFF2-40B4-BE49-F238E27FC236}">
                <a16:creationId xmlns:a16="http://schemas.microsoft.com/office/drawing/2014/main" id="{BB503C56-030A-C488-5581-3D3EA2322CD5}"/>
              </a:ext>
            </a:extLst>
          </p:cNvPr>
          <p:cNvSpPr txBox="1"/>
          <p:nvPr/>
        </p:nvSpPr>
        <p:spPr>
          <a:xfrm>
            <a:off x="1385595" y="1024151"/>
            <a:ext cx="10184365" cy="1421992"/>
          </a:xfrm>
          <a:prstGeom prst="rect">
            <a:avLst/>
          </a:prstGeom>
          <a:noFill/>
        </p:spPr>
        <p:txBody>
          <a:bodyPr wrap="square">
            <a:spAutoFit/>
          </a:bodyPr>
          <a:lstStyle/>
          <a:p>
            <a:pPr>
              <a:lnSpc>
                <a:spcPct val="150000"/>
              </a:lnSpc>
            </a:pPr>
            <a:r>
              <a:rPr lang="en-US" sz="2000" b="1" dirty="0">
                <a:latin typeface="Times New Roman" panose="02020603050405020304" pitchFamily="18" charset="0"/>
                <a:cs typeface="Times New Roman" panose="02020603050405020304" pitchFamily="18" charset="0"/>
              </a:rPr>
              <a:t>What are Communication Barriers?</a:t>
            </a:r>
          </a:p>
          <a:p>
            <a:pPr>
              <a:lnSpc>
                <a:spcPct val="150000"/>
              </a:lnSpc>
            </a:pPr>
            <a:r>
              <a:rPr lang="en-US" sz="2000" dirty="0">
                <a:latin typeface="Times New Roman" panose="02020603050405020304" pitchFamily="18" charset="0"/>
                <a:cs typeface="Times New Roman" panose="02020603050405020304" pitchFamily="18" charset="0"/>
              </a:rPr>
              <a:t>Communication barriers are factors that prevent clear understanding between healthcare professionals and individuals.</a:t>
            </a:r>
          </a:p>
        </p:txBody>
      </p:sp>
      <p:pic>
        <p:nvPicPr>
          <p:cNvPr id="11" name="Picture 10" descr="UWTSD London logo (002) – IHSCM">
            <a:extLst>
              <a:ext uri="{FF2B5EF4-FFF2-40B4-BE49-F238E27FC236}">
                <a16:creationId xmlns:a16="http://schemas.microsoft.com/office/drawing/2014/main" id="{103B785F-0DAE-9418-F596-8F9AD370C2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53FA8E6-D21C-50DD-444A-503C4049D485}"/>
              </a:ext>
            </a:extLst>
          </p:cNvPr>
          <p:cNvSpPr txBox="1"/>
          <p:nvPr/>
        </p:nvSpPr>
        <p:spPr>
          <a:xfrm>
            <a:off x="1281104" y="2565197"/>
            <a:ext cx="10288856" cy="3268652"/>
          </a:xfrm>
          <a:prstGeom prst="rect">
            <a:avLst/>
          </a:prstGeom>
          <a:noFill/>
        </p:spPr>
        <p:txBody>
          <a:bodyPr wrap="square">
            <a:spAutoFit/>
          </a:bodyPr>
          <a:lstStyle/>
          <a:p>
            <a:pPr algn="just">
              <a:lnSpc>
                <a:spcPct val="150000"/>
              </a:lnSpc>
            </a:pPr>
            <a:r>
              <a:rPr lang="en-US" sz="2000" b="1" dirty="0">
                <a:latin typeface="Times New Roman" panose="02020603050405020304" pitchFamily="18" charset="0"/>
                <a:cs typeface="Times New Roman" panose="02020603050405020304" pitchFamily="18" charset="0"/>
              </a:rPr>
              <a:t>Communication Barriers</a:t>
            </a:r>
          </a:p>
          <a:p>
            <a:pPr marL="342900" indent="-342900" algn="just">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Language Differences</a:t>
            </a:r>
            <a:r>
              <a:rPr lang="en-US" sz="2000" dirty="0">
                <a:latin typeface="Times New Roman" panose="02020603050405020304" pitchFamily="18" charset="0"/>
                <a:cs typeface="Times New Roman" panose="02020603050405020304" pitchFamily="18" charset="0"/>
              </a:rPr>
              <a:t> – Difficulty understanding due to language problems.</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Medical Jargon</a:t>
            </a:r>
            <a:r>
              <a:rPr lang="en-US" sz="2000" dirty="0">
                <a:latin typeface="Times New Roman" panose="02020603050405020304" pitchFamily="18" charset="0"/>
                <a:cs typeface="Times New Roman" panose="02020603050405020304" pitchFamily="18" charset="0"/>
              </a:rPr>
              <a:t> – Complex terms can confuse individuals.</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Emotional Barriers</a:t>
            </a:r>
            <a:r>
              <a:rPr lang="en-US" sz="2000" dirty="0">
                <a:latin typeface="Times New Roman" panose="02020603050405020304" pitchFamily="18" charset="0"/>
                <a:cs typeface="Times New Roman" panose="02020603050405020304" pitchFamily="18" charset="0"/>
              </a:rPr>
              <a:t> – Fear, stress, or anxiety may affect communication. </a:t>
            </a:r>
          </a:p>
          <a:p>
            <a:pPr marL="342900" indent="-342900" algn="just">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Cultural Differences</a:t>
            </a:r>
            <a:r>
              <a:rPr lang="en-US" sz="2000" dirty="0">
                <a:latin typeface="Times New Roman" panose="02020603050405020304" pitchFamily="18" charset="0"/>
                <a:cs typeface="Times New Roman" panose="02020603050405020304" pitchFamily="18" charset="0"/>
              </a:rPr>
              <a:t> – Different beliefs may influence understanding.</a:t>
            </a:r>
          </a:p>
          <a:p>
            <a:pPr algn="just">
              <a:lnSpc>
                <a:spcPct val="150000"/>
              </a:lnSpc>
            </a:pPr>
            <a:r>
              <a:rPr lang="en-US" sz="2000" b="1" dirty="0">
                <a:latin typeface="Times New Roman" panose="02020603050405020304" pitchFamily="18" charset="0"/>
                <a:cs typeface="Times New Roman" panose="02020603050405020304" pitchFamily="18" charset="0"/>
              </a:rPr>
              <a:t>Impact:</a:t>
            </a:r>
            <a:endParaRPr lang="en-US" sz="2000" dirty="0">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Can cause misunderstandings, reduce trust, and affect patient safety.</a:t>
            </a:r>
          </a:p>
        </p:txBody>
      </p:sp>
    </p:spTree>
    <p:extLst>
      <p:ext uri="{BB962C8B-B14F-4D97-AF65-F5344CB8AC3E}">
        <p14:creationId xmlns:p14="http://schemas.microsoft.com/office/powerpoint/2010/main" val="22340911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C962B-0CB7-98DC-83A5-8B19D7DBA59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95319BF-D6BD-4621-4689-2408301D7BE8}"/>
              </a:ext>
            </a:extLst>
          </p:cNvPr>
          <p:cNvSpPr txBox="1"/>
          <p:nvPr/>
        </p:nvSpPr>
        <p:spPr>
          <a:xfrm>
            <a:off x="1385595" y="0"/>
            <a:ext cx="7564973" cy="584775"/>
          </a:xfrm>
          <a:prstGeom prst="rect">
            <a:avLst/>
          </a:prstGeom>
          <a:noFill/>
        </p:spPr>
        <p:txBody>
          <a:bodyPr wrap="square">
            <a:spAutoFit/>
          </a:bodyPr>
          <a:lstStyle/>
          <a:p>
            <a:r>
              <a:rPr lang="en-US" sz="3200" b="1" dirty="0">
                <a:latin typeface="Times New Roman" panose="02020603050405020304" pitchFamily="18" charset="0"/>
                <a:cs typeface="Times New Roman" panose="02020603050405020304" pitchFamily="18" charset="0"/>
              </a:rPr>
              <a:t>Strategies to Improve Communication</a:t>
            </a:r>
          </a:p>
        </p:txBody>
      </p:sp>
      <p:sp>
        <p:nvSpPr>
          <p:cNvPr id="5" name="TextBox 4">
            <a:extLst>
              <a:ext uri="{FF2B5EF4-FFF2-40B4-BE49-F238E27FC236}">
                <a16:creationId xmlns:a16="http://schemas.microsoft.com/office/drawing/2014/main" id="{78CFC9B8-0D53-09E0-DB93-D5298C2E64C1}"/>
              </a:ext>
            </a:extLst>
          </p:cNvPr>
          <p:cNvSpPr txBox="1"/>
          <p:nvPr/>
        </p:nvSpPr>
        <p:spPr>
          <a:xfrm>
            <a:off x="1385595" y="1341391"/>
            <a:ext cx="8374225" cy="1889620"/>
          </a:xfrm>
          <a:prstGeom prst="rect">
            <a:avLst/>
          </a:prstGeom>
          <a:noFill/>
        </p:spPr>
        <p:txBody>
          <a:bodyPr wrap="square">
            <a:spAutoFit/>
          </a:bodyPr>
          <a:lstStyle/>
          <a:p>
            <a:pPr>
              <a:lnSpc>
                <a:spcPct val="150000"/>
              </a:lnSpc>
            </a:pPr>
            <a:r>
              <a:rPr lang="en-US" sz="2000" b="1" dirty="0">
                <a:latin typeface="Times New Roman" panose="02020603050405020304" pitchFamily="18" charset="0"/>
                <a:cs typeface="Times New Roman" panose="02020603050405020304" pitchFamily="18" charset="0"/>
              </a:rPr>
              <a:t>Use Clear Language</a:t>
            </a:r>
            <a:r>
              <a:rPr lang="en-US" sz="2000" dirty="0">
                <a:latin typeface="Times New Roman" panose="02020603050405020304" pitchFamily="18" charset="0"/>
                <a:cs typeface="Times New Roman" panose="02020603050405020304" pitchFamily="18" charset="0"/>
              </a:rPr>
              <a:t> – Avoid complex words and explain simply. </a:t>
            </a:r>
          </a:p>
          <a:p>
            <a:pPr>
              <a:lnSpc>
                <a:spcPct val="150000"/>
              </a:lnSpc>
            </a:pPr>
            <a:r>
              <a:rPr lang="en-US" sz="2000" b="1" dirty="0">
                <a:latin typeface="Times New Roman" panose="02020603050405020304" pitchFamily="18" charset="0"/>
                <a:cs typeface="Times New Roman" panose="02020603050405020304" pitchFamily="18" charset="0"/>
              </a:rPr>
              <a:t>Active Listening</a:t>
            </a:r>
            <a:r>
              <a:rPr lang="en-US" sz="2000" dirty="0">
                <a:latin typeface="Times New Roman" panose="02020603050405020304" pitchFamily="18" charset="0"/>
                <a:cs typeface="Times New Roman" panose="02020603050405020304" pitchFamily="18" charset="0"/>
              </a:rPr>
              <a:t> – Give attention and check understanding. </a:t>
            </a:r>
          </a:p>
          <a:p>
            <a:pPr>
              <a:lnSpc>
                <a:spcPct val="150000"/>
              </a:lnSpc>
            </a:pPr>
            <a:r>
              <a:rPr lang="en-US" sz="2000" b="1" dirty="0">
                <a:latin typeface="Times New Roman" panose="02020603050405020304" pitchFamily="18" charset="0"/>
                <a:cs typeface="Times New Roman" panose="02020603050405020304" pitchFamily="18" charset="0"/>
              </a:rPr>
              <a:t>Use Non-Verbal Skills</a:t>
            </a:r>
            <a:r>
              <a:rPr lang="en-US" sz="2000" dirty="0">
                <a:latin typeface="Times New Roman" panose="02020603050405020304" pitchFamily="18" charset="0"/>
                <a:cs typeface="Times New Roman" panose="02020603050405020304" pitchFamily="18" charset="0"/>
              </a:rPr>
              <a:t> – Maintain eye contact and positive body language. </a:t>
            </a:r>
          </a:p>
          <a:p>
            <a:pPr>
              <a:lnSpc>
                <a:spcPct val="150000"/>
              </a:lnSpc>
            </a:pPr>
            <a:r>
              <a:rPr lang="en-US" sz="2000" b="1" dirty="0">
                <a:latin typeface="Times New Roman" panose="02020603050405020304" pitchFamily="18" charset="0"/>
                <a:cs typeface="Times New Roman" panose="02020603050405020304" pitchFamily="18" charset="0"/>
              </a:rPr>
              <a:t>Show Empathy</a:t>
            </a:r>
            <a:r>
              <a:rPr lang="en-US" sz="2000" dirty="0">
                <a:latin typeface="Times New Roman" panose="02020603050405020304" pitchFamily="18" charset="0"/>
                <a:cs typeface="Times New Roman" panose="02020603050405020304" pitchFamily="18" charset="0"/>
              </a:rPr>
              <a:t> – Respect feelings and individual needs.</a:t>
            </a:r>
          </a:p>
        </p:txBody>
      </p:sp>
      <p:pic>
        <p:nvPicPr>
          <p:cNvPr id="11" name="Picture 10" descr="UWTSD London logo (002) – IHSCM">
            <a:extLst>
              <a:ext uri="{FF2B5EF4-FFF2-40B4-BE49-F238E27FC236}">
                <a16:creationId xmlns:a16="http://schemas.microsoft.com/office/drawing/2014/main" id="{76B5CD62-B866-C19E-44A2-E1E1D2C5AE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7B11EDD-5463-DAD6-EF3F-883B8352C0E4}"/>
              </a:ext>
            </a:extLst>
          </p:cNvPr>
          <p:cNvSpPr txBox="1"/>
          <p:nvPr/>
        </p:nvSpPr>
        <p:spPr>
          <a:xfrm>
            <a:off x="1385595" y="3666211"/>
            <a:ext cx="6092890" cy="960328"/>
          </a:xfrm>
          <a:prstGeom prst="rect">
            <a:avLst/>
          </a:prstGeom>
          <a:noFill/>
        </p:spPr>
        <p:txBody>
          <a:bodyPr wrap="square">
            <a:spAutoFit/>
          </a:bodyPr>
          <a:lstStyle/>
          <a:p>
            <a:pPr>
              <a:lnSpc>
                <a:spcPct val="150000"/>
              </a:lnSpc>
            </a:pPr>
            <a:r>
              <a:rPr lang="en-US" sz="2000" b="1" dirty="0">
                <a:latin typeface="Times New Roman" panose="02020603050405020304" pitchFamily="18" charset="0"/>
                <a:cs typeface="Times New Roman" panose="02020603050405020304" pitchFamily="18" charset="0"/>
              </a:rPr>
              <a:t>Outcome:</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Improves trust, safety, and person-</a:t>
            </a:r>
            <a:r>
              <a:rPr lang="en-US" sz="2000" dirty="0" err="1">
                <a:latin typeface="Times New Roman" panose="02020603050405020304" pitchFamily="18" charset="0"/>
                <a:cs typeface="Times New Roman" panose="02020603050405020304" pitchFamily="18" charset="0"/>
              </a:rPr>
              <a:t>centred</a:t>
            </a:r>
            <a:r>
              <a:rPr lang="en-US" sz="2000" dirty="0">
                <a:latin typeface="Times New Roman" panose="02020603050405020304" pitchFamily="18" charset="0"/>
                <a:cs typeface="Times New Roman" panose="02020603050405020304" pitchFamily="18" charset="0"/>
              </a:rPr>
              <a:t> care.</a:t>
            </a:r>
          </a:p>
        </p:txBody>
      </p:sp>
    </p:spTree>
    <p:extLst>
      <p:ext uri="{BB962C8B-B14F-4D97-AF65-F5344CB8AC3E}">
        <p14:creationId xmlns:p14="http://schemas.microsoft.com/office/powerpoint/2010/main" val="6407866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7C4BCD5-461B-254F-9144-13DEBCAF0747}"/>
              </a:ext>
            </a:extLst>
          </p:cNvPr>
          <p:cNvSpPr txBox="1"/>
          <p:nvPr/>
        </p:nvSpPr>
        <p:spPr>
          <a:xfrm>
            <a:off x="1393371" y="0"/>
            <a:ext cx="2322286" cy="584775"/>
          </a:xfrm>
          <a:prstGeom prst="rect">
            <a:avLst/>
          </a:prstGeom>
          <a:noFill/>
        </p:spPr>
        <p:txBody>
          <a:bodyPr wrap="square">
            <a:spAutoFit/>
          </a:bodyPr>
          <a:lstStyle/>
          <a:p>
            <a:r>
              <a:rPr lang="en-US" sz="3200" b="1" dirty="0">
                <a:latin typeface="Times New Roman" panose="02020603050405020304" pitchFamily="18" charset="0"/>
                <a:cs typeface="Times New Roman" panose="02020603050405020304" pitchFamily="18" charset="0"/>
              </a:rPr>
              <a:t>Conclusion</a:t>
            </a:r>
          </a:p>
        </p:txBody>
      </p:sp>
      <p:pic>
        <p:nvPicPr>
          <p:cNvPr id="5" name="Picture 4" descr="UWTSD London logo (002) – IHSCM">
            <a:extLst>
              <a:ext uri="{FF2B5EF4-FFF2-40B4-BE49-F238E27FC236}">
                <a16:creationId xmlns:a16="http://schemas.microsoft.com/office/drawing/2014/main" id="{4D2A9889-2BB5-5B32-0430-82C2700669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6E10BF9-2C52-543E-1626-0505B0BF4F85}"/>
              </a:ext>
            </a:extLst>
          </p:cNvPr>
          <p:cNvSpPr txBox="1"/>
          <p:nvPr/>
        </p:nvSpPr>
        <p:spPr>
          <a:xfrm>
            <a:off x="1393371" y="1100353"/>
            <a:ext cx="9685775" cy="3268652"/>
          </a:xfrm>
          <a:prstGeom prst="rect">
            <a:avLst/>
          </a:prstGeom>
          <a:noFill/>
        </p:spPr>
        <p:txBody>
          <a:bodyPr wrap="square">
            <a:spAutoFit/>
          </a:bodyPr>
          <a:lstStyle/>
          <a:p>
            <a:pPr algn="just">
              <a:lnSpc>
                <a:spcPct val="150000"/>
              </a:lnSpc>
              <a:buNone/>
            </a:pPr>
            <a:r>
              <a:rPr lang="en-US" sz="2000" b="1" dirty="0">
                <a:latin typeface="Times New Roman" panose="02020603050405020304" pitchFamily="18" charset="0"/>
                <a:cs typeface="Times New Roman" panose="02020603050405020304" pitchFamily="18" charset="0"/>
              </a:rPr>
              <a:t>Effective communication is the foundation of high-quality health and social care.</a:t>
            </a:r>
          </a:p>
          <a:p>
            <a:pPr marL="342900" indent="-342900"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Improves patient safety by reducing misunderstandings and errors. </a:t>
            </a:r>
          </a:p>
          <a:p>
            <a:pPr marL="342900" indent="-342900"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Builds trust, respect, and strong relationships between patients and healthcare professionals. </a:t>
            </a:r>
          </a:p>
          <a:p>
            <a:pPr marL="342900" indent="-342900"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Supports person-</a:t>
            </a:r>
            <a:r>
              <a:rPr lang="en-US" sz="2000" dirty="0" err="1">
                <a:latin typeface="Times New Roman" panose="02020603050405020304" pitchFamily="18" charset="0"/>
                <a:cs typeface="Times New Roman" panose="02020603050405020304" pitchFamily="18" charset="0"/>
              </a:rPr>
              <a:t>centred</a:t>
            </a:r>
            <a:r>
              <a:rPr lang="en-US" sz="2000" dirty="0">
                <a:latin typeface="Times New Roman" panose="02020603050405020304" pitchFamily="18" charset="0"/>
                <a:cs typeface="Times New Roman" panose="02020603050405020304" pitchFamily="18" charset="0"/>
              </a:rPr>
              <a:t> care by involving individuals in decisions about their health. </a:t>
            </a:r>
          </a:p>
          <a:p>
            <a:pPr marL="342900" indent="-342900"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Encourages teamwork and collaboration among healthcare staff. </a:t>
            </a:r>
          </a:p>
          <a:p>
            <a:pPr marL="342900" indent="-342900"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Enhances emotional well-being, patient satisfaction, and overall quality of care.</a:t>
            </a:r>
          </a:p>
        </p:txBody>
      </p:sp>
    </p:spTree>
    <p:extLst>
      <p:ext uri="{BB962C8B-B14F-4D97-AF65-F5344CB8AC3E}">
        <p14:creationId xmlns:p14="http://schemas.microsoft.com/office/powerpoint/2010/main" val="1361100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BCD4001-81C2-E18A-5C0A-A6155EA2AA15}"/>
              </a:ext>
            </a:extLst>
          </p:cNvPr>
          <p:cNvSpPr txBox="1"/>
          <p:nvPr/>
        </p:nvSpPr>
        <p:spPr>
          <a:xfrm>
            <a:off x="1596571" y="0"/>
            <a:ext cx="3614058" cy="584775"/>
          </a:xfrm>
          <a:prstGeom prst="rect">
            <a:avLst/>
          </a:prstGeom>
          <a:noFill/>
        </p:spPr>
        <p:txBody>
          <a:bodyPr wrap="square">
            <a:spAutoFit/>
          </a:bodyPr>
          <a:lstStyle/>
          <a:p>
            <a:r>
              <a:rPr lang="en-US" sz="3200" b="1" dirty="0">
                <a:latin typeface="Times New Roman" panose="02020603050405020304" pitchFamily="18" charset="0"/>
                <a:cs typeface="Times New Roman" panose="02020603050405020304" pitchFamily="18" charset="0"/>
              </a:rPr>
              <a:t>References</a:t>
            </a:r>
          </a:p>
        </p:txBody>
      </p:sp>
      <p:pic>
        <p:nvPicPr>
          <p:cNvPr id="5" name="Picture 4" descr="UWTSD London logo (002) – IHSCM">
            <a:extLst>
              <a:ext uri="{FF2B5EF4-FFF2-40B4-BE49-F238E27FC236}">
                <a16:creationId xmlns:a16="http://schemas.microsoft.com/office/drawing/2014/main" id="{76162751-1E0D-A6C5-D3D8-156E3BF170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DBDC262-5834-B887-E872-491B15149A1D}"/>
              </a:ext>
            </a:extLst>
          </p:cNvPr>
          <p:cNvSpPr txBox="1"/>
          <p:nvPr/>
        </p:nvSpPr>
        <p:spPr>
          <a:xfrm>
            <a:off x="1596570" y="1358651"/>
            <a:ext cx="9376229" cy="1883657"/>
          </a:xfrm>
          <a:prstGeom prst="rect">
            <a:avLst/>
          </a:prstGeom>
          <a:noFill/>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NHS England (2023) </a:t>
            </a:r>
            <a:r>
              <a:rPr lang="en-US" sz="2000" i="1" dirty="0">
                <a:latin typeface="Times New Roman" panose="02020603050405020304" pitchFamily="18" charset="0"/>
                <a:cs typeface="Times New Roman" panose="02020603050405020304" pitchFamily="18" charset="0"/>
              </a:rPr>
              <a:t>Effective communication in healthcare.</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Royal College of Nursing (2022) </a:t>
            </a:r>
            <a:r>
              <a:rPr lang="en-US" sz="2000" i="1" dirty="0">
                <a:latin typeface="Times New Roman" panose="02020603050405020304" pitchFamily="18" charset="0"/>
                <a:cs typeface="Times New Roman" panose="02020603050405020304" pitchFamily="18" charset="0"/>
              </a:rPr>
              <a:t>Communication in nursing practice.</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Health and Care Professions Council (2024) </a:t>
            </a:r>
            <a:r>
              <a:rPr lang="en-US" sz="2000" i="1" dirty="0">
                <a:latin typeface="Times New Roman" panose="02020603050405020304" pitchFamily="18" charset="0"/>
                <a:cs typeface="Times New Roman" panose="02020603050405020304" pitchFamily="18" charset="0"/>
              </a:rPr>
              <a:t>Standards of conduct, performance and ethics.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23824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BF703C-7C63-57FD-66A5-26D9C47CC0F6}"/>
              </a:ext>
            </a:extLst>
          </p:cNvPr>
          <p:cNvSpPr txBox="1"/>
          <p:nvPr/>
        </p:nvSpPr>
        <p:spPr>
          <a:xfrm>
            <a:off x="2124223" y="3080825"/>
            <a:ext cx="7624688" cy="646331"/>
          </a:xfrm>
          <a:prstGeom prst="rect">
            <a:avLst/>
          </a:prstGeom>
          <a:noFill/>
        </p:spPr>
        <p:txBody>
          <a:bodyPr wrap="square" rtlCol="0">
            <a:spAutoFit/>
          </a:bodyPr>
          <a:lstStyle/>
          <a:p>
            <a:r>
              <a:rPr lang="en-US" sz="3600" b="1" i="1" dirty="0">
                <a:latin typeface="Times New Roman" panose="02020603050405020304" pitchFamily="18" charset="0"/>
                <a:cs typeface="Times New Roman" panose="02020603050405020304" pitchFamily="18" charset="0"/>
              </a:rPr>
              <a:t>THANK YOU FOR LISTENING</a:t>
            </a:r>
          </a:p>
        </p:txBody>
      </p:sp>
      <p:pic>
        <p:nvPicPr>
          <p:cNvPr id="3" name="Picture 2" descr="UWTSD London logo (002) – IHSCM">
            <a:extLst>
              <a:ext uri="{FF2B5EF4-FFF2-40B4-BE49-F238E27FC236}">
                <a16:creationId xmlns:a16="http://schemas.microsoft.com/office/drawing/2014/main" id="{AE70C60A-EC3D-2778-E34A-F8C8462F16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0569" y="-7862"/>
            <a:ext cx="3241430" cy="914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09309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4910</TotalTime>
  <Words>930</Words>
  <Application>Microsoft Office PowerPoint</Application>
  <PresentationFormat>Widescreen</PresentationFormat>
  <Paragraphs>140</Paragraphs>
  <Slides>15</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Cambria</vt:lpstr>
      <vt:lpstr>Corbel</vt:lpstr>
      <vt:lpstr>Times New Roman</vt:lpstr>
      <vt:lpstr>Wingdings</vt:lpstr>
      <vt:lpstr>Parallax</vt:lpstr>
      <vt:lpstr>Module Title: Professional Development within Health and Social Care Module Number: LCHS 4009(LON) Assignment No: Assignment 1 </vt:lpstr>
      <vt:lpstr>Acknowledgement of AI</vt:lpstr>
      <vt:lpstr>Introduction</vt:lpstr>
      <vt:lpstr>What is Communication?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 : LCHS4007 Digital Skills and Research Methods Title:Using Microsoft WORD in Sunrise Residential Care Home Assessment Component: 1. Presentation</dc:title>
  <dc:creator>Shohan</dc:creator>
  <cp:lastModifiedBy>a17550</cp:lastModifiedBy>
  <cp:revision>52</cp:revision>
  <dcterms:created xsi:type="dcterms:W3CDTF">2025-11-02T13:50:00Z</dcterms:created>
  <dcterms:modified xsi:type="dcterms:W3CDTF">2026-07-17T15:03:59Z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6068E94A95A54CD7A6DF704F1A4549CA_12</vt:lpwstr>
  </property>
  <property fmtid="{D5CDD505-2E9C-101B-9397-08002B2CF9AE}" pid="3" name="KSOProductBuildVer">
    <vt:lpwstr>1033-12.2.0.23155</vt:lpwstr>
  </property>
</Properties>
</file>