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9" r:id="rId31"/>
    <p:sldId id="290" r:id="rId32"/>
    <p:sldId id="292" r:id="rId33"/>
    <p:sldId id="293" r:id="rId34"/>
    <p:sldId id="294" r:id="rId35"/>
    <p:sldId id="295" r:id="rId36"/>
    <p:sldId id="296" r:id="rId37"/>
    <p:sldId id="297" r:id="rId38"/>
    <p:sldId id="298" r:id="rId39"/>
    <p:sldId id="299" r:id="rId40"/>
    <p:sldId id="300" r:id="rId41"/>
    <p:sldId id="301" r:id="rId42"/>
    <p:sldId id="304" r:id="rId43"/>
    <p:sldId id="302" r:id="rId44"/>
    <p:sldId id="303" r:id="rId45"/>
    <p:sldId id="306" r:id="rId46"/>
    <p:sldId id="307" r:id="rId47"/>
    <p:sldId id="308" r:id="rId48"/>
    <p:sldId id="309" r:id="rId49"/>
    <p:sldId id="310" r:id="rId50"/>
    <p:sldId id="311" r:id="rId51"/>
    <p:sldId id="312" r:id="rId52"/>
    <p:sldId id="313" r:id="rId53"/>
    <p:sldId id="314" r:id="rId54"/>
    <p:sldId id="315" r:id="rId55"/>
    <p:sldId id="316" r:id="rId56"/>
    <p:sldId id="317" r:id="rId57"/>
    <p:sldId id="318" r:id="rId58"/>
    <p:sldId id="319" r:id="rId59"/>
    <p:sldId id="320" r:id="rId60"/>
    <p:sldId id="321" r:id="rId61"/>
    <p:sldId id="322" r:id="rId62"/>
    <p:sldId id="323" r:id="rId63"/>
    <p:sldId id="324" r:id="rId64"/>
    <p:sldId id="325" r:id="rId65"/>
    <p:sldId id="326" r:id="rId66"/>
    <p:sldId id="327" r:id="rId67"/>
    <p:sldId id="328" r:id="rId68"/>
    <p:sldId id="329" r:id="rId69"/>
    <p:sldId id="330" r:id="rId70"/>
    <p:sldId id="331" r:id="rId71"/>
    <p:sldId id="332" r:id="rId72"/>
    <p:sldId id="333" r:id="rId73"/>
    <p:sldId id="334" r:id="rId74"/>
    <p:sldId id="335" r:id="rId75"/>
    <p:sldId id="336" r:id="rId76"/>
    <p:sldId id="337" r:id="rId77"/>
    <p:sldId id="338" r:id="rId78"/>
    <p:sldId id="339" r:id="rId79"/>
    <p:sldId id="340" r:id="rId80"/>
    <p:sldId id="341" r:id="rId81"/>
    <p:sldId id="342" r:id="rId82"/>
    <p:sldId id="343" r:id="rId83"/>
    <p:sldId id="344" r:id="rId84"/>
    <p:sldId id="345" r:id="rId85"/>
    <p:sldId id="346" r:id="rId86"/>
    <p:sldId id="347" r:id="rId87"/>
    <p:sldId id="348" r:id="rId88"/>
    <p:sldId id="349" r:id="rId89"/>
    <p:sldId id="350" r:id="rId90"/>
    <p:sldId id="351" r:id="rId91"/>
    <p:sldId id="352" r:id="rId92"/>
    <p:sldId id="353" r:id="rId93"/>
    <p:sldId id="354" r:id="rId94"/>
    <p:sldId id="355" r:id="rId95"/>
    <p:sldId id="356" r:id="rId96"/>
    <p:sldId id="357" r:id="rId97"/>
    <p:sldId id="358" r:id="rId98"/>
    <p:sldId id="359" r:id="rId99"/>
    <p:sldId id="360" r:id="rId100"/>
    <p:sldId id="361" r:id="rId101"/>
    <p:sldId id="362" r:id="rId102"/>
    <p:sldId id="363" r:id="rId103"/>
    <p:sldId id="364" r:id="rId104"/>
    <p:sldId id="365" r:id="rId105"/>
    <p:sldId id="366" r:id="rId106"/>
    <p:sldId id="367" r:id="rId107"/>
    <p:sldId id="368" r:id="rId108"/>
    <p:sldId id="369" r:id="rId109"/>
    <p:sldId id="370" r:id="rId110"/>
    <p:sldId id="372" r:id="rId111"/>
    <p:sldId id="373" r:id="rId112"/>
    <p:sldId id="374" r:id="rId113"/>
    <p:sldId id="375" r:id="rId114"/>
    <p:sldId id="379" r:id="rId115"/>
    <p:sldId id="382" r:id="rId116"/>
    <p:sldId id="383" r:id="rId117"/>
    <p:sldId id="384" r:id="rId118"/>
    <p:sldId id="385" r:id="rId119"/>
    <p:sldId id="386" r:id="rId120"/>
    <p:sldId id="387" r:id="rId121"/>
    <p:sldId id="388" r:id="rId122"/>
    <p:sldId id="389" r:id="rId123"/>
    <p:sldId id="390" r:id="rId124"/>
    <p:sldId id="391" r:id="rId125"/>
    <p:sldId id="392" r:id="rId126"/>
    <p:sldId id="393" r:id="rId127"/>
    <p:sldId id="394" r:id="rId1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snapToGrid="0">
      <p:cViewPr>
        <p:scale>
          <a:sx n="90" d="100"/>
          <a:sy n="90" d="100"/>
        </p:scale>
        <p:origin x="152" y="4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slide" Target="slides/slide125.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3AF705F-EA2E-4D9B-8FB7-8F4F62D610F6}" type="datetimeFigureOut">
              <a:rPr lang="en-GB" smtClean="0"/>
              <a:t>25/02/2020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1E22CAF-141B-491B-9A33-A66E38107F27}" type="slidenum">
              <a:rPr lang="en-GB" smtClean="0"/>
              <a:t>‹#›</a:t>
            </a:fld>
            <a:endParaRPr lang="en-GB" dirty="0"/>
          </a:p>
        </p:txBody>
      </p:sp>
    </p:spTree>
    <p:extLst>
      <p:ext uri="{BB962C8B-B14F-4D97-AF65-F5344CB8AC3E}">
        <p14:creationId xmlns:p14="http://schemas.microsoft.com/office/powerpoint/2010/main" val="3812140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AF705F-EA2E-4D9B-8FB7-8F4F62D610F6}" type="datetimeFigureOut">
              <a:rPr lang="en-GB" smtClean="0"/>
              <a:t>25/02/2020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1E22CAF-141B-491B-9A33-A66E38107F27}" type="slidenum">
              <a:rPr lang="en-GB" smtClean="0"/>
              <a:t>‹#›</a:t>
            </a:fld>
            <a:endParaRPr lang="en-GB" dirty="0"/>
          </a:p>
        </p:txBody>
      </p:sp>
    </p:spTree>
    <p:extLst>
      <p:ext uri="{BB962C8B-B14F-4D97-AF65-F5344CB8AC3E}">
        <p14:creationId xmlns:p14="http://schemas.microsoft.com/office/powerpoint/2010/main" val="3695981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3AF705F-EA2E-4D9B-8FB7-8F4F62D610F6}" type="datetimeFigureOut">
              <a:rPr lang="en-GB" smtClean="0"/>
              <a:t>25/02/2020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1E22CAF-141B-491B-9A33-A66E38107F27}" type="slidenum">
              <a:rPr lang="en-GB" smtClean="0"/>
              <a:t>‹#›</a:t>
            </a:fld>
            <a:endParaRPr lang="en-GB" dirty="0"/>
          </a:p>
        </p:txBody>
      </p:sp>
    </p:spTree>
    <p:extLst>
      <p:ext uri="{BB962C8B-B14F-4D97-AF65-F5344CB8AC3E}">
        <p14:creationId xmlns:p14="http://schemas.microsoft.com/office/powerpoint/2010/main" val="2653248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3AF705F-EA2E-4D9B-8FB7-8F4F62D610F6}" type="datetimeFigureOut">
              <a:rPr lang="en-GB" smtClean="0"/>
              <a:t>25/02/2020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1E22CAF-141B-491B-9A33-A66E38107F27}" type="slidenum">
              <a:rPr lang="en-GB" smtClean="0"/>
              <a:t>‹#›</a:t>
            </a:fld>
            <a:endParaRPr lang="en-GB" dirty="0"/>
          </a:p>
        </p:txBody>
      </p:sp>
    </p:spTree>
    <p:extLst>
      <p:ext uri="{BB962C8B-B14F-4D97-AF65-F5344CB8AC3E}">
        <p14:creationId xmlns:p14="http://schemas.microsoft.com/office/powerpoint/2010/main" val="52501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3AF705F-EA2E-4D9B-8FB7-8F4F62D610F6}" type="datetimeFigureOut">
              <a:rPr lang="en-GB" smtClean="0"/>
              <a:t>25/02/2020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1E22CAF-141B-491B-9A33-A66E38107F27}" type="slidenum">
              <a:rPr lang="en-GB" smtClean="0"/>
              <a:t>‹#›</a:t>
            </a:fld>
            <a:endParaRPr lang="en-GB" dirty="0"/>
          </a:p>
        </p:txBody>
      </p:sp>
    </p:spTree>
    <p:extLst>
      <p:ext uri="{BB962C8B-B14F-4D97-AF65-F5344CB8AC3E}">
        <p14:creationId xmlns:p14="http://schemas.microsoft.com/office/powerpoint/2010/main" val="2713495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3AF705F-EA2E-4D9B-8FB7-8F4F62D610F6}" type="datetimeFigureOut">
              <a:rPr lang="en-GB" smtClean="0"/>
              <a:t>25/02/2020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1E22CAF-141B-491B-9A33-A66E38107F27}" type="slidenum">
              <a:rPr lang="en-GB" smtClean="0"/>
              <a:t>‹#›</a:t>
            </a:fld>
            <a:endParaRPr lang="en-GB" dirty="0"/>
          </a:p>
        </p:txBody>
      </p:sp>
    </p:spTree>
    <p:extLst>
      <p:ext uri="{BB962C8B-B14F-4D97-AF65-F5344CB8AC3E}">
        <p14:creationId xmlns:p14="http://schemas.microsoft.com/office/powerpoint/2010/main" val="1431461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AF705F-EA2E-4D9B-8FB7-8F4F62D610F6}" type="datetimeFigureOut">
              <a:rPr lang="en-GB" smtClean="0"/>
              <a:t>25/02/2020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1E22CAF-141B-491B-9A33-A66E38107F27}" type="slidenum">
              <a:rPr lang="en-GB" smtClean="0"/>
              <a:t>‹#›</a:t>
            </a:fld>
            <a:endParaRPr lang="en-GB" dirty="0"/>
          </a:p>
        </p:txBody>
      </p:sp>
    </p:spTree>
    <p:extLst>
      <p:ext uri="{BB962C8B-B14F-4D97-AF65-F5344CB8AC3E}">
        <p14:creationId xmlns:p14="http://schemas.microsoft.com/office/powerpoint/2010/main" val="3891732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3AF705F-EA2E-4D9B-8FB7-8F4F62D610F6}" type="datetimeFigureOut">
              <a:rPr lang="en-GB" smtClean="0"/>
              <a:t>25/02/2020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1E22CAF-141B-491B-9A33-A66E38107F27}" type="slidenum">
              <a:rPr lang="en-GB" smtClean="0"/>
              <a:t>‹#›</a:t>
            </a:fld>
            <a:endParaRPr lang="en-GB" dirty="0"/>
          </a:p>
        </p:txBody>
      </p:sp>
    </p:spTree>
    <p:extLst>
      <p:ext uri="{BB962C8B-B14F-4D97-AF65-F5344CB8AC3E}">
        <p14:creationId xmlns:p14="http://schemas.microsoft.com/office/powerpoint/2010/main" val="2397218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3AF705F-EA2E-4D9B-8FB7-8F4F62D610F6}" type="datetimeFigureOut">
              <a:rPr lang="en-GB" smtClean="0"/>
              <a:t>25/02/2020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1E22CAF-141B-491B-9A33-A66E38107F27}" type="slidenum">
              <a:rPr lang="en-GB" smtClean="0"/>
              <a:t>‹#›</a:t>
            </a:fld>
            <a:endParaRPr lang="en-GB" dirty="0"/>
          </a:p>
        </p:txBody>
      </p:sp>
    </p:spTree>
    <p:extLst>
      <p:ext uri="{BB962C8B-B14F-4D97-AF65-F5344CB8AC3E}">
        <p14:creationId xmlns:p14="http://schemas.microsoft.com/office/powerpoint/2010/main" val="2055479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AF705F-EA2E-4D9B-8FB7-8F4F62D610F6}" type="datetimeFigureOut">
              <a:rPr lang="en-GB" smtClean="0"/>
              <a:t>25/02/2020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1E22CAF-141B-491B-9A33-A66E38107F27}" type="slidenum">
              <a:rPr lang="en-GB" smtClean="0"/>
              <a:t>‹#›</a:t>
            </a:fld>
            <a:endParaRPr lang="en-GB" dirty="0"/>
          </a:p>
        </p:txBody>
      </p:sp>
    </p:spTree>
    <p:extLst>
      <p:ext uri="{BB962C8B-B14F-4D97-AF65-F5344CB8AC3E}">
        <p14:creationId xmlns:p14="http://schemas.microsoft.com/office/powerpoint/2010/main" val="152987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AF705F-EA2E-4D9B-8FB7-8F4F62D610F6}" type="datetimeFigureOut">
              <a:rPr lang="en-GB" smtClean="0"/>
              <a:t>25/02/2020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1E22CAF-141B-491B-9A33-A66E38107F27}" type="slidenum">
              <a:rPr lang="en-GB" smtClean="0"/>
              <a:t>‹#›</a:t>
            </a:fld>
            <a:endParaRPr lang="en-GB" dirty="0"/>
          </a:p>
        </p:txBody>
      </p:sp>
    </p:spTree>
    <p:extLst>
      <p:ext uri="{BB962C8B-B14F-4D97-AF65-F5344CB8AC3E}">
        <p14:creationId xmlns:p14="http://schemas.microsoft.com/office/powerpoint/2010/main" val="1319883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AF705F-EA2E-4D9B-8FB7-8F4F62D610F6}" type="datetimeFigureOut">
              <a:rPr lang="en-GB" smtClean="0"/>
              <a:t>25/02/2020</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E22CAF-141B-491B-9A33-A66E38107F27}" type="slidenum">
              <a:rPr lang="en-GB" smtClean="0"/>
              <a:t>‹#›</a:t>
            </a:fld>
            <a:endParaRPr lang="en-GB" dirty="0"/>
          </a:p>
        </p:txBody>
      </p:sp>
    </p:spTree>
    <p:extLst>
      <p:ext uri="{BB962C8B-B14F-4D97-AF65-F5344CB8AC3E}">
        <p14:creationId xmlns:p14="http://schemas.microsoft.com/office/powerpoint/2010/main" val="7556184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400" b="1" dirty="0" smtClean="0"/>
              <a:t>Noise Pollution</a:t>
            </a:r>
            <a:endParaRPr lang="en-GB" sz="4400" b="1" dirty="0"/>
          </a:p>
        </p:txBody>
      </p:sp>
      <p:sp>
        <p:nvSpPr>
          <p:cNvPr id="3" name="Subtitle 2"/>
          <p:cNvSpPr>
            <a:spLocks noGrp="1"/>
          </p:cNvSpPr>
          <p:nvPr>
            <p:ph type="subTitle" idx="1"/>
          </p:nvPr>
        </p:nvSpPr>
        <p:spPr/>
        <p:txBody>
          <a:bodyPr>
            <a:normAutofit/>
          </a:bodyPr>
          <a:lstStyle/>
          <a:p>
            <a:r>
              <a:rPr lang="en-GB" sz="3600" dirty="0" smtClean="0"/>
              <a:t>By</a:t>
            </a:r>
          </a:p>
          <a:p>
            <a:r>
              <a:rPr lang="en-GB" sz="3600" dirty="0" smtClean="0"/>
              <a:t>Andrew Thorn</a:t>
            </a:r>
            <a:endParaRPr lang="en-GB" sz="3600" dirty="0"/>
          </a:p>
        </p:txBody>
      </p:sp>
    </p:spTree>
    <p:extLst>
      <p:ext uri="{BB962C8B-B14F-4D97-AF65-F5344CB8AC3E}">
        <p14:creationId xmlns:p14="http://schemas.microsoft.com/office/powerpoint/2010/main" val="23243121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Noise Definition</a:t>
            </a:r>
            <a:endParaRPr lang="en-GB" dirty="0"/>
          </a:p>
        </p:txBody>
      </p:sp>
      <p:sp>
        <p:nvSpPr>
          <p:cNvPr id="3" name="Content Placeholder 2"/>
          <p:cNvSpPr>
            <a:spLocks noGrp="1"/>
          </p:cNvSpPr>
          <p:nvPr>
            <p:ph idx="1"/>
          </p:nvPr>
        </p:nvSpPr>
        <p:spPr>
          <a:xfrm>
            <a:off x="1870364" y="1825625"/>
            <a:ext cx="8382000" cy="4351338"/>
          </a:xfrm>
        </p:spPr>
        <p:txBody>
          <a:bodyPr>
            <a:normAutofit/>
          </a:bodyPr>
          <a:lstStyle/>
          <a:p>
            <a:pPr marL="0" indent="0">
              <a:buNone/>
            </a:pPr>
            <a:r>
              <a:rPr lang="en-GB" sz="3200" dirty="0" smtClean="0"/>
              <a:t>Noise is any sound- independent of loudness- that can produce an undesired physiological effect in an individual, and that may interfere with the social ends of an individual or group</a:t>
            </a:r>
            <a:endParaRPr lang="en-GB" sz="3200" dirty="0"/>
          </a:p>
        </p:txBody>
      </p:sp>
    </p:spTree>
    <p:extLst>
      <p:ext uri="{BB962C8B-B14F-4D97-AF65-F5344CB8AC3E}">
        <p14:creationId xmlns:p14="http://schemas.microsoft.com/office/powerpoint/2010/main" val="3345897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Noise Pollution</a:t>
            </a:r>
            <a:endParaRPr lang="en-GB"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Noise is defined as unwanted sound, is a subjective experience.  What is considered noise by one listener may be considered desirable by another</a:t>
            </a:r>
          </a:p>
          <a:p>
            <a:pPr marL="514350" indent="-514350">
              <a:buAutoNum type="arabicPeriod"/>
            </a:pPr>
            <a:r>
              <a:rPr lang="en-GB" sz="3200" dirty="0" smtClean="0"/>
              <a:t>Noise has a short decay time and thus does not remain in the environment for extended periods, as do air and water pollution</a:t>
            </a:r>
          </a:p>
          <a:p>
            <a:pPr marL="514350" indent="-514350">
              <a:buAutoNum type="arabicPeriod"/>
            </a:pPr>
            <a:r>
              <a:rPr lang="en-GB" sz="3200" dirty="0" smtClean="0"/>
              <a:t>The physiological and psychological effects of noise on us are often delicate and insidious, appearing so gradually that it becomes difficult to associate cause with effect</a:t>
            </a:r>
            <a:endParaRPr lang="en-GB" sz="3200" dirty="0"/>
          </a:p>
        </p:txBody>
      </p:sp>
    </p:spTree>
    <p:extLst>
      <p:ext uri="{BB962C8B-B14F-4D97-AF65-F5344CB8AC3E}">
        <p14:creationId xmlns:p14="http://schemas.microsoft.com/office/powerpoint/2010/main" val="265606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Properties of Sound Waves</a:t>
            </a:r>
            <a:endParaRPr lang="en-GB" dirty="0"/>
          </a:p>
        </p:txBody>
      </p:sp>
      <p:sp>
        <p:nvSpPr>
          <p:cNvPr id="3" name="Content Placeholder 2"/>
          <p:cNvSpPr>
            <a:spLocks noGrp="1"/>
          </p:cNvSpPr>
          <p:nvPr>
            <p:ph idx="1"/>
          </p:nvPr>
        </p:nvSpPr>
        <p:spPr/>
        <p:txBody>
          <a:bodyPr>
            <a:normAutofit/>
          </a:bodyPr>
          <a:lstStyle/>
          <a:p>
            <a:r>
              <a:rPr lang="en-GB" sz="3200" dirty="0" smtClean="0"/>
              <a:t>Sound waves result from the vibration of solid objects or the separation of fluids as they pass over, around, or through holes in solid objects</a:t>
            </a:r>
          </a:p>
          <a:p>
            <a:r>
              <a:rPr lang="en-GB" sz="3200" dirty="0" smtClean="0"/>
              <a:t>The vibration and/or separation causes the surrounding air to undergo alternating compression and rarefraction, like a piston vibrating in a shaft</a:t>
            </a:r>
            <a:endParaRPr lang="en-GB" sz="3200" dirty="0"/>
          </a:p>
        </p:txBody>
      </p:sp>
    </p:spTree>
    <p:extLst>
      <p:ext uri="{BB962C8B-B14F-4D97-AF65-F5344CB8AC3E}">
        <p14:creationId xmlns:p14="http://schemas.microsoft.com/office/powerpoint/2010/main" val="2696699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Properties of Sound Waves</a:t>
            </a:r>
            <a:endParaRPr lang="en-GB" dirty="0"/>
          </a:p>
        </p:txBody>
      </p:sp>
      <p:sp>
        <p:nvSpPr>
          <p:cNvPr id="3" name="Content Placeholder 2"/>
          <p:cNvSpPr>
            <a:spLocks noGrp="1"/>
          </p:cNvSpPr>
          <p:nvPr>
            <p:ph idx="1"/>
          </p:nvPr>
        </p:nvSpPr>
        <p:spPr/>
        <p:txBody>
          <a:bodyPr>
            <a:normAutofit/>
          </a:bodyPr>
          <a:lstStyle/>
          <a:p>
            <a:r>
              <a:rPr lang="en-GB" sz="3200" dirty="0" smtClean="0"/>
              <a:t>The compression of the air molecules causes a local increase in air density and pressure</a:t>
            </a:r>
          </a:p>
          <a:p>
            <a:r>
              <a:rPr lang="en-GB" sz="3200" dirty="0" smtClean="0"/>
              <a:t>Conversely, the rare fraction causes a local decrease in density and pressure</a:t>
            </a:r>
          </a:p>
          <a:p>
            <a:r>
              <a:rPr lang="en-GB" sz="3200" dirty="0" smtClean="0"/>
              <a:t>These alternating pressure changes are the sound detected by the human ear</a:t>
            </a:r>
            <a:endParaRPr lang="en-GB" sz="3200" dirty="0"/>
          </a:p>
        </p:txBody>
      </p:sp>
    </p:spTree>
    <p:extLst>
      <p:ext uri="{BB962C8B-B14F-4D97-AF65-F5344CB8AC3E}">
        <p14:creationId xmlns:p14="http://schemas.microsoft.com/office/powerpoint/2010/main" val="3699844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Properties of Sound Waves</a:t>
            </a:r>
            <a:endParaRPr lang="en-GB" dirty="0"/>
          </a:p>
        </p:txBody>
      </p:sp>
      <p:sp>
        <p:nvSpPr>
          <p:cNvPr id="3" name="Content Placeholder 2"/>
          <p:cNvSpPr>
            <a:spLocks noGrp="1"/>
          </p:cNvSpPr>
          <p:nvPr>
            <p:ph idx="1"/>
          </p:nvPr>
        </p:nvSpPr>
        <p:spPr/>
        <p:txBody>
          <a:bodyPr>
            <a:normAutofit/>
          </a:bodyPr>
          <a:lstStyle/>
          <a:p>
            <a:r>
              <a:rPr lang="en-GB" sz="3200" dirty="0" smtClean="0"/>
              <a:t>If the piston vibrates at a constant rate, the condensations and rarefractions will move down the tube at a constant speed C (</a:t>
            </a:r>
            <a:r>
              <a:rPr lang="en-GB" sz="3200" b="1" dirty="0" smtClean="0"/>
              <a:t>Speed of Sound)</a:t>
            </a:r>
            <a:r>
              <a:rPr lang="en-GB" sz="3200" dirty="0" smtClean="0"/>
              <a:t> (C)</a:t>
            </a:r>
          </a:p>
          <a:p>
            <a:r>
              <a:rPr lang="en-GB" sz="3200" dirty="0" smtClean="0"/>
              <a:t>The rise and fall of pressure at point A will follow a cyclic or wave pattern over a “period” of time called </a:t>
            </a:r>
            <a:r>
              <a:rPr lang="en-GB" sz="3200" b="1" dirty="0" smtClean="0"/>
              <a:t>Sinusoidal</a:t>
            </a:r>
            <a:endParaRPr lang="en-GB" sz="3200" dirty="0"/>
          </a:p>
        </p:txBody>
      </p:sp>
    </p:spTree>
    <p:extLst>
      <p:ext uri="{BB962C8B-B14F-4D97-AF65-F5344CB8AC3E}">
        <p14:creationId xmlns:p14="http://schemas.microsoft.com/office/powerpoint/2010/main" val="2340880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Sinusoidal Wave</a:t>
            </a:r>
            <a:endParaRPr lang="en-GB" dirty="0"/>
          </a:p>
        </p:txBody>
      </p:sp>
      <p:pic>
        <p:nvPicPr>
          <p:cNvPr id="1026" name="Picture 2" descr="Image result for sinusoidal diagram"/>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61954" y="1825625"/>
            <a:ext cx="7591646"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8958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Properties of Sound Waves</a:t>
            </a:r>
            <a:endParaRPr lang="en-GB" dirty="0"/>
          </a:p>
        </p:txBody>
      </p:sp>
      <p:sp>
        <p:nvSpPr>
          <p:cNvPr id="3" name="Content Placeholder 2"/>
          <p:cNvSpPr>
            <a:spLocks noGrp="1"/>
          </p:cNvSpPr>
          <p:nvPr>
            <p:ph idx="1"/>
          </p:nvPr>
        </p:nvSpPr>
        <p:spPr/>
        <p:txBody>
          <a:bodyPr>
            <a:normAutofit/>
          </a:bodyPr>
          <a:lstStyle/>
          <a:p>
            <a:r>
              <a:rPr lang="en-GB" sz="3200" dirty="0" smtClean="0"/>
              <a:t>The time between successive peaks or between successive troughs of oscillation is called the period (P)</a:t>
            </a:r>
          </a:p>
          <a:p>
            <a:r>
              <a:rPr lang="en-GB" sz="3200" dirty="0" smtClean="0"/>
              <a:t>The inverse of this, that is, the number of times a peak arrives in one second of oscillations, is called the </a:t>
            </a:r>
            <a:r>
              <a:rPr lang="en-GB" sz="3200" b="1" dirty="0" smtClean="0"/>
              <a:t>frequency</a:t>
            </a:r>
            <a:r>
              <a:rPr lang="en-GB" sz="3200" dirty="0" smtClean="0"/>
              <a:t> (f)</a:t>
            </a:r>
          </a:p>
          <a:p>
            <a:r>
              <a:rPr lang="en-GB" sz="3200" dirty="0" smtClean="0"/>
              <a:t>The distance between the adjacent crests or troughs of pressure is called the </a:t>
            </a:r>
            <a:r>
              <a:rPr lang="en-GB" sz="3200" b="1" dirty="0" smtClean="0"/>
              <a:t>wavelength</a:t>
            </a:r>
            <a:r>
              <a:rPr lang="en-GB" sz="3200" dirty="0" smtClean="0"/>
              <a:t> (</a:t>
            </a:r>
            <a:r>
              <a:rPr lang="el-GR" sz="3200" dirty="0" smtClean="0"/>
              <a:t>λ</a:t>
            </a:r>
            <a:r>
              <a:rPr lang="en-GB" sz="3200" dirty="0" smtClean="0"/>
              <a:t>)</a:t>
            </a:r>
            <a:endParaRPr lang="en-GB" sz="3200" b="1" dirty="0"/>
          </a:p>
        </p:txBody>
      </p:sp>
    </p:spTree>
    <p:extLst>
      <p:ext uri="{BB962C8B-B14F-4D97-AF65-F5344CB8AC3E}">
        <p14:creationId xmlns:p14="http://schemas.microsoft.com/office/powerpoint/2010/main" val="1599858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Properties of Sound Waves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dirty="0" smtClean="0"/>
                  <a:t>Period and frequency are related as follows: </a:t>
                </a:r>
              </a:p>
              <a:p>
                <a:pPr marL="0" indent="0">
                  <a:buNone/>
                </a:pPr>
                <a:r>
                  <a:rPr lang="en-GB" sz="3200" dirty="0"/>
                  <a:t>	</a:t>
                </a:r>
                <a:r>
                  <a:rPr lang="en-GB" sz="3200" dirty="0" smtClean="0"/>
                  <a:t>	P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1</m:t>
                        </m:r>
                      </m:num>
                      <m:den>
                        <m:r>
                          <a:rPr lang="en-GB" sz="3200" b="0" i="1" smtClean="0">
                            <a:latin typeface="Cambria Math" panose="02040503050406030204" pitchFamily="18" charset="0"/>
                          </a:rPr>
                          <m:t>𝑓</m:t>
                        </m:r>
                      </m:den>
                    </m:f>
                  </m:oMath>
                </a14:m>
                <a:endParaRPr lang="en-GB" sz="3200" dirty="0" smtClean="0"/>
              </a:p>
              <a:p>
                <a:pPr marL="0" indent="0">
                  <a:buNone/>
                </a:pPr>
                <a:endParaRPr lang="en-GB" sz="3200" dirty="0"/>
              </a:p>
              <a:p>
                <a:pPr marL="0" indent="0">
                  <a:buNone/>
                </a:pPr>
                <a:r>
                  <a:rPr lang="en-GB" sz="3200" dirty="0" smtClean="0"/>
                  <a:t>Wavelength and frequency are then related as follows:</a:t>
                </a:r>
              </a:p>
              <a:p>
                <a:pPr marL="0" indent="0">
                  <a:buNone/>
                </a:pPr>
                <a:r>
                  <a:rPr lang="en-GB" sz="3200" dirty="0"/>
                  <a:t>	</a:t>
                </a:r>
                <a:r>
                  <a:rPr lang="en-GB" sz="3200" dirty="0" smtClean="0"/>
                  <a:t>	</a:t>
                </a:r>
                <a:r>
                  <a:rPr lang="el-GR" sz="3200" dirty="0" smtClean="0"/>
                  <a:t>λ</a:t>
                </a:r>
                <a:r>
                  <a:rPr lang="en-GB" sz="3200" dirty="0" smtClean="0"/>
                  <a:t>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𝑐</m:t>
                        </m:r>
                      </m:num>
                      <m:den>
                        <m:r>
                          <a:rPr lang="en-GB" sz="3200" b="0" i="1" smtClean="0">
                            <a:latin typeface="Cambria Math" panose="02040503050406030204" pitchFamily="18" charset="0"/>
                          </a:rPr>
                          <m:t>𝑓</m:t>
                        </m:r>
                      </m:den>
                    </m:f>
                  </m:oMath>
                </a14:m>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a:stretch>
              </a:blipFill>
            </p:spPr>
            <p:txBody>
              <a:bodyPr/>
              <a:lstStyle/>
              <a:p>
                <a:r>
                  <a:rPr lang="en-GB">
                    <a:noFill/>
                  </a:rPr>
                  <a:t> </a:t>
                </a:r>
              </a:p>
            </p:txBody>
          </p:sp>
        </mc:Fallback>
      </mc:AlternateContent>
    </p:spTree>
    <p:extLst>
      <p:ext uri="{BB962C8B-B14F-4D97-AF65-F5344CB8AC3E}">
        <p14:creationId xmlns:p14="http://schemas.microsoft.com/office/powerpoint/2010/main" val="380324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Properties of Sound Waves</a:t>
            </a:r>
            <a:endParaRPr lang="en-GB" dirty="0"/>
          </a:p>
        </p:txBody>
      </p:sp>
      <p:sp>
        <p:nvSpPr>
          <p:cNvPr id="3" name="Content Placeholder 2"/>
          <p:cNvSpPr>
            <a:spLocks noGrp="1"/>
          </p:cNvSpPr>
          <p:nvPr>
            <p:ph idx="1"/>
          </p:nvPr>
        </p:nvSpPr>
        <p:spPr/>
        <p:txBody>
          <a:bodyPr>
            <a:normAutofit/>
          </a:bodyPr>
          <a:lstStyle/>
          <a:p>
            <a:r>
              <a:rPr lang="en-GB" sz="3200" dirty="0" smtClean="0"/>
              <a:t>The </a:t>
            </a:r>
            <a:r>
              <a:rPr lang="en-GB" sz="3200" b="1" dirty="0" smtClean="0"/>
              <a:t>amplitude </a:t>
            </a:r>
            <a:r>
              <a:rPr lang="en-GB" sz="3200" dirty="0" smtClean="0"/>
              <a:t>(A) of the wave is the height of the peak or depth of the trough measured from the zero pressure line</a:t>
            </a:r>
            <a:endParaRPr lang="en-GB" sz="3200" dirty="0"/>
          </a:p>
        </p:txBody>
      </p:sp>
    </p:spTree>
    <p:extLst>
      <p:ext uri="{BB962C8B-B14F-4D97-AF65-F5344CB8AC3E}">
        <p14:creationId xmlns:p14="http://schemas.microsoft.com/office/powerpoint/2010/main" val="1464633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Sound Power and Intensity</a:t>
            </a:r>
            <a:endParaRPr lang="en-GB" dirty="0"/>
          </a:p>
        </p:txBody>
      </p:sp>
      <p:sp>
        <p:nvSpPr>
          <p:cNvPr id="3" name="Content Placeholder 2"/>
          <p:cNvSpPr>
            <a:spLocks noGrp="1"/>
          </p:cNvSpPr>
          <p:nvPr>
            <p:ph idx="1"/>
          </p:nvPr>
        </p:nvSpPr>
        <p:spPr>
          <a:xfrm>
            <a:off x="1474380" y="1825625"/>
            <a:ext cx="9257415" cy="4351338"/>
          </a:xfrm>
        </p:spPr>
        <p:txBody>
          <a:bodyPr>
            <a:normAutofit/>
          </a:bodyPr>
          <a:lstStyle/>
          <a:p>
            <a:pPr marL="0" indent="0">
              <a:buNone/>
            </a:pPr>
            <a:r>
              <a:rPr lang="en-GB" sz="3200" dirty="0" smtClean="0"/>
              <a:t>The rate at which work is done is defined as the </a:t>
            </a:r>
            <a:r>
              <a:rPr lang="en-GB" sz="3200" b="1" dirty="0" smtClean="0"/>
              <a:t>sound power</a:t>
            </a:r>
            <a:r>
              <a:rPr lang="en-GB" sz="3200" dirty="0" smtClean="0"/>
              <a:t> (w)</a:t>
            </a:r>
          </a:p>
          <a:p>
            <a:pPr marL="0" indent="0">
              <a:buNone/>
            </a:pPr>
            <a:endParaRPr lang="en-GB" sz="3200" dirty="0"/>
          </a:p>
          <a:p>
            <a:pPr marL="0" indent="0">
              <a:buNone/>
            </a:pPr>
            <a:r>
              <a:rPr lang="en-GB" sz="3200" dirty="0" smtClean="0"/>
              <a:t>Sound intensity (I) is defined as the time-weighted average sound power per unit area normal to the direction of propagation of the sound wave</a:t>
            </a:r>
          </a:p>
          <a:p>
            <a:pPr marL="0" indent="0">
              <a:buNone/>
            </a:pPr>
            <a:endParaRPr lang="en-GB" sz="3200" dirty="0"/>
          </a:p>
        </p:txBody>
      </p:sp>
    </p:spTree>
    <p:extLst>
      <p:ext uri="{BB962C8B-B14F-4D97-AF65-F5344CB8AC3E}">
        <p14:creationId xmlns:p14="http://schemas.microsoft.com/office/powerpoint/2010/main" val="2462192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Sound Power and Intensity</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dirty="0" smtClean="0"/>
                  <a:t>Intensity and power are related as follows:</a:t>
                </a:r>
              </a:p>
              <a:p>
                <a:pPr marL="0" indent="0">
                  <a:buNone/>
                </a:pPr>
                <a:r>
                  <a:rPr lang="en-GB" sz="3200" dirty="0"/>
                  <a:t>	</a:t>
                </a:r>
                <a:r>
                  <a:rPr lang="en-GB" sz="3200" dirty="0" smtClean="0"/>
                  <a:t>	I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𝑊</m:t>
                        </m:r>
                      </m:num>
                      <m:den>
                        <m:r>
                          <a:rPr lang="en-GB" sz="3200" b="0" i="1" smtClean="0">
                            <a:latin typeface="Cambria Math" panose="02040503050406030204" pitchFamily="18" charset="0"/>
                          </a:rPr>
                          <m:t>𝐴</m:t>
                        </m:r>
                      </m:den>
                    </m:f>
                  </m:oMath>
                </a14:m>
                <a:endParaRPr lang="en-GB" sz="3200" dirty="0" smtClean="0"/>
              </a:p>
              <a:p>
                <a:pPr marL="0" indent="0">
                  <a:buNone/>
                </a:pPr>
                <a:r>
                  <a:rPr lang="en-GB" sz="3200" dirty="0" smtClean="0"/>
                  <a:t>A – unit area perpendicular to the direction of wave motion</a:t>
                </a:r>
              </a:p>
              <a:p>
                <a:pPr marL="0" indent="0">
                  <a:buNone/>
                </a:pPr>
                <a:r>
                  <a:rPr lang="en-GB" sz="3200" dirty="0" smtClean="0"/>
                  <a:t>Intensity, sound power is related to sound pressure as follows:</a:t>
                </a:r>
              </a:p>
              <a:p>
                <a:pPr marL="0" indent="0">
                  <a:buNone/>
                </a:pPr>
                <a:r>
                  <a:rPr lang="en-GB" sz="3200" dirty="0"/>
                  <a:t>	</a:t>
                </a:r>
                <a:r>
                  <a:rPr lang="en-GB" sz="3200" dirty="0" smtClean="0"/>
                  <a:t>	I = </a:t>
                </a:r>
                <a14:m>
                  <m:oMath xmlns:m="http://schemas.openxmlformats.org/officeDocument/2006/math">
                    <m:f>
                      <m:fPr>
                        <m:ctrlPr>
                          <a:rPr lang="en-GB" sz="3200" i="1" smtClean="0">
                            <a:latin typeface="Cambria Math" panose="02040503050406030204" pitchFamily="18" charset="0"/>
                          </a:rPr>
                        </m:ctrlPr>
                      </m:fPr>
                      <m:num>
                        <m:d>
                          <m:dPr>
                            <m:ctrlPr>
                              <a:rPr lang="en-GB" sz="3200" i="1" smtClean="0">
                                <a:latin typeface="Cambria Math" panose="02040503050406030204" pitchFamily="18" charset="0"/>
                              </a:rPr>
                            </m:ctrlPr>
                          </m:dPr>
                          <m:e>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𝑃</m:t>
                                </m:r>
                              </m:e>
                              <m:sub>
                                <m:r>
                                  <a:rPr lang="en-GB" sz="3200" b="0" i="1" smtClean="0">
                                    <a:latin typeface="Cambria Math" panose="02040503050406030204" pitchFamily="18" charset="0"/>
                                  </a:rPr>
                                  <m:t>𝑟𝑚𝑠</m:t>
                                </m:r>
                              </m:sub>
                            </m:sSub>
                          </m:e>
                        </m:d>
                        <m:sSup>
                          <m:sSupPr>
                            <m:ctrlPr>
                              <a:rPr lang="en-GB" sz="3200" i="1" smtClean="0">
                                <a:latin typeface="Cambria Math" panose="02040503050406030204" pitchFamily="18" charset="0"/>
                              </a:rPr>
                            </m:ctrlPr>
                          </m:sSupPr>
                          <m:e/>
                          <m:sup>
                            <m:r>
                              <a:rPr lang="en-GB" sz="3200" b="0" i="1" smtClean="0">
                                <a:latin typeface="Cambria Math" panose="02040503050406030204" pitchFamily="18" charset="0"/>
                              </a:rPr>
                              <m:t>2</m:t>
                            </m:r>
                          </m:sup>
                        </m:sSup>
                      </m:num>
                      <m:den>
                        <m:r>
                          <a:rPr lang="en-GB" sz="3200" i="1" smtClean="0">
                            <a:latin typeface="Cambria Math" panose="02040503050406030204" pitchFamily="18" charset="0"/>
                            <a:ea typeface="Cambria Math" panose="02040503050406030204" pitchFamily="18" charset="0"/>
                          </a:rPr>
                          <m:t>𝜌</m:t>
                        </m:r>
                        <m:r>
                          <a:rPr lang="en-GB" sz="3200" b="0" i="1" smtClean="0">
                            <a:latin typeface="Cambria Math" panose="02040503050406030204" pitchFamily="18" charset="0"/>
                            <a:ea typeface="Cambria Math" panose="02040503050406030204" pitchFamily="18" charset="0"/>
                          </a:rPr>
                          <m:t>𝐶</m:t>
                        </m:r>
                      </m:den>
                    </m:f>
                  </m:oMath>
                </a14:m>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r="-696"/>
                </a:stretch>
              </a:blipFill>
            </p:spPr>
            <p:txBody>
              <a:bodyPr/>
              <a:lstStyle/>
              <a:p>
                <a:r>
                  <a:rPr lang="en-GB">
                    <a:noFill/>
                  </a:rPr>
                  <a:t> </a:t>
                </a:r>
              </a:p>
            </p:txBody>
          </p:sp>
        </mc:Fallback>
      </mc:AlternateContent>
    </p:spTree>
    <p:extLst>
      <p:ext uri="{BB962C8B-B14F-4D97-AF65-F5344CB8AC3E}">
        <p14:creationId xmlns:p14="http://schemas.microsoft.com/office/powerpoint/2010/main" val="3273155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Sound Power and Intensity</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I = Intensity, W/m</a:t>
            </a:r>
            <a:r>
              <a:rPr lang="en-GB" sz="3200" baseline="30000" dirty="0" smtClean="0"/>
              <a:t>2</a:t>
            </a:r>
            <a:endParaRPr lang="en-GB" sz="3200" dirty="0" smtClean="0"/>
          </a:p>
          <a:p>
            <a:pPr marL="0" indent="0">
              <a:buNone/>
            </a:pPr>
            <a:r>
              <a:rPr lang="en-GB" sz="3200" dirty="0" smtClean="0"/>
              <a:t>P</a:t>
            </a:r>
            <a:r>
              <a:rPr lang="en-GB" sz="3200" baseline="-25000" dirty="0"/>
              <a:t> </a:t>
            </a:r>
            <a:r>
              <a:rPr lang="en-GB" sz="3200" baseline="-25000" dirty="0" smtClean="0"/>
              <a:t>rms</a:t>
            </a:r>
            <a:r>
              <a:rPr lang="en-GB" sz="3200" dirty="0" smtClean="0"/>
              <a:t> = root mean squared sound pressure Pa</a:t>
            </a:r>
          </a:p>
          <a:p>
            <a:pPr marL="0" indent="0">
              <a:buNone/>
            </a:pPr>
            <a:r>
              <a:rPr lang="el-GR" sz="3200" dirty="0" smtClean="0"/>
              <a:t>ρ</a:t>
            </a:r>
            <a:r>
              <a:rPr lang="en-GB" sz="3200" dirty="0" smtClean="0"/>
              <a:t> = density of medium, Kg/m</a:t>
            </a:r>
            <a:r>
              <a:rPr lang="en-GB" sz="3200" baseline="30000" dirty="0" smtClean="0"/>
              <a:t>3</a:t>
            </a:r>
            <a:endParaRPr lang="en-GB" sz="3200" dirty="0" smtClean="0"/>
          </a:p>
          <a:p>
            <a:pPr marL="0" indent="0">
              <a:buNone/>
            </a:pPr>
            <a:r>
              <a:rPr lang="en-GB" sz="3200" dirty="0" smtClean="0"/>
              <a:t>C = Speed of sound in medium, m/s</a:t>
            </a:r>
          </a:p>
          <a:p>
            <a:pPr marL="0" indent="0">
              <a:buNone/>
            </a:pPr>
            <a:endParaRPr lang="en-GB" sz="3200" dirty="0"/>
          </a:p>
        </p:txBody>
      </p:sp>
    </p:spTree>
    <p:extLst>
      <p:ext uri="{BB962C8B-B14F-4D97-AF65-F5344CB8AC3E}">
        <p14:creationId xmlns:p14="http://schemas.microsoft.com/office/powerpoint/2010/main" val="3555021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Levels and Decibel</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lnSpcReduction="10000"/>
              </a:bodyPr>
              <a:lstStyle/>
              <a:p>
                <a:pPr marL="0" indent="0">
                  <a:buNone/>
                </a:pPr>
                <a:r>
                  <a:rPr lang="en-GB" sz="3200" dirty="0" smtClean="0"/>
                  <a:t>Measurements on this scale are called </a:t>
                </a:r>
                <a:r>
                  <a:rPr lang="en-GB" sz="3200" b="1" dirty="0" smtClean="0"/>
                  <a:t>levels</a:t>
                </a:r>
                <a:r>
                  <a:rPr lang="en-GB" sz="3200" dirty="0" smtClean="0"/>
                  <a:t> and the unit used for these types of measurements is the </a:t>
                </a:r>
                <a:r>
                  <a:rPr lang="en-GB" sz="3200" b="1" dirty="0" smtClean="0"/>
                  <a:t>bel</a:t>
                </a:r>
              </a:p>
              <a:p>
                <a:pPr marL="0" indent="0">
                  <a:buNone/>
                </a:pPr>
                <a:r>
                  <a:rPr lang="en-GB" sz="3200" b="1" dirty="0"/>
                  <a:t>	</a:t>
                </a:r>
                <a:r>
                  <a:rPr lang="en-GB" sz="3200" b="1" dirty="0" smtClean="0"/>
                  <a:t>	</a:t>
                </a:r>
                <a:r>
                  <a:rPr lang="en-GB" sz="3200" dirty="0" smtClean="0"/>
                  <a:t>L’ = log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𝑄</m:t>
                        </m:r>
                      </m:num>
                      <m:den>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𝑄</m:t>
                            </m:r>
                          </m:e>
                          <m:sub>
                            <m:r>
                              <a:rPr lang="en-GB" sz="3200" b="0" i="1" smtClean="0">
                                <a:latin typeface="Cambria Math" panose="02040503050406030204" pitchFamily="18" charset="0"/>
                              </a:rPr>
                              <m:t>0</m:t>
                            </m:r>
                          </m:sub>
                        </m:sSub>
                      </m:den>
                    </m:f>
                  </m:oMath>
                </a14:m>
                <a:endParaRPr lang="en-GB" sz="3200" dirty="0" smtClean="0"/>
              </a:p>
              <a:p>
                <a:pPr marL="0" indent="0">
                  <a:buNone/>
                </a:pPr>
                <a:endParaRPr lang="en-GB" sz="3200" dirty="0"/>
              </a:p>
              <a:p>
                <a:pPr marL="0" indent="0">
                  <a:buNone/>
                </a:pPr>
                <a:r>
                  <a:rPr lang="en-GB" sz="3200" dirty="0" smtClean="0"/>
                  <a:t>L’ = level, bels</a:t>
                </a:r>
              </a:p>
              <a:p>
                <a:pPr marL="0" indent="0">
                  <a:buNone/>
                </a:pPr>
                <a:r>
                  <a:rPr lang="en-GB" sz="3200" dirty="0" smtClean="0"/>
                  <a:t>Q = measured quantity</a:t>
                </a:r>
              </a:p>
              <a:p>
                <a:pPr marL="0" indent="0">
                  <a:buNone/>
                </a:pPr>
                <a:r>
                  <a:rPr lang="en-GB" sz="3200" dirty="0" smtClean="0"/>
                  <a:t>Q</a:t>
                </a:r>
                <a:r>
                  <a:rPr lang="en-GB" sz="3200" baseline="-25000" dirty="0" smtClean="0"/>
                  <a:t>O</a:t>
                </a:r>
                <a:r>
                  <a:rPr lang="en-GB" sz="3200" dirty="0" smtClean="0"/>
                  <a:t> = reference quantity</a:t>
                </a:r>
              </a:p>
              <a:p>
                <a:pPr marL="0" indent="0">
                  <a:buNone/>
                </a:pPr>
                <a:r>
                  <a:rPr lang="en-GB" sz="3200" dirty="0" smtClean="0"/>
                  <a:t>Log = logarithm in base 10</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3782" b="-1120"/>
                </a:stretch>
              </a:blipFill>
            </p:spPr>
            <p:txBody>
              <a:bodyPr/>
              <a:lstStyle/>
              <a:p>
                <a:r>
                  <a:rPr lang="en-GB">
                    <a:noFill/>
                  </a:rPr>
                  <a:t> </a:t>
                </a:r>
              </a:p>
            </p:txBody>
          </p:sp>
        </mc:Fallback>
      </mc:AlternateContent>
    </p:spTree>
    <p:extLst>
      <p:ext uri="{BB962C8B-B14F-4D97-AF65-F5344CB8AC3E}">
        <p14:creationId xmlns:p14="http://schemas.microsoft.com/office/powerpoint/2010/main" val="395249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Levels and Decibel</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92500" lnSpcReduction="10000"/>
              </a:bodyPr>
              <a:lstStyle/>
              <a:p>
                <a:pPr marL="0" indent="0">
                  <a:buNone/>
                </a:pPr>
                <a:r>
                  <a:rPr lang="en-GB" sz="3200" dirty="0" smtClean="0"/>
                  <a:t>A bel turns out to be a rather large unit, so for convenience it is divided into 10 sub units called </a:t>
                </a:r>
                <a:r>
                  <a:rPr lang="en-GB" sz="3200" b="1" dirty="0" smtClean="0"/>
                  <a:t> decibels</a:t>
                </a:r>
                <a:r>
                  <a:rPr lang="en-GB" sz="3200" dirty="0" smtClean="0"/>
                  <a:t> (dB).  Levels in dB are calculated as follows:</a:t>
                </a:r>
              </a:p>
              <a:p>
                <a:pPr marL="0" indent="0">
                  <a:buNone/>
                </a:pPr>
                <a:r>
                  <a:rPr lang="en-GB" sz="3200" dirty="0"/>
                  <a:t>		</a:t>
                </a:r>
                <a:r>
                  <a:rPr lang="en-GB" sz="3200" dirty="0" smtClean="0"/>
                  <a:t>L = 10 log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𝑄</m:t>
                        </m:r>
                      </m:num>
                      <m:den>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𝑄</m:t>
                            </m:r>
                          </m:e>
                          <m:sub>
                            <m:r>
                              <a:rPr lang="en-GB" sz="3200" b="0" i="1" smtClean="0">
                                <a:latin typeface="Cambria Math" panose="02040503050406030204" pitchFamily="18" charset="0"/>
                              </a:rPr>
                              <m:t>0</m:t>
                            </m:r>
                          </m:sub>
                        </m:sSub>
                      </m:den>
                    </m:f>
                  </m:oMath>
                </a14:m>
                <a:endParaRPr lang="en-GB" sz="3200" dirty="0" smtClean="0"/>
              </a:p>
              <a:p>
                <a:pPr marL="0" indent="0">
                  <a:buNone/>
                </a:pPr>
                <a:r>
                  <a:rPr lang="en-GB" sz="3200" dirty="0" smtClean="0"/>
                  <a:t>Sound power level</a:t>
                </a:r>
              </a:p>
              <a:p>
                <a:pPr marL="0" indent="0">
                  <a:buNone/>
                </a:pPr>
                <a:r>
                  <a:rPr lang="en-GB" sz="3200" dirty="0"/>
                  <a:t>	</a:t>
                </a:r>
                <a:r>
                  <a:rPr lang="en-GB" sz="3200" dirty="0" smtClean="0"/>
                  <a:t>	L</a:t>
                </a:r>
                <a:r>
                  <a:rPr lang="en-GB" sz="3200" baseline="-25000" dirty="0" smtClean="0"/>
                  <a:t>W</a:t>
                </a:r>
                <a:r>
                  <a:rPr lang="en-GB" sz="3200" dirty="0" smtClean="0"/>
                  <a:t> = 10 log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𝑊</m:t>
                        </m:r>
                      </m:num>
                      <m:den>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10</m:t>
                            </m:r>
                          </m:e>
                          <m:sup>
                            <m:r>
                              <a:rPr lang="en-GB" sz="3200" b="0" i="1" smtClean="0">
                                <a:latin typeface="Cambria Math" panose="02040503050406030204" pitchFamily="18" charset="0"/>
                              </a:rPr>
                              <m:t>−12</m:t>
                            </m:r>
                          </m:sup>
                        </m:sSup>
                      </m:den>
                    </m:f>
                  </m:oMath>
                </a14:m>
                <a:endParaRPr lang="en-GB" sz="3200" dirty="0" smtClean="0"/>
              </a:p>
              <a:p>
                <a:pPr marL="0" indent="0">
                  <a:buNone/>
                </a:pPr>
                <a:r>
                  <a:rPr lang="en-GB" sz="3200" dirty="0" smtClean="0"/>
                  <a:t>Sound intensity level</a:t>
                </a:r>
              </a:p>
              <a:p>
                <a:pPr marL="0" indent="0">
                  <a:buNone/>
                </a:pPr>
                <a:r>
                  <a:rPr lang="en-GB" sz="3200" dirty="0"/>
                  <a:t>	</a:t>
                </a:r>
                <a:r>
                  <a:rPr lang="en-GB" sz="3200" dirty="0" smtClean="0"/>
                  <a:t>	L</a:t>
                </a:r>
                <a:r>
                  <a:rPr lang="en-GB" sz="3200" baseline="-25000" dirty="0" smtClean="0"/>
                  <a:t>I</a:t>
                </a:r>
                <a:r>
                  <a:rPr lang="en-GB" sz="3200" dirty="0" smtClean="0"/>
                  <a:t> = 10 log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𝐼</m:t>
                        </m:r>
                      </m:num>
                      <m:den>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10</m:t>
                            </m:r>
                          </m:e>
                          <m:sup>
                            <m:r>
                              <a:rPr lang="en-GB" sz="3200" b="0" i="1" smtClean="0">
                                <a:latin typeface="Cambria Math" panose="02040503050406030204" pitchFamily="18" charset="0"/>
                              </a:rPr>
                              <m:t>−12</m:t>
                            </m:r>
                          </m:sup>
                        </m:sSup>
                      </m:den>
                    </m:f>
                  </m:oMath>
                </a14:m>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391" t="-3641"/>
                </a:stretch>
              </a:blipFill>
            </p:spPr>
            <p:txBody>
              <a:bodyPr/>
              <a:lstStyle/>
              <a:p>
                <a:r>
                  <a:rPr lang="en-GB">
                    <a:noFill/>
                  </a:rPr>
                  <a:t> </a:t>
                </a:r>
              </a:p>
            </p:txBody>
          </p:sp>
        </mc:Fallback>
      </mc:AlternateContent>
    </p:spTree>
    <p:extLst>
      <p:ext uri="{BB962C8B-B14F-4D97-AF65-F5344CB8AC3E}">
        <p14:creationId xmlns:p14="http://schemas.microsoft.com/office/powerpoint/2010/main" val="15806798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3074" name="Picture 2" descr="Image result for Sound Pressure level imag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37191" y="365126"/>
            <a:ext cx="10292316" cy="5815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2100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Rating Systems</a:t>
            </a:r>
            <a:endParaRPr lang="en-GB" dirty="0"/>
          </a:p>
        </p:txBody>
      </p:sp>
      <p:sp>
        <p:nvSpPr>
          <p:cNvPr id="3" name="Content Placeholder 2"/>
          <p:cNvSpPr>
            <a:spLocks noGrp="1"/>
          </p:cNvSpPr>
          <p:nvPr>
            <p:ph idx="1"/>
          </p:nvPr>
        </p:nvSpPr>
        <p:spPr/>
        <p:txBody>
          <a:bodyPr>
            <a:normAutofit/>
          </a:bodyPr>
          <a:lstStyle/>
          <a:p>
            <a:r>
              <a:rPr lang="en-GB" sz="3200" dirty="0" smtClean="0"/>
              <a:t>Allows measurements by sound level meters to be summarised in a meaningful way</a:t>
            </a:r>
          </a:p>
          <a:p>
            <a:r>
              <a:rPr lang="en-GB" sz="3200" dirty="0" smtClean="0"/>
              <a:t>An ideal system must take frequency into account, differentiate between day and night time noise</a:t>
            </a:r>
          </a:p>
          <a:p>
            <a:r>
              <a:rPr lang="en-GB" sz="3200" dirty="0" smtClean="0"/>
              <a:t>Capable of describing the cumulative noise exposure</a:t>
            </a:r>
            <a:endParaRPr lang="en-GB" sz="3200" dirty="0"/>
          </a:p>
        </p:txBody>
      </p:sp>
    </p:spTree>
    <p:extLst>
      <p:ext uri="{BB962C8B-B14F-4D97-AF65-F5344CB8AC3E}">
        <p14:creationId xmlns:p14="http://schemas.microsoft.com/office/powerpoint/2010/main" val="26467880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L</a:t>
            </a:r>
            <a:r>
              <a:rPr lang="en-GB" baseline="-25000" dirty="0" smtClean="0"/>
              <a:t>N</a:t>
            </a:r>
            <a:r>
              <a:rPr lang="en-GB" dirty="0" smtClean="0"/>
              <a:t> Concept</a:t>
            </a:r>
            <a:endParaRPr lang="en-GB" dirty="0"/>
          </a:p>
        </p:txBody>
      </p:sp>
      <p:sp>
        <p:nvSpPr>
          <p:cNvPr id="3" name="Content Placeholder 2"/>
          <p:cNvSpPr>
            <a:spLocks noGrp="1"/>
          </p:cNvSpPr>
          <p:nvPr>
            <p:ph idx="1"/>
          </p:nvPr>
        </p:nvSpPr>
        <p:spPr/>
        <p:txBody>
          <a:bodyPr>
            <a:normAutofit/>
          </a:bodyPr>
          <a:lstStyle/>
          <a:p>
            <a:r>
              <a:rPr lang="en-GB" sz="3200" dirty="0" smtClean="0"/>
              <a:t>Is a statistical measure that indicates how frequently a particular sound level is exceeded</a:t>
            </a:r>
          </a:p>
          <a:p>
            <a:r>
              <a:rPr lang="en-GB" sz="3200" dirty="0" smtClean="0"/>
              <a:t>If, for example, we write L</a:t>
            </a:r>
            <a:r>
              <a:rPr lang="en-GB" sz="3200" baseline="-25000" dirty="0" smtClean="0"/>
              <a:t>30</a:t>
            </a:r>
            <a:r>
              <a:rPr lang="en-GB" sz="3200" dirty="0" smtClean="0"/>
              <a:t> = 67 dB(A), then we know that 67 dB(A) was exceeded for 30% of the measuring time</a:t>
            </a:r>
            <a:endParaRPr lang="en-GB" sz="3200" dirty="0"/>
          </a:p>
        </p:txBody>
      </p:sp>
    </p:spTree>
    <p:extLst>
      <p:ext uri="{BB962C8B-B14F-4D97-AF65-F5344CB8AC3E}">
        <p14:creationId xmlns:p14="http://schemas.microsoft.com/office/powerpoint/2010/main" val="38434136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098" name="Picture 2" descr="Image result for Sound level distribu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45805" y="365125"/>
            <a:ext cx="10859386" cy="5811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94903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L</a:t>
            </a:r>
            <a:r>
              <a:rPr lang="en-GB" baseline="-25000" dirty="0" smtClean="0"/>
              <a:t>eq</a:t>
            </a:r>
            <a:r>
              <a:rPr lang="en-GB" dirty="0" smtClean="0"/>
              <a:t> Concept</a:t>
            </a:r>
            <a:endParaRPr lang="en-GB" dirty="0"/>
          </a:p>
        </p:txBody>
      </p:sp>
      <p:sp>
        <p:nvSpPr>
          <p:cNvPr id="3" name="Content Placeholder 2"/>
          <p:cNvSpPr>
            <a:spLocks noGrp="1"/>
          </p:cNvSpPr>
          <p:nvPr>
            <p:ph idx="1"/>
          </p:nvPr>
        </p:nvSpPr>
        <p:spPr>
          <a:xfrm>
            <a:off x="1467293" y="1825625"/>
            <a:ext cx="9370828" cy="4351338"/>
          </a:xfrm>
        </p:spPr>
        <p:txBody>
          <a:bodyPr>
            <a:normAutofit/>
          </a:bodyPr>
          <a:lstStyle/>
          <a:p>
            <a:r>
              <a:rPr lang="en-GB" sz="3200" dirty="0" smtClean="0"/>
              <a:t>The equivalent continuous equal energy level () can be applied to any fluctuating noise level</a:t>
            </a:r>
          </a:p>
          <a:p>
            <a:r>
              <a:rPr lang="en-GB" sz="3200" dirty="0" smtClean="0"/>
              <a:t>It is the constant noise level, that over a given time, expends the same amount of energy as the fluctuating level over the same time period</a:t>
            </a:r>
            <a:endParaRPr lang="en-GB" sz="3200" dirty="0"/>
          </a:p>
        </p:txBody>
      </p:sp>
    </p:spTree>
    <p:extLst>
      <p:ext uri="{BB962C8B-B14F-4D97-AF65-F5344CB8AC3E}">
        <p14:creationId xmlns:p14="http://schemas.microsoft.com/office/powerpoint/2010/main" val="3759436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L</a:t>
            </a:r>
            <a:r>
              <a:rPr lang="en-GB" baseline="-25000" dirty="0" smtClean="0"/>
              <a:t>eq</a:t>
            </a:r>
            <a:r>
              <a:rPr lang="en-GB" dirty="0" smtClean="0"/>
              <a:t> Concept</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dirty="0" smtClean="0"/>
                  <a:t>It is expressed as follows:</a:t>
                </a:r>
              </a:p>
              <a:p>
                <a:pPr marL="0" indent="0">
                  <a:buNone/>
                </a:pPr>
                <a:endParaRPr lang="en-GB" sz="3200" dirty="0"/>
              </a:p>
              <a:p>
                <a:pPr marL="0" indent="0">
                  <a:buNone/>
                </a:pPr>
                <a:r>
                  <a:rPr lang="en-GB" sz="3200" dirty="0" smtClean="0"/>
                  <a:t>L</a:t>
                </a:r>
                <a:r>
                  <a:rPr lang="en-GB" sz="3200" baseline="-25000" dirty="0" smtClean="0"/>
                  <a:t>eq</a:t>
                </a:r>
                <a:r>
                  <a:rPr lang="en-GB" sz="3200" dirty="0" smtClean="0"/>
                  <a:t> = 10 log </a:t>
                </a:r>
                <a14:m>
                  <m:oMath xmlns:m="http://schemas.openxmlformats.org/officeDocument/2006/math">
                    <m:nary>
                      <m:naryPr>
                        <m:chr m:val="∑"/>
                        <m:ctrlPr>
                          <a:rPr lang="en-GB" sz="3200" i="1" smtClean="0">
                            <a:latin typeface="Cambria Math" panose="02040503050406030204" pitchFamily="18" charset="0"/>
                          </a:rPr>
                        </m:ctrlPr>
                      </m:naryPr>
                      <m:sub>
                        <m:r>
                          <m:rPr>
                            <m:brk m:alnAt="23"/>
                          </m:rPr>
                          <a:rPr lang="en-GB" sz="3200" b="0" i="1" smtClean="0">
                            <a:latin typeface="Cambria Math" panose="02040503050406030204" pitchFamily="18" charset="0"/>
                          </a:rPr>
                          <m:t>𝑖</m:t>
                        </m:r>
                        <m:r>
                          <a:rPr lang="en-GB" sz="3200" b="0" i="1" smtClean="0">
                            <a:latin typeface="Cambria Math" panose="02040503050406030204" pitchFamily="18" charset="0"/>
                          </a:rPr>
                          <m:t> −1</m:t>
                        </m:r>
                      </m:sub>
                      <m:sup>
                        <m:r>
                          <a:rPr lang="en-GB" sz="3200" b="0" i="1" smtClean="0">
                            <a:latin typeface="Cambria Math" panose="02040503050406030204" pitchFamily="18" charset="0"/>
                          </a:rPr>
                          <m:t>𝑖</m:t>
                        </m:r>
                        <m:r>
                          <a:rPr lang="en-GB" sz="3200" b="0" i="1" smtClean="0">
                            <a:latin typeface="Cambria Math" panose="02040503050406030204" pitchFamily="18" charset="0"/>
                          </a:rPr>
                          <m:t>=</m:t>
                        </m:r>
                        <m:r>
                          <a:rPr lang="en-GB" sz="3200" b="0" i="1" smtClean="0">
                            <a:latin typeface="Cambria Math" panose="02040503050406030204" pitchFamily="18" charset="0"/>
                          </a:rPr>
                          <m:t>𝑛</m:t>
                        </m:r>
                      </m:sup>
                      <m:e>
                        <m:d>
                          <m:dPr>
                            <m:ctrlPr>
                              <a:rPr lang="en-GB" sz="3200" i="1" smtClean="0">
                                <a:latin typeface="Cambria Math" panose="02040503050406030204" pitchFamily="18" charset="0"/>
                              </a:rPr>
                            </m:ctrlPr>
                          </m:dPr>
                          <m:e>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10</m:t>
                                </m:r>
                              </m:e>
                              <m:sup>
                                <m:r>
                                  <a:rPr lang="en-GB" sz="3200" b="0" i="1" smtClean="0">
                                    <a:latin typeface="Cambria Math" panose="02040503050406030204" pitchFamily="18" charset="0"/>
                                  </a:rPr>
                                  <m:t>𝐿𝑖</m:t>
                                </m:r>
                                <m:r>
                                  <a:rPr lang="en-GB" sz="3200" b="0" i="1" smtClean="0">
                                    <a:latin typeface="Cambria Math" panose="02040503050406030204" pitchFamily="18" charset="0"/>
                                  </a:rPr>
                                  <m:t>/10</m:t>
                                </m:r>
                              </m:sup>
                            </m:sSup>
                          </m:e>
                        </m:d>
                      </m:e>
                    </m:nary>
                  </m:oMath>
                </a14:m>
                <a:r>
                  <a:rPr lang="en-GB" sz="3200" dirty="0" smtClean="0"/>
                  <a:t> </a:t>
                </a:r>
                <a14:m>
                  <m:oMath xmlns:m="http://schemas.openxmlformats.org/officeDocument/2006/math">
                    <m:d>
                      <m:dPr>
                        <m:ctrlPr>
                          <a:rPr lang="en-GB" sz="3200" i="1" dirty="0" smtClean="0">
                            <a:latin typeface="Cambria Math" panose="02040503050406030204" pitchFamily="18" charset="0"/>
                          </a:rPr>
                        </m:ctrlPr>
                      </m:dPr>
                      <m:e>
                        <m:sSub>
                          <m:sSubPr>
                            <m:ctrlPr>
                              <a:rPr lang="en-GB" sz="3200" i="1" dirty="0" smtClean="0">
                                <a:latin typeface="Cambria Math" panose="02040503050406030204" pitchFamily="18" charset="0"/>
                              </a:rPr>
                            </m:ctrlPr>
                          </m:sSubPr>
                          <m:e>
                            <m:r>
                              <a:rPr lang="en-GB" sz="3200" b="0" i="1" dirty="0" smtClean="0">
                                <a:latin typeface="Cambria Math" panose="02040503050406030204" pitchFamily="18" charset="0"/>
                              </a:rPr>
                              <m:t>𝑡</m:t>
                            </m:r>
                          </m:e>
                          <m:sub>
                            <m:r>
                              <a:rPr lang="en-GB" sz="3200" b="0" i="1" dirty="0" smtClean="0">
                                <a:latin typeface="Cambria Math" panose="02040503050406030204" pitchFamily="18" charset="0"/>
                              </a:rPr>
                              <m:t>𝑖</m:t>
                            </m:r>
                          </m:sub>
                        </m:sSub>
                      </m:e>
                    </m:d>
                  </m:oMath>
                </a14:m>
                <a:endParaRPr lang="en-GB" sz="3200" dirty="0" smtClean="0"/>
              </a:p>
              <a:p>
                <a:pPr marL="0" indent="0">
                  <a:buNone/>
                </a:pPr>
                <a:r>
                  <a:rPr lang="en-GB" sz="3200" dirty="0"/>
                  <a:t>n</a:t>
                </a:r>
                <a:r>
                  <a:rPr lang="en-GB" sz="3200" dirty="0" smtClean="0"/>
                  <a:t> = the total number of samples taken</a:t>
                </a:r>
              </a:p>
              <a:p>
                <a:pPr marL="0" indent="0">
                  <a:buNone/>
                </a:pPr>
                <a:r>
                  <a:rPr lang="en-GB" sz="3200" dirty="0" smtClean="0"/>
                  <a:t>Li = the noise level in dB(A) of the ith sample</a:t>
                </a:r>
              </a:p>
              <a:p>
                <a:pPr marL="0" indent="0">
                  <a:buNone/>
                </a:pPr>
                <a:r>
                  <a:rPr lang="en-GB" sz="3200" dirty="0" smtClean="0"/>
                  <a:t>t</a:t>
                </a:r>
                <a:r>
                  <a:rPr lang="en-GB" sz="3200" baseline="-25000" dirty="0" smtClean="0"/>
                  <a:t>i</a:t>
                </a:r>
                <a:r>
                  <a:rPr lang="en-GB" sz="3200" dirty="0" smtClean="0"/>
                  <a:t> = fraction of total sample time</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a:stretch>
              </a:blipFill>
            </p:spPr>
            <p:txBody>
              <a:bodyPr/>
              <a:lstStyle/>
              <a:p>
                <a:r>
                  <a:rPr lang="en-GB">
                    <a:noFill/>
                  </a:rPr>
                  <a:t> </a:t>
                </a:r>
              </a:p>
            </p:txBody>
          </p:sp>
        </mc:Fallback>
      </mc:AlternateContent>
    </p:spTree>
    <p:extLst>
      <p:ext uri="{BB962C8B-B14F-4D97-AF65-F5344CB8AC3E}">
        <p14:creationId xmlns:p14="http://schemas.microsoft.com/office/powerpoint/2010/main" val="19272454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L</a:t>
            </a:r>
            <a:r>
              <a:rPr lang="en-GB" baseline="-25000" dirty="0" smtClean="0"/>
              <a:t>eq</a:t>
            </a:r>
            <a:r>
              <a:rPr lang="en-GB" dirty="0" smtClean="0"/>
              <a:t> Example</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Consider the case where a noise level of 90 dBA exists for 10 minutes and is followed by a reduced noise level of 70 dBA for 30 minutes</a:t>
            </a:r>
          </a:p>
          <a:p>
            <a:pPr marL="0" indent="0">
              <a:buNone/>
            </a:pPr>
            <a:r>
              <a:rPr lang="en-GB" sz="3200" dirty="0" smtClean="0"/>
              <a:t>What is the equivalent continuous equal energy level for the 40-minute period?  Assume a give-minute sampling interval</a:t>
            </a:r>
            <a:endParaRPr lang="en-GB" sz="3200" dirty="0"/>
          </a:p>
        </p:txBody>
      </p:sp>
    </p:spTree>
    <p:extLst>
      <p:ext uri="{BB962C8B-B14F-4D97-AF65-F5344CB8AC3E}">
        <p14:creationId xmlns:p14="http://schemas.microsoft.com/office/powerpoint/2010/main" val="31978424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L</a:t>
            </a:r>
            <a:r>
              <a:rPr lang="en-GB" baseline="-25000" dirty="0" smtClean="0"/>
              <a:t>eq</a:t>
            </a:r>
            <a:r>
              <a:rPr lang="en-GB" dirty="0" smtClean="0"/>
              <a:t> Example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b="1" u="sng" dirty="0" smtClean="0"/>
                  <a:t>Solution</a:t>
                </a:r>
              </a:p>
              <a:p>
                <a:pPr marL="0" indent="0">
                  <a:buNone/>
                </a:pPr>
                <a:r>
                  <a:rPr lang="en-GB" sz="3200" dirty="0" smtClean="0"/>
                  <a:t>If sampling interval is five minutes then the total number of samples (n) is 8, and the fraction of total sample time (t ) for each sample is 1/8 = 0.125</a:t>
                </a:r>
              </a:p>
              <a:p>
                <a:pPr marL="0" indent="0">
                  <a:buNone/>
                </a:pPr>
                <a14:m>
                  <m:oMath xmlns:m="http://schemas.openxmlformats.org/officeDocument/2006/math">
                    <m:nary>
                      <m:naryPr>
                        <m:chr m:val="∑"/>
                        <m:ctrlPr>
                          <a:rPr lang="en-GB" sz="3200" i="1" smtClean="0">
                            <a:latin typeface="Cambria Math" panose="02040503050406030204" pitchFamily="18" charset="0"/>
                          </a:rPr>
                        </m:ctrlPr>
                      </m:naryPr>
                      <m:sub>
                        <m:r>
                          <m:rPr>
                            <m:brk m:alnAt="23"/>
                          </m:rPr>
                          <a:rPr lang="en-GB" sz="3200" b="0" i="1" smtClean="0">
                            <a:latin typeface="Cambria Math" panose="02040503050406030204" pitchFamily="18" charset="0"/>
                          </a:rPr>
                          <m:t>𝑡</m:t>
                        </m:r>
                        <m:r>
                          <a:rPr lang="en-GB" sz="3200" b="0" i="1" smtClean="0">
                            <a:latin typeface="Cambria Math" panose="02040503050406030204" pitchFamily="18" charset="0"/>
                          </a:rPr>
                          <m:t>=1</m:t>
                        </m:r>
                      </m:sub>
                      <m:sup>
                        <m:r>
                          <a:rPr lang="en-GB" sz="3200" b="0" i="1" smtClean="0">
                            <a:latin typeface="Cambria Math" panose="02040503050406030204" pitchFamily="18" charset="0"/>
                          </a:rPr>
                          <m:t>2</m:t>
                        </m:r>
                      </m:sup>
                      <m:e>
                        <m:r>
                          <a:rPr lang="en-GB" sz="3200" b="0" i="1" smtClean="0">
                            <a:latin typeface="Cambria Math" panose="02040503050406030204" pitchFamily="18" charset="0"/>
                          </a:rPr>
                          <m:t>= </m:t>
                        </m:r>
                        <m:d>
                          <m:dPr>
                            <m:ctrlPr>
                              <a:rPr lang="en-GB" sz="3200" b="0" i="1" smtClean="0">
                                <a:latin typeface="Cambria Math" panose="02040503050406030204" pitchFamily="18" charset="0"/>
                              </a:rPr>
                            </m:ctrlPr>
                          </m:dPr>
                          <m:e>
                            <m:sSup>
                              <m:sSupPr>
                                <m:ctrlPr>
                                  <a:rPr lang="en-GB" sz="3200" b="0" i="1" smtClean="0">
                                    <a:latin typeface="Cambria Math" panose="02040503050406030204" pitchFamily="18" charset="0"/>
                                  </a:rPr>
                                </m:ctrlPr>
                              </m:sSupPr>
                              <m:e>
                                <m:r>
                                  <a:rPr lang="en-GB" sz="3200" b="0" i="1" smtClean="0">
                                    <a:latin typeface="Cambria Math" panose="02040503050406030204" pitchFamily="18" charset="0"/>
                                  </a:rPr>
                                  <m:t>10</m:t>
                                </m:r>
                              </m:e>
                              <m:sup>
                                <m:r>
                                  <a:rPr lang="en-GB" sz="3200" b="0" i="1" smtClean="0">
                                    <a:latin typeface="Cambria Math" panose="02040503050406030204" pitchFamily="18" charset="0"/>
                                  </a:rPr>
                                  <m:t>90/10</m:t>
                                </m:r>
                              </m:sup>
                            </m:sSup>
                          </m:e>
                        </m:d>
                      </m:e>
                    </m:nary>
                  </m:oMath>
                </a14:m>
                <a:r>
                  <a:rPr lang="en-GB" sz="3200" dirty="0" smtClean="0"/>
                  <a:t> </a:t>
                </a:r>
                <a14:m>
                  <m:oMath xmlns:m="http://schemas.openxmlformats.org/officeDocument/2006/math">
                    <m:d>
                      <m:dPr>
                        <m:ctrlPr>
                          <a:rPr lang="en-GB" sz="3200" i="1" dirty="0" smtClean="0">
                            <a:latin typeface="Cambria Math" panose="02040503050406030204" pitchFamily="18" charset="0"/>
                          </a:rPr>
                        </m:ctrlPr>
                      </m:dPr>
                      <m:e>
                        <m:r>
                          <a:rPr lang="en-GB" sz="3200" b="0" i="1" dirty="0" smtClean="0">
                            <a:latin typeface="Cambria Math" panose="02040503050406030204" pitchFamily="18" charset="0"/>
                          </a:rPr>
                          <m:t>0.250</m:t>
                        </m:r>
                      </m:e>
                    </m:d>
                  </m:oMath>
                </a14:m>
                <a:r>
                  <a:rPr lang="en-GB" sz="3200" dirty="0" smtClean="0"/>
                  <a:t> + </a:t>
                </a:r>
                <a14:m>
                  <m:oMath xmlns:m="http://schemas.openxmlformats.org/officeDocument/2006/math">
                    <m:d>
                      <m:dPr>
                        <m:ctrlPr>
                          <a:rPr lang="en-GB" sz="3200" i="1" smtClean="0">
                            <a:latin typeface="Cambria Math" panose="02040503050406030204" pitchFamily="18" charset="0"/>
                          </a:rPr>
                        </m:ctrlPr>
                      </m:dPr>
                      <m:e>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10</m:t>
                            </m:r>
                          </m:e>
                          <m:sup>
                            <m:r>
                              <a:rPr lang="en-GB" sz="3200" b="0" i="1" smtClean="0">
                                <a:latin typeface="Cambria Math" panose="02040503050406030204" pitchFamily="18" charset="0"/>
                              </a:rPr>
                              <m:t>70</m:t>
                            </m:r>
                          </m:sup>
                        </m:sSup>
                      </m:e>
                    </m:d>
                  </m:oMath>
                </a14:m>
                <a:r>
                  <a:rPr lang="en-GB" sz="3200" dirty="0" smtClean="0"/>
                  <a:t> </a:t>
                </a:r>
                <a14:m>
                  <m:oMath xmlns:m="http://schemas.openxmlformats.org/officeDocument/2006/math">
                    <m:d>
                      <m:dPr>
                        <m:ctrlPr>
                          <a:rPr lang="en-GB" sz="3200" i="1" dirty="0" smtClean="0">
                            <a:latin typeface="Cambria Math" panose="02040503050406030204" pitchFamily="18" charset="0"/>
                          </a:rPr>
                        </m:ctrlPr>
                      </m:dPr>
                      <m:e>
                        <m:r>
                          <a:rPr lang="en-GB" sz="3200" b="0" i="1" dirty="0" smtClean="0">
                            <a:latin typeface="Cambria Math" panose="02040503050406030204" pitchFamily="18" charset="0"/>
                          </a:rPr>
                          <m:t>0.750</m:t>
                        </m:r>
                      </m:e>
                    </m:d>
                  </m:oMath>
                </a14:m>
                <a:endParaRPr lang="en-GB" sz="3200" dirty="0" smtClean="0"/>
              </a:p>
              <a:p>
                <a:pPr marL="0" indent="0">
                  <a:buNone/>
                </a:pPr>
                <a:r>
                  <a:rPr lang="en-GB" sz="3200" dirty="0"/>
                  <a:t>	</a:t>
                </a:r>
                <a:r>
                  <a:rPr lang="en-GB" sz="3200" dirty="0" smtClean="0"/>
                  <a:t>= (</a:t>
                </a:r>
                <a14:m>
                  <m:oMath xmlns:m="http://schemas.openxmlformats.org/officeDocument/2006/math">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2.50 </m:t>
                        </m:r>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rPr>
                          <m:t>8</m:t>
                        </m:r>
                      </m:sup>
                    </m:sSup>
                    <m:r>
                      <a:rPr lang="en-GB" sz="3200" b="0" i="1" smtClean="0">
                        <a:latin typeface="Cambria Math" panose="02040503050406030204" pitchFamily="18" charset="0"/>
                      </a:rPr>
                      <m:t>)+(</m:t>
                    </m:r>
                    <m:sSup>
                      <m:sSupPr>
                        <m:ctrlPr>
                          <a:rPr lang="en-GB" sz="3200" b="0" i="1" smtClean="0">
                            <a:latin typeface="Cambria Math" panose="02040503050406030204" pitchFamily="18" charset="0"/>
                          </a:rPr>
                        </m:ctrlPr>
                      </m:sSupPr>
                      <m:e>
                        <m:r>
                          <a:rPr lang="en-GB" sz="3200" b="0" i="1" smtClean="0">
                            <a:latin typeface="Cambria Math" panose="02040503050406030204" pitchFamily="18" charset="0"/>
                          </a:rPr>
                          <m:t>7.50 </m:t>
                        </m:r>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rPr>
                          <m:t>6</m:t>
                        </m:r>
                      </m:sup>
                    </m:sSup>
                  </m:oMath>
                </a14:m>
                <a:r>
                  <a:rPr lang="en-GB" sz="3200" dirty="0" smtClean="0"/>
                  <a:t>) = </a:t>
                </a:r>
                <a14:m>
                  <m:oMath xmlns:m="http://schemas.openxmlformats.org/officeDocument/2006/math">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2.58 </m:t>
                        </m:r>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rPr>
                          <m:t>8</m:t>
                        </m:r>
                      </m:sup>
                    </m:sSup>
                  </m:oMath>
                </a14:m>
                <a:endParaRPr lang="en-GB" sz="3200" dirty="0" smtClean="0"/>
              </a:p>
              <a:p>
                <a:pPr marL="0" indent="0">
                  <a:buNone/>
                </a:pPr>
                <a:r>
                  <a:rPr lang="en-GB" sz="3200" dirty="0" smtClean="0"/>
                  <a:t> L</a:t>
                </a:r>
                <a:r>
                  <a:rPr lang="en-GB" sz="3200" baseline="-25000" dirty="0" smtClean="0"/>
                  <a:t>eq </a:t>
                </a:r>
                <a:r>
                  <a:rPr lang="en-GB" sz="3200" dirty="0" smtClean="0"/>
                  <a:t>= 10 log (</a:t>
                </a:r>
                <a14:m>
                  <m:oMath xmlns:m="http://schemas.openxmlformats.org/officeDocument/2006/math">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2.58 </m:t>
                        </m:r>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rPr>
                          <m:t>8</m:t>
                        </m:r>
                      </m:sup>
                    </m:sSup>
                  </m:oMath>
                </a14:m>
                <a:r>
                  <a:rPr lang="en-GB" sz="3200" dirty="0" smtClean="0"/>
                  <a:t>) </a:t>
                </a:r>
              </a:p>
              <a:p>
                <a:pPr marL="0" indent="0">
                  <a:buNone/>
                </a:pPr>
                <a:r>
                  <a:rPr lang="en-GB" sz="3200" dirty="0" smtClean="0"/>
                  <a:t>       = 84.11 or 84 dBA</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b="-3361"/>
                </a:stretch>
              </a:blipFill>
            </p:spPr>
            <p:txBody>
              <a:bodyPr/>
              <a:lstStyle/>
              <a:p>
                <a:r>
                  <a:rPr lang="en-GB">
                    <a:noFill/>
                  </a:rPr>
                  <a:t> </a:t>
                </a:r>
              </a:p>
            </p:txBody>
          </p:sp>
        </mc:Fallback>
      </mc:AlternateContent>
    </p:spTree>
    <p:extLst>
      <p:ext uri="{BB962C8B-B14F-4D97-AF65-F5344CB8AC3E}">
        <p14:creationId xmlns:p14="http://schemas.microsoft.com/office/powerpoint/2010/main" val="9792395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L</a:t>
            </a:r>
            <a:r>
              <a:rPr lang="en-GB" baseline="-25000" dirty="0" smtClean="0"/>
              <a:t>dn </a:t>
            </a:r>
            <a:r>
              <a:rPr lang="en-GB" dirty="0" smtClean="0"/>
              <a:t>Concept</a:t>
            </a:r>
            <a:endParaRPr lang="en-GB" dirty="0"/>
          </a:p>
        </p:txBody>
      </p:sp>
      <p:sp>
        <p:nvSpPr>
          <p:cNvPr id="3" name="Content Placeholder 2"/>
          <p:cNvSpPr>
            <a:spLocks noGrp="1"/>
          </p:cNvSpPr>
          <p:nvPr>
            <p:ph idx="1"/>
          </p:nvPr>
        </p:nvSpPr>
        <p:spPr>
          <a:xfrm>
            <a:off x="1665766" y="1825625"/>
            <a:ext cx="8739963" cy="4351338"/>
          </a:xfrm>
        </p:spPr>
        <p:txBody>
          <a:bodyPr>
            <a:normAutofit/>
          </a:bodyPr>
          <a:lstStyle/>
          <a:p>
            <a:r>
              <a:rPr lang="en-GB" sz="3200" dirty="0" smtClean="0"/>
              <a:t>The L</a:t>
            </a:r>
            <a:r>
              <a:rPr lang="en-GB" sz="3200" baseline="-25000" dirty="0" smtClean="0"/>
              <a:t>dn </a:t>
            </a:r>
            <a:r>
              <a:rPr lang="en-GB" sz="3200" dirty="0" smtClean="0"/>
              <a:t>is the L</a:t>
            </a:r>
            <a:r>
              <a:rPr lang="en-GB" sz="3200" baseline="-25000" dirty="0" smtClean="0"/>
              <a:t>eq </a:t>
            </a:r>
            <a:r>
              <a:rPr lang="en-GB" sz="3200" dirty="0" smtClean="0"/>
              <a:t>computed over a 24-hour period with a “penalty” of 10 dBA for a designated night time period</a:t>
            </a:r>
          </a:p>
          <a:p>
            <a:r>
              <a:rPr lang="en-GB" sz="3200" dirty="0" smtClean="0"/>
              <a:t>Thus, it is a day-night average</a:t>
            </a:r>
          </a:p>
          <a:p>
            <a:r>
              <a:rPr lang="en-GB" sz="3200" dirty="0" smtClean="0"/>
              <a:t>Because the time over which the L</a:t>
            </a:r>
            <a:r>
              <a:rPr lang="en-GB" sz="3200" baseline="-25000" dirty="0" smtClean="0"/>
              <a:t>dn </a:t>
            </a:r>
            <a:r>
              <a:rPr lang="en-GB" sz="3200" dirty="0" smtClean="0"/>
              <a:t>computed is a day, the total time period is 86,400 seconds</a:t>
            </a:r>
            <a:endParaRPr lang="en-GB" sz="3200" dirty="0"/>
          </a:p>
        </p:txBody>
      </p:sp>
    </p:spTree>
    <p:extLst>
      <p:ext uri="{BB962C8B-B14F-4D97-AF65-F5344CB8AC3E}">
        <p14:creationId xmlns:p14="http://schemas.microsoft.com/office/powerpoint/2010/main" val="24429158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L</a:t>
            </a:r>
            <a:r>
              <a:rPr lang="en-GB" baseline="-25000" dirty="0" smtClean="0"/>
              <a:t>dn </a:t>
            </a:r>
            <a:r>
              <a:rPr lang="en-GB" dirty="0" smtClean="0"/>
              <a:t>Concept</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dirty="0" smtClean="0"/>
                  <a:t>Because 10 (log 86,400) ≈ 49.4, the day-night average sound level may be written as</a:t>
                </a:r>
              </a:p>
              <a:p>
                <a:pPr marL="0" indent="0">
                  <a:buNone/>
                </a:pPr>
                <a:endParaRPr lang="en-GB" sz="3200" dirty="0"/>
              </a:p>
              <a:p>
                <a:pPr marL="0" indent="0">
                  <a:buNone/>
                </a:pPr>
                <a:r>
                  <a:rPr lang="en-GB" sz="3200" dirty="0" smtClean="0"/>
                  <a:t>L</a:t>
                </a:r>
                <a:r>
                  <a:rPr lang="en-GB" sz="3200" baseline="-25000" dirty="0" smtClean="0"/>
                  <a:t>dn </a:t>
                </a:r>
                <a:r>
                  <a:rPr lang="en-GB" sz="3200" dirty="0" smtClean="0"/>
                  <a:t>= 10 Log [∑ </a:t>
                </a:r>
                <a14:m>
                  <m:oMath xmlns:m="http://schemas.openxmlformats.org/officeDocument/2006/math">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10</m:t>
                        </m:r>
                      </m:e>
                      <m:sup>
                        <m:r>
                          <a:rPr lang="en-GB" sz="3200" b="0" i="1" smtClean="0">
                            <a:latin typeface="Cambria Math" panose="02040503050406030204" pitchFamily="18" charset="0"/>
                          </a:rPr>
                          <m:t>𝐿𝑖</m:t>
                        </m:r>
                        <m:r>
                          <a:rPr lang="en-GB" sz="3200" b="0" i="1" smtClean="0">
                            <a:latin typeface="Cambria Math" panose="02040503050406030204" pitchFamily="18" charset="0"/>
                          </a:rPr>
                          <m:t>/10</m:t>
                        </m:r>
                      </m:sup>
                    </m:sSup>
                  </m:oMath>
                </a14:m>
                <a:r>
                  <a:rPr lang="en-GB" sz="3200" dirty="0" smtClean="0"/>
                  <a:t> </a:t>
                </a:r>
                <a14:m>
                  <m:oMath xmlns:m="http://schemas.openxmlformats.org/officeDocument/2006/math">
                    <m:sSub>
                      <m:sSubPr>
                        <m:ctrlPr>
                          <a:rPr lang="en-GB" sz="3200" i="1" dirty="0" smtClean="0">
                            <a:latin typeface="Cambria Math" panose="02040503050406030204" pitchFamily="18" charset="0"/>
                          </a:rPr>
                        </m:ctrlPr>
                      </m:sSubPr>
                      <m:e>
                        <m:r>
                          <a:rPr lang="en-GB" sz="3200" b="0" i="1" dirty="0" smtClean="0">
                            <a:latin typeface="Cambria Math" panose="02040503050406030204" pitchFamily="18" charset="0"/>
                          </a:rPr>
                          <m:t>𝑡</m:t>
                        </m:r>
                      </m:e>
                      <m:sub>
                        <m:r>
                          <a:rPr lang="en-GB" sz="3200" b="0" i="1" dirty="0" smtClean="0">
                            <a:latin typeface="Cambria Math" panose="02040503050406030204" pitchFamily="18" charset="0"/>
                          </a:rPr>
                          <m:t>𝑖</m:t>
                        </m:r>
                      </m:sub>
                    </m:sSub>
                  </m:oMath>
                </a14:m>
                <a:r>
                  <a:rPr lang="en-GB" sz="3200" dirty="0" smtClean="0"/>
                  <a:t> + ∑ </a:t>
                </a:r>
                <a14:m>
                  <m:oMath xmlns:m="http://schemas.openxmlformats.org/officeDocument/2006/math">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10</m:t>
                        </m:r>
                      </m:e>
                      <m:sup>
                        <m:d>
                          <m:dPr>
                            <m:ctrlPr>
                              <a:rPr lang="en-GB" sz="3200" i="1" smtClean="0">
                                <a:latin typeface="Cambria Math" panose="02040503050406030204" pitchFamily="18" charset="0"/>
                              </a:rPr>
                            </m:ctrlPr>
                          </m:dPr>
                          <m:e>
                            <m:r>
                              <a:rPr lang="en-GB" sz="3200" b="0" i="1" smtClean="0">
                                <a:latin typeface="Cambria Math" panose="02040503050406030204" pitchFamily="18" charset="0"/>
                              </a:rPr>
                              <m:t>𝐿𝑖</m:t>
                            </m:r>
                            <m:r>
                              <a:rPr lang="en-GB" sz="3200" b="0" i="1" smtClean="0">
                                <a:latin typeface="Cambria Math" panose="02040503050406030204" pitchFamily="18" charset="0"/>
                              </a:rPr>
                              <m:t>+10</m:t>
                            </m:r>
                          </m:e>
                        </m:d>
                        <m:r>
                          <a:rPr lang="en-GB" sz="3200" b="0" i="1" smtClean="0">
                            <a:latin typeface="Cambria Math" panose="02040503050406030204" pitchFamily="18" charset="0"/>
                          </a:rPr>
                          <m:t>/</m:t>
                        </m:r>
                        <m:r>
                          <a:rPr lang="en-GB" sz="3200" b="0" i="1" smtClean="0">
                            <a:latin typeface="Cambria Math" panose="02040503050406030204" pitchFamily="18" charset="0"/>
                          </a:rPr>
                          <m:t>𝑡𝑖</m:t>
                        </m:r>
                      </m:sup>
                    </m:sSup>
                  </m:oMath>
                </a14:m>
                <a:r>
                  <a:rPr lang="en-GB" sz="3200" dirty="0" smtClean="0"/>
                  <a:t>] – 49.4</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a:stretch>
              </a:blipFill>
            </p:spPr>
            <p:txBody>
              <a:bodyPr/>
              <a:lstStyle/>
              <a:p>
                <a:r>
                  <a:rPr lang="en-GB">
                    <a:noFill/>
                  </a:rPr>
                  <a:t> </a:t>
                </a:r>
              </a:p>
            </p:txBody>
          </p:sp>
        </mc:Fallback>
      </mc:AlternateContent>
    </p:spTree>
    <p:extLst>
      <p:ext uri="{BB962C8B-B14F-4D97-AF65-F5344CB8AC3E}">
        <p14:creationId xmlns:p14="http://schemas.microsoft.com/office/powerpoint/2010/main" val="6505045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Transmission of Sound Outdoors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GB" sz="3200" dirty="0" smtClean="0"/>
                  <a:t>If the sphere is placed such that no sound waves are reflected back in the direction of the source, and if the product K</a:t>
                </a:r>
                <a:r>
                  <a:rPr lang="el-GR" sz="3200" dirty="0" smtClean="0"/>
                  <a:t>δ</a:t>
                </a:r>
                <a:r>
                  <a:rPr lang="en-GB" sz="3200" dirty="0" smtClean="0"/>
                  <a:t>, where K is the wave number, is much less than 1, then the sound intensity at any radial distance r from the sphere is inversely proportional to the square of distance</a:t>
                </a:r>
              </a:p>
              <a:p>
                <a:pPr marL="0" indent="0">
                  <a:buNone/>
                </a:pPr>
                <a:r>
                  <a:rPr lang="en-GB" sz="3200" dirty="0"/>
                  <a:t>	</a:t>
                </a:r>
                <a:r>
                  <a:rPr lang="en-GB" sz="3200" dirty="0" smtClean="0"/>
                  <a:t>I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𝑊</m:t>
                        </m:r>
                      </m:num>
                      <m:den>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4</m:t>
                            </m:r>
                            <m:r>
                              <a:rPr lang="en-GB" sz="3200" b="0" i="1" smtClean="0">
                                <a:latin typeface="Cambria Math" panose="02040503050406030204" pitchFamily="18" charset="0"/>
                                <a:ea typeface="Cambria Math" panose="02040503050406030204" pitchFamily="18" charset="0"/>
                              </a:rPr>
                              <m:t>𝜋</m:t>
                            </m:r>
                            <m:r>
                              <a:rPr lang="en-GB" sz="3200" b="0" i="1" smtClean="0">
                                <a:latin typeface="Cambria Math" panose="02040503050406030204" pitchFamily="18" charset="0"/>
                                <a:ea typeface="Cambria Math" panose="02040503050406030204" pitchFamily="18" charset="0"/>
                              </a:rPr>
                              <m:t>𝑟</m:t>
                            </m:r>
                          </m:e>
                          <m:sup>
                            <m:r>
                              <a:rPr lang="en-GB" sz="3200" b="0" i="1" smtClean="0">
                                <a:latin typeface="Cambria Math" panose="02040503050406030204" pitchFamily="18" charset="0"/>
                              </a:rPr>
                              <m:t>2</m:t>
                            </m:r>
                          </m:sup>
                        </m:sSup>
                      </m:den>
                    </m:f>
                  </m:oMath>
                </a14:m>
                <a:endParaRPr lang="en-GB" sz="3200" dirty="0" smtClean="0"/>
              </a:p>
              <a:p>
                <a:pPr marL="0" indent="0">
                  <a:buNone/>
                </a:pPr>
                <a:r>
                  <a:rPr lang="en-GB" sz="3200" dirty="0" smtClean="0"/>
                  <a:t>I = Sound intensity (W/</a:t>
                </a:r>
                <a14:m>
                  <m:oMath xmlns:m="http://schemas.openxmlformats.org/officeDocument/2006/math">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𝑚</m:t>
                        </m:r>
                      </m:e>
                      <m:sup>
                        <m:r>
                          <a:rPr lang="en-GB" sz="3200" b="0" i="1" smtClean="0">
                            <a:latin typeface="Cambria Math" panose="02040503050406030204" pitchFamily="18" charset="0"/>
                          </a:rPr>
                          <m:t>2</m:t>
                        </m:r>
                      </m:sup>
                    </m:sSup>
                  </m:oMath>
                </a14:m>
                <a:r>
                  <a:rPr lang="en-GB" sz="3200" dirty="0" smtClean="0"/>
                  <a:t>)</a:t>
                </a:r>
              </a:p>
              <a:p>
                <a:pPr marL="0" indent="0">
                  <a:buNone/>
                </a:pPr>
                <a:r>
                  <a:rPr lang="en-GB" sz="3200" dirty="0" smtClean="0"/>
                  <a:t>W = Sound power of source (W)</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r="-2145" b="-420"/>
                </a:stretch>
              </a:blipFill>
            </p:spPr>
            <p:txBody>
              <a:bodyPr/>
              <a:lstStyle/>
              <a:p>
                <a:r>
                  <a:rPr lang="en-GB">
                    <a:noFill/>
                  </a:rPr>
                  <a:t> </a:t>
                </a:r>
              </a:p>
            </p:txBody>
          </p:sp>
        </mc:Fallback>
      </mc:AlternateContent>
    </p:spTree>
    <p:extLst>
      <p:ext uri="{BB962C8B-B14F-4D97-AF65-F5344CB8AC3E}">
        <p14:creationId xmlns:p14="http://schemas.microsoft.com/office/powerpoint/2010/main" val="30569614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Inverse Square Law</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609060" y="1825625"/>
                <a:ext cx="9044763" cy="4351338"/>
              </a:xfrm>
            </p:spPr>
            <p:txBody>
              <a:bodyPr>
                <a:normAutofit/>
              </a:bodyPr>
              <a:lstStyle/>
              <a:p>
                <a:r>
                  <a:rPr lang="en-GB" sz="3200" dirty="0" smtClean="0"/>
                  <a:t>Explains that portion of the reduction of sound intensity with distance that is due to wave divergence</a:t>
                </a:r>
              </a:p>
              <a:p>
                <a:r>
                  <a:rPr lang="en-GB" sz="3200" dirty="0" smtClean="0"/>
                  <a:t>For a line source such as a roadway or a railroad, the reduction of sound intensity is inversely proportional to r rather than </a:t>
                </a:r>
                <a14:m>
                  <m:oMath xmlns:m="http://schemas.openxmlformats.org/officeDocument/2006/math">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𝑟</m:t>
                        </m:r>
                      </m:e>
                      <m:sup>
                        <m:r>
                          <a:rPr lang="en-GB" sz="3200" b="0" i="1" smtClean="0">
                            <a:latin typeface="Cambria Math" panose="02040503050406030204" pitchFamily="18" charset="0"/>
                          </a:rPr>
                          <m:t>2</m:t>
                        </m:r>
                      </m:sup>
                    </m:sSup>
                  </m:oMath>
                </a14:m>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609060" y="1825625"/>
                <a:ext cx="9044763" cy="4351338"/>
              </a:xfrm>
              <a:blipFill>
                <a:blip r:embed="rId2"/>
                <a:stretch>
                  <a:fillRect l="-1550" t="-2941"/>
                </a:stretch>
              </a:blipFill>
            </p:spPr>
            <p:txBody>
              <a:bodyPr/>
              <a:lstStyle/>
              <a:p>
                <a:r>
                  <a:rPr lang="en-GB">
                    <a:noFill/>
                  </a:rPr>
                  <a:t> </a:t>
                </a:r>
              </a:p>
            </p:txBody>
          </p:sp>
        </mc:Fallback>
      </mc:AlternateContent>
    </p:spTree>
    <p:extLst>
      <p:ext uri="{BB962C8B-B14F-4D97-AF65-F5344CB8AC3E}">
        <p14:creationId xmlns:p14="http://schemas.microsoft.com/office/powerpoint/2010/main" val="17564905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Inverse Square Law</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4"/>
                <a:ext cx="10515600" cy="4688589"/>
              </a:xfrm>
            </p:spPr>
            <p:txBody>
              <a:bodyPr>
                <a:normAutofit lnSpcReduction="10000"/>
              </a:bodyPr>
              <a:lstStyle/>
              <a:p>
                <a:pPr marL="0" indent="0">
                  <a:buNone/>
                </a:pPr>
                <a:r>
                  <a:rPr lang="en-GB" sz="3200" dirty="0" smtClean="0"/>
                  <a:t>If we measure sound power level (</a:t>
                </a: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𝐿</m:t>
                        </m:r>
                      </m:e>
                      <m:sub>
                        <m:r>
                          <a:rPr lang="en-GB" sz="3200" b="0" i="1" smtClean="0">
                            <a:latin typeface="Cambria Math" panose="02040503050406030204" pitchFamily="18" charset="0"/>
                          </a:rPr>
                          <m:t>𝑊</m:t>
                        </m:r>
                      </m:sub>
                    </m:sSub>
                  </m:oMath>
                </a14:m>
                <a:r>
                  <a:rPr lang="en-GB" sz="3200" dirty="0" smtClean="0"/>
                  <a:t> </a:t>
                </a:r>
                <a14:m>
                  <m:oMath xmlns:m="http://schemas.openxmlformats.org/officeDocument/2006/math">
                    <m:sSup>
                      <m:sSupPr>
                        <m:ctrlPr>
                          <a:rPr lang="en-GB" sz="3200" i="1" dirty="0" smtClean="0">
                            <a:latin typeface="Cambria Math" panose="02040503050406030204" pitchFamily="18" charset="0"/>
                          </a:rPr>
                        </m:ctrlPr>
                      </m:sSupPr>
                      <m:e>
                        <m:r>
                          <a:rPr lang="en-GB" sz="3200" b="0" i="1" dirty="0" smtClean="0">
                            <a:latin typeface="Cambria Math" panose="02040503050406030204" pitchFamily="18" charset="0"/>
                          </a:rPr>
                          <m:t>10</m:t>
                        </m:r>
                      </m:e>
                      <m:sup>
                        <m:r>
                          <a:rPr lang="en-GB" sz="3200" b="0" i="1" dirty="0" smtClean="0">
                            <a:latin typeface="Cambria Math" panose="02040503050406030204" pitchFamily="18" charset="0"/>
                          </a:rPr>
                          <m:t>−12</m:t>
                        </m:r>
                      </m:sup>
                    </m:sSup>
                  </m:oMath>
                </a14:m>
                <a:r>
                  <a:rPr lang="en-GB" sz="3200" dirty="0" smtClean="0"/>
                  <a:t> W) rather than sound power (W) we can rewrite the equation in terms of sound pressure level</a:t>
                </a:r>
              </a:p>
              <a:p>
                <a:pPr marL="0" indent="0">
                  <a:buNone/>
                </a:pPr>
                <a:r>
                  <a:rPr lang="en-GB" sz="3200" dirty="0" smtClean="0"/>
                  <a:t>L</a:t>
                </a:r>
                <a:r>
                  <a:rPr lang="en-GB" sz="3200" baseline="-25000" dirty="0" smtClean="0"/>
                  <a:t>p</a:t>
                </a:r>
                <a:r>
                  <a:rPr lang="en-GB" sz="3200" dirty="0" smtClean="0"/>
                  <a:t> = L</a:t>
                </a:r>
                <a:r>
                  <a:rPr lang="en-GB" sz="3200" baseline="-25000" dirty="0" smtClean="0"/>
                  <a:t>W</a:t>
                </a:r>
                <a:r>
                  <a:rPr lang="en-GB" sz="3200" dirty="0" smtClean="0"/>
                  <a:t> – 20 log r – 11</a:t>
                </a:r>
              </a:p>
              <a:p>
                <a:pPr marL="0" indent="0">
                  <a:buNone/>
                </a:pPr>
                <a:r>
                  <a:rPr lang="en-GB" sz="3200" dirty="0" smtClean="0"/>
                  <a:t>L</a:t>
                </a:r>
                <a:r>
                  <a:rPr lang="en-GB" sz="3200" baseline="-25000" dirty="0" smtClean="0"/>
                  <a:t>p</a:t>
                </a:r>
                <a:r>
                  <a:rPr lang="en-GB" sz="3200" dirty="0" smtClean="0"/>
                  <a:t> = Sound pressure level</a:t>
                </a:r>
              </a:p>
              <a:p>
                <a:pPr marL="0" indent="0">
                  <a:buNone/>
                </a:pPr>
                <a:r>
                  <a:rPr lang="en-GB" sz="3200" dirty="0" smtClean="0"/>
                  <a:t>L</a:t>
                </a:r>
                <a:r>
                  <a:rPr lang="en-GB" sz="3200" baseline="-25000" dirty="0"/>
                  <a:t>W</a:t>
                </a:r>
                <a:r>
                  <a:rPr lang="en-GB" sz="3200" dirty="0" smtClean="0"/>
                  <a:t> = Sound power level</a:t>
                </a:r>
              </a:p>
              <a:p>
                <a:pPr marL="0" indent="0">
                  <a:buNone/>
                </a:pPr>
                <a:r>
                  <a:rPr lang="en-GB" sz="3200" dirty="0"/>
                  <a:t>r</a:t>
                </a:r>
                <a:r>
                  <a:rPr lang="en-GB" sz="3200" dirty="0" smtClean="0"/>
                  <a:t> = distance between source and receiver (m)</a:t>
                </a:r>
              </a:p>
              <a:p>
                <a:pPr marL="0" indent="0">
                  <a:buNone/>
                </a:pPr>
                <a:r>
                  <a:rPr lang="en-GB" sz="3200" dirty="0" smtClean="0"/>
                  <a:t>20 log r = decibel transform (10 log </a:t>
                </a:r>
                <a14:m>
                  <m:oMath xmlns:m="http://schemas.openxmlformats.org/officeDocument/2006/math">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𝑟</m:t>
                        </m:r>
                      </m:e>
                      <m:sup>
                        <m:r>
                          <a:rPr lang="en-GB" sz="3200" b="0" i="1" smtClean="0">
                            <a:latin typeface="Cambria Math" panose="02040503050406030204" pitchFamily="18" charset="0"/>
                          </a:rPr>
                          <m:t>2</m:t>
                        </m:r>
                      </m:sup>
                    </m:sSup>
                  </m:oMath>
                </a14:m>
                <a:endParaRPr lang="en-GB" sz="3200" dirty="0" smtClean="0"/>
              </a:p>
              <a:p>
                <a:pPr marL="0" indent="0">
                  <a:buNone/>
                </a:pPr>
                <a:r>
                  <a:rPr lang="en-GB" sz="3200" dirty="0" smtClean="0"/>
                  <a:t>11 = decibel transfer = [10 log (4</a:t>
                </a:r>
                <a14:m>
                  <m:oMath xmlns:m="http://schemas.openxmlformats.org/officeDocument/2006/math">
                    <m:r>
                      <a:rPr lang="en-GB" sz="3200" i="1" smtClean="0">
                        <a:latin typeface="Cambria Math" panose="02040503050406030204" pitchFamily="18" charset="0"/>
                        <a:ea typeface="Cambria Math" panose="02040503050406030204" pitchFamily="18" charset="0"/>
                      </a:rPr>
                      <m:t>𝜋</m:t>
                    </m:r>
                    <m:r>
                      <a:rPr lang="en-GB" sz="3200" b="0" i="1" smtClean="0">
                        <a:latin typeface="Cambria Math" panose="02040503050406030204" pitchFamily="18" charset="0"/>
                        <a:ea typeface="Cambria Math" panose="02040503050406030204" pitchFamily="18" charset="0"/>
                      </a:rPr>
                      <m:t>) −10.94]</m:t>
                    </m:r>
                  </m:oMath>
                </a14:m>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4"/>
                <a:ext cx="10515600" cy="4688589"/>
              </a:xfrm>
              <a:blipFill>
                <a:blip r:embed="rId2"/>
                <a:stretch>
                  <a:fillRect l="-1507" t="-3506"/>
                </a:stretch>
              </a:blipFill>
            </p:spPr>
            <p:txBody>
              <a:bodyPr/>
              <a:lstStyle/>
              <a:p>
                <a:r>
                  <a:rPr lang="en-GB">
                    <a:noFill/>
                  </a:rPr>
                  <a:t> </a:t>
                </a:r>
              </a:p>
            </p:txBody>
          </p:sp>
        </mc:Fallback>
      </mc:AlternateContent>
    </p:spTree>
    <p:extLst>
      <p:ext uri="{BB962C8B-B14F-4D97-AF65-F5344CB8AC3E}">
        <p14:creationId xmlns:p14="http://schemas.microsoft.com/office/powerpoint/2010/main" val="16027920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Inverse Square Law</a:t>
            </a:r>
            <a:endParaRPr lang="en-GB" dirty="0"/>
          </a:p>
        </p:txBody>
      </p:sp>
      <p:sp>
        <p:nvSpPr>
          <p:cNvPr id="3" name="Content Placeholder 2"/>
          <p:cNvSpPr>
            <a:spLocks noGrp="1"/>
          </p:cNvSpPr>
          <p:nvPr>
            <p:ph idx="1"/>
          </p:nvPr>
        </p:nvSpPr>
        <p:spPr/>
        <p:txBody>
          <a:bodyPr>
            <a:normAutofit/>
          </a:bodyPr>
          <a:lstStyle/>
          <a:p>
            <a:r>
              <a:rPr lang="en-GB" sz="3200" dirty="0" smtClean="0"/>
              <a:t>From a practical point of view it is difficult, if not impossible, to measure the sound power of the source</a:t>
            </a:r>
          </a:p>
          <a:p>
            <a:r>
              <a:rPr lang="en-GB" sz="3200" dirty="0" smtClean="0"/>
              <a:t>In such instances we measure the sound pressure level at some known distance from the source and then use the inverse sound law or radial dependence relationships to estimate the sound pressure level at some other distance</a:t>
            </a:r>
            <a:endParaRPr lang="en-GB" sz="3200" dirty="0"/>
          </a:p>
        </p:txBody>
      </p:sp>
    </p:spTree>
    <p:extLst>
      <p:ext uri="{BB962C8B-B14F-4D97-AF65-F5344CB8AC3E}">
        <p14:creationId xmlns:p14="http://schemas.microsoft.com/office/powerpoint/2010/main" val="11328935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Inverse Square Law</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lnSpcReduction="10000"/>
              </a:bodyPr>
              <a:lstStyle/>
              <a:p>
                <a:r>
                  <a:rPr lang="en-GB" sz="3200" dirty="0" smtClean="0"/>
                  <a:t>The sound pressure level Lp</a:t>
                </a:r>
                <a:r>
                  <a:rPr lang="en-GB" sz="3200" baseline="-25000" dirty="0" smtClean="0"/>
                  <a:t>2</a:t>
                </a:r>
                <a:r>
                  <a:rPr lang="en-GB" sz="3200" dirty="0" smtClean="0"/>
                  <a:t> at a distance r</a:t>
                </a:r>
                <a:r>
                  <a:rPr lang="en-GB" sz="3200" baseline="-25000" dirty="0" smtClean="0"/>
                  <a:t>2</a:t>
                </a:r>
                <a:r>
                  <a:rPr lang="en-GB" sz="3200" dirty="0" smtClean="0"/>
                  <a:t> from the source may be determined if the sound pressure Lp</a:t>
                </a:r>
                <a:r>
                  <a:rPr lang="en-GB" sz="3200" baseline="-25000" dirty="0" smtClean="0"/>
                  <a:t>1 </a:t>
                </a:r>
                <a:r>
                  <a:rPr lang="en-GB" sz="3200" dirty="0" smtClean="0"/>
                  <a:t>at some closer point r</a:t>
                </a:r>
                <a:r>
                  <a:rPr lang="en-GB" sz="3200" baseline="-25000" dirty="0" smtClean="0"/>
                  <a:t>1</a:t>
                </a:r>
                <a:r>
                  <a:rPr lang="en-GB" sz="3200" dirty="0" smtClean="0"/>
                  <a:t> is known</a:t>
                </a:r>
              </a:p>
              <a:p>
                <a:pPr marL="0" indent="0">
                  <a:buNone/>
                </a:pPr>
                <a:r>
                  <a:rPr lang="en-GB" sz="3200" dirty="0"/>
                  <a:t>	</a:t>
                </a:r>
                <a:r>
                  <a:rPr lang="en-GB" sz="3200" dirty="0" smtClean="0"/>
                  <a:t>Lp</a:t>
                </a:r>
                <a:r>
                  <a:rPr lang="en-GB" sz="3200" baseline="-25000" dirty="0" smtClean="0"/>
                  <a:t>2 </a:t>
                </a:r>
                <a:r>
                  <a:rPr lang="en-GB" sz="3200" dirty="0" smtClean="0"/>
                  <a:t>= Lp</a:t>
                </a:r>
                <a:r>
                  <a:rPr lang="en-GB" sz="3200" baseline="-25000" dirty="0" smtClean="0"/>
                  <a:t>1 </a:t>
                </a:r>
                <a:r>
                  <a:rPr lang="en-GB" sz="3200" dirty="0" smtClean="0"/>
                  <a:t>– 10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𝑟</m:t>
                                </m:r>
                              </m:e>
                              <m:sub>
                                <m:r>
                                  <a:rPr lang="en-GB" sz="3200" b="0" i="1" smtClean="0">
                                    <a:latin typeface="Cambria Math" panose="02040503050406030204" pitchFamily="18" charset="0"/>
                                  </a:rPr>
                                  <m:t>2</m:t>
                                </m:r>
                              </m:sub>
                            </m:sSub>
                          </m:num>
                          <m:den>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𝑟</m:t>
                                </m:r>
                              </m:e>
                              <m:sub>
                                <m:r>
                                  <a:rPr lang="en-GB" sz="3200" b="0" i="1" smtClean="0">
                                    <a:latin typeface="Cambria Math" panose="02040503050406030204" pitchFamily="18" charset="0"/>
                                  </a:rPr>
                                  <m:t>1</m:t>
                                </m:r>
                              </m:sub>
                            </m:sSub>
                          </m:den>
                        </m:f>
                      </m:e>
                    </m:d>
                  </m:oMath>
                </a14:m>
                <a:r>
                  <a:rPr lang="en-GB" sz="3200" baseline="30000" dirty="0" smtClean="0"/>
                  <a:t>2</a:t>
                </a:r>
                <a:endParaRPr lang="en-GB" sz="3200" dirty="0" smtClean="0"/>
              </a:p>
              <a:p>
                <a:r>
                  <a:rPr lang="en-GB" sz="3200" dirty="0" smtClean="0"/>
                  <a:t>For a line source, the sound pressure level Lp</a:t>
                </a:r>
                <a:r>
                  <a:rPr lang="en-GB" sz="3200" baseline="-25000" dirty="0" smtClean="0"/>
                  <a:t>2 </a:t>
                </a:r>
                <a:r>
                  <a:rPr lang="en-GB" sz="3200" dirty="0" smtClean="0"/>
                  <a:t>at a distance r</a:t>
                </a:r>
                <a:r>
                  <a:rPr lang="en-GB" sz="3200" baseline="-25000" dirty="0" smtClean="0"/>
                  <a:t>2</a:t>
                </a:r>
                <a:r>
                  <a:rPr lang="en-GB" sz="3200" dirty="0" smtClean="0"/>
                  <a:t> from the source may be determined at some closer point r</a:t>
                </a:r>
                <a:r>
                  <a:rPr lang="en-GB" sz="3200" baseline="-25000" dirty="0" smtClean="0"/>
                  <a:t>1</a:t>
                </a:r>
                <a:r>
                  <a:rPr lang="en-GB" sz="3200" dirty="0" smtClean="0"/>
                  <a:t> by a similar equation</a:t>
                </a:r>
              </a:p>
              <a:p>
                <a:pPr marL="0" indent="0">
                  <a:buNone/>
                </a:pPr>
                <a:r>
                  <a:rPr lang="en-GB" sz="3200" dirty="0"/>
                  <a:t>	</a:t>
                </a:r>
                <a:r>
                  <a:rPr lang="en-GB" sz="3200" dirty="0" smtClean="0"/>
                  <a:t>Lp</a:t>
                </a:r>
                <a:r>
                  <a:rPr lang="en-GB" sz="3200" baseline="-25000" dirty="0" smtClean="0"/>
                  <a:t>2 </a:t>
                </a:r>
                <a:r>
                  <a:rPr lang="en-GB" sz="3200" dirty="0" smtClean="0"/>
                  <a:t>= Lp</a:t>
                </a:r>
                <a:r>
                  <a:rPr lang="en-GB" sz="3200" baseline="-25000" dirty="0" smtClean="0"/>
                  <a:t>1 </a:t>
                </a:r>
                <a:r>
                  <a:rPr lang="en-GB" sz="3200" dirty="0" smtClean="0"/>
                  <a:t>– 10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𝑟</m:t>
                                </m:r>
                              </m:e>
                              <m:sub>
                                <m:r>
                                  <a:rPr lang="en-GB" sz="3200" b="0" i="1" smtClean="0">
                                    <a:latin typeface="Cambria Math" panose="02040503050406030204" pitchFamily="18" charset="0"/>
                                  </a:rPr>
                                  <m:t>2</m:t>
                                </m:r>
                              </m:sub>
                            </m:sSub>
                          </m:num>
                          <m:den>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𝑟</m:t>
                                </m:r>
                              </m:e>
                              <m:sub>
                                <m:r>
                                  <a:rPr lang="en-GB" sz="3200" b="0" i="1" smtClean="0">
                                    <a:latin typeface="Cambria Math" panose="02040503050406030204" pitchFamily="18" charset="0"/>
                                  </a:rPr>
                                  <m:t>1</m:t>
                                </m:r>
                              </m:sub>
                            </m:sSub>
                          </m:den>
                        </m:f>
                      </m:e>
                    </m:d>
                  </m:oMath>
                </a14:m>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333" t="-3782" r="-1217"/>
                </a:stretch>
              </a:blipFill>
            </p:spPr>
            <p:txBody>
              <a:bodyPr/>
              <a:lstStyle/>
              <a:p>
                <a:r>
                  <a:rPr lang="en-GB">
                    <a:noFill/>
                  </a:rPr>
                  <a:t> </a:t>
                </a:r>
              </a:p>
            </p:txBody>
          </p:sp>
        </mc:Fallback>
      </mc:AlternateContent>
    </p:spTree>
    <p:extLst>
      <p:ext uri="{BB962C8B-B14F-4D97-AF65-F5344CB8AC3E}">
        <p14:creationId xmlns:p14="http://schemas.microsoft.com/office/powerpoint/2010/main" val="18502232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Inverse Square Law</a:t>
            </a:r>
            <a:endParaRPr lang="en-GB" dirty="0"/>
          </a:p>
        </p:txBody>
      </p:sp>
      <p:pic>
        <p:nvPicPr>
          <p:cNvPr id="5126" name="Picture 6" descr="Image result for inverse square law"/>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16912" y="1630326"/>
            <a:ext cx="9342474" cy="4550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55558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Radiation Fields of a Sound Source</a:t>
            </a:r>
            <a:endParaRPr lang="en-GB" dirty="0"/>
          </a:p>
        </p:txBody>
      </p:sp>
      <p:sp>
        <p:nvSpPr>
          <p:cNvPr id="3" name="Content Placeholder 2"/>
          <p:cNvSpPr>
            <a:spLocks noGrp="1"/>
          </p:cNvSpPr>
          <p:nvPr>
            <p:ph idx="1"/>
          </p:nvPr>
        </p:nvSpPr>
        <p:spPr>
          <a:xfrm>
            <a:off x="1750828" y="1825625"/>
            <a:ext cx="9066028" cy="4351338"/>
          </a:xfrm>
        </p:spPr>
        <p:txBody>
          <a:bodyPr>
            <a:normAutofit/>
          </a:bodyPr>
          <a:lstStyle/>
          <a:p>
            <a:r>
              <a:rPr lang="en-GB" sz="3200" dirty="0" smtClean="0"/>
              <a:t>The character, of the wave radiation from a noise source will vary with distance from the source</a:t>
            </a:r>
          </a:p>
          <a:p>
            <a:r>
              <a:rPr lang="en-GB" sz="3200" dirty="0" smtClean="0"/>
              <a:t>At locations close to the source, the </a:t>
            </a:r>
            <a:r>
              <a:rPr lang="en-GB" sz="3200" b="1" dirty="0" smtClean="0"/>
              <a:t>near field</a:t>
            </a:r>
            <a:r>
              <a:rPr lang="en-GB" sz="3200" dirty="0" smtClean="0"/>
              <a:t>, the particle velocity is not in phase with the sound pressure</a:t>
            </a:r>
          </a:p>
          <a:p>
            <a:r>
              <a:rPr lang="en-GB" sz="3200" dirty="0" smtClean="0"/>
              <a:t>In this area L</a:t>
            </a:r>
            <a:r>
              <a:rPr lang="en-GB" sz="3200" baseline="-25000" dirty="0" smtClean="0"/>
              <a:t>p</a:t>
            </a:r>
            <a:r>
              <a:rPr lang="en-GB" sz="3200" dirty="0" smtClean="0"/>
              <a:t> fluctuates with distance and does not follow the inverse square law</a:t>
            </a:r>
            <a:endParaRPr lang="en-GB" sz="3200" dirty="0"/>
          </a:p>
        </p:txBody>
      </p:sp>
    </p:spTree>
    <p:extLst>
      <p:ext uri="{BB962C8B-B14F-4D97-AF65-F5344CB8AC3E}">
        <p14:creationId xmlns:p14="http://schemas.microsoft.com/office/powerpoint/2010/main" val="9424219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Radiation Fields of a Sound Source</a:t>
            </a:r>
            <a:endParaRPr lang="en-GB" dirty="0"/>
          </a:p>
        </p:txBody>
      </p:sp>
      <p:sp>
        <p:nvSpPr>
          <p:cNvPr id="3" name="Content Placeholder 2"/>
          <p:cNvSpPr>
            <a:spLocks noGrp="1"/>
          </p:cNvSpPr>
          <p:nvPr>
            <p:ph idx="1"/>
          </p:nvPr>
        </p:nvSpPr>
        <p:spPr/>
        <p:txBody>
          <a:bodyPr>
            <a:normAutofit lnSpcReduction="10000"/>
          </a:bodyPr>
          <a:lstStyle/>
          <a:p>
            <a:r>
              <a:rPr lang="en-GB" sz="3200" dirty="0" smtClean="0"/>
              <a:t>When the particle velocity and sound pressure are in phase, the location of the sound measurement is said to be in the </a:t>
            </a:r>
            <a:r>
              <a:rPr lang="en-GB" sz="3200" b="1" dirty="0" smtClean="0"/>
              <a:t>far field</a:t>
            </a:r>
            <a:endParaRPr lang="en-GB" sz="3200" dirty="0" smtClean="0"/>
          </a:p>
          <a:p>
            <a:r>
              <a:rPr lang="en-GB" sz="3200" dirty="0" smtClean="0"/>
              <a:t>If the sound source is in free space that is, there are no reflecting surfaces, then measurements in the far field are also </a:t>
            </a:r>
            <a:r>
              <a:rPr lang="en-GB" sz="3200" b="1" dirty="0" smtClean="0"/>
              <a:t>free field measurements</a:t>
            </a:r>
            <a:endParaRPr lang="en-GB" sz="3200" dirty="0" smtClean="0"/>
          </a:p>
          <a:p>
            <a:r>
              <a:rPr lang="en-GB" sz="3200" dirty="0" smtClean="0"/>
              <a:t>If the sound source is in a highly reflective space, for example, a room with steel walls, ceiling, and floor, then measurements in the far field, are also </a:t>
            </a:r>
            <a:r>
              <a:rPr lang="en-GB" sz="3200" b="1" dirty="0" smtClean="0"/>
              <a:t>reverberant field measurements</a:t>
            </a:r>
            <a:endParaRPr lang="en-GB" sz="3200" dirty="0"/>
          </a:p>
        </p:txBody>
      </p:sp>
    </p:spTree>
    <p:extLst>
      <p:ext uri="{BB962C8B-B14F-4D97-AF65-F5344CB8AC3E}">
        <p14:creationId xmlns:p14="http://schemas.microsoft.com/office/powerpoint/2010/main" val="1210460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noChangeAspect="1"/>
          </p:cNvSpPr>
          <p:nvPr>
            <p:ph idx="1"/>
          </p:nvPr>
        </p:nvSpPr>
        <p:spPr>
          <a:xfrm>
            <a:off x="838200" y="1825625"/>
            <a:ext cx="10692000" cy="4351338"/>
          </a:xfrm>
        </p:spPr>
        <p:txBody>
          <a:bodyPr/>
          <a:lstStyle/>
          <a:p>
            <a:pPr marL="0" indent="0">
              <a:buNone/>
            </a:pPr>
            <a:endParaRPr lang="en-GB" dirty="0"/>
          </a:p>
        </p:txBody>
      </p:sp>
      <p:pic>
        <p:nvPicPr>
          <p:cNvPr id="4" name="Picture 3"/>
          <p:cNvPicPr>
            <a:picLocks noChangeAspect="1"/>
          </p:cNvPicPr>
          <p:nvPr/>
        </p:nvPicPr>
        <p:blipFill>
          <a:blip r:embed="rId2"/>
          <a:stretch>
            <a:fillRect/>
          </a:stretch>
        </p:blipFill>
        <p:spPr>
          <a:xfrm>
            <a:off x="2765023" y="1927818"/>
            <a:ext cx="4464000" cy="4146951"/>
          </a:xfrm>
          <a:prstGeom prst="rect">
            <a:avLst/>
          </a:prstGeom>
        </p:spPr>
      </p:pic>
    </p:spTree>
    <p:extLst>
      <p:ext uri="{BB962C8B-B14F-4D97-AF65-F5344CB8AC3E}">
        <p14:creationId xmlns:p14="http://schemas.microsoft.com/office/powerpoint/2010/main" val="10108276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Directivity</a:t>
            </a:r>
            <a:endParaRPr lang="en-GB" dirty="0"/>
          </a:p>
        </p:txBody>
      </p:sp>
      <p:sp>
        <p:nvSpPr>
          <p:cNvPr id="3" name="Content Placeholder 2"/>
          <p:cNvSpPr>
            <a:spLocks noGrp="1"/>
          </p:cNvSpPr>
          <p:nvPr>
            <p:ph idx="1"/>
          </p:nvPr>
        </p:nvSpPr>
        <p:spPr/>
        <p:txBody>
          <a:bodyPr>
            <a:normAutofit/>
          </a:bodyPr>
          <a:lstStyle/>
          <a:p>
            <a:r>
              <a:rPr lang="en-GB" sz="3200" dirty="0" smtClean="0"/>
              <a:t>Most real sources do not radiate sound uniformly in all directions</a:t>
            </a:r>
          </a:p>
          <a:p>
            <a:r>
              <a:rPr lang="en-GB" sz="3200" dirty="0" smtClean="0"/>
              <a:t>If you were to measure the sound pressure level in a given frequency band at a fixed distance from a real source, you would find different levels for different directions</a:t>
            </a:r>
          </a:p>
          <a:p>
            <a:r>
              <a:rPr lang="en-GB" sz="3200" dirty="0" smtClean="0"/>
              <a:t>The </a:t>
            </a:r>
            <a:r>
              <a:rPr lang="en-GB" sz="3200" b="1" dirty="0" smtClean="0"/>
              <a:t>directivity factor</a:t>
            </a:r>
            <a:r>
              <a:rPr lang="en-GB" sz="3200" dirty="0" smtClean="0"/>
              <a:t> is the numerical measure of the directivity of a sound source</a:t>
            </a:r>
            <a:endParaRPr lang="en-GB" sz="3200" dirty="0"/>
          </a:p>
        </p:txBody>
      </p:sp>
    </p:spTree>
    <p:extLst>
      <p:ext uri="{BB962C8B-B14F-4D97-AF65-F5344CB8AC3E}">
        <p14:creationId xmlns:p14="http://schemas.microsoft.com/office/powerpoint/2010/main" val="17081007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Directivity</a:t>
            </a:r>
            <a:endParaRPr lang="en-GB" dirty="0"/>
          </a:p>
        </p:txBody>
      </p:sp>
      <p:sp>
        <p:nvSpPr>
          <p:cNvPr id="3" name="Content Placeholder 2"/>
          <p:cNvSpPr>
            <a:spLocks noGrp="1"/>
          </p:cNvSpPr>
          <p:nvPr>
            <p:ph idx="1"/>
          </p:nvPr>
        </p:nvSpPr>
        <p:spPr/>
        <p:txBody>
          <a:bodyPr>
            <a:normAutofit lnSpcReduction="10000"/>
          </a:bodyPr>
          <a:lstStyle/>
          <a:p>
            <a:r>
              <a:rPr lang="en-GB" sz="3200" dirty="0" smtClean="0"/>
              <a:t>In the logarithmic form the directivity factor is called the </a:t>
            </a:r>
            <a:r>
              <a:rPr lang="en-GB" sz="3200" b="1" dirty="0" smtClean="0"/>
              <a:t>directivity index</a:t>
            </a:r>
            <a:endParaRPr lang="en-GB" sz="3200" dirty="0" smtClean="0"/>
          </a:p>
          <a:p>
            <a:r>
              <a:rPr lang="en-GB" sz="3200" dirty="0" smtClean="0"/>
              <a:t>For a spherical source it is defined as follows:</a:t>
            </a:r>
          </a:p>
          <a:p>
            <a:pPr marL="0" indent="0">
              <a:buNone/>
            </a:pPr>
            <a:r>
              <a:rPr lang="en-GB" sz="3200" dirty="0"/>
              <a:t>	</a:t>
            </a:r>
            <a:r>
              <a:rPr lang="en-GB" sz="3200" dirty="0" smtClean="0"/>
              <a:t>DI</a:t>
            </a:r>
            <a:r>
              <a:rPr lang="en-GB" sz="3200" baseline="-25000" dirty="0" smtClean="0"/>
              <a:t>O</a:t>
            </a:r>
            <a:r>
              <a:rPr lang="en-GB" sz="3200" dirty="0" smtClean="0"/>
              <a:t> = Lp</a:t>
            </a:r>
            <a:r>
              <a:rPr lang="el-GR" sz="3200" dirty="0" smtClean="0"/>
              <a:t>θ</a:t>
            </a:r>
            <a:r>
              <a:rPr lang="en-GB" sz="3200" dirty="0" smtClean="0"/>
              <a:t> – Lps</a:t>
            </a:r>
          </a:p>
          <a:p>
            <a:pPr marL="0" indent="0">
              <a:buNone/>
            </a:pPr>
            <a:r>
              <a:rPr lang="en-GB" sz="3200" dirty="0" smtClean="0"/>
              <a:t>Lp</a:t>
            </a:r>
            <a:r>
              <a:rPr lang="el-GR" sz="3200" dirty="0" smtClean="0"/>
              <a:t>θ</a:t>
            </a:r>
            <a:r>
              <a:rPr lang="en-GB" sz="3200" dirty="0" smtClean="0"/>
              <a:t> = Sound pressure level measure at distances r</a:t>
            </a:r>
            <a:r>
              <a:rPr lang="en-GB" sz="3200" baseline="30000" dirty="0" smtClean="0"/>
              <a:t>1</a:t>
            </a:r>
            <a:r>
              <a:rPr lang="en-GB" sz="3200" dirty="0" smtClean="0"/>
              <a:t> and angle 	0° from a directive source radiating power W into an 	echo-free space (dB)</a:t>
            </a:r>
          </a:p>
          <a:p>
            <a:pPr marL="0" indent="0">
              <a:buNone/>
            </a:pPr>
            <a:r>
              <a:rPr lang="en-GB" sz="3200" dirty="0" smtClean="0"/>
              <a:t>Lps = Sound pressure level measure at distance r</a:t>
            </a:r>
            <a:r>
              <a:rPr lang="en-GB" sz="3200" baseline="30000" dirty="0" smtClean="0"/>
              <a:t>1</a:t>
            </a:r>
            <a:r>
              <a:rPr lang="en-GB" sz="3200" dirty="0" smtClean="0"/>
              <a:t> from a non-	 directive source radiating power W into anechoic space</a:t>
            </a:r>
          </a:p>
          <a:p>
            <a:pPr marL="0" indent="0">
              <a:buNone/>
            </a:pPr>
            <a:endParaRPr lang="en-GB" sz="3200" dirty="0" smtClean="0"/>
          </a:p>
          <a:p>
            <a:pPr marL="0" indent="0">
              <a:buNone/>
            </a:pPr>
            <a:endParaRPr lang="en-GB" sz="3200" dirty="0"/>
          </a:p>
        </p:txBody>
      </p:sp>
    </p:spTree>
    <p:extLst>
      <p:ext uri="{BB962C8B-B14F-4D97-AF65-F5344CB8AC3E}">
        <p14:creationId xmlns:p14="http://schemas.microsoft.com/office/powerpoint/2010/main" val="21790234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Directivity</a:t>
            </a:r>
            <a:endParaRPr lang="en-GB" dirty="0"/>
          </a:p>
        </p:txBody>
      </p:sp>
      <p:sp>
        <p:nvSpPr>
          <p:cNvPr id="3" name="Content Placeholder 2"/>
          <p:cNvSpPr>
            <a:spLocks noGrp="1"/>
          </p:cNvSpPr>
          <p:nvPr>
            <p:ph idx="1"/>
          </p:nvPr>
        </p:nvSpPr>
        <p:spPr/>
        <p:txBody>
          <a:bodyPr>
            <a:normAutofit/>
          </a:bodyPr>
          <a:lstStyle/>
          <a:p>
            <a:r>
              <a:rPr lang="en-GB" sz="3200" dirty="0" smtClean="0"/>
              <a:t>For a source located on or near a hard, flat surface, the directivity index takes the following form</a:t>
            </a:r>
          </a:p>
          <a:p>
            <a:pPr marL="0" indent="0">
              <a:buNone/>
            </a:pPr>
            <a:r>
              <a:rPr lang="en-GB" sz="3200" dirty="0" smtClean="0"/>
              <a:t>		 DI</a:t>
            </a:r>
            <a:r>
              <a:rPr lang="en-GB" sz="3200" baseline="-25000" dirty="0" smtClean="0"/>
              <a:t>O</a:t>
            </a:r>
            <a:r>
              <a:rPr lang="en-GB" sz="3200" dirty="0" smtClean="0"/>
              <a:t> = Lp</a:t>
            </a:r>
            <a:r>
              <a:rPr lang="el-GR" sz="3200" dirty="0" smtClean="0"/>
              <a:t>θ</a:t>
            </a:r>
            <a:r>
              <a:rPr lang="en-GB" sz="3200" dirty="0" smtClean="0"/>
              <a:t> – Lps + 3</a:t>
            </a:r>
          </a:p>
          <a:p>
            <a:r>
              <a:rPr lang="en-GB" sz="3200" dirty="0" smtClean="0"/>
              <a:t>The 3dB addition is made because measurement is made over a hemisphere instead of a sphere</a:t>
            </a:r>
          </a:p>
          <a:p>
            <a:r>
              <a:rPr lang="en-GB" sz="3200" dirty="0" smtClean="0"/>
              <a:t>That is, the intensity at radius, r, is twice as large if a source radiates into hemisphere rather than the ideal sphere we have used up to this point</a:t>
            </a:r>
            <a:endParaRPr lang="en-GB" sz="3200" dirty="0"/>
          </a:p>
        </p:txBody>
      </p:sp>
    </p:spTree>
    <p:extLst>
      <p:ext uri="{BB962C8B-B14F-4D97-AF65-F5344CB8AC3E}">
        <p14:creationId xmlns:p14="http://schemas.microsoft.com/office/powerpoint/2010/main" val="278676589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Directivity</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GB" sz="3200" dirty="0" smtClean="0"/>
                  <a:t>Each directivity index is applicable only to the angle at which Lp</a:t>
                </a:r>
                <a:r>
                  <a:rPr lang="el-GR" sz="3200" dirty="0" smtClean="0"/>
                  <a:t>θ</a:t>
                </a:r>
                <a:r>
                  <a:rPr lang="en-GB" sz="3200" dirty="0" smtClean="0"/>
                  <a:t> was measured and only for the frequency at which it was measured</a:t>
                </a:r>
              </a:p>
              <a:p>
                <a:r>
                  <a:rPr lang="en-GB" sz="3200" dirty="0" smtClean="0"/>
                  <a:t>We assume that the directivity pattern does not change its shape regardless of the distance from source</a:t>
                </a:r>
              </a:p>
              <a:p>
                <a:r>
                  <a:rPr lang="en-GB" sz="3200" dirty="0" smtClean="0"/>
                  <a:t>This allows us to apply the inverse square law to directive sources simply by adding the directivity index</a:t>
                </a:r>
              </a:p>
              <a:p>
                <a:pPr marL="0" indent="0">
                  <a:buNone/>
                </a:pPr>
                <a:r>
                  <a:rPr lang="en-GB" sz="3200" dirty="0"/>
                  <a:t>	</a:t>
                </a:r>
                <a:r>
                  <a:rPr lang="en-GB" sz="3200" dirty="0" smtClean="0"/>
                  <a:t>Lp</a:t>
                </a:r>
                <a:r>
                  <a:rPr lang="el-GR" sz="3200" dirty="0" smtClean="0"/>
                  <a:t>θ</a:t>
                </a:r>
                <a:r>
                  <a:rPr lang="en-GB" sz="3200" dirty="0" smtClean="0"/>
                  <a:t> = </a:t>
                </a: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𝐿</m:t>
                        </m:r>
                      </m:e>
                      <m:sub>
                        <m:r>
                          <a:rPr lang="en-GB" sz="3200" b="0" i="1" smtClean="0">
                            <a:latin typeface="Cambria Math" panose="02040503050406030204" pitchFamily="18" charset="0"/>
                          </a:rPr>
                          <m:t>𝑊</m:t>
                        </m:r>
                      </m:sub>
                    </m:sSub>
                  </m:oMath>
                </a14:m>
                <a:r>
                  <a:rPr lang="en-GB" sz="3200" dirty="0" smtClean="0"/>
                  <a:t> + </a:t>
                </a: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𝐷𝐼</m:t>
                        </m:r>
                      </m:e>
                      <m:sub>
                        <m:r>
                          <a:rPr lang="en-GB" sz="3200" i="1" smtClean="0">
                            <a:latin typeface="Cambria Math" panose="02040503050406030204" pitchFamily="18" charset="0"/>
                            <a:ea typeface="Cambria Math" panose="02040503050406030204" pitchFamily="18" charset="0"/>
                          </a:rPr>
                          <m:t>𝜃</m:t>
                        </m:r>
                      </m:sub>
                    </m:sSub>
                  </m:oMath>
                </a14:m>
                <a:r>
                  <a:rPr lang="en-GB" sz="3200" dirty="0" smtClean="0"/>
                  <a:t> - 20 log r - 11</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333" t="-2941" r="-2319"/>
                </a:stretch>
              </a:blipFill>
            </p:spPr>
            <p:txBody>
              <a:bodyPr/>
              <a:lstStyle/>
              <a:p>
                <a:r>
                  <a:rPr lang="en-GB">
                    <a:noFill/>
                  </a:rPr>
                  <a:t> </a:t>
                </a:r>
              </a:p>
            </p:txBody>
          </p:sp>
        </mc:Fallback>
      </mc:AlternateContent>
    </p:spTree>
    <p:extLst>
      <p:ext uri="{BB962C8B-B14F-4D97-AF65-F5344CB8AC3E}">
        <p14:creationId xmlns:p14="http://schemas.microsoft.com/office/powerpoint/2010/main" val="314176066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Basic Point Source Model</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dirty="0" smtClean="0"/>
                  <a:t>The basic point source equation is</a:t>
                </a:r>
              </a:p>
              <a:p>
                <a:pPr marL="0" indent="0">
                  <a:buNone/>
                </a:pPr>
                <a:r>
                  <a:rPr lang="en-GB" sz="3200" dirty="0"/>
                  <a:t>	</a:t>
                </a:r>
                <a:r>
                  <a:rPr lang="en-GB" sz="3200" dirty="0" smtClean="0"/>
                  <a:t>Lp</a:t>
                </a:r>
                <a:r>
                  <a:rPr lang="el-GR" sz="3200" dirty="0" smtClean="0"/>
                  <a:t>θ</a:t>
                </a:r>
                <a:r>
                  <a:rPr lang="en-GB" sz="3200" dirty="0" smtClean="0"/>
                  <a:t> = </a:t>
                </a: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𝐿</m:t>
                        </m:r>
                      </m:e>
                      <m:sub>
                        <m:r>
                          <a:rPr lang="en-GB" sz="3200" b="0" i="1" smtClean="0">
                            <a:latin typeface="Cambria Math" panose="02040503050406030204" pitchFamily="18" charset="0"/>
                          </a:rPr>
                          <m:t>𝑊</m:t>
                        </m:r>
                      </m:sub>
                    </m:sSub>
                  </m:oMath>
                </a14:m>
                <a:r>
                  <a:rPr lang="en-GB" sz="3200" dirty="0" smtClean="0"/>
                  <a:t> + </a:t>
                </a: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𝐷𝐼</m:t>
                        </m:r>
                      </m:e>
                      <m:sub>
                        <m:r>
                          <a:rPr lang="en-GB" sz="3200" i="1" smtClean="0">
                            <a:latin typeface="Cambria Math" panose="02040503050406030204" pitchFamily="18" charset="0"/>
                            <a:ea typeface="Cambria Math" panose="02040503050406030204" pitchFamily="18" charset="0"/>
                          </a:rPr>
                          <m:t>𝜃</m:t>
                        </m:r>
                      </m:sub>
                    </m:sSub>
                  </m:oMath>
                </a14:m>
                <a:r>
                  <a:rPr lang="en-GB" sz="3200" dirty="0" smtClean="0"/>
                  <a:t> - 20 log r – 11 - </a:t>
                </a: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𝐴</m:t>
                        </m:r>
                      </m:e>
                      <m:sub>
                        <m:r>
                          <a:rPr lang="en-GB" sz="3200" b="0" i="1" smtClean="0">
                            <a:latin typeface="Cambria Math" panose="02040503050406030204" pitchFamily="18" charset="0"/>
                          </a:rPr>
                          <m:t>𝑒</m:t>
                        </m:r>
                        <m:r>
                          <a:rPr lang="en-GB" sz="3200" b="0" i="1" smtClean="0">
                            <a:latin typeface="Cambria Math" panose="02040503050406030204" pitchFamily="18" charset="0"/>
                          </a:rPr>
                          <m:t> </m:t>
                        </m:r>
                      </m:sub>
                    </m:sSub>
                  </m:oMath>
                </a14:m>
                <a:endParaRPr lang="en-GB" sz="3200" dirty="0" smtClean="0"/>
              </a:p>
              <a:p>
                <a:pPr marL="0" indent="0">
                  <a:buNone/>
                </a:pPr>
                <a:r>
                  <a:rPr lang="en-GB" sz="3200" dirty="0" smtClean="0"/>
                  <a:t>Lp = the desired SPL at angle </a:t>
                </a:r>
                <a:r>
                  <a:rPr lang="el-GR" sz="3200" dirty="0" smtClean="0"/>
                  <a:t>θ</a:t>
                </a:r>
                <a:r>
                  <a:rPr lang="en-GB" sz="3200" dirty="0" smtClean="0"/>
                  <a:t> and distance r from source, dB</a:t>
                </a:r>
              </a:p>
              <a:p>
                <a:pPr marL="0" indent="0">
                  <a:buNone/>
                </a:pP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𝐿</m:t>
                        </m:r>
                      </m:e>
                      <m:sub>
                        <m:r>
                          <a:rPr lang="en-GB" sz="3200" b="0" i="1" smtClean="0">
                            <a:latin typeface="Cambria Math" panose="02040503050406030204" pitchFamily="18" charset="0"/>
                          </a:rPr>
                          <m:t>𝑊</m:t>
                        </m:r>
                        <m:r>
                          <a:rPr lang="en-GB" sz="3200" b="0" i="1" smtClean="0">
                            <a:latin typeface="Cambria Math" panose="02040503050406030204" pitchFamily="18" charset="0"/>
                          </a:rPr>
                          <m:t> </m:t>
                        </m:r>
                      </m:sub>
                    </m:sSub>
                  </m:oMath>
                </a14:m>
                <a:r>
                  <a:rPr lang="en-GB" sz="3200" dirty="0" smtClean="0"/>
                  <a:t>= the measured sound power level at angle </a:t>
                </a:r>
                <a:r>
                  <a:rPr lang="el-GR" sz="3200" dirty="0" smtClean="0"/>
                  <a:t>θ</a:t>
                </a:r>
                <a:r>
                  <a:rPr lang="en-GB" sz="3200" dirty="0" smtClean="0"/>
                  <a:t> dB</a:t>
                </a:r>
              </a:p>
              <a:p>
                <a:pPr marL="0" indent="0">
                  <a:buNone/>
                </a:pP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𝐴</m:t>
                        </m:r>
                      </m:e>
                      <m:sub>
                        <m:r>
                          <a:rPr lang="en-GB" sz="3200" b="0" i="1" smtClean="0">
                            <a:latin typeface="Cambria Math" panose="02040503050406030204" pitchFamily="18" charset="0"/>
                          </a:rPr>
                          <m:t>𝑒</m:t>
                        </m:r>
                        <m:r>
                          <a:rPr lang="en-GB" sz="3200" b="0" i="1" smtClean="0">
                            <a:latin typeface="Cambria Math" panose="02040503050406030204" pitchFamily="18" charset="0"/>
                          </a:rPr>
                          <m:t> </m:t>
                        </m:r>
                      </m:sub>
                    </m:sSub>
                  </m:oMath>
                </a14:m>
                <a:r>
                  <a:rPr lang="en-GB" sz="3200" dirty="0" smtClean="0"/>
                  <a:t>= attenuation for distance r, dB</a:t>
                </a:r>
              </a:p>
              <a:p>
                <a:pPr marL="0" indent="0">
                  <a:buNone/>
                </a:pPr>
                <a:r>
                  <a:rPr lang="en-GB" sz="3200" dirty="0" smtClean="0"/>
                  <a:t>The term </a:t>
                </a: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𝐴</m:t>
                        </m:r>
                      </m:e>
                      <m:sub>
                        <m:r>
                          <a:rPr lang="en-GB" sz="3200" b="0" i="1" smtClean="0">
                            <a:latin typeface="Cambria Math" panose="02040503050406030204" pitchFamily="18" charset="0"/>
                          </a:rPr>
                          <m:t>𝑒</m:t>
                        </m:r>
                        <m:r>
                          <a:rPr lang="en-GB" sz="3200" b="0" i="1" smtClean="0">
                            <a:latin typeface="Cambria Math" panose="02040503050406030204" pitchFamily="18" charset="0"/>
                          </a:rPr>
                          <m:t> </m:t>
                        </m:r>
                      </m:sub>
                    </m:sSub>
                    <m:r>
                      <m:rPr>
                        <m:sty m:val="p"/>
                      </m:rPr>
                      <a:rPr lang="en-GB" sz="3200" i="1" smtClean="0">
                        <a:latin typeface="Cambria Math" panose="02040503050406030204" pitchFamily="18" charset="0"/>
                      </a:rPr>
                      <m:t>i</m:t>
                    </m:r>
                  </m:oMath>
                </a14:m>
                <a:r>
                  <a:rPr lang="en-GB" sz="3200" dirty="0" smtClean="0"/>
                  <a:t>s the excess attenuation beyond wave divergence and it is caused by environmental conditions</a:t>
                </a:r>
              </a:p>
              <a:p>
                <a:pPr marL="0" indent="0">
                  <a:buNone/>
                </a:pP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a:stretch>
              </a:blipFill>
            </p:spPr>
            <p:txBody>
              <a:bodyPr/>
              <a:lstStyle/>
              <a:p>
                <a:r>
                  <a:rPr lang="en-GB">
                    <a:noFill/>
                  </a:rPr>
                  <a:t> </a:t>
                </a:r>
              </a:p>
            </p:txBody>
          </p:sp>
        </mc:Fallback>
      </mc:AlternateContent>
    </p:spTree>
    <p:extLst>
      <p:ext uri="{BB962C8B-B14F-4D97-AF65-F5344CB8AC3E}">
        <p14:creationId xmlns:p14="http://schemas.microsoft.com/office/powerpoint/2010/main" val="107070725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Attenuation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𝐴</m:t>
                        </m:r>
                      </m:e>
                      <m:sub>
                        <m:r>
                          <a:rPr lang="en-GB" b="0" i="1" smtClean="0">
                            <a:latin typeface="Cambria Math" panose="02040503050406030204" pitchFamily="18" charset="0"/>
                          </a:rPr>
                          <m:t>𝑒</m:t>
                        </m:r>
                        <m:r>
                          <a:rPr lang="en-GB" b="0" i="1" smtClean="0">
                            <a:latin typeface="Cambria Math" panose="02040503050406030204" pitchFamily="18" charset="0"/>
                          </a:rPr>
                          <m:t> </m:t>
                        </m:r>
                      </m:sub>
                    </m:sSub>
                  </m:oMath>
                </a14:m>
                <a:r>
                  <a:rPr lang="en-GB" dirty="0" smtClean="0"/>
                  <a:t>1 = attenuation by absorption in the air</a:t>
                </a:r>
              </a:p>
              <a:p>
                <a:pPr marL="0" indent="0">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𝐴</m:t>
                        </m:r>
                      </m:e>
                      <m:sub>
                        <m:r>
                          <a:rPr lang="en-GB" b="0" i="1" smtClean="0">
                            <a:latin typeface="Cambria Math" panose="02040503050406030204" pitchFamily="18" charset="0"/>
                          </a:rPr>
                          <m:t>𝑒</m:t>
                        </m:r>
                      </m:sub>
                    </m:sSub>
                  </m:oMath>
                </a14:m>
                <a:r>
                  <a:rPr lang="en-GB" dirty="0" smtClean="0"/>
                  <a:t> 2 = attenuation by the ground</a:t>
                </a:r>
              </a:p>
              <a:p>
                <a:pPr marL="0" indent="0">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𝐴</m:t>
                        </m:r>
                      </m:e>
                      <m:sub>
                        <m:r>
                          <a:rPr lang="en-GB" b="0" i="1" smtClean="0">
                            <a:latin typeface="Cambria Math" panose="02040503050406030204" pitchFamily="18" charset="0"/>
                          </a:rPr>
                          <m:t>𝑒</m:t>
                        </m:r>
                      </m:sub>
                    </m:sSub>
                  </m:oMath>
                </a14:m>
                <a:r>
                  <a:rPr lang="en-GB" dirty="0" smtClean="0"/>
                  <a:t> 3 = attenuation by barriers</a:t>
                </a:r>
              </a:p>
              <a:p>
                <a:pPr marL="0" indent="0">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𝐴</m:t>
                        </m:r>
                      </m:e>
                      <m:sub>
                        <m:r>
                          <a:rPr lang="en-GB" b="0" i="1" smtClean="0">
                            <a:latin typeface="Cambria Math" panose="02040503050406030204" pitchFamily="18" charset="0"/>
                          </a:rPr>
                          <m:t>𝑒</m:t>
                        </m:r>
                      </m:sub>
                    </m:sSub>
                  </m:oMath>
                </a14:m>
                <a:r>
                  <a:rPr lang="en-GB" dirty="0" smtClean="0"/>
                  <a:t> 4 = attenuation by foliage</a:t>
                </a:r>
              </a:p>
              <a:p>
                <a:pPr marL="0" indent="0">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𝐴</m:t>
                        </m:r>
                      </m:e>
                      <m:sub>
                        <m:r>
                          <a:rPr lang="en-GB" b="0" i="1" smtClean="0">
                            <a:latin typeface="Cambria Math" panose="02040503050406030204" pitchFamily="18" charset="0"/>
                          </a:rPr>
                          <m:t>𝑒</m:t>
                        </m:r>
                      </m:sub>
                    </m:sSub>
                  </m:oMath>
                </a14:m>
                <a:r>
                  <a:rPr lang="en-GB" dirty="0" smtClean="0"/>
                  <a:t> 5 = attenuation by houses</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t="-2241"/>
                </a:stretch>
              </a:blipFill>
            </p:spPr>
            <p:txBody>
              <a:bodyPr/>
              <a:lstStyle/>
              <a:p>
                <a:r>
                  <a:rPr lang="en-GB">
                    <a:noFill/>
                  </a:rPr>
                  <a:t> </a:t>
                </a:r>
              </a:p>
            </p:txBody>
          </p:sp>
        </mc:Fallback>
      </mc:AlternateContent>
    </p:spTree>
    <p:extLst>
      <p:ext uri="{BB962C8B-B14F-4D97-AF65-F5344CB8AC3E}">
        <p14:creationId xmlns:p14="http://schemas.microsoft.com/office/powerpoint/2010/main" val="38536281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Basic Point Source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lnSpcReduction="10000"/>
              </a:bodyPr>
              <a:lstStyle/>
              <a:p>
                <a:r>
                  <a:rPr lang="en-GB" sz="3200" dirty="0" smtClean="0"/>
                  <a:t>The attenuation of sound by air absorption is given as</a:t>
                </a:r>
              </a:p>
              <a:p>
                <a:pPr marL="0" indent="0">
                  <a:buNone/>
                </a:pPr>
                <a:r>
                  <a:rPr lang="en-GB" sz="3200" dirty="0"/>
                  <a:t>	</a:t>
                </a:r>
                <a:r>
                  <a:rPr lang="en-GB" sz="3200" dirty="0" smtClean="0"/>
                  <a:t>	</a:t>
                </a: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𝐴</m:t>
                        </m:r>
                      </m:e>
                      <m:sub>
                        <m:r>
                          <a:rPr lang="en-GB" sz="3200" b="0" i="1" smtClean="0">
                            <a:latin typeface="Cambria Math" panose="02040503050406030204" pitchFamily="18" charset="0"/>
                          </a:rPr>
                          <m:t>𝑒</m:t>
                        </m:r>
                      </m:sub>
                    </m:sSub>
                  </m:oMath>
                </a14:m>
                <a:r>
                  <a:rPr lang="en-GB" sz="3200" dirty="0" smtClean="0"/>
                  <a:t> 1 = </a:t>
                </a:r>
                <a14:m>
                  <m:oMath xmlns:m="http://schemas.openxmlformats.org/officeDocument/2006/math">
                    <m:f>
                      <m:fPr>
                        <m:ctrlPr>
                          <a:rPr lang="en-GB" sz="3200" i="1" smtClean="0">
                            <a:latin typeface="Cambria Math" panose="02040503050406030204" pitchFamily="18" charset="0"/>
                          </a:rPr>
                        </m:ctrlPr>
                      </m:fPr>
                      <m:num>
                        <m:r>
                          <m:rPr>
                            <m:sty m:val="p"/>
                          </m:rPr>
                          <a:rPr lang="el-GR" sz="3200" i="1" smtClean="0">
                            <a:latin typeface="Cambria Math" panose="02040503050406030204" pitchFamily="18" charset="0"/>
                          </a:rPr>
                          <m:t>α</m:t>
                        </m:r>
                        <m:r>
                          <a:rPr lang="en-GB" sz="3200" b="0" i="1" smtClean="0">
                            <a:latin typeface="Cambria Math" panose="02040503050406030204" pitchFamily="18" charset="0"/>
                          </a:rPr>
                          <m:t>𝑑</m:t>
                        </m:r>
                      </m:num>
                      <m:den>
                        <m:r>
                          <a:rPr lang="en-GB" sz="3200" b="0" i="1" smtClean="0">
                            <a:latin typeface="Cambria Math" panose="02040503050406030204" pitchFamily="18" charset="0"/>
                          </a:rPr>
                          <m:t>1000</m:t>
                        </m:r>
                        <m:r>
                          <a:rPr lang="en-GB" sz="3200" b="0" i="1" smtClean="0">
                            <a:latin typeface="Cambria Math" panose="02040503050406030204" pitchFamily="18" charset="0"/>
                          </a:rPr>
                          <m:t>𝑚</m:t>
                        </m:r>
                        <m:r>
                          <a:rPr lang="en-GB" sz="3200" b="0" i="1" smtClean="0">
                            <a:latin typeface="Cambria Math" panose="02040503050406030204" pitchFamily="18" charset="0"/>
                          </a:rPr>
                          <m:t>/</m:t>
                        </m:r>
                        <m:r>
                          <a:rPr lang="en-GB" sz="3200" b="0" i="1" smtClean="0">
                            <a:latin typeface="Cambria Math" panose="02040503050406030204" pitchFamily="18" charset="0"/>
                          </a:rPr>
                          <m:t>𝑘𝑚</m:t>
                        </m:r>
                      </m:den>
                    </m:f>
                  </m:oMath>
                </a14:m>
                <a:endParaRPr lang="en-GB" sz="3200" dirty="0" smtClean="0"/>
              </a:p>
              <a:p>
                <a:pPr marL="0" indent="0">
                  <a:buNone/>
                </a:pPr>
                <a:r>
                  <a:rPr lang="el-GR" sz="3200" dirty="0" smtClean="0"/>
                  <a:t>α</a:t>
                </a:r>
                <a:r>
                  <a:rPr lang="en-GB" sz="3200" dirty="0" smtClean="0"/>
                  <a:t> = air attenuation coefficient, (dB/Km)</a:t>
                </a:r>
              </a:p>
              <a:p>
                <a:pPr marL="0" indent="0">
                  <a:buNone/>
                </a:pPr>
                <a:r>
                  <a:rPr lang="en-GB" sz="3200" dirty="0"/>
                  <a:t>d</a:t>
                </a:r>
                <a:r>
                  <a:rPr lang="en-GB" sz="3200" dirty="0" smtClean="0"/>
                  <a:t> = distance (m)</a:t>
                </a:r>
              </a:p>
              <a:p>
                <a:r>
                  <a:rPr lang="en-GB" sz="3200" dirty="0" smtClean="0"/>
                  <a:t>The sound above a reflecting ground surface arrives at a receiver R from a source S by two paths</a:t>
                </a:r>
              </a:p>
              <a:p>
                <a:r>
                  <a:rPr lang="en-GB" sz="3200" dirty="0" smtClean="0"/>
                  <a:t>The path </a:t>
                </a: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𝑟</m:t>
                        </m:r>
                      </m:e>
                      <m:sub>
                        <m:r>
                          <a:rPr lang="en-GB" sz="3200" b="0" i="1" smtClean="0">
                            <a:latin typeface="Cambria Math" panose="02040503050406030204" pitchFamily="18" charset="0"/>
                          </a:rPr>
                          <m:t>𝑑</m:t>
                        </m:r>
                      </m:sub>
                    </m:sSub>
                  </m:oMath>
                </a14:m>
                <a:r>
                  <a:rPr lang="en-GB" sz="3200" dirty="0" smtClean="0"/>
                  <a:t> is a direct ray.  The path </a:t>
                </a: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𝑟</m:t>
                        </m:r>
                      </m:e>
                      <m:sub>
                        <m:r>
                          <a:rPr lang="en-GB" sz="3200" b="0" i="1" smtClean="0">
                            <a:latin typeface="Cambria Math" panose="02040503050406030204" pitchFamily="18" charset="0"/>
                          </a:rPr>
                          <m:t>𝑟</m:t>
                        </m:r>
                      </m:sub>
                    </m:sSub>
                  </m:oMath>
                </a14:m>
                <a:r>
                  <a:rPr lang="en-GB" sz="3200" dirty="0" smtClean="0"/>
                  <a:t> is the reflection of the sound from the ground</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3782" r="-1971"/>
                </a:stretch>
              </a:blipFill>
            </p:spPr>
            <p:txBody>
              <a:bodyPr/>
              <a:lstStyle/>
              <a:p>
                <a:r>
                  <a:rPr lang="en-GB">
                    <a:noFill/>
                  </a:rPr>
                  <a:t> </a:t>
                </a:r>
              </a:p>
            </p:txBody>
          </p:sp>
        </mc:Fallback>
      </mc:AlternateContent>
    </p:spTree>
    <p:extLst>
      <p:ext uri="{BB962C8B-B14F-4D97-AF65-F5344CB8AC3E}">
        <p14:creationId xmlns:p14="http://schemas.microsoft.com/office/powerpoint/2010/main" val="8124495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Basic Point Source</a:t>
            </a:r>
            <a:endParaRPr lang="en-GB" dirty="0"/>
          </a:p>
        </p:txBody>
      </p:sp>
      <mc:AlternateContent xmlns:mc="http://schemas.openxmlformats.org/markup-compatibility/2006" xmlns:a14="http://schemas.microsoft.com/office/drawing/2010/main">
        <mc:Choice Requires="a14">
          <p:sp>
            <p:nvSpPr>
              <p:cNvPr id="6" name="Content Placeholder 5"/>
              <p:cNvSpPr>
                <a:spLocks noGrp="1"/>
              </p:cNvSpPr>
              <p:nvPr>
                <p:ph idx="1"/>
              </p:nvPr>
            </p:nvSpPr>
            <p:spPr/>
            <p:txBody>
              <a:bodyPr>
                <a:normAutofit/>
              </a:bodyPr>
              <a:lstStyle/>
              <a:p>
                <a:r>
                  <a:rPr lang="en-GB" sz="3200" dirty="0" smtClean="0"/>
                  <a:t>The attenuation </a:t>
                </a: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𝐴</m:t>
                        </m:r>
                      </m:e>
                      <m:sub>
                        <m:r>
                          <a:rPr lang="en-GB" sz="3200" b="0" i="1" smtClean="0">
                            <a:latin typeface="Cambria Math" panose="02040503050406030204" pitchFamily="18" charset="0"/>
                          </a:rPr>
                          <m:t>𝑒</m:t>
                        </m:r>
                      </m:sub>
                    </m:sSub>
                  </m:oMath>
                </a14:m>
                <a:r>
                  <a:rPr lang="en-GB" sz="3200" dirty="0" smtClean="0"/>
                  <a:t> 2 is a result of interference between the reflected ray and the direct ray</a:t>
                </a:r>
              </a:p>
              <a:p>
                <a:r>
                  <a:rPr lang="en-GB" sz="3200" dirty="0" smtClean="0"/>
                  <a:t>It strongly depends on the type of ground surface, the grazing angle </a:t>
                </a:r>
                <a14:m>
                  <m:oMath xmlns:m="http://schemas.openxmlformats.org/officeDocument/2006/math">
                    <m:r>
                      <a:rPr lang="en-GB" sz="3200" i="1" smtClean="0">
                        <a:latin typeface="Cambria Math" panose="02040503050406030204" pitchFamily="18" charset="0"/>
                        <a:ea typeface="Cambria Math" panose="02040503050406030204" pitchFamily="18" charset="0"/>
                      </a:rPr>
                      <m:t>𝜑</m:t>
                    </m:r>
                    <m:r>
                      <a:rPr lang="en-GB" sz="3200" b="0" i="1" smtClean="0">
                        <a:latin typeface="Cambria Math" panose="02040503050406030204" pitchFamily="18" charset="0"/>
                        <a:ea typeface="Cambria Math" panose="02040503050406030204" pitchFamily="18" charset="0"/>
                      </a:rPr>
                      <m:t>,</m:t>
                    </m:r>
                  </m:oMath>
                </a14:m>
                <a:r>
                  <a:rPr lang="en-GB" sz="3200" dirty="0" smtClean="0"/>
                  <a:t> the path length difference</a:t>
                </a:r>
                <a:endParaRPr lang="en-GB" sz="3200" dirty="0"/>
              </a:p>
            </p:txBody>
          </p:sp>
        </mc:Choice>
        <mc:Fallback xmlns="">
          <p:sp>
            <p:nvSpPr>
              <p:cNvPr id="6" name="Content Placeholder 5"/>
              <p:cNvSpPr>
                <a:spLocks noGrp="1" noRot="1" noChangeAspect="1" noMove="1" noResize="1" noEditPoints="1" noAdjustHandles="1" noChangeArrowheads="1" noChangeShapeType="1" noTextEdit="1"/>
              </p:cNvSpPr>
              <p:nvPr>
                <p:ph idx="1"/>
              </p:nvPr>
            </p:nvSpPr>
            <p:spPr>
              <a:blipFill>
                <a:blip r:embed="rId2"/>
                <a:stretch>
                  <a:fillRect l="-1333" t="-2801" r="-174"/>
                </a:stretch>
              </a:blipFill>
            </p:spPr>
            <p:txBody>
              <a:bodyPr/>
              <a:lstStyle/>
              <a:p>
                <a:r>
                  <a:rPr lang="en-GB">
                    <a:noFill/>
                  </a:rPr>
                  <a:t> </a:t>
                </a:r>
              </a:p>
            </p:txBody>
          </p:sp>
        </mc:Fallback>
      </mc:AlternateContent>
    </p:spTree>
    <p:extLst>
      <p:ext uri="{BB962C8B-B14F-4D97-AF65-F5344CB8AC3E}">
        <p14:creationId xmlns:p14="http://schemas.microsoft.com/office/powerpoint/2010/main" val="9677628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0242" y="318976"/>
            <a:ext cx="10545726" cy="1307916"/>
          </a:xfrm>
        </p:spPr>
        <p:txBody>
          <a:bodyPr/>
          <a:lstStyle/>
          <a:p>
            <a:pPr algn="ctr"/>
            <a:r>
              <a:rPr lang="en-GB" dirty="0" smtClean="0"/>
              <a:t>Basic Point Source</a:t>
            </a:r>
            <a:endParaRPr lang="en-GB" dirty="0"/>
          </a:p>
        </p:txBody>
      </p:sp>
      <p:pic>
        <p:nvPicPr>
          <p:cNvPr id="4" name="Content Placeholder 3"/>
          <p:cNvPicPr>
            <a:picLocks noGrp="1" noChangeAspect="1"/>
          </p:cNvPicPr>
          <p:nvPr>
            <p:ph idx="1"/>
          </p:nvPr>
        </p:nvPicPr>
        <p:blipFill>
          <a:blip r:embed="rId2"/>
          <a:stretch>
            <a:fillRect/>
          </a:stretch>
        </p:blipFill>
        <p:spPr>
          <a:xfrm>
            <a:off x="1627909" y="1925782"/>
            <a:ext cx="8444346" cy="3858491"/>
          </a:xfrm>
          <a:prstGeom prst="rect">
            <a:avLst/>
          </a:prstGeom>
        </p:spPr>
      </p:pic>
    </p:spTree>
    <p:extLst>
      <p:ext uri="{BB962C8B-B14F-4D97-AF65-F5344CB8AC3E}">
        <p14:creationId xmlns:p14="http://schemas.microsoft.com/office/powerpoint/2010/main" val="9350403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t>Basic Point Source</a:t>
            </a:r>
            <a:endParaRPr lang="en-GB" dirty="0"/>
          </a:p>
        </p:txBody>
      </p:sp>
      <p:sp>
        <p:nvSpPr>
          <p:cNvPr id="9" name="Content Placeholder 8"/>
          <p:cNvSpPr>
            <a:spLocks noGrp="1"/>
          </p:cNvSpPr>
          <p:nvPr>
            <p:ph idx="1"/>
          </p:nvPr>
        </p:nvSpPr>
        <p:spPr/>
        <p:txBody>
          <a:bodyPr/>
          <a:lstStyle/>
          <a:p>
            <a:pPr marL="0" indent="0">
              <a:buNone/>
            </a:pPr>
            <a:r>
              <a:rPr lang="en-GB" b="1" u="sng" dirty="0" smtClean="0"/>
              <a:t>Ground Surface Classification</a:t>
            </a:r>
          </a:p>
          <a:p>
            <a:r>
              <a:rPr lang="en-GB" dirty="0" smtClean="0"/>
              <a:t>Hard: asphalt or concrete pavement, water, and all surfaces with low 	  porosity</a:t>
            </a:r>
          </a:p>
          <a:p>
            <a:r>
              <a:rPr lang="en-GB" dirty="0" smtClean="0"/>
              <a:t>Soft: ground covered by grass or other vegetation and all surfaces 	 	 suitable for growth of vegetation</a:t>
            </a:r>
          </a:p>
          <a:p>
            <a:r>
              <a:rPr lang="en-GB" dirty="0" smtClean="0"/>
              <a:t>Mixed: surface that includes both hard and soft conditions</a:t>
            </a:r>
            <a:endParaRPr lang="en-GB" dirty="0"/>
          </a:p>
        </p:txBody>
      </p:sp>
    </p:spTree>
    <p:extLst>
      <p:ext uri="{BB962C8B-B14F-4D97-AF65-F5344CB8AC3E}">
        <p14:creationId xmlns:p14="http://schemas.microsoft.com/office/powerpoint/2010/main" val="26355283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Three Zones</a:t>
            </a:r>
            <a:endParaRPr lang="en-GB" dirty="0"/>
          </a:p>
        </p:txBody>
      </p:sp>
      <mc:AlternateContent xmlns:mc="http://schemas.openxmlformats.org/markup-compatibility/2006" xmlns:a14="http://schemas.microsoft.com/office/drawing/2010/main">
        <mc:Choice Requires="a14">
          <p:sp>
            <p:nvSpPr>
              <p:cNvPr id="4" name="Content Placeholder 3"/>
              <p:cNvSpPr>
                <a:spLocks noGrp="1"/>
              </p:cNvSpPr>
              <p:nvPr>
                <p:ph idx="1"/>
              </p:nvPr>
            </p:nvSpPr>
            <p:spPr/>
            <p:txBody>
              <a:bodyPr/>
              <a:lstStyle/>
              <a:p>
                <a:pPr marL="514350" indent="-514350">
                  <a:buAutoNum type="arabicPeriod"/>
                </a:pPr>
                <a:r>
                  <a:rPr lang="en-GB" dirty="0" smtClean="0"/>
                  <a:t>The </a:t>
                </a:r>
                <a:r>
                  <a:rPr lang="en-GB" b="1" u="sng" dirty="0" smtClean="0"/>
                  <a:t>source zone</a:t>
                </a:r>
                <a:r>
                  <a:rPr lang="en-GB" dirty="0" smtClean="0"/>
                  <a:t>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𝐴</m:t>
                        </m:r>
                      </m:e>
                      <m:sub>
                        <m:r>
                          <a:rPr lang="en-GB" b="0" i="1" smtClean="0">
                            <a:latin typeface="Cambria Math" panose="02040503050406030204" pitchFamily="18" charset="0"/>
                          </a:rPr>
                          <m:t>𝑆</m:t>
                        </m:r>
                      </m:sub>
                    </m:sSub>
                  </m:oMath>
                </a14:m>
                <a:r>
                  <a:rPr lang="en-GB" dirty="0" smtClean="0"/>
                  <a:t>) extends from the source S toward the receiver R a distance of 30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h</m:t>
                        </m:r>
                      </m:e>
                      <m:sub>
                        <m:r>
                          <a:rPr lang="en-GB" b="0" i="1" smtClean="0">
                            <a:latin typeface="Cambria Math" panose="02040503050406030204" pitchFamily="18" charset="0"/>
                          </a:rPr>
                          <m:t>𝑆</m:t>
                        </m:r>
                      </m:sub>
                    </m:sSub>
                  </m:oMath>
                </a14:m>
                <a:r>
                  <a:rPr lang="en-GB" dirty="0" smtClean="0"/>
                  <a:t> , with a maximum of r</a:t>
                </a:r>
              </a:p>
              <a:p>
                <a:pPr marL="514350" indent="-514350">
                  <a:buAutoNum type="arabicPeriod"/>
                </a:pPr>
                <a:r>
                  <a:rPr lang="en-GB" dirty="0" smtClean="0"/>
                  <a:t>The </a:t>
                </a:r>
                <a:r>
                  <a:rPr lang="en-GB" b="1" dirty="0" smtClean="0"/>
                  <a:t>receiver zone</a:t>
                </a:r>
                <a:r>
                  <a:rPr lang="en-GB" dirty="0" smtClean="0"/>
                  <a:t>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𝐴</m:t>
                        </m:r>
                      </m:e>
                      <m:sub>
                        <m:r>
                          <a:rPr lang="en-GB" b="0" i="1" smtClean="0">
                            <a:latin typeface="Cambria Math" panose="02040503050406030204" pitchFamily="18" charset="0"/>
                          </a:rPr>
                          <m:t>𝑟</m:t>
                        </m:r>
                      </m:sub>
                    </m:sSub>
                  </m:oMath>
                </a14:m>
                <a:r>
                  <a:rPr lang="en-GB" dirty="0" smtClean="0"/>
                  <a:t>) extends from the receiver R toward the source S a distance of 30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h</m:t>
                        </m:r>
                      </m:e>
                      <m:sub>
                        <m:r>
                          <a:rPr lang="en-GB" b="0" i="1" smtClean="0">
                            <a:latin typeface="Cambria Math" panose="02040503050406030204" pitchFamily="18" charset="0"/>
                          </a:rPr>
                          <m:t>𝑟</m:t>
                        </m:r>
                      </m:sub>
                    </m:sSub>
                  </m:oMath>
                </a14:m>
                <a:r>
                  <a:rPr lang="en-GB" dirty="0" smtClean="0"/>
                  <a:t> with a maximum of r</a:t>
                </a:r>
              </a:p>
              <a:p>
                <a:pPr marL="514350" indent="-514350">
                  <a:buAutoNum type="arabicPeriod"/>
                </a:pPr>
                <a:r>
                  <a:rPr lang="en-GB" dirty="0" smtClean="0"/>
                  <a:t>The </a:t>
                </a:r>
                <a:r>
                  <a:rPr lang="en-GB" b="1" dirty="0" smtClean="0"/>
                  <a:t>middle zone</a:t>
                </a:r>
                <a:r>
                  <a:rPr lang="en-GB" dirty="0" smtClean="0"/>
                  <a:t>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𝐴</m:t>
                        </m:r>
                      </m:e>
                      <m:sub>
                        <m:r>
                          <a:rPr lang="en-GB" b="0" i="1" smtClean="0">
                            <a:latin typeface="Cambria Math" panose="02040503050406030204" pitchFamily="18" charset="0"/>
                          </a:rPr>
                          <m:t>𝑚</m:t>
                        </m:r>
                      </m:sub>
                    </m:sSub>
                  </m:oMath>
                </a14:m>
                <a:r>
                  <a:rPr lang="en-GB" dirty="0" smtClean="0"/>
                  <a:t>) lies between the source and receiver zones</a:t>
                </a:r>
                <a:endParaRPr lang="en-GB" dirty="0"/>
              </a:p>
            </p:txBody>
          </p:sp>
        </mc:Choice>
        <mc:Fallback xmlns="">
          <p:sp>
            <p:nvSpPr>
              <p:cNvPr id="4" name="Content Placeholder 3"/>
              <p:cNvSpPr>
                <a:spLocks noGrp="1" noRot="1" noChangeAspect="1" noMove="1" noResize="1" noEditPoints="1" noAdjustHandles="1" noChangeArrowheads="1" noChangeShapeType="1" noTextEdit="1"/>
              </p:cNvSpPr>
              <p:nvPr>
                <p:ph idx="1"/>
              </p:nvPr>
            </p:nvSpPr>
            <p:spPr>
              <a:blipFill>
                <a:blip r:embed="rId2"/>
                <a:stretch>
                  <a:fillRect l="-1217" t="-2381" r="-1681"/>
                </a:stretch>
              </a:blipFill>
            </p:spPr>
            <p:txBody>
              <a:bodyPr/>
              <a:lstStyle/>
              <a:p>
                <a:r>
                  <a:rPr lang="en-GB">
                    <a:noFill/>
                  </a:rPr>
                  <a:t> </a:t>
                </a:r>
              </a:p>
            </p:txBody>
          </p:sp>
        </mc:Fallback>
      </mc:AlternateContent>
    </p:spTree>
    <p:extLst>
      <p:ext uri="{BB962C8B-B14F-4D97-AF65-F5344CB8AC3E}">
        <p14:creationId xmlns:p14="http://schemas.microsoft.com/office/powerpoint/2010/main" val="6710983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Ground Factor</a:t>
            </a:r>
            <a:endParaRPr lang="en-GB" dirty="0"/>
          </a:p>
        </p:txBody>
      </p:sp>
      <p:sp>
        <p:nvSpPr>
          <p:cNvPr id="3" name="Content Placeholder 2"/>
          <p:cNvSpPr>
            <a:spLocks noGrp="1"/>
          </p:cNvSpPr>
          <p:nvPr>
            <p:ph idx="1"/>
          </p:nvPr>
        </p:nvSpPr>
        <p:spPr/>
        <p:txBody>
          <a:bodyPr/>
          <a:lstStyle/>
          <a:p>
            <a:pPr marL="0" indent="0">
              <a:buNone/>
            </a:pPr>
            <a:r>
              <a:rPr lang="en-GB" sz="3200" dirty="0" smtClean="0"/>
              <a:t>For each zone is based on the surface characteristics</a:t>
            </a:r>
          </a:p>
          <a:p>
            <a:r>
              <a:rPr lang="en-GB" sz="3200" dirty="0" smtClean="0"/>
              <a:t>Hard ground: G = 0</a:t>
            </a:r>
          </a:p>
          <a:p>
            <a:r>
              <a:rPr lang="en-GB" sz="3200" dirty="0" smtClean="0"/>
              <a:t>Soft ground: G = 1</a:t>
            </a:r>
          </a:p>
          <a:p>
            <a:r>
              <a:rPr lang="en-GB" sz="3200" dirty="0" smtClean="0"/>
              <a:t>Mixed ground: G equals the fraction of the ground that is soft.  If 25% of the ground is soft, then G = (0.25) (1) = 0.25</a:t>
            </a:r>
          </a:p>
          <a:p>
            <a:endParaRPr lang="en-GB" dirty="0"/>
          </a:p>
        </p:txBody>
      </p:sp>
    </p:spTree>
    <p:extLst>
      <p:ext uri="{BB962C8B-B14F-4D97-AF65-F5344CB8AC3E}">
        <p14:creationId xmlns:p14="http://schemas.microsoft.com/office/powerpoint/2010/main" val="6185633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Noise Control</a:t>
            </a:r>
            <a:endParaRPr lang="en-GB" b="1" dirty="0"/>
          </a:p>
        </p:txBody>
      </p:sp>
      <p:sp>
        <p:nvSpPr>
          <p:cNvPr id="5" name="Content Placeholder 4"/>
          <p:cNvSpPr>
            <a:spLocks noGrp="1"/>
          </p:cNvSpPr>
          <p:nvPr>
            <p:ph idx="1"/>
          </p:nvPr>
        </p:nvSpPr>
        <p:spPr/>
        <p:txBody>
          <a:bodyPr/>
          <a:lstStyle/>
          <a:p>
            <a:pPr marL="0" indent="0">
              <a:buNone/>
            </a:pPr>
            <a:r>
              <a:rPr lang="en-GB" b="1" u="sng" dirty="0" smtClean="0"/>
              <a:t>Source-Path-Receiver Concept</a:t>
            </a:r>
            <a:endParaRPr lang="en-GB" dirty="0" smtClean="0"/>
          </a:p>
          <a:p>
            <a:r>
              <a:rPr lang="en-GB" dirty="0" smtClean="0"/>
              <a:t>Want to do something about noise?  Need to know (1) What noise is doing; (2) Where it comes from; (3) How it travels and; (4) What can be done about it</a:t>
            </a:r>
          </a:p>
          <a:p>
            <a:r>
              <a:rPr lang="en-GB" dirty="0" smtClean="0"/>
              <a:t>Approach consists of three basic elements (1) Sound arises from a source; (2) Travels over a path and; (3) Affects receiver or  listener</a:t>
            </a:r>
            <a:endParaRPr lang="en-GB" dirty="0"/>
          </a:p>
        </p:txBody>
      </p:sp>
    </p:spTree>
    <p:extLst>
      <p:ext uri="{BB962C8B-B14F-4D97-AF65-F5344CB8AC3E}">
        <p14:creationId xmlns:p14="http://schemas.microsoft.com/office/powerpoint/2010/main" val="30011603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Noise Control</a:t>
            </a:r>
            <a:endParaRPr lang="en-GB" dirty="0"/>
          </a:p>
        </p:txBody>
      </p:sp>
      <p:sp>
        <p:nvSpPr>
          <p:cNvPr id="4" name="Content Placeholder 3"/>
          <p:cNvSpPr>
            <a:spLocks noGrp="1"/>
          </p:cNvSpPr>
          <p:nvPr>
            <p:ph idx="1"/>
          </p:nvPr>
        </p:nvSpPr>
        <p:spPr/>
        <p:txBody>
          <a:bodyPr/>
          <a:lstStyle/>
          <a:p>
            <a:r>
              <a:rPr lang="en-GB" b="1" u="sng" dirty="0" smtClean="0"/>
              <a:t>Source-Path-Receiver Concept</a:t>
            </a:r>
          </a:p>
          <a:p>
            <a:pPr marL="0" indent="0">
              <a:buNone/>
            </a:pPr>
            <a:r>
              <a:rPr lang="en-GB" dirty="0" smtClean="0"/>
              <a:t>Solution of a given noise problem might require alteration or modification of any or all of these basic elements:</a:t>
            </a:r>
          </a:p>
          <a:p>
            <a:pPr marL="514350" indent="-514350">
              <a:buAutoNum type="arabicPeriod"/>
            </a:pPr>
            <a:r>
              <a:rPr lang="en-GB" dirty="0" smtClean="0"/>
              <a:t>Modifying the source to reduce its noise output</a:t>
            </a:r>
          </a:p>
          <a:p>
            <a:pPr marL="514350" indent="-514350">
              <a:buAutoNum type="arabicPeriod"/>
            </a:pPr>
            <a:r>
              <a:rPr lang="en-GB" dirty="0" smtClean="0"/>
              <a:t>Altering or controlling the transmission path and the environment to reduce the noise level reaching the listener</a:t>
            </a:r>
          </a:p>
          <a:p>
            <a:pPr marL="514350" indent="-514350">
              <a:buAutoNum type="arabicPeriod"/>
            </a:pPr>
            <a:r>
              <a:rPr lang="en-GB" dirty="0" smtClean="0"/>
              <a:t>Providing the receiver with personal protective equipment</a:t>
            </a:r>
            <a:endParaRPr lang="en-GB" dirty="0"/>
          </a:p>
        </p:txBody>
      </p:sp>
    </p:spTree>
    <p:extLst>
      <p:ext uri="{BB962C8B-B14F-4D97-AF65-F5344CB8AC3E}">
        <p14:creationId xmlns:p14="http://schemas.microsoft.com/office/powerpoint/2010/main" val="292834990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5046" y="386391"/>
            <a:ext cx="10515600" cy="1325563"/>
          </a:xfrm>
        </p:spPr>
        <p:txBody>
          <a:bodyPr/>
          <a:lstStyle/>
          <a:p>
            <a:pPr algn="ctr"/>
            <a:r>
              <a:rPr lang="en-GB" dirty="0" smtClean="0"/>
              <a:t>The Daily Personal Noise Exposure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05046" y="1853978"/>
                <a:ext cx="10515600" cy="4351338"/>
              </a:xfrm>
            </p:spPr>
            <p:txBody>
              <a:bodyPr>
                <a:normAutofit fontScale="92500"/>
              </a:bodyPr>
              <a:lstStyle/>
              <a:p>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𝐿</m:t>
                        </m:r>
                      </m:e>
                      <m:sub>
                        <m:r>
                          <a:rPr lang="en-GB" sz="3200" b="0" i="1" smtClean="0">
                            <a:latin typeface="Cambria Math" panose="02040503050406030204" pitchFamily="18" charset="0"/>
                          </a:rPr>
                          <m:t>𝑒𝑞</m:t>
                        </m:r>
                      </m:sub>
                    </m:sSub>
                  </m:oMath>
                </a14:m>
                <a:r>
                  <a:rPr lang="en-GB" sz="3200" dirty="0" smtClean="0"/>
                  <a:t>is useful for many purposes, but it is not adequate for assessing workplace noise exposure</a:t>
                </a:r>
              </a:p>
              <a:p>
                <a:r>
                  <a:rPr lang="en-GB" sz="3200" dirty="0" smtClean="0"/>
                  <a:t>The </a:t>
                </a: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𝐿</m:t>
                        </m:r>
                      </m:e>
                      <m:sub>
                        <m:r>
                          <a:rPr lang="en-GB" sz="3200" b="0" i="1" smtClean="0">
                            <a:latin typeface="Cambria Math" panose="02040503050406030204" pitchFamily="18" charset="0"/>
                          </a:rPr>
                          <m:t>𝑒𝑞</m:t>
                        </m:r>
                      </m:sub>
                    </m:sSub>
                  </m:oMath>
                </a14:m>
                <a:r>
                  <a:rPr lang="en-GB" sz="3200" dirty="0" smtClean="0"/>
                  <a:t> for the entire period is calculated as follows:</a:t>
                </a:r>
              </a:p>
              <a:p>
                <a:pPr marL="0" indent="0">
                  <a:buNone/>
                </a:pP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𝐿</m:t>
                        </m:r>
                      </m:e>
                      <m:sub>
                        <m:r>
                          <a:rPr lang="en-GB" sz="3200" b="0" i="1" smtClean="0">
                            <a:latin typeface="Cambria Math" panose="02040503050406030204" pitchFamily="18" charset="0"/>
                          </a:rPr>
                          <m:t>𝑒𝑞</m:t>
                        </m:r>
                      </m:sub>
                    </m:sSub>
                  </m:oMath>
                </a14:m>
                <a:r>
                  <a:rPr lang="en-GB" sz="3200" dirty="0" smtClean="0"/>
                  <a:t> = 10 x log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1</m:t>
                        </m:r>
                      </m:num>
                      <m:den>
                        <m:r>
                          <a:rPr lang="en-GB" sz="3200" b="0" i="1" smtClean="0">
                            <a:latin typeface="Cambria Math" panose="02040503050406030204" pitchFamily="18" charset="0"/>
                          </a:rPr>
                          <m:t>𝑇</m:t>
                        </m:r>
                      </m:den>
                    </m:f>
                    <m:r>
                      <a:rPr lang="en-GB" sz="3200" b="0" i="1" smtClean="0">
                        <a:latin typeface="Cambria Math" panose="02040503050406030204" pitchFamily="18" charset="0"/>
                      </a:rPr>
                      <m:t> (</m:t>
                    </m:r>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𝑡</m:t>
                        </m:r>
                      </m:e>
                      <m:sub>
                        <m:r>
                          <a:rPr lang="en-GB" sz="3200" b="0" i="1" smtClean="0">
                            <a:latin typeface="Cambria Math" panose="02040503050406030204" pitchFamily="18" charset="0"/>
                          </a:rPr>
                          <m:t>1</m:t>
                        </m:r>
                      </m:sub>
                    </m:sSub>
                  </m:oMath>
                </a14:m>
                <a:r>
                  <a:rPr lang="en-GB" sz="3200" dirty="0" smtClean="0"/>
                  <a:t>x 10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𝐿</m:t>
                        </m:r>
                        <m:r>
                          <a:rPr lang="en-GB" sz="3200" b="0" i="1" smtClean="0">
                            <a:latin typeface="Cambria Math" panose="02040503050406030204" pitchFamily="18" charset="0"/>
                          </a:rPr>
                          <m:t>1</m:t>
                        </m:r>
                      </m:num>
                      <m:den>
                        <m:r>
                          <a:rPr lang="en-GB" sz="3200" b="0" i="1" smtClean="0">
                            <a:latin typeface="Cambria Math" panose="02040503050406030204" pitchFamily="18" charset="0"/>
                          </a:rPr>
                          <m:t>10</m:t>
                        </m:r>
                      </m:den>
                    </m:f>
                  </m:oMath>
                </a14:m>
                <a:r>
                  <a:rPr lang="en-GB" sz="3200" dirty="0" smtClean="0"/>
                  <a:t> + </a:t>
                </a: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𝑡</m:t>
                        </m:r>
                      </m:e>
                      <m:sub>
                        <m:r>
                          <a:rPr lang="en-GB" sz="3200" b="0" i="1" smtClean="0">
                            <a:latin typeface="Cambria Math" panose="02040503050406030204" pitchFamily="18" charset="0"/>
                          </a:rPr>
                          <m:t>2</m:t>
                        </m:r>
                      </m:sub>
                    </m:sSub>
                  </m:oMath>
                </a14:m>
                <a:r>
                  <a:rPr lang="en-GB" sz="3200" dirty="0" smtClean="0"/>
                  <a:t> x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𝐿</m:t>
                        </m:r>
                        <m:r>
                          <a:rPr lang="en-GB" sz="3200" b="0" i="1" smtClean="0">
                            <a:latin typeface="Cambria Math" panose="02040503050406030204" pitchFamily="18" charset="0"/>
                          </a:rPr>
                          <m:t>2</m:t>
                        </m:r>
                      </m:num>
                      <m:den>
                        <m:r>
                          <a:rPr lang="en-GB" sz="3200" b="0" i="1" smtClean="0">
                            <a:latin typeface="Cambria Math" panose="02040503050406030204" pitchFamily="18" charset="0"/>
                          </a:rPr>
                          <m:t>10</m:t>
                        </m:r>
                      </m:den>
                    </m:f>
                  </m:oMath>
                </a14:m>
                <a:r>
                  <a:rPr lang="en-GB" sz="3200" dirty="0" smtClean="0"/>
                  <a:t> )</a:t>
                </a:r>
              </a:p>
              <a:p>
                <a:pPr marL="0" indent="0">
                  <a:buNone/>
                </a:pPr>
                <a:r>
                  <a:rPr lang="en-GB" sz="3200" dirty="0" smtClean="0"/>
                  <a:t>L1 and L2 are the sound pressure levels during the two subperiods</a:t>
                </a:r>
              </a:p>
              <a:p>
                <a:pPr marL="0" indent="0">
                  <a:buNone/>
                </a:pP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𝑡</m:t>
                        </m:r>
                      </m:e>
                      <m:sub>
                        <m:r>
                          <a:rPr lang="en-GB" sz="3200" b="0" i="1" smtClean="0">
                            <a:latin typeface="Cambria Math" panose="02040503050406030204" pitchFamily="18" charset="0"/>
                          </a:rPr>
                          <m:t>1</m:t>
                        </m:r>
                      </m:sub>
                    </m:sSub>
                  </m:oMath>
                </a14:m>
                <a:r>
                  <a:rPr lang="en-GB" sz="3200" dirty="0" smtClean="0"/>
                  <a:t> and </a:t>
                </a:r>
                <a14:m>
                  <m:oMath xmlns:m="http://schemas.openxmlformats.org/officeDocument/2006/math">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𝑡</m:t>
                        </m:r>
                      </m:e>
                      <m:sub>
                        <m:r>
                          <a:rPr lang="en-GB" sz="3200" b="0" i="1" smtClean="0">
                            <a:latin typeface="Cambria Math" panose="02040503050406030204" pitchFamily="18" charset="0"/>
                          </a:rPr>
                          <m:t>2</m:t>
                        </m:r>
                      </m:sub>
                    </m:sSub>
                  </m:oMath>
                </a14:m>
                <a:r>
                  <a:rPr lang="en-GB" sz="3200" dirty="0" smtClean="0"/>
                  <a:t> are the time periods for which these levels are maintained</a:t>
                </a:r>
              </a:p>
              <a:p>
                <a:pPr marL="0" indent="0">
                  <a:buNone/>
                </a:pPr>
                <a:r>
                  <a:rPr lang="en-GB" sz="3200" dirty="0" smtClean="0"/>
                  <a:t>T is the overall time period</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05046" y="1853978"/>
                <a:ext cx="10515600" cy="4351338"/>
              </a:xfrm>
              <a:blipFill>
                <a:blip r:embed="rId2"/>
                <a:stretch>
                  <a:fillRect l="-1391" t="-2521" r="-406" b="-2241"/>
                </a:stretch>
              </a:blipFill>
            </p:spPr>
            <p:txBody>
              <a:bodyPr/>
              <a:lstStyle/>
              <a:p>
                <a:r>
                  <a:rPr lang="en-GB">
                    <a:noFill/>
                  </a:rPr>
                  <a:t> </a:t>
                </a:r>
              </a:p>
            </p:txBody>
          </p:sp>
        </mc:Fallback>
      </mc:AlternateContent>
    </p:spTree>
    <p:extLst>
      <p:ext uri="{BB962C8B-B14F-4D97-AF65-F5344CB8AC3E}">
        <p14:creationId xmlns:p14="http://schemas.microsoft.com/office/powerpoint/2010/main" val="12437912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a:t>
            </a:r>
            <a:endParaRPr lang="en-GB" dirty="0"/>
          </a:p>
        </p:txBody>
      </p:sp>
      <mc:AlternateContent xmlns:mc="http://schemas.openxmlformats.org/markup-compatibility/2006" xmlns:a14="http://schemas.microsoft.com/office/drawing/2010/main">
        <mc:Choice Requires="a14">
          <p:sp>
            <p:nvSpPr>
              <p:cNvPr id="4" name="Content Placeholder 3"/>
              <p:cNvSpPr>
                <a:spLocks noGrp="1"/>
              </p:cNvSpPr>
              <p:nvPr>
                <p:ph idx="1"/>
              </p:nvPr>
            </p:nvSpPr>
            <p:spPr/>
            <p:txBody>
              <a:bodyPr/>
              <a:lstStyle/>
              <a:p>
                <a:pPr marL="0" indent="0">
                  <a:buNone/>
                </a:pPr>
                <a:r>
                  <a:rPr lang="en-GB" dirty="0" smtClean="0"/>
                  <a:t>At a particular position the Lp is 86dB for 3hrs, and then 91dB for 2 hrs.  What is the L for the entire 5hr period?</a:t>
                </a:r>
              </a:p>
              <a:p>
                <a:pPr marL="0" indent="0">
                  <a:buNone/>
                </a:pPr>
                <a:endParaRPr lang="en-GB" dirty="0"/>
              </a:p>
              <a:p>
                <a:pPr marL="0" indent="0">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𝐿</m:t>
                        </m:r>
                      </m:e>
                      <m:sub>
                        <m:r>
                          <a:rPr lang="en-GB" b="0" i="1" smtClean="0">
                            <a:latin typeface="Cambria Math" panose="02040503050406030204" pitchFamily="18" charset="0"/>
                          </a:rPr>
                          <m:t>𝑒𝑞</m:t>
                        </m:r>
                      </m:sub>
                    </m:sSub>
                  </m:oMath>
                </a14:m>
                <a:r>
                  <a:rPr lang="en-GB" dirty="0" smtClean="0"/>
                  <a:t> </a:t>
                </a:r>
                <a:r>
                  <a:rPr lang="en-GB" dirty="0"/>
                  <a:t>= 10 x log </a:t>
                </a:r>
                <a14:m>
                  <m:oMath xmlns:m="http://schemas.openxmlformats.org/officeDocument/2006/math">
                    <m:f>
                      <m:fPr>
                        <m:ctrlPr>
                          <a:rPr lang="en-GB" i="1">
                            <a:latin typeface="Cambria Math" panose="02040503050406030204" pitchFamily="18" charset="0"/>
                          </a:rPr>
                        </m:ctrlPr>
                      </m:fPr>
                      <m:num>
                        <m:r>
                          <a:rPr lang="en-GB" i="1">
                            <a:latin typeface="Cambria Math" panose="02040503050406030204" pitchFamily="18" charset="0"/>
                          </a:rPr>
                          <m:t>1</m:t>
                        </m:r>
                      </m:num>
                      <m:den>
                        <m:r>
                          <a:rPr lang="en-GB" i="1">
                            <a:latin typeface="Cambria Math" panose="02040503050406030204" pitchFamily="18" charset="0"/>
                          </a:rPr>
                          <m:t>𝑇</m:t>
                        </m:r>
                      </m:den>
                    </m:f>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1</m:t>
                        </m:r>
                      </m:sub>
                    </m:sSub>
                  </m:oMath>
                </a14:m>
                <a:r>
                  <a:rPr lang="en-GB" dirty="0"/>
                  <a:t>x 10 </a:t>
                </a:r>
                <a14:m>
                  <m:oMath xmlns:m="http://schemas.openxmlformats.org/officeDocument/2006/math">
                    <m:f>
                      <m:fPr>
                        <m:ctrlPr>
                          <a:rPr lang="en-GB" i="1">
                            <a:latin typeface="Cambria Math" panose="02040503050406030204" pitchFamily="18" charset="0"/>
                          </a:rPr>
                        </m:ctrlPr>
                      </m:fPr>
                      <m:num>
                        <m:r>
                          <a:rPr lang="en-GB" i="1">
                            <a:latin typeface="Cambria Math" panose="02040503050406030204" pitchFamily="18" charset="0"/>
                          </a:rPr>
                          <m:t>𝐿</m:t>
                        </m:r>
                        <m:r>
                          <a:rPr lang="en-GB" i="1">
                            <a:latin typeface="Cambria Math" panose="02040503050406030204" pitchFamily="18" charset="0"/>
                          </a:rPr>
                          <m:t>1</m:t>
                        </m:r>
                      </m:num>
                      <m:den>
                        <m:r>
                          <a:rPr lang="en-GB" i="1">
                            <a:latin typeface="Cambria Math" panose="02040503050406030204" pitchFamily="18" charset="0"/>
                          </a:rPr>
                          <m:t>10</m:t>
                        </m:r>
                      </m:den>
                    </m:f>
                  </m:oMath>
                </a14:m>
                <a:r>
                  <a:rPr lang="en-GB" dirty="0"/>
                  <a:t> +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2</m:t>
                        </m:r>
                      </m:sub>
                    </m:sSub>
                  </m:oMath>
                </a14:m>
                <a:r>
                  <a:rPr lang="en-GB" dirty="0"/>
                  <a:t> x </a:t>
                </a:r>
                <a14:m>
                  <m:oMath xmlns:m="http://schemas.openxmlformats.org/officeDocument/2006/math">
                    <m:f>
                      <m:fPr>
                        <m:ctrlPr>
                          <a:rPr lang="en-GB" i="1">
                            <a:latin typeface="Cambria Math" panose="02040503050406030204" pitchFamily="18" charset="0"/>
                          </a:rPr>
                        </m:ctrlPr>
                      </m:fPr>
                      <m:num>
                        <m:r>
                          <a:rPr lang="en-GB" i="1">
                            <a:latin typeface="Cambria Math" panose="02040503050406030204" pitchFamily="18" charset="0"/>
                          </a:rPr>
                          <m:t>𝐿</m:t>
                        </m:r>
                        <m:r>
                          <a:rPr lang="en-GB" i="1">
                            <a:latin typeface="Cambria Math" panose="02040503050406030204" pitchFamily="18" charset="0"/>
                          </a:rPr>
                          <m:t>2</m:t>
                        </m:r>
                      </m:num>
                      <m:den>
                        <m:r>
                          <a:rPr lang="en-GB" i="1">
                            <a:latin typeface="Cambria Math" panose="02040503050406030204" pitchFamily="18" charset="0"/>
                          </a:rPr>
                          <m:t>10</m:t>
                        </m:r>
                      </m:den>
                    </m:f>
                  </m:oMath>
                </a14:m>
                <a:r>
                  <a:rPr lang="en-GB" dirty="0"/>
                  <a:t> </a:t>
                </a:r>
                <a:r>
                  <a:rPr lang="en-GB" dirty="0" smtClean="0"/>
                  <a:t>)</a:t>
                </a:r>
              </a:p>
              <a:p>
                <a:pPr marL="0" indent="0">
                  <a:buNone/>
                </a:pPr>
                <a:r>
                  <a:rPr lang="en-GB" dirty="0"/>
                  <a:t> </a:t>
                </a:r>
                <a:r>
                  <a:rPr lang="en-GB" dirty="0" smtClean="0"/>
                  <a:t>       = 10 x log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5</m:t>
                        </m:r>
                      </m:den>
                    </m:f>
                  </m:oMath>
                </a14:m>
                <a:r>
                  <a:rPr lang="en-GB" dirty="0" smtClean="0"/>
                  <a:t> ( 3 x 10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86</m:t>
                        </m:r>
                      </m:num>
                      <m:den>
                        <m:r>
                          <a:rPr lang="en-GB" b="0" i="1" smtClean="0">
                            <a:latin typeface="Cambria Math" panose="02040503050406030204" pitchFamily="18" charset="0"/>
                          </a:rPr>
                          <m:t>10</m:t>
                        </m:r>
                      </m:den>
                    </m:f>
                  </m:oMath>
                </a14:m>
                <a:r>
                  <a:rPr lang="en-GB" dirty="0" smtClean="0"/>
                  <a:t> + 2 x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91</m:t>
                        </m:r>
                      </m:num>
                      <m:den>
                        <m:r>
                          <a:rPr lang="en-GB" b="0" i="1" smtClean="0">
                            <a:latin typeface="Cambria Math" panose="02040503050406030204" pitchFamily="18" charset="0"/>
                          </a:rPr>
                          <m:t>10</m:t>
                        </m:r>
                      </m:den>
                    </m:f>
                  </m:oMath>
                </a14:m>
                <a:r>
                  <a:rPr lang="en-GB" dirty="0" smtClean="0"/>
                  <a:t> )</a:t>
                </a:r>
              </a:p>
              <a:p>
                <a:pPr marL="0" indent="0">
                  <a:buNone/>
                </a:pPr>
                <a:r>
                  <a:rPr lang="en-GB" dirty="0" smtClean="0"/>
                  <a:t>        = 88.7 dB</a:t>
                </a:r>
              </a:p>
              <a:p>
                <a:pPr marL="0" indent="0">
                  <a:buNone/>
                </a:pPr>
                <a:endParaRPr lang="en-GB" dirty="0"/>
              </a:p>
            </p:txBody>
          </p:sp>
        </mc:Choice>
        <mc:Fallback xmlns="">
          <p:sp>
            <p:nvSpPr>
              <p:cNvPr id="4" name="Content Placeholder 3"/>
              <p:cNvSpPr>
                <a:spLocks noGrp="1" noRot="1" noChangeAspect="1" noMove="1" noResize="1" noEditPoints="1" noAdjustHandles="1" noChangeArrowheads="1" noChangeShapeType="1" noTextEdit="1"/>
              </p:cNvSpPr>
              <p:nvPr>
                <p:ph idx="1"/>
              </p:nvPr>
            </p:nvSpPr>
            <p:spPr>
              <a:blipFill>
                <a:blip r:embed="rId2"/>
                <a:stretch>
                  <a:fillRect l="-1217" t="-2241" r="-1971"/>
                </a:stretch>
              </a:blipFill>
            </p:spPr>
            <p:txBody>
              <a:bodyPr/>
              <a:lstStyle/>
              <a:p>
                <a:r>
                  <a:rPr lang="en-GB">
                    <a:noFill/>
                  </a:rPr>
                  <a:t> </a:t>
                </a:r>
              </a:p>
            </p:txBody>
          </p:sp>
        </mc:Fallback>
      </mc:AlternateContent>
    </p:spTree>
    <p:extLst>
      <p:ext uri="{BB962C8B-B14F-4D97-AF65-F5344CB8AC3E}">
        <p14:creationId xmlns:p14="http://schemas.microsoft.com/office/powerpoint/2010/main" val="143027964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pPr algn="ctr"/>
                <a:r>
                  <a:rPr lang="en-GB" dirty="0" smtClean="0"/>
                  <a:t>Daily Personal Noise Exposure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𝐿</m:t>
                        </m:r>
                      </m:e>
                      <m:sub>
                        <m:r>
                          <a:rPr lang="en-GB" b="0" i="1" smtClean="0">
                            <a:latin typeface="Cambria Math" panose="02040503050406030204" pitchFamily="18" charset="0"/>
                          </a:rPr>
                          <m:t>𝐸𝑃</m:t>
                        </m:r>
                        <m:r>
                          <a:rPr lang="en-GB" b="0" i="1" smtClean="0">
                            <a:latin typeface="Cambria Math" panose="02040503050406030204" pitchFamily="18" charset="0"/>
                          </a:rPr>
                          <m:t>.</m:t>
                        </m:r>
                        <m:r>
                          <a:rPr lang="en-GB" b="0" i="1" smtClean="0">
                            <a:latin typeface="Cambria Math" panose="02040503050406030204" pitchFamily="18" charset="0"/>
                          </a:rPr>
                          <m:t>𝑑</m:t>
                        </m:r>
                      </m:sub>
                    </m:sSub>
                  </m:oMath>
                </a14:m>
                <a:r>
                  <a:rPr lang="en-GB" dirty="0" smtClean="0"/>
                  <a:t>)</a:t>
                </a:r>
                <a:endParaRPr lang="en-GB" dirty="0"/>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Content Placeholder 3"/>
              <p:cNvSpPr>
                <a:spLocks noGrp="1"/>
              </p:cNvSpPr>
              <p:nvPr>
                <p:ph idx="1"/>
              </p:nvPr>
            </p:nvSpPr>
            <p:spPr/>
            <p:txBody>
              <a:bodyPr/>
              <a:lstStyle/>
              <a:p>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𝐿</m:t>
                        </m:r>
                      </m:e>
                      <m:sub>
                        <m:r>
                          <a:rPr lang="en-GB" b="0" i="1" smtClean="0">
                            <a:latin typeface="Cambria Math" panose="02040503050406030204" pitchFamily="18" charset="0"/>
                          </a:rPr>
                          <m:t>𝑒𝑞</m:t>
                        </m:r>
                      </m:sub>
                    </m:sSub>
                  </m:oMath>
                </a14:m>
                <a:r>
                  <a:rPr lang="en-GB" dirty="0" smtClean="0"/>
                  <a:t> is useful, but not for assessing workplace noise exposure</a:t>
                </a:r>
              </a:p>
              <a:p>
                <a:r>
                  <a:rPr lang="en-GB" dirty="0" smtClean="0"/>
                  <a:t>Take the case of two employees, one works for 4hrs every day and the other up to 2 hrs a day</a:t>
                </a:r>
              </a:p>
              <a:p>
                <a:r>
                  <a:rPr lang="en-GB" dirty="0" smtClean="0"/>
                  <a:t>Assuming the sound level is the same throughput for the day, the second employee has been exposed to three times the noise energy</a:t>
                </a:r>
              </a:p>
              <a:p>
                <a:r>
                  <a:rPr lang="en-GB" dirty="0" smtClean="0"/>
                  <a:t>To get round this problem, assessment of workplace noise exposure is done by means of a quantity called the personal daily dose L</a:t>
                </a:r>
                <a:r>
                  <a:rPr lang="en-GB" baseline="-25000" dirty="0" smtClean="0"/>
                  <a:t>EP.d</a:t>
                </a:r>
                <a:endParaRPr lang="en-GB" dirty="0"/>
              </a:p>
            </p:txBody>
          </p:sp>
        </mc:Choice>
        <mc:Fallback xmlns="">
          <p:sp>
            <p:nvSpPr>
              <p:cNvPr id="4" name="Content Placeholder 3"/>
              <p:cNvSpPr>
                <a:spLocks noGrp="1" noRot="1" noChangeAspect="1" noMove="1" noResize="1" noEditPoints="1" noAdjustHandles="1" noChangeArrowheads="1" noChangeShapeType="1" noTextEdit="1"/>
              </p:cNvSpPr>
              <p:nvPr>
                <p:ph idx="1"/>
              </p:nvPr>
            </p:nvSpPr>
            <p:spPr>
              <a:blipFill>
                <a:blip r:embed="rId3"/>
                <a:stretch>
                  <a:fillRect l="-1043" t="-1961" r="-1855"/>
                </a:stretch>
              </a:blipFill>
            </p:spPr>
            <p:txBody>
              <a:bodyPr/>
              <a:lstStyle/>
              <a:p>
                <a:r>
                  <a:rPr lang="en-GB">
                    <a:noFill/>
                  </a:rPr>
                  <a:t> </a:t>
                </a:r>
              </a:p>
            </p:txBody>
          </p:sp>
        </mc:Fallback>
      </mc:AlternateContent>
    </p:spTree>
    <p:extLst>
      <p:ext uri="{BB962C8B-B14F-4D97-AF65-F5344CB8AC3E}">
        <p14:creationId xmlns:p14="http://schemas.microsoft.com/office/powerpoint/2010/main" val="323749384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pPr algn="ctr"/>
                <a:r>
                  <a:rPr lang="en-GB" dirty="0"/>
                  <a:t>Daily Personal Noise Exposure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i="1">
                            <a:latin typeface="Cambria Math" panose="02040503050406030204" pitchFamily="18" charset="0"/>
                          </a:rPr>
                          <m:t>𝐸𝑃</m:t>
                        </m:r>
                        <m:r>
                          <a:rPr lang="en-GB" i="1">
                            <a:latin typeface="Cambria Math" panose="02040503050406030204" pitchFamily="18" charset="0"/>
                          </a:rPr>
                          <m:t>.</m:t>
                        </m:r>
                        <m:r>
                          <a:rPr lang="en-GB" i="1">
                            <a:latin typeface="Cambria Math" panose="02040503050406030204" pitchFamily="18" charset="0"/>
                          </a:rPr>
                          <m:t>𝑑</m:t>
                        </m:r>
                      </m:sub>
                    </m:sSub>
                  </m:oMath>
                </a14:m>
                <a:r>
                  <a:rPr lang="en-GB" dirty="0"/>
                  <a:t>)</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L</a:t>
                </a:r>
                <a:r>
                  <a:rPr lang="en-GB" baseline="-25000" dirty="0" smtClean="0"/>
                  <a:t>EP.d </a:t>
                </a:r>
                <a:r>
                  <a:rPr lang="en-GB" dirty="0" smtClean="0"/>
                  <a:t>= 10 x log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8</m:t>
                        </m:r>
                      </m:den>
                    </m:f>
                    <m:r>
                      <a:rPr lang="en-GB" b="0" i="1" smtClean="0">
                        <a:latin typeface="Cambria Math" panose="02040503050406030204" pitchFamily="18" charset="0"/>
                      </a:rPr>
                      <m:t> (</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𝑡</m:t>
                        </m:r>
                      </m:e>
                      <m:sub>
                        <m:r>
                          <a:rPr lang="en-GB" b="0" i="1" smtClean="0">
                            <a:latin typeface="Cambria Math" panose="02040503050406030204" pitchFamily="18" charset="0"/>
                          </a:rPr>
                          <m:t>1</m:t>
                        </m:r>
                      </m:sub>
                    </m:sSub>
                    <m:r>
                      <a:rPr lang="en-GB" b="0" i="1" smtClean="0">
                        <a:latin typeface="Cambria Math" panose="02040503050406030204" pitchFamily="18" charset="0"/>
                      </a:rPr>
                      <m:t> </m:t>
                    </m:r>
                    <m:r>
                      <a:rPr lang="en-GB" b="0" i="1" smtClean="0">
                        <a:latin typeface="Cambria Math" panose="02040503050406030204" pitchFamily="18" charset="0"/>
                        <a:ea typeface="Cambria Math" panose="02040503050406030204" pitchFamily="18" charset="0"/>
                      </a:rPr>
                      <m:t>× </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10 </m:t>
                        </m:r>
                      </m:e>
                      <m:sup>
                        <m:r>
                          <a:rPr lang="en-GB" b="0" i="1" smtClean="0">
                            <a:latin typeface="Cambria Math" panose="02040503050406030204" pitchFamily="18" charset="0"/>
                            <a:ea typeface="Cambria Math" panose="02040503050406030204" pitchFamily="18" charset="0"/>
                          </a:rPr>
                          <m:t>𝐿</m:t>
                        </m:r>
                        <m:r>
                          <a:rPr lang="en-GB" b="0" i="1" smtClean="0">
                            <a:latin typeface="Cambria Math" panose="02040503050406030204" pitchFamily="18" charset="0"/>
                            <a:ea typeface="Cambria Math" panose="02040503050406030204" pitchFamily="18" charset="0"/>
                          </a:rPr>
                          <m:t>1/10</m:t>
                        </m:r>
                      </m:sup>
                    </m:sSup>
                    <m:r>
                      <a:rPr lang="en-GB" b="0" i="1" smtClean="0">
                        <a:latin typeface="Cambria Math" panose="02040503050406030204" pitchFamily="18" charset="0"/>
                        <a:ea typeface="Cambria Math" panose="02040503050406030204" pitchFamily="18" charset="0"/>
                      </a:rPr>
                      <m:t> + </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𝑡</m:t>
                        </m:r>
                      </m:e>
                      <m:sub>
                        <m:r>
                          <a:rPr lang="en-GB" b="0" i="1" smtClean="0">
                            <a:latin typeface="Cambria Math" panose="02040503050406030204" pitchFamily="18" charset="0"/>
                            <a:ea typeface="Cambria Math" panose="02040503050406030204" pitchFamily="18" charset="0"/>
                          </a:rPr>
                          <m:t>2</m:t>
                        </m:r>
                      </m:sub>
                    </m:sSub>
                    <m:r>
                      <a:rPr lang="en-GB" b="0" i="1" smtClean="0">
                        <a:latin typeface="Cambria Math" panose="02040503050406030204" pitchFamily="18" charset="0"/>
                        <a:ea typeface="Cambria Math" panose="02040503050406030204" pitchFamily="18" charset="0"/>
                      </a:rPr>
                      <m:t> × </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𝐿</m:t>
                        </m:r>
                        <m:r>
                          <a:rPr lang="en-GB" b="0" i="1" smtClean="0">
                            <a:latin typeface="Cambria Math" panose="02040503050406030204" pitchFamily="18" charset="0"/>
                            <a:ea typeface="Cambria Math" panose="02040503050406030204" pitchFamily="18" charset="0"/>
                          </a:rPr>
                          <m:t>2/10</m:t>
                        </m:r>
                      </m:sup>
                    </m:sSup>
                    <m:r>
                      <a:rPr lang="en-GB" b="0" i="1" smtClean="0">
                        <a:latin typeface="Cambria Math" panose="02040503050406030204" pitchFamily="18" charset="0"/>
                      </a:rPr>
                      <m:t>)</m:t>
                    </m:r>
                  </m:oMath>
                </a14:m>
                <a:endParaRPr lang="en-GB" dirty="0" smtClean="0"/>
              </a:p>
              <a:p>
                <a:pPr marL="0" indent="0">
                  <a:buNone/>
                </a:pPr>
                <a:endParaRPr lang="en-GB" dirty="0"/>
              </a:p>
              <a:p>
                <a:pPr marL="0" indent="0">
                  <a:buNone/>
                </a:pPr>
                <a:r>
                  <a:rPr lang="en-GB" dirty="0" smtClean="0"/>
                  <a:t>T = has been replaced by a standard working day of 8h, which is always </a:t>
                </a:r>
              </a:p>
              <a:p>
                <a:pPr marL="0" indent="0">
                  <a:buNone/>
                </a:pPr>
                <a:r>
                  <a:rPr lang="en-GB" dirty="0" smtClean="0"/>
                  <a:t>       8hrs irrespective of the actual shift length</a:t>
                </a:r>
              </a:p>
              <a:p>
                <a:pPr marL="0" indent="0">
                  <a:buNone/>
                </a:pPr>
                <a:r>
                  <a:rPr lang="en-GB" dirty="0" smtClean="0"/>
                  <a:t>Alternatively,</a:t>
                </a:r>
              </a:p>
              <a:p>
                <a:pPr marL="0" indent="0">
                  <a:buNone/>
                </a:pPr>
                <a:r>
                  <a:rPr lang="en-GB" dirty="0" smtClean="0"/>
                  <a:t>L</a:t>
                </a:r>
                <a:r>
                  <a:rPr lang="en-GB" baseline="-25000" dirty="0" smtClean="0"/>
                  <a:t>EP.d</a:t>
                </a:r>
                <a:r>
                  <a:rPr lang="en-GB" dirty="0" smtClean="0"/>
                  <a:t> = L + 10 x log </a:t>
                </a:r>
                <a14:m>
                  <m:oMath xmlns:m="http://schemas.openxmlformats.org/officeDocument/2006/math">
                    <m:d>
                      <m:dPr>
                        <m:ctrlPr>
                          <a:rPr lang="en-GB" i="1" smtClean="0">
                            <a:latin typeface="Cambria Math" panose="02040503050406030204" pitchFamily="18" charset="0"/>
                          </a:rPr>
                        </m:ctrlPr>
                      </m:dPr>
                      <m:e>
                        <m:f>
                          <m:fPr>
                            <m:ctrlPr>
                              <a:rPr lang="en-GB" i="1" smtClean="0">
                                <a:latin typeface="Cambria Math" panose="02040503050406030204" pitchFamily="18" charset="0"/>
                              </a:rPr>
                            </m:ctrlPr>
                          </m:fPr>
                          <m:num>
                            <m:r>
                              <a:rPr lang="en-GB" b="0" i="1" smtClean="0">
                                <a:latin typeface="Cambria Math" panose="02040503050406030204" pitchFamily="18" charset="0"/>
                              </a:rPr>
                              <m:t>𝑇</m:t>
                            </m:r>
                          </m:num>
                          <m:den>
                            <m:r>
                              <a:rPr lang="en-GB" b="0" i="1" smtClean="0">
                                <a:latin typeface="Cambria Math" panose="02040503050406030204" pitchFamily="18" charset="0"/>
                              </a:rPr>
                              <m:t>8</m:t>
                            </m:r>
                          </m:den>
                        </m:f>
                      </m:e>
                    </m:d>
                  </m:oMath>
                </a14:m>
                <a:endParaRPr lang="en-GB" dirty="0" smtClean="0"/>
              </a:p>
              <a:p>
                <a:pPr marL="0" indent="0">
                  <a:buNone/>
                </a:pPr>
                <a:r>
                  <a:rPr lang="en-GB" dirty="0" smtClean="0"/>
                  <a:t>T = actual exposure time in hours</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3"/>
                <a:stretch>
                  <a:fillRect l="-1217" t="-280" r="-754"/>
                </a:stretch>
              </a:blipFill>
            </p:spPr>
            <p:txBody>
              <a:bodyPr/>
              <a:lstStyle/>
              <a:p>
                <a:r>
                  <a:rPr lang="en-GB">
                    <a:noFill/>
                  </a:rPr>
                  <a:t> </a:t>
                </a:r>
              </a:p>
            </p:txBody>
          </p:sp>
        </mc:Fallback>
      </mc:AlternateContent>
    </p:spTree>
    <p:extLst>
      <p:ext uri="{BB962C8B-B14F-4D97-AF65-F5344CB8AC3E}">
        <p14:creationId xmlns:p14="http://schemas.microsoft.com/office/powerpoint/2010/main" val="33134493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dirty="0" smtClean="0"/>
                  <a:t>What is the daily personal dose L</a:t>
                </a:r>
                <a:r>
                  <a:rPr lang="en-GB" sz="3200" baseline="-25000" dirty="0" smtClean="0"/>
                  <a:t>EP.d</a:t>
                </a:r>
                <a:r>
                  <a:rPr lang="en-GB" sz="3200" dirty="0" smtClean="0"/>
                  <a:t> for a worker exposed to the noise levels in the previous example?</a:t>
                </a:r>
              </a:p>
              <a:p>
                <a:pPr marL="0" indent="0">
                  <a:buNone/>
                </a:pPr>
                <a:endParaRPr lang="en-GB" sz="3200" dirty="0"/>
              </a:p>
              <a:p>
                <a:pPr marL="0" indent="0">
                  <a:buNone/>
                </a:pPr>
                <a:r>
                  <a:rPr lang="en-GB" sz="3200" dirty="0"/>
                  <a:t>L</a:t>
                </a:r>
                <a:r>
                  <a:rPr lang="en-GB" sz="3200" baseline="-25000" dirty="0"/>
                  <a:t>EP.d </a:t>
                </a:r>
                <a:r>
                  <a:rPr lang="en-GB" sz="3200" dirty="0"/>
                  <a:t>= 10 x log </a:t>
                </a:r>
                <a14:m>
                  <m:oMath xmlns:m="http://schemas.openxmlformats.org/officeDocument/2006/math">
                    <m:f>
                      <m:fPr>
                        <m:ctrlPr>
                          <a:rPr lang="en-GB" sz="3200" i="1">
                            <a:latin typeface="Cambria Math" panose="02040503050406030204" pitchFamily="18" charset="0"/>
                          </a:rPr>
                        </m:ctrlPr>
                      </m:fPr>
                      <m:num>
                        <m:r>
                          <a:rPr lang="en-GB" sz="3200" i="1">
                            <a:latin typeface="Cambria Math" panose="02040503050406030204" pitchFamily="18" charset="0"/>
                          </a:rPr>
                          <m:t>1</m:t>
                        </m:r>
                      </m:num>
                      <m:den>
                        <m:r>
                          <a:rPr lang="en-GB" sz="3200" i="1">
                            <a:latin typeface="Cambria Math" panose="02040503050406030204" pitchFamily="18" charset="0"/>
                          </a:rPr>
                          <m:t>8</m:t>
                        </m:r>
                      </m:den>
                    </m:f>
                    <m:r>
                      <a:rPr lang="en-GB" sz="3200" i="1">
                        <a:latin typeface="Cambria Math" panose="02040503050406030204" pitchFamily="18" charset="0"/>
                      </a:rPr>
                      <m:t> (</m:t>
                    </m:r>
                    <m:r>
                      <a:rPr lang="en-GB" sz="3200" b="0" i="1" smtClean="0">
                        <a:latin typeface="Cambria Math" panose="02040503050406030204" pitchFamily="18" charset="0"/>
                      </a:rPr>
                      <m:t>3</m:t>
                    </m:r>
                    <m:r>
                      <a:rPr lang="en-GB" sz="3200" i="1">
                        <a:latin typeface="Cambria Math" panose="02040503050406030204" pitchFamily="18" charset="0"/>
                        <a:ea typeface="Cambria Math" panose="02040503050406030204" pitchFamily="18" charset="0"/>
                      </a:rPr>
                      <m:t>× </m:t>
                    </m:r>
                    <m:sSup>
                      <m:sSupPr>
                        <m:ctrlPr>
                          <a:rPr lang="en-GB" sz="3200" i="1">
                            <a:latin typeface="Cambria Math" panose="02040503050406030204" pitchFamily="18" charset="0"/>
                            <a:ea typeface="Cambria Math" panose="02040503050406030204" pitchFamily="18" charset="0"/>
                          </a:rPr>
                        </m:ctrlPr>
                      </m:sSupPr>
                      <m:e>
                        <m:r>
                          <a:rPr lang="en-GB" sz="3200" i="1">
                            <a:latin typeface="Cambria Math" panose="02040503050406030204" pitchFamily="18" charset="0"/>
                            <a:ea typeface="Cambria Math" panose="02040503050406030204" pitchFamily="18" charset="0"/>
                          </a:rPr>
                          <m:t>10 </m:t>
                        </m:r>
                      </m:e>
                      <m:sup>
                        <m:r>
                          <a:rPr lang="en-GB" sz="3200" b="0" i="1" smtClean="0">
                            <a:latin typeface="Cambria Math" panose="02040503050406030204" pitchFamily="18" charset="0"/>
                            <a:ea typeface="Cambria Math" panose="02040503050406030204" pitchFamily="18" charset="0"/>
                          </a:rPr>
                          <m:t>86</m:t>
                        </m:r>
                        <m:r>
                          <a:rPr lang="en-GB" sz="3200" i="1">
                            <a:latin typeface="Cambria Math" panose="02040503050406030204" pitchFamily="18" charset="0"/>
                            <a:ea typeface="Cambria Math" panose="02040503050406030204" pitchFamily="18" charset="0"/>
                          </a:rPr>
                          <m:t>/10</m:t>
                        </m:r>
                      </m:sup>
                    </m:sSup>
                    <m:r>
                      <a:rPr lang="en-GB" sz="3200" i="1">
                        <a:latin typeface="Cambria Math" panose="02040503050406030204" pitchFamily="18" charset="0"/>
                        <a:ea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2</m:t>
                    </m:r>
                    <m:r>
                      <a:rPr lang="en-GB" sz="3200" i="1">
                        <a:latin typeface="Cambria Math" panose="02040503050406030204" pitchFamily="18" charset="0"/>
                        <a:ea typeface="Cambria Math" panose="02040503050406030204" pitchFamily="18" charset="0"/>
                      </a:rPr>
                      <m:t>× </m:t>
                    </m:r>
                    <m:sSup>
                      <m:sSupPr>
                        <m:ctrlPr>
                          <a:rPr lang="en-GB" sz="3200" i="1">
                            <a:latin typeface="Cambria Math" panose="02040503050406030204" pitchFamily="18" charset="0"/>
                            <a:ea typeface="Cambria Math" panose="02040503050406030204" pitchFamily="18" charset="0"/>
                          </a:rPr>
                        </m:ctrlPr>
                      </m:sSupPr>
                      <m:e>
                        <m:r>
                          <a:rPr lang="en-GB" sz="3200" i="1">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ea typeface="Cambria Math" panose="02040503050406030204" pitchFamily="18" charset="0"/>
                          </a:rPr>
                          <m:t>91</m:t>
                        </m:r>
                        <m:r>
                          <a:rPr lang="en-GB" sz="3200" i="1">
                            <a:latin typeface="Cambria Math" panose="02040503050406030204" pitchFamily="18" charset="0"/>
                            <a:ea typeface="Cambria Math" panose="02040503050406030204" pitchFamily="18" charset="0"/>
                          </a:rPr>
                          <m:t>/10</m:t>
                        </m:r>
                      </m:sup>
                    </m:sSup>
                    <m:r>
                      <a:rPr lang="en-GB" sz="3200" i="1">
                        <a:latin typeface="Cambria Math" panose="02040503050406030204" pitchFamily="18" charset="0"/>
                      </a:rPr>
                      <m:t>)</m:t>
                    </m:r>
                  </m:oMath>
                </a14:m>
                <a:endParaRPr lang="en-GB" sz="3200" dirty="0" smtClean="0"/>
              </a:p>
              <a:p>
                <a:pPr marL="0" indent="0">
                  <a:buNone/>
                </a:pPr>
                <a:r>
                  <a:rPr lang="en-GB" sz="3200" dirty="0"/>
                  <a:t> </a:t>
                </a:r>
                <a:r>
                  <a:rPr lang="en-GB" sz="3200" dirty="0" smtClean="0"/>
                  <a:t>      = 86.7dB</a:t>
                </a:r>
                <a:endParaRPr lang="en-GB" sz="3200" dirty="0"/>
              </a:p>
              <a:p>
                <a:pPr marL="0" indent="0">
                  <a:buNone/>
                </a:pPr>
                <a:endParaRPr lang="en-GB" sz="3200" dirty="0" smtClean="0"/>
              </a:p>
              <a:p>
                <a:pPr marL="0" indent="0">
                  <a:buNone/>
                </a:pPr>
                <a:endParaRPr lang="en-GB" sz="3200" dirty="0"/>
              </a:p>
              <a:p>
                <a:pPr marL="0" indent="0">
                  <a:buNone/>
                </a:pP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a:stretch>
              </a:blipFill>
            </p:spPr>
            <p:txBody>
              <a:bodyPr/>
              <a:lstStyle/>
              <a:p>
                <a:r>
                  <a:rPr lang="en-GB">
                    <a:noFill/>
                  </a:rPr>
                  <a:t> </a:t>
                </a:r>
              </a:p>
            </p:txBody>
          </p:sp>
        </mc:Fallback>
      </mc:AlternateContent>
    </p:spTree>
    <p:extLst>
      <p:ext uri="{BB962C8B-B14F-4D97-AF65-F5344CB8AC3E}">
        <p14:creationId xmlns:p14="http://schemas.microsoft.com/office/powerpoint/2010/main" val="208905443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dirty="0" smtClean="0"/>
                  <a:t>A group of employees is exposed to a steady sound pressure level of 91dB.  What will be the L</a:t>
                </a:r>
                <a:r>
                  <a:rPr lang="en-GB" sz="3200" baseline="-25000" dirty="0" smtClean="0"/>
                  <a:t>EP.d</a:t>
                </a:r>
                <a:r>
                  <a:rPr lang="en-GB" sz="3200" dirty="0" smtClean="0"/>
                  <a:t> of an employee who works for 5h?</a:t>
                </a:r>
              </a:p>
              <a:p>
                <a:pPr marL="0" indent="0">
                  <a:buNone/>
                </a:pPr>
                <a:r>
                  <a:rPr lang="en-GB" sz="3200" dirty="0" smtClean="0"/>
                  <a:t>L</a:t>
                </a:r>
                <a:r>
                  <a:rPr lang="en-GB" sz="3200" baseline="-25000" dirty="0" smtClean="0"/>
                  <a:t>EP.d</a:t>
                </a:r>
                <a:r>
                  <a:rPr lang="en-GB" sz="3200" dirty="0" smtClean="0"/>
                  <a:t> = L</a:t>
                </a:r>
                <a:r>
                  <a:rPr lang="en-GB" sz="3200" baseline="-25000" dirty="0" smtClean="0"/>
                  <a:t>eq</a:t>
                </a:r>
                <a:r>
                  <a:rPr lang="en-GB" sz="3200" dirty="0" smtClean="0"/>
                  <a:t> + 10 x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𝑇</m:t>
                            </m:r>
                          </m:num>
                          <m:den>
                            <m:r>
                              <a:rPr lang="en-GB" sz="3200" b="0" i="1" smtClean="0">
                                <a:latin typeface="Cambria Math" panose="02040503050406030204" pitchFamily="18" charset="0"/>
                              </a:rPr>
                              <m:t>8</m:t>
                            </m:r>
                          </m:den>
                        </m:f>
                      </m:e>
                    </m:d>
                  </m:oMath>
                </a14:m>
                <a:endParaRPr lang="en-GB" sz="3200" dirty="0" smtClean="0"/>
              </a:p>
              <a:p>
                <a:pPr marL="0" indent="0">
                  <a:buNone/>
                </a:pPr>
                <a:r>
                  <a:rPr lang="en-GB" sz="3200" dirty="0" smtClean="0"/>
                  <a:t>L</a:t>
                </a:r>
                <a:r>
                  <a:rPr lang="en-GB" sz="3200" baseline="-25000" dirty="0" smtClean="0"/>
                  <a:t>EP.d</a:t>
                </a:r>
                <a:r>
                  <a:rPr lang="en-GB" sz="3200" dirty="0" smtClean="0"/>
                  <a:t> = 91 + 10 x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5</m:t>
                            </m:r>
                          </m:num>
                          <m:den>
                            <m:r>
                              <a:rPr lang="en-GB" sz="3200" b="0" i="1" smtClean="0">
                                <a:latin typeface="Cambria Math" panose="02040503050406030204" pitchFamily="18" charset="0"/>
                              </a:rPr>
                              <m:t>8</m:t>
                            </m:r>
                          </m:den>
                        </m:f>
                      </m:e>
                    </m:d>
                  </m:oMath>
                </a14:m>
                <a:endParaRPr lang="en-GB" sz="3200" dirty="0" smtClean="0"/>
              </a:p>
              <a:p>
                <a:pPr marL="0" indent="0">
                  <a:buNone/>
                </a:pPr>
                <a:r>
                  <a:rPr lang="en-GB" sz="3200" dirty="0" smtClean="0"/>
                  <a:t>L</a:t>
                </a:r>
                <a:r>
                  <a:rPr lang="en-GB" sz="3200" baseline="-25000" dirty="0" smtClean="0"/>
                  <a:t>EP.d</a:t>
                </a:r>
                <a:r>
                  <a:rPr lang="en-GB" sz="3200" dirty="0" smtClean="0"/>
                  <a:t> = 89dB</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a:stretch>
              </a:blipFill>
            </p:spPr>
            <p:txBody>
              <a:bodyPr/>
              <a:lstStyle/>
              <a:p>
                <a:r>
                  <a:rPr lang="en-GB">
                    <a:noFill/>
                  </a:rPr>
                  <a:t> </a:t>
                </a:r>
              </a:p>
            </p:txBody>
          </p:sp>
        </mc:Fallback>
      </mc:AlternateContent>
    </p:spTree>
    <p:extLst>
      <p:ext uri="{BB962C8B-B14F-4D97-AF65-F5344CB8AC3E}">
        <p14:creationId xmlns:p14="http://schemas.microsoft.com/office/powerpoint/2010/main" val="172737607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Describing Short, Noisy Events</a:t>
            </a:r>
            <a:endParaRPr lang="en-GB" dirty="0"/>
          </a:p>
        </p:txBody>
      </p:sp>
      <p:sp>
        <p:nvSpPr>
          <p:cNvPr id="3" name="Content Placeholder 2"/>
          <p:cNvSpPr>
            <a:spLocks noGrp="1"/>
          </p:cNvSpPr>
          <p:nvPr>
            <p:ph idx="1"/>
          </p:nvPr>
        </p:nvSpPr>
        <p:spPr/>
        <p:txBody>
          <a:bodyPr>
            <a:normAutofit/>
          </a:bodyPr>
          <a:lstStyle/>
          <a:p>
            <a:r>
              <a:rPr lang="en-GB" sz="3200" dirty="0" smtClean="0"/>
              <a:t>Sometimes a significant contribution to an employee’s daily noise dose can be made by one or more short but very noisy events</a:t>
            </a:r>
          </a:p>
          <a:p>
            <a:r>
              <a:rPr lang="en-GB" sz="3200" dirty="0" smtClean="0"/>
              <a:t>Examples include blasting in a quarry or aircraft noise affecting construction workers</a:t>
            </a:r>
          </a:p>
          <a:p>
            <a:r>
              <a:rPr lang="en-GB" sz="3200" dirty="0" smtClean="0"/>
              <a:t>A useful way of assessing noise doses in this case is to measure the noise contribution from a single event using a measure called sound exposure level (L</a:t>
            </a:r>
            <a:r>
              <a:rPr lang="en-GB" sz="3200" baseline="-25000" dirty="0" smtClean="0"/>
              <a:t>AE</a:t>
            </a:r>
            <a:r>
              <a:rPr lang="en-GB" sz="3200" dirty="0" smtClean="0"/>
              <a:t>)</a:t>
            </a:r>
            <a:endParaRPr lang="en-GB" sz="3200" dirty="0"/>
          </a:p>
        </p:txBody>
      </p:sp>
    </p:spTree>
    <p:extLst>
      <p:ext uri="{BB962C8B-B14F-4D97-AF65-F5344CB8AC3E}">
        <p14:creationId xmlns:p14="http://schemas.microsoft.com/office/powerpoint/2010/main" val="323136240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Describing Short, Noisy Events</a:t>
            </a:r>
          </a:p>
        </p:txBody>
      </p:sp>
      <p:sp>
        <p:nvSpPr>
          <p:cNvPr id="3" name="Content Placeholder 2"/>
          <p:cNvSpPr>
            <a:spLocks noGrp="1"/>
          </p:cNvSpPr>
          <p:nvPr>
            <p:ph idx="1"/>
          </p:nvPr>
        </p:nvSpPr>
        <p:spPr>
          <a:xfrm>
            <a:off x="680485" y="1825624"/>
            <a:ext cx="10887738" cy="4724031"/>
          </a:xfrm>
        </p:spPr>
        <p:txBody>
          <a:bodyPr>
            <a:normAutofit fontScale="92500" lnSpcReduction="10000"/>
          </a:bodyPr>
          <a:lstStyle/>
          <a:p>
            <a:pPr marL="0" indent="0">
              <a:buNone/>
            </a:pPr>
            <a:r>
              <a:rPr lang="en-GB" sz="3200" dirty="0" smtClean="0"/>
              <a:t>Once L</a:t>
            </a:r>
            <a:r>
              <a:rPr lang="en-GB" sz="3200" baseline="-25000" dirty="0" smtClean="0"/>
              <a:t>AE</a:t>
            </a:r>
            <a:r>
              <a:rPr lang="en-GB" sz="3200" dirty="0" smtClean="0"/>
              <a:t> is known, the L</a:t>
            </a:r>
            <a:r>
              <a:rPr lang="en-GB" sz="3200" baseline="-25000" dirty="0" smtClean="0"/>
              <a:t>EP.d</a:t>
            </a:r>
            <a:r>
              <a:rPr lang="en-GB" sz="3200" dirty="0" smtClean="0"/>
              <a:t> for the day can be calculated</a:t>
            </a:r>
          </a:p>
          <a:p>
            <a:pPr marL="0" indent="0">
              <a:buNone/>
            </a:pPr>
            <a:endParaRPr lang="en-GB" sz="3200" dirty="0"/>
          </a:p>
          <a:p>
            <a:pPr marL="0" indent="0">
              <a:buNone/>
            </a:pPr>
            <a:r>
              <a:rPr lang="en-GB" sz="3200" dirty="0" smtClean="0"/>
              <a:t>L</a:t>
            </a:r>
            <a:r>
              <a:rPr lang="en-GB" sz="3200" baseline="-25000" dirty="0" smtClean="0"/>
              <a:t>EP.d</a:t>
            </a:r>
            <a:r>
              <a:rPr lang="en-GB" sz="3200" dirty="0" smtClean="0"/>
              <a:t> = L</a:t>
            </a:r>
            <a:r>
              <a:rPr lang="en-GB" sz="3200" baseline="-25000" dirty="0" smtClean="0"/>
              <a:t>AE</a:t>
            </a:r>
            <a:r>
              <a:rPr lang="en-GB" sz="3200" dirty="0" smtClean="0"/>
              <a:t> – 10 x log 28,800 + 10 x log n</a:t>
            </a:r>
          </a:p>
          <a:p>
            <a:pPr marL="0" indent="0">
              <a:buNone/>
            </a:pPr>
            <a:r>
              <a:rPr lang="en-GB" sz="3200" dirty="0" smtClean="0"/>
              <a:t>        = L</a:t>
            </a:r>
            <a:r>
              <a:rPr lang="en-GB" sz="3200" baseline="-25000" dirty="0" smtClean="0"/>
              <a:t>AE</a:t>
            </a:r>
            <a:r>
              <a:rPr lang="en-GB" sz="3200" dirty="0" smtClean="0"/>
              <a:t> + 10 x log n – 44.6dB</a:t>
            </a:r>
          </a:p>
          <a:p>
            <a:pPr marL="0" indent="0">
              <a:buNone/>
            </a:pPr>
            <a:r>
              <a:rPr lang="en-GB" sz="3200" dirty="0"/>
              <a:t>n</a:t>
            </a:r>
            <a:r>
              <a:rPr lang="en-GB" sz="3200" dirty="0" smtClean="0"/>
              <a:t> = is the number of similar events to which the employee is exposed</a:t>
            </a:r>
          </a:p>
          <a:p>
            <a:pPr marL="0" indent="0">
              <a:buNone/>
            </a:pPr>
            <a:r>
              <a:rPr lang="en-GB" sz="3200" dirty="0" smtClean="0"/>
              <a:t>28,800 = is the number of seconds in a standard 8hr working day</a:t>
            </a:r>
          </a:p>
          <a:p>
            <a:pPr marL="0" indent="0">
              <a:buNone/>
            </a:pPr>
            <a:r>
              <a:rPr lang="en-GB" sz="3200" dirty="0" smtClean="0"/>
              <a:t>10 x log 28,800 = 44.6dB</a:t>
            </a:r>
          </a:p>
          <a:p>
            <a:pPr marL="0" indent="0">
              <a:buNone/>
            </a:pPr>
            <a:r>
              <a:rPr lang="en-GB" sz="3200" dirty="0" smtClean="0"/>
              <a:t>L</a:t>
            </a:r>
            <a:r>
              <a:rPr lang="en-GB" sz="3200" baseline="-25000" dirty="0" smtClean="0"/>
              <a:t>AE</a:t>
            </a:r>
            <a:r>
              <a:rPr lang="en-GB" sz="3200" dirty="0" smtClean="0"/>
              <a:t> can be calculated from the L</a:t>
            </a:r>
            <a:r>
              <a:rPr lang="en-GB" sz="3200" baseline="-25000" dirty="0" smtClean="0"/>
              <a:t>eq</a:t>
            </a:r>
            <a:r>
              <a:rPr lang="en-GB" sz="3200" dirty="0" smtClean="0"/>
              <a:t> measure</a:t>
            </a:r>
          </a:p>
          <a:p>
            <a:pPr marL="0" indent="0">
              <a:buNone/>
            </a:pPr>
            <a:r>
              <a:rPr lang="en-GB" sz="3200" dirty="0" smtClean="0"/>
              <a:t>L</a:t>
            </a:r>
            <a:r>
              <a:rPr lang="en-GB" sz="3200" baseline="-25000" dirty="0" smtClean="0"/>
              <a:t>AE</a:t>
            </a:r>
            <a:r>
              <a:rPr lang="en-GB" sz="3200" dirty="0" smtClean="0"/>
              <a:t> = L</a:t>
            </a:r>
            <a:r>
              <a:rPr lang="en-GB" sz="3200" baseline="-25000" dirty="0" smtClean="0"/>
              <a:t>eq</a:t>
            </a:r>
            <a:r>
              <a:rPr lang="en-GB" sz="3200" dirty="0" smtClean="0"/>
              <a:t> + 10 x log t</a:t>
            </a:r>
            <a:endParaRPr lang="en-GB" sz="3200" dirty="0"/>
          </a:p>
        </p:txBody>
      </p:sp>
    </p:spTree>
    <p:extLst>
      <p:ext uri="{BB962C8B-B14F-4D97-AF65-F5344CB8AC3E}">
        <p14:creationId xmlns:p14="http://schemas.microsoft.com/office/powerpoint/2010/main" val="71744877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1767"/>
            <a:ext cx="10515600" cy="772633"/>
          </a:xfrm>
        </p:spPr>
        <p:txBody>
          <a:bodyPr/>
          <a:lstStyle/>
          <a:p>
            <a:pPr algn="ctr"/>
            <a:r>
              <a:rPr lang="en-GB" dirty="0" smtClean="0"/>
              <a:t>Example</a:t>
            </a:r>
            <a:endParaRPr lang="en-GB" dirty="0"/>
          </a:p>
        </p:txBody>
      </p:sp>
      <p:sp>
        <p:nvSpPr>
          <p:cNvPr id="3" name="Content Placeholder 2"/>
          <p:cNvSpPr>
            <a:spLocks noGrp="1"/>
          </p:cNvSpPr>
          <p:nvPr>
            <p:ph idx="1"/>
          </p:nvPr>
        </p:nvSpPr>
        <p:spPr>
          <a:xfrm>
            <a:off x="838200" y="999460"/>
            <a:ext cx="10515600" cy="5528931"/>
          </a:xfrm>
        </p:spPr>
        <p:txBody>
          <a:bodyPr>
            <a:normAutofit fontScale="92500" lnSpcReduction="20000"/>
          </a:bodyPr>
          <a:lstStyle/>
          <a:p>
            <a:pPr marL="0" indent="0">
              <a:buNone/>
            </a:pPr>
            <a:r>
              <a:rPr lang="en-GB" sz="3200" dirty="0" smtClean="0"/>
              <a:t>A normally quiet machine automatically goes into a clean-down cycle four times a day.  During one such cycle, an L</a:t>
            </a:r>
            <a:r>
              <a:rPr lang="en-GB" sz="3200" baseline="-25000" dirty="0" smtClean="0"/>
              <a:t>eq</a:t>
            </a:r>
            <a:r>
              <a:rPr lang="en-GB" sz="3200" dirty="0" smtClean="0"/>
              <a:t> of 99dB was measured at the operating over a period of 1 min.  Calculate the operator’s L</a:t>
            </a:r>
            <a:r>
              <a:rPr lang="en-GB" sz="3200" baseline="-25000" dirty="0" smtClean="0"/>
              <a:t>EP.d</a:t>
            </a:r>
            <a:endParaRPr lang="en-GB" sz="3200" dirty="0" smtClean="0"/>
          </a:p>
          <a:p>
            <a:pPr marL="0" indent="0">
              <a:buNone/>
            </a:pPr>
            <a:r>
              <a:rPr lang="en-GB" sz="3200" dirty="0" smtClean="0"/>
              <a:t>First calculate the L for this event:</a:t>
            </a:r>
          </a:p>
          <a:p>
            <a:pPr marL="0" indent="0">
              <a:buNone/>
            </a:pPr>
            <a:r>
              <a:rPr lang="en-GB" sz="3200" dirty="0"/>
              <a:t>L</a:t>
            </a:r>
            <a:r>
              <a:rPr lang="en-GB" sz="3200" baseline="-25000" dirty="0"/>
              <a:t>AE</a:t>
            </a:r>
            <a:r>
              <a:rPr lang="en-GB" sz="3200" dirty="0"/>
              <a:t> = L</a:t>
            </a:r>
            <a:r>
              <a:rPr lang="en-GB" sz="3200" baseline="-25000" dirty="0"/>
              <a:t>eq</a:t>
            </a:r>
            <a:r>
              <a:rPr lang="en-GB" sz="3200" dirty="0"/>
              <a:t> + 10 x log </a:t>
            </a:r>
            <a:r>
              <a:rPr lang="en-GB" sz="3200" dirty="0" smtClean="0"/>
              <a:t>t</a:t>
            </a:r>
          </a:p>
          <a:p>
            <a:pPr marL="0" indent="0">
              <a:buNone/>
            </a:pPr>
            <a:r>
              <a:rPr lang="en-GB" sz="3200" dirty="0" smtClean="0"/>
              <a:t>L</a:t>
            </a:r>
            <a:r>
              <a:rPr lang="en-GB" sz="3200" baseline="-25000" dirty="0" smtClean="0"/>
              <a:t>AE</a:t>
            </a:r>
            <a:r>
              <a:rPr lang="en-GB" sz="3200" dirty="0" smtClean="0"/>
              <a:t> = 99 + 10 x log 60</a:t>
            </a:r>
          </a:p>
          <a:p>
            <a:pPr marL="0" indent="0">
              <a:buNone/>
            </a:pPr>
            <a:r>
              <a:rPr lang="en-GB" sz="3200" dirty="0"/>
              <a:t> </a:t>
            </a:r>
            <a:r>
              <a:rPr lang="en-GB" sz="3200" dirty="0" smtClean="0"/>
              <a:t>  = 117dB</a:t>
            </a:r>
          </a:p>
          <a:p>
            <a:pPr marL="0" indent="0">
              <a:buNone/>
            </a:pPr>
            <a:r>
              <a:rPr lang="en-GB" sz="3200" dirty="0" smtClean="0"/>
              <a:t>Now use the calculated value of L</a:t>
            </a:r>
            <a:r>
              <a:rPr lang="en-GB" sz="3200" baseline="-25000" dirty="0" smtClean="0"/>
              <a:t>AE</a:t>
            </a:r>
            <a:r>
              <a:rPr lang="en-GB" sz="3200" dirty="0" smtClean="0"/>
              <a:t> and the assumption that all clean-down cycles are the same to calculate the daily dose</a:t>
            </a:r>
          </a:p>
          <a:p>
            <a:pPr marL="0" indent="0">
              <a:buNone/>
            </a:pPr>
            <a:r>
              <a:rPr lang="en-GB" sz="3200" dirty="0" smtClean="0"/>
              <a:t>L</a:t>
            </a:r>
            <a:r>
              <a:rPr lang="en-GB" sz="3200" baseline="-25000" dirty="0" smtClean="0"/>
              <a:t>EP.d</a:t>
            </a:r>
            <a:r>
              <a:rPr lang="en-GB" sz="3200" dirty="0" smtClean="0"/>
              <a:t> = L</a:t>
            </a:r>
            <a:r>
              <a:rPr lang="en-GB" sz="3200" baseline="-25000" dirty="0" smtClean="0"/>
              <a:t>AE</a:t>
            </a:r>
            <a:r>
              <a:rPr lang="en-GB" sz="3200" dirty="0" smtClean="0"/>
              <a:t> + 10 x log – 44.6</a:t>
            </a:r>
          </a:p>
          <a:p>
            <a:pPr marL="0" indent="0">
              <a:buNone/>
            </a:pPr>
            <a:r>
              <a:rPr lang="en-GB" sz="3200" dirty="0" smtClean="0"/>
              <a:t>L</a:t>
            </a:r>
            <a:r>
              <a:rPr lang="en-GB" sz="3200" baseline="-25000" dirty="0" smtClean="0"/>
              <a:t>EP.d</a:t>
            </a:r>
            <a:r>
              <a:rPr lang="en-GB" sz="3200" dirty="0" smtClean="0"/>
              <a:t> = 117 + 10 x log 4 – 44.6</a:t>
            </a:r>
          </a:p>
          <a:p>
            <a:pPr marL="0" indent="0">
              <a:buNone/>
            </a:pPr>
            <a:r>
              <a:rPr lang="en-GB" sz="3200" dirty="0"/>
              <a:t> </a:t>
            </a:r>
            <a:r>
              <a:rPr lang="en-GB" sz="3200" dirty="0" smtClean="0"/>
              <a:t> = 78.4dB</a:t>
            </a:r>
            <a:endParaRPr lang="en-GB" sz="3200" dirty="0"/>
          </a:p>
        </p:txBody>
      </p:sp>
    </p:spTree>
    <p:extLst>
      <p:ext uri="{BB962C8B-B14F-4D97-AF65-F5344CB8AC3E}">
        <p14:creationId xmlns:p14="http://schemas.microsoft.com/office/powerpoint/2010/main" val="252111636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Calculating Noise Doses</a:t>
            </a:r>
            <a:endParaRPr lang="en-GB" dirty="0"/>
          </a:p>
        </p:txBody>
      </p:sp>
      <p:sp>
        <p:nvSpPr>
          <p:cNvPr id="3" name="Content Placeholder 2"/>
          <p:cNvSpPr>
            <a:spLocks noGrp="1"/>
          </p:cNvSpPr>
          <p:nvPr>
            <p:ph idx="1"/>
          </p:nvPr>
        </p:nvSpPr>
        <p:spPr/>
        <p:txBody>
          <a:bodyPr>
            <a:normAutofit/>
          </a:bodyPr>
          <a:lstStyle/>
          <a:p>
            <a:r>
              <a:rPr lang="en-GB" sz="3200" dirty="0" smtClean="0"/>
              <a:t>The simplest sort of calculation to be done as a result of workplace noise measurements is to work out the personal daily dose L</a:t>
            </a:r>
            <a:r>
              <a:rPr lang="en-GB" sz="3200" baseline="-25000" dirty="0" smtClean="0"/>
              <a:t>EP.d</a:t>
            </a:r>
            <a:r>
              <a:rPr lang="en-GB" sz="3200" dirty="0" smtClean="0"/>
              <a:t> of an employee</a:t>
            </a:r>
          </a:p>
          <a:p>
            <a:r>
              <a:rPr lang="en-GB" sz="3200" dirty="0" smtClean="0"/>
              <a:t>Need to know the levels to which the employee was exposed during the working day, along with the period for which exposure to each level took place</a:t>
            </a:r>
            <a:endParaRPr lang="en-GB" sz="3200" dirty="0"/>
          </a:p>
        </p:txBody>
      </p:sp>
    </p:spTree>
    <p:extLst>
      <p:ext uri="{BB962C8B-B14F-4D97-AF65-F5344CB8AC3E}">
        <p14:creationId xmlns:p14="http://schemas.microsoft.com/office/powerpoint/2010/main" val="331973032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Calculating Noise Doses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L = 10 x log </a:t>
                </a:r>
                <a14:m>
                  <m:oMath xmlns:m="http://schemas.openxmlformats.org/officeDocument/2006/math">
                    <m:d>
                      <m:dPr>
                        <m:ctrlPr>
                          <a:rPr lang="en-GB" i="1" smtClean="0">
                            <a:latin typeface="Cambria Math" panose="02040503050406030204" pitchFamily="18" charset="0"/>
                          </a:rPr>
                        </m:ctrlPr>
                      </m:dPr>
                      <m:e>
                        <m:f>
                          <m:fPr>
                            <m:ctrlPr>
                              <a:rPr lang="en-GB" i="1" smtClean="0">
                                <a:latin typeface="Cambria Math" panose="02040503050406030204" pitchFamily="18" charset="0"/>
                              </a:rPr>
                            </m:ctrlPr>
                          </m:fPr>
                          <m:num>
                            <m:d>
                              <m:dPr>
                                <m:ctrlPr>
                                  <a:rPr lang="en-GB" i="1" smtClean="0">
                                    <a:latin typeface="Cambria Math" panose="02040503050406030204" pitchFamily="18" charset="0"/>
                                  </a:rPr>
                                </m:ctrlPr>
                              </m:dPr>
                              <m:e>
                                <m:sSub>
                                  <m:sSubPr>
                                    <m:ctrlPr>
                                      <a:rPr lang="en-GB" i="1" smtClean="0">
                                        <a:latin typeface="Cambria Math" panose="02040503050406030204" pitchFamily="18" charset="0"/>
                                      </a:rPr>
                                    </m:ctrlPr>
                                  </m:sSubPr>
                                  <m:e>
                                    <m:r>
                                      <a:rPr lang="en-GB" b="0" i="1" smtClean="0">
                                        <a:latin typeface="Cambria Math" panose="02040503050406030204" pitchFamily="18" charset="0"/>
                                      </a:rPr>
                                      <m:t>𝑡</m:t>
                                    </m:r>
                                  </m:e>
                                  <m:sub>
                                    <m:r>
                                      <a:rPr lang="en-GB" b="0" i="1" smtClean="0">
                                        <a:latin typeface="Cambria Math" panose="02040503050406030204" pitchFamily="18" charset="0"/>
                                      </a:rPr>
                                      <m:t>1</m:t>
                                    </m:r>
                                  </m:sub>
                                </m:sSub>
                                <m:r>
                                  <a:rPr lang="en-GB" b="0" i="1" smtClean="0">
                                    <a:latin typeface="Cambria Math" panose="02040503050406030204" pitchFamily="18" charset="0"/>
                                  </a:rPr>
                                  <m:t> </m:t>
                                </m:r>
                                <m:r>
                                  <a:rPr lang="en-GB" b="0" i="1" smtClean="0">
                                    <a:latin typeface="Cambria Math" panose="02040503050406030204" pitchFamily="18" charset="0"/>
                                    <a:ea typeface="Cambria Math" panose="02040503050406030204" pitchFamily="18" charset="0"/>
                                  </a:rPr>
                                  <m:t>× </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𝐿</m:t>
                                    </m:r>
                                    <m:r>
                                      <a:rPr lang="en-GB" b="0" i="1" smtClean="0">
                                        <a:latin typeface="Cambria Math" panose="02040503050406030204" pitchFamily="18" charset="0"/>
                                        <a:ea typeface="Cambria Math" panose="02040503050406030204" pitchFamily="18" charset="0"/>
                                      </a:rPr>
                                      <m:t>1/10</m:t>
                                    </m:r>
                                  </m:sup>
                                </m:sSup>
                                <m:r>
                                  <a:rPr lang="en-GB" b="0" i="1" smtClean="0">
                                    <a:latin typeface="Cambria Math" panose="02040503050406030204" pitchFamily="18" charset="0"/>
                                    <a:ea typeface="Cambria Math" panose="02040503050406030204" pitchFamily="18" charset="0"/>
                                  </a:rPr>
                                  <m:t>+ </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𝑡</m:t>
                                    </m:r>
                                  </m:e>
                                  <m:sub>
                                    <m:r>
                                      <a:rPr lang="en-GB" b="0" i="1" smtClean="0">
                                        <a:latin typeface="Cambria Math" panose="02040503050406030204" pitchFamily="18" charset="0"/>
                                        <a:ea typeface="Cambria Math" panose="02040503050406030204" pitchFamily="18" charset="0"/>
                                      </a:rPr>
                                      <m:t>2</m:t>
                                    </m:r>
                                  </m:sub>
                                </m:sSub>
                                <m:r>
                                  <a:rPr lang="en-GB" b="0" i="1" smtClean="0">
                                    <a:latin typeface="Cambria Math" panose="02040503050406030204" pitchFamily="18" charset="0"/>
                                    <a:ea typeface="Cambria Math" panose="02040503050406030204" pitchFamily="18" charset="0"/>
                                  </a:rPr>
                                  <m:t>  × </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𝐿</m:t>
                                    </m:r>
                                    <m:r>
                                      <a:rPr lang="en-GB" b="0" i="1" smtClean="0">
                                        <a:latin typeface="Cambria Math" panose="02040503050406030204" pitchFamily="18" charset="0"/>
                                        <a:ea typeface="Cambria Math" panose="02040503050406030204" pitchFamily="18" charset="0"/>
                                      </a:rPr>
                                      <m:t>2/10</m:t>
                                    </m:r>
                                  </m:sup>
                                </m:sSup>
                              </m:e>
                            </m:d>
                          </m:num>
                          <m:den>
                            <m:r>
                              <a:rPr lang="en-GB" b="0" i="1" smtClean="0">
                                <a:latin typeface="Cambria Math" panose="02040503050406030204" pitchFamily="18" charset="0"/>
                              </a:rPr>
                              <m:t>8</m:t>
                            </m:r>
                          </m:den>
                        </m:f>
                      </m:e>
                    </m:d>
                  </m:oMath>
                </a14:m>
                <a:endParaRPr lang="en-GB" dirty="0" smtClean="0"/>
              </a:p>
              <a:p>
                <a:pPr marL="0" indent="0">
                  <a:buNone/>
                </a:pPr>
                <a:endParaRPr lang="en-GB" dirty="0"/>
              </a:p>
              <a:p>
                <a:pPr marL="0" indent="0">
                  <a:buNone/>
                </a:pPr>
                <a:r>
                  <a:rPr lang="en-GB" dirty="0" smtClean="0"/>
                  <a:t>Occasionally the level is constant during the whole of a shift.  In this case, the measured L</a:t>
                </a:r>
                <a:r>
                  <a:rPr lang="en-GB" baseline="-25000" dirty="0" smtClean="0"/>
                  <a:t>eq </a:t>
                </a:r>
                <a:r>
                  <a:rPr lang="en-GB" dirty="0" smtClean="0"/>
                  <a:t>can be converted directly into the daily dose</a:t>
                </a:r>
              </a:p>
              <a:p>
                <a:pPr marL="0" indent="0">
                  <a:buNone/>
                </a:pPr>
                <a:endParaRPr lang="en-GB" dirty="0"/>
              </a:p>
              <a:p>
                <a:pPr marL="0" indent="0">
                  <a:buNone/>
                </a:pPr>
                <a:r>
                  <a:rPr lang="en-GB" dirty="0" smtClean="0"/>
                  <a:t>L</a:t>
                </a:r>
                <a:r>
                  <a:rPr lang="en-GB" baseline="-25000" dirty="0" smtClean="0"/>
                  <a:t>EP.d</a:t>
                </a:r>
                <a:r>
                  <a:rPr lang="en-GB" dirty="0" smtClean="0"/>
                  <a:t> = L</a:t>
                </a:r>
                <a:r>
                  <a:rPr lang="en-GB" baseline="-25000" dirty="0" smtClean="0"/>
                  <a:t>eq </a:t>
                </a:r>
                <a:r>
                  <a:rPr lang="en-GB" dirty="0" smtClean="0"/>
                  <a:t>+ 10 x log </a:t>
                </a:r>
                <a14:m>
                  <m:oMath xmlns:m="http://schemas.openxmlformats.org/officeDocument/2006/math">
                    <m:d>
                      <m:dPr>
                        <m:ctrlPr>
                          <a:rPr lang="en-GB" i="1" smtClean="0">
                            <a:latin typeface="Cambria Math" panose="02040503050406030204" pitchFamily="18" charset="0"/>
                          </a:rPr>
                        </m:ctrlPr>
                      </m:dPr>
                      <m:e>
                        <m:f>
                          <m:fPr>
                            <m:ctrlPr>
                              <a:rPr lang="en-GB" i="1" smtClean="0">
                                <a:latin typeface="Cambria Math" panose="02040503050406030204" pitchFamily="18" charset="0"/>
                              </a:rPr>
                            </m:ctrlPr>
                          </m:fPr>
                          <m:num>
                            <m:sSub>
                              <m:sSubPr>
                                <m:ctrlPr>
                                  <a:rPr lang="en-GB" i="1" smtClean="0">
                                    <a:latin typeface="Cambria Math" panose="02040503050406030204" pitchFamily="18" charset="0"/>
                                  </a:rPr>
                                </m:ctrlPr>
                              </m:sSubPr>
                              <m:e>
                                <m:r>
                                  <a:rPr lang="en-GB" b="0" i="1" smtClean="0">
                                    <a:latin typeface="Cambria Math" panose="02040503050406030204" pitchFamily="18" charset="0"/>
                                  </a:rPr>
                                  <m:t>𝑡</m:t>
                                </m:r>
                              </m:e>
                              <m:sub>
                                <m:r>
                                  <a:rPr lang="en-GB" b="0" i="1" smtClean="0">
                                    <a:latin typeface="Cambria Math" panose="02040503050406030204" pitchFamily="18" charset="0"/>
                                  </a:rPr>
                                  <m:t>𝑚</m:t>
                                </m:r>
                              </m:sub>
                            </m:sSub>
                          </m:num>
                          <m:den>
                            <m:r>
                              <a:rPr lang="en-GB" b="0" i="1" smtClean="0">
                                <a:latin typeface="Cambria Math" panose="02040503050406030204" pitchFamily="18" charset="0"/>
                              </a:rPr>
                              <m:t>8</m:t>
                            </m:r>
                          </m:den>
                        </m:f>
                      </m:e>
                    </m:d>
                  </m:oMath>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217"/>
                </a:stretch>
              </a:blipFill>
            </p:spPr>
            <p:txBody>
              <a:bodyPr/>
              <a:lstStyle/>
              <a:p>
                <a:r>
                  <a:rPr lang="en-GB">
                    <a:noFill/>
                  </a:rPr>
                  <a:t> </a:t>
                </a:r>
              </a:p>
            </p:txBody>
          </p:sp>
        </mc:Fallback>
      </mc:AlternateContent>
    </p:spTree>
    <p:extLst>
      <p:ext uri="{BB962C8B-B14F-4D97-AF65-F5344CB8AC3E}">
        <p14:creationId xmlns:p14="http://schemas.microsoft.com/office/powerpoint/2010/main" val="319300958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 1</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dirty="0" smtClean="0"/>
                  <a:t>Calculate the personal daily dose, L which results when an employee is exposed to a level of 92dB for 2hrs, followed by a level of 84dB for 5hrs</a:t>
                </a:r>
              </a:p>
              <a:p>
                <a:pPr marL="0" indent="0">
                  <a:buNone/>
                </a:pPr>
                <a:endParaRPr lang="en-GB" sz="3200" dirty="0"/>
              </a:p>
              <a:p>
                <a:pPr marL="0" indent="0">
                  <a:buNone/>
                </a:pPr>
                <a:r>
                  <a:rPr lang="en-GB" sz="3200" dirty="0" smtClean="0"/>
                  <a:t>= 10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2 </m:t>
                            </m:r>
                            <m:r>
                              <a:rPr lang="en-GB" sz="3200" b="0" i="1" smtClean="0">
                                <a:latin typeface="Cambria Math" panose="02040503050406030204" pitchFamily="18" charset="0"/>
                                <a:ea typeface="Cambria Math" panose="02040503050406030204" pitchFamily="18" charset="0"/>
                              </a:rPr>
                              <m:t>×   </m:t>
                            </m:r>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ea typeface="Cambria Math" panose="02040503050406030204" pitchFamily="18" charset="0"/>
                                  </a:rPr>
                                  <m:t>92/10</m:t>
                                </m:r>
                              </m:sup>
                            </m:sSup>
                            <m:r>
                              <a:rPr lang="en-GB" sz="3200" b="0" i="1" smtClean="0">
                                <a:latin typeface="Cambria Math" panose="02040503050406030204" pitchFamily="18" charset="0"/>
                                <a:ea typeface="Cambria Math" panose="02040503050406030204" pitchFamily="18" charset="0"/>
                              </a:rPr>
                              <m:t>+5 × </m:t>
                            </m:r>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ea typeface="Cambria Math" panose="02040503050406030204" pitchFamily="18" charset="0"/>
                                  </a:rPr>
                                  <m:t>84/10</m:t>
                                </m:r>
                              </m:sup>
                            </m:sSup>
                            <m:r>
                              <a:rPr lang="en-GB" sz="3200" b="0" i="1" smtClean="0">
                                <a:latin typeface="Cambria Math" panose="02040503050406030204" pitchFamily="18" charset="0"/>
                                <a:ea typeface="Cambria Math" panose="02040503050406030204" pitchFamily="18" charset="0"/>
                              </a:rPr>
                              <m:t> </m:t>
                            </m:r>
                          </m:num>
                          <m:den>
                            <m:r>
                              <a:rPr lang="en-GB" sz="3200" b="0" i="1" smtClean="0">
                                <a:latin typeface="Cambria Math" panose="02040503050406030204" pitchFamily="18" charset="0"/>
                              </a:rPr>
                              <m:t>8</m:t>
                            </m:r>
                          </m:den>
                        </m:f>
                      </m:e>
                    </m:d>
                  </m:oMath>
                </a14:m>
                <a:endParaRPr lang="en-GB" sz="3200" dirty="0" smtClean="0"/>
              </a:p>
              <a:p>
                <a:pPr marL="0" indent="0">
                  <a:buNone/>
                </a:pPr>
                <a:r>
                  <a:rPr lang="en-GB" sz="3200" dirty="0" smtClean="0"/>
                  <a:t>= 87.4dB</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r="-754"/>
                </a:stretch>
              </a:blipFill>
            </p:spPr>
            <p:txBody>
              <a:bodyPr/>
              <a:lstStyle/>
              <a:p>
                <a:r>
                  <a:rPr lang="en-GB">
                    <a:noFill/>
                  </a:rPr>
                  <a:t> </a:t>
                </a:r>
              </a:p>
            </p:txBody>
          </p:sp>
        </mc:Fallback>
      </mc:AlternateContent>
    </p:spTree>
    <p:extLst>
      <p:ext uri="{BB962C8B-B14F-4D97-AF65-F5344CB8AC3E}">
        <p14:creationId xmlns:p14="http://schemas.microsoft.com/office/powerpoint/2010/main" val="196636085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 2</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dirty="0" smtClean="0"/>
                  <a:t>A glass collector is exposed to an L</a:t>
                </a:r>
                <a:r>
                  <a:rPr lang="en-GB" sz="3200" baseline="-25000" dirty="0" smtClean="0"/>
                  <a:t>Aeq</a:t>
                </a:r>
                <a:r>
                  <a:rPr lang="en-GB" sz="3200" dirty="0" smtClean="0"/>
                  <a:t> of 99dB during a 3hr shift.  What is this person’s daily dose L</a:t>
                </a:r>
                <a:r>
                  <a:rPr lang="en-GB" sz="3200" baseline="-25000" dirty="0" smtClean="0"/>
                  <a:t>AEP.d</a:t>
                </a:r>
                <a:r>
                  <a:rPr lang="en-GB" sz="3200" dirty="0" smtClean="0"/>
                  <a:t>?</a:t>
                </a:r>
              </a:p>
              <a:p>
                <a:pPr marL="0" indent="0">
                  <a:buNone/>
                </a:pPr>
                <a:endParaRPr lang="en-GB" sz="3200" dirty="0"/>
              </a:p>
              <a:p>
                <a:pPr marL="0" indent="0">
                  <a:buNone/>
                </a:pPr>
                <a:r>
                  <a:rPr lang="en-GB" sz="3200" dirty="0" smtClean="0"/>
                  <a:t>L</a:t>
                </a:r>
                <a:r>
                  <a:rPr lang="en-GB" sz="3200" baseline="-25000" dirty="0" smtClean="0"/>
                  <a:t>AEP.d</a:t>
                </a:r>
                <a:r>
                  <a:rPr lang="en-GB" sz="3200" dirty="0" smtClean="0"/>
                  <a:t> </a:t>
                </a:r>
                <a:r>
                  <a:rPr lang="en-GB" sz="3200" dirty="0"/>
                  <a:t>= </a:t>
                </a:r>
                <a:r>
                  <a:rPr lang="en-GB" sz="3200" dirty="0" smtClean="0"/>
                  <a:t>L</a:t>
                </a:r>
                <a:r>
                  <a:rPr lang="en-GB" sz="3200" baseline="-25000" dirty="0" smtClean="0"/>
                  <a:t>Aeq </a:t>
                </a:r>
                <a:r>
                  <a:rPr lang="en-GB" sz="3200" dirty="0"/>
                  <a:t>+ 10 x log </a:t>
                </a:r>
                <a14:m>
                  <m:oMath xmlns:m="http://schemas.openxmlformats.org/officeDocument/2006/math">
                    <m:d>
                      <m:dPr>
                        <m:ctrlPr>
                          <a:rPr lang="en-GB" sz="3200" i="1">
                            <a:latin typeface="Cambria Math" panose="02040503050406030204" pitchFamily="18" charset="0"/>
                          </a:rPr>
                        </m:ctrlPr>
                      </m:dPr>
                      <m:e>
                        <m:f>
                          <m:fPr>
                            <m:ctrlPr>
                              <a:rPr lang="en-GB" sz="3200" i="1">
                                <a:latin typeface="Cambria Math" panose="02040503050406030204" pitchFamily="18" charset="0"/>
                              </a:rPr>
                            </m:ctrlPr>
                          </m:fPr>
                          <m:num>
                            <m:sSub>
                              <m:sSubPr>
                                <m:ctrlPr>
                                  <a:rPr lang="en-GB" sz="3200" i="1">
                                    <a:latin typeface="Cambria Math" panose="02040503050406030204" pitchFamily="18" charset="0"/>
                                  </a:rPr>
                                </m:ctrlPr>
                              </m:sSubPr>
                              <m:e>
                                <m:r>
                                  <a:rPr lang="en-GB" sz="3200" i="1">
                                    <a:latin typeface="Cambria Math" panose="02040503050406030204" pitchFamily="18" charset="0"/>
                                  </a:rPr>
                                  <m:t>𝑡</m:t>
                                </m:r>
                              </m:e>
                              <m:sub>
                                <m:r>
                                  <a:rPr lang="en-GB" sz="3200" i="1">
                                    <a:latin typeface="Cambria Math" panose="02040503050406030204" pitchFamily="18" charset="0"/>
                                  </a:rPr>
                                  <m:t>𝑚</m:t>
                                </m:r>
                              </m:sub>
                            </m:sSub>
                          </m:num>
                          <m:den>
                            <m:r>
                              <a:rPr lang="en-GB" sz="3200" i="1">
                                <a:latin typeface="Cambria Math" panose="02040503050406030204" pitchFamily="18" charset="0"/>
                              </a:rPr>
                              <m:t>8</m:t>
                            </m:r>
                          </m:den>
                        </m:f>
                      </m:e>
                    </m:d>
                  </m:oMath>
                </a14:m>
                <a:endParaRPr lang="en-GB" sz="3200" dirty="0" smtClean="0"/>
              </a:p>
              <a:p>
                <a:pPr marL="0" indent="0">
                  <a:buNone/>
                </a:pPr>
                <a:r>
                  <a:rPr lang="en-GB" sz="3200" dirty="0"/>
                  <a:t>	</a:t>
                </a:r>
                <a:r>
                  <a:rPr lang="en-GB" sz="3200" dirty="0" smtClean="0"/>
                  <a:t>= 99 + 10 x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3</m:t>
                            </m:r>
                          </m:num>
                          <m:den>
                            <m:r>
                              <a:rPr lang="en-GB" sz="3200" b="0" i="1" smtClean="0">
                                <a:latin typeface="Cambria Math" panose="02040503050406030204" pitchFamily="18" charset="0"/>
                              </a:rPr>
                              <m:t>8</m:t>
                            </m:r>
                          </m:den>
                        </m:f>
                      </m:e>
                    </m:d>
                  </m:oMath>
                </a14:m>
                <a:endParaRPr lang="en-GB" sz="3200" dirty="0" smtClean="0"/>
              </a:p>
              <a:p>
                <a:pPr marL="0" indent="0">
                  <a:buNone/>
                </a:pPr>
                <a:r>
                  <a:rPr lang="en-GB" sz="3200" dirty="0"/>
                  <a:t>	</a:t>
                </a:r>
                <a:r>
                  <a:rPr lang="en-GB" sz="3200" dirty="0" smtClean="0"/>
                  <a:t>= 94.7dB</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a:stretch>
              </a:blipFill>
            </p:spPr>
            <p:txBody>
              <a:bodyPr/>
              <a:lstStyle/>
              <a:p>
                <a:r>
                  <a:rPr lang="en-GB">
                    <a:noFill/>
                  </a:rPr>
                  <a:t> </a:t>
                </a:r>
              </a:p>
            </p:txBody>
          </p:sp>
        </mc:Fallback>
      </mc:AlternateContent>
    </p:spTree>
    <p:extLst>
      <p:ext uri="{BB962C8B-B14F-4D97-AF65-F5344CB8AC3E}">
        <p14:creationId xmlns:p14="http://schemas.microsoft.com/office/powerpoint/2010/main" val="210306207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Calculating L</a:t>
            </a:r>
            <a:r>
              <a:rPr lang="en-GB" baseline="-25000" dirty="0" smtClean="0"/>
              <a:t>AEP.d</a:t>
            </a:r>
            <a:r>
              <a:rPr lang="en-GB" dirty="0" smtClean="0"/>
              <a:t> from L</a:t>
            </a:r>
            <a:r>
              <a:rPr lang="en-GB" baseline="-25000" dirty="0" smtClean="0"/>
              <a:t>AE</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L</a:t>
            </a:r>
            <a:r>
              <a:rPr lang="en-GB" sz="3200" baseline="-25000" dirty="0" smtClean="0"/>
              <a:t>AE</a:t>
            </a:r>
            <a:r>
              <a:rPr lang="en-GB" sz="3200" dirty="0" smtClean="0"/>
              <a:t> can be calculated from the L</a:t>
            </a:r>
            <a:r>
              <a:rPr lang="en-GB" sz="3200" baseline="-25000" dirty="0" smtClean="0"/>
              <a:t>eq</a:t>
            </a:r>
            <a:r>
              <a:rPr lang="en-GB" sz="3200" dirty="0" smtClean="0"/>
              <a:t> during the event, plus the duration of the event</a:t>
            </a:r>
          </a:p>
          <a:p>
            <a:pPr marL="0" indent="0">
              <a:buNone/>
            </a:pPr>
            <a:r>
              <a:rPr lang="en-GB" sz="3200" dirty="0" smtClean="0"/>
              <a:t>L</a:t>
            </a:r>
            <a:r>
              <a:rPr lang="en-GB" sz="3200" baseline="-25000" dirty="0" smtClean="0"/>
              <a:t>AE</a:t>
            </a:r>
            <a:r>
              <a:rPr lang="en-GB" sz="3200" dirty="0" smtClean="0"/>
              <a:t> = L</a:t>
            </a:r>
            <a:r>
              <a:rPr lang="en-GB" sz="3200" baseline="-25000" dirty="0" smtClean="0"/>
              <a:t>eq</a:t>
            </a:r>
            <a:r>
              <a:rPr lang="en-GB" sz="3200" dirty="0" smtClean="0"/>
              <a:t> + 10 x log t</a:t>
            </a:r>
          </a:p>
          <a:p>
            <a:pPr marL="0" indent="0">
              <a:buNone/>
            </a:pPr>
            <a:r>
              <a:rPr lang="en-GB" sz="3200" dirty="0" smtClean="0"/>
              <a:t>Where t is the direction of the event as measured</a:t>
            </a:r>
          </a:p>
          <a:p>
            <a:pPr marL="0" indent="0">
              <a:buNone/>
            </a:pPr>
            <a:r>
              <a:rPr lang="en-GB" sz="3200" dirty="0" smtClean="0"/>
              <a:t>The daily exposure can then be calculated from this L</a:t>
            </a:r>
            <a:r>
              <a:rPr lang="en-GB" sz="3200" baseline="-25000" dirty="0" smtClean="0"/>
              <a:t>AE</a:t>
            </a:r>
            <a:r>
              <a:rPr lang="en-GB" sz="3200" dirty="0" smtClean="0"/>
              <a:t> and the number of similar events to take place during the shift:</a:t>
            </a:r>
          </a:p>
          <a:p>
            <a:pPr marL="0" indent="0">
              <a:buNone/>
            </a:pPr>
            <a:r>
              <a:rPr lang="en-GB" sz="3200" dirty="0" smtClean="0"/>
              <a:t>L</a:t>
            </a:r>
            <a:r>
              <a:rPr lang="en-GB" sz="3200" baseline="-25000" dirty="0" smtClean="0"/>
              <a:t>EP.d</a:t>
            </a:r>
            <a:r>
              <a:rPr lang="en-GB" sz="3200" dirty="0" smtClean="0"/>
              <a:t> = L</a:t>
            </a:r>
            <a:r>
              <a:rPr lang="en-GB" sz="3200" baseline="-25000" dirty="0" smtClean="0"/>
              <a:t>AE</a:t>
            </a:r>
            <a:r>
              <a:rPr lang="en-GB" sz="3200" dirty="0" smtClean="0"/>
              <a:t> – 10 x log 28,800 + 10 x log n or</a:t>
            </a:r>
          </a:p>
          <a:p>
            <a:pPr marL="0" indent="0">
              <a:buNone/>
            </a:pPr>
            <a:r>
              <a:rPr lang="en-GB" sz="3200" dirty="0" smtClean="0"/>
              <a:t>L</a:t>
            </a:r>
            <a:r>
              <a:rPr lang="en-GB" sz="3200" baseline="-25000" dirty="0" smtClean="0"/>
              <a:t>EP.d</a:t>
            </a:r>
            <a:r>
              <a:rPr lang="en-GB" sz="3200" dirty="0" smtClean="0"/>
              <a:t> = L</a:t>
            </a:r>
            <a:r>
              <a:rPr lang="en-GB" sz="3200" baseline="-25000" dirty="0" smtClean="0"/>
              <a:t>AE</a:t>
            </a:r>
            <a:r>
              <a:rPr lang="en-GB" sz="3200" dirty="0" smtClean="0"/>
              <a:t> + 10 x log n – 44.6</a:t>
            </a:r>
            <a:endParaRPr lang="en-GB" sz="3200" dirty="0"/>
          </a:p>
        </p:txBody>
      </p:sp>
    </p:spTree>
    <p:extLst>
      <p:ext uri="{BB962C8B-B14F-4D97-AF65-F5344CB8AC3E}">
        <p14:creationId xmlns:p14="http://schemas.microsoft.com/office/powerpoint/2010/main" val="154017785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An employee is exposed to noise from low-flying aircraft 15 times during a shift.  Measurements on a typical overflight show an L</a:t>
            </a:r>
            <a:r>
              <a:rPr lang="en-GB" sz="3200" baseline="-25000" dirty="0" smtClean="0"/>
              <a:t>AEq</a:t>
            </a:r>
            <a:r>
              <a:rPr lang="en-GB" sz="3200" dirty="0" smtClean="0"/>
              <a:t> of 93dB, measured over 60 seconds.  Calculate this employee’s daily exposure.</a:t>
            </a:r>
          </a:p>
          <a:p>
            <a:pPr marL="0" indent="0">
              <a:buNone/>
            </a:pPr>
            <a:r>
              <a:rPr lang="en-GB" sz="3200" dirty="0" smtClean="0"/>
              <a:t>L</a:t>
            </a:r>
            <a:r>
              <a:rPr lang="en-GB" sz="3200" baseline="-25000" dirty="0" smtClean="0"/>
              <a:t>AE</a:t>
            </a:r>
            <a:r>
              <a:rPr lang="en-GB" sz="3200" dirty="0" smtClean="0"/>
              <a:t> = L</a:t>
            </a:r>
            <a:r>
              <a:rPr lang="en-GB" sz="3200" baseline="-25000" dirty="0" smtClean="0"/>
              <a:t>eq</a:t>
            </a:r>
            <a:r>
              <a:rPr lang="en-GB" sz="3200" dirty="0" smtClean="0"/>
              <a:t> + 10 x log t </a:t>
            </a:r>
          </a:p>
          <a:p>
            <a:pPr marL="0" indent="0">
              <a:buNone/>
            </a:pPr>
            <a:r>
              <a:rPr lang="en-GB" sz="3200" dirty="0"/>
              <a:t> </a:t>
            </a:r>
            <a:r>
              <a:rPr lang="en-GB" sz="3200" dirty="0" smtClean="0"/>
              <a:t>     = 93 + 10 x log 60 = 110.8dB</a:t>
            </a:r>
          </a:p>
          <a:p>
            <a:pPr marL="0" indent="0">
              <a:buNone/>
            </a:pPr>
            <a:r>
              <a:rPr lang="en-GB" sz="3200" dirty="0" smtClean="0"/>
              <a:t>L</a:t>
            </a:r>
            <a:r>
              <a:rPr lang="en-GB" sz="3200" baseline="-25000" dirty="0" smtClean="0"/>
              <a:t>AEP.d</a:t>
            </a:r>
            <a:r>
              <a:rPr lang="en-GB" sz="3200" dirty="0" smtClean="0"/>
              <a:t> = L</a:t>
            </a:r>
            <a:r>
              <a:rPr lang="en-GB" sz="3200" baseline="-25000" dirty="0" smtClean="0"/>
              <a:t>AE</a:t>
            </a:r>
            <a:r>
              <a:rPr lang="en-GB" sz="3200" dirty="0" smtClean="0"/>
              <a:t> + 10 x log n – 44.6</a:t>
            </a:r>
          </a:p>
          <a:p>
            <a:pPr marL="0" indent="0">
              <a:buNone/>
            </a:pPr>
            <a:r>
              <a:rPr lang="en-GB" sz="3200" dirty="0"/>
              <a:t> </a:t>
            </a:r>
            <a:r>
              <a:rPr lang="en-GB" sz="3200" dirty="0" smtClean="0"/>
              <a:t>        = 110.8 + 10 x log 15 – 44.6 = 80dB</a:t>
            </a:r>
            <a:endParaRPr lang="en-GB" sz="3200" dirty="0"/>
          </a:p>
        </p:txBody>
      </p:sp>
    </p:spTree>
    <p:extLst>
      <p:ext uri="{BB962C8B-B14F-4D97-AF65-F5344CB8AC3E}">
        <p14:creationId xmlns:p14="http://schemas.microsoft.com/office/powerpoint/2010/main" val="412574286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Noise Nomogram</a:t>
            </a:r>
            <a:endParaRPr lang="en-GB" dirty="0"/>
          </a:p>
        </p:txBody>
      </p:sp>
      <p:sp>
        <p:nvSpPr>
          <p:cNvPr id="3" name="Content Placeholder 2"/>
          <p:cNvSpPr>
            <a:spLocks noGrp="1"/>
          </p:cNvSpPr>
          <p:nvPr>
            <p:ph idx="1"/>
          </p:nvPr>
        </p:nvSpPr>
        <p:spPr/>
        <p:txBody>
          <a:bodyPr/>
          <a:lstStyle/>
          <a:p>
            <a:pPr marL="0" indent="0">
              <a:buNone/>
            </a:pPr>
            <a:r>
              <a:rPr lang="en-GB" dirty="0" smtClean="0"/>
              <a:t>See Separate Handout</a:t>
            </a:r>
            <a:endParaRPr lang="en-GB" dirty="0"/>
          </a:p>
        </p:txBody>
      </p:sp>
    </p:spTree>
    <p:extLst>
      <p:ext uri="{BB962C8B-B14F-4D97-AF65-F5344CB8AC3E}">
        <p14:creationId xmlns:p14="http://schemas.microsoft.com/office/powerpoint/2010/main" val="163193767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dirty="0" smtClean="0"/>
                  <a:t>A machine operator is exposed to an L</a:t>
                </a:r>
                <a:r>
                  <a:rPr lang="en-GB" sz="3200" baseline="-25000" dirty="0" smtClean="0"/>
                  <a:t>AEP.d</a:t>
                </a:r>
                <a:r>
                  <a:rPr lang="en-GB" sz="3200" dirty="0" smtClean="0"/>
                  <a:t> of 83dB 4 days a week.  On Fridays, significant time is spent cleaning the machines with high pressure hoses and on that day the L</a:t>
                </a:r>
                <a:r>
                  <a:rPr lang="en-GB" sz="3200" baseline="-25000" dirty="0" smtClean="0"/>
                  <a:t>AEP.d</a:t>
                </a:r>
                <a:r>
                  <a:rPr lang="en-GB" sz="3200" dirty="0" smtClean="0"/>
                  <a:t> is 89dB.  What is the average L</a:t>
                </a:r>
                <a:r>
                  <a:rPr lang="en-GB" sz="3200" baseline="-25000" dirty="0" smtClean="0"/>
                  <a:t>AEP.d</a:t>
                </a:r>
                <a:r>
                  <a:rPr lang="en-GB" sz="3200" dirty="0" smtClean="0"/>
                  <a:t> over the week?</a:t>
                </a:r>
              </a:p>
              <a:p>
                <a:pPr marL="0" indent="0">
                  <a:buNone/>
                </a:pPr>
                <a:endParaRPr lang="en-GB" sz="3200" dirty="0"/>
              </a:p>
              <a:p>
                <a:pPr marL="0" indent="0">
                  <a:buNone/>
                </a:pPr>
                <a:r>
                  <a:rPr lang="en-GB" sz="3200" dirty="0" smtClean="0"/>
                  <a:t>L</a:t>
                </a:r>
                <a:r>
                  <a:rPr lang="en-GB" sz="3200" baseline="-25000" dirty="0" smtClean="0"/>
                  <a:t>EP.d</a:t>
                </a:r>
                <a:r>
                  <a:rPr lang="en-GB" sz="3200" dirty="0" smtClean="0"/>
                  <a:t> = 10 x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d>
                              <m:dPr>
                                <m:ctrlPr>
                                  <a:rPr lang="en-GB" sz="3200" i="1" smtClean="0">
                                    <a:latin typeface="Cambria Math" panose="02040503050406030204" pitchFamily="18" charset="0"/>
                                  </a:rPr>
                                </m:ctrlPr>
                              </m:dPr>
                              <m:e>
                                <m:r>
                                  <a:rPr lang="en-GB" sz="3200" b="0" i="1" smtClean="0">
                                    <a:latin typeface="Cambria Math" panose="02040503050406030204" pitchFamily="18" charset="0"/>
                                  </a:rPr>
                                  <m:t>4 </m:t>
                                </m:r>
                                <m:r>
                                  <a:rPr lang="en-GB" sz="3200" b="0" i="1" smtClean="0">
                                    <a:latin typeface="Cambria Math" panose="02040503050406030204" pitchFamily="18" charset="0"/>
                                    <a:ea typeface="Cambria Math" panose="02040503050406030204" pitchFamily="18" charset="0"/>
                                  </a:rPr>
                                  <m:t>× </m:t>
                                </m:r>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ea typeface="Cambria Math" panose="02040503050406030204" pitchFamily="18" charset="0"/>
                                      </a:rPr>
                                      <m:t>83/10</m:t>
                                    </m:r>
                                  </m:sup>
                                </m:sSup>
                                <m:r>
                                  <a:rPr lang="en-GB" sz="3200" b="0" i="1" smtClean="0">
                                    <a:latin typeface="Cambria Math" panose="02040503050406030204" pitchFamily="18" charset="0"/>
                                    <a:ea typeface="Cambria Math" panose="02040503050406030204" pitchFamily="18" charset="0"/>
                                  </a:rPr>
                                  <m:t>+ </m:t>
                                </m:r>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ea typeface="Cambria Math" panose="02040503050406030204" pitchFamily="18" charset="0"/>
                                      </a:rPr>
                                      <m:t>89/10</m:t>
                                    </m:r>
                                  </m:sup>
                                </m:sSup>
                              </m:e>
                            </m:d>
                          </m:num>
                          <m:den>
                            <m:r>
                              <a:rPr lang="en-GB" sz="3200" b="0" i="1" smtClean="0">
                                <a:latin typeface="Cambria Math" panose="02040503050406030204" pitchFamily="18" charset="0"/>
                              </a:rPr>
                              <m:t>5</m:t>
                            </m:r>
                          </m:den>
                        </m:f>
                      </m:e>
                    </m:d>
                  </m:oMath>
                </a14:m>
                <a:endParaRPr lang="en-GB" sz="3200" dirty="0" smtClean="0"/>
              </a:p>
              <a:p>
                <a:pPr marL="0" indent="0">
                  <a:buNone/>
                </a:pPr>
                <a:r>
                  <a:rPr lang="en-GB" sz="3200" dirty="0"/>
                  <a:t> </a:t>
                </a:r>
                <a:r>
                  <a:rPr lang="en-GB" sz="3200" dirty="0" smtClean="0"/>
                  <a:t>  = 85dB</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r="-2087"/>
                </a:stretch>
              </a:blipFill>
            </p:spPr>
            <p:txBody>
              <a:bodyPr/>
              <a:lstStyle/>
              <a:p>
                <a:r>
                  <a:rPr lang="en-GB">
                    <a:noFill/>
                  </a:rPr>
                  <a:t> </a:t>
                </a:r>
              </a:p>
            </p:txBody>
          </p:sp>
        </mc:Fallback>
      </mc:AlternateContent>
    </p:spTree>
    <p:extLst>
      <p:ext uri="{BB962C8B-B14F-4D97-AF65-F5344CB8AC3E}">
        <p14:creationId xmlns:p14="http://schemas.microsoft.com/office/powerpoint/2010/main" val="222106285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Percentage Dose</a:t>
            </a:r>
            <a:endParaRPr lang="en-GB" dirty="0"/>
          </a:p>
        </p:txBody>
      </p:sp>
      <p:sp>
        <p:nvSpPr>
          <p:cNvPr id="3" name="Content Placeholder 2"/>
          <p:cNvSpPr>
            <a:spLocks noGrp="1"/>
          </p:cNvSpPr>
          <p:nvPr>
            <p:ph idx="1"/>
          </p:nvPr>
        </p:nvSpPr>
        <p:spPr/>
        <p:txBody>
          <a:bodyPr/>
          <a:lstStyle/>
          <a:p>
            <a:pPr marL="0" indent="0">
              <a:buNone/>
            </a:pPr>
            <a:r>
              <a:rPr lang="en-GB" dirty="0" smtClean="0"/>
              <a:t>Simple approach to noise dose assessment is to:</a:t>
            </a:r>
          </a:p>
          <a:p>
            <a:r>
              <a:rPr lang="en-GB" dirty="0" smtClean="0"/>
              <a:t>Measure the A weighted L</a:t>
            </a:r>
            <a:r>
              <a:rPr lang="en-GB" baseline="-25000" dirty="0" smtClean="0"/>
              <a:t>eq</a:t>
            </a:r>
            <a:r>
              <a:rPr lang="en-GB" dirty="0" smtClean="0"/>
              <a:t> to which an employee is exposed for each part of a shift</a:t>
            </a:r>
          </a:p>
          <a:p>
            <a:r>
              <a:rPr lang="en-GB" dirty="0" smtClean="0"/>
              <a:t>Establish the duration of exposure to each of these levels</a:t>
            </a:r>
          </a:p>
          <a:p>
            <a:r>
              <a:rPr lang="en-GB" dirty="0" smtClean="0"/>
              <a:t>Use the L</a:t>
            </a:r>
            <a:r>
              <a:rPr lang="en-GB" baseline="-25000" dirty="0" smtClean="0"/>
              <a:t>eq</a:t>
            </a:r>
            <a:r>
              <a:rPr lang="en-GB" dirty="0" smtClean="0"/>
              <a:t> measurements and exposure times to calculate the overall L</a:t>
            </a:r>
            <a:r>
              <a:rPr lang="en-GB" baseline="-25000" dirty="0" smtClean="0"/>
              <a:t>AEP.d</a:t>
            </a:r>
            <a:endParaRPr lang="en-GB" dirty="0" smtClean="0"/>
          </a:p>
          <a:p>
            <a:r>
              <a:rPr lang="en-GB" dirty="0" smtClean="0"/>
              <a:t>Compare this value with the action levels</a:t>
            </a:r>
            <a:endParaRPr lang="en-GB" dirty="0"/>
          </a:p>
        </p:txBody>
      </p:sp>
    </p:spTree>
    <p:extLst>
      <p:ext uri="{BB962C8B-B14F-4D97-AF65-F5344CB8AC3E}">
        <p14:creationId xmlns:p14="http://schemas.microsoft.com/office/powerpoint/2010/main" val="396518729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Percentage Dose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dirty="0" smtClean="0"/>
                  <a:t>To Convert an L</a:t>
                </a:r>
                <a:r>
                  <a:rPr lang="en-GB" sz="3200" baseline="-25000" dirty="0" smtClean="0"/>
                  <a:t>EP.d</a:t>
                </a:r>
                <a:r>
                  <a:rPr lang="en-GB" sz="3200" dirty="0" smtClean="0"/>
                  <a:t> to a percentage dose (based on 8 hrs at 90dB = 100%):</a:t>
                </a:r>
              </a:p>
              <a:p>
                <a:pPr marL="0" indent="0">
                  <a:buNone/>
                </a:pPr>
                <a:r>
                  <a:rPr lang="en-GB" sz="3200" dirty="0" smtClean="0"/>
                  <a:t>Percentage dose = 100 x 10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𝐿</m:t>
                                </m:r>
                              </m:e>
                              <m:sub>
                                <m:r>
                                  <a:rPr lang="en-GB" sz="3200" b="0" i="1" smtClean="0">
                                    <a:latin typeface="Cambria Math" panose="02040503050406030204" pitchFamily="18" charset="0"/>
                                  </a:rPr>
                                  <m:t>𝐸𝑃</m:t>
                                </m:r>
                                <m:r>
                                  <a:rPr lang="en-GB" sz="3200" b="0" i="1" smtClean="0">
                                    <a:latin typeface="Cambria Math" panose="02040503050406030204" pitchFamily="18" charset="0"/>
                                  </a:rPr>
                                  <m:t>.</m:t>
                                </m:r>
                                <m:r>
                                  <a:rPr lang="en-GB" sz="3200" b="0" i="1" smtClean="0">
                                    <a:latin typeface="Cambria Math" panose="02040503050406030204" pitchFamily="18" charset="0"/>
                                  </a:rPr>
                                  <m:t>𝑑</m:t>
                                </m:r>
                              </m:sub>
                            </m:sSub>
                            <m:r>
                              <a:rPr lang="en-GB" sz="3200" b="0" i="1" smtClean="0">
                                <a:latin typeface="Cambria Math" panose="02040503050406030204" pitchFamily="18" charset="0"/>
                              </a:rPr>
                              <m:t> −90</m:t>
                            </m:r>
                          </m:num>
                          <m:den>
                            <m:r>
                              <a:rPr lang="en-GB" sz="3200" b="0" i="1" smtClean="0">
                                <a:latin typeface="Cambria Math" panose="02040503050406030204" pitchFamily="18" charset="0"/>
                              </a:rPr>
                              <m:t>10</m:t>
                            </m:r>
                          </m:den>
                        </m:f>
                      </m:e>
                    </m:d>
                  </m:oMath>
                </a14:m>
                <a:endParaRPr lang="en-GB" sz="3200" dirty="0" smtClean="0"/>
              </a:p>
              <a:p>
                <a:pPr marL="0" indent="0">
                  <a:buNone/>
                </a:pPr>
                <a:r>
                  <a:rPr lang="en-GB" sz="3200" dirty="0" smtClean="0"/>
                  <a:t>To convert a percentage dose (based on 8hrs at 90dB = 100%) to L</a:t>
                </a:r>
                <a:r>
                  <a:rPr lang="en-GB" sz="3200" baseline="-25000" dirty="0" smtClean="0"/>
                  <a:t>EP.d</a:t>
                </a:r>
                <a:endParaRPr lang="en-GB" sz="3200" dirty="0" smtClean="0"/>
              </a:p>
              <a:p>
                <a:pPr marL="0" indent="0">
                  <a:buNone/>
                </a:pPr>
                <a:r>
                  <a:rPr lang="en-GB" sz="3200" dirty="0" smtClean="0"/>
                  <a:t>L</a:t>
                </a:r>
                <a:r>
                  <a:rPr lang="en-GB" sz="3200" baseline="-25000" dirty="0" smtClean="0"/>
                  <a:t>EP.d</a:t>
                </a:r>
                <a:r>
                  <a:rPr lang="en-GB" sz="3200" dirty="0" smtClean="0"/>
                  <a:t> = 90 + 10 x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 </m:t>
                            </m:r>
                            <m:r>
                              <a:rPr lang="en-GB" sz="3200" b="0" i="1" smtClean="0">
                                <a:latin typeface="Cambria Math" panose="02040503050406030204" pitchFamily="18" charset="0"/>
                              </a:rPr>
                              <m:t>𝑑𝑜𝑠𝑒</m:t>
                            </m:r>
                          </m:num>
                          <m:den>
                            <m:r>
                              <a:rPr lang="en-GB" sz="3200" b="0" i="1" smtClean="0">
                                <a:latin typeface="Cambria Math" panose="02040503050406030204" pitchFamily="18" charset="0"/>
                              </a:rPr>
                              <m:t>100</m:t>
                            </m:r>
                          </m:den>
                        </m:f>
                      </m:e>
                    </m:d>
                  </m:oMath>
                </a14:m>
                <a:r>
                  <a:rPr lang="en-GB" sz="3200" dirty="0" smtClean="0"/>
                  <a:t> dB</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r="-464"/>
                </a:stretch>
              </a:blipFill>
            </p:spPr>
            <p:txBody>
              <a:bodyPr/>
              <a:lstStyle/>
              <a:p>
                <a:r>
                  <a:rPr lang="en-GB">
                    <a:noFill/>
                  </a:rPr>
                  <a:t> </a:t>
                </a:r>
              </a:p>
            </p:txBody>
          </p:sp>
        </mc:Fallback>
      </mc:AlternateContent>
    </p:spTree>
    <p:extLst>
      <p:ext uri="{BB962C8B-B14F-4D97-AF65-F5344CB8AC3E}">
        <p14:creationId xmlns:p14="http://schemas.microsoft.com/office/powerpoint/2010/main" val="313587694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514350" indent="-514350">
                  <a:buAutoNum type="arabicPeriod"/>
                </a:pPr>
                <a:r>
                  <a:rPr lang="en-GB" sz="3200" dirty="0" smtClean="0"/>
                  <a:t>What percentage dose (based on the second action level being equal to 100%) corresponds to an L</a:t>
                </a:r>
                <a:r>
                  <a:rPr lang="en-GB" sz="3200" baseline="-25000" dirty="0" smtClean="0"/>
                  <a:t>AEP.d</a:t>
                </a:r>
                <a:r>
                  <a:rPr lang="en-GB" sz="3200" dirty="0" smtClean="0"/>
                  <a:t> of 94.5dB</a:t>
                </a:r>
              </a:p>
              <a:p>
                <a:pPr marL="0" indent="0">
                  <a:buNone/>
                </a:pPr>
                <a:endParaRPr lang="en-GB" sz="3200" dirty="0"/>
              </a:p>
              <a:p>
                <a:pPr marL="0" indent="0">
                  <a:buNone/>
                </a:pPr>
                <a:r>
                  <a:rPr lang="en-GB" sz="3200" dirty="0" smtClean="0"/>
                  <a:t>Percentage dose = 100 x 10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𝐿</m:t>
                                </m:r>
                              </m:e>
                              <m:sub>
                                <m:r>
                                  <a:rPr lang="en-GB" sz="3200" b="0" i="1" smtClean="0">
                                    <a:latin typeface="Cambria Math" panose="02040503050406030204" pitchFamily="18" charset="0"/>
                                  </a:rPr>
                                  <m:t>𝐸𝑃</m:t>
                                </m:r>
                                <m:r>
                                  <a:rPr lang="en-GB" sz="3200" b="0" i="1" smtClean="0">
                                    <a:latin typeface="Cambria Math" panose="02040503050406030204" pitchFamily="18" charset="0"/>
                                  </a:rPr>
                                  <m:t>.</m:t>
                                </m:r>
                                <m:r>
                                  <a:rPr lang="en-GB" sz="3200" b="0" i="1" smtClean="0">
                                    <a:latin typeface="Cambria Math" panose="02040503050406030204" pitchFamily="18" charset="0"/>
                                  </a:rPr>
                                  <m:t>𝑑</m:t>
                                </m:r>
                              </m:sub>
                            </m:sSub>
                            <m:r>
                              <a:rPr lang="en-GB" sz="3200" b="0" i="1" smtClean="0">
                                <a:latin typeface="Cambria Math" panose="02040503050406030204" pitchFamily="18" charset="0"/>
                              </a:rPr>
                              <m:t> −90</m:t>
                            </m:r>
                          </m:num>
                          <m:den>
                            <m:r>
                              <a:rPr lang="en-GB" sz="3200" b="0" i="1" smtClean="0">
                                <a:latin typeface="Cambria Math" panose="02040503050406030204" pitchFamily="18" charset="0"/>
                              </a:rPr>
                              <m:t>10</m:t>
                            </m:r>
                          </m:den>
                        </m:f>
                      </m:e>
                    </m:d>
                  </m:oMath>
                </a14:m>
                <a:endParaRPr lang="en-GB" sz="3200" dirty="0" smtClean="0"/>
              </a:p>
              <a:p>
                <a:pPr marL="0" indent="0">
                  <a:buNone/>
                </a:pPr>
                <a:endParaRPr lang="en-GB" sz="3200" dirty="0" smtClean="0"/>
              </a:p>
              <a:p>
                <a:pPr marL="0" indent="0">
                  <a:buNone/>
                </a:pPr>
                <a:r>
                  <a:rPr lang="en-GB" sz="3200" dirty="0"/>
                  <a:t>	</a:t>
                </a:r>
                <a:r>
                  <a:rPr lang="en-GB" sz="3200" dirty="0" smtClean="0"/>
                  <a:t>		 = 100 x 10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94.5 −90</m:t>
                            </m:r>
                          </m:num>
                          <m:den>
                            <m:r>
                              <a:rPr lang="en-GB" sz="3200" b="0" i="1" smtClean="0">
                                <a:latin typeface="Cambria Math" panose="02040503050406030204" pitchFamily="18" charset="0"/>
                              </a:rPr>
                              <m:t>10</m:t>
                            </m:r>
                          </m:den>
                        </m:f>
                      </m:e>
                    </m:d>
                  </m:oMath>
                </a14:m>
                <a:endParaRPr lang="en-GB" sz="3200" dirty="0" smtClean="0"/>
              </a:p>
              <a:p>
                <a:pPr marL="0" indent="0">
                  <a:buNone/>
                </a:pPr>
                <a:r>
                  <a:rPr lang="en-GB" sz="3200" dirty="0"/>
                  <a:t>	</a:t>
                </a:r>
                <a:r>
                  <a:rPr lang="en-GB" sz="3200" dirty="0" smtClean="0"/>
                  <a:t>		 = 100 x </a:t>
                </a:r>
                <a14:m>
                  <m:oMath xmlns:m="http://schemas.openxmlformats.org/officeDocument/2006/math">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10</m:t>
                        </m:r>
                      </m:e>
                      <m:sup>
                        <m:r>
                          <a:rPr lang="en-GB" sz="3200" b="0" i="1" smtClean="0">
                            <a:latin typeface="Cambria Math" panose="02040503050406030204" pitchFamily="18" charset="0"/>
                          </a:rPr>
                          <m:t>0.45</m:t>
                        </m:r>
                      </m:sup>
                    </m:sSup>
                  </m:oMath>
                </a14:m>
                <a:r>
                  <a:rPr lang="en-GB" sz="3200" dirty="0" smtClean="0"/>
                  <a:t> </a:t>
                </a:r>
                <a:r>
                  <a:rPr lang="en-GB" sz="3200" smtClean="0"/>
                  <a:t>= 282%</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65" t="-3221" b="-2101"/>
                </a:stretch>
              </a:blipFill>
            </p:spPr>
            <p:txBody>
              <a:bodyPr/>
              <a:lstStyle/>
              <a:p>
                <a:r>
                  <a:rPr lang="en-GB">
                    <a:noFill/>
                  </a:rPr>
                  <a:t> </a:t>
                </a:r>
              </a:p>
            </p:txBody>
          </p:sp>
        </mc:Fallback>
      </mc:AlternateContent>
    </p:spTree>
    <p:extLst>
      <p:ext uri="{BB962C8B-B14F-4D97-AF65-F5344CB8AC3E}">
        <p14:creationId xmlns:p14="http://schemas.microsoft.com/office/powerpoint/2010/main" val="90204140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514350" indent="-514350">
                  <a:buAutoNum type="arabicPeriod" startAt="2"/>
                </a:pPr>
                <a:r>
                  <a:rPr lang="en-GB" sz="3200" dirty="0" smtClean="0"/>
                  <a:t>What percentage dose would the same personal daily exposure correspond to if 100% is assumed to be equivalent to a personal daily exposure of 87dB%?</a:t>
                </a:r>
              </a:p>
              <a:p>
                <a:pPr marL="0" indent="0">
                  <a:buNone/>
                </a:pPr>
                <a:endParaRPr lang="en-GB" sz="3200" dirty="0"/>
              </a:p>
              <a:p>
                <a:pPr marL="0" indent="0">
                  <a:buNone/>
                </a:pPr>
                <a:r>
                  <a:rPr lang="en-GB" sz="3200" dirty="0" smtClean="0"/>
                  <a:t>Percentage dose = 100 x 10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𝐿</m:t>
                                </m:r>
                              </m:e>
                              <m:sub>
                                <m:r>
                                  <a:rPr lang="en-GB" sz="3200" b="0" i="1" smtClean="0">
                                    <a:latin typeface="Cambria Math" panose="02040503050406030204" pitchFamily="18" charset="0"/>
                                  </a:rPr>
                                  <m:t>𝐸𝑃</m:t>
                                </m:r>
                                <m:r>
                                  <a:rPr lang="en-GB" sz="3200" b="0" i="1" smtClean="0">
                                    <a:latin typeface="Cambria Math" panose="02040503050406030204" pitchFamily="18" charset="0"/>
                                  </a:rPr>
                                  <m:t>.</m:t>
                                </m:r>
                                <m:r>
                                  <a:rPr lang="en-GB" sz="3200" b="0" i="1" smtClean="0">
                                    <a:latin typeface="Cambria Math" panose="02040503050406030204" pitchFamily="18" charset="0"/>
                                  </a:rPr>
                                  <m:t>𝑑</m:t>
                                </m:r>
                              </m:sub>
                            </m:sSub>
                            <m:r>
                              <a:rPr lang="en-GB" sz="3200" b="0" i="1" smtClean="0">
                                <a:latin typeface="Cambria Math" panose="02040503050406030204" pitchFamily="18" charset="0"/>
                              </a:rPr>
                              <m:t> −87</m:t>
                            </m:r>
                          </m:num>
                          <m:den>
                            <m:r>
                              <a:rPr lang="en-GB" sz="3200" b="0" i="1" smtClean="0">
                                <a:latin typeface="Cambria Math" panose="02040503050406030204" pitchFamily="18" charset="0"/>
                              </a:rPr>
                              <m:t>10</m:t>
                            </m:r>
                          </m:den>
                        </m:f>
                      </m:e>
                    </m:d>
                  </m:oMath>
                </a14:m>
                <a:endParaRPr lang="en-GB" sz="3200" dirty="0" smtClean="0"/>
              </a:p>
              <a:p>
                <a:pPr marL="0" indent="0">
                  <a:buNone/>
                </a:pPr>
                <a:r>
                  <a:rPr lang="en-GB" sz="3200" dirty="0"/>
                  <a:t>	</a:t>
                </a:r>
                <a:r>
                  <a:rPr lang="en-GB" sz="3200" dirty="0" smtClean="0"/>
                  <a:t>		 = 100 x 10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94.5 −87</m:t>
                            </m:r>
                          </m:num>
                          <m:den>
                            <m:r>
                              <a:rPr lang="en-GB" sz="3200" b="0" i="1" smtClean="0">
                                <a:latin typeface="Cambria Math" panose="02040503050406030204" pitchFamily="18" charset="0"/>
                              </a:rPr>
                              <m:t>10</m:t>
                            </m:r>
                          </m:den>
                        </m:f>
                      </m:e>
                    </m:d>
                  </m:oMath>
                </a14:m>
                <a:endParaRPr lang="en-GB" sz="3200" dirty="0" smtClean="0"/>
              </a:p>
              <a:p>
                <a:pPr marL="0" indent="0">
                  <a:buNone/>
                </a:pPr>
                <a:r>
                  <a:rPr lang="en-GB" sz="3200" dirty="0"/>
                  <a:t>	</a:t>
                </a:r>
                <a:r>
                  <a:rPr lang="en-GB" sz="3200" dirty="0" smtClean="0"/>
                  <a:t>		 = 100 x 10</a:t>
                </a:r>
                <a:r>
                  <a:rPr lang="en-GB" sz="3200" baseline="30000" dirty="0" smtClean="0"/>
                  <a:t>0.75 </a:t>
                </a:r>
                <a:r>
                  <a:rPr lang="en-GB" sz="3200" dirty="0" smtClean="0"/>
                  <a:t>= 562%</a:t>
                </a:r>
              </a:p>
              <a:p>
                <a:pPr marL="0" indent="0">
                  <a:buNone/>
                </a:pP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65" t="-3221"/>
                </a:stretch>
              </a:blipFill>
            </p:spPr>
            <p:txBody>
              <a:bodyPr/>
              <a:lstStyle/>
              <a:p>
                <a:r>
                  <a:rPr lang="en-GB">
                    <a:noFill/>
                  </a:rPr>
                  <a:t> </a:t>
                </a:r>
              </a:p>
            </p:txBody>
          </p:sp>
        </mc:Fallback>
      </mc:AlternateContent>
    </p:spTree>
    <p:extLst>
      <p:ext uri="{BB962C8B-B14F-4D97-AF65-F5344CB8AC3E}">
        <p14:creationId xmlns:p14="http://schemas.microsoft.com/office/powerpoint/2010/main" val="372466273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a:t>
            </a:r>
            <a:endParaRPr lang="en-GB" dirty="0"/>
          </a:p>
        </p:txBody>
      </p:sp>
      <p:sp>
        <p:nvSpPr>
          <p:cNvPr id="3" name="Content Placeholder 2"/>
          <p:cNvSpPr>
            <a:spLocks noGrp="1"/>
          </p:cNvSpPr>
          <p:nvPr>
            <p:ph idx="1"/>
          </p:nvPr>
        </p:nvSpPr>
        <p:spPr/>
        <p:txBody>
          <a:bodyPr>
            <a:normAutofit/>
          </a:bodyPr>
          <a:lstStyle/>
          <a:p>
            <a:pPr marL="514350" indent="-514350">
              <a:buAutoNum type="arabicPeriod" startAt="3"/>
            </a:pPr>
            <a:r>
              <a:rPr lang="en-GB" sz="3200" dirty="0" smtClean="0"/>
              <a:t>What </a:t>
            </a:r>
            <a:r>
              <a:rPr lang="en-GB" sz="3200" dirty="0" err="1" smtClean="0"/>
              <a:t>L</a:t>
            </a:r>
            <a:r>
              <a:rPr lang="en-GB" sz="3200" baseline="-25000" dirty="0" err="1" smtClean="0"/>
              <a:t>AEP.d</a:t>
            </a:r>
            <a:r>
              <a:rPr lang="en-GB" sz="3200" baseline="-25000" dirty="0" smtClean="0"/>
              <a:t> </a:t>
            </a:r>
            <a:r>
              <a:rPr lang="en-GB" sz="3200" dirty="0" smtClean="0"/>
              <a:t>corresponds to a percentage dose of 132 per cent?  (Assume an </a:t>
            </a:r>
            <a:r>
              <a:rPr lang="en-GB" sz="3200" dirty="0" err="1" smtClean="0"/>
              <a:t>L</a:t>
            </a:r>
            <a:r>
              <a:rPr lang="en-GB" sz="3200" baseline="-25000" dirty="0" err="1" smtClean="0"/>
              <a:t>AEP.d</a:t>
            </a:r>
            <a:r>
              <a:rPr lang="en-GB" sz="3200" baseline="-25000" dirty="0" smtClean="0"/>
              <a:t> </a:t>
            </a:r>
            <a:r>
              <a:rPr lang="en-GB" sz="3200" dirty="0" smtClean="0"/>
              <a:t>of 90dB is 100%.)</a:t>
            </a:r>
          </a:p>
          <a:p>
            <a:pPr marL="0" indent="0">
              <a:buNone/>
            </a:pPr>
            <a:endParaRPr lang="en-GB" sz="3200" dirty="0"/>
          </a:p>
          <a:p>
            <a:pPr marL="0" indent="0">
              <a:buNone/>
            </a:pPr>
            <a:r>
              <a:rPr lang="en-GB" sz="3200" dirty="0" err="1" smtClean="0"/>
              <a:t>L</a:t>
            </a:r>
            <a:r>
              <a:rPr lang="en-GB" sz="3200" baseline="-25000" dirty="0" err="1" smtClean="0"/>
              <a:t>EP.d</a:t>
            </a:r>
            <a:r>
              <a:rPr lang="en-GB" sz="3200" dirty="0" smtClean="0"/>
              <a:t> = 90 + 10 x log ()</a:t>
            </a:r>
          </a:p>
          <a:p>
            <a:pPr marL="0" indent="0">
              <a:buNone/>
            </a:pPr>
            <a:r>
              <a:rPr lang="en-GB" sz="3200" dirty="0" err="1" smtClean="0"/>
              <a:t>L</a:t>
            </a:r>
            <a:r>
              <a:rPr lang="en-GB" sz="3200" baseline="-25000" dirty="0" err="1" smtClean="0"/>
              <a:t>EP.d</a:t>
            </a:r>
            <a:r>
              <a:rPr lang="en-GB" sz="3200" dirty="0" smtClean="0"/>
              <a:t> = 90 + 10 x log 1.32</a:t>
            </a:r>
          </a:p>
          <a:p>
            <a:pPr marL="0" indent="0">
              <a:buNone/>
            </a:pPr>
            <a:r>
              <a:rPr lang="en-GB" sz="3200" dirty="0" err="1" smtClean="0"/>
              <a:t>L</a:t>
            </a:r>
            <a:r>
              <a:rPr lang="en-GB" sz="3200" baseline="-25000" dirty="0" err="1" smtClean="0"/>
              <a:t>ep.d</a:t>
            </a:r>
            <a:r>
              <a:rPr lang="en-GB" sz="3200" dirty="0" smtClean="0"/>
              <a:t> = 91.2dB</a:t>
            </a:r>
            <a:endParaRPr lang="en-GB" sz="3200" dirty="0"/>
          </a:p>
        </p:txBody>
      </p:sp>
    </p:spTree>
    <p:extLst>
      <p:ext uri="{BB962C8B-B14F-4D97-AF65-F5344CB8AC3E}">
        <p14:creationId xmlns:p14="http://schemas.microsoft.com/office/powerpoint/2010/main" val="139194445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Ranking Different Exposure Periods</a:t>
            </a:r>
            <a:endParaRPr lang="en-GB" dirty="0"/>
          </a:p>
        </p:txBody>
      </p:sp>
      <p:sp>
        <p:nvSpPr>
          <p:cNvPr id="3" name="Content Placeholder 2"/>
          <p:cNvSpPr>
            <a:spLocks noGrp="1"/>
          </p:cNvSpPr>
          <p:nvPr>
            <p:ph idx="1"/>
          </p:nvPr>
        </p:nvSpPr>
        <p:spPr/>
        <p:txBody>
          <a:bodyPr>
            <a:normAutofit/>
          </a:bodyPr>
          <a:lstStyle/>
          <a:p>
            <a:r>
              <a:rPr lang="en-GB" sz="3200" dirty="0" smtClean="0"/>
              <a:t>There are a number of approaches to this, but the simplest is to consider each task in turn</a:t>
            </a:r>
          </a:p>
          <a:p>
            <a:r>
              <a:rPr lang="en-GB" sz="3200" dirty="0" smtClean="0"/>
              <a:t>Work out what the </a:t>
            </a:r>
            <a:r>
              <a:rPr lang="en-GB" sz="3200" dirty="0" err="1" smtClean="0"/>
              <a:t>L</a:t>
            </a:r>
            <a:r>
              <a:rPr lang="en-GB" sz="3200" baseline="-25000" dirty="0" err="1" smtClean="0"/>
              <a:t>EP.d</a:t>
            </a:r>
            <a:r>
              <a:rPr lang="en-GB" sz="3200" baseline="-25000" dirty="0" smtClean="0"/>
              <a:t> </a:t>
            </a:r>
            <a:r>
              <a:rPr lang="en-GB" sz="3200" dirty="0" smtClean="0"/>
              <a:t>would be on the assumption that this task represents the only significant noise exposure during the shift</a:t>
            </a:r>
          </a:p>
          <a:p>
            <a:r>
              <a:rPr lang="en-GB" sz="3200" dirty="0" smtClean="0"/>
              <a:t>The set of figures that result are sometimes called partial </a:t>
            </a:r>
          </a:p>
          <a:p>
            <a:pPr marL="0" indent="0">
              <a:buNone/>
            </a:pPr>
            <a:r>
              <a:rPr lang="en-GB" sz="3200" dirty="0" smtClean="0"/>
              <a:t>   L </a:t>
            </a:r>
            <a:r>
              <a:rPr lang="en-GB" sz="3200" baseline="-25000" dirty="0" smtClean="0"/>
              <a:t>EP.ds</a:t>
            </a:r>
            <a:r>
              <a:rPr lang="en-GB" sz="3200" dirty="0" smtClean="0"/>
              <a:t>  and their relative magnitudes reveal the relative          contributions to daily noise exposure</a:t>
            </a:r>
            <a:endParaRPr lang="en-GB" sz="3200" dirty="0"/>
          </a:p>
        </p:txBody>
      </p:sp>
    </p:spTree>
    <p:extLst>
      <p:ext uri="{BB962C8B-B14F-4D97-AF65-F5344CB8AC3E}">
        <p14:creationId xmlns:p14="http://schemas.microsoft.com/office/powerpoint/2010/main" val="203466211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An employee’s daily noise exposure is tabulated below. (a) work out the corresponding daily exposure, </a:t>
            </a:r>
            <a:r>
              <a:rPr lang="en-GB" sz="3200" dirty="0" err="1" smtClean="0"/>
              <a:t>L</a:t>
            </a:r>
            <a:r>
              <a:rPr lang="en-GB" sz="3200" baseline="-25000" dirty="0" err="1" smtClean="0"/>
              <a:t>EP.d</a:t>
            </a:r>
            <a:r>
              <a:rPr lang="en-GB" sz="3200" dirty="0" smtClean="0"/>
              <a:t> (b) List the machines in the order of their contribution to the daily exposure</a:t>
            </a:r>
          </a:p>
          <a:p>
            <a:pPr marL="0" indent="0">
              <a:buNone/>
            </a:pPr>
            <a:endParaRPr lang="en-GB" sz="3200" dirty="0"/>
          </a:p>
        </p:txBody>
      </p:sp>
      <p:graphicFrame>
        <p:nvGraphicFramePr>
          <p:cNvPr id="4" name="Table 3"/>
          <p:cNvGraphicFramePr>
            <a:graphicFrameLocks noGrp="1"/>
          </p:cNvGraphicFramePr>
          <p:nvPr>
            <p:extLst>
              <p:ext uri="{D42A27DB-BD31-4B8C-83A1-F6EECF244321}">
                <p14:modId xmlns:p14="http://schemas.microsoft.com/office/powerpoint/2010/main" val="1579959081"/>
              </p:ext>
            </p:extLst>
          </p:nvPr>
        </p:nvGraphicFramePr>
        <p:xfrm>
          <a:off x="1983509" y="3781524"/>
          <a:ext cx="6343073" cy="3017520"/>
        </p:xfrm>
        <a:graphic>
          <a:graphicData uri="http://schemas.openxmlformats.org/drawingml/2006/table">
            <a:tbl>
              <a:tblPr firstRow="1" bandRow="1">
                <a:tableStyleId>{5C22544A-7EE6-4342-B048-85BDC9FD1C3A}</a:tableStyleId>
              </a:tblPr>
              <a:tblGrid>
                <a:gridCol w="1560541">
                  <a:extLst>
                    <a:ext uri="{9D8B030D-6E8A-4147-A177-3AD203B41FA5}">
                      <a16:colId xmlns:a16="http://schemas.microsoft.com/office/drawing/2014/main" val="3207696853"/>
                    </a:ext>
                  </a:extLst>
                </a:gridCol>
                <a:gridCol w="1394755">
                  <a:extLst>
                    <a:ext uri="{9D8B030D-6E8A-4147-A177-3AD203B41FA5}">
                      <a16:colId xmlns:a16="http://schemas.microsoft.com/office/drawing/2014/main" val="2294723570"/>
                    </a:ext>
                  </a:extLst>
                </a:gridCol>
                <a:gridCol w="3387777">
                  <a:extLst>
                    <a:ext uri="{9D8B030D-6E8A-4147-A177-3AD203B41FA5}">
                      <a16:colId xmlns:a16="http://schemas.microsoft.com/office/drawing/2014/main" val="1227506108"/>
                    </a:ext>
                  </a:extLst>
                </a:gridCol>
              </a:tblGrid>
              <a:tr h="370840">
                <a:tc>
                  <a:txBody>
                    <a:bodyPr/>
                    <a:lstStyle/>
                    <a:p>
                      <a:r>
                        <a:rPr lang="en-GB" sz="2400" dirty="0" smtClean="0"/>
                        <a:t>Machine</a:t>
                      </a:r>
                      <a:endParaRPr lang="en-GB" sz="2400" dirty="0"/>
                    </a:p>
                  </a:txBody>
                  <a:tcPr/>
                </a:tc>
                <a:tc>
                  <a:txBody>
                    <a:bodyPr/>
                    <a:lstStyle/>
                    <a:p>
                      <a:r>
                        <a:rPr lang="en-GB" sz="2400" dirty="0" smtClean="0"/>
                        <a:t>Noise Level </a:t>
                      </a:r>
                      <a:endParaRPr lang="en-GB" sz="2400" dirty="0"/>
                    </a:p>
                  </a:txBody>
                  <a:tcPr/>
                </a:tc>
                <a:tc>
                  <a:txBody>
                    <a:bodyPr/>
                    <a:lstStyle/>
                    <a:p>
                      <a:r>
                        <a:rPr lang="en-GB" sz="2400" dirty="0" smtClean="0"/>
                        <a:t>Time</a:t>
                      </a:r>
                      <a:endParaRPr lang="en-GB" sz="2400" dirty="0"/>
                    </a:p>
                  </a:txBody>
                  <a:tcPr/>
                </a:tc>
                <a:extLst>
                  <a:ext uri="{0D108BD9-81ED-4DB2-BD59-A6C34878D82A}">
                    <a16:rowId xmlns:a16="http://schemas.microsoft.com/office/drawing/2014/main" val="2481055028"/>
                  </a:ext>
                </a:extLst>
              </a:tr>
              <a:tr h="370840">
                <a:tc>
                  <a:txBody>
                    <a:bodyPr/>
                    <a:lstStyle/>
                    <a:p>
                      <a:r>
                        <a:rPr lang="en-GB" sz="2400" dirty="0" err="1" smtClean="0"/>
                        <a:t>Thicknesser</a:t>
                      </a:r>
                      <a:endParaRPr lang="en-GB" sz="2400" dirty="0"/>
                    </a:p>
                  </a:txBody>
                  <a:tcPr/>
                </a:tc>
                <a:tc>
                  <a:txBody>
                    <a:bodyPr/>
                    <a:lstStyle/>
                    <a:p>
                      <a:r>
                        <a:rPr lang="en-GB" sz="2400" dirty="0" smtClean="0"/>
                        <a:t>102dB</a:t>
                      </a:r>
                      <a:endParaRPr lang="en-GB" sz="2400" dirty="0"/>
                    </a:p>
                  </a:txBody>
                  <a:tcPr/>
                </a:tc>
                <a:tc>
                  <a:txBody>
                    <a:bodyPr/>
                    <a:lstStyle/>
                    <a:p>
                      <a:r>
                        <a:rPr lang="en-GB" sz="2400" dirty="0" smtClean="0"/>
                        <a:t>20 min</a:t>
                      </a:r>
                      <a:endParaRPr lang="en-GB" sz="2400" dirty="0"/>
                    </a:p>
                  </a:txBody>
                  <a:tcPr/>
                </a:tc>
                <a:extLst>
                  <a:ext uri="{0D108BD9-81ED-4DB2-BD59-A6C34878D82A}">
                    <a16:rowId xmlns:a16="http://schemas.microsoft.com/office/drawing/2014/main" val="890598608"/>
                  </a:ext>
                </a:extLst>
              </a:tr>
              <a:tr h="370840">
                <a:tc>
                  <a:txBody>
                    <a:bodyPr/>
                    <a:lstStyle/>
                    <a:p>
                      <a:r>
                        <a:rPr lang="en-GB" sz="2400" dirty="0" smtClean="0"/>
                        <a:t>Frame Saw</a:t>
                      </a:r>
                      <a:endParaRPr lang="en-GB" sz="2400" dirty="0"/>
                    </a:p>
                  </a:txBody>
                  <a:tcPr/>
                </a:tc>
                <a:tc>
                  <a:txBody>
                    <a:bodyPr/>
                    <a:lstStyle/>
                    <a:p>
                      <a:r>
                        <a:rPr lang="en-GB" sz="2400" dirty="0" smtClean="0"/>
                        <a:t>96dB</a:t>
                      </a:r>
                      <a:endParaRPr lang="en-GB" sz="2400" dirty="0"/>
                    </a:p>
                  </a:txBody>
                  <a:tcPr/>
                </a:tc>
                <a:tc>
                  <a:txBody>
                    <a:bodyPr/>
                    <a:lstStyle/>
                    <a:p>
                      <a:r>
                        <a:rPr lang="en-GB" sz="2400" dirty="0" smtClean="0"/>
                        <a:t>1 hr</a:t>
                      </a:r>
                      <a:endParaRPr lang="en-GB" sz="2400" dirty="0"/>
                    </a:p>
                  </a:txBody>
                  <a:tcPr/>
                </a:tc>
                <a:extLst>
                  <a:ext uri="{0D108BD9-81ED-4DB2-BD59-A6C34878D82A}">
                    <a16:rowId xmlns:a16="http://schemas.microsoft.com/office/drawing/2014/main" val="3365018603"/>
                  </a:ext>
                </a:extLst>
              </a:tr>
              <a:tr h="370840">
                <a:tc>
                  <a:txBody>
                    <a:bodyPr/>
                    <a:lstStyle/>
                    <a:p>
                      <a:r>
                        <a:rPr lang="en-GB" sz="2400" dirty="0" smtClean="0"/>
                        <a:t>Panel Saw</a:t>
                      </a:r>
                      <a:endParaRPr lang="en-GB" sz="2400" dirty="0"/>
                    </a:p>
                  </a:txBody>
                  <a:tcPr/>
                </a:tc>
                <a:tc>
                  <a:txBody>
                    <a:bodyPr/>
                    <a:lstStyle/>
                    <a:p>
                      <a:r>
                        <a:rPr lang="en-GB" sz="2400" dirty="0" smtClean="0"/>
                        <a:t>94dB</a:t>
                      </a:r>
                      <a:endParaRPr lang="en-GB" sz="2400" dirty="0"/>
                    </a:p>
                  </a:txBody>
                  <a:tcPr/>
                </a:tc>
                <a:tc>
                  <a:txBody>
                    <a:bodyPr/>
                    <a:lstStyle/>
                    <a:p>
                      <a:r>
                        <a:rPr lang="en-GB" sz="2400" dirty="0" smtClean="0"/>
                        <a:t>3 hrs</a:t>
                      </a:r>
                      <a:endParaRPr lang="en-GB" sz="2400" dirty="0"/>
                    </a:p>
                  </a:txBody>
                  <a:tcPr/>
                </a:tc>
                <a:extLst>
                  <a:ext uri="{0D108BD9-81ED-4DB2-BD59-A6C34878D82A}">
                    <a16:rowId xmlns:a16="http://schemas.microsoft.com/office/drawing/2014/main" val="3746677592"/>
                  </a:ext>
                </a:extLst>
              </a:tr>
              <a:tr h="370840">
                <a:tc>
                  <a:txBody>
                    <a:bodyPr/>
                    <a:lstStyle/>
                    <a:p>
                      <a:r>
                        <a:rPr lang="en-GB" sz="2400" dirty="0" smtClean="0"/>
                        <a:t>Router</a:t>
                      </a:r>
                      <a:endParaRPr lang="en-GB" sz="2400" dirty="0"/>
                    </a:p>
                  </a:txBody>
                  <a:tcPr/>
                </a:tc>
                <a:tc>
                  <a:txBody>
                    <a:bodyPr/>
                    <a:lstStyle/>
                    <a:p>
                      <a:r>
                        <a:rPr lang="en-GB" sz="2400" dirty="0" smtClean="0"/>
                        <a:t>94dB</a:t>
                      </a:r>
                      <a:endParaRPr lang="en-GB" sz="2400" dirty="0"/>
                    </a:p>
                  </a:txBody>
                  <a:tcPr/>
                </a:tc>
                <a:tc>
                  <a:txBody>
                    <a:bodyPr/>
                    <a:lstStyle/>
                    <a:p>
                      <a:r>
                        <a:rPr lang="en-GB" sz="2400" dirty="0" smtClean="0"/>
                        <a:t>2 hrs</a:t>
                      </a:r>
                      <a:endParaRPr lang="en-GB" sz="2400" dirty="0"/>
                    </a:p>
                  </a:txBody>
                  <a:tcPr/>
                </a:tc>
                <a:extLst>
                  <a:ext uri="{0D108BD9-81ED-4DB2-BD59-A6C34878D82A}">
                    <a16:rowId xmlns:a16="http://schemas.microsoft.com/office/drawing/2014/main" val="1105993485"/>
                  </a:ext>
                </a:extLst>
              </a:tr>
            </a:tbl>
          </a:graphicData>
        </a:graphic>
      </p:graphicFrame>
    </p:spTree>
    <p:extLst>
      <p:ext uri="{BB962C8B-B14F-4D97-AF65-F5344CB8AC3E}">
        <p14:creationId xmlns:p14="http://schemas.microsoft.com/office/powerpoint/2010/main" val="244547697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 (1)</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(a) </a:t>
                </a:r>
              </a:p>
              <a:p>
                <a:pPr marL="0" indent="0">
                  <a:buNone/>
                </a:pPr>
                <a:r>
                  <a:rPr lang="en-GB" dirty="0" err="1" smtClean="0"/>
                  <a:t>L</a:t>
                </a:r>
                <a:r>
                  <a:rPr lang="en-GB" baseline="-25000" dirty="0" err="1" smtClean="0"/>
                  <a:t>EP.d</a:t>
                </a:r>
                <a:r>
                  <a:rPr lang="en-GB" dirty="0" smtClean="0"/>
                  <a:t> = 10 x log </a:t>
                </a:r>
                <a14:m>
                  <m:oMath xmlns:m="http://schemas.openxmlformats.org/officeDocument/2006/math">
                    <m:d>
                      <m:dPr>
                        <m:ctrlPr>
                          <a:rPr lang="en-GB" i="1" smtClean="0">
                            <a:latin typeface="Cambria Math" panose="02040503050406030204" pitchFamily="18" charset="0"/>
                          </a:rPr>
                        </m:ctrlPr>
                      </m:dPr>
                      <m:e>
                        <m:f>
                          <m:fPr>
                            <m:ctrlPr>
                              <a:rPr lang="en-GB" i="1" smtClean="0">
                                <a:latin typeface="Cambria Math" panose="02040503050406030204" pitchFamily="18" charset="0"/>
                              </a:rPr>
                            </m:ctrlPr>
                          </m:fPr>
                          <m:num>
                            <m:d>
                              <m:dPr>
                                <m:ctrlPr>
                                  <a:rPr lang="en-GB" i="1" smtClean="0">
                                    <a:latin typeface="Cambria Math" panose="02040503050406030204" pitchFamily="18" charset="0"/>
                                  </a:rPr>
                                </m:ctrlPr>
                              </m:dPr>
                              <m:e>
                                <m:sSub>
                                  <m:sSubPr>
                                    <m:ctrlPr>
                                      <a:rPr lang="en-GB" i="1" smtClean="0">
                                        <a:latin typeface="Cambria Math" panose="02040503050406030204" pitchFamily="18" charset="0"/>
                                      </a:rPr>
                                    </m:ctrlPr>
                                  </m:sSubPr>
                                  <m:e>
                                    <m:r>
                                      <a:rPr lang="en-GB" b="0" i="1" smtClean="0">
                                        <a:latin typeface="Cambria Math" panose="02040503050406030204" pitchFamily="18" charset="0"/>
                                      </a:rPr>
                                      <m:t>𝑡</m:t>
                                    </m:r>
                                  </m:e>
                                  <m:sub>
                                    <m:r>
                                      <a:rPr lang="en-GB" b="0" i="1" smtClean="0">
                                        <a:latin typeface="Cambria Math" panose="02040503050406030204" pitchFamily="18" charset="0"/>
                                      </a:rPr>
                                      <m:t>1</m:t>
                                    </m:r>
                                  </m:sub>
                                </m:sSub>
                                <m:r>
                                  <a:rPr lang="en-GB" b="0" i="1" smtClean="0">
                                    <a:latin typeface="Cambria Math" panose="02040503050406030204" pitchFamily="18" charset="0"/>
                                  </a:rPr>
                                  <m:t> </m:t>
                                </m:r>
                                <m:r>
                                  <a:rPr lang="en-GB" b="0" i="1" smtClean="0">
                                    <a:latin typeface="Cambria Math" panose="02040503050406030204" pitchFamily="18" charset="0"/>
                                    <a:ea typeface="Cambria Math" panose="02040503050406030204" pitchFamily="18" charset="0"/>
                                  </a:rPr>
                                  <m:t>× </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𝐿</m:t>
                                    </m:r>
                                    <m:r>
                                      <a:rPr lang="en-GB" b="0" i="1" smtClean="0">
                                        <a:latin typeface="Cambria Math" panose="02040503050406030204" pitchFamily="18" charset="0"/>
                                        <a:ea typeface="Cambria Math" panose="02040503050406030204" pitchFamily="18" charset="0"/>
                                      </a:rPr>
                                      <m:t>1/10</m:t>
                                    </m:r>
                                  </m:sup>
                                </m:sSup>
                                <m:r>
                                  <a:rPr lang="en-GB" b="0" i="1" smtClean="0">
                                    <a:latin typeface="Cambria Math" panose="02040503050406030204" pitchFamily="18" charset="0"/>
                                    <a:ea typeface="Cambria Math" panose="02040503050406030204" pitchFamily="18" charset="0"/>
                                  </a:rPr>
                                  <m:t>+ </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𝑡</m:t>
                                    </m:r>
                                  </m:e>
                                  <m:sub>
                                    <m:r>
                                      <a:rPr lang="en-GB" b="0" i="1" smtClean="0">
                                        <a:latin typeface="Cambria Math" panose="02040503050406030204" pitchFamily="18" charset="0"/>
                                        <a:ea typeface="Cambria Math" panose="02040503050406030204" pitchFamily="18" charset="0"/>
                                      </a:rPr>
                                      <m:t>2</m:t>
                                    </m:r>
                                  </m:sub>
                                </m:sSub>
                                <m:r>
                                  <a:rPr lang="en-GB" b="0" i="1" smtClean="0">
                                    <a:latin typeface="Cambria Math" panose="02040503050406030204" pitchFamily="18" charset="0"/>
                                    <a:ea typeface="Cambria Math" panose="02040503050406030204" pitchFamily="18" charset="0"/>
                                  </a:rPr>
                                  <m:t> × </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𝐿</m:t>
                                    </m:r>
                                    <m:r>
                                      <a:rPr lang="en-GB" b="0" i="1" smtClean="0">
                                        <a:latin typeface="Cambria Math" panose="02040503050406030204" pitchFamily="18" charset="0"/>
                                        <a:ea typeface="Cambria Math" panose="02040503050406030204" pitchFamily="18" charset="0"/>
                                      </a:rPr>
                                      <m:t>2/10</m:t>
                                    </m:r>
                                  </m:sup>
                                </m:sSup>
                                <m:r>
                                  <a:rPr lang="en-GB" b="0" i="1" smtClean="0">
                                    <a:latin typeface="Cambria Math" panose="02040503050406030204" pitchFamily="18" charset="0"/>
                                    <a:ea typeface="Cambria Math" panose="02040503050406030204" pitchFamily="18" charset="0"/>
                                  </a:rPr>
                                  <m:t>+ </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𝑡</m:t>
                                    </m:r>
                                  </m:e>
                                  <m:sub>
                                    <m:r>
                                      <a:rPr lang="en-GB" b="0" i="1" smtClean="0">
                                        <a:latin typeface="Cambria Math" panose="02040503050406030204" pitchFamily="18" charset="0"/>
                                        <a:ea typeface="Cambria Math" panose="02040503050406030204" pitchFamily="18" charset="0"/>
                                      </a:rPr>
                                      <m:t>3</m:t>
                                    </m:r>
                                  </m:sub>
                                </m:sSub>
                                <m:r>
                                  <a:rPr lang="en-GB" b="0" i="1" smtClean="0">
                                    <a:latin typeface="Cambria Math" panose="02040503050406030204" pitchFamily="18" charset="0"/>
                                    <a:ea typeface="Cambria Math" panose="02040503050406030204" pitchFamily="18" charset="0"/>
                                  </a:rPr>
                                  <m:t> × </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𝐿</m:t>
                                    </m:r>
                                    <m:r>
                                      <a:rPr lang="en-GB" b="0" i="1" smtClean="0">
                                        <a:latin typeface="Cambria Math" panose="02040503050406030204" pitchFamily="18" charset="0"/>
                                        <a:ea typeface="Cambria Math" panose="02040503050406030204" pitchFamily="18" charset="0"/>
                                      </a:rPr>
                                      <m:t>3/10</m:t>
                                    </m:r>
                                  </m:sup>
                                </m:sSup>
                                <m:r>
                                  <a:rPr lang="en-GB" b="0" i="1" smtClean="0">
                                    <a:latin typeface="Cambria Math" panose="02040503050406030204" pitchFamily="18" charset="0"/>
                                    <a:ea typeface="Cambria Math" panose="02040503050406030204" pitchFamily="18" charset="0"/>
                                  </a:rPr>
                                  <m:t>+ </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𝑡</m:t>
                                    </m:r>
                                  </m:e>
                                  <m:sub>
                                    <m:r>
                                      <a:rPr lang="en-GB" b="0" i="1" smtClean="0">
                                        <a:latin typeface="Cambria Math" panose="02040503050406030204" pitchFamily="18" charset="0"/>
                                        <a:ea typeface="Cambria Math" panose="02040503050406030204" pitchFamily="18" charset="0"/>
                                      </a:rPr>
                                      <m:t>4</m:t>
                                    </m:r>
                                  </m:sub>
                                </m:sSub>
                                <m:r>
                                  <a:rPr lang="en-GB" b="0" i="1" smtClean="0">
                                    <a:latin typeface="Cambria Math" panose="02040503050406030204" pitchFamily="18" charset="0"/>
                                    <a:ea typeface="Cambria Math" panose="02040503050406030204" pitchFamily="18" charset="0"/>
                                  </a:rPr>
                                  <m:t> × </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𝐿</m:t>
                                    </m:r>
                                    <m:r>
                                      <a:rPr lang="en-GB" b="0" i="1" smtClean="0">
                                        <a:latin typeface="Cambria Math" panose="02040503050406030204" pitchFamily="18" charset="0"/>
                                        <a:ea typeface="Cambria Math" panose="02040503050406030204" pitchFamily="18" charset="0"/>
                                      </a:rPr>
                                      <m:t>4/10</m:t>
                                    </m:r>
                                  </m:sup>
                                </m:sSup>
                              </m:e>
                            </m:d>
                          </m:num>
                          <m:den>
                            <m:r>
                              <a:rPr lang="en-GB" b="0" i="1" smtClean="0">
                                <a:latin typeface="Cambria Math" panose="02040503050406030204" pitchFamily="18" charset="0"/>
                              </a:rPr>
                              <m:t>8</m:t>
                            </m:r>
                          </m:den>
                        </m:f>
                      </m:e>
                    </m:d>
                  </m:oMath>
                </a14:m>
                <a:endParaRPr lang="en-GB" dirty="0" smtClean="0"/>
              </a:p>
              <a:p>
                <a:pPr marL="0" indent="0">
                  <a:buNone/>
                </a:pPr>
                <a:endParaRPr lang="en-GB" dirty="0"/>
              </a:p>
              <a:p>
                <a:pPr marL="0" indent="0">
                  <a:buNone/>
                </a:pPr>
                <a:r>
                  <a:rPr lang="en-GB" dirty="0"/>
                  <a:t> </a:t>
                </a:r>
                <a:r>
                  <a:rPr lang="en-GB" dirty="0" smtClean="0"/>
                  <a:t>       = 10 x log </a:t>
                </a:r>
                <a14:m>
                  <m:oMath xmlns:m="http://schemas.openxmlformats.org/officeDocument/2006/math">
                    <m:d>
                      <m:dPr>
                        <m:ctrlPr>
                          <a:rPr lang="en-GB" i="1" smtClean="0">
                            <a:latin typeface="Cambria Math" panose="02040503050406030204" pitchFamily="18" charset="0"/>
                          </a:rPr>
                        </m:ctrlPr>
                      </m:dPr>
                      <m:e>
                        <m:f>
                          <m:fPr>
                            <m:ctrlPr>
                              <a:rPr lang="en-GB" i="1" smtClean="0">
                                <a:latin typeface="Cambria Math" panose="02040503050406030204" pitchFamily="18" charset="0"/>
                              </a:rPr>
                            </m:ctrlPr>
                          </m:fPr>
                          <m:num>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3</m:t>
                                </m:r>
                              </m:den>
                            </m:f>
                            <m:r>
                              <a:rPr lang="en-GB" b="0" i="1" smtClean="0">
                                <a:latin typeface="Cambria Math" panose="02040503050406030204" pitchFamily="18" charset="0"/>
                              </a:rPr>
                              <m:t> </m:t>
                            </m:r>
                            <m:r>
                              <a:rPr lang="en-GB" b="0" i="1" smtClean="0">
                                <a:latin typeface="Cambria Math" panose="02040503050406030204" pitchFamily="18" charset="0"/>
                                <a:ea typeface="Cambria Math" panose="02040503050406030204" pitchFamily="18" charset="0"/>
                              </a:rPr>
                              <m:t>× </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102/10</m:t>
                                </m:r>
                              </m:sup>
                            </m:sSup>
                            <m:r>
                              <a:rPr lang="en-GB" b="0" i="1" smtClean="0">
                                <a:latin typeface="Cambria Math" panose="02040503050406030204" pitchFamily="18" charset="0"/>
                                <a:ea typeface="Cambria Math" panose="02040503050406030204" pitchFamily="18" charset="0"/>
                              </a:rPr>
                              <m:t>+1 × </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96/10</m:t>
                                </m:r>
                              </m:sup>
                            </m:sSup>
                            <m:r>
                              <a:rPr lang="en-GB" b="0" i="1" smtClean="0">
                                <a:latin typeface="Cambria Math" panose="02040503050406030204" pitchFamily="18" charset="0"/>
                                <a:ea typeface="Cambria Math" panose="02040503050406030204" pitchFamily="18" charset="0"/>
                              </a:rPr>
                              <m:t>+3 × </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94/10</m:t>
                                </m:r>
                              </m:sup>
                            </m:sSup>
                            <m:r>
                              <a:rPr lang="en-GB" b="0" i="1" smtClean="0">
                                <a:latin typeface="Cambria Math" panose="02040503050406030204" pitchFamily="18" charset="0"/>
                                <a:ea typeface="Cambria Math" panose="02040503050406030204" pitchFamily="18" charset="0"/>
                              </a:rPr>
                              <m:t>+2 × </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94/10</m:t>
                                </m:r>
                              </m:sup>
                            </m:sSup>
                          </m:num>
                          <m:den>
                            <m:r>
                              <a:rPr lang="en-GB" b="0" i="1" smtClean="0">
                                <a:latin typeface="Cambria Math" panose="02040503050406030204" pitchFamily="18" charset="0"/>
                              </a:rPr>
                              <m:t>8</m:t>
                            </m:r>
                          </m:den>
                        </m:f>
                      </m:e>
                    </m:d>
                  </m:oMath>
                </a14:m>
                <a:endParaRPr lang="en-GB" dirty="0" smtClean="0"/>
              </a:p>
              <a:p>
                <a:pPr marL="0" indent="0">
                  <a:buNone/>
                </a:pPr>
                <a:r>
                  <a:rPr lang="en-GB" dirty="0" smtClean="0"/>
                  <a:t>        = 94.4dB</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217" t="-2241"/>
                </a:stretch>
              </a:blipFill>
            </p:spPr>
            <p:txBody>
              <a:bodyPr/>
              <a:lstStyle/>
              <a:p>
                <a:r>
                  <a:rPr lang="en-GB">
                    <a:noFill/>
                  </a:rPr>
                  <a:t> </a:t>
                </a:r>
              </a:p>
            </p:txBody>
          </p:sp>
        </mc:Fallback>
      </mc:AlternateContent>
    </p:spTree>
    <p:extLst>
      <p:ext uri="{BB962C8B-B14F-4D97-AF65-F5344CB8AC3E}">
        <p14:creationId xmlns:p14="http://schemas.microsoft.com/office/powerpoint/2010/main" val="164121112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4301"/>
            <a:ext cx="10515600" cy="831849"/>
          </a:xfrm>
        </p:spPr>
        <p:txBody>
          <a:bodyPr/>
          <a:lstStyle/>
          <a:p>
            <a:pPr algn="ctr"/>
            <a:r>
              <a:rPr lang="en-GB" dirty="0" smtClean="0"/>
              <a:t>Example (2)</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996950"/>
                <a:ext cx="10515600" cy="5581649"/>
              </a:xfrm>
            </p:spPr>
            <p:txBody>
              <a:bodyPr>
                <a:normAutofit fontScale="92500" lnSpcReduction="10000"/>
              </a:bodyPr>
              <a:lstStyle/>
              <a:p>
                <a:pPr marL="0" indent="0">
                  <a:buNone/>
                </a:pPr>
                <a:r>
                  <a:rPr lang="en-GB" sz="3200" dirty="0" smtClean="0"/>
                  <a:t>Thicknesser </a:t>
                </a:r>
                <a:r>
                  <a:rPr lang="en-GB" sz="3200" dirty="0" err="1" smtClean="0"/>
                  <a:t>L</a:t>
                </a:r>
                <a:r>
                  <a:rPr lang="en-GB" sz="3200" baseline="-25000" dirty="0" err="1" smtClean="0"/>
                  <a:t>EP.d</a:t>
                </a:r>
                <a:r>
                  <a:rPr lang="en-GB" sz="3200" dirty="0" smtClean="0"/>
                  <a:t> = </a:t>
                </a:r>
                <a:r>
                  <a:rPr lang="en-GB" sz="3200" dirty="0" err="1" smtClean="0"/>
                  <a:t>L</a:t>
                </a:r>
                <a:r>
                  <a:rPr lang="en-GB" sz="3200" baseline="-25000" dirty="0" err="1" smtClean="0"/>
                  <a:t>eq</a:t>
                </a:r>
                <a:r>
                  <a:rPr lang="en-GB" sz="3200" dirty="0" smtClean="0"/>
                  <a:t> + 10 x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𝑡𝑚</m:t>
                            </m:r>
                          </m:num>
                          <m:den>
                            <m:r>
                              <a:rPr lang="en-GB" sz="3200" b="0" i="1" smtClean="0">
                                <a:latin typeface="Cambria Math" panose="02040503050406030204" pitchFamily="18" charset="0"/>
                              </a:rPr>
                              <m:t>8</m:t>
                            </m:r>
                          </m:den>
                        </m:f>
                      </m:e>
                    </m:d>
                  </m:oMath>
                </a14:m>
                <a:endParaRPr lang="en-GB" sz="3200" dirty="0" smtClean="0"/>
              </a:p>
              <a:p>
                <a:pPr marL="0" indent="0">
                  <a:buNone/>
                </a:pPr>
                <a:r>
                  <a:rPr lang="en-GB" sz="3200" dirty="0" smtClean="0"/>
                  <a:t>Frame Saw </a:t>
                </a:r>
                <a:r>
                  <a:rPr lang="en-GB" sz="3200" dirty="0" err="1" smtClean="0"/>
                  <a:t>L</a:t>
                </a:r>
                <a:r>
                  <a:rPr lang="en-GB" sz="3200" baseline="-25000" dirty="0" err="1" smtClean="0"/>
                  <a:t>EP.d</a:t>
                </a:r>
                <a:r>
                  <a:rPr lang="en-GB" sz="3200" dirty="0" smtClean="0"/>
                  <a:t> = </a:t>
                </a:r>
                <a:r>
                  <a:rPr lang="en-GB" sz="3200" dirty="0" err="1" smtClean="0"/>
                  <a:t>L</a:t>
                </a:r>
                <a:r>
                  <a:rPr lang="en-GB" sz="3200" baseline="-25000" dirty="0" err="1" smtClean="0"/>
                  <a:t>eq</a:t>
                </a:r>
                <a:r>
                  <a:rPr lang="en-GB" sz="3200" dirty="0" smtClean="0"/>
                  <a:t> + 10 x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𝑡𝑚</m:t>
                            </m:r>
                          </m:num>
                          <m:den>
                            <m:r>
                              <a:rPr lang="en-GB" sz="3200" b="0" i="1" smtClean="0">
                                <a:latin typeface="Cambria Math" panose="02040503050406030204" pitchFamily="18" charset="0"/>
                              </a:rPr>
                              <m:t>8</m:t>
                            </m:r>
                          </m:den>
                        </m:f>
                      </m:e>
                    </m:d>
                  </m:oMath>
                </a14:m>
                <a:endParaRPr lang="en-GB" sz="3200" dirty="0" smtClean="0"/>
              </a:p>
              <a:p>
                <a:pPr marL="0" indent="0">
                  <a:buNone/>
                </a:pPr>
                <a:r>
                  <a:rPr lang="en-GB" sz="3200" dirty="0" smtClean="0"/>
                  <a:t>Panel Saw </a:t>
                </a:r>
                <a:r>
                  <a:rPr lang="en-GB" sz="3200" dirty="0" err="1" smtClean="0"/>
                  <a:t>L</a:t>
                </a:r>
                <a:r>
                  <a:rPr lang="en-GB" sz="3200" baseline="-25000" dirty="0" err="1" smtClean="0"/>
                  <a:t>EP.d</a:t>
                </a:r>
                <a:r>
                  <a:rPr lang="en-GB" sz="3200" dirty="0" smtClean="0"/>
                  <a:t> = </a:t>
                </a:r>
                <a:r>
                  <a:rPr lang="en-GB" sz="3200" dirty="0" err="1" smtClean="0"/>
                  <a:t>L</a:t>
                </a:r>
                <a:r>
                  <a:rPr lang="en-GB" sz="3200" baseline="-25000" dirty="0" err="1" smtClean="0"/>
                  <a:t>eq</a:t>
                </a:r>
                <a:r>
                  <a:rPr lang="en-GB" sz="3200" dirty="0" smtClean="0"/>
                  <a:t> + 10 x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𝑡𝑚</m:t>
                            </m:r>
                          </m:num>
                          <m:den>
                            <m:r>
                              <a:rPr lang="en-GB" sz="3200" b="0" i="1" smtClean="0">
                                <a:latin typeface="Cambria Math" panose="02040503050406030204" pitchFamily="18" charset="0"/>
                              </a:rPr>
                              <m:t>8</m:t>
                            </m:r>
                          </m:den>
                        </m:f>
                      </m:e>
                    </m:d>
                  </m:oMath>
                </a14:m>
                <a:endParaRPr lang="en-GB" sz="3200" dirty="0" smtClean="0"/>
              </a:p>
              <a:p>
                <a:pPr marL="0" indent="0">
                  <a:buNone/>
                </a:pPr>
                <a:r>
                  <a:rPr lang="en-GB" sz="3200" dirty="0" smtClean="0"/>
                  <a:t>Router </a:t>
                </a:r>
                <a:r>
                  <a:rPr lang="en-GB" sz="3200" dirty="0" err="1" smtClean="0"/>
                  <a:t>L</a:t>
                </a:r>
                <a:r>
                  <a:rPr lang="en-GB" sz="3200" baseline="-25000" dirty="0" err="1" smtClean="0"/>
                  <a:t>EP.d</a:t>
                </a:r>
                <a:r>
                  <a:rPr lang="en-GB" sz="3200" dirty="0" smtClean="0"/>
                  <a:t> = </a:t>
                </a:r>
                <a:r>
                  <a:rPr lang="en-GB" sz="3200" dirty="0" err="1" smtClean="0"/>
                  <a:t>L</a:t>
                </a:r>
                <a:r>
                  <a:rPr lang="en-GB" sz="3200" baseline="-25000" dirty="0" err="1" smtClean="0"/>
                  <a:t>eq</a:t>
                </a:r>
                <a:r>
                  <a:rPr lang="en-GB" sz="3200" dirty="0" smtClean="0"/>
                  <a:t> + 10 x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𝑡𝑚</m:t>
                            </m:r>
                          </m:num>
                          <m:den>
                            <m:r>
                              <a:rPr lang="en-GB" sz="3200" b="0" i="1" smtClean="0">
                                <a:latin typeface="Cambria Math" panose="02040503050406030204" pitchFamily="18" charset="0"/>
                              </a:rPr>
                              <m:t>8</m:t>
                            </m:r>
                          </m:den>
                        </m:f>
                      </m:e>
                    </m:d>
                  </m:oMath>
                </a14:m>
                <a:endParaRPr lang="en-GB" sz="3200" dirty="0" smtClean="0"/>
              </a:p>
              <a:p>
                <a:pPr marL="0" indent="0">
                  <a:buNone/>
                </a:pPr>
                <a:r>
                  <a:rPr lang="en-GB" sz="3200" dirty="0" err="1" smtClean="0"/>
                  <a:t>Thicknesser</a:t>
                </a:r>
                <a:r>
                  <a:rPr lang="en-GB" sz="3200" dirty="0" smtClean="0"/>
                  <a:t> = 102 + 10 x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1/3</m:t>
                            </m:r>
                          </m:num>
                          <m:den>
                            <m:r>
                              <a:rPr lang="en-GB" sz="3200" b="0" i="1" smtClean="0">
                                <a:latin typeface="Cambria Math" panose="02040503050406030204" pitchFamily="18" charset="0"/>
                              </a:rPr>
                              <m:t>8</m:t>
                            </m:r>
                          </m:den>
                        </m:f>
                      </m:e>
                    </m:d>
                  </m:oMath>
                </a14:m>
                <a:r>
                  <a:rPr lang="en-GB" sz="3200" dirty="0" smtClean="0"/>
                  <a:t> = 88.2 dB</a:t>
                </a:r>
              </a:p>
              <a:p>
                <a:pPr marL="0" indent="0">
                  <a:buNone/>
                </a:pPr>
                <a:r>
                  <a:rPr lang="en-GB" sz="3200" dirty="0" smtClean="0"/>
                  <a:t>Frame Saw = 96 + 10 x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1</m:t>
                            </m:r>
                          </m:num>
                          <m:den>
                            <m:r>
                              <a:rPr lang="en-GB" sz="3200" b="0" i="1" smtClean="0">
                                <a:latin typeface="Cambria Math" panose="02040503050406030204" pitchFamily="18" charset="0"/>
                              </a:rPr>
                              <m:t>8</m:t>
                            </m:r>
                          </m:den>
                        </m:f>
                      </m:e>
                    </m:d>
                  </m:oMath>
                </a14:m>
                <a:r>
                  <a:rPr lang="en-GB" sz="3200" dirty="0" smtClean="0"/>
                  <a:t> = 87.0 dB</a:t>
                </a:r>
              </a:p>
              <a:p>
                <a:pPr marL="0" indent="0">
                  <a:buNone/>
                </a:pPr>
                <a:r>
                  <a:rPr lang="en-GB" sz="3200" dirty="0" smtClean="0"/>
                  <a:t>Panel Saw = 94 + 10 x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3</m:t>
                            </m:r>
                          </m:num>
                          <m:den>
                            <m:r>
                              <a:rPr lang="en-GB" sz="3200" b="0" i="1" smtClean="0">
                                <a:latin typeface="Cambria Math" panose="02040503050406030204" pitchFamily="18" charset="0"/>
                              </a:rPr>
                              <m:t>8</m:t>
                            </m:r>
                          </m:den>
                        </m:f>
                      </m:e>
                    </m:d>
                  </m:oMath>
                </a14:m>
                <a:r>
                  <a:rPr lang="en-GB" sz="3200" dirty="0" smtClean="0"/>
                  <a:t> = 89.7 dB</a:t>
                </a:r>
              </a:p>
              <a:p>
                <a:pPr marL="0" indent="0">
                  <a:buNone/>
                </a:pPr>
                <a:r>
                  <a:rPr lang="en-GB" sz="3200" dirty="0" smtClean="0"/>
                  <a:t>Router = 94 + 10 x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2</m:t>
                            </m:r>
                          </m:num>
                          <m:den>
                            <m:r>
                              <a:rPr lang="en-GB" sz="3200" b="0" i="1" smtClean="0">
                                <a:latin typeface="Cambria Math" panose="02040503050406030204" pitchFamily="18" charset="0"/>
                              </a:rPr>
                              <m:t>8</m:t>
                            </m:r>
                          </m:den>
                        </m:f>
                      </m:e>
                    </m:d>
                  </m:oMath>
                </a14:m>
                <a:r>
                  <a:rPr lang="en-GB" sz="3200" dirty="0" smtClean="0"/>
                  <a:t> = 88.0 dB</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996950"/>
                <a:ext cx="10515600" cy="5581649"/>
              </a:xfrm>
              <a:blipFill>
                <a:blip r:embed="rId2"/>
                <a:stretch>
                  <a:fillRect l="-1391" t="-984"/>
                </a:stretch>
              </a:blipFill>
            </p:spPr>
            <p:txBody>
              <a:bodyPr/>
              <a:lstStyle/>
              <a:p>
                <a:r>
                  <a:rPr lang="en-GB">
                    <a:noFill/>
                  </a:rPr>
                  <a:t> </a:t>
                </a:r>
              </a:p>
            </p:txBody>
          </p:sp>
        </mc:Fallback>
      </mc:AlternateContent>
    </p:spTree>
    <p:extLst>
      <p:ext uri="{BB962C8B-B14F-4D97-AF65-F5344CB8AC3E}">
        <p14:creationId xmlns:p14="http://schemas.microsoft.com/office/powerpoint/2010/main" val="152010730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Time Limits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GB" sz="3200" dirty="0" smtClean="0"/>
                  <a:t>Sometimes the noise level to which an employee is to be exposed is known, and the problem is to decide on a daily time limit which ensures that daily exposure will be below one of the action levels</a:t>
                </a:r>
              </a:p>
              <a:p>
                <a:pPr marL="0" indent="0">
                  <a:buNone/>
                </a:pPr>
                <a:r>
                  <a:rPr lang="en-GB" sz="3200" dirty="0"/>
                  <a:t>L</a:t>
                </a:r>
                <a:r>
                  <a:rPr lang="en-GB" sz="3200" baseline="-25000" dirty="0" err="1"/>
                  <a:t>EP.d</a:t>
                </a:r>
                <a:r>
                  <a:rPr lang="en-GB" sz="3200" dirty="0"/>
                  <a:t> = </a:t>
                </a:r>
                <a:r>
                  <a:rPr lang="en-GB" sz="3200" dirty="0" err="1"/>
                  <a:t>L</a:t>
                </a:r>
                <a:r>
                  <a:rPr lang="en-GB" sz="3200" baseline="-25000" dirty="0" err="1"/>
                  <a:t>eq</a:t>
                </a:r>
                <a:r>
                  <a:rPr lang="en-GB" sz="3200" dirty="0"/>
                  <a:t> + 10 x log </a:t>
                </a:r>
                <a14:m>
                  <m:oMath xmlns:m="http://schemas.openxmlformats.org/officeDocument/2006/math">
                    <m:d>
                      <m:dPr>
                        <m:ctrlPr>
                          <a:rPr lang="en-GB" sz="3200" i="1">
                            <a:latin typeface="Cambria Math" panose="02040503050406030204" pitchFamily="18" charset="0"/>
                          </a:rPr>
                        </m:ctrlPr>
                      </m:dPr>
                      <m:e>
                        <m:f>
                          <m:fPr>
                            <m:ctrlPr>
                              <a:rPr lang="en-GB" sz="3200" i="1">
                                <a:latin typeface="Cambria Math" panose="02040503050406030204" pitchFamily="18" charset="0"/>
                              </a:rPr>
                            </m:ctrlPr>
                          </m:fPr>
                          <m:num>
                            <m:r>
                              <a:rPr lang="en-GB" sz="3200" i="1">
                                <a:latin typeface="Cambria Math" panose="02040503050406030204" pitchFamily="18" charset="0"/>
                              </a:rPr>
                              <m:t>𝑡𝑚</m:t>
                            </m:r>
                          </m:num>
                          <m:den>
                            <m:r>
                              <a:rPr lang="en-GB" sz="3200" i="1">
                                <a:latin typeface="Cambria Math" panose="02040503050406030204" pitchFamily="18" charset="0"/>
                              </a:rPr>
                              <m:t>8</m:t>
                            </m:r>
                          </m:den>
                        </m:f>
                      </m:e>
                    </m:d>
                  </m:oMath>
                </a14:m>
                <a:endParaRPr lang="en-GB" sz="3200" dirty="0" smtClean="0"/>
              </a:p>
              <a:p>
                <a:pPr marL="0" indent="0">
                  <a:buNone/>
                </a:pPr>
                <a:r>
                  <a:rPr lang="en-GB" sz="3200" dirty="0"/>
                  <a:t>t</a:t>
                </a:r>
                <a:r>
                  <a:rPr lang="en-GB" sz="3200" dirty="0" smtClean="0"/>
                  <a:t> is the time limit to be determined</a:t>
                </a:r>
              </a:p>
              <a:p>
                <a:pPr marL="0" indent="0">
                  <a:buNone/>
                </a:pPr>
                <a:r>
                  <a:rPr lang="en-GB" sz="3200" dirty="0" err="1" smtClean="0"/>
                  <a:t>L</a:t>
                </a:r>
                <a:r>
                  <a:rPr lang="en-GB" sz="3200" baseline="-25000" dirty="0" err="1" smtClean="0"/>
                  <a:t>eq</a:t>
                </a:r>
                <a:r>
                  <a:rPr lang="en-GB" sz="3200" dirty="0" smtClean="0"/>
                  <a:t> is the level to which the operator of a particular machine is</a:t>
                </a:r>
              </a:p>
              <a:p>
                <a:pPr marL="0" indent="0">
                  <a:buNone/>
                </a:pPr>
                <a:r>
                  <a:rPr lang="en-GB" sz="3200" dirty="0" smtClean="0"/>
                  <a:t>   exposed.</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r="-696" b="-4062"/>
                </a:stretch>
              </a:blipFill>
            </p:spPr>
            <p:txBody>
              <a:bodyPr/>
              <a:lstStyle/>
              <a:p>
                <a:r>
                  <a:rPr lang="en-GB">
                    <a:noFill/>
                  </a:rPr>
                  <a:t> </a:t>
                </a:r>
              </a:p>
            </p:txBody>
          </p:sp>
        </mc:Fallback>
      </mc:AlternateContent>
    </p:spTree>
    <p:extLst>
      <p:ext uri="{BB962C8B-B14F-4D97-AF65-F5344CB8AC3E}">
        <p14:creationId xmlns:p14="http://schemas.microsoft.com/office/powerpoint/2010/main" val="261999543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514350" indent="-514350">
                  <a:buAutoNum type="arabicPeriod"/>
                </a:pPr>
                <a:r>
                  <a:rPr lang="en-GB" dirty="0" smtClean="0"/>
                  <a:t>An employee is exposed to an L of 102dB during a 3hr shift.  What is this employee’s personal daily dose, L ?</a:t>
                </a:r>
              </a:p>
              <a:p>
                <a:pPr marL="0" indent="0">
                  <a:buNone/>
                </a:pPr>
                <a:endParaRPr lang="en-GB" dirty="0"/>
              </a:p>
              <a:p>
                <a:pPr marL="0" indent="0">
                  <a:buNone/>
                </a:pPr>
                <a:r>
                  <a:rPr lang="en-GB" dirty="0" smtClean="0"/>
                  <a:t>	</a:t>
                </a:r>
                <a:r>
                  <a:rPr lang="en-GB" dirty="0" err="1" smtClean="0"/>
                  <a:t>L</a:t>
                </a:r>
                <a:r>
                  <a:rPr lang="en-GB" baseline="-25000" dirty="0" err="1" smtClean="0"/>
                  <a:t>EP.d</a:t>
                </a:r>
                <a:r>
                  <a:rPr lang="en-GB" dirty="0" smtClean="0"/>
                  <a:t> = </a:t>
                </a:r>
                <a:r>
                  <a:rPr lang="en-GB" dirty="0" err="1" smtClean="0"/>
                  <a:t>L</a:t>
                </a:r>
                <a:r>
                  <a:rPr lang="en-GB" baseline="-25000" dirty="0" err="1" smtClean="0"/>
                  <a:t>eq</a:t>
                </a:r>
                <a:r>
                  <a:rPr lang="en-GB" dirty="0" smtClean="0"/>
                  <a:t> + 10 x log </a:t>
                </a:r>
                <a14:m>
                  <m:oMath xmlns:m="http://schemas.openxmlformats.org/officeDocument/2006/math">
                    <m:d>
                      <m:dPr>
                        <m:ctrlPr>
                          <a:rPr lang="en-GB" i="1" smtClean="0">
                            <a:latin typeface="Cambria Math" panose="02040503050406030204" pitchFamily="18" charset="0"/>
                          </a:rPr>
                        </m:ctrlPr>
                      </m:dPr>
                      <m:e>
                        <m:f>
                          <m:fPr>
                            <m:ctrlPr>
                              <a:rPr lang="en-GB" i="1" smtClean="0">
                                <a:latin typeface="Cambria Math" panose="02040503050406030204" pitchFamily="18" charset="0"/>
                              </a:rPr>
                            </m:ctrlPr>
                          </m:fPr>
                          <m:num>
                            <m:r>
                              <a:rPr lang="en-GB" b="0" i="1" smtClean="0">
                                <a:latin typeface="Cambria Math" panose="02040503050406030204" pitchFamily="18" charset="0"/>
                              </a:rPr>
                              <m:t>𝑡</m:t>
                            </m:r>
                          </m:num>
                          <m:den>
                            <m:r>
                              <a:rPr lang="en-GB" b="0" i="1" smtClean="0">
                                <a:latin typeface="Cambria Math" panose="02040503050406030204" pitchFamily="18" charset="0"/>
                              </a:rPr>
                              <m:t>8</m:t>
                            </m:r>
                          </m:den>
                        </m:f>
                      </m:e>
                    </m:d>
                  </m:oMath>
                </a14:m>
                <a:endParaRPr lang="en-GB" dirty="0" smtClean="0"/>
              </a:p>
              <a:p>
                <a:pPr marL="0" indent="0">
                  <a:buNone/>
                </a:pPr>
                <a:r>
                  <a:rPr lang="en-GB" dirty="0"/>
                  <a:t> </a:t>
                </a:r>
                <a:r>
                  <a:rPr lang="en-GB" dirty="0" smtClean="0"/>
                  <a:t>  	       = 102 + 10 x log </a:t>
                </a:r>
                <a14:m>
                  <m:oMath xmlns:m="http://schemas.openxmlformats.org/officeDocument/2006/math">
                    <m:d>
                      <m:dPr>
                        <m:ctrlPr>
                          <a:rPr lang="en-GB" i="1" smtClean="0">
                            <a:latin typeface="Cambria Math" panose="02040503050406030204" pitchFamily="18" charset="0"/>
                          </a:rPr>
                        </m:ctrlPr>
                      </m:dPr>
                      <m:e>
                        <m:f>
                          <m:fPr>
                            <m:ctrlPr>
                              <a:rPr lang="en-GB" i="1" smtClean="0">
                                <a:latin typeface="Cambria Math" panose="02040503050406030204" pitchFamily="18" charset="0"/>
                              </a:rPr>
                            </m:ctrlPr>
                          </m:fPr>
                          <m:num>
                            <m:r>
                              <a:rPr lang="en-GB" b="0" i="1" smtClean="0">
                                <a:latin typeface="Cambria Math" panose="02040503050406030204" pitchFamily="18" charset="0"/>
                              </a:rPr>
                              <m:t>3</m:t>
                            </m:r>
                          </m:num>
                          <m:den>
                            <m:r>
                              <a:rPr lang="en-GB" b="0" i="1" smtClean="0">
                                <a:latin typeface="Cambria Math" panose="02040503050406030204" pitchFamily="18" charset="0"/>
                              </a:rPr>
                              <m:t>8</m:t>
                            </m:r>
                          </m:den>
                        </m:f>
                      </m:e>
                    </m:d>
                  </m:oMath>
                </a14:m>
                <a:endParaRPr lang="en-GB" dirty="0" smtClean="0"/>
              </a:p>
              <a:p>
                <a:pPr marL="0" indent="0">
                  <a:buNone/>
                </a:pPr>
                <a:r>
                  <a:rPr lang="en-GB" dirty="0"/>
                  <a:t> </a:t>
                </a:r>
                <a:r>
                  <a:rPr lang="en-GB" dirty="0" smtClean="0"/>
                  <a:t>  	       = 97.7dB</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217" t="-2381" r="-1855"/>
                </a:stretch>
              </a:blipFill>
            </p:spPr>
            <p:txBody>
              <a:bodyPr/>
              <a:lstStyle/>
              <a:p>
                <a:r>
                  <a:rPr lang="en-GB">
                    <a:noFill/>
                  </a:rPr>
                  <a:t> </a:t>
                </a:r>
              </a:p>
            </p:txBody>
          </p:sp>
        </mc:Fallback>
      </mc:AlternateContent>
    </p:spTree>
    <p:extLst>
      <p:ext uri="{BB962C8B-B14F-4D97-AF65-F5344CB8AC3E}">
        <p14:creationId xmlns:p14="http://schemas.microsoft.com/office/powerpoint/2010/main" val="399290013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Residual Time Limits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25624"/>
                <a:ext cx="10515600" cy="4600575"/>
              </a:xfrm>
            </p:spPr>
            <p:txBody>
              <a:bodyPr>
                <a:normAutofit fontScale="92500" lnSpcReduction="10000"/>
              </a:bodyPr>
              <a:lstStyle/>
              <a:p>
                <a:r>
                  <a:rPr lang="en-GB" sz="3200" dirty="0" smtClean="0"/>
                  <a:t>Occasionally, a certain amount of noise exposure has already occurred and it is necessary to decide on a time limit for a further period of exposure to a different level</a:t>
                </a:r>
              </a:p>
              <a:p>
                <a:pPr marL="0" indent="0">
                  <a:buNone/>
                </a:pPr>
                <a:endParaRPr lang="en-GB" sz="3200" dirty="0"/>
              </a:p>
              <a:p>
                <a:pPr marL="0" indent="0">
                  <a:buNone/>
                </a:pPr>
                <a:r>
                  <a:rPr lang="en-GB" sz="3200" dirty="0" err="1" smtClean="0"/>
                  <a:t>L</a:t>
                </a:r>
                <a:r>
                  <a:rPr lang="en-GB" sz="3200" baseline="-25000" dirty="0" err="1" smtClean="0"/>
                  <a:t>EP.d</a:t>
                </a:r>
                <a:r>
                  <a:rPr lang="en-GB" sz="3200" dirty="0" smtClean="0"/>
                  <a:t> = 10 x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d>
                              <m:dPr>
                                <m:ctrlPr>
                                  <a:rPr lang="en-GB" sz="3200" i="1" smtClean="0">
                                    <a:latin typeface="Cambria Math" panose="02040503050406030204" pitchFamily="18" charset="0"/>
                                  </a:rPr>
                                </m:ctrlPr>
                              </m:dPr>
                              <m:e>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𝑡</m:t>
                                    </m:r>
                                  </m:e>
                                  <m:sub>
                                    <m:r>
                                      <a:rPr lang="en-GB" sz="3200" b="0" i="1" smtClean="0">
                                        <a:latin typeface="Cambria Math" panose="02040503050406030204" pitchFamily="18" charset="0"/>
                                      </a:rPr>
                                      <m:t>1</m:t>
                                    </m:r>
                                  </m:sub>
                                </m:sSub>
                                <m:r>
                                  <a:rPr lang="en-GB" sz="3200" b="0" i="1" smtClean="0">
                                    <a:latin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 </m:t>
                                </m:r>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ea typeface="Cambria Math" panose="02040503050406030204" pitchFamily="18" charset="0"/>
                                      </a:rPr>
                                      <m:t>𝑆𝑃𝐿</m:t>
                                    </m:r>
                                    <m:r>
                                      <a:rPr lang="en-GB" sz="3200" b="0" i="1" smtClean="0">
                                        <a:latin typeface="Cambria Math" panose="02040503050406030204" pitchFamily="18" charset="0"/>
                                        <a:ea typeface="Cambria Math" panose="02040503050406030204" pitchFamily="18" charset="0"/>
                                      </a:rPr>
                                      <m:t>1/10</m:t>
                                    </m:r>
                                  </m:sup>
                                </m:sSup>
                                <m:r>
                                  <a:rPr lang="en-GB" sz="3200" b="0" i="1" smtClean="0">
                                    <a:latin typeface="Cambria Math" panose="02040503050406030204" pitchFamily="18" charset="0"/>
                                    <a:ea typeface="Cambria Math" panose="02040503050406030204" pitchFamily="18" charset="0"/>
                                  </a:rPr>
                                  <m:t>+ </m:t>
                                </m:r>
                                <m:sSub>
                                  <m:sSubPr>
                                    <m:ctrlPr>
                                      <a:rPr lang="en-GB" sz="3200" b="0" i="1" smtClean="0">
                                        <a:latin typeface="Cambria Math" panose="02040503050406030204" pitchFamily="18" charset="0"/>
                                        <a:ea typeface="Cambria Math" panose="02040503050406030204" pitchFamily="18" charset="0"/>
                                      </a:rPr>
                                    </m:ctrlPr>
                                  </m:sSubPr>
                                  <m:e>
                                    <m:r>
                                      <a:rPr lang="en-GB" sz="3200" b="0" i="1" smtClean="0">
                                        <a:latin typeface="Cambria Math" panose="02040503050406030204" pitchFamily="18" charset="0"/>
                                        <a:ea typeface="Cambria Math" panose="02040503050406030204" pitchFamily="18" charset="0"/>
                                      </a:rPr>
                                      <m:t>𝑡</m:t>
                                    </m:r>
                                  </m:e>
                                  <m:sub>
                                    <m:r>
                                      <a:rPr lang="en-GB" sz="3200" b="0" i="1" smtClean="0">
                                        <a:latin typeface="Cambria Math" panose="02040503050406030204" pitchFamily="18" charset="0"/>
                                        <a:ea typeface="Cambria Math" panose="02040503050406030204" pitchFamily="18" charset="0"/>
                                      </a:rPr>
                                      <m:t>2</m:t>
                                    </m:r>
                                  </m:sub>
                                </m:sSub>
                                <m:r>
                                  <a:rPr lang="en-GB" sz="3200" b="0" i="1" smtClean="0">
                                    <a:latin typeface="Cambria Math" panose="02040503050406030204" pitchFamily="18" charset="0"/>
                                    <a:ea typeface="Cambria Math" panose="02040503050406030204" pitchFamily="18" charset="0"/>
                                  </a:rPr>
                                  <m:t> × </m:t>
                                </m:r>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ea typeface="Cambria Math" panose="02040503050406030204" pitchFamily="18" charset="0"/>
                                      </a:rPr>
                                      <m:t>𝑆𝑃𝐿</m:t>
                                    </m:r>
                                    <m:r>
                                      <a:rPr lang="en-GB" sz="3200" b="0" i="1" smtClean="0">
                                        <a:latin typeface="Cambria Math" panose="02040503050406030204" pitchFamily="18" charset="0"/>
                                        <a:ea typeface="Cambria Math" panose="02040503050406030204" pitchFamily="18" charset="0"/>
                                      </a:rPr>
                                      <m:t>2/10</m:t>
                                    </m:r>
                                  </m:sup>
                                </m:sSup>
                              </m:e>
                            </m:d>
                          </m:num>
                          <m:den>
                            <m:r>
                              <a:rPr lang="en-GB" sz="3200" b="0" i="1" smtClean="0">
                                <a:latin typeface="Cambria Math" panose="02040503050406030204" pitchFamily="18" charset="0"/>
                              </a:rPr>
                              <m:t>8</m:t>
                            </m:r>
                          </m:den>
                        </m:f>
                      </m:e>
                    </m:d>
                  </m:oMath>
                </a14:m>
                <a:endParaRPr lang="en-GB" sz="3200" dirty="0" smtClean="0"/>
              </a:p>
              <a:p>
                <a:pPr marL="0" indent="0">
                  <a:buNone/>
                </a:pPr>
                <a:r>
                  <a:rPr lang="en-GB" sz="3200" dirty="0" smtClean="0"/>
                  <a:t>t</a:t>
                </a:r>
                <a:r>
                  <a:rPr lang="en-GB" sz="3200" baseline="-25000" dirty="0" smtClean="0"/>
                  <a:t>1</a:t>
                </a:r>
                <a:r>
                  <a:rPr lang="en-GB" sz="3200" dirty="0" smtClean="0"/>
                  <a:t> &amp; SPL</a:t>
                </a:r>
                <a:r>
                  <a:rPr lang="en-GB" sz="3200" baseline="-25000" dirty="0" smtClean="0"/>
                  <a:t>1</a:t>
                </a:r>
                <a:r>
                  <a:rPr lang="en-GB" sz="3200" dirty="0" smtClean="0"/>
                  <a:t> are known values which represent the previous exposure</a:t>
                </a:r>
              </a:p>
              <a:p>
                <a:pPr marL="0" indent="0">
                  <a:buNone/>
                </a:pPr>
                <a:r>
                  <a:rPr lang="en-GB" sz="3200" dirty="0" smtClean="0"/>
                  <a:t>SPL</a:t>
                </a:r>
                <a:r>
                  <a:rPr lang="en-GB" sz="3200" baseline="-25000" dirty="0" smtClean="0"/>
                  <a:t>2</a:t>
                </a:r>
                <a:r>
                  <a:rPr lang="en-GB" sz="3200" dirty="0" smtClean="0"/>
                  <a:t> is the future exposure level</a:t>
                </a:r>
              </a:p>
              <a:p>
                <a:pPr marL="0" indent="0">
                  <a:buNone/>
                </a:pPr>
                <a:r>
                  <a:rPr lang="en-GB" sz="3200" dirty="0" err="1"/>
                  <a:t>L</a:t>
                </a:r>
                <a:r>
                  <a:rPr lang="en-GB" sz="3200" baseline="-25000" dirty="0" err="1"/>
                  <a:t>EP.d</a:t>
                </a:r>
                <a:r>
                  <a:rPr lang="en-GB" sz="3200" dirty="0"/>
                  <a:t> </a:t>
                </a:r>
                <a:r>
                  <a:rPr lang="en-GB" sz="3200" dirty="0" smtClean="0"/>
                  <a:t>is the action level below which the daily exposure is required to remain</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25624"/>
                <a:ext cx="10515600" cy="4600575"/>
              </a:xfrm>
              <a:blipFill>
                <a:blip r:embed="rId2"/>
                <a:stretch>
                  <a:fillRect l="-1391" t="-3444" r="-348"/>
                </a:stretch>
              </a:blipFill>
            </p:spPr>
            <p:txBody>
              <a:bodyPr/>
              <a:lstStyle/>
              <a:p>
                <a:r>
                  <a:rPr lang="en-GB">
                    <a:noFill/>
                  </a:rPr>
                  <a:t> </a:t>
                </a:r>
              </a:p>
            </p:txBody>
          </p:sp>
        </mc:Fallback>
      </mc:AlternateContent>
    </p:spTree>
    <p:extLst>
      <p:ext uri="{BB962C8B-B14F-4D97-AF65-F5344CB8AC3E}">
        <p14:creationId xmlns:p14="http://schemas.microsoft.com/office/powerpoint/2010/main" val="66069650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92500" lnSpcReduction="10000"/>
              </a:bodyPr>
              <a:lstStyle/>
              <a:p>
                <a:pPr marL="0" indent="0">
                  <a:buNone/>
                </a:pPr>
                <a:r>
                  <a:rPr lang="en-GB" sz="3200" dirty="0" smtClean="0"/>
                  <a:t>An employee has spent 3hrs exposed to a level of 92dB.  For how long during the same shift can this employee be exposed to a level of 89dB while remaining below the second action level?</a:t>
                </a:r>
              </a:p>
              <a:p>
                <a:pPr marL="0" indent="0">
                  <a:buNone/>
                </a:pPr>
                <a:r>
                  <a:rPr lang="en-GB" sz="3200" dirty="0" err="1" smtClean="0"/>
                  <a:t>L</a:t>
                </a:r>
                <a:r>
                  <a:rPr lang="en-GB" sz="3200" baseline="-25000" dirty="0" err="1" smtClean="0"/>
                  <a:t>EP.d</a:t>
                </a:r>
                <a:r>
                  <a:rPr lang="en-GB" sz="3200" dirty="0" smtClean="0"/>
                  <a:t> = 10 x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d>
                              <m:dPr>
                                <m:ctrlPr>
                                  <a:rPr lang="en-GB" sz="3200" i="1" smtClean="0">
                                    <a:latin typeface="Cambria Math" panose="02040503050406030204" pitchFamily="18" charset="0"/>
                                  </a:rPr>
                                </m:ctrlPr>
                              </m:dPr>
                              <m:e>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𝑡</m:t>
                                    </m:r>
                                  </m:e>
                                  <m:sub>
                                    <m:r>
                                      <a:rPr lang="en-GB" sz="3200" b="0" i="1" smtClean="0">
                                        <a:latin typeface="Cambria Math" panose="02040503050406030204" pitchFamily="18" charset="0"/>
                                      </a:rPr>
                                      <m:t>1</m:t>
                                    </m:r>
                                  </m:sub>
                                </m:sSub>
                                <m:r>
                                  <a:rPr lang="en-GB" sz="3200" b="0" i="1" smtClean="0">
                                    <a:latin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 </m:t>
                                </m:r>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ea typeface="Cambria Math" panose="02040503050406030204" pitchFamily="18" charset="0"/>
                                      </a:rPr>
                                      <m:t>𝐿</m:t>
                                    </m:r>
                                    <m:r>
                                      <a:rPr lang="en-GB" sz="3200" b="0" i="1" smtClean="0">
                                        <a:latin typeface="Cambria Math" panose="02040503050406030204" pitchFamily="18" charset="0"/>
                                        <a:ea typeface="Cambria Math" panose="02040503050406030204" pitchFamily="18" charset="0"/>
                                      </a:rPr>
                                      <m:t>1/10</m:t>
                                    </m:r>
                                  </m:sup>
                                </m:sSup>
                                <m:r>
                                  <a:rPr lang="en-GB" sz="3200" b="0" i="1" smtClean="0">
                                    <a:latin typeface="Cambria Math" panose="02040503050406030204" pitchFamily="18" charset="0"/>
                                    <a:ea typeface="Cambria Math" panose="02040503050406030204" pitchFamily="18" charset="0"/>
                                  </a:rPr>
                                  <m:t>+ </m:t>
                                </m:r>
                                <m:sSub>
                                  <m:sSubPr>
                                    <m:ctrlPr>
                                      <a:rPr lang="en-GB" sz="3200" b="0" i="1" smtClean="0">
                                        <a:latin typeface="Cambria Math" panose="02040503050406030204" pitchFamily="18" charset="0"/>
                                        <a:ea typeface="Cambria Math" panose="02040503050406030204" pitchFamily="18" charset="0"/>
                                      </a:rPr>
                                    </m:ctrlPr>
                                  </m:sSubPr>
                                  <m:e>
                                    <m:r>
                                      <a:rPr lang="en-GB" sz="3200" b="0" i="1" smtClean="0">
                                        <a:latin typeface="Cambria Math" panose="02040503050406030204" pitchFamily="18" charset="0"/>
                                        <a:ea typeface="Cambria Math" panose="02040503050406030204" pitchFamily="18" charset="0"/>
                                      </a:rPr>
                                      <m:t>𝑡</m:t>
                                    </m:r>
                                  </m:e>
                                  <m:sub>
                                    <m:r>
                                      <a:rPr lang="en-GB" sz="3200" b="0" i="1" smtClean="0">
                                        <a:latin typeface="Cambria Math" panose="02040503050406030204" pitchFamily="18" charset="0"/>
                                        <a:ea typeface="Cambria Math" panose="02040503050406030204" pitchFamily="18" charset="0"/>
                                      </a:rPr>
                                      <m:t>2</m:t>
                                    </m:r>
                                  </m:sub>
                                </m:sSub>
                                <m:r>
                                  <a:rPr lang="en-GB" sz="3200" b="0" i="1" smtClean="0">
                                    <a:latin typeface="Cambria Math" panose="02040503050406030204" pitchFamily="18" charset="0"/>
                                    <a:ea typeface="Cambria Math" panose="02040503050406030204" pitchFamily="18" charset="0"/>
                                  </a:rPr>
                                  <m:t> × </m:t>
                                </m:r>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ea typeface="Cambria Math" panose="02040503050406030204" pitchFamily="18" charset="0"/>
                                      </a:rPr>
                                      <m:t>𝐿</m:t>
                                    </m:r>
                                    <m:r>
                                      <a:rPr lang="en-GB" sz="3200" b="0" i="1" smtClean="0">
                                        <a:latin typeface="Cambria Math" panose="02040503050406030204" pitchFamily="18" charset="0"/>
                                        <a:ea typeface="Cambria Math" panose="02040503050406030204" pitchFamily="18" charset="0"/>
                                      </a:rPr>
                                      <m:t>2/10</m:t>
                                    </m:r>
                                  </m:sup>
                                </m:sSup>
                              </m:e>
                            </m:d>
                          </m:num>
                          <m:den>
                            <m:r>
                              <a:rPr lang="en-GB" sz="3200" b="0" i="1" smtClean="0">
                                <a:latin typeface="Cambria Math" panose="02040503050406030204" pitchFamily="18" charset="0"/>
                              </a:rPr>
                              <m:t>8</m:t>
                            </m:r>
                          </m:den>
                        </m:f>
                      </m:e>
                    </m:d>
                  </m:oMath>
                </a14:m>
                <a:endParaRPr lang="en-GB" sz="3200" dirty="0" smtClean="0"/>
              </a:p>
              <a:p>
                <a:pPr marL="0" indent="0">
                  <a:buNone/>
                </a:pPr>
                <a:r>
                  <a:rPr lang="en-GB" sz="3200" dirty="0" smtClean="0"/>
                  <a:t>90 = 10 x log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d>
                              <m:dPr>
                                <m:ctrlPr>
                                  <a:rPr lang="en-GB" sz="3200" i="1" smtClean="0">
                                    <a:latin typeface="Cambria Math" panose="02040503050406030204" pitchFamily="18" charset="0"/>
                                  </a:rPr>
                                </m:ctrlPr>
                              </m:dPr>
                              <m:e>
                                <m:r>
                                  <a:rPr lang="en-GB" sz="3200" b="0" i="1" smtClean="0">
                                    <a:latin typeface="Cambria Math" panose="02040503050406030204" pitchFamily="18" charset="0"/>
                                  </a:rPr>
                                  <m:t>3 </m:t>
                                </m:r>
                                <m:r>
                                  <a:rPr lang="en-GB" sz="3200" b="0" i="1" smtClean="0">
                                    <a:latin typeface="Cambria Math" panose="02040503050406030204" pitchFamily="18" charset="0"/>
                                    <a:ea typeface="Cambria Math" panose="02040503050406030204" pitchFamily="18" charset="0"/>
                                  </a:rPr>
                                  <m:t>× </m:t>
                                </m:r>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ea typeface="Cambria Math" panose="02040503050406030204" pitchFamily="18" charset="0"/>
                                      </a:rPr>
                                      <m:t>92/10</m:t>
                                    </m:r>
                                  </m:sup>
                                </m:sSup>
                                <m:r>
                                  <a:rPr lang="en-GB" sz="3200" b="0" i="1" smtClean="0">
                                    <a:latin typeface="Cambria Math" panose="02040503050406030204" pitchFamily="18" charset="0"/>
                                    <a:ea typeface="Cambria Math" panose="02040503050406030204" pitchFamily="18" charset="0"/>
                                  </a:rPr>
                                  <m:t>+ </m:t>
                                </m:r>
                                <m:sSub>
                                  <m:sSubPr>
                                    <m:ctrlPr>
                                      <a:rPr lang="en-GB" sz="3200" b="0" i="1" smtClean="0">
                                        <a:latin typeface="Cambria Math" panose="02040503050406030204" pitchFamily="18" charset="0"/>
                                        <a:ea typeface="Cambria Math" panose="02040503050406030204" pitchFamily="18" charset="0"/>
                                      </a:rPr>
                                    </m:ctrlPr>
                                  </m:sSubPr>
                                  <m:e>
                                    <m:r>
                                      <a:rPr lang="en-GB" sz="3200" b="0" i="1" smtClean="0">
                                        <a:latin typeface="Cambria Math" panose="02040503050406030204" pitchFamily="18" charset="0"/>
                                        <a:ea typeface="Cambria Math" panose="02040503050406030204" pitchFamily="18" charset="0"/>
                                      </a:rPr>
                                      <m:t>𝑡</m:t>
                                    </m:r>
                                  </m:e>
                                  <m:sub>
                                    <m:r>
                                      <a:rPr lang="en-GB" sz="3200" b="0" i="1" smtClean="0">
                                        <a:latin typeface="Cambria Math" panose="02040503050406030204" pitchFamily="18" charset="0"/>
                                        <a:ea typeface="Cambria Math" panose="02040503050406030204" pitchFamily="18" charset="0"/>
                                      </a:rPr>
                                      <m:t>2</m:t>
                                    </m:r>
                                  </m:sub>
                                </m:sSub>
                                <m:r>
                                  <a:rPr lang="en-GB" sz="3200" b="0" i="1" smtClean="0">
                                    <a:latin typeface="Cambria Math" panose="02040503050406030204" pitchFamily="18" charset="0"/>
                                    <a:ea typeface="Cambria Math" panose="02040503050406030204" pitchFamily="18" charset="0"/>
                                  </a:rPr>
                                  <m:t> × </m:t>
                                </m:r>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ea typeface="Cambria Math" panose="02040503050406030204" pitchFamily="18" charset="0"/>
                                      </a:rPr>
                                      <m:t>89/10</m:t>
                                    </m:r>
                                  </m:sup>
                                </m:sSup>
                              </m:e>
                            </m:d>
                          </m:num>
                          <m:den>
                            <m:r>
                              <a:rPr lang="en-GB" sz="3200" b="0" i="1" smtClean="0">
                                <a:latin typeface="Cambria Math" panose="02040503050406030204" pitchFamily="18" charset="0"/>
                              </a:rPr>
                              <m:t>8</m:t>
                            </m:r>
                          </m:den>
                        </m:f>
                      </m:e>
                    </m:d>
                  </m:oMath>
                </a14:m>
                <a:endParaRPr lang="en-GB" sz="3200" dirty="0" smtClean="0"/>
              </a:p>
              <a:p>
                <a:pPr marL="0" indent="0">
                  <a:buNone/>
                </a:pPr>
                <a:r>
                  <a:rPr lang="en-GB" sz="3200" dirty="0" smtClean="0"/>
                  <a:t>10</a:t>
                </a:r>
                <a:r>
                  <a:rPr lang="en-GB" sz="3200" baseline="30000" dirty="0" smtClean="0"/>
                  <a:t>9</a:t>
                </a:r>
                <a:r>
                  <a:rPr lang="en-GB" sz="3200" dirty="0" smtClean="0"/>
                  <a:t>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3 </m:t>
                        </m:r>
                        <m:r>
                          <a:rPr lang="en-GB" sz="3200" b="0" i="1" smtClean="0">
                            <a:latin typeface="Cambria Math" panose="02040503050406030204" pitchFamily="18" charset="0"/>
                            <a:ea typeface="Cambria Math" panose="02040503050406030204" pitchFamily="18" charset="0"/>
                          </a:rPr>
                          <m:t>× </m:t>
                        </m:r>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ea typeface="Cambria Math" panose="02040503050406030204" pitchFamily="18" charset="0"/>
                              </a:rPr>
                              <m:t>9.2</m:t>
                            </m:r>
                          </m:sup>
                        </m:sSup>
                        <m:r>
                          <a:rPr lang="en-GB" sz="3200" b="0" i="1" smtClean="0">
                            <a:latin typeface="Cambria Math" panose="02040503050406030204" pitchFamily="18" charset="0"/>
                            <a:ea typeface="Cambria Math" panose="02040503050406030204" pitchFamily="18" charset="0"/>
                          </a:rPr>
                          <m:t>+ </m:t>
                        </m:r>
                        <m:sSub>
                          <m:sSubPr>
                            <m:ctrlPr>
                              <a:rPr lang="en-GB" sz="3200" b="0" i="1" smtClean="0">
                                <a:latin typeface="Cambria Math" panose="02040503050406030204" pitchFamily="18" charset="0"/>
                                <a:ea typeface="Cambria Math" panose="02040503050406030204" pitchFamily="18" charset="0"/>
                              </a:rPr>
                            </m:ctrlPr>
                          </m:sSubPr>
                          <m:e>
                            <m:r>
                              <a:rPr lang="en-GB" sz="3200" b="0" i="1" smtClean="0">
                                <a:latin typeface="Cambria Math" panose="02040503050406030204" pitchFamily="18" charset="0"/>
                                <a:ea typeface="Cambria Math" panose="02040503050406030204" pitchFamily="18" charset="0"/>
                              </a:rPr>
                              <m:t>𝑡</m:t>
                            </m:r>
                          </m:e>
                          <m:sub>
                            <m:r>
                              <a:rPr lang="en-GB" sz="3200" b="0" i="1" smtClean="0">
                                <a:latin typeface="Cambria Math" panose="02040503050406030204" pitchFamily="18" charset="0"/>
                                <a:ea typeface="Cambria Math" panose="02040503050406030204" pitchFamily="18" charset="0"/>
                              </a:rPr>
                              <m:t>2</m:t>
                            </m:r>
                          </m:sub>
                        </m:sSub>
                        <m:r>
                          <a:rPr lang="en-GB" sz="3200" b="0" i="1" smtClean="0">
                            <a:latin typeface="Cambria Math" panose="02040503050406030204" pitchFamily="18" charset="0"/>
                            <a:ea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𝑥</m:t>
                        </m:r>
                        <m:r>
                          <a:rPr lang="en-GB" sz="3200" b="0" i="1" smtClean="0">
                            <a:latin typeface="Cambria Math" panose="02040503050406030204" pitchFamily="18" charset="0"/>
                            <a:ea typeface="Cambria Math" panose="02040503050406030204" pitchFamily="18" charset="0"/>
                          </a:rPr>
                          <m:t> </m:t>
                        </m:r>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ea typeface="Cambria Math" panose="02040503050406030204" pitchFamily="18" charset="0"/>
                              </a:rPr>
                              <m:t>8.9</m:t>
                            </m:r>
                          </m:sup>
                        </m:sSup>
                      </m:num>
                      <m:den>
                        <m:r>
                          <a:rPr lang="en-GB" sz="3200" b="0" i="1" smtClean="0">
                            <a:latin typeface="Cambria Math" panose="02040503050406030204" pitchFamily="18" charset="0"/>
                          </a:rPr>
                          <m:t>8</m:t>
                        </m:r>
                      </m:den>
                    </m:f>
                  </m:oMath>
                </a14:m>
                <a:endParaRPr lang="en-GB" sz="3200" dirty="0" smtClean="0"/>
              </a:p>
              <a:p>
                <a:pPr marL="0" indent="0">
                  <a:buNone/>
                </a:pPr>
                <a:r>
                  <a:rPr lang="en-GB" sz="3200" dirty="0" smtClean="0"/>
                  <a:t>t</a:t>
                </a:r>
                <a:r>
                  <a:rPr lang="en-GB" sz="3200" baseline="-25000" dirty="0" smtClean="0"/>
                  <a:t>2</a:t>
                </a:r>
                <a:r>
                  <a:rPr lang="en-GB" sz="3200" dirty="0" smtClean="0"/>
                  <a:t>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8 </m:t>
                        </m:r>
                        <m:r>
                          <a:rPr lang="en-GB" sz="3200" b="0" i="1" smtClean="0">
                            <a:latin typeface="Cambria Math" panose="02040503050406030204" pitchFamily="18" charset="0"/>
                            <a:ea typeface="Cambria Math" panose="02040503050406030204" pitchFamily="18" charset="0"/>
                          </a:rPr>
                          <m:t>× </m:t>
                        </m:r>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ea typeface="Cambria Math" panose="02040503050406030204" pitchFamily="18" charset="0"/>
                              </a:rPr>
                              <m:t>9</m:t>
                            </m:r>
                          </m:sup>
                        </m:sSup>
                        <m:r>
                          <a:rPr lang="en-GB" sz="3200" b="0" i="1" smtClean="0">
                            <a:latin typeface="Cambria Math" panose="02040503050406030204" pitchFamily="18" charset="0"/>
                            <a:ea typeface="Cambria Math" panose="02040503050406030204" pitchFamily="18" charset="0"/>
                          </a:rPr>
                          <m:t> −3 × </m:t>
                        </m:r>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10</m:t>
                            </m:r>
                          </m:e>
                          <m:sup>
                            <m:r>
                              <a:rPr lang="en-GB" sz="3200" b="0" i="1" smtClean="0">
                                <a:latin typeface="Cambria Math" panose="02040503050406030204" pitchFamily="18" charset="0"/>
                                <a:ea typeface="Cambria Math" panose="02040503050406030204" pitchFamily="18" charset="0"/>
                              </a:rPr>
                              <m:t>9.2</m:t>
                            </m:r>
                          </m:sup>
                        </m:sSup>
                        <m:r>
                          <a:rPr lang="en-GB" sz="3200" b="0" i="1" smtClean="0">
                            <a:latin typeface="Cambria Math" panose="02040503050406030204" pitchFamily="18" charset="0"/>
                            <a:ea typeface="Cambria Math" panose="02040503050406030204" pitchFamily="18" charset="0"/>
                          </a:rPr>
                          <m:t> </m:t>
                        </m:r>
                      </m:num>
                      <m:den>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10</m:t>
                            </m:r>
                          </m:e>
                          <m:sup>
                            <m:r>
                              <a:rPr lang="en-GB" sz="3200" b="0" i="1" smtClean="0">
                                <a:latin typeface="Cambria Math" panose="02040503050406030204" pitchFamily="18" charset="0"/>
                              </a:rPr>
                              <m:t>8.8</m:t>
                            </m:r>
                          </m:sup>
                        </m:sSup>
                      </m:den>
                    </m:f>
                  </m:oMath>
                </a14:m>
                <a:r>
                  <a:rPr lang="en-GB" sz="3200" dirty="0" smtClean="0"/>
                  <a:t> = 5.1hr</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391" t="-3641" r="-1391"/>
                </a:stretch>
              </a:blipFill>
            </p:spPr>
            <p:txBody>
              <a:bodyPr/>
              <a:lstStyle/>
              <a:p>
                <a:r>
                  <a:rPr lang="en-GB">
                    <a:noFill/>
                  </a:rPr>
                  <a:t> </a:t>
                </a:r>
              </a:p>
            </p:txBody>
          </p:sp>
        </mc:Fallback>
      </mc:AlternateContent>
    </p:spTree>
    <p:extLst>
      <p:ext uri="{BB962C8B-B14F-4D97-AF65-F5344CB8AC3E}">
        <p14:creationId xmlns:p14="http://schemas.microsoft.com/office/powerpoint/2010/main" val="184525859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Control of Noise</a:t>
            </a:r>
            <a:endParaRPr lang="en-GB"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Modifying the source to reduce its noise output</a:t>
            </a:r>
          </a:p>
          <a:p>
            <a:pPr marL="514350" indent="-514350">
              <a:buAutoNum type="arabicPeriod"/>
            </a:pPr>
            <a:r>
              <a:rPr lang="en-GB" sz="3200" dirty="0" smtClean="0"/>
              <a:t>Altering or controlling the transmission path and the environment to reduce the noise level reaching the listener</a:t>
            </a:r>
          </a:p>
          <a:p>
            <a:pPr marL="514350" indent="-514350">
              <a:buAutoNum type="arabicPeriod"/>
            </a:pPr>
            <a:r>
              <a:rPr lang="en-GB" sz="3200" dirty="0" smtClean="0"/>
              <a:t>Providing the receiver with personal protective equipment</a:t>
            </a:r>
            <a:endParaRPr lang="en-GB" sz="3200" dirty="0"/>
          </a:p>
        </p:txBody>
      </p:sp>
    </p:spTree>
    <p:extLst>
      <p:ext uri="{BB962C8B-B14F-4D97-AF65-F5344CB8AC3E}">
        <p14:creationId xmlns:p14="http://schemas.microsoft.com/office/powerpoint/2010/main" val="407708391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Control of Noise Source by Design</a:t>
            </a:r>
            <a:endParaRPr lang="en-GB" dirty="0"/>
          </a:p>
        </p:txBody>
      </p:sp>
      <p:sp>
        <p:nvSpPr>
          <p:cNvPr id="3" name="Content Placeholder 2"/>
          <p:cNvSpPr>
            <a:spLocks noGrp="1"/>
          </p:cNvSpPr>
          <p:nvPr>
            <p:ph idx="1"/>
          </p:nvPr>
        </p:nvSpPr>
        <p:spPr/>
        <p:txBody>
          <a:bodyPr>
            <a:normAutofit/>
          </a:bodyPr>
          <a:lstStyle/>
          <a:p>
            <a:r>
              <a:rPr lang="en-GB" sz="3200" dirty="0" smtClean="0"/>
              <a:t>Reduce Impact Forces</a:t>
            </a:r>
          </a:p>
          <a:p>
            <a:r>
              <a:rPr lang="en-GB" sz="3200" dirty="0" smtClean="0"/>
              <a:t>Reduce Speeds and Pressures</a:t>
            </a:r>
          </a:p>
          <a:p>
            <a:r>
              <a:rPr lang="en-GB" sz="3200" dirty="0" smtClean="0"/>
              <a:t>Reduce Frictional Resistance</a:t>
            </a:r>
          </a:p>
          <a:p>
            <a:r>
              <a:rPr lang="en-GB" sz="3200" dirty="0" smtClean="0"/>
              <a:t>Reduce Radiating Area</a:t>
            </a:r>
          </a:p>
          <a:p>
            <a:r>
              <a:rPr lang="en-GB" sz="3200" dirty="0" smtClean="0"/>
              <a:t>Reduce Noise Leakage</a:t>
            </a:r>
          </a:p>
          <a:p>
            <a:r>
              <a:rPr lang="en-GB" sz="3200" dirty="0" smtClean="0"/>
              <a:t>Isolate and Dampen Vibrating elements</a:t>
            </a:r>
          </a:p>
          <a:p>
            <a:r>
              <a:rPr lang="en-GB" sz="3200" dirty="0" smtClean="0"/>
              <a:t>Provide Mufflers/Silencers</a:t>
            </a:r>
          </a:p>
          <a:p>
            <a:endParaRPr lang="en-GB" sz="3200" dirty="0"/>
          </a:p>
        </p:txBody>
      </p:sp>
    </p:spTree>
    <p:extLst>
      <p:ext uri="{BB962C8B-B14F-4D97-AF65-F5344CB8AC3E}">
        <p14:creationId xmlns:p14="http://schemas.microsoft.com/office/powerpoint/2010/main" val="37075664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Reduce Impact Forces</a:t>
            </a:r>
            <a:endParaRPr lang="en-GB" dirty="0"/>
          </a:p>
        </p:txBody>
      </p:sp>
      <p:sp>
        <p:nvSpPr>
          <p:cNvPr id="3" name="Content Placeholder 2"/>
          <p:cNvSpPr>
            <a:spLocks noGrp="1"/>
          </p:cNvSpPr>
          <p:nvPr>
            <p:ph idx="1"/>
          </p:nvPr>
        </p:nvSpPr>
        <p:spPr/>
        <p:txBody>
          <a:bodyPr>
            <a:normAutofit/>
          </a:bodyPr>
          <a:lstStyle/>
          <a:p>
            <a:r>
              <a:rPr lang="en-GB" sz="3200" dirty="0" smtClean="0"/>
              <a:t>Many machines and items of equipment are designed with parts that strike forcefully against other parts, producing noise</a:t>
            </a:r>
          </a:p>
          <a:p>
            <a:r>
              <a:rPr lang="en-GB" sz="3200" dirty="0" smtClean="0"/>
              <a:t>Several steps can be taken to reduce noise from impact forces</a:t>
            </a:r>
          </a:p>
          <a:p>
            <a:r>
              <a:rPr lang="en-GB" sz="3200" dirty="0" smtClean="0"/>
              <a:t>The particular remedy to be applied will be determined by the nature of the machine in question</a:t>
            </a:r>
            <a:endParaRPr lang="en-GB" sz="3200" dirty="0"/>
          </a:p>
        </p:txBody>
      </p:sp>
    </p:spTree>
    <p:extLst>
      <p:ext uri="{BB962C8B-B14F-4D97-AF65-F5344CB8AC3E}">
        <p14:creationId xmlns:p14="http://schemas.microsoft.com/office/powerpoint/2010/main" val="12345940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Steps to Reduce Noise From Impact Forces</a:t>
            </a:r>
            <a:endParaRPr lang="en-GB"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Reduce the weight, size, or height of fall of the impacting mass</a:t>
            </a:r>
          </a:p>
          <a:p>
            <a:pPr marL="514350" indent="-514350">
              <a:buAutoNum type="arabicPeriod"/>
            </a:pPr>
            <a:r>
              <a:rPr lang="en-GB" sz="3200" dirty="0" smtClean="0"/>
              <a:t>Cushion the impact by inserting a layer of shock absorbing material between the impacting surfaces</a:t>
            </a:r>
          </a:p>
          <a:p>
            <a:pPr marL="514350" indent="-514350">
              <a:buAutoNum type="arabicPeriod"/>
            </a:pPr>
            <a:r>
              <a:rPr lang="en-GB" sz="3200" dirty="0" smtClean="0"/>
              <a:t>Whenever practical, one of the impact heads or surfaces should be made of non-metallic material to reduce resonance (ringing) of the heads</a:t>
            </a:r>
            <a:endParaRPr lang="en-GB" sz="3200" dirty="0"/>
          </a:p>
        </p:txBody>
      </p:sp>
    </p:spTree>
    <p:extLst>
      <p:ext uri="{BB962C8B-B14F-4D97-AF65-F5344CB8AC3E}">
        <p14:creationId xmlns:p14="http://schemas.microsoft.com/office/powerpoint/2010/main" val="13586865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Steps to Reduce Noise From Impact Forces</a:t>
            </a:r>
          </a:p>
        </p:txBody>
      </p:sp>
      <p:sp>
        <p:nvSpPr>
          <p:cNvPr id="3" name="Content Placeholder 2"/>
          <p:cNvSpPr>
            <a:spLocks noGrp="1"/>
          </p:cNvSpPr>
          <p:nvPr>
            <p:ph idx="1"/>
          </p:nvPr>
        </p:nvSpPr>
        <p:spPr/>
        <p:txBody>
          <a:bodyPr>
            <a:normAutofit/>
          </a:bodyPr>
          <a:lstStyle/>
          <a:p>
            <a:pPr marL="514350" indent="-514350">
              <a:buAutoNum type="arabicPeriod" startAt="4"/>
            </a:pPr>
            <a:r>
              <a:rPr lang="en-GB" sz="3200" dirty="0" smtClean="0"/>
              <a:t>Substitute the application of a small impact force over a long time period for a large force over a short period to achieve the same result</a:t>
            </a:r>
          </a:p>
          <a:p>
            <a:pPr marL="514350" indent="-514350">
              <a:buAutoNum type="arabicPeriod" startAt="4"/>
            </a:pPr>
            <a:r>
              <a:rPr lang="en-GB" sz="3200" dirty="0" smtClean="0"/>
              <a:t>Smooth out acceleration of moving parts by applying accelerating forces gradually</a:t>
            </a:r>
          </a:p>
          <a:p>
            <a:pPr marL="514350" indent="-514350">
              <a:buAutoNum type="arabicPeriod" startAt="4"/>
            </a:pPr>
            <a:r>
              <a:rPr lang="en-GB" sz="3200" dirty="0" smtClean="0"/>
              <a:t>Minimise overshoot, backlash, and loose play in cams, followers, gears, linkages, and other parts</a:t>
            </a:r>
          </a:p>
          <a:p>
            <a:pPr marL="0" indent="0">
              <a:buNone/>
            </a:pPr>
            <a:endParaRPr lang="en-GB" sz="3200" dirty="0"/>
          </a:p>
        </p:txBody>
      </p:sp>
    </p:spTree>
    <p:extLst>
      <p:ext uri="{BB962C8B-B14F-4D97-AF65-F5344CB8AC3E}">
        <p14:creationId xmlns:p14="http://schemas.microsoft.com/office/powerpoint/2010/main" val="217441207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Reduce Speeds and Pressures</a:t>
            </a:r>
            <a:endParaRPr lang="en-GB" dirty="0"/>
          </a:p>
        </p:txBody>
      </p:sp>
      <p:sp>
        <p:nvSpPr>
          <p:cNvPr id="3" name="Content Placeholder 2"/>
          <p:cNvSpPr>
            <a:spLocks noGrp="1"/>
          </p:cNvSpPr>
          <p:nvPr>
            <p:ph idx="1"/>
          </p:nvPr>
        </p:nvSpPr>
        <p:spPr/>
        <p:txBody>
          <a:bodyPr>
            <a:normAutofit/>
          </a:bodyPr>
          <a:lstStyle/>
          <a:p>
            <a:r>
              <a:rPr lang="en-GB" sz="3200" dirty="0" smtClean="0"/>
              <a:t>Reducing the speed of rotating and moving parts in machines and mechanical systems results in smoother operation and lower noise output</a:t>
            </a:r>
          </a:p>
          <a:p>
            <a:r>
              <a:rPr lang="en-GB" sz="3200" dirty="0" smtClean="0"/>
              <a:t>Likewise, reducing pressure and flow velocities in air, gas, and liquid circulation systems lessens turbulence, resulting in decreased noise radiation</a:t>
            </a:r>
            <a:endParaRPr lang="en-GB" sz="3200" dirty="0"/>
          </a:p>
        </p:txBody>
      </p:sp>
    </p:spTree>
    <p:extLst>
      <p:ext uri="{BB962C8B-B14F-4D97-AF65-F5344CB8AC3E}">
        <p14:creationId xmlns:p14="http://schemas.microsoft.com/office/powerpoint/2010/main" val="92327177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Steps to Reduce Noise from Rotating and Moving Parts</a:t>
            </a:r>
            <a:endParaRPr lang="en-GB"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Fans, impellers, rotors, turbines, and blowers should be operated at the lowest blade tip speeds that will still meet job needs</a:t>
            </a:r>
          </a:p>
          <a:p>
            <a:pPr marL="0" indent="0">
              <a:buNone/>
            </a:pPr>
            <a:r>
              <a:rPr lang="en-GB" sz="3200" dirty="0" smtClean="0"/>
              <a:t>     Use large-diameter, low-speed fans rather than smaller </a:t>
            </a:r>
          </a:p>
          <a:p>
            <a:pPr marL="0" indent="0">
              <a:buNone/>
            </a:pPr>
            <a:r>
              <a:rPr lang="en-GB" sz="3200" dirty="0"/>
              <a:t> </a:t>
            </a:r>
            <a:r>
              <a:rPr lang="en-GB" sz="3200" dirty="0" smtClean="0"/>
              <a:t>    diameter, high-speed units</a:t>
            </a:r>
          </a:p>
          <a:p>
            <a:pPr marL="0" indent="0">
              <a:buNone/>
            </a:pPr>
            <a:r>
              <a:rPr lang="en-GB" sz="3200" dirty="0"/>
              <a:t> </a:t>
            </a:r>
            <a:r>
              <a:rPr lang="en-GB" sz="3200" dirty="0" smtClean="0"/>
              <a:t>    In short, maximise diameter and minimise tip speed</a:t>
            </a:r>
            <a:endParaRPr lang="en-GB" sz="3200" dirty="0"/>
          </a:p>
        </p:txBody>
      </p:sp>
    </p:spTree>
    <p:extLst>
      <p:ext uri="{BB962C8B-B14F-4D97-AF65-F5344CB8AC3E}">
        <p14:creationId xmlns:p14="http://schemas.microsoft.com/office/powerpoint/2010/main" val="3622217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Steps to Reduce Noise from Rotating and Moving Parts</a:t>
            </a:r>
          </a:p>
        </p:txBody>
      </p:sp>
      <p:sp>
        <p:nvSpPr>
          <p:cNvPr id="3" name="Content Placeholder 2"/>
          <p:cNvSpPr>
            <a:spLocks noGrp="1"/>
          </p:cNvSpPr>
          <p:nvPr>
            <p:ph idx="1"/>
          </p:nvPr>
        </p:nvSpPr>
        <p:spPr/>
        <p:txBody>
          <a:bodyPr>
            <a:normAutofit/>
          </a:bodyPr>
          <a:lstStyle/>
          <a:p>
            <a:pPr marL="514350" indent="-514350">
              <a:buAutoNum type="arabicPeriod" startAt="2"/>
            </a:pPr>
            <a:r>
              <a:rPr lang="en-GB" sz="3200" dirty="0" smtClean="0"/>
              <a:t>In air ventilation systems, a 50% reduction in the speed of the air flow may lower the noise output by 10 to 20dB, or roughly one-quarter to one-half of the original loudness</a:t>
            </a:r>
          </a:p>
          <a:p>
            <a:pPr marL="0" indent="0">
              <a:buNone/>
            </a:pPr>
            <a:endParaRPr lang="en-GB" sz="3200" dirty="0" smtClean="0"/>
          </a:p>
          <a:p>
            <a:pPr marL="0" indent="0">
              <a:buNone/>
            </a:pPr>
            <a:r>
              <a:rPr lang="en-GB" sz="3200" dirty="0" smtClean="0"/>
              <a:t>      In a given system, reduction of air speed can be achieved </a:t>
            </a:r>
          </a:p>
          <a:p>
            <a:pPr marL="0" indent="0">
              <a:buNone/>
            </a:pPr>
            <a:r>
              <a:rPr lang="en-GB" sz="3200" dirty="0"/>
              <a:t> </a:t>
            </a:r>
            <a:r>
              <a:rPr lang="en-GB" sz="3200" dirty="0" smtClean="0"/>
              <a:t>     by operating at lower motor or blower speeds, installing a</a:t>
            </a:r>
          </a:p>
          <a:p>
            <a:pPr marL="0" indent="0">
              <a:buNone/>
            </a:pPr>
            <a:r>
              <a:rPr lang="en-GB" sz="3200" dirty="0"/>
              <a:t> </a:t>
            </a:r>
            <a:r>
              <a:rPr lang="en-GB" sz="3200" dirty="0" smtClean="0"/>
              <a:t>     greater number of ventilating grilles, or increasing the </a:t>
            </a:r>
          </a:p>
          <a:p>
            <a:pPr marL="0" indent="0">
              <a:buNone/>
            </a:pPr>
            <a:r>
              <a:rPr lang="en-GB" sz="3200" dirty="0"/>
              <a:t> </a:t>
            </a:r>
            <a:r>
              <a:rPr lang="en-GB" sz="3200" dirty="0" smtClean="0"/>
              <a:t>     cross-sectional area of the existing grilles</a:t>
            </a:r>
          </a:p>
          <a:p>
            <a:pPr marL="0" indent="0">
              <a:buNone/>
            </a:pPr>
            <a:endParaRPr lang="en-GB" sz="3200" dirty="0"/>
          </a:p>
        </p:txBody>
      </p:sp>
    </p:spTree>
    <p:extLst>
      <p:ext uri="{BB962C8B-B14F-4D97-AF65-F5344CB8AC3E}">
        <p14:creationId xmlns:p14="http://schemas.microsoft.com/office/powerpoint/2010/main" val="12183664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Steps to Reduce Frictional Resistance</a:t>
            </a:r>
            <a:endParaRPr lang="en-GB" dirty="0"/>
          </a:p>
        </p:txBody>
      </p:sp>
      <p:sp>
        <p:nvSpPr>
          <p:cNvPr id="3" name="Content Placeholder 2"/>
          <p:cNvSpPr>
            <a:spLocks noGrp="1"/>
          </p:cNvSpPr>
          <p:nvPr>
            <p:ph idx="1"/>
          </p:nvPr>
        </p:nvSpPr>
        <p:spPr/>
        <p:txBody>
          <a:bodyPr>
            <a:normAutofit/>
          </a:bodyPr>
          <a:lstStyle/>
          <a:p>
            <a:r>
              <a:rPr lang="en-GB" sz="3200" dirty="0" smtClean="0"/>
              <a:t>Reducing friction between rotating, sliding, or moving parts in mechanical systems frequently results in smoother operation and lower noise output.</a:t>
            </a:r>
          </a:p>
          <a:p>
            <a:r>
              <a:rPr lang="en-GB" sz="3200" dirty="0" smtClean="0"/>
              <a:t>Similarly, reducing flow resistance in fluid distribution systems results in less noise radiation</a:t>
            </a:r>
            <a:endParaRPr lang="en-GB" sz="3200" dirty="0"/>
          </a:p>
        </p:txBody>
      </p:sp>
    </p:spTree>
    <p:extLst>
      <p:ext uri="{BB962C8B-B14F-4D97-AF65-F5344CB8AC3E}">
        <p14:creationId xmlns:p14="http://schemas.microsoft.com/office/powerpoint/2010/main" val="409980912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Steps to Reduce Frictional Resistance</a:t>
            </a:r>
          </a:p>
        </p:txBody>
      </p:sp>
      <p:sp>
        <p:nvSpPr>
          <p:cNvPr id="3" name="Content Placeholder 2"/>
          <p:cNvSpPr>
            <a:spLocks noGrp="1"/>
          </p:cNvSpPr>
          <p:nvPr>
            <p:ph idx="1"/>
          </p:nvPr>
        </p:nvSpPr>
        <p:spPr/>
        <p:txBody>
          <a:bodyPr>
            <a:normAutofit/>
          </a:bodyPr>
          <a:lstStyle/>
          <a:p>
            <a:pPr marL="514350" indent="-514350">
              <a:buAutoNum type="arabicPeriod"/>
            </a:pPr>
            <a:r>
              <a:rPr lang="en-GB" sz="3200" b="1" u="sng" dirty="0" smtClean="0"/>
              <a:t>Alignment</a:t>
            </a:r>
            <a:r>
              <a:rPr lang="en-GB" sz="3200" dirty="0" smtClean="0"/>
              <a:t>: - Good axial and directional alignment in pulley systems, gear trains, shaft couplings, power transmission systems, and bearing and axle alignment are fundamental requirements for low noise output</a:t>
            </a:r>
            <a:endParaRPr lang="en-GB" sz="3200" b="1" u="sng" dirty="0" smtClean="0"/>
          </a:p>
          <a:p>
            <a:pPr marL="514350" indent="-514350">
              <a:buAutoNum type="arabicPeriod"/>
            </a:pPr>
            <a:r>
              <a:rPr lang="en-GB" sz="3200" b="1" u="sng" dirty="0" smtClean="0"/>
              <a:t>Polish</a:t>
            </a:r>
            <a:r>
              <a:rPr lang="en-GB" sz="3200" dirty="0" smtClean="0"/>
              <a:t>: - Highly polished and smooth surfaces between sliding, meshing, or contacting parts are required for quiet operation, particularly where bearings, gears, cams, rails and guides are concerned</a:t>
            </a:r>
            <a:endParaRPr lang="en-GB" sz="3200" dirty="0"/>
          </a:p>
        </p:txBody>
      </p:sp>
    </p:spTree>
    <p:extLst>
      <p:ext uri="{BB962C8B-B14F-4D97-AF65-F5344CB8AC3E}">
        <p14:creationId xmlns:p14="http://schemas.microsoft.com/office/powerpoint/2010/main" val="145578502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Steps to Reduce Frictional Resistance</a:t>
            </a:r>
          </a:p>
        </p:txBody>
      </p:sp>
      <p:sp>
        <p:nvSpPr>
          <p:cNvPr id="3" name="Content Placeholder 2"/>
          <p:cNvSpPr>
            <a:spLocks noGrp="1"/>
          </p:cNvSpPr>
          <p:nvPr>
            <p:ph idx="1"/>
          </p:nvPr>
        </p:nvSpPr>
        <p:spPr/>
        <p:txBody>
          <a:bodyPr>
            <a:normAutofit/>
          </a:bodyPr>
          <a:lstStyle/>
          <a:p>
            <a:pPr marL="514350" indent="-514350">
              <a:buAutoNum type="arabicPeriod" startAt="3"/>
            </a:pPr>
            <a:r>
              <a:rPr lang="en-GB" sz="3200" b="1" u="sng" dirty="0" smtClean="0"/>
              <a:t>Balance</a:t>
            </a:r>
            <a:r>
              <a:rPr lang="en-GB" sz="3200" dirty="0" smtClean="0"/>
              <a:t>: - Static and dynamic balancing of rotating parts reduces frictional resistance and vibration, resulting in lower noise output</a:t>
            </a:r>
            <a:endParaRPr lang="en-GB" sz="3200" b="1" u="sng" dirty="0" smtClean="0"/>
          </a:p>
          <a:p>
            <a:pPr marL="514350" indent="-514350">
              <a:buAutoNum type="arabicPeriod" startAt="3"/>
            </a:pPr>
            <a:r>
              <a:rPr lang="en-GB" sz="3200" b="1" u="sng" dirty="0" smtClean="0"/>
              <a:t>Eccentricity (out-of-roundness)</a:t>
            </a:r>
            <a:r>
              <a:rPr lang="en-GB" sz="3200" dirty="0" smtClean="0"/>
              <a:t>: - Off-</a:t>
            </a:r>
            <a:r>
              <a:rPr lang="en-GB" sz="3200" dirty="0" err="1" smtClean="0"/>
              <a:t>centering</a:t>
            </a:r>
            <a:r>
              <a:rPr lang="en-GB" sz="3200" dirty="0" smtClean="0"/>
              <a:t> of rotating parts such as pulleys, gears, rotors, and shaft/bearing alignment causes vibration and noise</a:t>
            </a:r>
            <a:endParaRPr lang="en-GB" sz="3200" b="1" u="sng" dirty="0" smtClean="0"/>
          </a:p>
          <a:p>
            <a:pPr marL="0" indent="0">
              <a:buNone/>
            </a:pPr>
            <a:endParaRPr lang="en-GB" sz="3200" dirty="0"/>
          </a:p>
        </p:txBody>
      </p:sp>
    </p:spTree>
    <p:extLst>
      <p:ext uri="{BB962C8B-B14F-4D97-AF65-F5344CB8AC3E}">
        <p14:creationId xmlns:p14="http://schemas.microsoft.com/office/powerpoint/2010/main" val="122469504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Steps to Reduce Frictional Resistance</a:t>
            </a:r>
          </a:p>
        </p:txBody>
      </p:sp>
      <p:sp>
        <p:nvSpPr>
          <p:cNvPr id="3" name="Content Placeholder 2"/>
          <p:cNvSpPr>
            <a:spLocks noGrp="1"/>
          </p:cNvSpPr>
          <p:nvPr>
            <p:ph idx="1"/>
          </p:nvPr>
        </p:nvSpPr>
        <p:spPr/>
        <p:txBody>
          <a:bodyPr>
            <a:normAutofit/>
          </a:bodyPr>
          <a:lstStyle/>
          <a:p>
            <a:r>
              <a:rPr lang="en-GB" sz="3200" dirty="0" smtClean="0"/>
              <a:t>The key to effective noise control in fluid systems is </a:t>
            </a:r>
            <a:r>
              <a:rPr lang="en-GB" sz="3200" b="1" dirty="0" smtClean="0"/>
              <a:t>Streamline flow</a:t>
            </a:r>
            <a:endParaRPr lang="en-GB" sz="3200" dirty="0" smtClean="0"/>
          </a:p>
          <a:p>
            <a:r>
              <a:rPr lang="en-GB" sz="3200" dirty="0" smtClean="0"/>
              <a:t>The two most important factors that determine whether flow will be streamline or turbulent are the speed of the fluid and the cross-sectional area of the flow path, that is, the pipe or duct diameter</a:t>
            </a:r>
          </a:p>
          <a:p>
            <a:r>
              <a:rPr lang="en-GB" sz="3200" dirty="0" smtClean="0"/>
              <a:t>The rule of thumb for quiet operation is to use a low-speed, large-diameter system to meet a specified flow capacity requirement</a:t>
            </a:r>
            <a:endParaRPr lang="en-GB" sz="3200" dirty="0"/>
          </a:p>
        </p:txBody>
      </p:sp>
    </p:spTree>
    <p:extLst>
      <p:ext uri="{BB962C8B-B14F-4D97-AF65-F5344CB8AC3E}">
        <p14:creationId xmlns:p14="http://schemas.microsoft.com/office/powerpoint/2010/main" val="282917528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Steps to Reduce Frictional Resistance</a:t>
            </a:r>
          </a:p>
        </p:txBody>
      </p:sp>
      <p:sp>
        <p:nvSpPr>
          <p:cNvPr id="3" name="Content Placeholder 2"/>
          <p:cNvSpPr>
            <a:spLocks noGrp="1"/>
          </p:cNvSpPr>
          <p:nvPr>
            <p:ph idx="1"/>
          </p:nvPr>
        </p:nvSpPr>
        <p:spPr/>
        <p:txBody>
          <a:bodyPr>
            <a:normAutofit/>
          </a:bodyPr>
          <a:lstStyle/>
          <a:p>
            <a:pPr marL="514350" indent="-514350">
              <a:buAutoNum type="arabicPeriod"/>
            </a:pPr>
            <a:r>
              <a:rPr lang="en-GB" sz="3200" b="1" u="sng" dirty="0" smtClean="0"/>
              <a:t>Low fluid speed</a:t>
            </a:r>
            <a:r>
              <a:rPr lang="en-GB" sz="3200" dirty="0" smtClean="0"/>
              <a:t>: - Low fluid speeds avoid turbulence, which is one of the main causes of noise</a:t>
            </a:r>
          </a:p>
          <a:p>
            <a:pPr marL="514350" indent="-514350">
              <a:buAutoNum type="arabicPeriod"/>
            </a:pPr>
            <a:r>
              <a:rPr lang="en-GB" sz="3200" b="1" u="sng" dirty="0" smtClean="0"/>
              <a:t>Smooth boundary surfaces</a:t>
            </a:r>
            <a:r>
              <a:rPr lang="en-GB" sz="3200" dirty="0" smtClean="0"/>
              <a:t>: - Duct or pipe systems with smooth interior walls edges, and joints generate less turbulence and noise than systems with rough or jagged walls or joints</a:t>
            </a:r>
            <a:endParaRPr lang="en-GB" sz="3200" b="1" u="sng" dirty="0" smtClean="0"/>
          </a:p>
          <a:p>
            <a:pPr marL="514350" indent="-514350">
              <a:buAutoNum type="arabicPeriod"/>
            </a:pPr>
            <a:r>
              <a:rPr lang="en-GB" sz="3200" b="1" u="sng" dirty="0" smtClean="0"/>
              <a:t>Simple layouts</a:t>
            </a:r>
            <a:r>
              <a:rPr lang="en-GB" sz="3200" dirty="0" smtClean="0"/>
              <a:t>: - A well-designed duct or pipe system with a minimum of branches, turns, fittings and connectors is substantially less noisy than a complicated layout</a:t>
            </a:r>
            <a:endParaRPr lang="en-GB" sz="3200" b="1" u="sng" dirty="0"/>
          </a:p>
        </p:txBody>
      </p:sp>
    </p:spTree>
    <p:extLst>
      <p:ext uri="{BB962C8B-B14F-4D97-AF65-F5344CB8AC3E}">
        <p14:creationId xmlns:p14="http://schemas.microsoft.com/office/powerpoint/2010/main" val="408701302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Steps to Reduce Frictional Resistance</a:t>
            </a:r>
          </a:p>
        </p:txBody>
      </p:sp>
      <p:sp>
        <p:nvSpPr>
          <p:cNvPr id="3" name="Content Placeholder 2"/>
          <p:cNvSpPr>
            <a:spLocks noGrp="1"/>
          </p:cNvSpPr>
          <p:nvPr>
            <p:ph idx="1"/>
          </p:nvPr>
        </p:nvSpPr>
        <p:spPr/>
        <p:txBody>
          <a:bodyPr>
            <a:normAutofit lnSpcReduction="10000"/>
          </a:bodyPr>
          <a:lstStyle/>
          <a:p>
            <a:pPr marL="514350" indent="-514350">
              <a:buAutoNum type="arabicPeriod" startAt="4"/>
            </a:pPr>
            <a:r>
              <a:rPr lang="en-GB" sz="3200" b="1" u="sng" dirty="0" smtClean="0"/>
              <a:t>Long-radius turns</a:t>
            </a:r>
            <a:r>
              <a:rPr lang="en-GB" sz="3200" dirty="0" smtClean="0"/>
              <a:t>: - Changes in flow direction should be made gradually and smoothly</a:t>
            </a:r>
            <a:endParaRPr lang="en-GB" sz="3200" b="1" u="sng" dirty="0" smtClean="0"/>
          </a:p>
          <a:p>
            <a:pPr marL="514350" indent="-514350">
              <a:buAutoNum type="arabicPeriod" startAt="4"/>
            </a:pPr>
            <a:r>
              <a:rPr lang="en-GB" sz="3200" b="1" u="sng" dirty="0" smtClean="0"/>
              <a:t>Flared sections</a:t>
            </a:r>
            <a:r>
              <a:rPr lang="en-GB" sz="3200" dirty="0" smtClean="0"/>
              <a:t>: - Flaring of intake and exhaust openings, particularly in a duct system, tends to reduce flow speeds at these locations, often with substantial reductions in noise output</a:t>
            </a:r>
          </a:p>
          <a:p>
            <a:pPr marL="514350" indent="-514350">
              <a:buAutoNum type="arabicPeriod" startAt="4"/>
            </a:pPr>
            <a:r>
              <a:rPr lang="en-GB" sz="3200" b="1" u="sng" dirty="0" smtClean="0"/>
              <a:t>Streamline transition in flow path</a:t>
            </a:r>
            <a:r>
              <a:rPr lang="en-GB" sz="3200" dirty="0" smtClean="0"/>
              <a:t>: - Changes in flow path dimensions or cross- sectional areas should be made gradually and smoothly with tapered or flared transition sections</a:t>
            </a:r>
            <a:endParaRPr lang="en-GB" sz="3200" b="1" u="sng" dirty="0"/>
          </a:p>
        </p:txBody>
      </p:sp>
    </p:spTree>
    <p:extLst>
      <p:ext uri="{BB962C8B-B14F-4D97-AF65-F5344CB8AC3E}">
        <p14:creationId xmlns:p14="http://schemas.microsoft.com/office/powerpoint/2010/main" val="310093300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Reduce Noise Leakage</a:t>
            </a:r>
            <a:endParaRPr lang="en-GB"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All unnecessary holes or cracks, particularly at joints, should be caulked</a:t>
            </a:r>
          </a:p>
          <a:p>
            <a:pPr marL="514350" indent="-514350">
              <a:buAutoNum type="arabicPeriod"/>
            </a:pPr>
            <a:r>
              <a:rPr lang="en-GB" sz="3200" dirty="0" smtClean="0"/>
              <a:t>All electrical or plumbing penetrations of the housing or cabinet should be sealed with rubber gaskets or a suitable non-setting caulk</a:t>
            </a:r>
          </a:p>
          <a:p>
            <a:pPr marL="514350" indent="-514350">
              <a:buAutoNum type="arabicPeriod"/>
            </a:pPr>
            <a:r>
              <a:rPr lang="en-GB" sz="3200" dirty="0" smtClean="0"/>
              <a:t>If practical, all other functional or required openings or ports that radiate noise should be covered with lids or shields edged with soft rubber gaskets to effect an air tight seal</a:t>
            </a:r>
            <a:endParaRPr lang="en-GB" sz="3200" dirty="0"/>
          </a:p>
        </p:txBody>
      </p:sp>
    </p:spTree>
    <p:extLst>
      <p:ext uri="{BB962C8B-B14F-4D97-AF65-F5344CB8AC3E}">
        <p14:creationId xmlns:p14="http://schemas.microsoft.com/office/powerpoint/2010/main" val="288507705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Isolate and Dampen Vibrating Elements</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Vibration problems can be considered in two parts: -</a:t>
            </a:r>
          </a:p>
          <a:p>
            <a:pPr marL="514350" indent="-514350">
              <a:buAutoNum type="arabicPeriod"/>
            </a:pPr>
            <a:r>
              <a:rPr lang="en-GB" sz="3200" dirty="0" smtClean="0"/>
              <a:t>Must prevent energy transmission between the source and surfaces that radiate the energy</a:t>
            </a:r>
          </a:p>
          <a:p>
            <a:pPr marL="514350" indent="-514350">
              <a:buAutoNum type="arabicPeriod"/>
            </a:pPr>
            <a:r>
              <a:rPr lang="en-GB" sz="3200" dirty="0" smtClean="0"/>
              <a:t>We must dissipate or attenuate the energy somewhere in the structure</a:t>
            </a:r>
          </a:p>
          <a:p>
            <a:pPr marL="514350" indent="-514350">
              <a:buAutoNum type="arabicPeriod"/>
            </a:pPr>
            <a:r>
              <a:rPr lang="en-GB" sz="3200" dirty="0" smtClean="0"/>
              <a:t>The first part of the problem is solved by </a:t>
            </a:r>
            <a:r>
              <a:rPr lang="en-GB" sz="3200" b="1" dirty="0" smtClean="0"/>
              <a:t>isolation</a:t>
            </a:r>
            <a:r>
              <a:rPr lang="en-GB" sz="3200" dirty="0" smtClean="0"/>
              <a:t> and the second part is solved by </a:t>
            </a:r>
            <a:r>
              <a:rPr lang="en-GB" sz="3200" b="1" dirty="0" smtClean="0"/>
              <a:t>damping</a:t>
            </a:r>
            <a:endParaRPr lang="en-GB" sz="3200" dirty="0"/>
          </a:p>
        </p:txBody>
      </p:sp>
    </p:spTree>
    <p:extLst>
      <p:ext uri="{BB962C8B-B14F-4D97-AF65-F5344CB8AC3E}">
        <p14:creationId xmlns:p14="http://schemas.microsoft.com/office/powerpoint/2010/main" val="244706569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Isolate and Dampen Vibrating Elements</a:t>
            </a:r>
          </a:p>
        </p:txBody>
      </p:sp>
      <p:sp>
        <p:nvSpPr>
          <p:cNvPr id="3" name="Content Placeholder 2"/>
          <p:cNvSpPr>
            <a:spLocks noGrp="1"/>
          </p:cNvSpPr>
          <p:nvPr>
            <p:ph idx="1"/>
          </p:nvPr>
        </p:nvSpPr>
        <p:spPr/>
        <p:txBody>
          <a:bodyPr>
            <a:normAutofit/>
          </a:bodyPr>
          <a:lstStyle/>
          <a:p>
            <a:r>
              <a:rPr lang="en-GB" sz="3200" dirty="0" smtClean="0"/>
              <a:t>The most effective method of vibration isolation involves the resilient mounting of the vibrating component on the most massive and structurally rigid part of the machine</a:t>
            </a:r>
          </a:p>
          <a:p>
            <a:r>
              <a:rPr lang="en-GB" sz="3200" dirty="0" smtClean="0"/>
              <a:t>All attachments or connections to the vibrating part, in the form of pipes, conduits, and shaft couplers, must be made with flexible or resilient connectors or couplers</a:t>
            </a:r>
            <a:endParaRPr lang="en-GB" sz="3200" dirty="0"/>
          </a:p>
        </p:txBody>
      </p:sp>
    </p:spTree>
    <p:extLst>
      <p:ext uri="{BB962C8B-B14F-4D97-AF65-F5344CB8AC3E}">
        <p14:creationId xmlns:p14="http://schemas.microsoft.com/office/powerpoint/2010/main" val="142353695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Isolate and Dampen Vibrating Elements</a:t>
            </a:r>
          </a:p>
        </p:txBody>
      </p:sp>
      <p:sp>
        <p:nvSpPr>
          <p:cNvPr id="3" name="Content Placeholder 2"/>
          <p:cNvSpPr>
            <a:spLocks noGrp="1"/>
          </p:cNvSpPr>
          <p:nvPr>
            <p:ph idx="1"/>
          </p:nvPr>
        </p:nvSpPr>
        <p:spPr/>
        <p:txBody>
          <a:bodyPr>
            <a:normAutofit/>
          </a:bodyPr>
          <a:lstStyle/>
          <a:p>
            <a:r>
              <a:rPr lang="en-GB" sz="3200" dirty="0" smtClean="0"/>
              <a:t>Damping material or structures are those that have some viscous properties</a:t>
            </a:r>
          </a:p>
          <a:p>
            <a:r>
              <a:rPr lang="en-GB" sz="3200" dirty="0" smtClean="0"/>
              <a:t>They tend to bend or distort slightly, thus consuming part of the noise energy in molecular motion</a:t>
            </a:r>
          </a:p>
          <a:p>
            <a:r>
              <a:rPr lang="en-GB" sz="3200" dirty="0" smtClean="0"/>
              <a:t>The use of spring mounts on motors and laminated galvanised steel and plastic in air-conditioning ducts are two examples</a:t>
            </a:r>
            <a:endParaRPr lang="en-GB" sz="3200" dirty="0"/>
          </a:p>
        </p:txBody>
      </p:sp>
    </p:spTree>
    <p:extLst>
      <p:ext uri="{BB962C8B-B14F-4D97-AF65-F5344CB8AC3E}">
        <p14:creationId xmlns:p14="http://schemas.microsoft.com/office/powerpoint/2010/main" val="306308906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Guidelines in Selecting Damping Materials</a:t>
            </a:r>
            <a:endParaRPr lang="en-GB" dirty="0"/>
          </a:p>
        </p:txBody>
      </p:sp>
      <p:sp>
        <p:nvSpPr>
          <p:cNvPr id="3" name="Content Placeholder 2"/>
          <p:cNvSpPr>
            <a:spLocks noGrp="1"/>
          </p:cNvSpPr>
          <p:nvPr>
            <p:ph idx="1"/>
          </p:nvPr>
        </p:nvSpPr>
        <p:spPr>
          <a:xfrm>
            <a:off x="838200" y="1825625"/>
            <a:ext cx="9550400" cy="4351338"/>
          </a:xfrm>
        </p:spPr>
        <p:txBody>
          <a:bodyPr>
            <a:normAutofit/>
          </a:bodyPr>
          <a:lstStyle/>
          <a:p>
            <a:pPr marL="514350" indent="-514350">
              <a:buAutoNum type="arabicPeriod"/>
            </a:pPr>
            <a:r>
              <a:rPr lang="en-GB" sz="3200" dirty="0" smtClean="0"/>
              <a:t>Damping materials should be applied to those sections of a vibrating surface where the most flexing, bending, or motion occurs</a:t>
            </a:r>
          </a:p>
          <a:p>
            <a:pPr marL="514350" indent="-514350">
              <a:buAutoNum type="arabicPeriod"/>
            </a:pPr>
            <a:r>
              <a:rPr lang="en-GB" sz="3200" dirty="0" smtClean="0"/>
              <a:t>For a single layer of damping material, the stiffness and mass of the material should be comparable to that of the vibrating surface to which it is applied</a:t>
            </a:r>
            <a:endParaRPr lang="en-GB" sz="3200" dirty="0"/>
          </a:p>
        </p:txBody>
      </p:sp>
    </p:spTree>
    <p:extLst>
      <p:ext uri="{BB962C8B-B14F-4D97-AF65-F5344CB8AC3E}">
        <p14:creationId xmlns:p14="http://schemas.microsoft.com/office/powerpoint/2010/main" val="314990772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Guidelines in Selecting Damping Materials</a:t>
            </a:r>
          </a:p>
        </p:txBody>
      </p:sp>
      <p:sp>
        <p:nvSpPr>
          <p:cNvPr id="3" name="Content Placeholder 2"/>
          <p:cNvSpPr>
            <a:spLocks noGrp="1"/>
          </p:cNvSpPr>
          <p:nvPr>
            <p:ph idx="1"/>
          </p:nvPr>
        </p:nvSpPr>
        <p:spPr/>
        <p:txBody>
          <a:bodyPr>
            <a:normAutofit/>
          </a:bodyPr>
          <a:lstStyle/>
          <a:p>
            <a:pPr marL="514350" indent="-514350">
              <a:buAutoNum type="arabicPeriod" startAt="3"/>
            </a:pPr>
            <a:r>
              <a:rPr lang="en-GB" sz="3200" dirty="0" smtClean="0"/>
              <a:t>Sandwich materials (laminates) made up of metal sheets bonded to mastic are much more effective vibration dampers than single-layer materials</a:t>
            </a:r>
          </a:p>
          <a:p>
            <a:r>
              <a:rPr lang="en-GB" sz="3200" dirty="0" smtClean="0"/>
              <a:t>The thickness of the sheet-metal constraining layer and the viscoelastic layer should each be about one-third the thickness of the vibrating surface to which they are applied</a:t>
            </a:r>
          </a:p>
          <a:p>
            <a:r>
              <a:rPr lang="en-GB" sz="3200" dirty="0" smtClean="0"/>
              <a:t>Ducts and panels can be purchased already fabricated as laminates</a:t>
            </a:r>
            <a:endParaRPr lang="en-GB" sz="3200" dirty="0"/>
          </a:p>
        </p:txBody>
      </p:sp>
    </p:spTree>
    <p:extLst>
      <p:ext uri="{BB962C8B-B14F-4D97-AF65-F5344CB8AC3E}">
        <p14:creationId xmlns:p14="http://schemas.microsoft.com/office/powerpoint/2010/main" val="328256567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Mufflers/Silencers</a:t>
            </a:r>
            <a:endParaRPr lang="en-GB" dirty="0"/>
          </a:p>
        </p:txBody>
      </p:sp>
      <p:sp>
        <p:nvSpPr>
          <p:cNvPr id="3" name="Content Placeholder 2"/>
          <p:cNvSpPr>
            <a:spLocks noGrp="1"/>
          </p:cNvSpPr>
          <p:nvPr>
            <p:ph idx="1"/>
          </p:nvPr>
        </p:nvSpPr>
        <p:spPr/>
        <p:txBody>
          <a:bodyPr>
            <a:normAutofit fontScale="92500" lnSpcReduction="10000"/>
          </a:bodyPr>
          <a:lstStyle/>
          <a:p>
            <a:r>
              <a:rPr lang="en-GB" sz="3200" dirty="0" smtClean="0"/>
              <a:t>They are, in effect, acoustical filters and are used when fluid flow noise is to be reduced</a:t>
            </a:r>
          </a:p>
          <a:p>
            <a:r>
              <a:rPr lang="en-GB" sz="3200" dirty="0" smtClean="0"/>
              <a:t>The devices can be classified into two fundamental groups: </a:t>
            </a:r>
            <a:r>
              <a:rPr lang="en-GB" sz="3200" b="1" dirty="0" smtClean="0"/>
              <a:t>absorptive mufflers</a:t>
            </a:r>
            <a:r>
              <a:rPr lang="en-GB" sz="3200" dirty="0" smtClean="0"/>
              <a:t> and </a:t>
            </a:r>
            <a:r>
              <a:rPr lang="en-GB" sz="3200" b="1" dirty="0" smtClean="0"/>
              <a:t>reactive mufflers</a:t>
            </a:r>
            <a:endParaRPr lang="en-GB" sz="3200" dirty="0" smtClean="0"/>
          </a:p>
          <a:p>
            <a:r>
              <a:rPr lang="en-GB" sz="3200" dirty="0" smtClean="0"/>
              <a:t>An </a:t>
            </a:r>
            <a:r>
              <a:rPr lang="en-GB" sz="3200" b="1" dirty="0" smtClean="0"/>
              <a:t>absorptive muffler</a:t>
            </a:r>
            <a:r>
              <a:rPr lang="en-GB" sz="3200" dirty="0" smtClean="0"/>
              <a:t> is one whose noise reduction is determined mainly by the presence of fibrous or porous materials, which absorb sound</a:t>
            </a:r>
          </a:p>
          <a:p>
            <a:r>
              <a:rPr lang="en-GB" sz="3200" dirty="0" smtClean="0"/>
              <a:t>A </a:t>
            </a:r>
            <a:r>
              <a:rPr lang="en-GB" sz="3200" b="1" dirty="0" smtClean="0"/>
              <a:t>reactive muffler</a:t>
            </a:r>
            <a:r>
              <a:rPr lang="en-GB" sz="3200" dirty="0" smtClean="0"/>
              <a:t> is one whose noise reduction is determined mainly by geometry.  It is shaped to reflect or expand the sound waves with resultant destruction</a:t>
            </a:r>
            <a:endParaRPr lang="en-GB" sz="3200" dirty="0"/>
          </a:p>
        </p:txBody>
      </p:sp>
    </p:spTree>
    <p:extLst>
      <p:ext uri="{BB962C8B-B14F-4D97-AF65-F5344CB8AC3E}">
        <p14:creationId xmlns:p14="http://schemas.microsoft.com/office/powerpoint/2010/main" val="330428030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Mufflers Performance</a:t>
            </a:r>
            <a:endParaRPr lang="en-GB" dirty="0"/>
          </a:p>
        </p:txBody>
      </p:sp>
      <p:sp>
        <p:nvSpPr>
          <p:cNvPr id="3" name="Content Placeholder 2"/>
          <p:cNvSpPr>
            <a:spLocks noGrp="1"/>
          </p:cNvSpPr>
          <p:nvPr>
            <p:ph idx="1"/>
          </p:nvPr>
        </p:nvSpPr>
        <p:spPr>
          <a:xfrm>
            <a:off x="838200" y="1825625"/>
            <a:ext cx="9690100" cy="4351338"/>
          </a:xfrm>
        </p:spPr>
        <p:txBody>
          <a:bodyPr>
            <a:normAutofit/>
          </a:bodyPr>
          <a:lstStyle/>
          <a:p>
            <a:r>
              <a:rPr lang="en-GB" sz="3200" dirty="0" smtClean="0"/>
              <a:t>The most frequently used term to determine muffler performance is </a:t>
            </a:r>
            <a:r>
              <a:rPr lang="en-GB" sz="3200" b="1" dirty="0" smtClean="0"/>
              <a:t>insertion loss</a:t>
            </a:r>
            <a:endParaRPr lang="en-GB" sz="3200" dirty="0" smtClean="0"/>
          </a:p>
          <a:p>
            <a:r>
              <a:rPr lang="en-GB" sz="3200" dirty="0" smtClean="0"/>
              <a:t>Insertion loss is the difference between two sound pressure levels that measured at the same point in space before and after a muffler has been inserted</a:t>
            </a:r>
            <a:endParaRPr lang="en-GB" sz="3200" dirty="0"/>
          </a:p>
        </p:txBody>
      </p:sp>
    </p:spTree>
    <p:extLst>
      <p:ext uri="{BB962C8B-B14F-4D97-AF65-F5344CB8AC3E}">
        <p14:creationId xmlns:p14="http://schemas.microsoft.com/office/powerpoint/2010/main" val="428583523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Control of Noise in the Transmission Path</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Can be done in several ways</a:t>
            </a:r>
          </a:p>
          <a:p>
            <a:pPr marL="514350" indent="-514350">
              <a:buAutoNum type="arabicPeriod"/>
            </a:pPr>
            <a:r>
              <a:rPr lang="en-GB" sz="3200" dirty="0" smtClean="0"/>
              <a:t>Absorb the sound along the path</a:t>
            </a:r>
          </a:p>
          <a:p>
            <a:pPr marL="514350" indent="-514350">
              <a:buAutoNum type="arabicPeriod"/>
            </a:pPr>
            <a:r>
              <a:rPr lang="en-GB" sz="3200" dirty="0" smtClean="0"/>
              <a:t>Deflect the sound in some other direction by placing a reflecting barrier in its path</a:t>
            </a:r>
          </a:p>
          <a:p>
            <a:pPr marL="514350" indent="-514350">
              <a:buAutoNum type="arabicPeriod"/>
            </a:pPr>
            <a:r>
              <a:rPr lang="en-GB" sz="3200" dirty="0" smtClean="0"/>
              <a:t>Contain the sound by placing the source inside a sound-insulating box or enclosure</a:t>
            </a:r>
            <a:endParaRPr lang="en-GB" sz="3200" dirty="0"/>
          </a:p>
        </p:txBody>
      </p:sp>
    </p:spTree>
    <p:extLst>
      <p:ext uri="{BB962C8B-B14F-4D97-AF65-F5344CB8AC3E}">
        <p14:creationId xmlns:p14="http://schemas.microsoft.com/office/powerpoint/2010/main" val="410530713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Control of Noise in the Transmission Path</a:t>
            </a:r>
          </a:p>
        </p:txBody>
      </p:sp>
      <p:sp>
        <p:nvSpPr>
          <p:cNvPr id="3" name="Content Placeholder 2"/>
          <p:cNvSpPr>
            <a:spLocks noGrp="1"/>
          </p:cNvSpPr>
          <p:nvPr>
            <p:ph idx="1"/>
          </p:nvPr>
        </p:nvSpPr>
        <p:spPr/>
        <p:txBody>
          <a:bodyPr>
            <a:normAutofit/>
          </a:bodyPr>
          <a:lstStyle/>
          <a:p>
            <a:pPr marL="0" indent="0">
              <a:buNone/>
            </a:pPr>
            <a:r>
              <a:rPr lang="en-GB" sz="3200" b="1" u="sng" dirty="0" smtClean="0"/>
              <a:t>Separation</a:t>
            </a:r>
          </a:p>
          <a:p>
            <a:r>
              <a:rPr lang="en-GB" sz="3200" dirty="0" smtClean="0"/>
              <a:t>We can make use of the absorptive capacity of the atmosphere, as well as divergence to reduce noise levels</a:t>
            </a:r>
          </a:p>
          <a:p>
            <a:r>
              <a:rPr lang="en-GB" sz="3200" dirty="0" smtClean="0"/>
              <a:t>Air absorbs high-frequency sounds more effectively than it absorbs low-frequency sounds</a:t>
            </a:r>
          </a:p>
          <a:p>
            <a:r>
              <a:rPr lang="en-GB" sz="3200" dirty="0" smtClean="0"/>
              <a:t>However, if enough distance is available, even low-frequency sounds will be absorbed appreciably</a:t>
            </a:r>
            <a:endParaRPr lang="en-GB" sz="3200" dirty="0"/>
          </a:p>
        </p:txBody>
      </p:sp>
    </p:spTree>
    <p:extLst>
      <p:ext uri="{BB962C8B-B14F-4D97-AF65-F5344CB8AC3E}">
        <p14:creationId xmlns:p14="http://schemas.microsoft.com/office/powerpoint/2010/main" val="2860433856"/>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Control of Noise in the Transmission Path</a:t>
            </a:r>
          </a:p>
        </p:txBody>
      </p:sp>
      <p:sp>
        <p:nvSpPr>
          <p:cNvPr id="3" name="Content Placeholder 2"/>
          <p:cNvSpPr>
            <a:spLocks noGrp="1"/>
          </p:cNvSpPr>
          <p:nvPr>
            <p:ph idx="1"/>
          </p:nvPr>
        </p:nvSpPr>
        <p:spPr/>
        <p:txBody>
          <a:bodyPr>
            <a:normAutofit/>
          </a:bodyPr>
          <a:lstStyle/>
          <a:p>
            <a:r>
              <a:rPr lang="en-GB" sz="3200" dirty="0" smtClean="0"/>
              <a:t>If you can double your distance from a point source, you will have succeeded in lowering the sound pressure level by 6dB</a:t>
            </a:r>
          </a:p>
          <a:p>
            <a:r>
              <a:rPr lang="en-GB" sz="3200" dirty="0" smtClean="0"/>
              <a:t>It takes about a 10dB drop to halve the loudness</a:t>
            </a:r>
          </a:p>
          <a:p>
            <a:r>
              <a:rPr lang="en-GB" sz="3200" dirty="0" smtClean="0"/>
              <a:t>If you have to contend with a line source such as a railway track, the noise level drops by 3dB for each doubling of distance from the source</a:t>
            </a:r>
          </a:p>
          <a:p>
            <a:r>
              <a:rPr lang="en-GB" sz="3200" dirty="0" smtClean="0"/>
              <a:t>The main reason for this lower rate of attenuation is that line source radiate sound waves that are cylindrical in shape</a:t>
            </a:r>
            <a:endParaRPr lang="en-GB" sz="3200" dirty="0"/>
          </a:p>
        </p:txBody>
      </p:sp>
    </p:spTree>
    <p:extLst>
      <p:ext uri="{BB962C8B-B14F-4D97-AF65-F5344CB8AC3E}">
        <p14:creationId xmlns:p14="http://schemas.microsoft.com/office/powerpoint/2010/main" val="146375151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Control of Noise in the Transmission Path</a:t>
            </a:r>
          </a:p>
        </p:txBody>
      </p:sp>
      <p:sp>
        <p:nvSpPr>
          <p:cNvPr id="3" name="Content Placeholder 2"/>
          <p:cNvSpPr>
            <a:spLocks noGrp="1"/>
          </p:cNvSpPr>
          <p:nvPr>
            <p:ph idx="1"/>
          </p:nvPr>
        </p:nvSpPr>
        <p:spPr/>
        <p:txBody>
          <a:bodyPr>
            <a:normAutofit/>
          </a:bodyPr>
          <a:lstStyle/>
          <a:p>
            <a:r>
              <a:rPr lang="en-GB" sz="3200" dirty="0" smtClean="0"/>
              <a:t>However, when the distance from the train becomes comparable to its length, the noise level will begin to drop at a rate of 6dB for each subsequent doubling of distance</a:t>
            </a:r>
          </a:p>
          <a:p>
            <a:r>
              <a:rPr lang="en-GB" sz="3200" dirty="0" smtClean="0"/>
              <a:t>Indoors, the noise level generally drops only from 3 to 5dB for each doubling of distance in the near vicinity of the source</a:t>
            </a:r>
          </a:p>
          <a:p>
            <a:r>
              <a:rPr lang="en-GB" sz="3200" dirty="0" smtClean="0"/>
              <a:t>However, further from the source, reductions of only 1 to 2dB occur for each doubling of distance due to the reflections of sound off hard walls and ceiling surfaces</a:t>
            </a:r>
            <a:endParaRPr lang="en-GB" sz="3200" dirty="0"/>
          </a:p>
        </p:txBody>
      </p:sp>
    </p:spTree>
    <p:extLst>
      <p:ext uri="{BB962C8B-B14F-4D97-AF65-F5344CB8AC3E}">
        <p14:creationId xmlns:p14="http://schemas.microsoft.com/office/powerpoint/2010/main" val="1388638804"/>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Absorbing Materials</a:t>
            </a:r>
            <a:endParaRPr lang="en-GB" dirty="0"/>
          </a:p>
        </p:txBody>
      </p:sp>
      <p:sp>
        <p:nvSpPr>
          <p:cNvPr id="3" name="Content Placeholder 2"/>
          <p:cNvSpPr>
            <a:spLocks noGrp="1"/>
          </p:cNvSpPr>
          <p:nvPr>
            <p:ph idx="1"/>
          </p:nvPr>
        </p:nvSpPr>
        <p:spPr>
          <a:xfrm>
            <a:off x="838200" y="1536700"/>
            <a:ext cx="10515600" cy="5003799"/>
          </a:xfrm>
        </p:spPr>
        <p:txBody>
          <a:bodyPr>
            <a:normAutofit lnSpcReduction="10000"/>
          </a:bodyPr>
          <a:lstStyle/>
          <a:p>
            <a:r>
              <a:rPr lang="en-GB" sz="3200" dirty="0" smtClean="0"/>
              <a:t>Noise, like light, will bounce from one hard surface to another</a:t>
            </a:r>
          </a:p>
          <a:p>
            <a:r>
              <a:rPr lang="en-GB" sz="3200" dirty="0" smtClean="0"/>
              <a:t>In noise control work, this is called </a:t>
            </a:r>
            <a:r>
              <a:rPr lang="en-GB" sz="3200" b="1" dirty="0" smtClean="0"/>
              <a:t>reverberation</a:t>
            </a:r>
            <a:endParaRPr lang="en-GB" sz="3200" dirty="0" smtClean="0"/>
          </a:p>
          <a:p>
            <a:r>
              <a:rPr lang="en-GB" sz="3200" dirty="0" smtClean="0"/>
              <a:t>Sound absorbing materials are rated either by their </a:t>
            </a:r>
            <a:r>
              <a:rPr lang="en-GB" sz="3200" b="1" dirty="0" err="1" smtClean="0"/>
              <a:t>sabin</a:t>
            </a:r>
            <a:r>
              <a:rPr lang="en-GB" sz="3200" b="1" dirty="0" smtClean="0"/>
              <a:t> absorption coefficients </a:t>
            </a:r>
            <a:r>
              <a:rPr lang="en-GB" sz="3200" dirty="0" smtClean="0"/>
              <a:t>(</a:t>
            </a:r>
            <a:r>
              <a:rPr lang="el-GR" sz="3200" dirty="0" smtClean="0"/>
              <a:t>α</a:t>
            </a:r>
            <a:r>
              <a:rPr lang="en-GB" sz="3200" baseline="-25000" dirty="0" smtClean="0"/>
              <a:t>SAB</a:t>
            </a:r>
            <a:r>
              <a:rPr lang="en-GB" sz="3200" dirty="0" smtClean="0"/>
              <a:t>) at 125, 500, 1000, 2000 and 4000 Hz or by a single number rating called the </a:t>
            </a:r>
            <a:r>
              <a:rPr lang="en-GB" sz="3200" b="1" dirty="0" smtClean="0"/>
              <a:t>Noise Reduction Coefficient </a:t>
            </a:r>
            <a:r>
              <a:rPr lang="en-GB" sz="3200" dirty="0" smtClean="0"/>
              <a:t>(NRC)</a:t>
            </a:r>
          </a:p>
          <a:p>
            <a:r>
              <a:rPr lang="en-GB" sz="3200" dirty="0" smtClean="0"/>
              <a:t>Sound absorbing materials such as acoustic tiles, carpets, and drapes placed on a ceiling, floor or wall can reduce noise levels in most rooms by about 5 to 10dB for high-frequency sounds, but only by 2 or 3dB for low-frequency sounds</a:t>
            </a:r>
            <a:endParaRPr lang="en-GB" sz="3200" dirty="0"/>
          </a:p>
        </p:txBody>
      </p:sp>
    </p:spTree>
    <p:extLst>
      <p:ext uri="{BB962C8B-B14F-4D97-AF65-F5344CB8AC3E}">
        <p14:creationId xmlns:p14="http://schemas.microsoft.com/office/powerpoint/2010/main" val="1594462695"/>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1"/>
            <a:ext cx="10515600" cy="748144"/>
          </a:xfrm>
        </p:spPr>
        <p:txBody>
          <a:bodyPr/>
          <a:lstStyle/>
          <a:p>
            <a:pPr algn="ctr"/>
            <a:r>
              <a:rPr lang="en-GB" dirty="0" smtClean="0"/>
              <a:t>Acoustical Lining </a:t>
            </a:r>
            <a:endParaRPr lang="en-GB" dirty="0"/>
          </a:p>
        </p:txBody>
      </p:sp>
      <p:sp>
        <p:nvSpPr>
          <p:cNvPr id="3" name="Content Placeholder 2"/>
          <p:cNvSpPr>
            <a:spLocks noGrp="1"/>
          </p:cNvSpPr>
          <p:nvPr>
            <p:ph idx="1"/>
          </p:nvPr>
        </p:nvSpPr>
        <p:spPr>
          <a:xfrm>
            <a:off x="838200" y="1094508"/>
            <a:ext cx="10515600" cy="5382491"/>
          </a:xfrm>
        </p:spPr>
        <p:txBody>
          <a:bodyPr>
            <a:normAutofit/>
          </a:bodyPr>
          <a:lstStyle/>
          <a:p>
            <a:r>
              <a:rPr lang="en-GB" sz="3200" dirty="0" smtClean="0"/>
              <a:t>Noise transmitted through ducts, pipe chases, or electrical channels can be reduced effectively by lining the inside surfaces of such passage ways with sound-absorbing materials</a:t>
            </a:r>
          </a:p>
          <a:p>
            <a:r>
              <a:rPr lang="en-GB" sz="3200" dirty="0" smtClean="0"/>
              <a:t>In typical duct installations, noise reductions in the order of 10dB/m for an acoustical lining 2.5cm thick are well within reason for high frequency </a:t>
            </a:r>
            <a:r>
              <a:rPr lang="en-GB" sz="3200" dirty="0" smtClean="0"/>
              <a:t>noise</a:t>
            </a:r>
          </a:p>
          <a:p>
            <a:r>
              <a:rPr lang="en-GB" sz="3200" dirty="0" smtClean="0"/>
              <a:t>Noise reduction for the lower frequency sounds is considerably more difficult to achieve because it usually requires at least a doubling of the thickness and/or length of acoustical treatment</a:t>
            </a:r>
            <a:endParaRPr lang="en-GB" sz="3200" dirty="0"/>
          </a:p>
        </p:txBody>
      </p:sp>
    </p:spTree>
    <p:extLst>
      <p:ext uri="{BB962C8B-B14F-4D97-AF65-F5344CB8AC3E}">
        <p14:creationId xmlns:p14="http://schemas.microsoft.com/office/powerpoint/2010/main" val="179123064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Barriers and Panels</a:t>
            </a:r>
            <a:endParaRPr lang="en-GB" dirty="0"/>
          </a:p>
        </p:txBody>
      </p:sp>
      <p:sp>
        <p:nvSpPr>
          <p:cNvPr id="3" name="Content Placeholder 2"/>
          <p:cNvSpPr>
            <a:spLocks noGrp="1"/>
          </p:cNvSpPr>
          <p:nvPr>
            <p:ph idx="1"/>
          </p:nvPr>
        </p:nvSpPr>
        <p:spPr/>
        <p:txBody>
          <a:bodyPr>
            <a:normAutofit/>
          </a:bodyPr>
          <a:lstStyle/>
          <a:p>
            <a:r>
              <a:rPr lang="en-GB" sz="3200" dirty="0" smtClean="0"/>
              <a:t>Placing barriers, screens, or deflectors in the noise path can be an effective way of reducing noise transmission, provided that the barriers are large enough in size, and depending upon whether the noise is high frequency or low frequency</a:t>
            </a:r>
          </a:p>
          <a:p>
            <a:r>
              <a:rPr lang="en-GB" sz="3200" dirty="0" smtClean="0"/>
              <a:t>The effectiveness of a barrier depends on its location, its height, and its length</a:t>
            </a:r>
            <a:endParaRPr lang="en-GB" sz="3200" dirty="0"/>
          </a:p>
        </p:txBody>
      </p:sp>
    </p:spTree>
    <p:extLst>
      <p:ext uri="{BB962C8B-B14F-4D97-AF65-F5344CB8AC3E}">
        <p14:creationId xmlns:p14="http://schemas.microsoft.com/office/powerpoint/2010/main" val="93242235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Noise from Source to </a:t>
            </a:r>
            <a:r>
              <a:rPr lang="en-GB" dirty="0" err="1" smtClean="0"/>
              <a:t>Revceiver</a:t>
            </a:r>
            <a:endParaRPr lang="en-GB" dirty="0"/>
          </a:p>
        </p:txBody>
      </p:sp>
      <p:pic>
        <p:nvPicPr>
          <p:cNvPr id="4" name="Content Placeholder 3"/>
          <p:cNvPicPr>
            <a:picLocks noGrp="1" noChangeAspect="1"/>
          </p:cNvPicPr>
          <p:nvPr>
            <p:ph idx="1"/>
          </p:nvPr>
        </p:nvPicPr>
        <p:blipFill>
          <a:blip r:embed="rId2"/>
          <a:stretch>
            <a:fillRect/>
          </a:stretch>
        </p:blipFill>
        <p:spPr>
          <a:xfrm>
            <a:off x="838201" y="1928037"/>
            <a:ext cx="10602432" cy="4408968"/>
          </a:xfrm>
          <a:prstGeom prst="rect">
            <a:avLst/>
          </a:prstGeom>
        </p:spPr>
      </p:pic>
    </p:spTree>
    <p:extLst>
      <p:ext uri="{BB962C8B-B14F-4D97-AF65-F5344CB8AC3E}">
        <p14:creationId xmlns:p14="http://schemas.microsoft.com/office/powerpoint/2010/main" val="2176804046"/>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Barriers and Panels</a:t>
            </a:r>
            <a:endParaRPr lang="en-GB"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Noise follows a direct path to receivers who can see the source well over the top of the barrier</a:t>
            </a:r>
            <a:r>
              <a:rPr lang="en-GB" sz="3200" dirty="0"/>
              <a:t>	</a:t>
            </a:r>
            <a:endParaRPr lang="en-GB" sz="3200" dirty="0" smtClean="0"/>
          </a:p>
          <a:p>
            <a:pPr marL="0" indent="0">
              <a:buNone/>
            </a:pPr>
            <a:r>
              <a:rPr lang="en-GB" sz="3200" dirty="0"/>
              <a:t> </a:t>
            </a:r>
            <a:r>
              <a:rPr lang="en-GB" sz="3200" dirty="0" smtClean="0"/>
              <a:t>    The barrier does not block their line of sight and provides  </a:t>
            </a:r>
          </a:p>
          <a:p>
            <a:pPr marL="0" indent="0">
              <a:buNone/>
            </a:pPr>
            <a:r>
              <a:rPr lang="en-GB" sz="3200" dirty="0"/>
              <a:t> </a:t>
            </a:r>
            <a:r>
              <a:rPr lang="en-GB" sz="3200" dirty="0" smtClean="0"/>
              <a:t>    no attenuation</a:t>
            </a:r>
          </a:p>
          <a:p>
            <a:pPr marL="0" indent="0">
              <a:buNone/>
            </a:pPr>
            <a:r>
              <a:rPr lang="en-GB" sz="3200" dirty="0"/>
              <a:t> </a:t>
            </a:r>
            <a:r>
              <a:rPr lang="en-GB" sz="3200" dirty="0" smtClean="0"/>
              <a:t>    No matter how absorptive the barrier is, it cannot pull the </a:t>
            </a:r>
          </a:p>
          <a:p>
            <a:pPr marL="0" indent="0">
              <a:buNone/>
            </a:pPr>
            <a:r>
              <a:rPr lang="en-GB" sz="3200" dirty="0"/>
              <a:t> </a:t>
            </a:r>
            <a:r>
              <a:rPr lang="en-GB" sz="3200" dirty="0" smtClean="0"/>
              <a:t>    sound downward and absorb it</a:t>
            </a:r>
            <a:endParaRPr lang="en-GB" sz="3200" dirty="0"/>
          </a:p>
        </p:txBody>
      </p:sp>
    </p:spTree>
    <p:extLst>
      <p:ext uri="{BB962C8B-B14F-4D97-AF65-F5344CB8AC3E}">
        <p14:creationId xmlns:p14="http://schemas.microsoft.com/office/powerpoint/2010/main" val="273452531"/>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Barriers and Panels</a:t>
            </a:r>
            <a:endParaRPr lang="en-GB" dirty="0"/>
          </a:p>
        </p:txBody>
      </p:sp>
      <p:sp>
        <p:nvSpPr>
          <p:cNvPr id="3" name="Content Placeholder 2"/>
          <p:cNvSpPr>
            <a:spLocks noGrp="1"/>
          </p:cNvSpPr>
          <p:nvPr>
            <p:ph idx="1"/>
          </p:nvPr>
        </p:nvSpPr>
        <p:spPr/>
        <p:txBody>
          <a:bodyPr>
            <a:normAutofit/>
          </a:bodyPr>
          <a:lstStyle/>
          <a:p>
            <a:pPr marL="514350" indent="-514350">
              <a:buAutoNum type="arabicPeriod" startAt="2"/>
            </a:pPr>
            <a:r>
              <a:rPr lang="en-GB" sz="3200" dirty="0" smtClean="0"/>
              <a:t>The noise follows a diffracted path to receivers in the shadow zone of the barrier</a:t>
            </a:r>
          </a:p>
          <a:p>
            <a:pPr marL="0" indent="0">
              <a:buNone/>
            </a:pPr>
            <a:r>
              <a:rPr lang="en-GB" sz="3200" dirty="0"/>
              <a:t> </a:t>
            </a:r>
            <a:r>
              <a:rPr lang="en-GB" sz="3200" dirty="0" smtClean="0"/>
              <a:t>     The noise that passes just over the top edge of the barrier</a:t>
            </a:r>
          </a:p>
          <a:p>
            <a:pPr marL="0" indent="0">
              <a:buNone/>
            </a:pPr>
            <a:r>
              <a:rPr lang="en-GB" sz="3200" dirty="0"/>
              <a:t> </a:t>
            </a:r>
            <a:r>
              <a:rPr lang="en-GB" sz="3200" dirty="0" smtClean="0"/>
              <a:t>     is diffracted (bent) down into the approach shadow</a:t>
            </a:r>
          </a:p>
          <a:p>
            <a:pPr marL="0" indent="0">
              <a:buNone/>
            </a:pPr>
            <a:r>
              <a:rPr lang="en-GB" sz="3200" dirty="0"/>
              <a:t> </a:t>
            </a:r>
            <a:r>
              <a:rPr lang="en-GB" sz="3200" dirty="0" smtClean="0"/>
              <a:t>     The larger the angle of diffraction, the more the barrier</a:t>
            </a:r>
          </a:p>
          <a:p>
            <a:pPr marL="0" indent="0">
              <a:buNone/>
            </a:pPr>
            <a:r>
              <a:rPr lang="en-GB" sz="3200" dirty="0"/>
              <a:t> </a:t>
            </a:r>
            <a:r>
              <a:rPr lang="en-GB" sz="3200" dirty="0" smtClean="0"/>
              <a:t>     attenuates the noise in this shadow zone</a:t>
            </a:r>
          </a:p>
          <a:p>
            <a:pPr marL="514350" indent="-514350">
              <a:buAutoNum type="arabicPeriod" startAt="2"/>
            </a:pPr>
            <a:endParaRPr lang="en-GB" sz="3200" dirty="0" smtClean="0"/>
          </a:p>
          <a:p>
            <a:pPr marL="0" indent="0">
              <a:buNone/>
            </a:pPr>
            <a:endParaRPr lang="en-GB" sz="3200" dirty="0"/>
          </a:p>
        </p:txBody>
      </p:sp>
    </p:spTree>
    <p:extLst>
      <p:ext uri="{BB962C8B-B14F-4D97-AF65-F5344CB8AC3E}">
        <p14:creationId xmlns:p14="http://schemas.microsoft.com/office/powerpoint/2010/main" val="88923984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Barriers and Panels</a:t>
            </a:r>
            <a:endParaRPr lang="en-GB" dirty="0"/>
          </a:p>
        </p:txBody>
      </p:sp>
      <p:sp>
        <p:nvSpPr>
          <p:cNvPr id="3" name="Content Placeholder 2"/>
          <p:cNvSpPr>
            <a:spLocks noGrp="1"/>
          </p:cNvSpPr>
          <p:nvPr>
            <p:ph idx="1"/>
          </p:nvPr>
        </p:nvSpPr>
        <p:spPr/>
        <p:txBody>
          <a:bodyPr>
            <a:normAutofit/>
          </a:bodyPr>
          <a:lstStyle/>
          <a:p>
            <a:pPr marL="514350" indent="-514350">
              <a:buAutoNum type="arabicPeriod" startAt="3"/>
            </a:pPr>
            <a:r>
              <a:rPr lang="en-GB" sz="3200" dirty="0" smtClean="0"/>
              <a:t>In the shadow zone, the noise transmitted directly through   </a:t>
            </a:r>
          </a:p>
          <a:p>
            <a:pPr marL="0" indent="0">
              <a:buNone/>
            </a:pPr>
            <a:r>
              <a:rPr lang="en-GB" sz="3200" dirty="0" smtClean="0"/>
              <a:t>      the barrier maybe significant in some cases</a:t>
            </a:r>
          </a:p>
          <a:p>
            <a:pPr marL="0" indent="0">
              <a:buNone/>
            </a:pPr>
            <a:r>
              <a:rPr lang="en-GB" sz="3200" dirty="0"/>
              <a:t> </a:t>
            </a:r>
            <a:r>
              <a:rPr lang="en-GB" sz="3200" dirty="0" smtClean="0"/>
              <a:t>     For example, with extremely large of angles of diffraction</a:t>
            </a:r>
          </a:p>
          <a:p>
            <a:pPr marL="0" indent="0">
              <a:buNone/>
            </a:pPr>
            <a:r>
              <a:rPr lang="en-GB" sz="3200" dirty="0"/>
              <a:t> </a:t>
            </a:r>
            <a:r>
              <a:rPr lang="en-GB" sz="3200" dirty="0" smtClean="0"/>
              <a:t>     the diffracted noise may be less than the transmitted noise</a:t>
            </a:r>
          </a:p>
          <a:p>
            <a:pPr marL="0" indent="0">
              <a:buNone/>
            </a:pPr>
            <a:r>
              <a:rPr lang="en-GB" sz="3200" dirty="0"/>
              <a:t> </a:t>
            </a:r>
            <a:r>
              <a:rPr lang="en-GB" sz="3200" dirty="0" smtClean="0"/>
              <a:t>     In this case, the transmitted noise compromises the </a:t>
            </a:r>
          </a:p>
          <a:p>
            <a:pPr marL="0" indent="0">
              <a:buNone/>
            </a:pPr>
            <a:r>
              <a:rPr lang="en-GB" sz="3200" dirty="0"/>
              <a:t> </a:t>
            </a:r>
            <a:r>
              <a:rPr lang="en-GB" sz="3200" dirty="0" smtClean="0"/>
              <a:t>     performance of the barrier</a:t>
            </a:r>
          </a:p>
          <a:p>
            <a:pPr marL="0" indent="0">
              <a:buNone/>
            </a:pPr>
            <a:r>
              <a:rPr lang="en-GB" sz="3200" dirty="0"/>
              <a:t> </a:t>
            </a:r>
            <a:r>
              <a:rPr lang="en-GB" sz="3200" dirty="0" smtClean="0"/>
              <a:t>     It can be reduced by constructing a heavier barrier</a:t>
            </a:r>
            <a:endParaRPr lang="en-GB" sz="3200" dirty="0"/>
          </a:p>
        </p:txBody>
      </p:sp>
    </p:spTree>
    <p:extLst>
      <p:ext uri="{BB962C8B-B14F-4D97-AF65-F5344CB8AC3E}">
        <p14:creationId xmlns:p14="http://schemas.microsoft.com/office/powerpoint/2010/main" val="1388473956"/>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Barriers and Panels</a:t>
            </a:r>
            <a:endParaRPr lang="en-GB" dirty="0"/>
          </a:p>
        </p:txBody>
      </p:sp>
      <p:sp>
        <p:nvSpPr>
          <p:cNvPr id="3" name="Content Placeholder 2"/>
          <p:cNvSpPr>
            <a:spLocks noGrp="1"/>
          </p:cNvSpPr>
          <p:nvPr>
            <p:ph idx="1"/>
          </p:nvPr>
        </p:nvSpPr>
        <p:spPr/>
        <p:txBody>
          <a:bodyPr>
            <a:normAutofit/>
          </a:bodyPr>
          <a:lstStyle/>
          <a:p>
            <a:pPr marL="514350" indent="-514350">
              <a:buAutoNum type="arabicPeriod" startAt="4"/>
            </a:pPr>
            <a:r>
              <a:rPr lang="en-GB" sz="3200" dirty="0" smtClean="0"/>
              <a:t>The reflected path noise is of concern only to a receiver on the opposite side of the source</a:t>
            </a:r>
          </a:p>
          <a:p>
            <a:pPr marL="0" indent="0">
              <a:buNone/>
            </a:pPr>
            <a:endParaRPr lang="en-GB" sz="3200" dirty="0"/>
          </a:p>
        </p:txBody>
      </p:sp>
    </p:spTree>
    <p:extLst>
      <p:ext uri="{BB962C8B-B14F-4D97-AF65-F5344CB8AC3E}">
        <p14:creationId xmlns:p14="http://schemas.microsoft.com/office/powerpoint/2010/main" val="692874332"/>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Barriers and Panels</a:t>
            </a:r>
            <a:endParaRPr lang="en-GB" dirty="0"/>
          </a:p>
        </p:txBody>
      </p:sp>
      <p:sp>
        <p:nvSpPr>
          <p:cNvPr id="3" name="Content Placeholder 2"/>
          <p:cNvSpPr>
            <a:spLocks noGrp="1"/>
          </p:cNvSpPr>
          <p:nvPr>
            <p:ph idx="1"/>
          </p:nvPr>
        </p:nvSpPr>
        <p:spPr/>
        <p:txBody>
          <a:bodyPr>
            <a:normAutofit/>
          </a:bodyPr>
          <a:lstStyle/>
          <a:p>
            <a:r>
              <a:rPr lang="en-GB" sz="3200" dirty="0" smtClean="0"/>
              <a:t>Of these four paths, the noise diffracted over the barrier into the shadow zone represents the most important parameter from the barrier design point of view</a:t>
            </a:r>
          </a:p>
          <a:p>
            <a:r>
              <a:rPr lang="en-GB" sz="3200" dirty="0" smtClean="0"/>
              <a:t>Generally, the determination of barrier attenuation or barrier noise reduction involves only calculation of the amount of energy diffracted into the shadow zone</a:t>
            </a:r>
            <a:endParaRPr lang="en-GB" sz="3200" dirty="0"/>
          </a:p>
        </p:txBody>
      </p:sp>
    </p:spTree>
    <p:extLst>
      <p:ext uri="{BB962C8B-B14F-4D97-AF65-F5344CB8AC3E}">
        <p14:creationId xmlns:p14="http://schemas.microsoft.com/office/powerpoint/2010/main" val="358653982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Relationship between Sound Level Reduction, Energy, Loudness for Line Sources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34795774"/>
              </p:ext>
            </p:extLst>
          </p:nvPr>
        </p:nvGraphicFramePr>
        <p:xfrm>
          <a:off x="838200" y="1825625"/>
          <a:ext cx="10515600" cy="310896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747097948"/>
                    </a:ext>
                  </a:extLst>
                </a:gridCol>
                <a:gridCol w="3505200">
                  <a:extLst>
                    <a:ext uri="{9D8B030D-6E8A-4147-A177-3AD203B41FA5}">
                      <a16:colId xmlns:a16="http://schemas.microsoft.com/office/drawing/2014/main" val="4188672985"/>
                    </a:ext>
                  </a:extLst>
                </a:gridCol>
                <a:gridCol w="3505200">
                  <a:extLst>
                    <a:ext uri="{9D8B030D-6E8A-4147-A177-3AD203B41FA5}">
                      <a16:colId xmlns:a16="http://schemas.microsoft.com/office/drawing/2014/main" val="873308288"/>
                    </a:ext>
                  </a:extLst>
                </a:gridCol>
              </a:tblGrid>
              <a:tr h="370840">
                <a:tc>
                  <a:txBody>
                    <a:bodyPr/>
                    <a:lstStyle/>
                    <a:p>
                      <a:pPr algn="ctr"/>
                      <a:r>
                        <a:rPr lang="en-GB" sz="2400" dirty="0" smtClean="0"/>
                        <a:t>To reduce A-level by dB</a:t>
                      </a:r>
                      <a:endParaRPr lang="en-GB" sz="2400" dirty="0"/>
                    </a:p>
                  </a:txBody>
                  <a:tcPr/>
                </a:tc>
                <a:tc>
                  <a:txBody>
                    <a:bodyPr/>
                    <a:lstStyle/>
                    <a:p>
                      <a:pPr algn="ctr"/>
                      <a:r>
                        <a:rPr lang="en-GB" sz="2400" dirty="0" smtClean="0"/>
                        <a:t>Remove Portion of energy (%)</a:t>
                      </a:r>
                      <a:endParaRPr lang="en-GB" sz="2400" dirty="0"/>
                    </a:p>
                  </a:txBody>
                  <a:tcPr/>
                </a:tc>
                <a:tc>
                  <a:txBody>
                    <a:bodyPr/>
                    <a:lstStyle/>
                    <a:p>
                      <a:pPr algn="ctr"/>
                      <a:r>
                        <a:rPr lang="en-GB" sz="2400" dirty="0" smtClean="0"/>
                        <a:t>Divide Loudness by</a:t>
                      </a:r>
                      <a:endParaRPr lang="en-GB" sz="2400" dirty="0"/>
                    </a:p>
                  </a:txBody>
                  <a:tcPr/>
                </a:tc>
                <a:extLst>
                  <a:ext uri="{0D108BD9-81ED-4DB2-BD59-A6C34878D82A}">
                    <a16:rowId xmlns:a16="http://schemas.microsoft.com/office/drawing/2014/main" val="728939877"/>
                  </a:ext>
                </a:extLst>
              </a:tr>
              <a:tr h="370840">
                <a:tc>
                  <a:txBody>
                    <a:bodyPr/>
                    <a:lstStyle/>
                    <a:p>
                      <a:pPr algn="ctr"/>
                      <a:r>
                        <a:rPr lang="en-GB" sz="2400" dirty="0" smtClean="0"/>
                        <a:t>3</a:t>
                      </a:r>
                    </a:p>
                    <a:p>
                      <a:pPr algn="ctr"/>
                      <a:r>
                        <a:rPr lang="en-GB" sz="2400" dirty="0" smtClean="0"/>
                        <a:t>6</a:t>
                      </a:r>
                    </a:p>
                    <a:p>
                      <a:pPr algn="ctr"/>
                      <a:r>
                        <a:rPr lang="en-GB" sz="2400" dirty="0" smtClean="0"/>
                        <a:t>10</a:t>
                      </a:r>
                    </a:p>
                    <a:p>
                      <a:pPr algn="ctr"/>
                      <a:r>
                        <a:rPr lang="en-GB" sz="2400" dirty="0" smtClean="0"/>
                        <a:t>20</a:t>
                      </a:r>
                    </a:p>
                    <a:p>
                      <a:pPr algn="ctr"/>
                      <a:r>
                        <a:rPr lang="en-GB" sz="2400" dirty="0" smtClean="0"/>
                        <a:t>30</a:t>
                      </a:r>
                    </a:p>
                    <a:p>
                      <a:pPr algn="ctr"/>
                      <a:r>
                        <a:rPr lang="en-GB" sz="2400" dirty="0" smtClean="0"/>
                        <a:t>40</a:t>
                      </a:r>
                      <a:endParaRPr lang="en-GB" sz="2400" dirty="0"/>
                    </a:p>
                  </a:txBody>
                  <a:tcPr/>
                </a:tc>
                <a:tc>
                  <a:txBody>
                    <a:bodyPr/>
                    <a:lstStyle/>
                    <a:p>
                      <a:pPr algn="ctr"/>
                      <a:r>
                        <a:rPr lang="en-GB" sz="2400" dirty="0" smtClean="0"/>
                        <a:t>50</a:t>
                      </a:r>
                    </a:p>
                    <a:p>
                      <a:pPr algn="ctr"/>
                      <a:r>
                        <a:rPr lang="en-GB" sz="2400" dirty="0" smtClean="0"/>
                        <a:t>75</a:t>
                      </a:r>
                    </a:p>
                    <a:p>
                      <a:pPr algn="ctr"/>
                      <a:r>
                        <a:rPr lang="en-GB" sz="2400" dirty="0" smtClean="0"/>
                        <a:t>90</a:t>
                      </a:r>
                    </a:p>
                    <a:p>
                      <a:pPr algn="ctr"/>
                      <a:r>
                        <a:rPr lang="en-GB" sz="2400" dirty="0" smtClean="0"/>
                        <a:t>90</a:t>
                      </a:r>
                    </a:p>
                    <a:p>
                      <a:pPr algn="ctr"/>
                      <a:r>
                        <a:rPr lang="en-GB" sz="2400" dirty="0" smtClean="0"/>
                        <a:t>99.9</a:t>
                      </a:r>
                    </a:p>
                    <a:p>
                      <a:pPr algn="ctr"/>
                      <a:r>
                        <a:rPr lang="en-GB" sz="2400" dirty="0" smtClean="0"/>
                        <a:t>99.99</a:t>
                      </a:r>
                      <a:endParaRPr lang="en-GB" sz="2400" dirty="0"/>
                    </a:p>
                  </a:txBody>
                  <a:tcPr/>
                </a:tc>
                <a:tc>
                  <a:txBody>
                    <a:bodyPr/>
                    <a:lstStyle/>
                    <a:p>
                      <a:pPr algn="ctr"/>
                      <a:r>
                        <a:rPr lang="en-GB" sz="2400" dirty="0" smtClean="0"/>
                        <a:t>1.2</a:t>
                      </a:r>
                    </a:p>
                    <a:p>
                      <a:pPr algn="ctr"/>
                      <a:r>
                        <a:rPr lang="en-GB" sz="2400" dirty="0" smtClean="0"/>
                        <a:t>1.5</a:t>
                      </a:r>
                    </a:p>
                    <a:p>
                      <a:pPr algn="ctr"/>
                      <a:r>
                        <a:rPr lang="en-GB" sz="2400" dirty="0" smtClean="0"/>
                        <a:t>2</a:t>
                      </a:r>
                    </a:p>
                    <a:p>
                      <a:pPr algn="ctr"/>
                      <a:r>
                        <a:rPr lang="en-GB" sz="2400" dirty="0" smtClean="0"/>
                        <a:t>4</a:t>
                      </a:r>
                    </a:p>
                    <a:p>
                      <a:pPr algn="ctr"/>
                      <a:r>
                        <a:rPr lang="en-GB" sz="2400" dirty="0" smtClean="0"/>
                        <a:t>8</a:t>
                      </a:r>
                    </a:p>
                    <a:p>
                      <a:pPr algn="ctr"/>
                      <a:r>
                        <a:rPr lang="en-GB" sz="2400" dirty="0" smtClean="0"/>
                        <a:t>16</a:t>
                      </a:r>
                      <a:endParaRPr lang="en-GB" sz="2400" dirty="0"/>
                    </a:p>
                  </a:txBody>
                  <a:tcPr/>
                </a:tc>
                <a:extLst>
                  <a:ext uri="{0D108BD9-81ED-4DB2-BD59-A6C34878D82A}">
                    <a16:rowId xmlns:a16="http://schemas.microsoft.com/office/drawing/2014/main" val="4155857717"/>
                  </a:ext>
                </a:extLst>
              </a:tr>
            </a:tbl>
          </a:graphicData>
        </a:graphic>
      </p:graphicFrame>
    </p:spTree>
    <p:extLst>
      <p:ext uri="{BB962C8B-B14F-4D97-AF65-F5344CB8AC3E}">
        <p14:creationId xmlns:p14="http://schemas.microsoft.com/office/powerpoint/2010/main" val="4238829578"/>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14746"/>
            <a:ext cx="10515600" cy="838200"/>
          </a:xfrm>
        </p:spPr>
        <p:txBody>
          <a:bodyPr/>
          <a:lstStyle/>
          <a:p>
            <a:pPr algn="ctr"/>
            <a:r>
              <a:rPr lang="en-GB" dirty="0" smtClean="0"/>
              <a:t>Barrier and Panels</a:t>
            </a:r>
            <a:endParaRPr lang="en-GB" dirty="0"/>
          </a:p>
        </p:txBody>
      </p:sp>
      <p:sp>
        <p:nvSpPr>
          <p:cNvPr id="3" name="Content Placeholder 2"/>
          <p:cNvSpPr>
            <a:spLocks noGrp="1"/>
          </p:cNvSpPr>
          <p:nvPr>
            <p:ph idx="1"/>
          </p:nvPr>
        </p:nvSpPr>
        <p:spPr>
          <a:xfrm>
            <a:off x="838200" y="1205346"/>
            <a:ext cx="10515600" cy="5368636"/>
          </a:xfrm>
        </p:spPr>
        <p:txBody>
          <a:bodyPr>
            <a:normAutofit/>
          </a:bodyPr>
          <a:lstStyle/>
          <a:p>
            <a:r>
              <a:rPr lang="en-GB" sz="3200" dirty="0" smtClean="0"/>
              <a:t>Another principle of barrier noise reduction that is worth reviewing is the relationship between noise attenuation expressed in (1) decibels; (2) Energy terms, and (3) Subjective loudness</a:t>
            </a:r>
          </a:p>
          <a:p>
            <a:r>
              <a:rPr lang="en-GB" sz="3200" dirty="0" smtClean="0"/>
              <a:t>A barrier attenuation of 3dB will be barely noticed by the receiver</a:t>
            </a:r>
          </a:p>
          <a:p>
            <a:r>
              <a:rPr lang="en-GB" sz="3200" dirty="0" smtClean="0"/>
              <a:t>However, to attain this reduction, 50% of the acoustical energy must be removed</a:t>
            </a:r>
          </a:p>
          <a:p>
            <a:r>
              <a:rPr lang="en-GB" sz="3200" dirty="0" smtClean="0"/>
              <a:t>To </a:t>
            </a:r>
            <a:r>
              <a:rPr lang="en-GB" sz="3200" dirty="0" err="1" smtClean="0"/>
              <a:t>cust</a:t>
            </a:r>
            <a:r>
              <a:rPr lang="en-GB" sz="3200" dirty="0" smtClean="0"/>
              <a:t> the loudness of the source in half, a reduction of 10dB is necessary which is equivalent to eliminating 90% of the energy directed towards the receiver</a:t>
            </a:r>
            <a:endParaRPr lang="en-GB" sz="3200" dirty="0"/>
          </a:p>
        </p:txBody>
      </p:sp>
    </p:spTree>
    <p:extLst>
      <p:ext uri="{BB962C8B-B14F-4D97-AF65-F5344CB8AC3E}">
        <p14:creationId xmlns:p14="http://schemas.microsoft.com/office/powerpoint/2010/main" val="764490027"/>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Enclosures</a:t>
            </a:r>
            <a:endParaRPr lang="en-GB" dirty="0"/>
          </a:p>
        </p:txBody>
      </p:sp>
      <p:sp>
        <p:nvSpPr>
          <p:cNvPr id="3" name="Content Placeholder 2"/>
          <p:cNvSpPr>
            <a:spLocks noGrp="1"/>
          </p:cNvSpPr>
          <p:nvPr>
            <p:ph idx="1"/>
          </p:nvPr>
        </p:nvSpPr>
        <p:spPr/>
        <p:txBody>
          <a:bodyPr>
            <a:normAutofit/>
          </a:bodyPr>
          <a:lstStyle/>
          <a:p>
            <a:r>
              <a:rPr lang="en-GB" sz="3200" dirty="0" smtClean="0"/>
              <a:t>Are a more practical and economical way to reduce noise rather than altering its design, operation or component parts</a:t>
            </a:r>
          </a:p>
          <a:p>
            <a:r>
              <a:rPr lang="en-GB" sz="3200" dirty="0" smtClean="0"/>
              <a:t>Absorbent lining on the interior surfaces of the enclosure will reduce the reverberant build up of noise within it</a:t>
            </a:r>
          </a:p>
          <a:p>
            <a:r>
              <a:rPr lang="en-GB" sz="3200" dirty="0" smtClean="0"/>
              <a:t>Structural contact between the noise source and the enclosure must be avoided</a:t>
            </a:r>
            <a:endParaRPr lang="en-GB" sz="3200" dirty="0"/>
          </a:p>
        </p:txBody>
      </p:sp>
    </p:spTree>
    <p:extLst>
      <p:ext uri="{BB962C8B-B14F-4D97-AF65-F5344CB8AC3E}">
        <p14:creationId xmlns:p14="http://schemas.microsoft.com/office/powerpoint/2010/main" val="494492009"/>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Enclosures for Controlling Noise</a:t>
            </a:r>
            <a:endParaRPr lang="en-GB" dirty="0"/>
          </a:p>
        </p:txBody>
      </p:sp>
      <p:pic>
        <p:nvPicPr>
          <p:cNvPr id="6" name="Content Placeholder 5"/>
          <p:cNvPicPr>
            <a:picLocks noGrp="1" noChangeAspect="1"/>
          </p:cNvPicPr>
          <p:nvPr>
            <p:ph idx="1"/>
          </p:nvPr>
        </p:nvPicPr>
        <p:blipFill>
          <a:blip r:embed="rId2"/>
          <a:stretch>
            <a:fillRect/>
          </a:stretch>
        </p:blipFill>
        <p:spPr>
          <a:xfrm>
            <a:off x="838200" y="1864242"/>
            <a:ext cx="10515600" cy="4416056"/>
          </a:xfrm>
          <a:prstGeom prst="rect">
            <a:avLst/>
          </a:prstGeom>
        </p:spPr>
      </p:pic>
    </p:spTree>
    <p:extLst>
      <p:ext uri="{BB962C8B-B14F-4D97-AF65-F5344CB8AC3E}">
        <p14:creationId xmlns:p14="http://schemas.microsoft.com/office/powerpoint/2010/main" val="2110159118"/>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Control of Noise by Design</a:t>
            </a:r>
            <a:endParaRPr lang="en-GB" dirty="0"/>
          </a:p>
        </p:txBody>
      </p:sp>
      <p:sp>
        <p:nvSpPr>
          <p:cNvPr id="3" name="Content Placeholder 2"/>
          <p:cNvSpPr>
            <a:spLocks noGrp="1"/>
          </p:cNvSpPr>
          <p:nvPr>
            <p:ph idx="1"/>
          </p:nvPr>
        </p:nvSpPr>
        <p:spPr/>
        <p:txBody>
          <a:bodyPr>
            <a:normAutofit/>
          </a:bodyPr>
          <a:lstStyle/>
          <a:p>
            <a:r>
              <a:rPr lang="en-GB" sz="3200" dirty="0" smtClean="0"/>
              <a:t>The best way to solve noise problem is to design them out of the source</a:t>
            </a:r>
          </a:p>
          <a:p>
            <a:r>
              <a:rPr lang="en-GB" sz="3200" dirty="0" smtClean="0"/>
              <a:t>However, we are frequently faced with an existing source that, either because of age, abuse, or poor design, is a noise problem</a:t>
            </a:r>
          </a:p>
          <a:p>
            <a:r>
              <a:rPr lang="en-GB" sz="3200" dirty="0" smtClean="0"/>
              <a:t>The result is that we must redress, or correct the problem as it currently exists</a:t>
            </a:r>
            <a:endParaRPr lang="en-GB" sz="3200" dirty="0"/>
          </a:p>
        </p:txBody>
      </p:sp>
    </p:spTree>
    <p:extLst>
      <p:ext uri="{BB962C8B-B14F-4D97-AF65-F5344CB8AC3E}">
        <p14:creationId xmlns:p14="http://schemas.microsoft.com/office/powerpoint/2010/main" val="1589420168"/>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Control of Noise by Design</a:t>
            </a:r>
            <a:endParaRPr lang="en-GB"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Balancing rotating parts</a:t>
            </a:r>
          </a:p>
          <a:p>
            <a:pPr marL="514350" indent="-514350">
              <a:buAutoNum type="arabicPeriod"/>
            </a:pPr>
            <a:r>
              <a:rPr lang="en-GB" sz="3200" dirty="0" smtClean="0"/>
              <a:t>Reduce frictional resistance</a:t>
            </a:r>
          </a:p>
          <a:p>
            <a:pPr marL="514350" indent="-514350">
              <a:buAutoNum type="arabicPeriod"/>
            </a:pPr>
            <a:r>
              <a:rPr lang="en-GB" sz="3200" dirty="0" smtClean="0"/>
              <a:t>Apply damping materials</a:t>
            </a:r>
          </a:p>
          <a:p>
            <a:pPr marL="514350" indent="-514350">
              <a:buAutoNum type="arabicPeriod"/>
            </a:pPr>
            <a:r>
              <a:rPr lang="en-GB" sz="3200" dirty="0" smtClean="0"/>
              <a:t>Seal noise leaks</a:t>
            </a:r>
          </a:p>
          <a:p>
            <a:pPr marL="514350" indent="-514350">
              <a:buAutoNum type="arabicPeriod"/>
            </a:pPr>
            <a:r>
              <a:rPr lang="en-GB" sz="3200" dirty="0" smtClean="0"/>
              <a:t>Perform routine maintenance</a:t>
            </a:r>
            <a:endParaRPr lang="en-GB" sz="3200" dirty="0"/>
          </a:p>
        </p:txBody>
      </p:sp>
    </p:spTree>
    <p:extLst>
      <p:ext uri="{BB962C8B-B14F-4D97-AF65-F5344CB8AC3E}">
        <p14:creationId xmlns:p14="http://schemas.microsoft.com/office/powerpoint/2010/main" val="2304822501"/>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Balancing Rotating Parts</a:t>
            </a:r>
            <a:endParaRPr lang="en-GB" dirty="0"/>
          </a:p>
        </p:txBody>
      </p:sp>
      <p:sp>
        <p:nvSpPr>
          <p:cNvPr id="3" name="Content Placeholder 2"/>
          <p:cNvSpPr>
            <a:spLocks noGrp="1"/>
          </p:cNvSpPr>
          <p:nvPr>
            <p:ph idx="1"/>
          </p:nvPr>
        </p:nvSpPr>
        <p:spPr>
          <a:xfrm>
            <a:off x="1447800" y="1825625"/>
            <a:ext cx="9268691" cy="4351338"/>
          </a:xfrm>
        </p:spPr>
        <p:txBody>
          <a:bodyPr>
            <a:normAutofit/>
          </a:bodyPr>
          <a:lstStyle/>
          <a:p>
            <a:r>
              <a:rPr lang="en-GB" sz="3200" dirty="0" smtClean="0"/>
              <a:t>One of the main sources of machinery noise is structural vibration caused by the rotation of poorly balanced parts, such as fans, fly wheels, pulleys, cams, shafts, etc.</a:t>
            </a:r>
          </a:p>
          <a:p>
            <a:r>
              <a:rPr lang="en-GB" sz="3200" dirty="0" smtClean="0"/>
              <a:t>Measures used to correct this condition involve the addition of counterweights to the rotating unit or the removal of some weight from the unit</a:t>
            </a:r>
            <a:endParaRPr lang="en-GB" sz="3200" dirty="0"/>
          </a:p>
        </p:txBody>
      </p:sp>
    </p:spTree>
    <p:extLst>
      <p:ext uri="{BB962C8B-B14F-4D97-AF65-F5344CB8AC3E}">
        <p14:creationId xmlns:p14="http://schemas.microsoft.com/office/powerpoint/2010/main" val="2092779436"/>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Reduce Frictional Resistance</a:t>
            </a:r>
            <a:endParaRPr lang="en-GB" dirty="0"/>
          </a:p>
        </p:txBody>
      </p:sp>
      <p:sp>
        <p:nvSpPr>
          <p:cNvPr id="3" name="Content Placeholder 2"/>
          <p:cNvSpPr>
            <a:spLocks noGrp="1"/>
          </p:cNvSpPr>
          <p:nvPr>
            <p:ph idx="1"/>
          </p:nvPr>
        </p:nvSpPr>
        <p:spPr>
          <a:xfrm>
            <a:off x="1267691" y="1825625"/>
            <a:ext cx="9469582" cy="4351338"/>
          </a:xfrm>
        </p:spPr>
        <p:txBody>
          <a:bodyPr>
            <a:normAutofit/>
          </a:bodyPr>
          <a:lstStyle/>
          <a:p>
            <a:r>
              <a:rPr lang="en-GB" sz="3200" dirty="0" smtClean="0"/>
              <a:t>A well-designed machine that has been poorly maintained can become a serious source of noise</a:t>
            </a:r>
          </a:p>
          <a:p>
            <a:r>
              <a:rPr lang="en-GB" sz="3200" dirty="0" smtClean="0"/>
              <a:t>General cleaning and lubrication of all rotating, sliding, or meshing parts at contact points should go a long way toward fixing the problem</a:t>
            </a:r>
            <a:endParaRPr lang="en-GB" sz="3200" dirty="0"/>
          </a:p>
        </p:txBody>
      </p:sp>
    </p:spTree>
    <p:extLst>
      <p:ext uri="{BB962C8B-B14F-4D97-AF65-F5344CB8AC3E}">
        <p14:creationId xmlns:p14="http://schemas.microsoft.com/office/powerpoint/2010/main" val="2464314932"/>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Apply Damping Materials</a:t>
            </a:r>
            <a:endParaRPr lang="en-GB" dirty="0"/>
          </a:p>
        </p:txBody>
      </p:sp>
      <p:sp>
        <p:nvSpPr>
          <p:cNvPr id="3" name="Content Placeholder 2"/>
          <p:cNvSpPr>
            <a:spLocks noGrp="1"/>
          </p:cNvSpPr>
          <p:nvPr>
            <p:ph idx="1"/>
          </p:nvPr>
        </p:nvSpPr>
        <p:spPr>
          <a:xfrm>
            <a:off x="838200" y="1517074"/>
            <a:ext cx="10515600" cy="4980708"/>
          </a:xfrm>
        </p:spPr>
        <p:txBody>
          <a:bodyPr>
            <a:normAutofit/>
          </a:bodyPr>
          <a:lstStyle/>
          <a:p>
            <a:pPr marL="0" indent="0">
              <a:buNone/>
            </a:pPr>
            <a:r>
              <a:rPr lang="en-GB" sz="3200" dirty="0" smtClean="0"/>
              <a:t>Three basic types of redress vibration damping materials are available:</a:t>
            </a:r>
          </a:p>
          <a:p>
            <a:pPr marL="514350" indent="-514350">
              <a:buAutoNum type="arabicPeriod"/>
            </a:pPr>
            <a:r>
              <a:rPr lang="en-GB" sz="3200" dirty="0" smtClean="0"/>
              <a:t>Liquid mastics, which are applied with a spray gun harden into relatively solid materials, the most common being car “undercoating”</a:t>
            </a:r>
          </a:p>
          <a:p>
            <a:pPr marL="514350" indent="-514350">
              <a:buAutoNum type="arabicPeriod"/>
            </a:pPr>
            <a:r>
              <a:rPr lang="en-GB" sz="3200" dirty="0" smtClean="0"/>
              <a:t>Pads of rubber, felt, plastic foam, leaded </a:t>
            </a:r>
            <a:r>
              <a:rPr lang="en-GB" sz="3200" dirty="0" err="1" smtClean="0"/>
              <a:t>vinyls</a:t>
            </a:r>
            <a:r>
              <a:rPr lang="en-GB" sz="3200" dirty="0" smtClean="0"/>
              <a:t>, adhesive tapes, or fibrous blankets, which are glued to the vibrating surface</a:t>
            </a:r>
          </a:p>
          <a:p>
            <a:pPr marL="514350" indent="-514350">
              <a:buAutoNum type="arabicPeriod"/>
            </a:pPr>
            <a:r>
              <a:rPr lang="en-GB" sz="3200" dirty="0" smtClean="0"/>
              <a:t>Sheet metal viscoelastic laminates or composites, which are bonded to the vibrating surface</a:t>
            </a:r>
            <a:endParaRPr lang="en-GB" sz="3200" dirty="0"/>
          </a:p>
        </p:txBody>
      </p:sp>
    </p:spTree>
    <p:extLst>
      <p:ext uri="{BB962C8B-B14F-4D97-AF65-F5344CB8AC3E}">
        <p14:creationId xmlns:p14="http://schemas.microsoft.com/office/powerpoint/2010/main" val="3776464326"/>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Seal Noise Leaks</a:t>
            </a:r>
            <a:endParaRPr lang="en-GB" dirty="0"/>
          </a:p>
        </p:txBody>
      </p:sp>
      <p:sp>
        <p:nvSpPr>
          <p:cNvPr id="3" name="Content Placeholder 2"/>
          <p:cNvSpPr>
            <a:spLocks noGrp="1"/>
          </p:cNvSpPr>
          <p:nvPr>
            <p:ph idx="1"/>
          </p:nvPr>
        </p:nvSpPr>
        <p:spPr/>
        <p:txBody>
          <a:bodyPr>
            <a:normAutofit/>
          </a:bodyPr>
          <a:lstStyle/>
          <a:p>
            <a:r>
              <a:rPr lang="en-GB" sz="3200" dirty="0" smtClean="0"/>
              <a:t>Small holes in an otherwise noise tight structure can reduce the effectiveness of the noise control measures</a:t>
            </a:r>
          </a:p>
          <a:p>
            <a:endParaRPr lang="en-GB" sz="3200" dirty="0" smtClean="0"/>
          </a:p>
          <a:p>
            <a:r>
              <a:rPr lang="en-GB" sz="3200" dirty="0" smtClean="0"/>
              <a:t>If designed transmission loss of an acoustical enclosure is 40dB, an opening that comprises only 0.1% of the surface area will reduce the effectiveness of the enclosure by 10dB</a:t>
            </a:r>
            <a:endParaRPr lang="en-GB" sz="3200" dirty="0"/>
          </a:p>
        </p:txBody>
      </p:sp>
    </p:spTree>
    <p:extLst>
      <p:ext uri="{BB962C8B-B14F-4D97-AF65-F5344CB8AC3E}">
        <p14:creationId xmlns:p14="http://schemas.microsoft.com/office/powerpoint/2010/main" val="1250138422"/>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838200" y="1835889"/>
            <a:ext cx="10515600" cy="4472762"/>
          </a:xfrm>
          <a:prstGeom prst="rect">
            <a:avLst/>
          </a:prstGeom>
        </p:spPr>
      </p:pic>
    </p:spTree>
    <p:extLst>
      <p:ext uri="{BB962C8B-B14F-4D97-AF65-F5344CB8AC3E}">
        <p14:creationId xmlns:p14="http://schemas.microsoft.com/office/powerpoint/2010/main" val="722278331"/>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Protect the Receiver</a:t>
            </a:r>
            <a:endParaRPr lang="en-GB" dirty="0"/>
          </a:p>
        </p:txBody>
      </p:sp>
      <p:sp>
        <p:nvSpPr>
          <p:cNvPr id="3" name="Content Placeholder 2"/>
          <p:cNvSpPr>
            <a:spLocks noGrp="1"/>
          </p:cNvSpPr>
          <p:nvPr>
            <p:ph idx="1"/>
          </p:nvPr>
        </p:nvSpPr>
        <p:spPr/>
        <p:txBody>
          <a:bodyPr>
            <a:normAutofit/>
          </a:bodyPr>
          <a:lstStyle/>
          <a:p>
            <a:r>
              <a:rPr lang="en-GB" sz="3200" b="1" u="sng" dirty="0" smtClean="0"/>
              <a:t>When all else fails</a:t>
            </a:r>
            <a:r>
              <a:rPr lang="en-GB" sz="3200" dirty="0" smtClean="0"/>
              <a:t>: - and none of the measures discussed so far is practical, for example, the operator of a chain saw, then measures must be taken to protect the receiver</a:t>
            </a:r>
            <a:endParaRPr lang="en-GB" sz="3200" b="1" u="sng" dirty="0" smtClean="0"/>
          </a:p>
          <a:p>
            <a:r>
              <a:rPr lang="en-GB" sz="3200" b="1" u="sng" dirty="0" smtClean="0"/>
              <a:t>Alter work schedule</a:t>
            </a:r>
            <a:r>
              <a:rPr lang="en-GB" sz="3200" dirty="0" smtClean="0"/>
              <a:t>: - Limit the amount of continuous exposure to high noise levels</a:t>
            </a:r>
          </a:p>
          <a:p>
            <a:r>
              <a:rPr lang="en-GB" sz="3200" dirty="0" smtClean="0"/>
              <a:t>In terms of hearing protection, it is preferable to schedule an intensely noisy operation for a short interval of time each day over a period of several days</a:t>
            </a:r>
            <a:endParaRPr lang="en-GB" sz="3200" dirty="0"/>
          </a:p>
        </p:txBody>
      </p:sp>
    </p:spTree>
    <p:extLst>
      <p:ext uri="{BB962C8B-B14F-4D97-AF65-F5344CB8AC3E}">
        <p14:creationId xmlns:p14="http://schemas.microsoft.com/office/powerpoint/2010/main" val="376966888"/>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Protect the Receiver</a:t>
            </a:r>
            <a:endParaRPr lang="en-GB" dirty="0"/>
          </a:p>
        </p:txBody>
      </p:sp>
      <p:sp>
        <p:nvSpPr>
          <p:cNvPr id="3" name="Content Placeholder 2"/>
          <p:cNvSpPr>
            <a:spLocks noGrp="1"/>
          </p:cNvSpPr>
          <p:nvPr>
            <p:ph idx="1"/>
          </p:nvPr>
        </p:nvSpPr>
        <p:spPr/>
        <p:txBody>
          <a:bodyPr>
            <a:normAutofit/>
          </a:bodyPr>
          <a:lstStyle/>
          <a:p>
            <a:r>
              <a:rPr lang="en-GB" sz="3200" b="1" u="sng" dirty="0" smtClean="0"/>
              <a:t>Alter work schedule</a:t>
            </a:r>
            <a:r>
              <a:rPr lang="en-GB" sz="3200" dirty="0" smtClean="0"/>
              <a:t>: - In industrial or construction operations, an intermittent work schedule would benefit not only the operator of the noisy equipment, but also other workers in the vicinity</a:t>
            </a:r>
          </a:p>
          <a:p>
            <a:r>
              <a:rPr lang="en-GB" sz="3200" dirty="0" smtClean="0"/>
              <a:t>If an intermittent schedule is not possible, then workers, should be given rest time during the day</a:t>
            </a:r>
          </a:p>
          <a:p>
            <a:r>
              <a:rPr lang="en-GB" sz="3200" dirty="0" smtClean="0"/>
              <a:t>They should take their rest time at a low-noise level location</a:t>
            </a:r>
            <a:endParaRPr lang="en-GB" sz="3200" dirty="0"/>
          </a:p>
        </p:txBody>
      </p:sp>
    </p:spTree>
    <p:extLst>
      <p:ext uri="{BB962C8B-B14F-4D97-AF65-F5344CB8AC3E}">
        <p14:creationId xmlns:p14="http://schemas.microsoft.com/office/powerpoint/2010/main" val="3637105889"/>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Protect the Receiver</a:t>
            </a:r>
            <a:endParaRPr lang="en-GB" dirty="0"/>
          </a:p>
        </p:txBody>
      </p:sp>
      <p:sp>
        <p:nvSpPr>
          <p:cNvPr id="3" name="Content Placeholder 2"/>
          <p:cNvSpPr>
            <a:spLocks noGrp="1"/>
          </p:cNvSpPr>
          <p:nvPr>
            <p:ph idx="1"/>
          </p:nvPr>
        </p:nvSpPr>
        <p:spPr/>
        <p:txBody>
          <a:bodyPr>
            <a:normAutofit/>
          </a:bodyPr>
          <a:lstStyle/>
          <a:p>
            <a:r>
              <a:rPr lang="en-GB" sz="3200" b="1" u="sng" dirty="0" smtClean="0"/>
              <a:t>Ear Protection</a:t>
            </a:r>
            <a:r>
              <a:rPr lang="en-GB" sz="3200" dirty="0" smtClean="0"/>
              <a:t>: - earplugs, and cup-type protection are available as hearing protection</a:t>
            </a:r>
          </a:p>
          <a:p>
            <a:r>
              <a:rPr lang="en-GB" sz="3200" dirty="0" smtClean="0"/>
              <a:t>Such devices may provide noise reductions ranging from 15 to 35dB</a:t>
            </a:r>
          </a:p>
          <a:p>
            <a:r>
              <a:rPr lang="en-GB" sz="3200" dirty="0" smtClean="0"/>
              <a:t>Earplugs are effective only if they are properly fitted</a:t>
            </a:r>
          </a:p>
          <a:p>
            <a:r>
              <a:rPr lang="en-GB" sz="3200" dirty="0" smtClean="0"/>
              <a:t>Maximum protection can be obtained when both plugs and muffs are employed</a:t>
            </a:r>
            <a:endParaRPr lang="en-GB" sz="3200" dirty="0"/>
          </a:p>
        </p:txBody>
      </p:sp>
    </p:spTree>
    <p:extLst>
      <p:ext uri="{BB962C8B-B14F-4D97-AF65-F5344CB8AC3E}">
        <p14:creationId xmlns:p14="http://schemas.microsoft.com/office/powerpoint/2010/main" val="4066089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22722</TotalTime>
  <Words>8003</Words>
  <Application>Microsoft Office PowerPoint</Application>
  <PresentationFormat>Widescreen</PresentationFormat>
  <Paragraphs>609</Paragraphs>
  <Slides>127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127</vt:i4>
      </vt:variant>
    </vt:vector>
  </HeadingPairs>
  <TitlesOfParts>
    <vt:vector size="132" baseType="lpstr">
      <vt:lpstr>Arial</vt:lpstr>
      <vt:lpstr>Calibri</vt:lpstr>
      <vt:lpstr>Calibri Light</vt:lpstr>
      <vt:lpstr>Cambria Math</vt:lpstr>
      <vt:lpstr>Office Theme</vt:lpstr>
      <vt:lpstr>Noise Pollution</vt:lpstr>
      <vt:lpstr>Noise Definition</vt:lpstr>
      <vt:lpstr>Noise Pollution</vt:lpstr>
      <vt:lpstr>Properties of Sound Waves</vt:lpstr>
      <vt:lpstr>Properties of Sound Waves</vt:lpstr>
      <vt:lpstr>Properties of Sound Waves</vt:lpstr>
      <vt:lpstr>Sinusoidal Wave</vt:lpstr>
      <vt:lpstr>Properties of Sound Waves</vt:lpstr>
      <vt:lpstr>Properties of Sound Waves</vt:lpstr>
      <vt:lpstr>Properties of Sound Waves</vt:lpstr>
      <vt:lpstr>Sound Power and Intensity</vt:lpstr>
      <vt:lpstr>Sound Power and Intensity</vt:lpstr>
      <vt:lpstr>Sound Power and Intensity</vt:lpstr>
      <vt:lpstr>Levels and Decibel</vt:lpstr>
      <vt:lpstr>Levels and Decibel</vt:lpstr>
      <vt:lpstr>PowerPoint Presentation</vt:lpstr>
      <vt:lpstr>Rating Systems</vt:lpstr>
      <vt:lpstr>The LN Concept</vt:lpstr>
      <vt:lpstr>PowerPoint Presentation</vt:lpstr>
      <vt:lpstr>The Leq Concept</vt:lpstr>
      <vt:lpstr>The Leq Concept</vt:lpstr>
      <vt:lpstr>The Leq Example</vt:lpstr>
      <vt:lpstr>The Leq Example</vt:lpstr>
      <vt:lpstr>The Ldn Concept</vt:lpstr>
      <vt:lpstr>The Ldn Concept</vt:lpstr>
      <vt:lpstr>Transmission of Sound Outdoors</vt:lpstr>
      <vt:lpstr>Inverse Square Law</vt:lpstr>
      <vt:lpstr>Inverse Square Law</vt:lpstr>
      <vt:lpstr>Inverse Square Law</vt:lpstr>
      <vt:lpstr>Inverse Square Law</vt:lpstr>
      <vt:lpstr>Inverse Square Law</vt:lpstr>
      <vt:lpstr>Radiation Fields of a Sound Source</vt:lpstr>
      <vt:lpstr>Radiation Fields of a Sound Source</vt:lpstr>
      <vt:lpstr>PowerPoint Presentation</vt:lpstr>
      <vt:lpstr>Directivity</vt:lpstr>
      <vt:lpstr>Directivity</vt:lpstr>
      <vt:lpstr>Directivity</vt:lpstr>
      <vt:lpstr>Directivity</vt:lpstr>
      <vt:lpstr>Basic Point Source Model</vt:lpstr>
      <vt:lpstr>Attenuation</vt:lpstr>
      <vt:lpstr>Basic Point Source</vt:lpstr>
      <vt:lpstr>Basic Point Source</vt:lpstr>
      <vt:lpstr>Basic Point Source</vt:lpstr>
      <vt:lpstr>Basic Point Source</vt:lpstr>
      <vt:lpstr>The Three Zones</vt:lpstr>
      <vt:lpstr>Ground Factor</vt:lpstr>
      <vt:lpstr>Noise Control</vt:lpstr>
      <vt:lpstr>Noise Control</vt:lpstr>
      <vt:lpstr>The Daily Personal Noise Exposure</vt:lpstr>
      <vt:lpstr>Example</vt:lpstr>
      <vt:lpstr>Daily Personal Noise Exposure (L_(EP.d))</vt:lpstr>
      <vt:lpstr>Daily Personal Noise Exposure (L_(EP.d))</vt:lpstr>
      <vt:lpstr>Example</vt:lpstr>
      <vt:lpstr>Example</vt:lpstr>
      <vt:lpstr>Describing Short, Noisy Events</vt:lpstr>
      <vt:lpstr>Describing Short, Noisy Events</vt:lpstr>
      <vt:lpstr>Example</vt:lpstr>
      <vt:lpstr>Calculating Noise Doses</vt:lpstr>
      <vt:lpstr>Calculating Noise Doses</vt:lpstr>
      <vt:lpstr>Example 1</vt:lpstr>
      <vt:lpstr>Example 2</vt:lpstr>
      <vt:lpstr>Calculating LAEP.d from LAE</vt:lpstr>
      <vt:lpstr>Example</vt:lpstr>
      <vt:lpstr>Noise Nomogram</vt:lpstr>
      <vt:lpstr>Example</vt:lpstr>
      <vt:lpstr>Percentage Dose</vt:lpstr>
      <vt:lpstr>Percentage Dose</vt:lpstr>
      <vt:lpstr>Examples</vt:lpstr>
      <vt:lpstr>Example</vt:lpstr>
      <vt:lpstr>Example</vt:lpstr>
      <vt:lpstr>Ranking Different Exposure Periods</vt:lpstr>
      <vt:lpstr>Example</vt:lpstr>
      <vt:lpstr>Example (1)</vt:lpstr>
      <vt:lpstr>Example (2)</vt:lpstr>
      <vt:lpstr>Time Limits</vt:lpstr>
      <vt:lpstr>Examples</vt:lpstr>
      <vt:lpstr>Residual Time Limits</vt:lpstr>
      <vt:lpstr>Example</vt:lpstr>
      <vt:lpstr>Control of Noise</vt:lpstr>
      <vt:lpstr>Control of Noise Source by Design</vt:lpstr>
      <vt:lpstr>Reduce Impact Forces</vt:lpstr>
      <vt:lpstr>Steps to Reduce Noise From Impact Forces</vt:lpstr>
      <vt:lpstr>Steps to Reduce Noise From Impact Forces</vt:lpstr>
      <vt:lpstr>Reduce Speeds and Pressures</vt:lpstr>
      <vt:lpstr>Steps to Reduce Noise from Rotating and Moving Parts</vt:lpstr>
      <vt:lpstr>Steps to Reduce Noise from Rotating and Moving Parts</vt:lpstr>
      <vt:lpstr>Steps to Reduce Frictional Resistance</vt:lpstr>
      <vt:lpstr>Steps to Reduce Frictional Resistance</vt:lpstr>
      <vt:lpstr>Steps to Reduce Frictional Resistance</vt:lpstr>
      <vt:lpstr>Steps to Reduce Frictional Resistance</vt:lpstr>
      <vt:lpstr>Steps to Reduce Frictional Resistance</vt:lpstr>
      <vt:lpstr>Steps to Reduce Frictional Resistance</vt:lpstr>
      <vt:lpstr>Reduce Noise Leakage</vt:lpstr>
      <vt:lpstr>Isolate and Dampen Vibrating Elements</vt:lpstr>
      <vt:lpstr>Isolate and Dampen Vibrating Elements</vt:lpstr>
      <vt:lpstr>Isolate and Dampen Vibrating Elements</vt:lpstr>
      <vt:lpstr>Guidelines in Selecting Damping Materials</vt:lpstr>
      <vt:lpstr>Guidelines in Selecting Damping Materials</vt:lpstr>
      <vt:lpstr>Mufflers/Silencers</vt:lpstr>
      <vt:lpstr>Mufflers Performance</vt:lpstr>
      <vt:lpstr>Control of Noise in the Transmission Path</vt:lpstr>
      <vt:lpstr>Control of Noise in the Transmission Path</vt:lpstr>
      <vt:lpstr>Control of Noise in the Transmission Path</vt:lpstr>
      <vt:lpstr>Control of Noise in the Transmission Path</vt:lpstr>
      <vt:lpstr>Absorbing Materials</vt:lpstr>
      <vt:lpstr>Acoustical Lining </vt:lpstr>
      <vt:lpstr>Barriers and Panels</vt:lpstr>
      <vt:lpstr>Noise from Source to Revceiver</vt:lpstr>
      <vt:lpstr>Barriers and Panels</vt:lpstr>
      <vt:lpstr>Barriers and Panels</vt:lpstr>
      <vt:lpstr>Barriers and Panels</vt:lpstr>
      <vt:lpstr>Barriers and Panels</vt:lpstr>
      <vt:lpstr>Barriers and Panels</vt:lpstr>
      <vt:lpstr>Relationship between Sound Level Reduction, Energy, Loudness for Line Sources</vt:lpstr>
      <vt:lpstr>Barrier and Panels</vt:lpstr>
      <vt:lpstr>Enclosures</vt:lpstr>
      <vt:lpstr>Enclosures for Controlling Noise</vt:lpstr>
      <vt:lpstr>Control of Noise by Design</vt:lpstr>
      <vt:lpstr>Control of Noise by Design</vt:lpstr>
      <vt:lpstr>Balancing Rotating Parts</vt:lpstr>
      <vt:lpstr>Reduce Frictional Resistance</vt:lpstr>
      <vt:lpstr>Apply Damping Materials</vt:lpstr>
      <vt:lpstr>Seal Noise Leaks</vt:lpstr>
      <vt:lpstr>PowerPoint Presentation</vt:lpstr>
      <vt:lpstr>Protect the Receiver</vt:lpstr>
      <vt:lpstr>Protect the Receiver</vt:lpstr>
      <vt:lpstr>Protect the Receiver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Noise Pollution</dc:title>
  <dc:creator>Andrew Thorn</dc:creator>
  <cp:lastModifiedBy>Andrew Thorn</cp:lastModifiedBy>
  <cp:revision>130</cp:revision>
  <dcterms:created xsi:type="dcterms:W3CDTF">2020-01-28T03:10:22Z</dcterms:created>
  <dcterms:modified xsi:type="dcterms:W3CDTF">2020-02-27T03:21:18Z</dcterms:modified>
</cp:coreProperties>
</file>