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34"/>
  </p:notesMasterIdLst>
  <p:sldIdLst>
    <p:sldId id="256" r:id="rId5"/>
    <p:sldId id="267" r:id="rId6"/>
    <p:sldId id="279" r:id="rId7"/>
    <p:sldId id="315" r:id="rId8"/>
    <p:sldId id="280" r:id="rId9"/>
    <p:sldId id="310" r:id="rId10"/>
    <p:sldId id="328" r:id="rId11"/>
    <p:sldId id="316" r:id="rId12"/>
    <p:sldId id="317" r:id="rId13"/>
    <p:sldId id="318" r:id="rId14"/>
    <p:sldId id="266" r:id="rId15"/>
    <p:sldId id="271" r:id="rId16"/>
    <p:sldId id="273" r:id="rId17"/>
    <p:sldId id="274" r:id="rId18"/>
    <p:sldId id="276" r:id="rId19"/>
    <p:sldId id="277" r:id="rId20"/>
    <p:sldId id="323" r:id="rId21"/>
    <p:sldId id="320" r:id="rId22"/>
    <p:sldId id="321" r:id="rId23"/>
    <p:sldId id="322" r:id="rId24"/>
    <p:sldId id="286" r:id="rId25"/>
    <p:sldId id="282" r:id="rId26"/>
    <p:sldId id="283" r:id="rId27"/>
    <p:sldId id="329" r:id="rId28"/>
    <p:sldId id="324" r:id="rId29"/>
    <p:sldId id="325" r:id="rId30"/>
    <p:sldId id="327" r:id="rId31"/>
    <p:sldId id="264" r:id="rId32"/>
    <p:sldId id="30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6AF1C7-5EFF-4656-BF08-64637B587256}" v="1002" dt="2024-10-23T12:35:50.9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103" d="100"/>
          <a:sy n="103" d="100"/>
        </p:scale>
        <p:origin x="-591"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DA34CA2-A8CF-49C4-B20B-86098E6262A9}" type="doc">
      <dgm:prSet loTypeId="urn:microsoft.com/office/officeart/2016/7/layout/LinearBlockProcessNumbered" loCatId="process" qsTypeId="urn:microsoft.com/office/officeart/2005/8/quickstyle/simple3" qsCatId="simple" csTypeId="urn:microsoft.com/office/officeart/2005/8/colors/colorful1" csCatId="colorful" phldr="1"/>
      <dgm:spPr/>
      <dgm:t>
        <a:bodyPr/>
        <a:lstStyle/>
        <a:p>
          <a:endParaRPr lang="en-US"/>
        </a:p>
      </dgm:t>
    </dgm:pt>
    <dgm:pt modelId="{74A1CCC2-5E31-4073-8658-1EF59AB7BA90}">
      <dgm:prSet/>
      <dgm:spPr>
        <a:solidFill>
          <a:schemeClr val="accent1">
            <a:lumMod val="40000"/>
            <a:lumOff val="60000"/>
          </a:schemeClr>
        </a:solidFill>
      </dgm:spPr>
      <dgm:t>
        <a:bodyPr/>
        <a:lstStyle/>
        <a:p>
          <a:r>
            <a:rPr lang="en-GB" baseline="0" dirty="0"/>
            <a:t>Explore how we learn from experience</a:t>
          </a:r>
          <a:endParaRPr lang="en-US" dirty="0"/>
        </a:p>
      </dgm:t>
    </dgm:pt>
    <dgm:pt modelId="{0444BFB4-A294-45F2-B893-AB7D6845E14E}" type="parTrans" cxnId="{7A295ABC-67D3-47ED-81F8-818A0F0357F0}">
      <dgm:prSet/>
      <dgm:spPr/>
      <dgm:t>
        <a:bodyPr/>
        <a:lstStyle/>
        <a:p>
          <a:endParaRPr lang="en-US"/>
        </a:p>
      </dgm:t>
    </dgm:pt>
    <dgm:pt modelId="{8F77E38F-F5E9-4C5A-AF67-C4BD0ADA2FC9}" type="sibTrans" cxnId="{7A295ABC-67D3-47ED-81F8-818A0F0357F0}">
      <dgm:prSet phldrT="01" phldr="0"/>
      <dgm:spPr/>
      <dgm:t>
        <a:bodyPr/>
        <a:lstStyle/>
        <a:p>
          <a:r>
            <a:rPr lang="en-US"/>
            <a:t>01</a:t>
          </a:r>
          <a:endParaRPr lang="en-US" dirty="0"/>
        </a:p>
      </dgm:t>
    </dgm:pt>
    <dgm:pt modelId="{C187B89E-B043-41D9-A275-2CB7F1C710C7}">
      <dgm:prSet/>
      <dgm:spPr>
        <a:solidFill>
          <a:schemeClr val="accent1">
            <a:lumMod val="60000"/>
            <a:lumOff val="40000"/>
          </a:schemeClr>
        </a:solidFill>
      </dgm:spPr>
      <dgm:t>
        <a:bodyPr/>
        <a:lstStyle/>
        <a:p>
          <a:r>
            <a:rPr lang="en-GB" baseline="0" dirty="0"/>
            <a:t>Consider different reflective models</a:t>
          </a:r>
          <a:endParaRPr lang="en-US" dirty="0"/>
        </a:p>
      </dgm:t>
    </dgm:pt>
    <dgm:pt modelId="{38625CE8-F382-4BAD-B4D2-66854277B5B4}" type="parTrans" cxnId="{2BBE4552-F9F6-4199-8D42-C45AF3501BF2}">
      <dgm:prSet/>
      <dgm:spPr/>
      <dgm:t>
        <a:bodyPr/>
        <a:lstStyle/>
        <a:p>
          <a:endParaRPr lang="en-US"/>
        </a:p>
      </dgm:t>
    </dgm:pt>
    <dgm:pt modelId="{22632A55-D11C-40F3-B8F7-4EE393342DF6}" type="sibTrans" cxnId="{2BBE4552-F9F6-4199-8D42-C45AF3501BF2}">
      <dgm:prSet phldrT="02" phldr="0"/>
      <dgm:spPr/>
      <dgm:t>
        <a:bodyPr/>
        <a:lstStyle/>
        <a:p>
          <a:r>
            <a:rPr lang="en-US"/>
            <a:t>02</a:t>
          </a:r>
        </a:p>
      </dgm:t>
    </dgm:pt>
    <dgm:pt modelId="{EC144656-00D2-46DD-A3A4-3F59A4554F21}">
      <dgm:prSet/>
      <dgm:spPr>
        <a:solidFill>
          <a:schemeClr val="accent1">
            <a:lumMod val="60000"/>
            <a:lumOff val="40000"/>
          </a:schemeClr>
        </a:solidFill>
      </dgm:spPr>
      <dgm:t>
        <a:bodyPr/>
        <a:lstStyle/>
        <a:p>
          <a:r>
            <a:rPr lang="en-GB" baseline="0" dirty="0"/>
            <a:t>Reflect on both positive and negative experiences and how to learn from them</a:t>
          </a:r>
          <a:endParaRPr lang="en-US" dirty="0"/>
        </a:p>
      </dgm:t>
    </dgm:pt>
    <dgm:pt modelId="{7FC19659-D624-45B4-87B0-C2AF7F03E979}" type="parTrans" cxnId="{63FDD425-6E7A-456E-B175-8755D67235B4}">
      <dgm:prSet/>
      <dgm:spPr/>
      <dgm:t>
        <a:bodyPr/>
        <a:lstStyle/>
        <a:p>
          <a:endParaRPr lang="en-US"/>
        </a:p>
      </dgm:t>
    </dgm:pt>
    <dgm:pt modelId="{54376635-250E-4C6B-AAA5-AAA81A7E27D3}" type="sibTrans" cxnId="{63FDD425-6E7A-456E-B175-8755D67235B4}">
      <dgm:prSet phldrT="03" phldr="0"/>
      <dgm:spPr/>
      <dgm:t>
        <a:bodyPr/>
        <a:lstStyle/>
        <a:p>
          <a:r>
            <a:rPr lang="en-US"/>
            <a:t>03</a:t>
          </a:r>
          <a:endParaRPr lang="en-US" dirty="0"/>
        </a:p>
      </dgm:t>
    </dgm:pt>
    <dgm:pt modelId="{90E74342-91FA-4BA6-A8DE-0DE3C3B60ACC}">
      <dgm:prSet/>
      <dgm:spPr>
        <a:solidFill>
          <a:schemeClr val="accent1">
            <a:lumMod val="60000"/>
            <a:lumOff val="40000"/>
          </a:schemeClr>
        </a:solidFill>
      </dgm:spPr>
      <dgm:t>
        <a:bodyPr/>
        <a:lstStyle/>
        <a:p>
          <a:r>
            <a:rPr lang="en-GB" baseline="0" dirty="0"/>
            <a:t>Self-Awareness of progress and regression</a:t>
          </a:r>
          <a:endParaRPr lang="en-US" dirty="0"/>
        </a:p>
      </dgm:t>
    </dgm:pt>
    <dgm:pt modelId="{1AC1C87F-3573-47D7-BB5A-2B8BA498D8BC}" type="parTrans" cxnId="{79C3007E-22E4-4221-B391-AA9C088CDAC7}">
      <dgm:prSet/>
      <dgm:spPr/>
      <dgm:t>
        <a:bodyPr/>
        <a:lstStyle/>
        <a:p>
          <a:endParaRPr lang="en-US"/>
        </a:p>
      </dgm:t>
    </dgm:pt>
    <dgm:pt modelId="{3C985DBF-A393-4290-BA98-64F6B3B34614}" type="sibTrans" cxnId="{79C3007E-22E4-4221-B391-AA9C088CDAC7}">
      <dgm:prSet phldrT="04" phldr="0"/>
      <dgm:spPr/>
      <dgm:t>
        <a:bodyPr/>
        <a:lstStyle/>
        <a:p>
          <a:r>
            <a:rPr lang="en-US"/>
            <a:t>04</a:t>
          </a:r>
          <a:endParaRPr lang="en-US" dirty="0"/>
        </a:p>
      </dgm:t>
    </dgm:pt>
    <dgm:pt modelId="{F5C60C65-3F0D-4606-A815-0EDDB4A69E96}" type="pres">
      <dgm:prSet presAssocID="{8DA34CA2-A8CF-49C4-B20B-86098E6262A9}" presName="Name0" presStyleCnt="0">
        <dgm:presLayoutVars>
          <dgm:animLvl val="lvl"/>
          <dgm:resizeHandles val="exact"/>
        </dgm:presLayoutVars>
      </dgm:prSet>
      <dgm:spPr/>
    </dgm:pt>
    <dgm:pt modelId="{95DE45C3-ECDB-4165-9226-303C118677F6}" type="pres">
      <dgm:prSet presAssocID="{74A1CCC2-5E31-4073-8658-1EF59AB7BA90}" presName="compositeNode" presStyleCnt="0">
        <dgm:presLayoutVars>
          <dgm:bulletEnabled val="1"/>
        </dgm:presLayoutVars>
      </dgm:prSet>
      <dgm:spPr/>
    </dgm:pt>
    <dgm:pt modelId="{F764754E-43D4-42B4-81C2-C95E8622ADAE}" type="pres">
      <dgm:prSet presAssocID="{74A1CCC2-5E31-4073-8658-1EF59AB7BA90}" presName="bgRect" presStyleLbl="alignNode1" presStyleIdx="0" presStyleCnt="4"/>
      <dgm:spPr/>
    </dgm:pt>
    <dgm:pt modelId="{A4300549-E568-4B38-8F55-E30C68C02BBC}" type="pres">
      <dgm:prSet presAssocID="{8F77E38F-F5E9-4C5A-AF67-C4BD0ADA2FC9}" presName="sibTransNodeRect" presStyleLbl="alignNode1" presStyleIdx="0" presStyleCnt="4">
        <dgm:presLayoutVars>
          <dgm:chMax val="0"/>
          <dgm:bulletEnabled val="1"/>
        </dgm:presLayoutVars>
      </dgm:prSet>
      <dgm:spPr/>
    </dgm:pt>
    <dgm:pt modelId="{02BE5F1E-5325-4A5C-8CED-22BD653231E1}" type="pres">
      <dgm:prSet presAssocID="{74A1CCC2-5E31-4073-8658-1EF59AB7BA90}" presName="nodeRect" presStyleLbl="alignNode1" presStyleIdx="0" presStyleCnt="4">
        <dgm:presLayoutVars>
          <dgm:bulletEnabled val="1"/>
        </dgm:presLayoutVars>
      </dgm:prSet>
      <dgm:spPr/>
    </dgm:pt>
    <dgm:pt modelId="{66C3EDF4-372E-478B-8CFF-6A21B156C60B}" type="pres">
      <dgm:prSet presAssocID="{8F77E38F-F5E9-4C5A-AF67-C4BD0ADA2FC9}" presName="sibTrans" presStyleCnt="0"/>
      <dgm:spPr/>
    </dgm:pt>
    <dgm:pt modelId="{9A0F13AE-9191-4418-927E-5D0430E48BBC}" type="pres">
      <dgm:prSet presAssocID="{C187B89E-B043-41D9-A275-2CB7F1C710C7}" presName="compositeNode" presStyleCnt="0">
        <dgm:presLayoutVars>
          <dgm:bulletEnabled val="1"/>
        </dgm:presLayoutVars>
      </dgm:prSet>
      <dgm:spPr/>
    </dgm:pt>
    <dgm:pt modelId="{5E8BDACA-088A-4314-A904-A11C670A7E07}" type="pres">
      <dgm:prSet presAssocID="{C187B89E-B043-41D9-A275-2CB7F1C710C7}" presName="bgRect" presStyleLbl="alignNode1" presStyleIdx="1" presStyleCnt="4"/>
      <dgm:spPr/>
    </dgm:pt>
    <dgm:pt modelId="{7C70DA12-403A-4A70-9743-326D7C5BD162}" type="pres">
      <dgm:prSet presAssocID="{22632A55-D11C-40F3-B8F7-4EE393342DF6}" presName="sibTransNodeRect" presStyleLbl="alignNode1" presStyleIdx="1" presStyleCnt="4">
        <dgm:presLayoutVars>
          <dgm:chMax val="0"/>
          <dgm:bulletEnabled val="1"/>
        </dgm:presLayoutVars>
      </dgm:prSet>
      <dgm:spPr/>
    </dgm:pt>
    <dgm:pt modelId="{67B48D21-28D8-49B4-88BC-32C64C4DD460}" type="pres">
      <dgm:prSet presAssocID="{C187B89E-B043-41D9-A275-2CB7F1C710C7}" presName="nodeRect" presStyleLbl="alignNode1" presStyleIdx="1" presStyleCnt="4">
        <dgm:presLayoutVars>
          <dgm:bulletEnabled val="1"/>
        </dgm:presLayoutVars>
      </dgm:prSet>
      <dgm:spPr/>
    </dgm:pt>
    <dgm:pt modelId="{ABE303BD-2B26-4D15-8C20-BA1228A646D8}" type="pres">
      <dgm:prSet presAssocID="{22632A55-D11C-40F3-B8F7-4EE393342DF6}" presName="sibTrans" presStyleCnt="0"/>
      <dgm:spPr/>
    </dgm:pt>
    <dgm:pt modelId="{A34D673C-E2CA-47C0-BB33-224C0E021B60}" type="pres">
      <dgm:prSet presAssocID="{EC144656-00D2-46DD-A3A4-3F59A4554F21}" presName="compositeNode" presStyleCnt="0">
        <dgm:presLayoutVars>
          <dgm:bulletEnabled val="1"/>
        </dgm:presLayoutVars>
      </dgm:prSet>
      <dgm:spPr/>
    </dgm:pt>
    <dgm:pt modelId="{06D2EFAE-0E49-49C3-9B06-615DBFDCA4E3}" type="pres">
      <dgm:prSet presAssocID="{EC144656-00D2-46DD-A3A4-3F59A4554F21}" presName="bgRect" presStyleLbl="alignNode1" presStyleIdx="2" presStyleCnt="4"/>
      <dgm:spPr/>
    </dgm:pt>
    <dgm:pt modelId="{12B5DF91-AD10-4E38-8567-62B5C1732EDB}" type="pres">
      <dgm:prSet presAssocID="{54376635-250E-4C6B-AAA5-AAA81A7E27D3}" presName="sibTransNodeRect" presStyleLbl="alignNode1" presStyleIdx="2" presStyleCnt="4">
        <dgm:presLayoutVars>
          <dgm:chMax val="0"/>
          <dgm:bulletEnabled val="1"/>
        </dgm:presLayoutVars>
      </dgm:prSet>
      <dgm:spPr/>
    </dgm:pt>
    <dgm:pt modelId="{F32DF714-5E6E-4811-ABB8-AF65EBA683BB}" type="pres">
      <dgm:prSet presAssocID="{EC144656-00D2-46DD-A3A4-3F59A4554F21}" presName="nodeRect" presStyleLbl="alignNode1" presStyleIdx="2" presStyleCnt="4">
        <dgm:presLayoutVars>
          <dgm:bulletEnabled val="1"/>
        </dgm:presLayoutVars>
      </dgm:prSet>
      <dgm:spPr/>
    </dgm:pt>
    <dgm:pt modelId="{95A135D9-4EE7-4DC0-B386-8D159526D2C2}" type="pres">
      <dgm:prSet presAssocID="{54376635-250E-4C6B-AAA5-AAA81A7E27D3}" presName="sibTrans" presStyleCnt="0"/>
      <dgm:spPr/>
    </dgm:pt>
    <dgm:pt modelId="{604204EC-82B0-464A-8A48-A8A4A7A81525}" type="pres">
      <dgm:prSet presAssocID="{90E74342-91FA-4BA6-A8DE-0DE3C3B60ACC}" presName="compositeNode" presStyleCnt="0">
        <dgm:presLayoutVars>
          <dgm:bulletEnabled val="1"/>
        </dgm:presLayoutVars>
      </dgm:prSet>
      <dgm:spPr/>
    </dgm:pt>
    <dgm:pt modelId="{E9C567B2-220E-44B0-8D13-0C01A8166CE9}" type="pres">
      <dgm:prSet presAssocID="{90E74342-91FA-4BA6-A8DE-0DE3C3B60ACC}" presName="bgRect" presStyleLbl="alignNode1" presStyleIdx="3" presStyleCnt="4"/>
      <dgm:spPr/>
    </dgm:pt>
    <dgm:pt modelId="{1B65AF28-A328-400C-873A-47C85DB3D460}" type="pres">
      <dgm:prSet presAssocID="{3C985DBF-A393-4290-BA98-64F6B3B34614}" presName="sibTransNodeRect" presStyleLbl="alignNode1" presStyleIdx="3" presStyleCnt="4">
        <dgm:presLayoutVars>
          <dgm:chMax val="0"/>
          <dgm:bulletEnabled val="1"/>
        </dgm:presLayoutVars>
      </dgm:prSet>
      <dgm:spPr/>
    </dgm:pt>
    <dgm:pt modelId="{BAA83401-0978-40AD-8A40-6208E351BA19}" type="pres">
      <dgm:prSet presAssocID="{90E74342-91FA-4BA6-A8DE-0DE3C3B60ACC}" presName="nodeRect" presStyleLbl="alignNode1" presStyleIdx="3" presStyleCnt="4">
        <dgm:presLayoutVars>
          <dgm:bulletEnabled val="1"/>
        </dgm:presLayoutVars>
      </dgm:prSet>
      <dgm:spPr/>
    </dgm:pt>
  </dgm:ptLst>
  <dgm:cxnLst>
    <dgm:cxn modelId="{E7F9D405-9A46-4169-AE95-DE2BA420DD72}" type="presOf" srcId="{8DA34CA2-A8CF-49C4-B20B-86098E6262A9}" destId="{F5C60C65-3F0D-4606-A815-0EDDB4A69E96}" srcOrd="0" destOrd="0" presId="urn:microsoft.com/office/officeart/2016/7/layout/LinearBlockProcessNumbered"/>
    <dgm:cxn modelId="{8DB2DF0F-D239-4C34-AA24-C5B600D65CCC}" type="presOf" srcId="{C187B89E-B043-41D9-A275-2CB7F1C710C7}" destId="{67B48D21-28D8-49B4-88BC-32C64C4DD460}" srcOrd="1" destOrd="0" presId="urn:microsoft.com/office/officeart/2016/7/layout/LinearBlockProcessNumbered"/>
    <dgm:cxn modelId="{86176B15-DB8F-4C2F-B616-3AAC1108A22E}" type="presOf" srcId="{8F77E38F-F5E9-4C5A-AF67-C4BD0ADA2FC9}" destId="{A4300549-E568-4B38-8F55-E30C68C02BBC}" srcOrd="0" destOrd="0" presId="urn:microsoft.com/office/officeart/2016/7/layout/LinearBlockProcessNumbered"/>
    <dgm:cxn modelId="{1607DB19-B979-447B-8D98-CCE3346E4AD5}" type="presOf" srcId="{EC144656-00D2-46DD-A3A4-3F59A4554F21}" destId="{06D2EFAE-0E49-49C3-9B06-615DBFDCA4E3}" srcOrd="0" destOrd="0" presId="urn:microsoft.com/office/officeart/2016/7/layout/LinearBlockProcessNumbered"/>
    <dgm:cxn modelId="{63FDD425-6E7A-456E-B175-8755D67235B4}" srcId="{8DA34CA2-A8CF-49C4-B20B-86098E6262A9}" destId="{EC144656-00D2-46DD-A3A4-3F59A4554F21}" srcOrd="2" destOrd="0" parTransId="{7FC19659-D624-45B4-87B0-C2AF7F03E979}" sibTransId="{54376635-250E-4C6B-AAA5-AAA81A7E27D3}"/>
    <dgm:cxn modelId="{078B9A6B-DF0B-4282-9E4C-E8D5B34783D0}" type="presOf" srcId="{74A1CCC2-5E31-4073-8658-1EF59AB7BA90}" destId="{02BE5F1E-5325-4A5C-8CED-22BD653231E1}" srcOrd="1" destOrd="0" presId="urn:microsoft.com/office/officeart/2016/7/layout/LinearBlockProcessNumbered"/>
    <dgm:cxn modelId="{2BBE4552-F9F6-4199-8D42-C45AF3501BF2}" srcId="{8DA34CA2-A8CF-49C4-B20B-86098E6262A9}" destId="{C187B89E-B043-41D9-A275-2CB7F1C710C7}" srcOrd="1" destOrd="0" parTransId="{38625CE8-F382-4BAD-B4D2-66854277B5B4}" sibTransId="{22632A55-D11C-40F3-B8F7-4EE393342DF6}"/>
    <dgm:cxn modelId="{19183855-986C-4801-8513-495C0781BDC4}" type="presOf" srcId="{22632A55-D11C-40F3-B8F7-4EE393342DF6}" destId="{7C70DA12-403A-4A70-9743-326D7C5BD162}" srcOrd="0" destOrd="0" presId="urn:microsoft.com/office/officeart/2016/7/layout/LinearBlockProcessNumbered"/>
    <dgm:cxn modelId="{79C3007E-22E4-4221-B391-AA9C088CDAC7}" srcId="{8DA34CA2-A8CF-49C4-B20B-86098E6262A9}" destId="{90E74342-91FA-4BA6-A8DE-0DE3C3B60ACC}" srcOrd="3" destOrd="0" parTransId="{1AC1C87F-3573-47D7-BB5A-2B8BA498D8BC}" sibTransId="{3C985DBF-A393-4290-BA98-64F6B3B34614}"/>
    <dgm:cxn modelId="{814B178D-8CA6-4C34-B45E-9FF782C41B38}" type="presOf" srcId="{74A1CCC2-5E31-4073-8658-1EF59AB7BA90}" destId="{F764754E-43D4-42B4-81C2-C95E8622ADAE}" srcOrd="0" destOrd="0" presId="urn:microsoft.com/office/officeart/2016/7/layout/LinearBlockProcessNumbered"/>
    <dgm:cxn modelId="{71C5E191-8120-4076-A6BF-A254385B86B5}" type="presOf" srcId="{54376635-250E-4C6B-AAA5-AAA81A7E27D3}" destId="{12B5DF91-AD10-4E38-8567-62B5C1732EDB}" srcOrd="0" destOrd="0" presId="urn:microsoft.com/office/officeart/2016/7/layout/LinearBlockProcessNumbered"/>
    <dgm:cxn modelId="{5AD276A0-AF1E-402C-B7EC-F7055AA1E643}" type="presOf" srcId="{90E74342-91FA-4BA6-A8DE-0DE3C3B60ACC}" destId="{E9C567B2-220E-44B0-8D13-0C01A8166CE9}" srcOrd="0" destOrd="0" presId="urn:microsoft.com/office/officeart/2016/7/layout/LinearBlockProcessNumbered"/>
    <dgm:cxn modelId="{8BD2D6B5-6FB3-43FE-9EB8-1A03028F131D}" type="presOf" srcId="{EC144656-00D2-46DD-A3A4-3F59A4554F21}" destId="{F32DF714-5E6E-4811-ABB8-AF65EBA683BB}" srcOrd="1" destOrd="0" presId="urn:microsoft.com/office/officeart/2016/7/layout/LinearBlockProcessNumbered"/>
    <dgm:cxn modelId="{7A295ABC-67D3-47ED-81F8-818A0F0357F0}" srcId="{8DA34CA2-A8CF-49C4-B20B-86098E6262A9}" destId="{74A1CCC2-5E31-4073-8658-1EF59AB7BA90}" srcOrd="0" destOrd="0" parTransId="{0444BFB4-A294-45F2-B893-AB7D6845E14E}" sibTransId="{8F77E38F-F5E9-4C5A-AF67-C4BD0ADA2FC9}"/>
    <dgm:cxn modelId="{6DC00EC7-9908-4D16-9453-302D3C79D981}" type="presOf" srcId="{3C985DBF-A393-4290-BA98-64F6B3B34614}" destId="{1B65AF28-A328-400C-873A-47C85DB3D460}" srcOrd="0" destOrd="0" presId="urn:microsoft.com/office/officeart/2016/7/layout/LinearBlockProcessNumbered"/>
    <dgm:cxn modelId="{A3D3E7EC-9A66-46CF-A9D4-A637DE9BB1C6}" type="presOf" srcId="{C187B89E-B043-41D9-A275-2CB7F1C710C7}" destId="{5E8BDACA-088A-4314-A904-A11C670A7E07}" srcOrd="0" destOrd="0" presId="urn:microsoft.com/office/officeart/2016/7/layout/LinearBlockProcessNumbered"/>
    <dgm:cxn modelId="{13B9FAFB-82DC-4008-B803-C39F4D434C4B}" type="presOf" srcId="{90E74342-91FA-4BA6-A8DE-0DE3C3B60ACC}" destId="{BAA83401-0978-40AD-8A40-6208E351BA19}" srcOrd="1" destOrd="0" presId="urn:microsoft.com/office/officeart/2016/7/layout/LinearBlockProcessNumbered"/>
    <dgm:cxn modelId="{FF7E0F33-3DF5-4E7F-9CF0-2CFAA4598008}" type="presParOf" srcId="{F5C60C65-3F0D-4606-A815-0EDDB4A69E96}" destId="{95DE45C3-ECDB-4165-9226-303C118677F6}" srcOrd="0" destOrd="0" presId="urn:microsoft.com/office/officeart/2016/7/layout/LinearBlockProcessNumbered"/>
    <dgm:cxn modelId="{87FBBDF7-4558-40AE-A955-8ACDDA821B24}" type="presParOf" srcId="{95DE45C3-ECDB-4165-9226-303C118677F6}" destId="{F764754E-43D4-42B4-81C2-C95E8622ADAE}" srcOrd="0" destOrd="0" presId="urn:microsoft.com/office/officeart/2016/7/layout/LinearBlockProcessNumbered"/>
    <dgm:cxn modelId="{A1C7A77E-0BB7-4F09-B43C-5F4CD9ACE1DF}" type="presParOf" srcId="{95DE45C3-ECDB-4165-9226-303C118677F6}" destId="{A4300549-E568-4B38-8F55-E30C68C02BBC}" srcOrd="1" destOrd="0" presId="urn:microsoft.com/office/officeart/2016/7/layout/LinearBlockProcessNumbered"/>
    <dgm:cxn modelId="{AF900C72-98F8-49E2-A4D6-FE154BED9C01}" type="presParOf" srcId="{95DE45C3-ECDB-4165-9226-303C118677F6}" destId="{02BE5F1E-5325-4A5C-8CED-22BD653231E1}" srcOrd="2" destOrd="0" presId="urn:microsoft.com/office/officeart/2016/7/layout/LinearBlockProcessNumbered"/>
    <dgm:cxn modelId="{3B913071-7E5D-41C8-89BA-79510A2BE1CE}" type="presParOf" srcId="{F5C60C65-3F0D-4606-A815-0EDDB4A69E96}" destId="{66C3EDF4-372E-478B-8CFF-6A21B156C60B}" srcOrd="1" destOrd="0" presId="urn:microsoft.com/office/officeart/2016/7/layout/LinearBlockProcessNumbered"/>
    <dgm:cxn modelId="{63FC09C9-0126-4E02-B402-74BE6C64C30B}" type="presParOf" srcId="{F5C60C65-3F0D-4606-A815-0EDDB4A69E96}" destId="{9A0F13AE-9191-4418-927E-5D0430E48BBC}" srcOrd="2" destOrd="0" presId="urn:microsoft.com/office/officeart/2016/7/layout/LinearBlockProcessNumbered"/>
    <dgm:cxn modelId="{001C48B3-B1FF-49E1-8AAF-47300FFF1FC3}" type="presParOf" srcId="{9A0F13AE-9191-4418-927E-5D0430E48BBC}" destId="{5E8BDACA-088A-4314-A904-A11C670A7E07}" srcOrd="0" destOrd="0" presId="urn:microsoft.com/office/officeart/2016/7/layout/LinearBlockProcessNumbered"/>
    <dgm:cxn modelId="{7CEF19C1-4AC6-4174-8923-365079C8D99D}" type="presParOf" srcId="{9A0F13AE-9191-4418-927E-5D0430E48BBC}" destId="{7C70DA12-403A-4A70-9743-326D7C5BD162}" srcOrd="1" destOrd="0" presId="urn:microsoft.com/office/officeart/2016/7/layout/LinearBlockProcessNumbered"/>
    <dgm:cxn modelId="{F2D82A51-B2B4-41D8-9213-701739A65E9A}" type="presParOf" srcId="{9A0F13AE-9191-4418-927E-5D0430E48BBC}" destId="{67B48D21-28D8-49B4-88BC-32C64C4DD460}" srcOrd="2" destOrd="0" presId="urn:microsoft.com/office/officeart/2016/7/layout/LinearBlockProcessNumbered"/>
    <dgm:cxn modelId="{AEAB5D68-E74B-4D04-A124-0209888A0189}" type="presParOf" srcId="{F5C60C65-3F0D-4606-A815-0EDDB4A69E96}" destId="{ABE303BD-2B26-4D15-8C20-BA1228A646D8}" srcOrd="3" destOrd="0" presId="urn:microsoft.com/office/officeart/2016/7/layout/LinearBlockProcessNumbered"/>
    <dgm:cxn modelId="{DAE4DE52-C74F-437D-90CB-5EADA43C8FB9}" type="presParOf" srcId="{F5C60C65-3F0D-4606-A815-0EDDB4A69E96}" destId="{A34D673C-E2CA-47C0-BB33-224C0E021B60}" srcOrd="4" destOrd="0" presId="urn:microsoft.com/office/officeart/2016/7/layout/LinearBlockProcessNumbered"/>
    <dgm:cxn modelId="{ECE113C6-3F02-463F-9FCA-9271B8757FE8}" type="presParOf" srcId="{A34D673C-E2CA-47C0-BB33-224C0E021B60}" destId="{06D2EFAE-0E49-49C3-9B06-615DBFDCA4E3}" srcOrd="0" destOrd="0" presId="urn:microsoft.com/office/officeart/2016/7/layout/LinearBlockProcessNumbered"/>
    <dgm:cxn modelId="{E2915F8E-A869-49AB-93BE-246D02B9F923}" type="presParOf" srcId="{A34D673C-E2CA-47C0-BB33-224C0E021B60}" destId="{12B5DF91-AD10-4E38-8567-62B5C1732EDB}" srcOrd="1" destOrd="0" presId="urn:microsoft.com/office/officeart/2016/7/layout/LinearBlockProcessNumbered"/>
    <dgm:cxn modelId="{7F998B6C-5E8E-4342-AE49-0FBC8973D9E6}" type="presParOf" srcId="{A34D673C-E2CA-47C0-BB33-224C0E021B60}" destId="{F32DF714-5E6E-4811-ABB8-AF65EBA683BB}" srcOrd="2" destOrd="0" presId="urn:microsoft.com/office/officeart/2016/7/layout/LinearBlockProcessNumbered"/>
    <dgm:cxn modelId="{DF135610-3972-4EDF-8F79-6B849A154E6B}" type="presParOf" srcId="{F5C60C65-3F0D-4606-A815-0EDDB4A69E96}" destId="{95A135D9-4EE7-4DC0-B386-8D159526D2C2}" srcOrd="5" destOrd="0" presId="urn:microsoft.com/office/officeart/2016/7/layout/LinearBlockProcessNumbered"/>
    <dgm:cxn modelId="{E3560098-44B5-450F-B0F2-BAAB5F465C37}" type="presParOf" srcId="{F5C60C65-3F0D-4606-A815-0EDDB4A69E96}" destId="{604204EC-82B0-464A-8A48-A8A4A7A81525}" srcOrd="6" destOrd="0" presId="urn:microsoft.com/office/officeart/2016/7/layout/LinearBlockProcessNumbered"/>
    <dgm:cxn modelId="{C575E723-2A6A-41E1-9838-34CE2E7A9354}" type="presParOf" srcId="{604204EC-82B0-464A-8A48-A8A4A7A81525}" destId="{E9C567B2-220E-44B0-8D13-0C01A8166CE9}" srcOrd="0" destOrd="0" presId="urn:microsoft.com/office/officeart/2016/7/layout/LinearBlockProcessNumbered"/>
    <dgm:cxn modelId="{ACB36DEE-D5A1-42D8-8BB9-63A9FE88F3CF}" type="presParOf" srcId="{604204EC-82B0-464A-8A48-A8A4A7A81525}" destId="{1B65AF28-A328-400C-873A-47C85DB3D460}" srcOrd="1" destOrd="0" presId="urn:microsoft.com/office/officeart/2016/7/layout/LinearBlockProcessNumbered"/>
    <dgm:cxn modelId="{C376A23C-5595-473F-9C97-3FDEFBE9C098}" type="presParOf" srcId="{604204EC-82B0-464A-8A48-A8A4A7A81525}" destId="{BAA83401-0978-40AD-8A40-6208E351BA19}"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FDDA35-D35E-4855-8665-4537C3C1C48A}"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GB"/>
        </a:p>
      </dgm:t>
    </dgm:pt>
    <dgm:pt modelId="{5116B819-0A01-4B69-8651-39961E9C67F6}">
      <dgm:prSet phldrT="[Text]" phldr="0"/>
      <dgm:spPr/>
      <dgm:t>
        <a:bodyPr/>
        <a:lstStyle/>
        <a:p>
          <a:r>
            <a:rPr lang="en-GB" dirty="0">
              <a:latin typeface="The Hand Extrablack"/>
            </a:rPr>
            <a:t>Experience</a:t>
          </a:r>
          <a:endParaRPr lang="en-GB" dirty="0"/>
        </a:p>
      </dgm:t>
    </dgm:pt>
    <dgm:pt modelId="{B4702D51-51AF-4E8E-A8EB-536278DB4AE7}" type="parTrans" cxnId="{6804FDD2-4443-46AF-91B7-F3956059B48E}">
      <dgm:prSet/>
      <dgm:spPr/>
      <dgm:t>
        <a:bodyPr/>
        <a:lstStyle/>
        <a:p>
          <a:endParaRPr lang="en-GB"/>
        </a:p>
      </dgm:t>
    </dgm:pt>
    <dgm:pt modelId="{E2CFA00A-13F7-4FC6-8E38-0A306A5407F8}" type="sibTrans" cxnId="{6804FDD2-4443-46AF-91B7-F3956059B48E}">
      <dgm:prSet/>
      <dgm:spPr/>
      <dgm:t>
        <a:bodyPr/>
        <a:lstStyle/>
        <a:p>
          <a:endParaRPr lang="en-GB"/>
        </a:p>
      </dgm:t>
    </dgm:pt>
    <dgm:pt modelId="{54EAC3A6-8FC9-482F-B771-5F48FB8AC1FD}">
      <dgm:prSet phldrT="[Text]" phldr="0"/>
      <dgm:spPr/>
      <dgm:t>
        <a:bodyPr/>
        <a:lstStyle/>
        <a:p>
          <a:r>
            <a:rPr lang="en-GB" dirty="0">
              <a:latin typeface="The Hand Extrablack"/>
            </a:rPr>
            <a:t>Reflection</a:t>
          </a:r>
          <a:endParaRPr lang="en-GB" dirty="0"/>
        </a:p>
      </dgm:t>
    </dgm:pt>
    <dgm:pt modelId="{7D484FB0-8C64-4ACC-9C85-AA62BC223D83}" type="parTrans" cxnId="{186D0124-AE81-42BC-B625-2CD7818F1CBD}">
      <dgm:prSet/>
      <dgm:spPr/>
      <dgm:t>
        <a:bodyPr/>
        <a:lstStyle/>
        <a:p>
          <a:endParaRPr lang="en-GB"/>
        </a:p>
      </dgm:t>
    </dgm:pt>
    <dgm:pt modelId="{6789EE9E-4C51-4296-996E-CCCD25F54F9A}" type="sibTrans" cxnId="{186D0124-AE81-42BC-B625-2CD7818F1CBD}">
      <dgm:prSet/>
      <dgm:spPr/>
      <dgm:t>
        <a:bodyPr/>
        <a:lstStyle/>
        <a:p>
          <a:endParaRPr lang="en-GB"/>
        </a:p>
      </dgm:t>
    </dgm:pt>
    <dgm:pt modelId="{147FF404-14F3-4E86-9BCE-C9644961BCA5}">
      <dgm:prSet phldrT="[Text]" phldr="0"/>
      <dgm:spPr/>
      <dgm:t>
        <a:bodyPr/>
        <a:lstStyle/>
        <a:p>
          <a:r>
            <a:rPr lang="en-GB" dirty="0">
              <a:latin typeface="The Hand Extrablack"/>
            </a:rPr>
            <a:t>Action</a:t>
          </a:r>
          <a:endParaRPr lang="en-GB" dirty="0"/>
        </a:p>
      </dgm:t>
    </dgm:pt>
    <dgm:pt modelId="{63CC82FC-4538-49A8-B7AF-6F6D52FA82A2}" type="parTrans" cxnId="{C7916167-5604-4879-A04A-8BEE559FD723}">
      <dgm:prSet/>
      <dgm:spPr/>
      <dgm:t>
        <a:bodyPr/>
        <a:lstStyle/>
        <a:p>
          <a:endParaRPr lang="en-GB"/>
        </a:p>
      </dgm:t>
    </dgm:pt>
    <dgm:pt modelId="{82B88C5E-4055-4DF4-A77E-B5DF1B31B159}" type="sibTrans" cxnId="{C7916167-5604-4879-A04A-8BEE559FD723}">
      <dgm:prSet/>
      <dgm:spPr/>
      <dgm:t>
        <a:bodyPr/>
        <a:lstStyle/>
        <a:p>
          <a:endParaRPr lang="en-GB"/>
        </a:p>
      </dgm:t>
    </dgm:pt>
    <dgm:pt modelId="{8719BBE2-9653-42E2-AEEE-A0D102776B03}" type="pres">
      <dgm:prSet presAssocID="{1CFDDA35-D35E-4855-8665-4537C3C1C48A}" presName="Name0" presStyleCnt="0">
        <dgm:presLayoutVars>
          <dgm:dir/>
          <dgm:resizeHandles val="exact"/>
        </dgm:presLayoutVars>
      </dgm:prSet>
      <dgm:spPr/>
    </dgm:pt>
    <dgm:pt modelId="{1682E993-030F-4155-81B6-DB04CC0D5544}" type="pres">
      <dgm:prSet presAssocID="{5116B819-0A01-4B69-8651-39961E9C67F6}" presName="node" presStyleLbl="node1" presStyleIdx="0" presStyleCnt="3">
        <dgm:presLayoutVars>
          <dgm:bulletEnabled val="1"/>
        </dgm:presLayoutVars>
      </dgm:prSet>
      <dgm:spPr/>
    </dgm:pt>
    <dgm:pt modelId="{03E9BE9F-4EB2-40AA-81B5-79C11F833C18}" type="pres">
      <dgm:prSet presAssocID="{E2CFA00A-13F7-4FC6-8E38-0A306A5407F8}" presName="sibTrans" presStyleLbl="sibTrans2D1" presStyleIdx="0" presStyleCnt="3"/>
      <dgm:spPr/>
    </dgm:pt>
    <dgm:pt modelId="{86E12C5F-D4F5-4C68-8B19-A14B35EBFA85}" type="pres">
      <dgm:prSet presAssocID="{E2CFA00A-13F7-4FC6-8E38-0A306A5407F8}" presName="connectorText" presStyleLbl="sibTrans2D1" presStyleIdx="0" presStyleCnt="3"/>
      <dgm:spPr/>
    </dgm:pt>
    <dgm:pt modelId="{4B315F40-729C-4245-BF8D-A9F1A82B91BD}" type="pres">
      <dgm:prSet presAssocID="{54EAC3A6-8FC9-482F-B771-5F48FB8AC1FD}" presName="node" presStyleLbl="node1" presStyleIdx="1" presStyleCnt="3">
        <dgm:presLayoutVars>
          <dgm:bulletEnabled val="1"/>
        </dgm:presLayoutVars>
      </dgm:prSet>
      <dgm:spPr/>
    </dgm:pt>
    <dgm:pt modelId="{87F75D6E-8A51-46C3-BECD-C5AB3AE2FC2F}" type="pres">
      <dgm:prSet presAssocID="{6789EE9E-4C51-4296-996E-CCCD25F54F9A}" presName="sibTrans" presStyleLbl="sibTrans2D1" presStyleIdx="1" presStyleCnt="3"/>
      <dgm:spPr/>
    </dgm:pt>
    <dgm:pt modelId="{852F766A-5CE3-4732-9697-8C03F4E193F8}" type="pres">
      <dgm:prSet presAssocID="{6789EE9E-4C51-4296-996E-CCCD25F54F9A}" presName="connectorText" presStyleLbl="sibTrans2D1" presStyleIdx="1" presStyleCnt="3"/>
      <dgm:spPr/>
    </dgm:pt>
    <dgm:pt modelId="{DF6B4B8B-C04D-40E5-9947-891191D05A69}" type="pres">
      <dgm:prSet presAssocID="{147FF404-14F3-4E86-9BCE-C9644961BCA5}" presName="node" presStyleLbl="node1" presStyleIdx="2" presStyleCnt="3">
        <dgm:presLayoutVars>
          <dgm:bulletEnabled val="1"/>
        </dgm:presLayoutVars>
      </dgm:prSet>
      <dgm:spPr/>
    </dgm:pt>
    <dgm:pt modelId="{5BA6C920-30EB-4C70-8A91-EC251C5669BE}" type="pres">
      <dgm:prSet presAssocID="{82B88C5E-4055-4DF4-A77E-B5DF1B31B159}" presName="sibTrans" presStyleLbl="sibTrans2D1" presStyleIdx="2" presStyleCnt="3"/>
      <dgm:spPr/>
    </dgm:pt>
    <dgm:pt modelId="{E9879CEE-8105-4DAD-AC87-4B4F3AE2E4BF}" type="pres">
      <dgm:prSet presAssocID="{82B88C5E-4055-4DF4-A77E-B5DF1B31B159}" presName="connectorText" presStyleLbl="sibTrans2D1" presStyleIdx="2" presStyleCnt="3"/>
      <dgm:spPr/>
    </dgm:pt>
  </dgm:ptLst>
  <dgm:cxnLst>
    <dgm:cxn modelId="{C32E310A-D065-4031-9F7A-BFC70E554357}" type="presOf" srcId="{82B88C5E-4055-4DF4-A77E-B5DF1B31B159}" destId="{5BA6C920-30EB-4C70-8A91-EC251C5669BE}" srcOrd="0" destOrd="0" presId="urn:microsoft.com/office/officeart/2005/8/layout/cycle7"/>
    <dgm:cxn modelId="{186D0124-AE81-42BC-B625-2CD7818F1CBD}" srcId="{1CFDDA35-D35E-4855-8665-4537C3C1C48A}" destId="{54EAC3A6-8FC9-482F-B771-5F48FB8AC1FD}" srcOrd="1" destOrd="0" parTransId="{7D484FB0-8C64-4ACC-9C85-AA62BC223D83}" sibTransId="{6789EE9E-4C51-4296-996E-CCCD25F54F9A}"/>
    <dgm:cxn modelId="{C124F428-24DC-4DA2-B633-0360B38C9302}" type="presOf" srcId="{82B88C5E-4055-4DF4-A77E-B5DF1B31B159}" destId="{E9879CEE-8105-4DAD-AC87-4B4F3AE2E4BF}" srcOrd="1" destOrd="0" presId="urn:microsoft.com/office/officeart/2005/8/layout/cycle7"/>
    <dgm:cxn modelId="{3824945D-4A71-4A5C-8178-D630EBF18C4A}" type="presOf" srcId="{147FF404-14F3-4E86-9BCE-C9644961BCA5}" destId="{DF6B4B8B-C04D-40E5-9947-891191D05A69}" srcOrd="0" destOrd="0" presId="urn:microsoft.com/office/officeart/2005/8/layout/cycle7"/>
    <dgm:cxn modelId="{C7916167-5604-4879-A04A-8BEE559FD723}" srcId="{1CFDDA35-D35E-4855-8665-4537C3C1C48A}" destId="{147FF404-14F3-4E86-9BCE-C9644961BCA5}" srcOrd="2" destOrd="0" parTransId="{63CC82FC-4538-49A8-B7AF-6F6D52FA82A2}" sibTransId="{82B88C5E-4055-4DF4-A77E-B5DF1B31B159}"/>
    <dgm:cxn modelId="{7C1E6E79-D2B7-49A5-980C-07F519CC92E4}" type="presOf" srcId="{E2CFA00A-13F7-4FC6-8E38-0A306A5407F8}" destId="{03E9BE9F-4EB2-40AA-81B5-79C11F833C18}" srcOrd="0" destOrd="0" presId="urn:microsoft.com/office/officeart/2005/8/layout/cycle7"/>
    <dgm:cxn modelId="{D86CF17A-5A08-467D-95A7-0836CA68794A}" type="presOf" srcId="{5116B819-0A01-4B69-8651-39961E9C67F6}" destId="{1682E993-030F-4155-81B6-DB04CC0D5544}" srcOrd="0" destOrd="0" presId="urn:microsoft.com/office/officeart/2005/8/layout/cycle7"/>
    <dgm:cxn modelId="{9901E787-71F1-41F8-A543-7B08CB84B2A9}" type="presOf" srcId="{E2CFA00A-13F7-4FC6-8E38-0A306A5407F8}" destId="{86E12C5F-D4F5-4C68-8B19-A14B35EBFA85}" srcOrd="1" destOrd="0" presId="urn:microsoft.com/office/officeart/2005/8/layout/cycle7"/>
    <dgm:cxn modelId="{6CEC1889-9DEC-4B4F-8888-BC7FFC79C21F}" type="presOf" srcId="{6789EE9E-4C51-4296-996E-CCCD25F54F9A}" destId="{852F766A-5CE3-4732-9697-8C03F4E193F8}" srcOrd="1" destOrd="0" presId="urn:microsoft.com/office/officeart/2005/8/layout/cycle7"/>
    <dgm:cxn modelId="{474744D1-C1E3-4AF1-BC58-0E0946CBC39F}" type="presOf" srcId="{6789EE9E-4C51-4296-996E-CCCD25F54F9A}" destId="{87F75D6E-8A51-46C3-BECD-C5AB3AE2FC2F}" srcOrd="0" destOrd="0" presId="urn:microsoft.com/office/officeart/2005/8/layout/cycle7"/>
    <dgm:cxn modelId="{6804FDD2-4443-46AF-91B7-F3956059B48E}" srcId="{1CFDDA35-D35E-4855-8665-4537C3C1C48A}" destId="{5116B819-0A01-4B69-8651-39961E9C67F6}" srcOrd="0" destOrd="0" parTransId="{B4702D51-51AF-4E8E-A8EB-536278DB4AE7}" sibTransId="{E2CFA00A-13F7-4FC6-8E38-0A306A5407F8}"/>
    <dgm:cxn modelId="{8AEB96ED-40A7-44AE-AAF5-5311A8C682C1}" type="presOf" srcId="{54EAC3A6-8FC9-482F-B771-5F48FB8AC1FD}" destId="{4B315F40-729C-4245-BF8D-A9F1A82B91BD}" srcOrd="0" destOrd="0" presId="urn:microsoft.com/office/officeart/2005/8/layout/cycle7"/>
    <dgm:cxn modelId="{D9CE00FB-D26C-40E0-9D5E-9866E3296F32}" type="presOf" srcId="{1CFDDA35-D35E-4855-8665-4537C3C1C48A}" destId="{8719BBE2-9653-42E2-AEEE-A0D102776B03}" srcOrd="0" destOrd="0" presId="urn:microsoft.com/office/officeart/2005/8/layout/cycle7"/>
    <dgm:cxn modelId="{824F155E-349D-4700-B83B-0438F84D276F}" type="presParOf" srcId="{8719BBE2-9653-42E2-AEEE-A0D102776B03}" destId="{1682E993-030F-4155-81B6-DB04CC0D5544}" srcOrd="0" destOrd="0" presId="urn:microsoft.com/office/officeart/2005/8/layout/cycle7"/>
    <dgm:cxn modelId="{615ACE7C-E3A4-4404-98C9-447456B574F3}" type="presParOf" srcId="{8719BBE2-9653-42E2-AEEE-A0D102776B03}" destId="{03E9BE9F-4EB2-40AA-81B5-79C11F833C18}" srcOrd="1" destOrd="0" presId="urn:microsoft.com/office/officeart/2005/8/layout/cycle7"/>
    <dgm:cxn modelId="{37F8D8E7-A37D-4D23-B98B-F7E85BEEB95C}" type="presParOf" srcId="{03E9BE9F-4EB2-40AA-81B5-79C11F833C18}" destId="{86E12C5F-D4F5-4C68-8B19-A14B35EBFA85}" srcOrd="0" destOrd="0" presId="urn:microsoft.com/office/officeart/2005/8/layout/cycle7"/>
    <dgm:cxn modelId="{D2ED9FC6-D155-4677-8005-3FFCBDB714BD}" type="presParOf" srcId="{8719BBE2-9653-42E2-AEEE-A0D102776B03}" destId="{4B315F40-729C-4245-BF8D-A9F1A82B91BD}" srcOrd="2" destOrd="0" presId="urn:microsoft.com/office/officeart/2005/8/layout/cycle7"/>
    <dgm:cxn modelId="{C4793732-EE81-4020-92A3-54BCE70C8996}" type="presParOf" srcId="{8719BBE2-9653-42E2-AEEE-A0D102776B03}" destId="{87F75D6E-8A51-46C3-BECD-C5AB3AE2FC2F}" srcOrd="3" destOrd="0" presId="urn:microsoft.com/office/officeart/2005/8/layout/cycle7"/>
    <dgm:cxn modelId="{A0841FE6-D47E-4CBD-AC7E-4BEC82B6B56B}" type="presParOf" srcId="{87F75D6E-8A51-46C3-BECD-C5AB3AE2FC2F}" destId="{852F766A-5CE3-4732-9697-8C03F4E193F8}" srcOrd="0" destOrd="0" presId="urn:microsoft.com/office/officeart/2005/8/layout/cycle7"/>
    <dgm:cxn modelId="{A95340B4-58E1-4C3F-8E38-4C37B718D6D2}" type="presParOf" srcId="{8719BBE2-9653-42E2-AEEE-A0D102776B03}" destId="{DF6B4B8B-C04D-40E5-9947-891191D05A69}" srcOrd="4" destOrd="0" presId="urn:microsoft.com/office/officeart/2005/8/layout/cycle7"/>
    <dgm:cxn modelId="{A7A0AD8B-1186-4EAB-9656-16F75B91C652}" type="presParOf" srcId="{8719BBE2-9653-42E2-AEEE-A0D102776B03}" destId="{5BA6C920-30EB-4C70-8A91-EC251C5669BE}" srcOrd="5" destOrd="0" presId="urn:microsoft.com/office/officeart/2005/8/layout/cycle7"/>
    <dgm:cxn modelId="{9CEB0816-54DA-4500-BB6A-32F38351098A}" type="presParOf" srcId="{5BA6C920-30EB-4C70-8A91-EC251C5669BE}" destId="{E9879CEE-8105-4DAD-AC87-4B4F3AE2E4BF}"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DCDBED-E465-4329-B6EF-707CBA1E986A}" type="doc">
      <dgm:prSet loTypeId="urn:microsoft.com/office/officeart/2005/8/layout/vProcess5" loCatId="process" qsTypeId="urn:microsoft.com/office/officeart/2005/8/quickstyle/simple3" qsCatId="simple" csTypeId="urn:microsoft.com/office/officeart/2005/8/colors/colorful1" csCatId="colorful" phldr="1"/>
      <dgm:spPr/>
      <dgm:t>
        <a:bodyPr/>
        <a:lstStyle/>
        <a:p>
          <a:endParaRPr lang="en-US"/>
        </a:p>
      </dgm:t>
    </dgm:pt>
    <dgm:pt modelId="{F9BB8083-A931-4DB7-85A3-97F7B468E158}">
      <dgm:prSet custT="1"/>
      <dgm:spPr>
        <a:solidFill>
          <a:schemeClr val="accent1">
            <a:lumMod val="60000"/>
            <a:lumOff val="40000"/>
          </a:schemeClr>
        </a:solidFill>
      </dgm:spPr>
      <dgm:t>
        <a:bodyPr/>
        <a:lstStyle/>
        <a:p>
          <a:r>
            <a:rPr lang="en-GB" sz="2000" baseline="0" dirty="0">
              <a:solidFill>
                <a:schemeClr val="accent1">
                  <a:lumMod val="50000"/>
                </a:schemeClr>
              </a:solidFill>
            </a:rPr>
            <a:t>Begin with an experience, it can be old or new, positive or negative. </a:t>
          </a:r>
        </a:p>
        <a:p>
          <a:r>
            <a:rPr lang="en-GB" sz="2000" baseline="0" dirty="0">
              <a:solidFill>
                <a:schemeClr val="accent1">
                  <a:lumMod val="50000"/>
                </a:schemeClr>
              </a:solidFill>
            </a:rPr>
            <a:t>It can be related to work, or something entirely different.</a:t>
          </a:r>
          <a:endParaRPr lang="en-US" sz="2000" dirty="0">
            <a:solidFill>
              <a:schemeClr val="accent1">
                <a:lumMod val="50000"/>
              </a:schemeClr>
            </a:solidFill>
          </a:endParaRPr>
        </a:p>
      </dgm:t>
    </dgm:pt>
    <dgm:pt modelId="{066E22C2-3031-4E48-BFD6-D209C5760C09}" type="parTrans" cxnId="{9EA9B14B-A9E9-4700-A788-EDD5B16AB4BB}">
      <dgm:prSet/>
      <dgm:spPr/>
      <dgm:t>
        <a:bodyPr/>
        <a:lstStyle/>
        <a:p>
          <a:endParaRPr lang="en-US"/>
        </a:p>
      </dgm:t>
    </dgm:pt>
    <dgm:pt modelId="{1DCB9207-B9F4-4A99-86E9-6929C4D86FB6}" type="sibTrans" cxnId="{9EA9B14B-A9E9-4700-A788-EDD5B16AB4BB}">
      <dgm:prSet/>
      <dgm:spPr/>
      <dgm:t>
        <a:bodyPr/>
        <a:lstStyle/>
        <a:p>
          <a:endParaRPr lang="en-US"/>
        </a:p>
      </dgm:t>
    </dgm:pt>
    <dgm:pt modelId="{735775DF-650D-4491-9055-C4410E694485}">
      <dgm:prSet custT="1"/>
      <dgm:spPr>
        <a:solidFill>
          <a:schemeClr val="accent1">
            <a:lumMod val="60000"/>
            <a:lumOff val="40000"/>
          </a:schemeClr>
        </a:solidFill>
      </dgm:spPr>
      <dgm:t>
        <a:bodyPr/>
        <a:lstStyle/>
        <a:p>
          <a:r>
            <a:rPr lang="en-GB" sz="2000" baseline="0" dirty="0">
              <a:solidFill>
                <a:schemeClr val="accent1">
                  <a:lumMod val="50000"/>
                </a:schemeClr>
              </a:solidFill>
            </a:rPr>
            <a:t>Once the event has occurred, think or reflect on what has happened .  </a:t>
          </a:r>
        </a:p>
        <a:p>
          <a:r>
            <a:rPr lang="en-GB" sz="2000" baseline="0" dirty="0">
              <a:solidFill>
                <a:schemeClr val="accent1">
                  <a:lumMod val="50000"/>
                </a:schemeClr>
              </a:solidFill>
            </a:rPr>
            <a:t>Notice feelings</a:t>
          </a:r>
        </a:p>
        <a:p>
          <a:r>
            <a:rPr lang="en-GB" sz="2000" baseline="0" dirty="0">
              <a:solidFill>
                <a:schemeClr val="accent1">
                  <a:lumMod val="50000"/>
                </a:schemeClr>
              </a:solidFill>
            </a:rPr>
            <a:t>Reflect on the experience </a:t>
          </a:r>
        </a:p>
        <a:p>
          <a:r>
            <a:rPr lang="en-GB" sz="2000" baseline="0" dirty="0">
              <a:solidFill>
                <a:schemeClr val="accent1">
                  <a:lumMod val="50000"/>
                </a:schemeClr>
              </a:solidFill>
            </a:rPr>
            <a:t>Decide what happens next.</a:t>
          </a:r>
          <a:endParaRPr lang="en-US" sz="2000" dirty="0">
            <a:solidFill>
              <a:schemeClr val="accent1">
                <a:lumMod val="50000"/>
              </a:schemeClr>
            </a:solidFill>
          </a:endParaRPr>
        </a:p>
      </dgm:t>
    </dgm:pt>
    <dgm:pt modelId="{CD90EF85-E425-446E-AAB3-876D2082FB61}" type="parTrans" cxnId="{E152EC34-B13A-4A44-8B25-3573C544EF3D}">
      <dgm:prSet/>
      <dgm:spPr/>
      <dgm:t>
        <a:bodyPr/>
        <a:lstStyle/>
        <a:p>
          <a:endParaRPr lang="en-US"/>
        </a:p>
      </dgm:t>
    </dgm:pt>
    <dgm:pt modelId="{080DA52C-B5A1-44C1-A167-1A8F66AC1CC7}" type="sibTrans" cxnId="{E152EC34-B13A-4A44-8B25-3573C544EF3D}">
      <dgm:prSet/>
      <dgm:spPr/>
      <dgm:t>
        <a:bodyPr/>
        <a:lstStyle/>
        <a:p>
          <a:endParaRPr lang="en-US"/>
        </a:p>
      </dgm:t>
    </dgm:pt>
    <dgm:pt modelId="{D9E82127-E5AB-4A11-BC0F-F7ACA6274FDC}">
      <dgm:prSet custT="1"/>
      <dgm:spPr>
        <a:solidFill>
          <a:schemeClr val="accent1">
            <a:lumMod val="60000"/>
            <a:lumOff val="40000"/>
          </a:schemeClr>
        </a:solidFill>
      </dgm:spPr>
      <dgm:t>
        <a:bodyPr/>
        <a:lstStyle/>
        <a:p>
          <a:r>
            <a:rPr lang="en-GB" sz="2000" baseline="0" dirty="0">
              <a:solidFill>
                <a:schemeClr val="accent1">
                  <a:lumMod val="50000"/>
                </a:schemeClr>
              </a:solidFill>
            </a:rPr>
            <a:t>Action. </a:t>
          </a:r>
        </a:p>
        <a:p>
          <a:r>
            <a:rPr lang="en-GB" sz="2000" baseline="0" dirty="0">
              <a:solidFill>
                <a:schemeClr val="accent1">
                  <a:lumMod val="50000"/>
                </a:schemeClr>
              </a:solidFill>
            </a:rPr>
            <a:t>This is a cyclical process - builds knowledge and understanding - perceptions and ideas change.</a:t>
          </a:r>
        </a:p>
        <a:p>
          <a:r>
            <a:rPr lang="en-GB" sz="2000" baseline="0" dirty="0">
              <a:solidFill>
                <a:schemeClr val="accent1">
                  <a:lumMod val="50000"/>
                </a:schemeClr>
              </a:solidFill>
            </a:rPr>
            <a:t>Take new learning into the next experience.</a:t>
          </a:r>
          <a:endParaRPr lang="en-US" sz="2000" dirty="0">
            <a:solidFill>
              <a:schemeClr val="accent1">
                <a:lumMod val="50000"/>
              </a:schemeClr>
            </a:solidFill>
          </a:endParaRPr>
        </a:p>
      </dgm:t>
    </dgm:pt>
    <dgm:pt modelId="{5802228C-80AC-431B-BD88-4BFEF0F856A5}" type="parTrans" cxnId="{1333A3E1-8F7C-4A40-9D9C-01FBB5AC15EA}">
      <dgm:prSet/>
      <dgm:spPr/>
      <dgm:t>
        <a:bodyPr/>
        <a:lstStyle/>
        <a:p>
          <a:endParaRPr lang="en-US"/>
        </a:p>
      </dgm:t>
    </dgm:pt>
    <dgm:pt modelId="{815D6B3B-8813-49FE-BB6D-D8DFE8D5D709}" type="sibTrans" cxnId="{1333A3E1-8F7C-4A40-9D9C-01FBB5AC15EA}">
      <dgm:prSet/>
      <dgm:spPr/>
      <dgm:t>
        <a:bodyPr/>
        <a:lstStyle/>
        <a:p>
          <a:endParaRPr lang="en-US"/>
        </a:p>
      </dgm:t>
    </dgm:pt>
    <dgm:pt modelId="{1FCC0A40-6420-4BCF-B465-787C4B0AA96A}" type="pres">
      <dgm:prSet presAssocID="{B7DCDBED-E465-4329-B6EF-707CBA1E986A}" presName="outerComposite" presStyleCnt="0">
        <dgm:presLayoutVars>
          <dgm:chMax val="5"/>
          <dgm:dir/>
          <dgm:resizeHandles val="exact"/>
        </dgm:presLayoutVars>
      </dgm:prSet>
      <dgm:spPr/>
    </dgm:pt>
    <dgm:pt modelId="{9C806A05-63F7-4E54-9060-2EEA5CB2B7BF}" type="pres">
      <dgm:prSet presAssocID="{B7DCDBED-E465-4329-B6EF-707CBA1E986A}" presName="dummyMaxCanvas" presStyleCnt="0">
        <dgm:presLayoutVars/>
      </dgm:prSet>
      <dgm:spPr/>
    </dgm:pt>
    <dgm:pt modelId="{D0698C76-6A60-481E-8E80-154CB417C44E}" type="pres">
      <dgm:prSet presAssocID="{B7DCDBED-E465-4329-B6EF-707CBA1E986A}" presName="ThreeNodes_1" presStyleLbl="node1" presStyleIdx="0" presStyleCnt="3" custLinFactNeighborX="9627" custLinFactNeighborY="0">
        <dgm:presLayoutVars>
          <dgm:bulletEnabled val="1"/>
        </dgm:presLayoutVars>
      </dgm:prSet>
      <dgm:spPr/>
    </dgm:pt>
    <dgm:pt modelId="{58298131-6102-4E4A-9589-B68FEE0FB635}" type="pres">
      <dgm:prSet presAssocID="{B7DCDBED-E465-4329-B6EF-707CBA1E986A}" presName="ThreeNodes_2" presStyleLbl="node1" presStyleIdx="1" presStyleCnt="3">
        <dgm:presLayoutVars>
          <dgm:bulletEnabled val="1"/>
        </dgm:presLayoutVars>
      </dgm:prSet>
      <dgm:spPr/>
    </dgm:pt>
    <dgm:pt modelId="{EEF7C580-4424-4151-88E8-D4B90616C8C5}" type="pres">
      <dgm:prSet presAssocID="{B7DCDBED-E465-4329-B6EF-707CBA1E986A}" presName="ThreeNodes_3" presStyleLbl="node1" presStyleIdx="2" presStyleCnt="3" custScaleX="117647" custScaleY="91096">
        <dgm:presLayoutVars>
          <dgm:bulletEnabled val="1"/>
        </dgm:presLayoutVars>
      </dgm:prSet>
      <dgm:spPr/>
    </dgm:pt>
    <dgm:pt modelId="{D7CDFBB3-42AE-41D3-AE76-A17D9FC75F63}" type="pres">
      <dgm:prSet presAssocID="{B7DCDBED-E465-4329-B6EF-707CBA1E986A}" presName="ThreeConn_1-2" presStyleLbl="fgAccFollowNode1" presStyleIdx="0" presStyleCnt="2">
        <dgm:presLayoutVars>
          <dgm:bulletEnabled val="1"/>
        </dgm:presLayoutVars>
      </dgm:prSet>
      <dgm:spPr/>
    </dgm:pt>
    <dgm:pt modelId="{70FCF1C2-1B70-486C-97D1-1CF1F21D65AA}" type="pres">
      <dgm:prSet presAssocID="{B7DCDBED-E465-4329-B6EF-707CBA1E986A}" presName="ThreeConn_2-3" presStyleLbl="fgAccFollowNode1" presStyleIdx="1" presStyleCnt="2">
        <dgm:presLayoutVars>
          <dgm:bulletEnabled val="1"/>
        </dgm:presLayoutVars>
      </dgm:prSet>
      <dgm:spPr/>
    </dgm:pt>
    <dgm:pt modelId="{7EE4AB70-A284-4C43-8CDA-16A51C829818}" type="pres">
      <dgm:prSet presAssocID="{B7DCDBED-E465-4329-B6EF-707CBA1E986A}" presName="ThreeNodes_1_text" presStyleLbl="node1" presStyleIdx="2" presStyleCnt="3">
        <dgm:presLayoutVars>
          <dgm:bulletEnabled val="1"/>
        </dgm:presLayoutVars>
      </dgm:prSet>
      <dgm:spPr/>
    </dgm:pt>
    <dgm:pt modelId="{6DEAB85E-1AA3-4C9E-9DF2-E4015808ED05}" type="pres">
      <dgm:prSet presAssocID="{B7DCDBED-E465-4329-B6EF-707CBA1E986A}" presName="ThreeNodes_2_text" presStyleLbl="node1" presStyleIdx="2" presStyleCnt="3">
        <dgm:presLayoutVars>
          <dgm:bulletEnabled val="1"/>
        </dgm:presLayoutVars>
      </dgm:prSet>
      <dgm:spPr/>
    </dgm:pt>
    <dgm:pt modelId="{DB9E7120-F6FB-4145-8989-0D8CBDC3607E}" type="pres">
      <dgm:prSet presAssocID="{B7DCDBED-E465-4329-B6EF-707CBA1E986A}" presName="ThreeNodes_3_text" presStyleLbl="node1" presStyleIdx="2" presStyleCnt="3">
        <dgm:presLayoutVars>
          <dgm:bulletEnabled val="1"/>
        </dgm:presLayoutVars>
      </dgm:prSet>
      <dgm:spPr/>
    </dgm:pt>
  </dgm:ptLst>
  <dgm:cxnLst>
    <dgm:cxn modelId="{2BDEB004-760E-4B91-A089-9526A6AF0495}" type="presOf" srcId="{080DA52C-B5A1-44C1-A167-1A8F66AC1CC7}" destId="{70FCF1C2-1B70-486C-97D1-1CF1F21D65AA}" srcOrd="0" destOrd="0" presId="urn:microsoft.com/office/officeart/2005/8/layout/vProcess5"/>
    <dgm:cxn modelId="{194E3711-6D15-4967-A11A-AFCA4EDB0821}" type="presOf" srcId="{735775DF-650D-4491-9055-C4410E694485}" destId="{6DEAB85E-1AA3-4C9E-9DF2-E4015808ED05}" srcOrd="1" destOrd="0" presId="urn:microsoft.com/office/officeart/2005/8/layout/vProcess5"/>
    <dgm:cxn modelId="{E152EC34-B13A-4A44-8B25-3573C544EF3D}" srcId="{B7DCDBED-E465-4329-B6EF-707CBA1E986A}" destId="{735775DF-650D-4491-9055-C4410E694485}" srcOrd="1" destOrd="0" parTransId="{CD90EF85-E425-446E-AAB3-876D2082FB61}" sibTransId="{080DA52C-B5A1-44C1-A167-1A8F66AC1CC7}"/>
    <dgm:cxn modelId="{9EA9B14B-A9E9-4700-A788-EDD5B16AB4BB}" srcId="{B7DCDBED-E465-4329-B6EF-707CBA1E986A}" destId="{F9BB8083-A931-4DB7-85A3-97F7B468E158}" srcOrd="0" destOrd="0" parTransId="{066E22C2-3031-4E48-BFD6-D209C5760C09}" sibTransId="{1DCB9207-B9F4-4A99-86E9-6929C4D86FB6}"/>
    <dgm:cxn modelId="{1EFC7877-9FEA-4318-9629-423AE0688FEA}" type="presOf" srcId="{1DCB9207-B9F4-4A99-86E9-6929C4D86FB6}" destId="{D7CDFBB3-42AE-41D3-AE76-A17D9FC75F63}" srcOrd="0" destOrd="0" presId="urn:microsoft.com/office/officeart/2005/8/layout/vProcess5"/>
    <dgm:cxn modelId="{7527DC5A-C6A9-4EB9-9A0A-2B31A1B8FA25}" type="presOf" srcId="{D9E82127-E5AB-4A11-BC0F-F7ACA6274FDC}" destId="{EEF7C580-4424-4151-88E8-D4B90616C8C5}" srcOrd="0" destOrd="0" presId="urn:microsoft.com/office/officeart/2005/8/layout/vProcess5"/>
    <dgm:cxn modelId="{A4506BA5-8FAC-4FE4-A031-BD81A38E3D70}" type="presOf" srcId="{F9BB8083-A931-4DB7-85A3-97F7B468E158}" destId="{7EE4AB70-A284-4C43-8CDA-16A51C829818}" srcOrd="1" destOrd="0" presId="urn:microsoft.com/office/officeart/2005/8/layout/vProcess5"/>
    <dgm:cxn modelId="{4D2F27A6-789D-4FC5-A36D-A52B5DBD3674}" type="presOf" srcId="{B7DCDBED-E465-4329-B6EF-707CBA1E986A}" destId="{1FCC0A40-6420-4BCF-B465-787C4B0AA96A}" srcOrd="0" destOrd="0" presId="urn:microsoft.com/office/officeart/2005/8/layout/vProcess5"/>
    <dgm:cxn modelId="{1333A3E1-8F7C-4A40-9D9C-01FBB5AC15EA}" srcId="{B7DCDBED-E465-4329-B6EF-707CBA1E986A}" destId="{D9E82127-E5AB-4A11-BC0F-F7ACA6274FDC}" srcOrd="2" destOrd="0" parTransId="{5802228C-80AC-431B-BD88-4BFEF0F856A5}" sibTransId="{815D6B3B-8813-49FE-BB6D-D8DFE8D5D709}"/>
    <dgm:cxn modelId="{21F8EFF4-8E7E-4E38-8A63-64F1B675D53B}" type="presOf" srcId="{735775DF-650D-4491-9055-C4410E694485}" destId="{58298131-6102-4E4A-9589-B68FEE0FB635}" srcOrd="0" destOrd="0" presId="urn:microsoft.com/office/officeart/2005/8/layout/vProcess5"/>
    <dgm:cxn modelId="{92A140FC-6417-4BB4-8F0A-7D49BCE09D22}" type="presOf" srcId="{F9BB8083-A931-4DB7-85A3-97F7B468E158}" destId="{D0698C76-6A60-481E-8E80-154CB417C44E}" srcOrd="0" destOrd="0" presId="urn:microsoft.com/office/officeart/2005/8/layout/vProcess5"/>
    <dgm:cxn modelId="{477FD6FD-0DE5-4E03-80C9-9EB03186D031}" type="presOf" srcId="{D9E82127-E5AB-4A11-BC0F-F7ACA6274FDC}" destId="{DB9E7120-F6FB-4145-8989-0D8CBDC3607E}" srcOrd="1" destOrd="0" presId="urn:microsoft.com/office/officeart/2005/8/layout/vProcess5"/>
    <dgm:cxn modelId="{7E86DD50-98D8-46FC-9144-9114AE6FAB4F}" type="presParOf" srcId="{1FCC0A40-6420-4BCF-B465-787C4B0AA96A}" destId="{9C806A05-63F7-4E54-9060-2EEA5CB2B7BF}" srcOrd="0" destOrd="0" presId="urn:microsoft.com/office/officeart/2005/8/layout/vProcess5"/>
    <dgm:cxn modelId="{268C26C6-C929-469D-AD3E-16A06066757C}" type="presParOf" srcId="{1FCC0A40-6420-4BCF-B465-787C4B0AA96A}" destId="{D0698C76-6A60-481E-8E80-154CB417C44E}" srcOrd="1" destOrd="0" presId="urn:microsoft.com/office/officeart/2005/8/layout/vProcess5"/>
    <dgm:cxn modelId="{CD1A9B91-5B0A-47C9-B371-597459BCCD1D}" type="presParOf" srcId="{1FCC0A40-6420-4BCF-B465-787C4B0AA96A}" destId="{58298131-6102-4E4A-9589-B68FEE0FB635}" srcOrd="2" destOrd="0" presId="urn:microsoft.com/office/officeart/2005/8/layout/vProcess5"/>
    <dgm:cxn modelId="{701C58DE-A51B-49B1-97D5-8E5580EFD486}" type="presParOf" srcId="{1FCC0A40-6420-4BCF-B465-787C4B0AA96A}" destId="{EEF7C580-4424-4151-88E8-D4B90616C8C5}" srcOrd="3" destOrd="0" presId="urn:microsoft.com/office/officeart/2005/8/layout/vProcess5"/>
    <dgm:cxn modelId="{62DC6682-34F9-4F90-B724-0150BCB7CF55}" type="presParOf" srcId="{1FCC0A40-6420-4BCF-B465-787C4B0AA96A}" destId="{D7CDFBB3-42AE-41D3-AE76-A17D9FC75F63}" srcOrd="4" destOrd="0" presId="urn:microsoft.com/office/officeart/2005/8/layout/vProcess5"/>
    <dgm:cxn modelId="{9D9E3734-6C31-4D43-B329-0F2B47F6E70A}" type="presParOf" srcId="{1FCC0A40-6420-4BCF-B465-787C4B0AA96A}" destId="{70FCF1C2-1B70-486C-97D1-1CF1F21D65AA}" srcOrd="5" destOrd="0" presId="urn:microsoft.com/office/officeart/2005/8/layout/vProcess5"/>
    <dgm:cxn modelId="{B3557EF7-2405-416F-8127-33D07DAA6924}" type="presParOf" srcId="{1FCC0A40-6420-4BCF-B465-787C4B0AA96A}" destId="{7EE4AB70-A284-4C43-8CDA-16A51C829818}" srcOrd="6" destOrd="0" presId="urn:microsoft.com/office/officeart/2005/8/layout/vProcess5"/>
    <dgm:cxn modelId="{963AE185-2DE2-4374-AFE1-2ABC2C8B6B65}" type="presParOf" srcId="{1FCC0A40-6420-4BCF-B465-787C4B0AA96A}" destId="{6DEAB85E-1AA3-4C9E-9DF2-E4015808ED05}" srcOrd="7" destOrd="0" presId="urn:microsoft.com/office/officeart/2005/8/layout/vProcess5"/>
    <dgm:cxn modelId="{A2611E14-BA96-458F-B41B-CB9775ADAEBA}" type="presParOf" srcId="{1FCC0A40-6420-4BCF-B465-787C4B0AA96A}" destId="{DB9E7120-F6FB-4145-8989-0D8CBDC360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D3A555-251F-4836-BED7-FB49B7BFE05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4E3FB61-FDCF-4F73-B4F0-CFB9141A8EAA}">
      <dgm:prSet custT="1"/>
      <dgm:spPr/>
      <dgm:t>
        <a:bodyPr/>
        <a:lstStyle/>
        <a:p>
          <a:pPr>
            <a:lnSpc>
              <a:spcPct val="100000"/>
            </a:lnSpc>
          </a:pPr>
          <a:r>
            <a:rPr lang="en-GB" sz="2000" baseline="0" dirty="0">
              <a:solidFill>
                <a:schemeClr val="accent1">
                  <a:lumMod val="75000"/>
                </a:schemeClr>
              </a:solidFill>
            </a:rPr>
            <a:t>Driscoll's (2007) model can also be a useful starting point when engaging with reflection. </a:t>
          </a:r>
          <a:endParaRPr lang="en-US" sz="2000" dirty="0">
            <a:solidFill>
              <a:schemeClr val="accent1">
                <a:lumMod val="75000"/>
              </a:schemeClr>
            </a:solidFill>
          </a:endParaRPr>
        </a:p>
      </dgm:t>
    </dgm:pt>
    <dgm:pt modelId="{EC791EC5-118B-424B-A305-238E33538EFE}" type="parTrans" cxnId="{26B0C610-A958-4ED1-AA7C-B49419520CB9}">
      <dgm:prSet/>
      <dgm:spPr/>
      <dgm:t>
        <a:bodyPr/>
        <a:lstStyle/>
        <a:p>
          <a:endParaRPr lang="en-US"/>
        </a:p>
      </dgm:t>
    </dgm:pt>
    <dgm:pt modelId="{0EAD69C7-DED2-407F-8064-124FDA63C9CC}" type="sibTrans" cxnId="{26B0C610-A958-4ED1-AA7C-B49419520CB9}">
      <dgm:prSet/>
      <dgm:spPr/>
      <dgm:t>
        <a:bodyPr/>
        <a:lstStyle/>
        <a:p>
          <a:endParaRPr lang="en-US"/>
        </a:p>
      </dgm:t>
    </dgm:pt>
    <dgm:pt modelId="{8137F403-C01A-4CCE-8DCB-4747637EC2D9}">
      <dgm:prSet custT="1"/>
      <dgm:spPr/>
      <dgm:t>
        <a:bodyPr/>
        <a:lstStyle/>
        <a:p>
          <a:pPr>
            <a:lnSpc>
              <a:spcPct val="100000"/>
            </a:lnSpc>
          </a:pPr>
          <a:r>
            <a:rPr lang="en-GB" sz="2000" baseline="0" dirty="0">
              <a:solidFill>
                <a:schemeClr val="accent1">
                  <a:lumMod val="75000"/>
                </a:schemeClr>
              </a:solidFill>
            </a:rPr>
            <a:t>Based on three questions: What? So What? And Now What?</a:t>
          </a:r>
          <a:endParaRPr lang="en-US" sz="2000" dirty="0">
            <a:solidFill>
              <a:schemeClr val="accent1">
                <a:lumMod val="75000"/>
              </a:schemeClr>
            </a:solidFill>
          </a:endParaRPr>
        </a:p>
      </dgm:t>
    </dgm:pt>
    <dgm:pt modelId="{14CA44B9-91A3-4398-BA46-E78114592F35}" type="parTrans" cxnId="{33A7E306-F989-4895-A6DA-6DBFE1769EC0}">
      <dgm:prSet/>
      <dgm:spPr/>
      <dgm:t>
        <a:bodyPr/>
        <a:lstStyle/>
        <a:p>
          <a:endParaRPr lang="en-US"/>
        </a:p>
      </dgm:t>
    </dgm:pt>
    <dgm:pt modelId="{8E2F0170-F8B9-4843-8461-12119823A9C6}" type="sibTrans" cxnId="{33A7E306-F989-4895-A6DA-6DBFE1769EC0}">
      <dgm:prSet/>
      <dgm:spPr/>
      <dgm:t>
        <a:bodyPr/>
        <a:lstStyle/>
        <a:p>
          <a:endParaRPr lang="en-US"/>
        </a:p>
      </dgm:t>
    </dgm:pt>
    <dgm:pt modelId="{E1BCCAAF-1601-4A86-993F-CAAB785A2A4E}">
      <dgm:prSet custT="1"/>
      <dgm:spPr/>
      <dgm:t>
        <a:bodyPr/>
        <a:lstStyle/>
        <a:p>
          <a:pPr>
            <a:lnSpc>
              <a:spcPct val="100000"/>
            </a:lnSpc>
          </a:pPr>
          <a:r>
            <a:rPr lang="en-GB" sz="2000" baseline="0" dirty="0">
              <a:solidFill>
                <a:schemeClr val="accent1">
                  <a:lumMod val="75000"/>
                </a:schemeClr>
              </a:solidFill>
            </a:rPr>
            <a:t>A cyclical model depicted as three stages following each other.</a:t>
          </a:r>
          <a:endParaRPr lang="en-US" sz="2000" dirty="0">
            <a:solidFill>
              <a:schemeClr val="accent1">
                <a:lumMod val="75000"/>
              </a:schemeClr>
            </a:solidFill>
          </a:endParaRPr>
        </a:p>
      </dgm:t>
    </dgm:pt>
    <dgm:pt modelId="{7CDB8869-F2DF-4A20-9986-952F3BDF1E17}" type="parTrans" cxnId="{215D9D98-76AB-44AA-9001-DAC52CA14C05}">
      <dgm:prSet/>
      <dgm:spPr/>
      <dgm:t>
        <a:bodyPr/>
        <a:lstStyle/>
        <a:p>
          <a:endParaRPr lang="en-US"/>
        </a:p>
      </dgm:t>
    </dgm:pt>
    <dgm:pt modelId="{5F4AFA48-5158-41EA-8AFB-935B37864C39}" type="sibTrans" cxnId="{215D9D98-76AB-44AA-9001-DAC52CA14C05}">
      <dgm:prSet/>
      <dgm:spPr/>
      <dgm:t>
        <a:bodyPr/>
        <a:lstStyle/>
        <a:p>
          <a:endParaRPr lang="en-US"/>
        </a:p>
      </dgm:t>
    </dgm:pt>
    <dgm:pt modelId="{9A7D114B-41A0-4E0A-A17C-242C2E113F50}" type="pres">
      <dgm:prSet presAssocID="{49D3A555-251F-4836-BED7-FB49B7BFE059}" presName="root" presStyleCnt="0">
        <dgm:presLayoutVars>
          <dgm:dir/>
          <dgm:resizeHandles val="exact"/>
        </dgm:presLayoutVars>
      </dgm:prSet>
      <dgm:spPr/>
    </dgm:pt>
    <dgm:pt modelId="{DAB5D364-8623-440F-B2ED-20C962AB1DA5}" type="pres">
      <dgm:prSet presAssocID="{E4E3FB61-FDCF-4F73-B4F0-CFB9141A8EAA}" presName="compNode" presStyleCnt="0"/>
      <dgm:spPr/>
    </dgm:pt>
    <dgm:pt modelId="{B5D1285B-3BF4-49A0-B750-BBED6BBD2534}" type="pres">
      <dgm:prSet presAssocID="{E4E3FB61-FDCF-4F73-B4F0-CFB9141A8E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C7084586-4CCE-40DE-8452-F40452BC33A7}" type="pres">
      <dgm:prSet presAssocID="{E4E3FB61-FDCF-4F73-B4F0-CFB9141A8EAA}" presName="spaceRect" presStyleCnt="0"/>
      <dgm:spPr/>
    </dgm:pt>
    <dgm:pt modelId="{78E9C3C2-2915-4AFB-8944-BAC69DAF6335}" type="pres">
      <dgm:prSet presAssocID="{E4E3FB61-FDCF-4F73-B4F0-CFB9141A8EAA}" presName="textRect" presStyleLbl="revTx" presStyleIdx="0" presStyleCnt="3">
        <dgm:presLayoutVars>
          <dgm:chMax val="1"/>
          <dgm:chPref val="1"/>
        </dgm:presLayoutVars>
      </dgm:prSet>
      <dgm:spPr/>
    </dgm:pt>
    <dgm:pt modelId="{A6E650E5-AAA8-41F9-BF9C-0D1D65C4CD22}" type="pres">
      <dgm:prSet presAssocID="{0EAD69C7-DED2-407F-8064-124FDA63C9CC}" presName="sibTrans" presStyleCnt="0"/>
      <dgm:spPr/>
    </dgm:pt>
    <dgm:pt modelId="{00D1F182-8158-49E0-AEFC-4EAAA5ACCFE5}" type="pres">
      <dgm:prSet presAssocID="{8137F403-C01A-4CCE-8DCB-4747637EC2D9}" presName="compNode" presStyleCnt="0"/>
      <dgm:spPr/>
    </dgm:pt>
    <dgm:pt modelId="{58BCBA6B-C58E-4B4C-A567-C841B332A0A6}" type="pres">
      <dgm:prSet presAssocID="{8137F403-C01A-4CCE-8DCB-4747637EC2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2F209032-E6F6-4A67-8AF6-338ABC5D002A}" type="pres">
      <dgm:prSet presAssocID="{8137F403-C01A-4CCE-8DCB-4747637EC2D9}" presName="spaceRect" presStyleCnt="0"/>
      <dgm:spPr/>
    </dgm:pt>
    <dgm:pt modelId="{2B6E6763-FCCB-455B-A739-B01BA8DD616E}" type="pres">
      <dgm:prSet presAssocID="{8137F403-C01A-4CCE-8DCB-4747637EC2D9}" presName="textRect" presStyleLbl="revTx" presStyleIdx="1" presStyleCnt="3">
        <dgm:presLayoutVars>
          <dgm:chMax val="1"/>
          <dgm:chPref val="1"/>
        </dgm:presLayoutVars>
      </dgm:prSet>
      <dgm:spPr/>
    </dgm:pt>
    <dgm:pt modelId="{FCF65234-939B-4954-8C36-BBAF4C336235}" type="pres">
      <dgm:prSet presAssocID="{8E2F0170-F8B9-4843-8461-12119823A9C6}" presName="sibTrans" presStyleCnt="0"/>
      <dgm:spPr/>
    </dgm:pt>
    <dgm:pt modelId="{F64E807B-88F8-4DE8-8BA2-427FEFEB407F}" type="pres">
      <dgm:prSet presAssocID="{E1BCCAAF-1601-4A86-993F-CAAB785A2A4E}" presName="compNode" presStyleCnt="0"/>
      <dgm:spPr/>
    </dgm:pt>
    <dgm:pt modelId="{0BC4FDA1-1964-4C33-9A85-1154988D5C08}" type="pres">
      <dgm:prSet presAssocID="{E1BCCAAF-1601-4A86-993F-CAAB785A2A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rrow Circle"/>
        </a:ext>
      </dgm:extLst>
    </dgm:pt>
    <dgm:pt modelId="{EAAE720C-261C-4334-A4DC-304E1DD9A406}" type="pres">
      <dgm:prSet presAssocID="{E1BCCAAF-1601-4A86-993F-CAAB785A2A4E}" presName="spaceRect" presStyleCnt="0"/>
      <dgm:spPr/>
    </dgm:pt>
    <dgm:pt modelId="{969B6808-80B6-4471-BF24-3D09971A1F0E}" type="pres">
      <dgm:prSet presAssocID="{E1BCCAAF-1601-4A86-993F-CAAB785A2A4E}" presName="textRect" presStyleLbl="revTx" presStyleIdx="2" presStyleCnt="3">
        <dgm:presLayoutVars>
          <dgm:chMax val="1"/>
          <dgm:chPref val="1"/>
        </dgm:presLayoutVars>
      </dgm:prSet>
      <dgm:spPr/>
    </dgm:pt>
  </dgm:ptLst>
  <dgm:cxnLst>
    <dgm:cxn modelId="{33A7E306-F989-4895-A6DA-6DBFE1769EC0}" srcId="{49D3A555-251F-4836-BED7-FB49B7BFE059}" destId="{8137F403-C01A-4CCE-8DCB-4747637EC2D9}" srcOrd="1" destOrd="0" parTransId="{14CA44B9-91A3-4398-BA46-E78114592F35}" sibTransId="{8E2F0170-F8B9-4843-8461-12119823A9C6}"/>
    <dgm:cxn modelId="{26B0C610-A958-4ED1-AA7C-B49419520CB9}" srcId="{49D3A555-251F-4836-BED7-FB49B7BFE059}" destId="{E4E3FB61-FDCF-4F73-B4F0-CFB9141A8EAA}" srcOrd="0" destOrd="0" parTransId="{EC791EC5-118B-424B-A305-238E33538EFE}" sibTransId="{0EAD69C7-DED2-407F-8064-124FDA63C9CC}"/>
    <dgm:cxn modelId="{4F079373-90CF-4ADB-B48E-CB315E3752F0}" type="presOf" srcId="{E1BCCAAF-1601-4A86-993F-CAAB785A2A4E}" destId="{969B6808-80B6-4471-BF24-3D09971A1F0E}" srcOrd="0" destOrd="0" presId="urn:microsoft.com/office/officeart/2018/2/layout/IconLabelList"/>
    <dgm:cxn modelId="{215D9D98-76AB-44AA-9001-DAC52CA14C05}" srcId="{49D3A555-251F-4836-BED7-FB49B7BFE059}" destId="{E1BCCAAF-1601-4A86-993F-CAAB785A2A4E}" srcOrd="2" destOrd="0" parTransId="{7CDB8869-F2DF-4A20-9986-952F3BDF1E17}" sibTransId="{5F4AFA48-5158-41EA-8AFB-935B37864C39}"/>
    <dgm:cxn modelId="{CE9511AC-8E99-40E2-9D1E-1771B8570404}" type="presOf" srcId="{E4E3FB61-FDCF-4F73-B4F0-CFB9141A8EAA}" destId="{78E9C3C2-2915-4AFB-8944-BAC69DAF6335}" srcOrd="0" destOrd="0" presId="urn:microsoft.com/office/officeart/2018/2/layout/IconLabelList"/>
    <dgm:cxn modelId="{DD342CC4-D70E-4983-8676-85AC268794E1}" type="presOf" srcId="{49D3A555-251F-4836-BED7-FB49B7BFE059}" destId="{9A7D114B-41A0-4E0A-A17C-242C2E113F50}" srcOrd="0" destOrd="0" presId="urn:microsoft.com/office/officeart/2018/2/layout/IconLabelList"/>
    <dgm:cxn modelId="{06CEB7CB-D45B-42C7-A6D7-C6A0B0D60EDD}" type="presOf" srcId="{8137F403-C01A-4CCE-8DCB-4747637EC2D9}" destId="{2B6E6763-FCCB-455B-A739-B01BA8DD616E}" srcOrd="0" destOrd="0" presId="urn:microsoft.com/office/officeart/2018/2/layout/IconLabelList"/>
    <dgm:cxn modelId="{BA4F96C6-9540-49EF-A4D9-788369AE70C1}" type="presParOf" srcId="{9A7D114B-41A0-4E0A-A17C-242C2E113F50}" destId="{DAB5D364-8623-440F-B2ED-20C962AB1DA5}" srcOrd="0" destOrd="0" presId="urn:microsoft.com/office/officeart/2018/2/layout/IconLabelList"/>
    <dgm:cxn modelId="{81A830D2-FF39-4096-A754-D3CA58625514}" type="presParOf" srcId="{DAB5D364-8623-440F-B2ED-20C962AB1DA5}" destId="{B5D1285B-3BF4-49A0-B750-BBED6BBD2534}" srcOrd="0" destOrd="0" presId="urn:microsoft.com/office/officeart/2018/2/layout/IconLabelList"/>
    <dgm:cxn modelId="{3E73F4B9-8392-42B0-8D5C-F15068410E08}" type="presParOf" srcId="{DAB5D364-8623-440F-B2ED-20C962AB1DA5}" destId="{C7084586-4CCE-40DE-8452-F40452BC33A7}" srcOrd="1" destOrd="0" presId="urn:microsoft.com/office/officeart/2018/2/layout/IconLabelList"/>
    <dgm:cxn modelId="{5FD647AF-3BE7-4A80-A4F8-FD3C924C0408}" type="presParOf" srcId="{DAB5D364-8623-440F-B2ED-20C962AB1DA5}" destId="{78E9C3C2-2915-4AFB-8944-BAC69DAF6335}" srcOrd="2" destOrd="0" presId="urn:microsoft.com/office/officeart/2018/2/layout/IconLabelList"/>
    <dgm:cxn modelId="{C92B1538-5C69-422C-A759-C083F5DAA3E8}" type="presParOf" srcId="{9A7D114B-41A0-4E0A-A17C-242C2E113F50}" destId="{A6E650E5-AAA8-41F9-BF9C-0D1D65C4CD22}" srcOrd="1" destOrd="0" presId="urn:microsoft.com/office/officeart/2018/2/layout/IconLabelList"/>
    <dgm:cxn modelId="{6D1E3AB9-2DBB-4CD8-9235-BD8BBD483AE7}" type="presParOf" srcId="{9A7D114B-41A0-4E0A-A17C-242C2E113F50}" destId="{00D1F182-8158-49E0-AEFC-4EAAA5ACCFE5}" srcOrd="2" destOrd="0" presId="urn:microsoft.com/office/officeart/2018/2/layout/IconLabelList"/>
    <dgm:cxn modelId="{F316ECEA-8E62-4DC7-9048-91A815370A9A}" type="presParOf" srcId="{00D1F182-8158-49E0-AEFC-4EAAA5ACCFE5}" destId="{58BCBA6B-C58E-4B4C-A567-C841B332A0A6}" srcOrd="0" destOrd="0" presId="urn:microsoft.com/office/officeart/2018/2/layout/IconLabelList"/>
    <dgm:cxn modelId="{2E7725CC-B722-4A23-B53A-8BC7FE28CB5D}" type="presParOf" srcId="{00D1F182-8158-49E0-AEFC-4EAAA5ACCFE5}" destId="{2F209032-E6F6-4A67-8AF6-338ABC5D002A}" srcOrd="1" destOrd="0" presId="urn:microsoft.com/office/officeart/2018/2/layout/IconLabelList"/>
    <dgm:cxn modelId="{0278BF02-9D0A-4436-9B43-1008DDB95DB1}" type="presParOf" srcId="{00D1F182-8158-49E0-AEFC-4EAAA5ACCFE5}" destId="{2B6E6763-FCCB-455B-A739-B01BA8DD616E}" srcOrd="2" destOrd="0" presId="urn:microsoft.com/office/officeart/2018/2/layout/IconLabelList"/>
    <dgm:cxn modelId="{06905DEA-DB41-4362-87B8-0BCE6418ED60}" type="presParOf" srcId="{9A7D114B-41A0-4E0A-A17C-242C2E113F50}" destId="{FCF65234-939B-4954-8C36-BBAF4C336235}" srcOrd="3" destOrd="0" presId="urn:microsoft.com/office/officeart/2018/2/layout/IconLabelList"/>
    <dgm:cxn modelId="{6C94540A-63A1-4F51-B324-5ABFFB7C23BF}" type="presParOf" srcId="{9A7D114B-41A0-4E0A-A17C-242C2E113F50}" destId="{F64E807B-88F8-4DE8-8BA2-427FEFEB407F}" srcOrd="4" destOrd="0" presId="urn:microsoft.com/office/officeart/2018/2/layout/IconLabelList"/>
    <dgm:cxn modelId="{9ACA7401-3B23-458A-8B7F-87B31B4F3F58}" type="presParOf" srcId="{F64E807B-88F8-4DE8-8BA2-427FEFEB407F}" destId="{0BC4FDA1-1964-4C33-9A85-1154988D5C08}" srcOrd="0" destOrd="0" presId="urn:microsoft.com/office/officeart/2018/2/layout/IconLabelList"/>
    <dgm:cxn modelId="{15D8C884-03AF-4930-833F-695270754C0C}" type="presParOf" srcId="{F64E807B-88F8-4DE8-8BA2-427FEFEB407F}" destId="{EAAE720C-261C-4334-A4DC-304E1DD9A406}" srcOrd="1" destOrd="0" presId="urn:microsoft.com/office/officeart/2018/2/layout/IconLabelList"/>
    <dgm:cxn modelId="{C6210A71-D00B-471F-BB53-D6894C84A6C1}" type="presParOf" srcId="{F64E807B-88F8-4DE8-8BA2-427FEFEB407F}" destId="{969B6808-80B6-4471-BF24-3D09971A1F0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FA4BC7-ACD4-4C94-9F60-B5C6C85D24D8}"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EF30071C-6714-439A-BF97-32854DBBCC94}">
      <dgm:prSet/>
      <dgm:spPr>
        <a:solidFill>
          <a:schemeClr val="accent1">
            <a:lumMod val="20000"/>
            <a:lumOff val="80000"/>
          </a:schemeClr>
        </a:solidFill>
      </dgm:spPr>
      <dgm:t>
        <a:bodyPr/>
        <a:lstStyle/>
        <a:p>
          <a:r>
            <a:rPr lang="en-GB" baseline="0" dirty="0">
              <a:solidFill>
                <a:schemeClr val="accent1">
                  <a:lumMod val="75000"/>
                </a:schemeClr>
              </a:solidFill>
            </a:rPr>
            <a:t>Choose one of the models discussed in this lecture and apply it to a recent situation or experience.</a:t>
          </a:r>
          <a:endParaRPr lang="en-US" dirty="0">
            <a:solidFill>
              <a:schemeClr val="accent1">
                <a:lumMod val="75000"/>
              </a:schemeClr>
            </a:solidFill>
          </a:endParaRPr>
        </a:p>
      </dgm:t>
    </dgm:pt>
    <dgm:pt modelId="{114AA15F-0DF8-403F-B993-B5E3943C4913}" type="parTrans" cxnId="{D47D649B-BA3D-413C-8B56-39898FB94E12}">
      <dgm:prSet/>
      <dgm:spPr/>
      <dgm:t>
        <a:bodyPr/>
        <a:lstStyle/>
        <a:p>
          <a:endParaRPr lang="en-US"/>
        </a:p>
      </dgm:t>
    </dgm:pt>
    <dgm:pt modelId="{AE54CDEF-348F-449A-A859-BAB0A8903A23}" type="sibTrans" cxnId="{D47D649B-BA3D-413C-8B56-39898FB94E12}">
      <dgm:prSet/>
      <dgm:spPr/>
      <dgm:t>
        <a:bodyPr/>
        <a:lstStyle/>
        <a:p>
          <a:endParaRPr lang="en-US"/>
        </a:p>
      </dgm:t>
    </dgm:pt>
    <dgm:pt modelId="{829D876B-5BA5-4213-8B07-7316F652D5A3}">
      <dgm:prSet/>
      <dgm:spPr>
        <a:solidFill>
          <a:schemeClr val="accent1">
            <a:lumMod val="20000"/>
            <a:lumOff val="80000"/>
          </a:schemeClr>
        </a:solidFill>
      </dgm:spPr>
      <dgm:t>
        <a:bodyPr/>
        <a:lstStyle/>
        <a:p>
          <a:r>
            <a:rPr lang="en-GB" baseline="0" dirty="0">
              <a:solidFill>
                <a:schemeClr val="accent1">
                  <a:lumMod val="75000"/>
                </a:schemeClr>
              </a:solidFill>
            </a:rPr>
            <a:t>Once you have worked through the model think about the following points:</a:t>
          </a:r>
          <a:endParaRPr lang="en-US" dirty="0">
            <a:solidFill>
              <a:schemeClr val="accent1">
                <a:lumMod val="75000"/>
              </a:schemeClr>
            </a:solidFill>
          </a:endParaRPr>
        </a:p>
      </dgm:t>
    </dgm:pt>
    <dgm:pt modelId="{1EDECF2F-270A-4EC9-8D68-27CBAC0F135E}" type="parTrans" cxnId="{624AA466-093F-49CA-A728-AFE82CC74094}">
      <dgm:prSet/>
      <dgm:spPr/>
      <dgm:t>
        <a:bodyPr/>
        <a:lstStyle/>
        <a:p>
          <a:endParaRPr lang="en-US"/>
        </a:p>
      </dgm:t>
    </dgm:pt>
    <dgm:pt modelId="{7502D295-5E13-4306-9EA4-80E453CBADCB}" type="sibTrans" cxnId="{624AA466-093F-49CA-A728-AFE82CC74094}">
      <dgm:prSet/>
      <dgm:spPr/>
      <dgm:t>
        <a:bodyPr/>
        <a:lstStyle/>
        <a:p>
          <a:endParaRPr lang="en-US"/>
        </a:p>
      </dgm:t>
    </dgm:pt>
    <dgm:pt modelId="{146600FF-8EF9-4FEC-92F5-93DEA689FE80}">
      <dgm:prSet/>
      <dgm:spPr>
        <a:solidFill>
          <a:schemeClr val="accent1">
            <a:lumMod val="20000"/>
            <a:lumOff val="80000"/>
          </a:schemeClr>
        </a:solidFill>
      </dgm:spPr>
      <dgm:t>
        <a:bodyPr/>
        <a:lstStyle/>
        <a:p>
          <a:r>
            <a:rPr lang="en-GB" baseline="0" dirty="0">
              <a:solidFill>
                <a:schemeClr val="accent1">
                  <a:lumMod val="75000"/>
                </a:schemeClr>
              </a:solidFill>
            </a:rPr>
            <a:t>How useful was the model?</a:t>
          </a:r>
          <a:endParaRPr lang="en-US" dirty="0">
            <a:solidFill>
              <a:schemeClr val="accent1">
                <a:lumMod val="75000"/>
              </a:schemeClr>
            </a:solidFill>
          </a:endParaRPr>
        </a:p>
      </dgm:t>
    </dgm:pt>
    <dgm:pt modelId="{4F87B06F-59F2-4049-8D45-360B4A6FD0EE}" type="parTrans" cxnId="{0A31E46F-0821-4AE9-8A1B-93BB58B2ECEE}">
      <dgm:prSet/>
      <dgm:spPr/>
      <dgm:t>
        <a:bodyPr/>
        <a:lstStyle/>
        <a:p>
          <a:endParaRPr lang="en-US"/>
        </a:p>
      </dgm:t>
    </dgm:pt>
    <dgm:pt modelId="{304611B3-F16F-4DDF-9551-0A1B8CA733A3}" type="sibTrans" cxnId="{0A31E46F-0821-4AE9-8A1B-93BB58B2ECEE}">
      <dgm:prSet/>
      <dgm:spPr/>
      <dgm:t>
        <a:bodyPr/>
        <a:lstStyle/>
        <a:p>
          <a:endParaRPr lang="en-US"/>
        </a:p>
      </dgm:t>
    </dgm:pt>
    <dgm:pt modelId="{311A60EF-E878-4261-AF57-5B3073D16A7E}">
      <dgm:prSet/>
      <dgm:spPr>
        <a:solidFill>
          <a:schemeClr val="accent1">
            <a:lumMod val="20000"/>
            <a:lumOff val="80000"/>
          </a:schemeClr>
        </a:solidFill>
      </dgm:spPr>
      <dgm:t>
        <a:bodyPr/>
        <a:lstStyle/>
        <a:p>
          <a:r>
            <a:rPr lang="en-GB" baseline="0" dirty="0">
              <a:solidFill>
                <a:schemeClr val="accent1">
                  <a:lumMod val="75000"/>
                </a:schemeClr>
              </a:solidFill>
            </a:rPr>
            <a:t>What were the strengths and weaknesses of the model?</a:t>
          </a:r>
          <a:endParaRPr lang="en-US" dirty="0">
            <a:solidFill>
              <a:schemeClr val="accent1">
                <a:lumMod val="75000"/>
              </a:schemeClr>
            </a:solidFill>
          </a:endParaRPr>
        </a:p>
      </dgm:t>
    </dgm:pt>
    <dgm:pt modelId="{822D2562-1A97-44A5-B858-E0CAA3C3A5DA}" type="parTrans" cxnId="{74738367-9232-489F-B8DD-22EE36949F03}">
      <dgm:prSet/>
      <dgm:spPr/>
      <dgm:t>
        <a:bodyPr/>
        <a:lstStyle/>
        <a:p>
          <a:endParaRPr lang="en-US"/>
        </a:p>
      </dgm:t>
    </dgm:pt>
    <dgm:pt modelId="{D316BA05-CFD9-45EB-A18F-96D25B46A556}" type="sibTrans" cxnId="{74738367-9232-489F-B8DD-22EE36949F03}">
      <dgm:prSet/>
      <dgm:spPr/>
      <dgm:t>
        <a:bodyPr/>
        <a:lstStyle/>
        <a:p>
          <a:endParaRPr lang="en-US"/>
        </a:p>
      </dgm:t>
    </dgm:pt>
    <dgm:pt modelId="{2F289C82-2E46-4B5B-AF26-B77771AAD236}" type="pres">
      <dgm:prSet presAssocID="{9BFA4BC7-ACD4-4C94-9F60-B5C6C85D24D8}" presName="linear" presStyleCnt="0">
        <dgm:presLayoutVars>
          <dgm:animLvl val="lvl"/>
          <dgm:resizeHandles val="exact"/>
        </dgm:presLayoutVars>
      </dgm:prSet>
      <dgm:spPr/>
    </dgm:pt>
    <dgm:pt modelId="{F50B3A25-B3AB-4FB6-A048-3D4ECCE9FD2B}" type="pres">
      <dgm:prSet presAssocID="{EF30071C-6714-439A-BF97-32854DBBCC94}" presName="parentText" presStyleLbl="node1" presStyleIdx="0" presStyleCnt="4">
        <dgm:presLayoutVars>
          <dgm:chMax val="0"/>
          <dgm:bulletEnabled val="1"/>
        </dgm:presLayoutVars>
      </dgm:prSet>
      <dgm:spPr/>
    </dgm:pt>
    <dgm:pt modelId="{B79A3CCE-723F-4BFA-B680-6C64BD06EE8F}" type="pres">
      <dgm:prSet presAssocID="{AE54CDEF-348F-449A-A859-BAB0A8903A23}" presName="spacer" presStyleCnt="0"/>
      <dgm:spPr/>
    </dgm:pt>
    <dgm:pt modelId="{1D225B68-7822-4B05-A78C-2A38F399AB04}" type="pres">
      <dgm:prSet presAssocID="{829D876B-5BA5-4213-8B07-7316F652D5A3}" presName="parentText" presStyleLbl="node1" presStyleIdx="1" presStyleCnt="4">
        <dgm:presLayoutVars>
          <dgm:chMax val="0"/>
          <dgm:bulletEnabled val="1"/>
        </dgm:presLayoutVars>
      </dgm:prSet>
      <dgm:spPr/>
    </dgm:pt>
    <dgm:pt modelId="{F443014F-4E3D-44DF-9BE6-9BB84C934029}" type="pres">
      <dgm:prSet presAssocID="{7502D295-5E13-4306-9EA4-80E453CBADCB}" presName="spacer" presStyleCnt="0"/>
      <dgm:spPr/>
    </dgm:pt>
    <dgm:pt modelId="{47D4C851-70D7-4AA0-9B83-3E30E570969B}" type="pres">
      <dgm:prSet presAssocID="{146600FF-8EF9-4FEC-92F5-93DEA689FE80}" presName="parentText" presStyleLbl="node1" presStyleIdx="2" presStyleCnt="4">
        <dgm:presLayoutVars>
          <dgm:chMax val="0"/>
          <dgm:bulletEnabled val="1"/>
        </dgm:presLayoutVars>
      </dgm:prSet>
      <dgm:spPr/>
    </dgm:pt>
    <dgm:pt modelId="{BD6EA25E-0AB1-4EC4-AE79-FCC71A8FBAC7}" type="pres">
      <dgm:prSet presAssocID="{304611B3-F16F-4DDF-9551-0A1B8CA733A3}" presName="spacer" presStyleCnt="0"/>
      <dgm:spPr/>
    </dgm:pt>
    <dgm:pt modelId="{C74457E9-883A-4F81-913A-E34CAA05DC90}" type="pres">
      <dgm:prSet presAssocID="{311A60EF-E878-4261-AF57-5B3073D16A7E}" presName="parentText" presStyleLbl="node1" presStyleIdx="3" presStyleCnt="4">
        <dgm:presLayoutVars>
          <dgm:chMax val="0"/>
          <dgm:bulletEnabled val="1"/>
        </dgm:presLayoutVars>
      </dgm:prSet>
      <dgm:spPr/>
    </dgm:pt>
  </dgm:ptLst>
  <dgm:cxnLst>
    <dgm:cxn modelId="{5ED70745-CA5F-49EC-BC9F-4146A57920BC}" type="presOf" srcId="{829D876B-5BA5-4213-8B07-7316F652D5A3}" destId="{1D225B68-7822-4B05-A78C-2A38F399AB04}" srcOrd="0" destOrd="0" presId="urn:microsoft.com/office/officeart/2005/8/layout/vList2"/>
    <dgm:cxn modelId="{624AA466-093F-49CA-A728-AFE82CC74094}" srcId="{9BFA4BC7-ACD4-4C94-9F60-B5C6C85D24D8}" destId="{829D876B-5BA5-4213-8B07-7316F652D5A3}" srcOrd="1" destOrd="0" parTransId="{1EDECF2F-270A-4EC9-8D68-27CBAC0F135E}" sibTransId="{7502D295-5E13-4306-9EA4-80E453CBADCB}"/>
    <dgm:cxn modelId="{74738367-9232-489F-B8DD-22EE36949F03}" srcId="{9BFA4BC7-ACD4-4C94-9F60-B5C6C85D24D8}" destId="{311A60EF-E878-4261-AF57-5B3073D16A7E}" srcOrd="3" destOrd="0" parTransId="{822D2562-1A97-44A5-B858-E0CAA3C3A5DA}" sibTransId="{D316BA05-CFD9-45EB-A18F-96D25B46A556}"/>
    <dgm:cxn modelId="{0A31E46F-0821-4AE9-8A1B-93BB58B2ECEE}" srcId="{9BFA4BC7-ACD4-4C94-9F60-B5C6C85D24D8}" destId="{146600FF-8EF9-4FEC-92F5-93DEA689FE80}" srcOrd="2" destOrd="0" parTransId="{4F87B06F-59F2-4049-8D45-360B4A6FD0EE}" sibTransId="{304611B3-F16F-4DDF-9551-0A1B8CA733A3}"/>
    <dgm:cxn modelId="{22686171-844A-48B7-AC85-A8F922B8880C}" type="presOf" srcId="{146600FF-8EF9-4FEC-92F5-93DEA689FE80}" destId="{47D4C851-70D7-4AA0-9B83-3E30E570969B}" srcOrd="0" destOrd="0" presId="urn:microsoft.com/office/officeart/2005/8/layout/vList2"/>
    <dgm:cxn modelId="{8B880F79-34CC-42DE-A6D6-6C4D53B0D4DA}" type="presOf" srcId="{311A60EF-E878-4261-AF57-5B3073D16A7E}" destId="{C74457E9-883A-4F81-913A-E34CAA05DC90}" srcOrd="0" destOrd="0" presId="urn:microsoft.com/office/officeart/2005/8/layout/vList2"/>
    <dgm:cxn modelId="{D47D649B-BA3D-413C-8B56-39898FB94E12}" srcId="{9BFA4BC7-ACD4-4C94-9F60-B5C6C85D24D8}" destId="{EF30071C-6714-439A-BF97-32854DBBCC94}" srcOrd="0" destOrd="0" parTransId="{114AA15F-0DF8-403F-B993-B5E3943C4913}" sibTransId="{AE54CDEF-348F-449A-A859-BAB0A8903A23}"/>
    <dgm:cxn modelId="{181952D5-E3D8-40C0-BBE9-28CCE14C4597}" type="presOf" srcId="{9BFA4BC7-ACD4-4C94-9F60-B5C6C85D24D8}" destId="{2F289C82-2E46-4B5B-AF26-B77771AAD236}" srcOrd="0" destOrd="0" presId="urn:microsoft.com/office/officeart/2005/8/layout/vList2"/>
    <dgm:cxn modelId="{0BD635D8-A85F-42F6-9628-15EF62DDE554}" type="presOf" srcId="{EF30071C-6714-439A-BF97-32854DBBCC94}" destId="{F50B3A25-B3AB-4FB6-A048-3D4ECCE9FD2B}" srcOrd="0" destOrd="0" presId="urn:microsoft.com/office/officeart/2005/8/layout/vList2"/>
    <dgm:cxn modelId="{7C0539FF-ED7F-4062-9328-E9A3731C23B3}" type="presParOf" srcId="{2F289C82-2E46-4B5B-AF26-B77771AAD236}" destId="{F50B3A25-B3AB-4FB6-A048-3D4ECCE9FD2B}" srcOrd="0" destOrd="0" presId="urn:microsoft.com/office/officeart/2005/8/layout/vList2"/>
    <dgm:cxn modelId="{8BC73B65-6E4A-4F59-AD16-EE993DBAD030}" type="presParOf" srcId="{2F289C82-2E46-4B5B-AF26-B77771AAD236}" destId="{B79A3CCE-723F-4BFA-B680-6C64BD06EE8F}" srcOrd="1" destOrd="0" presId="urn:microsoft.com/office/officeart/2005/8/layout/vList2"/>
    <dgm:cxn modelId="{38DD42CB-288F-4306-987F-D6B21C5CFF05}" type="presParOf" srcId="{2F289C82-2E46-4B5B-AF26-B77771AAD236}" destId="{1D225B68-7822-4B05-A78C-2A38F399AB04}" srcOrd="2" destOrd="0" presId="urn:microsoft.com/office/officeart/2005/8/layout/vList2"/>
    <dgm:cxn modelId="{091D81DB-A9BF-44F0-92D0-F995789BD210}" type="presParOf" srcId="{2F289C82-2E46-4B5B-AF26-B77771AAD236}" destId="{F443014F-4E3D-44DF-9BE6-9BB84C934029}" srcOrd="3" destOrd="0" presId="urn:microsoft.com/office/officeart/2005/8/layout/vList2"/>
    <dgm:cxn modelId="{7D8565C5-0AAA-4AFE-8341-14562C774131}" type="presParOf" srcId="{2F289C82-2E46-4B5B-AF26-B77771AAD236}" destId="{47D4C851-70D7-4AA0-9B83-3E30E570969B}" srcOrd="4" destOrd="0" presId="urn:microsoft.com/office/officeart/2005/8/layout/vList2"/>
    <dgm:cxn modelId="{9A4628F7-19CD-4AD5-B799-52DC731824AE}" type="presParOf" srcId="{2F289C82-2E46-4B5B-AF26-B77771AAD236}" destId="{BD6EA25E-0AB1-4EC4-AE79-FCC71A8FBAC7}" srcOrd="5" destOrd="0" presId="urn:microsoft.com/office/officeart/2005/8/layout/vList2"/>
    <dgm:cxn modelId="{86681F21-ECF7-4FED-9E51-31C0AEFC9811}" type="presParOf" srcId="{2F289C82-2E46-4B5B-AF26-B77771AAD236}" destId="{C74457E9-883A-4F81-913A-E34CAA05DC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FFD691-6A66-4A79-BB3F-ECD6A78590D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F0C2A1-AA71-4908-916E-7DA878018F0C}">
      <dgm:prSet custT="1"/>
      <dgm:spPr/>
      <dgm:t>
        <a:bodyPr/>
        <a:lstStyle/>
        <a:p>
          <a:r>
            <a:rPr lang="en-GB" sz="2000" baseline="0" dirty="0">
              <a:solidFill>
                <a:schemeClr val="accent1">
                  <a:lumMod val="75000"/>
                </a:schemeClr>
              </a:solidFill>
            </a:rPr>
            <a:t>We often assume that if we complete and reflect on an experience we will learn and move on...but as you are aware, this is rarely the case.</a:t>
          </a:r>
          <a:endParaRPr lang="en-US" sz="2000" dirty="0">
            <a:solidFill>
              <a:schemeClr val="accent1">
                <a:lumMod val="75000"/>
              </a:schemeClr>
            </a:solidFill>
          </a:endParaRPr>
        </a:p>
      </dgm:t>
    </dgm:pt>
    <dgm:pt modelId="{ADB8552A-3B02-456F-AAB6-2ED4CBCBF227}" type="parTrans" cxnId="{E9AEB2E8-B33C-4590-8FC8-002A49583E2A}">
      <dgm:prSet/>
      <dgm:spPr/>
      <dgm:t>
        <a:bodyPr/>
        <a:lstStyle/>
        <a:p>
          <a:endParaRPr lang="en-US"/>
        </a:p>
      </dgm:t>
    </dgm:pt>
    <dgm:pt modelId="{B1DF03DF-DEC0-42B9-AFEE-33BED442777C}" type="sibTrans" cxnId="{E9AEB2E8-B33C-4590-8FC8-002A49583E2A}">
      <dgm:prSet/>
      <dgm:spPr/>
      <dgm:t>
        <a:bodyPr/>
        <a:lstStyle/>
        <a:p>
          <a:endParaRPr lang="en-US"/>
        </a:p>
      </dgm:t>
    </dgm:pt>
    <dgm:pt modelId="{E81B0927-02C1-4C0F-8351-606877A30CF4}">
      <dgm:prSet/>
      <dgm:spPr/>
      <dgm:t>
        <a:bodyPr/>
        <a:lstStyle/>
        <a:p>
          <a:r>
            <a:rPr lang="en-GB" baseline="0" dirty="0">
              <a:solidFill>
                <a:schemeClr val="accent1">
                  <a:lumMod val="75000"/>
                </a:schemeClr>
              </a:solidFill>
            </a:rPr>
            <a:t>We may consider times when we haven't learnt from experience and still repeat the same patterns of behaviour</a:t>
          </a:r>
          <a:r>
            <a:rPr lang="en-GB" baseline="0" dirty="0"/>
            <a:t>.</a:t>
          </a:r>
          <a:endParaRPr lang="en-US" dirty="0"/>
        </a:p>
      </dgm:t>
    </dgm:pt>
    <dgm:pt modelId="{733E6899-BED5-4DD6-9008-3DDAFD90FE1A}" type="parTrans" cxnId="{1EB25955-CB48-42C2-B0CF-11D1D470B661}">
      <dgm:prSet/>
      <dgm:spPr/>
      <dgm:t>
        <a:bodyPr/>
        <a:lstStyle/>
        <a:p>
          <a:endParaRPr lang="en-US"/>
        </a:p>
      </dgm:t>
    </dgm:pt>
    <dgm:pt modelId="{76131842-300A-4400-AEBF-E6D1CFF0C7C6}" type="sibTrans" cxnId="{1EB25955-CB48-42C2-B0CF-11D1D470B661}">
      <dgm:prSet/>
      <dgm:spPr/>
      <dgm:t>
        <a:bodyPr/>
        <a:lstStyle/>
        <a:p>
          <a:endParaRPr lang="en-US"/>
        </a:p>
      </dgm:t>
    </dgm:pt>
    <dgm:pt modelId="{EF080095-EBA9-4CBF-840F-15527B8222BD}">
      <dgm:prSet/>
      <dgm:spPr/>
      <dgm:t>
        <a:bodyPr/>
        <a:lstStyle/>
        <a:p>
          <a:r>
            <a:rPr lang="en-GB" baseline="0" dirty="0">
              <a:solidFill>
                <a:schemeClr val="accent1">
                  <a:lumMod val="75000"/>
                </a:schemeClr>
              </a:solidFill>
            </a:rPr>
            <a:t>It can often feel like we are taking one step forward and two steps backwards</a:t>
          </a:r>
          <a:r>
            <a:rPr lang="en-GB" baseline="0" dirty="0"/>
            <a:t>.</a:t>
          </a:r>
          <a:endParaRPr lang="en-US" dirty="0"/>
        </a:p>
      </dgm:t>
    </dgm:pt>
    <dgm:pt modelId="{5E24195C-808C-4FE3-A08D-7A36F050CD26}" type="parTrans" cxnId="{B7E3984B-A18C-4B15-9569-CF75A7322760}">
      <dgm:prSet/>
      <dgm:spPr/>
      <dgm:t>
        <a:bodyPr/>
        <a:lstStyle/>
        <a:p>
          <a:endParaRPr lang="en-US"/>
        </a:p>
      </dgm:t>
    </dgm:pt>
    <dgm:pt modelId="{B9BC1A8D-397D-41BA-989D-E9A4DC678B4B}" type="sibTrans" cxnId="{B7E3984B-A18C-4B15-9569-CF75A7322760}">
      <dgm:prSet/>
      <dgm:spPr/>
      <dgm:t>
        <a:bodyPr/>
        <a:lstStyle/>
        <a:p>
          <a:endParaRPr lang="en-US"/>
        </a:p>
      </dgm:t>
    </dgm:pt>
    <dgm:pt modelId="{4BD279D9-3F24-4066-99B7-29F08B8E0FD7}" type="pres">
      <dgm:prSet presAssocID="{D0FFD691-6A66-4A79-BB3F-ECD6A78590DF}" presName="root" presStyleCnt="0">
        <dgm:presLayoutVars>
          <dgm:dir/>
          <dgm:resizeHandles val="exact"/>
        </dgm:presLayoutVars>
      </dgm:prSet>
      <dgm:spPr/>
    </dgm:pt>
    <dgm:pt modelId="{45F1756F-2FC6-421B-9B1F-0B78C84C64D6}" type="pres">
      <dgm:prSet presAssocID="{5FF0C2A1-AA71-4908-916E-7DA878018F0C}" presName="compNode" presStyleCnt="0"/>
      <dgm:spPr/>
    </dgm:pt>
    <dgm:pt modelId="{6C736F94-6AE7-4FCA-B9E1-82AAD9818CBF}" type="pres">
      <dgm:prSet presAssocID="{5FF0C2A1-AA71-4908-916E-7DA878018F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E8418660-19DD-4F0F-8AAD-BAFEC96E005D}" type="pres">
      <dgm:prSet presAssocID="{5FF0C2A1-AA71-4908-916E-7DA878018F0C}" presName="spaceRect" presStyleCnt="0"/>
      <dgm:spPr/>
    </dgm:pt>
    <dgm:pt modelId="{3394554D-E3F6-4EAC-BAEF-F68A030EB21F}" type="pres">
      <dgm:prSet presAssocID="{5FF0C2A1-AA71-4908-916E-7DA878018F0C}" presName="textRect" presStyleLbl="revTx" presStyleIdx="0" presStyleCnt="3">
        <dgm:presLayoutVars>
          <dgm:chMax val="1"/>
          <dgm:chPref val="1"/>
        </dgm:presLayoutVars>
      </dgm:prSet>
      <dgm:spPr/>
    </dgm:pt>
    <dgm:pt modelId="{2B9DDE61-5216-4066-A5EA-46D8B7576A7A}" type="pres">
      <dgm:prSet presAssocID="{B1DF03DF-DEC0-42B9-AFEE-33BED442777C}" presName="sibTrans" presStyleCnt="0"/>
      <dgm:spPr/>
    </dgm:pt>
    <dgm:pt modelId="{E0C23D82-E743-4344-97DC-B4C97CE32B10}" type="pres">
      <dgm:prSet presAssocID="{E81B0927-02C1-4C0F-8351-606877A30CF4}" presName="compNode" presStyleCnt="0"/>
      <dgm:spPr/>
    </dgm:pt>
    <dgm:pt modelId="{5B7EDE1D-6404-48A5-8F6A-011CF666B459}" type="pres">
      <dgm:prSet presAssocID="{E81B0927-02C1-4C0F-8351-606877A30C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85665F1-9756-4D21-9C2F-0AB954145DC9}" type="pres">
      <dgm:prSet presAssocID="{E81B0927-02C1-4C0F-8351-606877A30CF4}" presName="spaceRect" presStyleCnt="0"/>
      <dgm:spPr/>
    </dgm:pt>
    <dgm:pt modelId="{17499D43-355C-48C9-8261-C4930615EDFF}" type="pres">
      <dgm:prSet presAssocID="{E81B0927-02C1-4C0F-8351-606877A30CF4}" presName="textRect" presStyleLbl="revTx" presStyleIdx="1" presStyleCnt="3">
        <dgm:presLayoutVars>
          <dgm:chMax val="1"/>
          <dgm:chPref val="1"/>
        </dgm:presLayoutVars>
      </dgm:prSet>
      <dgm:spPr/>
    </dgm:pt>
    <dgm:pt modelId="{F95BF0E8-2024-4C92-9EC8-F6BCD7E90E21}" type="pres">
      <dgm:prSet presAssocID="{76131842-300A-4400-AEBF-E6D1CFF0C7C6}" presName="sibTrans" presStyleCnt="0"/>
      <dgm:spPr/>
    </dgm:pt>
    <dgm:pt modelId="{514F2275-898C-4900-AEED-580561DE93E5}" type="pres">
      <dgm:prSet presAssocID="{EF080095-EBA9-4CBF-840F-15527B8222BD}" presName="compNode" presStyleCnt="0"/>
      <dgm:spPr/>
    </dgm:pt>
    <dgm:pt modelId="{8D0FF7A1-3822-4E9C-A96D-7BA99822619D}" type="pres">
      <dgm:prSet presAssocID="{EF080095-EBA9-4CBF-840F-15527B8222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nsfer"/>
        </a:ext>
      </dgm:extLst>
    </dgm:pt>
    <dgm:pt modelId="{53B4B9D4-8B1E-44E0-9621-D0819FBDAF35}" type="pres">
      <dgm:prSet presAssocID="{EF080095-EBA9-4CBF-840F-15527B8222BD}" presName="spaceRect" presStyleCnt="0"/>
      <dgm:spPr/>
    </dgm:pt>
    <dgm:pt modelId="{943A1FFE-5818-4221-9840-2277944633D0}" type="pres">
      <dgm:prSet presAssocID="{EF080095-EBA9-4CBF-840F-15527B8222BD}" presName="textRect" presStyleLbl="revTx" presStyleIdx="2" presStyleCnt="3">
        <dgm:presLayoutVars>
          <dgm:chMax val="1"/>
          <dgm:chPref val="1"/>
        </dgm:presLayoutVars>
      </dgm:prSet>
      <dgm:spPr/>
    </dgm:pt>
  </dgm:ptLst>
  <dgm:cxnLst>
    <dgm:cxn modelId="{B7E3984B-A18C-4B15-9569-CF75A7322760}" srcId="{D0FFD691-6A66-4A79-BB3F-ECD6A78590DF}" destId="{EF080095-EBA9-4CBF-840F-15527B8222BD}" srcOrd="2" destOrd="0" parTransId="{5E24195C-808C-4FE3-A08D-7A36F050CD26}" sibTransId="{B9BC1A8D-397D-41BA-989D-E9A4DC678B4B}"/>
    <dgm:cxn modelId="{1EB25955-CB48-42C2-B0CF-11D1D470B661}" srcId="{D0FFD691-6A66-4A79-BB3F-ECD6A78590DF}" destId="{E81B0927-02C1-4C0F-8351-606877A30CF4}" srcOrd="1" destOrd="0" parTransId="{733E6899-BED5-4DD6-9008-3DDAFD90FE1A}" sibTransId="{76131842-300A-4400-AEBF-E6D1CFF0C7C6}"/>
    <dgm:cxn modelId="{168A2789-4309-4D62-9184-9E2AC6062E29}" type="presOf" srcId="{5FF0C2A1-AA71-4908-916E-7DA878018F0C}" destId="{3394554D-E3F6-4EAC-BAEF-F68A030EB21F}" srcOrd="0" destOrd="0" presId="urn:microsoft.com/office/officeart/2018/2/layout/IconLabelList"/>
    <dgm:cxn modelId="{510A09DF-47A5-4283-800B-117734A43318}" type="presOf" srcId="{EF080095-EBA9-4CBF-840F-15527B8222BD}" destId="{943A1FFE-5818-4221-9840-2277944633D0}" srcOrd="0" destOrd="0" presId="urn:microsoft.com/office/officeart/2018/2/layout/IconLabelList"/>
    <dgm:cxn modelId="{E9AEB2E8-B33C-4590-8FC8-002A49583E2A}" srcId="{D0FFD691-6A66-4A79-BB3F-ECD6A78590DF}" destId="{5FF0C2A1-AA71-4908-916E-7DA878018F0C}" srcOrd="0" destOrd="0" parTransId="{ADB8552A-3B02-456F-AAB6-2ED4CBCBF227}" sibTransId="{B1DF03DF-DEC0-42B9-AFEE-33BED442777C}"/>
    <dgm:cxn modelId="{EB9BF0F2-505F-4168-9768-70CAEBFA203E}" type="presOf" srcId="{D0FFD691-6A66-4A79-BB3F-ECD6A78590DF}" destId="{4BD279D9-3F24-4066-99B7-29F08B8E0FD7}" srcOrd="0" destOrd="0" presId="urn:microsoft.com/office/officeart/2018/2/layout/IconLabelList"/>
    <dgm:cxn modelId="{E85803FA-E035-466F-B03B-4C6741B2E534}" type="presOf" srcId="{E81B0927-02C1-4C0F-8351-606877A30CF4}" destId="{17499D43-355C-48C9-8261-C4930615EDFF}" srcOrd="0" destOrd="0" presId="urn:microsoft.com/office/officeart/2018/2/layout/IconLabelList"/>
    <dgm:cxn modelId="{1966F378-C2DA-410E-A645-74B4479D4AAC}" type="presParOf" srcId="{4BD279D9-3F24-4066-99B7-29F08B8E0FD7}" destId="{45F1756F-2FC6-421B-9B1F-0B78C84C64D6}" srcOrd="0" destOrd="0" presId="urn:microsoft.com/office/officeart/2018/2/layout/IconLabelList"/>
    <dgm:cxn modelId="{5835EEA0-A754-4E31-B766-E2CB425BBC49}" type="presParOf" srcId="{45F1756F-2FC6-421B-9B1F-0B78C84C64D6}" destId="{6C736F94-6AE7-4FCA-B9E1-82AAD9818CBF}" srcOrd="0" destOrd="0" presId="urn:microsoft.com/office/officeart/2018/2/layout/IconLabelList"/>
    <dgm:cxn modelId="{89BEE5FE-8C72-49FB-8105-401C01B9CC19}" type="presParOf" srcId="{45F1756F-2FC6-421B-9B1F-0B78C84C64D6}" destId="{E8418660-19DD-4F0F-8AAD-BAFEC96E005D}" srcOrd="1" destOrd="0" presId="urn:microsoft.com/office/officeart/2018/2/layout/IconLabelList"/>
    <dgm:cxn modelId="{024F6C07-42D7-4FE4-B321-E7CF4244D339}" type="presParOf" srcId="{45F1756F-2FC6-421B-9B1F-0B78C84C64D6}" destId="{3394554D-E3F6-4EAC-BAEF-F68A030EB21F}" srcOrd="2" destOrd="0" presId="urn:microsoft.com/office/officeart/2018/2/layout/IconLabelList"/>
    <dgm:cxn modelId="{A043542F-9243-404E-BD5C-0C717C93FA06}" type="presParOf" srcId="{4BD279D9-3F24-4066-99B7-29F08B8E0FD7}" destId="{2B9DDE61-5216-4066-A5EA-46D8B7576A7A}" srcOrd="1" destOrd="0" presId="urn:microsoft.com/office/officeart/2018/2/layout/IconLabelList"/>
    <dgm:cxn modelId="{BCFB0400-78C1-4D6C-9B7D-FFECFA75D62C}" type="presParOf" srcId="{4BD279D9-3F24-4066-99B7-29F08B8E0FD7}" destId="{E0C23D82-E743-4344-97DC-B4C97CE32B10}" srcOrd="2" destOrd="0" presId="urn:microsoft.com/office/officeart/2018/2/layout/IconLabelList"/>
    <dgm:cxn modelId="{8B628520-BAF9-498F-AC81-449B53DA03F2}" type="presParOf" srcId="{E0C23D82-E743-4344-97DC-B4C97CE32B10}" destId="{5B7EDE1D-6404-48A5-8F6A-011CF666B459}" srcOrd="0" destOrd="0" presId="urn:microsoft.com/office/officeart/2018/2/layout/IconLabelList"/>
    <dgm:cxn modelId="{B67673E0-DC20-4227-8C20-1CD3D9354D9A}" type="presParOf" srcId="{E0C23D82-E743-4344-97DC-B4C97CE32B10}" destId="{C85665F1-9756-4D21-9C2F-0AB954145DC9}" srcOrd="1" destOrd="0" presId="urn:microsoft.com/office/officeart/2018/2/layout/IconLabelList"/>
    <dgm:cxn modelId="{1D22729B-7723-4154-9C3B-307FBD1110D3}" type="presParOf" srcId="{E0C23D82-E743-4344-97DC-B4C97CE32B10}" destId="{17499D43-355C-48C9-8261-C4930615EDFF}" srcOrd="2" destOrd="0" presId="urn:microsoft.com/office/officeart/2018/2/layout/IconLabelList"/>
    <dgm:cxn modelId="{C6DD4225-64B2-4A0F-AA5C-F9DDEFCC86A3}" type="presParOf" srcId="{4BD279D9-3F24-4066-99B7-29F08B8E0FD7}" destId="{F95BF0E8-2024-4C92-9EC8-F6BCD7E90E21}" srcOrd="3" destOrd="0" presId="urn:microsoft.com/office/officeart/2018/2/layout/IconLabelList"/>
    <dgm:cxn modelId="{1E3713EB-3F3A-40C7-8EE8-9120C9ACF83B}" type="presParOf" srcId="{4BD279D9-3F24-4066-99B7-29F08B8E0FD7}" destId="{514F2275-898C-4900-AEED-580561DE93E5}" srcOrd="4" destOrd="0" presId="urn:microsoft.com/office/officeart/2018/2/layout/IconLabelList"/>
    <dgm:cxn modelId="{0FAFA8B4-85A1-4D97-B9F4-B03DAA042D7B}" type="presParOf" srcId="{514F2275-898C-4900-AEED-580561DE93E5}" destId="{8D0FF7A1-3822-4E9C-A96D-7BA99822619D}" srcOrd="0" destOrd="0" presId="urn:microsoft.com/office/officeart/2018/2/layout/IconLabelList"/>
    <dgm:cxn modelId="{CBA5AFA8-3222-4E7D-BAB2-EE23DF0C1C80}" type="presParOf" srcId="{514F2275-898C-4900-AEED-580561DE93E5}" destId="{53B4B9D4-8B1E-44E0-9621-D0819FBDAF35}" srcOrd="1" destOrd="0" presId="urn:microsoft.com/office/officeart/2018/2/layout/IconLabelList"/>
    <dgm:cxn modelId="{C9359A6C-6210-4B26-8908-74C08886C033}" type="presParOf" srcId="{514F2275-898C-4900-AEED-580561DE93E5}" destId="{943A1FFE-5818-4221-9840-2277944633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0080FD-1682-4CE5-90E5-95DEE2737353}"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21E88371-C6A9-41E2-AD18-F4031277CDA4}">
      <dgm:prSet/>
      <dgm:spPr/>
      <dgm:t>
        <a:bodyPr/>
        <a:lstStyle/>
        <a:p>
          <a:pPr>
            <a:lnSpc>
              <a:spcPct val="100000"/>
            </a:lnSpc>
          </a:pPr>
          <a:r>
            <a:rPr lang="en-GB" baseline="0" dirty="0"/>
            <a:t>Do you tend to focus on the negative experiences, or do you have a balance of both?</a:t>
          </a:r>
          <a:endParaRPr lang="en-US" dirty="0"/>
        </a:p>
      </dgm:t>
    </dgm:pt>
    <dgm:pt modelId="{D8855B28-7BF6-4286-9E99-B79B626F845D}" type="parTrans" cxnId="{BCC577FF-9784-4A6B-BBA3-23F4624F587D}">
      <dgm:prSet/>
      <dgm:spPr/>
      <dgm:t>
        <a:bodyPr/>
        <a:lstStyle/>
        <a:p>
          <a:endParaRPr lang="en-US"/>
        </a:p>
      </dgm:t>
    </dgm:pt>
    <dgm:pt modelId="{D4049257-BDFC-45A3-928F-E8E97874E674}" type="sibTrans" cxnId="{BCC577FF-9784-4A6B-BBA3-23F4624F587D}">
      <dgm:prSet/>
      <dgm:spPr/>
      <dgm:t>
        <a:bodyPr/>
        <a:lstStyle/>
        <a:p>
          <a:endParaRPr lang="en-US"/>
        </a:p>
      </dgm:t>
    </dgm:pt>
    <dgm:pt modelId="{672CF09C-616A-43CE-883A-1EE13340F0E0}">
      <dgm:prSet/>
      <dgm:spPr/>
      <dgm:t>
        <a:bodyPr/>
        <a:lstStyle/>
        <a:p>
          <a:pPr>
            <a:lnSpc>
              <a:spcPct val="100000"/>
            </a:lnSpc>
          </a:pPr>
          <a:r>
            <a:rPr lang="en-GB" baseline="0" dirty="0"/>
            <a:t>Whichever way you work, it is all a process of reflection and will allow growth and development. Being mindful however, that focusing too much on either the positive or the negative might be unhelpful in the long run.</a:t>
          </a:r>
          <a:endParaRPr lang="en-US" dirty="0"/>
        </a:p>
      </dgm:t>
    </dgm:pt>
    <dgm:pt modelId="{66A9C9D8-2689-4054-83C9-2BD1BC2E6BE0}" type="parTrans" cxnId="{4FE89A33-46DE-44DC-8046-018F82211C13}">
      <dgm:prSet/>
      <dgm:spPr/>
      <dgm:t>
        <a:bodyPr/>
        <a:lstStyle/>
        <a:p>
          <a:endParaRPr lang="en-US"/>
        </a:p>
      </dgm:t>
    </dgm:pt>
    <dgm:pt modelId="{B2BAFDC7-8CA3-40E2-8CA3-6C1090695435}" type="sibTrans" cxnId="{4FE89A33-46DE-44DC-8046-018F82211C13}">
      <dgm:prSet/>
      <dgm:spPr/>
      <dgm:t>
        <a:bodyPr/>
        <a:lstStyle/>
        <a:p>
          <a:endParaRPr lang="en-US"/>
        </a:p>
      </dgm:t>
    </dgm:pt>
    <dgm:pt modelId="{A5DE42AA-191A-4186-84ED-09C81051415B}">
      <dgm:prSet/>
      <dgm:spPr/>
      <dgm:t>
        <a:bodyPr/>
        <a:lstStyle/>
        <a:p>
          <a:pPr>
            <a:lnSpc>
              <a:spcPct val="100000"/>
            </a:lnSpc>
          </a:pPr>
          <a:r>
            <a:rPr lang="en-GB" baseline="0"/>
            <a:t>A balance of both seems perhaps to make the most sense?</a:t>
          </a:r>
          <a:endParaRPr lang="en-US"/>
        </a:p>
      </dgm:t>
    </dgm:pt>
    <dgm:pt modelId="{DD8F208B-375C-4A66-9CC8-F00AE06535A3}" type="parTrans" cxnId="{71CF1B35-A58D-42CD-8CBC-BAD26939235C}">
      <dgm:prSet/>
      <dgm:spPr/>
      <dgm:t>
        <a:bodyPr/>
        <a:lstStyle/>
        <a:p>
          <a:endParaRPr lang="en-US"/>
        </a:p>
      </dgm:t>
    </dgm:pt>
    <dgm:pt modelId="{A955F400-A264-451A-A5DB-32E589898CBF}" type="sibTrans" cxnId="{71CF1B35-A58D-42CD-8CBC-BAD26939235C}">
      <dgm:prSet/>
      <dgm:spPr/>
      <dgm:t>
        <a:bodyPr/>
        <a:lstStyle/>
        <a:p>
          <a:endParaRPr lang="en-US"/>
        </a:p>
      </dgm:t>
    </dgm:pt>
    <dgm:pt modelId="{8D62E0DC-8865-46C3-8858-687CC7A5BA6D}" type="pres">
      <dgm:prSet presAssocID="{D80080FD-1682-4CE5-90E5-95DEE2737353}" presName="root" presStyleCnt="0">
        <dgm:presLayoutVars>
          <dgm:dir/>
          <dgm:resizeHandles val="exact"/>
        </dgm:presLayoutVars>
      </dgm:prSet>
      <dgm:spPr/>
    </dgm:pt>
    <dgm:pt modelId="{28C930AC-28E0-4367-93F3-14B94AE51EF3}" type="pres">
      <dgm:prSet presAssocID="{21E88371-C6A9-41E2-AD18-F4031277CDA4}" presName="compNode" presStyleCnt="0"/>
      <dgm:spPr/>
    </dgm:pt>
    <dgm:pt modelId="{A7DEAE09-55FA-4648-9355-87BE45C23AEF}" type="pres">
      <dgm:prSet presAssocID="{21E88371-C6A9-41E2-AD18-F4031277CDA4}" presName="bgRect" presStyleLbl="bgShp" presStyleIdx="0" presStyleCnt="3"/>
      <dgm:spPr>
        <a:solidFill>
          <a:schemeClr val="accent1">
            <a:lumMod val="75000"/>
          </a:schemeClr>
        </a:solidFill>
      </dgm:spPr>
    </dgm:pt>
    <dgm:pt modelId="{CF606F86-DCC6-49A0-94F2-3A487FB21A15}" type="pres">
      <dgm:prSet presAssocID="{21E88371-C6A9-41E2-AD18-F4031277CDA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B84ABFFF-CDED-44D8-9C6C-54F68858B48E}" type="pres">
      <dgm:prSet presAssocID="{21E88371-C6A9-41E2-AD18-F4031277CDA4}" presName="spaceRect" presStyleCnt="0"/>
      <dgm:spPr/>
    </dgm:pt>
    <dgm:pt modelId="{9E767EBA-B1A7-45A1-8C77-B58CEAB0A0B5}" type="pres">
      <dgm:prSet presAssocID="{21E88371-C6A9-41E2-AD18-F4031277CDA4}" presName="parTx" presStyleLbl="revTx" presStyleIdx="0" presStyleCnt="3">
        <dgm:presLayoutVars>
          <dgm:chMax val="0"/>
          <dgm:chPref val="0"/>
        </dgm:presLayoutVars>
      </dgm:prSet>
      <dgm:spPr/>
    </dgm:pt>
    <dgm:pt modelId="{95467F6E-C055-4B6E-9D49-B39F23A20A60}" type="pres">
      <dgm:prSet presAssocID="{D4049257-BDFC-45A3-928F-E8E97874E674}" presName="sibTrans" presStyleCnt="0"/>
      <dgm:spPr/>
    </dgm:pt>
    <dgm:pt modelId="{BD0F372E-A169-4096-AD35-BF80CE2B9A84}" type="pres">
      <dgm:prSet presAssocID="{672CF09C-616A-43CE-883A-1EE13340F0E0}" presName="compNode" presStyleCnt="0"/>
      <dgm:spPr/>
    </dgm:pt>
    <dgm:pt modelId="{D79B5808-F7CB-4445-83FD-0D1D956979EF}" type="pres">
      <dgm:prSet presAssocID="{672CF09C-616A-43CE-883A-1EE13340F0E0}" presName="bgRect" presStyleLbl="bgShp" presStyleIdx="1" presStyleCnt="3"/>
      <dgm:spPr>
        <a:solidFill>
          <a:schemeClr val="accent1">
            <a:lumMod val="75000"/>
          </a:schemeClr>
        </a:solidFill>
      </dgm:spPr>
    </dgm:pt>
    <dgm:pt modelId="{3E32AA7D-F9A9-4EDA-997C-7A133A67677D}" type="pres">
      <dgm:prSet presAssocID="{672CF09C-616A-43CE-883A-1EE13340F0E0}"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B4E2680-AB12-4D8F-B624-6DE6A105DE91}" type="pres">
      <dgm:prSet presAssocID="{672CF09C-616A-43CE-883A-1EE13340F0E0}" presName="spaceRect" presStyleCnt="0"/>
      <dgm:spPr/>
    </dgm:pt>
    <dgm:pt modelId="{951F4AD7-3CC4-4184-B977-01A774B3D756}" type="pres">
      <dgm:prSet presAssocID="{672CF09C-616A-43CE-883A-1EE13340F0E0}" presName="parTx" presStyleLbl="revTx" presStyleIdx="1" presStyleCnt="3">
        <dgm:presLayoutVars>
          <dgm:chMax val="0"/>
          <dgm:chPref val="0"/>
        </dgm:presLayoutVars>
      </dgm:prSet>
      <dgm:spPr/>
    </dgm:pt>
    <dgm:pt modelId="{3B778B9B-2B1D-4580-8CDF-0A7B2C6F0914}" type="pres">
      <dgm:prSet presAssocID="{B2BAFDC7-8CA3-40E2-8CA3-6C1090695435}" presName="sibTrans" presStyleCnt="0"/>
      <dgm:spPr/>
    </dgm:pt>
    <dgm:pt modelId="{4604FEA0-9274-4281-95A4-985723F02C7F}" type="pres">
      <dgm:prSet presAssocID="{A5DE42AA-191A-4186-84ED-09C81051415B}" presName="compNode" presStyleCnt="0"/>
      <dgm:spPr/>
    </dgm:pt>
    <dgm:pt modelId="{083552FF-62FF-4519-9D63-A57E31A08A19}" type="pres">
      <dgm:prSet presAssocID="{A5DE42AA-191A-4186-84ED-09C81051415B}" presName="bgRect" presStyleLbl="bgShp" presStyleIdx="2" presStyleCnt="3"/>
      <dgm:spPr>
        <a:solidFill>
          <a:schemeClr val="accent1">
            <a:lumMod val="75000"/>
          </a:schemeClr>
        </a:solidFill>
      </dgm:spPr>
    </dgm:pt>
    <dgm:pt modelId="{27F2D769-466D-4787-A5D5-B1CDA4280D45}" type="pres">
      <dgm:prSet presAssocID="{A5DE42AA-191A-4186-84ED-09C81051415B}"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1B7B6F0-EEDC-4909-ACDE-5DAA0DA47EC8}" type="pres">
      <dgm:prSet presAssocID="{A5DE42AA-191A-4186-84ED-09C81051415B}" presName="spaceRect" presStyleCnt="0"/>
      <dgm:spPr/>
    </dgm:pt>
    <dgm:pt modelId="{E7B9853B-2DC7-46CD-929C-E2D68AFB3944}" type="pres">
      <dgm:prSet presAssocID="{A5DE42AA-191A-4186-84ED-09C81051415B}" presName="parTx" presStyleLbl="revTx" presStyleIdx="2" presStyleCnt="3">
        <dgm:presLayoutVars>
          <dgm:chMax val="0"/>
          <dgm:chPref val="0"/>
        </dgm:presLayoutVars>
      </dgm:prSet>
      <dgm:spPr/>
    </dgm:pt>
  </dgm:ptLst>
  <dgm:cxnLst>
    <dgm:cxn modelId="{4FE89A33-46DE-44DC-8046-018F82211C13}" srcId="{D80080FD-1682-4CE5-90E5-95DEE2737353}" destId="{672CF09C-616A-43CE-883A-1EE13340F0E0}" srcOrd="1" destOrd="0" parTransId="{66A9C9D8-2689-4054-83C9-2BD1BC2E6BE0}" sibTransId="{B2BAFDC7-8CA3-40E2-8CA3-6C1090695435}"/>
    <dgm:cxn modelId="{71CF1B35-A58D-42CD-8CBC-BAD26939235C}" srcId="{D80080FD-1682-4CE5-90E5-95DEE2737353}" destId="{A5DE42AA-191A-4186-84ED-09C81051415B}" srcOrd="2" destOrd="0" parTransId="{DD8F208B-375C-4A66-9CC8-F00AE06535A3}" sibTransId="{A955F400-A264-451A-A5DB-32E589898CBF}"/>
    <dgm:cxn modelId="{1A7DFE46-C1A1-474B-9399-8C43FF66C580}" type="presOf" srcId="{D80080FD-1682-4CE5-90E5-95DEE2737353}" destId="{8D62E0DC-8865-46C3-8858-687CC7A5BA6D}" srcOrd="0" destOrd="0" presId="urn:microsoft.com/office/officeart/2018/2/layout/IconVerticalSolidList"/>
    <dgm:cxn modelId="{ABAE7184-C909-4A5D-8B8A-BE279E9D4231}" type="presOf" srcId="{672CF09C-616A-43CE-883A-1EE13340F0E0}" destId="{951F4AD7-3CC4-4184-B977-01A774B3D756}" srcOrd="0" destOrd="0" presId="urn:microsoft.com/office/officeart/2018/2/layout/IconVerticalSolidList"/>
    <dgm:cxn modelId="{49F1FFA3-A96C-4B5B-8234-30FA5FD46DDC}" type="presOf" srcId="{21E88371-C6A9-41E2-AD18-F4031277CDA4}" destId="{9E767EBA-B1A7-45A1-8C77-B58CEAB0A0B5}" srcOrd="0" destOrd="0" presId="urn:microsoft.com/office/officeart/2018/2/layout/IconVerticalSolidList"/>
    <dgm:cxn modelId="{CFBA32EB-4DCF-4A1E-A7F0-9C30D71C718F}" type="presOf" srcId="{A5DE42AA-191A-4186-84ED-09C81051415B}" destId="{E7B9853B-2DC7-46CD-929C-E2D68AFB3944}" srcOrd="0" destOrd="0" presId="urn:microsoft.com/office/officeart/2018/2/layout/IconVerticalSolidList"/>
    <dgm:cxn modelId="{BCC577FF-9784-4A6B-BBA3-23F4624F587D}" srcId="{D80080FD-1682-4CE5-90E5-95DEE2737353}" destId="{21E88371-C6A9-41E2-AD18-F4031277CDA4}" srcOrd="0" destOrd="0" parTransId="{D8855B28-7BF6-4286-9E99-B79B626F845D}" sibTransId="{D4049257-BDFC-45A3-928F-E8E97874E674}"/>
    <dgm:cxn modelId="{54C0C90E-1E0D-4980-A88B-59298D36DBAB}" type="presParOf" srcId="{8D62E0DC-8865-46C3-8858-687CC7A5BA6D}" destId="{28C930AC-28E0-4367-93F3-14B94AE51EF3}" srcOrd="0" destOrd="0" presId="urn:microsoft.com/office/officeart/2018/2/layout/IconVerticalSolidList"/>
    <dgm:cxn modelId="{B876CE1D-1568-4D2C-8589-90FA169BD97F}" type="presParOf" srcId="{28C930AC-28E0-4367-93F3-14B94AE51EF3}" destId="{A7DEAE09-55FA-4648-9355-87BE45C23AEF}" srcOrd="0" destOrd="0" presId="urn:microsoft.com/office/officeart/2018/2/layout/IconVerticalSolidList"/>
    <dgm:cxn modelId="{BC1AE442-983C-4499-8F89-31A3F2F05DC6}" type="presParOf" srcId="{28C930AC-28E0-4367-93F3-14B94AE51EF3}" destId="{CF606F86-DCC6-49A0-94F2-3A487FB21A15}" srcOrd="1" destOrd="0" presId="urn:microsoft.com/office/officeart/2018/2/layout/IconVerticalSolidList"/>
    <dgm:cxn modelId="{8FCCC8AA-225C-46C3-A0B3-7D96D5103EF0}" type="presParOf" srcId="{28C930AC-28E0-4367-93F3-14B94AE51EF3}" destId="{B84ABFFF-CDED-44D8-9C6C-54F68858B48E}" srcOrd="2" destOrd="0" presId="urn:microsoft.com/office/officeart/2018/2/layout/IconVerticalSolidList"/>
    <dgm:cxn modelId="{F3535A8B-75D9-47B3-8102-39D18BDF8733}" type="presParOf" srcId="{28C930AC-28E0-4367-93F3-14B94AE51EF3}" destId="{9E767EBA-B1A7-45A1-8C77-B58CEAB0A0B5}" srcOrd="3" destOrd="0" presId="urn:microsoft.com/office/officeart/2018/2/layout/IconVerticalSolidList"/>
    <dgm:cxn modelId="{1F61AD1C-6DD5-4CC5-A8BC-0698395314DF}" type="presParOf" srcId="{8D62E0DC-8865-46C3-8858-687CC7A5BA6D}" destId="{95467F6E-C055-4B6E-9D49-B39F23A20A60}" srcOrd="1" destOrd="0" presId="urn:microsoft.com/office/officeart/2018/2/layout/IconVerticalSolidList"/>
    <dgm:cxn modelId="{63FDE9D2-5BD7-4D2C-AFF4-49A8293B408A}" type="presParOf" srcId="{8D62E0DC-8865-46C3-8858-687CC7A5BA6D}" destId="{BD0F372E-A169-4096-AD35-BF80CE2B9A84}" srcOrd="2" destOrd="0" presId="urn:microsoft.com/office/officeart/2018/2/layout/IconVerticalSolidList"/>
    <dgm:cxn modelId="{FD1F29DF-DEB1-4C58-BCD7-92836588B9EA}" type="presParOf" srcId="{BD0F372E-A169-4096-AD35-BF80CE2B9A84}" destId="{D79B5808-F7CB-4445-83FD-0D1D956979EF}" srcOrd="0" destOrd="0" presId="urn:microsoft.com/office/officeart/2018/2/layout/IconVerticalSolidList"/>
    <dgm:cxn modelId="{AE1C472E-0B36-4FF2-B24E-CE67ED7119E2}" type="presParOf" srcId="{BD0F372E-A169-4096-AD35-BF80CE2B9A84}" destId="{3E32AA7D-F9A9-4EDA-997C-7A133A67677D}" srcOrd="1" destOrd="0" presId="urn:microsoft.com/office/officeart/2018/2/layout/IconVerticalSolidList"/>
    <dgm:cxn modelId="{802457C3-D718-4EA1-919C-6E110EACA8DF}" type="presParOf" srcId="{BD0F372E-A169-4096-AD35-BF80CE2B9A84}" destId="{9B4E2680-AB12-4D8F-B624-6DE6A105DE91}" srcOrd="2" destOrd="0" presId="urn:microsoft.com/office/officeart/2018/2/layout/IconVerticalSolidList"/>
    <dgm:cxn modelId="{E3A34F3D-4F94-46EF-B3E0-DF9F423F6363}" type="presParOf" srcId="{BD0F372E-A169-4096-AD35-BF80CE2B9A84}" destId="{951F4AD7-3CC4-4184-B977-01A774B3D756}" srcOrd="3" destOrd="0" presId="urn:microsoft.com/office/officeart/2018/2/layout/IconVerticalSolidList"/>
    <dgm:cxn modelId="{308AF95E-87BC-40E7-B884-3EE1ED58397C}" type="presParOf" srcId="{8D62E0DC-8865-46C3-8858-687CC7A5BA6D}" destId="{3B778B9B-2B1D-4580-8CDF-0A7B2C6F0914}" srcOrd="3" destOrd="0" presId="urn:microsoft.com/office/officeart/2018/2/layout/IconVerticalSolidList"/>
    <dgm:cxn modelId="{9CEF1EA3-AC9E-45BD-8560-77839189EE0B}" type="presParOf" srcId="{8D62E0DC-8865-46C3-8858-687CC7A5BA6D}" destId="{4604FEA0-9274-4281-95A4-985723F02C7F}" srcOrd="4" destOrd="0" presId="urn:microsoft.com/office/officeart/2018/2/layout/IconVerticalSolidList"/>
    <dgm:cxn modelId="{4D3E99A2-DC3B-4008-8881-E8CD18F7CF3E}" type="presParOf" srcId="{4604FEA0-9274-4281-95A4-985723F02C7F}" destId="{083552FF-62FF-4519-9D63-A57E31A08A19}" srcOrd="0" destOrd="0" presId="urn:microsoft.com/office/officeart/2018/2/layout/IconVerticalSolidList"/>
    <dgm:cxn modelId="{E71F2C69-4A44-419B-951A-642A04276514}" type="presParOf" srcId="{4604FEA0-9274-4281-95A4-985723F02C7F}" destId="{27F2D769-466D-4787-A5D5-B1CDA4280D45}" srcOrd="1" destOrd="0" presId="urn:microsoft.com/office/officeart/2018/2/layout/IconVerticalSolidList"/>
    <dgm:cxn modelId="{B94C5025-F980-49B8-A387-D86BDE5674DF}" type="presParOf" srcId="{4604FEA0-9274-4281-95A4-985723F02C7F}" destId="{41B7B6F0-EEDC-4909-ACDE-5DAA0DA47EC8}" srcOrd="2" destOrd="0" presId="urn:microsoft.com/office/officeart/2018/2/layout/IconVerticalSolidList"/>
    <dgm:cxn modelId="{79F2A1C1-2F10-46B8-B94F-003357F19A1C}" type="presParOf" srcId="{4604FEA0-9274-4281-95A4-985723F02C7F}" destId="{E7B9853B-2DC7-46CD-929C-E2D68AFB39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4754E-43D4-42B4-81C2-C95E8622ADAE}">
      <dsp:nvSpPr>
        <dsp:cNvPr id="0" name=""/>
        <dsp:cNvSpPr/>
      </dsp:nvSpPr>
      <dsp:spPr>
        <a:xfrm>
          <a:off x="209" y="275775"/>
          <a:ext cx="2530166" cy="3036199"/>
        </a:xfrm>
        <a:prstGeom prst="rect">
          <a:avLst/>
        </a:prstGeom>
        <a:solidFill>
          <a:schemeClr val="accent1">
            <a:lumMod val="40000"/>
            <a:lumOff val="60000"/>
          </a:schemeClr>
        </a:solidFill>
        <a:ln w="10000" cap="flat" cmpd="sng" algn="ctr">
          <a:solidFill>
            <a:schemeClr val="accent2">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marL="0" lvl="0" indent="0" algn="l" defTabSz="800100">
            <a:lnSpc>
              <a:spcPct val="90000"/>
            </a:lnSpc>
            <a:spcBef>
              <a:spcPct val="0"/>
            </a:spcBef>
            <a:spcAft>
              <a:spcPct val="35000"/>
            </a:spcAft>
            <a:buNone/>
          </a:pPr>
          <a:r>
            <a:rPr lang="en-GB" sz="1800" kern="1200" baseline="0" dirty="0"/>
            <a:t>Explore how we learn from experience</a:t>
          </a:r>
          <a:endParaRPr lang="en-US" sz="1800" kern="1200" dirty="0"/>
        </a:p>
      </dsp:txBody>
      <dsp:txXfrm>
        <a:off x="209" y="1490255"/>
        <a:ext cx="2530166" cy="1821719"/>
      </dsp:txXfrm>
    </dsp:sp>
    <dsp:sp modelId="{A4300549-E568-4B38-8F55-E30C68C02BBC}">
      <dsp:nvSpPr>
        <dsp:cNvPr id="0" name=""/>
        <dsp:cNvSpPr/>
      </dsp:nvSpPr>
      <dsp:spPr>
        <a:xfrm>
          <a:off x="209" y="275775"/>
          <a:ext cx="2530166" cy="1214479"/>
        </a:xfrm>
        <a:prstGeom prst="rect">
          <a:avLst/>
        </a:prstGeom>
        <a:noFill/>
        <a:ln w="10000" cap="flat" cmpd="sng" algn="ctr">
          <a:noFill/>
          <a:prstDash val="solid"/>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marL="0" lvl="0" indent="0" algn="l" defTabSz="2800350">
            <a:lnSpc>
              <a:spcPct val="90000"/>
            </a:lnSpc>
            <a:spcBef>
              <a:spcPct val="0"/>
            </a:spcBef>
            <a:spcAft>
              <a:spcPct val="35000"/>
            </a:spcAft>
            <a:buNone/>
          </a:pPr>
          <a:r>
            <a:rPr lang="en-US" sz="6300" kern="1200"/>
            <a:t>01</a:t>
          </a:r>
          <a:endParaRPr lang="en-US" sz="6300" kern="1200" dirty="0"/>
        </a:p>
      </dsp:txBody>
      <dsp:txXfrm>
        <a:off x="209" y="275775"/>
        <a:ext cx="2530166" cy="1214479"/>
      </dsp:txXfrm>
    </dsp:sp>
    <dsp:sp modelId="{5E8BDACA-088A-4314-A904-A11C670A7E07}">
      <dsp:nvSpPr>
        <dsp:cNvPr id="0" name=""/>
        <dsp:cNvSpPr/>
      </dsp:nvSpPr>
      <dsp:spPr>
        <a:xfrm>
          <a:off x="2732789" y="275775"/>
          <a:ext cx="2530166" cy="3036199"/>
        </a:xfrm>
        <a:prstGeom prst="rect">
          <a:avLst/>
        </a:prstGeom>
        <a:solidFill>
          <a:schemeClr val="accent1">
            <a:lumMod val="60000"/>
            <a:lumOff val="40000"/>
          </a:schemeClr>
        </a:solidFill>
        <a:ln w="100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marL="0" lvl="0" indent="0" algn="l" defTabSz="800100">
            <a:lnSpc>
              <a:spcPct val="90000"/>
            </a:lnSpc>
            <a:spcBef>
              <a:spcPct val="0"/>
            </a:spcBef>
            <a:spcAft>
              <a:spcPct val="35000"/>
            </a:spcAft>
            <a:buNone/>
          </a:pPr>
          <a:r>
            <a:rPr lang="en-GB" sz="1800" kern="1200" baseline="0" dirty="0"/>
            <a:t>Consider different reflective models</a:t>
          </a:r>
          <a:endParaRPr lang="en-US" sz="1800" kern="1200" dirty="0"/>
        </a:p>
      </dsp:txBody>
      <dsp:txXfrm>
        <a:off x="2732789" y="1490255"/>
        <a:ext cx="2530166" cy="1821719"/>
      </dsp:txXfrm>
    </dsp:sp>
    <dsp:sp modelId="{7C70DA12-403A-4A70-9743-326D7C5BD162}">
      <dsp:nvSpPr>
        <dsp:cNvPr id="0" name=""/>
        <dsp:cNvSpPr/>
      </dsp:nvSpPr>
      <dsp:spPr>
        <a:xfrm>
          <a:off x="2732789" y="275775"/>
          <a:ext cx="2530166" cy="1214479"/>
        </a:xfrm>
        <a:prstGeom prst="rect">
          <a:avLst/>
        </a:prstGeom>
        <a:noFill/>
        <a:ln w="10000" cap="flat" cmpd="sng" algn="ctr">
          <a:noFill/>
          <a:prstDash val="solid"/>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marL="0" lvl="0" indent="0" algn="l" defTabSz="2800350">
            <a:lnSpc>
              <a:spcPct val="90000"/>
            </a:lnSpc>
            <a:spcBef>
              <a:spcPct val="0"/>
            </a:spcBef>
            <a:spcAft>
              <a:spcPct val="35000"/>
            </a:spcAft>
            <a:buNone/>
          </a:pPr>
          <a:r>
            <a:rPr lang="en-US" sz="6300" kern="1200"/>
            <a:t>02</a:t>
          </a:r>
        </a:p>
      </dsp:txBody>
      <dsp:txXfrm>
        <a:off x="2732789" y="275775"/>
        <a:ext cx="2530166" cy="1214479"/>
      </dsp:txXfrm>
    </dsp:sp>
    <dsp:sp modelId="{06D2EFAE-0E49-49C3-9B06-615DBFDCA4E3}">
      <dsp:nvSpPr>
        <dsp:cNvPr id="0" name=""/>
        <dsp:cNvSpPr/>
      </dsp:nvSpPr>
      <dsp:spPr>
        <a:xfrm>
          <a:off x="5465369" y="275775"/>
          <a:ext cx="2530166" cy="3036199"/>
        </a:xfrm>
        <a:prstGeom prst="rect">
          <a:avLst/>
        </a:prstGeom>
        <a:solidFill>
          <a:schemeClr val="accent1">
            <a:lumMod val="60000"/>
            <a:lumOff val="40000"/>
          </a:schemeClr>
        </a:solidFill>
        <a:ln w="10000" cap="flat"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marL="0" lvl="0" indent="0" algn="l" defTabSz="800100">
            <a:lnSpc>
              <a:spcPct val="90000"/>
            </a:lnSpc>
            <a:spcBef>
              <a:spcPct val="0"/>
            </a:spcBef>
            <a:spcAft>
              <a:spcPct val="35000"/>
            </a:spcAft>
            <a:buNone/>
          </a:pPr>
          <a:r>
            <a:rPr lang="en-GB" sz="1800" kern="1200" baseline="0" dirty="0"/>
            <a:t>Reflect on both positive and negative experiences and how to learn from them</a:t>
          </a:r>
          <a:endParaRPr lang="en-US" sz="1800" kern="1200" dirty="0"/>
        </a:p>
      </dsp:txBody>
      <dsp:txXfrm>
        <a:off x="5465369" y="1490255"/>
        <a:ext cx="2530166" cy="1821719"/>
      </dsp:txXfrm>
    </dsp:sp>
    <dsp:sp modelId="{12B5DF91-AD10-4E38-8567-62B5C1732EDB}">
      <dsp:nvSpPr>
        <dsp:cNvPr id="0" name=""/>
        <dsp:cNvSpPr/>
      </dsp:nvSpPr>
      <dsp:spPr>
        <a:xfrm>
          <a:off x="5465369" y="275775"/>
          <a:ext cx="2530166" cy="1214479"/>
        </a:xfrm>
        <a:prstGeom prst="rect">
          <a:avLst/>
        </a:prstGeom>
        <a:noFill/>
        <a:ln w="10000" cap="flat" cmpd="sng" algn="ctr">
          <a:noFill/>
          <a:prstDash val="solid"/>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marL="0" lvl="0" indent="0" algn="l" defTabSz="2800350">
            <a:lnSpc>
              <a:spcPct val="90000"/>
            </a:lnSpc>
            <a:spcBef>
              <a:spcPct val="0"/>
            </a:spcBef>
            <a:spcAft>
              <a:spcPct val="35000"/>
            </a:spcAft>
            <a:buNone/>
          </a:pPr>
          <a:r>
            <a:rPr lang="en-US" sz="6300" kern="1200"/>
            <a:t>03</a:t>
          </a:r>
          <a:endParaRPr lang="en-US" sz="6300" kern="1200" dirty="0"/>
        </a:p>
      </dsp:txBody>
      <dsp:txXfrm>
        <a:off x="5465369" y="275775"/>
        <a:ext cx="2530166" cy="1214479"/>
      </dsp:txXfrm>
    </dsp:sp>
    <dsp:sp modelId="{E9C567B2-220E-44B0-8D13-0C01A8166CE9}">
      <dsp:nvSpPr>
        <dsp:cNvPr id="0" name=""/>
        <dsp:cNvSpPr/>
      </dsp:nvSpPr>
      <dsp:spPr>
        <a:xfrm>
          <a:off x="8197948" y="275775"/>
          <a:ext cx="2530166" cy="3036199"/>
        </a:xfrm>
        <a:prstGeom prst="rect">
          <a:avLst/>
        </a:prstGeom>
        <a:solidFill>
          <a:schemeClr val="accent1">
            <a:lumMod val="60000"/>
            <a:lumOff val="40000"/>
          </a:schemeClr>
        </a:solidFill>
        <a:ln w="10000" cap="flat" cmpd="sng" algn="ctr">
          <a:solidFill>
            <a:schemeClr val="accent5">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marL="0" lvl="0" indent="0" algn="l" defTabSz="800100">
            <a:lnSpc>
              <a:spcPct val="90000"/>
            </a:lnSpc>
            <a:spcBef>
              <a:spcPct val="0"/>
            </a:spcBef>
            <a:spcAft>
              <a:spcPct val="35000"/>
            </a:spcAft>
            <a:buNone/>
          </a:pPr>
          <a:r>
            <a:rPr lang="en-GB" sz="1800" kern="1200" baseline="0" dirty="0"/>
            <a:t>Self-Awareness of progress and regression</a:t>
          </a:r>
          <a:endParaRPr lang="en-US" sz="1800" kern="1200" dirty="0"/>
        </a:p>
      </dsp:txBody>
      <dsp:txXfrm>
        <a:off x="8197948" y="1490255"/>
        <a:ext cx="2530166" cy="1821719"/>
      </dsp:txXfrm>
    </dsp:sp>
    <dsp:sp modelId="{1B65AF28-A328-400C-873A-47C85DB3D460}">
      <dsp:nvSpPr>
        <dsp:cNvPr id="0" name=""/>
        <dsp:cNvSpPr/>
      </dsp:nvSpPr>
      <dsp:spPr>
        <a:xfrm>
          <a:off x="8197948" y="275775"/>
          <a:ext cx="2530166" cy="1214479"/>
        </a:xfrm>
        <a:prstGeom prst="rect">
          <a:avLst/>
        </a:prstGeom>
        <a:noFill/>
        <a:ln w="10000" cap="flat" cmpd="sng" algn="ctr">
          <a:noFill/>
          <a:prstDash val="solid"/>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marL="0" lvl="0" indent="0" algn="l" defTabSz="2800350">
            <a:lnSpc>
              <a:spcPct val="90000"/>
            </a:lnSpc>
            <a:spcBef>
              <a:spcPct val="0"/>
            </a:spcBef>
            <a:spcAft>
              <a:spcPct val="35000"/>
            </a:spcAft>
            <a:buNone/>
          </a:pPr>
          <a:r>
            <a:rPr lang="en-US" sz="6300" kern="1200"/>
            <a:t>04</a:t>
          </a:r>
          <a:endParaRPr lang="en-US" sz="6300" kern="1200" dirty="0"/>
        </a:p>
      </dsp:txBody>
      <dsp:txXfrm>
        <a:off x="8197948" y="275775"/>
        <a:ext cx="2530166" cy="1214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2E993-030F-4155-81B6-DB04CC0D5544}">
      <dsp:nvSpPr>
        <dsp:cNvPr id="0" name=""/>
        <dsp:cNvSpPr/>
      </dsp:nvSpPr>
      <dsp:spPr>
        <a:xfrm>
          <a:off x="1481157" y="280779"/>
          <a:ext cx="1792247" cy="896123"/>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latin typeface="The Hand Extrablack"/>
            </a:rPr>
            <a:t>Experience</a:t>
          </a:r>
          <a:endParaRPr lang="en-GB" sz="3900" kern="1200" dirty="0"/>
        </a:p>
      </dsp:txBody>
      <dsp:txXfrm>
        <a:off x="1507404" y="307026"/>
        <a:ext cx="1739753" cy="843629"/>
      </dsp:txXfrm>
    </dsp:sp>
    <dsp:sp modelId="{03E9BE9F-4EB2-40AA-81B5-79C11F833C18}">
      <dsp:nvSpPr>
        <dsp:cNvPr id="0" name=""/>
        <dsp:cNvSpPr/>
      </dsp:nvSpPr>
      <dsp:spPr>
        <a:xfrm rot="3600000">
          <a:off x="2649902" y="1854540"/>
          <a:ext cx="935686" cy="313643"/>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743995" y="1917269"/>
        <a:ext cx="747500" cy="188185"/>
      </dsp:txXfrm>
    </dsp:sp>
    <dsp:sp modelId="{4B315F40-729C-4245-BF8D-A9F1A82B91BD}">
      <dsp:nvSpPr>
        <dsp:cNvPr id="0" name=""/>
        <dsp:cNvSpPr/>
      </dsp:nvSpPr>
      <dsp:spPr>
        <a:xfrm>
          <a:off x="2962085" y="2845821"/>
          <a:ext cx="1792247" cy="896123"/>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latin typeface="The Hand Extrablack"/>
            </a:rPr>
            <a:t>Reflection</a:t>
          </a:r>
          <a:endParaRPr lang="en-GB" sz="3900" kern="1200" dirty="0"/>
        </a:p>
      </dsp:txBody>
      <dsp:txXfrm>
        <a:off x="2988332" y="2872068"/>
        <a:ext cx="1739753" cy="843629"/>
      </dsp:txXfrm>
    </dsp:sp>
    <dsp:sp modelId="{87F75D6E-8A51-46C3-BECD-C5AB3AE2FC2F}">
      <dsp:nvSpPr>
        <dsp:cNvPr id="0" name=""/>
        <dsp:cNvSpPr/>
      </dsp:nvSpPr>
      <dsp:spPr>
        <a:xfrm rot="10800000">
          <a:off x="1909438" y="3137062"/>
          <a:ext cx="935686" cy="313643"/>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003531" y="3199791"/>
        <a:ext cx="747500" cy="188185"/>
      </dsp:txXfrm>
    </dsp:sp>
    <dsp:sp modelId="{DF6B4B8B-C04D-40E5-9947-891191D05A69}">
      <dsp:nvSpPr>
        <dsp:cNvPr id="0" name=""/>
        <dsp:cNvSpPr/>
      </dsp:nvSpPr>
      <dsp:spPr>
        <a:xfrm>
          <a:off x="229" y="2845821"/>
          <a:ext cx="1792247" cy="896123"/>
        </a:xfrm>
        <a:prstGeom prst="roundRect">
          <a:avLst>
            <a:gd name="adj" fmla="val 1000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latin typeface="The Hand Extrablack"/>
            </a:rPr>
            <a:t>Action</a:t>
          </a:r>
          <a:endParaRPr lang="en-GB" sz="3900" kern="1200" dirty="0"/>
        </a:p>
      </dsp:txBody>
      <dsp:txXfrm>
        <a:off x="26476" y="2872068"/>
        <a:ext cx="1739753" cy="843629"/>
      </dsp:txXfrm>
    </dsp:sp>
    <dsp:sp modelId="{5BA6C920-30EB-4C70-8A91-EC251C5669BE}">
      <dsp:nvSpPr>
        <dsp:cNvPr id="0" name=""/>
        <dsp:cNvSpPr/>
      </dsp:nvSpPr>
      <dsp:spPr>
        <a:xfrm rot="18000000">
          <a:off x="1168974" y="1854540"/>
          <a:ext cx="935686" cy="313643"/>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263067" y="1917269"/>
        <a:ext cx="747500" cy="1881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98C76-6A60-481E-8E80-154CB417C44E}">
      <dsp:nvSpPr>
        <dsp:cNvPr id="0" name=""/>
        <dsp:cNvSpPr/>
      </dsp:nvSpPr>
      <dsp:spPr>
        <a:xfrm>
          <a:off x="381294" y="0"/>
          <a:ext cx="7311137" cy="1758167"/>
        </a:xfrm>
        <a:prstGeom prst="roundRect">
          <a:avLst>
            <a:gd name="adj" fmla="val 10000"/>
          </a:avLst>
        </a:prstGeom>
        <a:solidFill>
          <a:schemeClr val="accent1">
            <a:lumMod val="60000"/>
            <a:lum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Begin with an experience, it can be old or new, positive or negative. </a:t>
          </a:r>
        </a:p>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It can be related to work, or something entirely different.</a:t>
          </a:r>
          <a:endParaRPr lang="en-US" sz="2000" kern="1200" dirty="0">
            <a:solidFill>
              <a:schemeClr val="accent1">
                <a:lumMod val="50000"/>
              </a:schemeClr>
            </a:solidFill>
          </a:endParaRPr>
        </a:p>
      </dsp:txBody>
      <dsp:txXfrm>
        <a:off x="432789" y="51495"/>
        <a:ext cx="5413937" cy="1655177"/>
      </dsp:txXfrm>
    </dsp:sp>
    <dsp:sp modelId="{58298131-6102-4E4A-9589-B68FEE0FB635}">
      <dsp:nvSpPr>
        <dsp:cNvPr id="0" name=""/>
        <dsp:cNvSpPr/>
      </dsp:nvSpPr>
      <dsp:spPr>
        <a:xfrm>
          <a:off x="322551" y="2051195"/>
          <a:ext cx="7311137" cy="1758167"/>
        </a:xfrm>
        <a:prstGeom prst="roundRect">
          <a:avLst>
            <a:gd name="adj" fmla="val 10000"/>
          </a:avLst>
        </a:prstGeom>
        <a:solidFill>
          <a:schemeClr val="accent1">
            <a:lumMod val="60000"/>
            <a:lum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Once the event has occurred, think or reflect on what has happened .  </a:t>
          </a:r>
        </a:p>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Notice feelings</a:t>
          </a:r>
        </a:p>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Reflect on the experience </a:t>
          </a:r>
        </a:p>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Decide what happens next.</a:t>
          </a:r>
          <a:endParaRPr lang="en-US" sz="2000" kern="1200" dirty="0">
            <a:solidFill>
              <a:schemeClr val="accent1">
                <a:lumMod val="50000"/>
              </a:schemeClr>
            </a:solidFill>
          </a:endParaRPr>
        </a:p>
      </dsp:txBody>
      <dsp:txXfrm>
        <a:off x="374046" y="2102690"/>
        <a:ext cx="5420238" cy="1655177"/>
      </dsp:txXfrm>
    </dsp:sp>
    <dsp:sp modelId="{EEF7C580-4424-4151-88E8-D4B90616C8C5}">
      <dsp:nvSpPr>
        <dsp:cNvPr id="0" name=""/>
        <dsp:cNvSpPr/>
      </dsp:nvSpPr>
      <dsp:spPr>
        <a:xfrm>
          <a:off x="322553" y="4180664"/>
          <a:ext cx="8601333" cy="1601620"/>
        </a:xfrm>
        <a:prstGeom prst="roundRect">
          <a:avLst>
            <a:gd name="adj" fmla="val 10000"/>
          </a:avLst>
        </a:prstGeom>
        <a:solidFill>
          <a:schemeClr val="accent1">
            <a:lumMod val="60000"/>
            <a:lum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Action. </a:t>
          </a:r>
        </a:p>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This is a cyclical process - builds knowledge and understanding - perceptions and ideas change.</a:t>
          </a:r>
        </a:p>
        <a:p>
          <a:pPr marL="0" lvl="0" indent="0" algn="l" defTabSz="889000">
            <a:lnSpc>
              <a:spcPct val="90000"/>
            </a:lnSpc>
            <a:spcBef>
              <a:spcPct val="0"/>
            </a:spcBef>
            <a:spcAft>
              <a:spcPct val="35000"/>
            </a:spcAft>
            <a:buNone/>
          </a:pPr>
          <a:r>
            <a:rPr lang="en-GB" sz="2000" kern="1200" baseline="0" dirty="0">
              <a:solidFill>
                <a:schemeClr val="accent1">
                  <a:lumMod val="50000"/>
                </a:schemeClr>
              </a:solidFill>
            </a:rPr>
            <a:t>Take new learning into the next experience.</a:t>
          </a:r>
          <a:endParaRPr lang="en-US" sz="2000" kern="1200" dirty="0">
            <a:solidFill>
              <a:schemeClr val="accent1">
                <a:lumMod val="50000"/>
              </a:schemeClr>
            </a:solidFill>
          </a:endParaRPr>
        </a:p>
      </dsp:txBody>
      <dsp:txXfrm>
        <a:off x="369463" y="4227574"/>
        <a:ext cx="6404092" cy="1507800"/>
      </dsp:txXfrm>
    </dsp:sp>
    <dsp:sp modelId="{D7CDFBB3-42AE-41D3-AE76-A17D9FC75F63}">
      <dsp:nvSpPr>
        <dsp:cNvPr id="0" name=""/>
        <dsp:cNvSpPr/>
      </dsp:nvSpPr>
      <dsp:spPr>
        <a:xfrm>
          <a:off x="5845779" y="1333276"/>
          <a:ext cx="1142808" cy="1142808"/>
        </a:xfrm>
        <a:prstGeom prst="downArrow">
          <a:avLst>
            <a:gd name="adj1" fmla="val 55000"/>
            <a:gd name="adj2" fmla="val 45000"/>
          </a:avLst>
        </a:prstGeom>
        <a:solidFill>
          <a:schemeClr val="accent2">
            <a:tint val="40000"/>
            <a:alpha val="90000"/>
            <a:hueOff val="0"/>
            <a:satOff val="0"/>
            <a:lumOff val="0"/>
            <a:alphaOff val="0"/>
          </a:schemeClr>
        </a:solidFill>
        <a:ln w="100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102911" y="1333276"/>
        <a:ext cx="628544" cy="859963"/>
      </dsp:txXfrm>
    </dsp:sp>
    <dsp:sp modelId="{70FCF1C2-1B70-486C-97D1-1CF1F21D65AA}">
      <dsp:nvSpPr>
        <dsp:cNvPr id="0" name=""/>
        <dsp:cNvSpPr/>
      </dsp:nvSpPr>
      <dsp:spPr>
        <a:xfrm>
          <a:off x="6490879" y="3372751"/>
          <a:ext cx="1142808" cy="1142808"/>
        </a:xfrm>
        <a:prstGeom prst="downArrow">
          <a:avLst>
            <a:gd name="adj1" fmla="val 55000"/>
            <a:gd name="adj2" fmla="val 45000"/>
          </a:avLst>
        </a:prstGeom>
        <a:solidFill>
          <a:schemeClr val="accent3">
            <a:tint val="40000"/>
            <a:alpha val="90000"/>
            <a:hueOff val="0"/>
            <a:satOff val="0"/>
            <a:lumOff val="0"/>
            <a:alphaOff val="0"/>
          </a:schemeClr>
        </a:solidFill>
        <a:ln w="10000"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48011" y="3372751"/>
        <a:ext cx="628544" cy="8599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1285B-3BF4-49A0-B750-BBED6BBD2534}">
      <dsp:nvSpPr>
        <dsp:cNvPr id="0" name=""/>
        <dsp:cNvSpPr/>
      </dsp:nvSpPr>
      <dsp:spPr>
        <a:xfrm>
          <a:off x="1146886" y="999012"/>
          <a:ext cx="1501721" cy="15017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E9C3C2-2915-4AFB-8944-BAC69DAF6335}">
      <dsp:nvSpPr>
        <dsp:cNvPr id="0" name=""/>
        <dsp:cNvSpPr/>
      </dsp:nvSpPr>
      <dsp:spPr>
        <a:xfrm>
          <a:off x="229167" y="2932787"/>
          <a:ext cx="333715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baseline="0" dirty="0">
              <a:solidFill>
                <a:schemeClr val="accent1">
                  <a:lumMod val="75000"/>
                </a:schemeClr>
              </a:solidFill>
            </a:rPr>
            <a:t>Driscoll's (2007) model can also be a useful starting point when engaging with reflection. </a:t>
          </a:r>
          <a:endParaRPr lang="en-US" sz="2000" kern="1200" dirty="0">
            <a:solidFill>
              <a:schemeClr val="accent1">
                <a:lumMod val="75000"/>
              </a:schemeClr>
            </a:solidFill>
          </a:endParaRPr>
        </a:p>
      </dsp:txBody>
      <dsp:txXfrm>
        <a:off x="229167" y="2932787"/>
        <a:ext cx="3337159" cy="945000"/>
      </dsp:txXfrm>
    </dsp:sp>
    <dsp:sp modelId="{58BCBA6B-C58E-4B4C-A567-C841B332A0A6}">
      <dsp:nvSpPr>
        <dsp:cNvPr id="0" name=""/>
        <dsp:cNvSpPr/>
      </dsp:nvSpPr>
      <dsp:spPr>
        <a:xfrm>
          <a:off x="5068048" y="999012"/>
          <a:ext cx="1501721" cy="15017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6E6763-FCCB-455B-A739-B01BA8DD616E}">
      <dsp:nvSpPr>
        <dsp:cNvPr id="0" name=""/>
        <dsp:cNvSpPr/>
      </dsp:nvSpPr>
      <dsp:spPr>
        <a:xfrm>
          <a:off x="4150329" y="2932787"/>
          <a:ext cx="333715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baseline="0" dirty="0">
              <a:solidFill>
                <a:schemeClr val="accent1">
                  <a:lumMod val="75000"/>
                </a:schemeClr>
              </a:solidFill>
            </a:rPr>
            <a:t>Based on three questions: What? So What? And Now What?</a:t>
          </a:r>
          <a:endParaRPr lang="en-US" sz="2000" kern="1200" dirty="0">
            <a:solidFill>
              <a:schemeClr val="accent1">
                <a:lumMod val="75000"/>
              </a:schemeClr>
            </a:solidFill>
          </a:endParaRPr>
        </a:p>
      </dsp:txBody>
      <dsp:txXfrm>
        <a:off x="4150329" y="2932787"/>
        <a:ext cx="3337159" cy="945000"/>
      </dsp:txXfrm>
    </dsp:sp>
    <dsp:sp modelId="{0BC4FDA1-1964-4C33-9A85-1154988D5C08}">
      <dsp:nvSpPr>
        <dsp:cNvPr id="0" name=""/>
        <dsp:cNvSpPr/>
      </dsp:nvSpPr>
      <dsp:spPr>
        <a:xfrm>
          <a:off x="8989210" y="999012"/>
          <a:ext cx="1501721" cy="15017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9B6808-80B6-4471-BF24-3D09971A1F0E}">
      <dsp:nvSpPr>
        <dsp:cNvPr id="0" name=""/>
        <dsp:cNvSpPr/>
      </dsp:nvSpPr>
      <dsp:spPr>
        <a:xfrm>
          <a:off x="8071491" y="2932787"/>
          <a:ext cx="3337159"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baseline="0" dirty="0">
              <a:solidFill>
                <a:schemeClr val="accent1">
                  <a:lumMod val="75000"/>
                </a:schemeClr>
              </a:solidFill>
            </a:rPr>
            <a:t>A cyclical model depicted as three stages following each other.</a:t>
          </a:r>
          <a:endParaRPr lang="en-US" sz="2000" kern="1200" dirty="0">
            <a:solidFill>
              <a:schemeClr val="accent1">
                <a:lumMod val="75000"/>
              </a:schemeClr>
            </a:solidFill>
          </a:endParaRPr>
        </a:p>
      </dsp:txBody>
      <dsp:txXfrm>
        <a:off x="8071491" y="2932787"/>
        <a:ext cx="3337159" cy="94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B3A25-B3AB-4FB6-A048-3D4ECCE9FD2B}">
      <dsp:nvSpPr>
        <dsp:cNvPr id="0" name=""/>
        <dsp:cNvSpPr/>
      </dsp:nvSpPr>
      <dsp:spPr>
        <a:xfrm>
          <a:off x="0" y="75767"/>
          <a:ext cx="6188689" cy="1264770"/>
        </a:xfrm>
        <a:prstGeom prst="roundRect">
          <a:avLst/>
        </a:prstGeom>
        <a:solidFill>
          <a:schemeClr val="accent1">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dirty="0">
              <a:solidFill>
                <a:schemeClr val="accent1">
                  <a:lumMod val="75000"/>
                </a:schemeClr>
              </a:solidFill>
            </a:rPr>
            <a:t>Choose one of the models discussed in this lecture and apply it to a recent situation or experience.</a:t>
          </a:r>
          <a:endParaRPr lang="en-US" sz="2300" kern="1200" dirty="0">
            <a:solidFill>
              <a:schemeClr val="accent1">
                <a:lumMod val="75000"/>
              </a:schemeClr>
            </a:solidFill>
          </a:endParaRPr>
        </a:p>
      </dsp:txBody>
      <dsp:txXfrm>
        <a:off x="61741" y="137508"/>
        <a:ext cx="6065207" cy="1141288"/>
      </dsp:txXfrm>
    </dsp:sp>
    <dsp:sp modelId="{1D225B68-7822-4B05-A78C-2A38F399AB04}">
      <dsp:nvSpPr>
        <dsp:cNvPr id="0" name=""/>
        <dsp:cNvSpPr/>
      </dsp:nvSpPr>
      <dsp:spPr>
        <a:xfrm>
          <a:off x="0" y="1406777"/>
          <a:ext cx="6188689" cy="1264770"/>
        </a:xfrm>
        <a:prstGeom prst="roundRect">
          <a:avLst/>
        </a:prstGeom>
        <a:solidFill>
          <a:schemeClr val="accent1">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dirty="0">
              <a:solidFill>
                <a:schemeClr val="accent1">
                  <a:lumMod val="75000"/>
                </a:schemeClr>
              </a:solidFill>
            </a:rPr>
            <a:t>Once you have worked through the model think about the following points:</a:t>
          </a:r>
          <a:endParaRPr lang="en-US" sz="2300" kern="1200" dirty="0">
            <a:solidFill>
              <a:schemeClr val="accent1">
                <a:lumMod val="75000"/>
              </a:schemeClr>
            </a:solidFill>
          </a:endParaRPr>
        </a:p>
      </dsp:txBody>
      <dsp:txXfrm>
        <a:off x="61741" y="1468518"/>
        <a:ext cx="6065207" cy="1141288"/>
      </dsp:txXfrm>
    </dsp:sp>
    <dsp:sp modelId="{47D4C851-70D7-4AA0-9B83-3E30E570969B}">
      <dsp:nvSpPr>
        <dsp:cNvPr id="0" name=""/>
        <dsp:cNvSpPr/>
      </dsp:nvSpPr>
      <dsp:spPr>
        <a:xfrm>
          <a:off x="0" y="2737788"/>
          <a:ext cx="6188689" cy="1264770"/>
        </a:xfrm>
        <a:prstGeom prst="roundRect">
          <a:avLst/>
        </a:prstGeom>
        <a:solidFill>
          <a:schemeClr val="accent1">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dirty="0">
              <a:solidFill>
                <a:schemeClr val="accent1">
                  <a:lumMod val="75000"/>
                </a:schemeClr>
              </a:solidFill>
            </a:rPr>
            <a:t>How useful was the model?</a:t>
          </a:r>
          <a:endParaRPr lang="en-US" sz="2300" kern="1200" dirty="0">
            <a:solidFill>
              <a:schemeClr val="accent1">
                <a:lumMod val="75000"/>
              </a:schemeClr>
            </a:solidFill>
          </a:endParaRPr>
        </a:p>
      </dsp:txBody>
      <dsp:txXfrm>
        <a:off x="61741" y="2799529"/>
        <a:ext cx="6065207" cy="1141288"/>
      </dsp:txXfrm>
    </dsp:sp>
    <dsp:sp modelId="{C74457E9-883A-4F81-913A-E34CAA05DC90}">
      <dsp:nvSpPr>
        <dsp:cNvPr id="0" name=""/>
        <dsp:cNvSpPr/>
      </dsp:nvSpPr>
      <dsp:spPr>
        <a:xfrm>
          <a:off x="0" y="4068798"/>
          <a:ext cx="6188689" cy="1264770"/>
        </a:xfrm>
        <a:prstGeom prst="roundRect">
          <a:avLst/>
        </a:prstGeom>
        <a:solidFill>
          <a:schemeClr val="accent1">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dirty="0">
              <a:solidFill>
                <a:schemeClr val="accent1">
                  <a:lumMod val="75000"/>
                </a:schemeClr>
              </a:solidFill>
            </a:rPr>
            <a:t>What were the strengths and weaknesses of the model?</a:t>
          </a:r>
          <a:endParaRPr lang="en-US" sz="2300" kern="1200" dirty="0">
            <a:solidFill>
              <a:schemeClr val="accent1">
                <a:lumMod val="75000"/>
              </a:schemeClr>
            </a:solidFill>
          </a:endParaRPr>
        </a:p>
      </dsp:txBody>
      <dsp:txXfrm>
        <a:off x="61741" y="4130539"/>
        <a:ext cx="6065207" cy="11412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36F94-6AE7-4FCA-B9E1-82AAD9818CBF}">
      <dsp:nvSpPr>
        <dsp:cNvPr id="0" name=""/>
        <dsp:cNvSpPr/>
      </dsp:nvSpPr>
      <dsp:spPr>
        <a:xfrm>
          <a:off x="1167148" y="898299"/>
          <a:ext cx="1506787" cy="1506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94554D-E3F6-4EAC-BAEF-F68A030EB21F}">
      <dsp:nvSpPr>
        <dsp:cNvPr id="0" name=""/>
        <dsp:cNvSpPr/>
      </dsp:nvSpPr>
      <dsp:spPr>
        <a:xfrm>
          <a:off x="246334" y="2921219"/>
          <a:ext cx="3348415"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solidFill>
                <a:schemeClr val="accent1">
                  <a:lumMod val="75000"/>
                </a:schemeClr>
              </a:solidFill>
            </a:rPr>
            <a:t>We often assume that if we complete and reflect on an experience we will learn and move on...but as you are aware, this is rarely the case.</a:t>
          </a:r>
          <a:endParaRPr lang="en-US" sz="2000" kern="1200" dirty="0">
            <a:solidFill>
              <a:schemeClr val="accent1">
                <a:lumMod val="75000"/>
              </a:schemeClr>
            </a:solidFill>
          </a:endParaRPr>
        </a:p>
      </dsp:txBody>
      <dsp:txXfrm>
        <a:off x="246334" y="2921219"/>
        <a:ext cx="3348415" cy="1417500"/>
      </dsp:txXfrm>
    </dsp:sp>
    <dsp:sp modelId="{5B7EDE1D-6404-48A5-8F6A-011CF666B459}">
      <dsp:nvSpPr>
        <dsp:cNvPr id="0" name=""/>
        <dsp:cNvSpPr/>
      </dsp:nvSpPr>
      <dsp:spPr>
        <a:xfrm>
          <a:off x="5101537" y="898299"/>
          <a:ext cx="1506787" cy="1506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499D43-355C-48C9-8261-C4930615EDFF}">
      <dsp:nvSpPr>
        <dsp:cNvPr id="0" name=""/>
        <dsp:cNvSpPr/>
      </dsp:nvSpPr>
      <dsp:spPr>
        <a:xfrm>
          <a:off x="4180723" y="2921219"/>
          <a:ext cx="3348415"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GB" sz="2100" kern="1200" baseline="0" dirty="0">
              <a:solidFill>
                <a:schemeClr val="accent1">
                  <a:lumMod val="75000"/>
                </a:schemeClr>
              </a:solidFill>
            </a:rPr>
            <a:t>We may consider times when we haven't learnt from experience and still repeat the same patterns of behaviour</a:t>
          </a:r>
          <a:r>
            <a:rPr lang="en-GB" sz="2100" kern="1200" baseline="0" dirty="0"/>
            <a:t>.</a:t>
          </a:r>
          <a:endParaRPr lang="en-US" sz="2100" kern="1200" dirty="0"/>
        </a:p>
      </dsp:txBody>
      <dsp:txXfrm>
        <a:off x="4180723" y="2921219"/>
        <a:ext cx="3348415" cy="1417500"/>
      </dsp:txXfrm>
    </dsp:sp>
    <dsp:sp modelId="{8D0FF7A1-3822-4E9C-A96D-7BA99822619D}">
      <dsp:nvSpPr>
        <dsp:cNvPr id="0" name=""/>
        <dsp:cNvSpPr/>
      </dsp:nvSpPr>
      <dsp:spPr>
        <a:xfrm>
          <a:off x="9035926" y="898299"/>
          <a:ext cx="1506787" cy="1506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3A1FFE-5818-4221-9840-2277944633D0}">
      <dsp:nvSpPr>
        <dsp:cNvPr id="0" name=""/>
        <dsp:cNvSpPr/>
      </dsp:nvSpPr>
      <dsp:spPr>
        <a:xfrm>
          <a:off x="8115111" y="2921219"/>
          <a:ext cx="3348415"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GB" sz="2100" kern="1200" baseline="0" dirty="0">
              <a:solidFill>
                <a:schemeClr val="accent1">
                  <a:lumMod val="75000"/>
                </a:schemeClr>
              </a:solidFill>
            </a:rPr>
            <a:t>It can often feel like we are taking one step forward and two steps backwards</a:t>
          </a:r>
          <a:r>
            <a:rPr lang="en-GB" sz="2100" kern="1200" baseline="0" dirty="0"/>
            <a:t>.</a:t>
          </a:r>
          <a:endParaRPr lang="en-US" sz="2100" kern="1200" dirty="0"/>
        </a:p>
      </dsp:txBody>
      <dsp:txXfrm>
        <a:off x="8115111" y="2921219"/>
        <a:ext cx="3348415" cy="1417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EAE09-55FA-4648-9355-87BE45C23AEF}">
      <dsp:nvSpPr>
        <dsp:cNvPr id="0" name=""/>
        <dsp:cNvSpPr/>
      </dsp:nvSpPr>
      <dsp:spPr>
        <a:xfrm>
          <a:off x="0" y="656"/>
          <a:ext cx="11471563" cy="1535500"/>
        </a:xfrm>
        <a:prstGeom prst="roundRect">
          <a:avLst>
            <a:gd name="adj" fmla="val 1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dsp:style>
    </dsp:sp>
    <dsp:sp modelId="{CF606F86-DCC6-49A0-94F2-3A487FB21A15}">
      <dsp:nvSpPr>
        <dsp:cNvPr id="0" name=""/>
        <dsp:cNvSpPr/>
      </dsp:nvSpPr>
      <dsp:spPr>
        <a:xfrm>
          <a:off x="464488" y="346143"/>
          <a:ext cx="844525" cy="84452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767EBA-B1A7-45A1-8C77-B58CEAB0A0B5}">
      <dsp:nvSpPr>
        <dsp:cNvPr id="0" name=""/>
        <dsp:cNvSpPr/>
      </dsp:nvSpPr>
      <dsp:spPr>
        <a:xfrm>
          <a:off x="1773503" y="656"/>
          <a:ext cx="9698059" cy="153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07" tIns="162507" rIns="162507" bIns="162507" numCol="1" spcCol="1270" anchor="ctr" anchorCtr="0">
          <a:noAutofit/>
        </a:bodyPr>
        <a:lstStyle/>
        <a:p>
          <a:pPr marL="0" lvl="0" indent="0" algn="l" defTabSz="1066800">
            <a:lnSpc>
              <a:spcPct val="100000"/>
            </a:lnSpc>
            <a:spcBef>
              <a:spcPct val="0"/>
            </a:spcBef>
            <a:spcAft>
              <a:spcPct val="35000"/>
            </a:spcAft>
            <a:buNone/>
          </a:pPr>
          <a:r>
            <a:rPr lang="en-GB" sz="2400" kern="1200" baseline="0" dirty="0"/>
            <a:t>Do you tend to focus on the negative experiences, or do you have a balance of both?</a:t>
          </a:r>
          <a:endParaRPr lang="en-US" sz="2400" kern="1200" dirty="0"/>
        </a:p>
      </dsp:txBody>
      <dsp:txXfrm>
        <a:off x="1773503" y="656"/>
        <a:ext cx="9698059" cy="1535500"/>
      </dsp:txXfrm>
    </dsp:sp>
    <dsp:sp modelId="{D79B5808-F7CB-4445-83FD-0D1D956979EF}">
      <dsp:nvSpPr>
        <dsp:cNvPr id="0" name=""/>
        <dsp:cNvSpPr/>
      </dsp:nvSpPr>
      <dsp:spPr>
        <a:xfrm>
          <a:off x="0" y="1920031"/>
          <a:ext cx="11471563" cy="1535500"/>
        </a:xfrm>
        <a:prstGeom prst="roundRect">
          <a:avLst>
            <a:gd name="adj" fmla="val 1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dsp:style>
    </dsp:sp>
    <dsp:sp modelId="{3E32AA7D-F9A9-4EDA-997C-7A133A67677D}">
      <dsp:nvSpPr>
        <dsp:cNvPr id="0" name=""/>
        <dsp:cNvSpPr/>
      </dsp:nvSpPr>
      <dsp:spPr>
        <a:xfrm>
          <a:off x="464488" y="2265519"/>
          <a:ext cx="844525" cy="84452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1F4AD7-3CC4-4184-B977-01A774B3D756}">
      <dsp:nvSpPr>
        <dsp:cNvPr id="0" name=""/>
        <dsp:cNvSpPr/>
      </dsp:nvSpPr>
      <dsp:spPr>
        <a:xfrm>
          <a:off x="1773503" y="1920031"/>
          <a:ext cx="9698059" cy="153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07" tIns="162507" rIns="162507" bIns="162507" numCol="1" spcCol="1270" anchor="ctr" anchorCtr="0">
          <a:noAutofit/>
        </a:bodyPr>
        <a:lstStyle/>
        <a:p>
          <a:pPr marL="0" lvl="0" indent="0" algn="l" defTabSz="1066800">
            <a:lnSpc>
              <a:spcPct val="100000"/>
            </a:lnSpc>
            <a:spcBef>
              <a:spcPct val="0"/>
            </a:spcBef>
            <a:spcAft>
              <a:spcPct val="35000"/>
            </a:spcAft>
            <a:buNone/>
          </a:pPr>
          <a:r>
            <a:rPr lang="en-GB" sz="2400" kern="1200" baseline="0" dirty="0"/>
            <a:t>Whichever way you work, it is all a process of reflection and will allow growth and development. Being mindful however, that focusing too much on either the positive or the negative might be unhelpful in the long run.</a:t>
          </a:r>
          <a:endParaRPr lang="en-US" sz="2400" kern="1200" dirty="0"/>
        </a:p>
      </dsp:txBody>
      <dsp:txXfrm>
        <a:off x="1773503" y="1920031"/>
        <a:ext cx="9698059" cy="1535500"/>
      </dsp:txXfrm>
    </dsp:sp>
    <dsp:sp modelId="{083552FF-62FF-4519-9D63-A57E31A08A19}">
      <dsp:nvSpPr>
        <dsp:cNvPr id="0" name=""/>
        <dsp:cNvSpPr/>
      </dsp:nvSpPr>
      <dsp:spPr>
        <a:xfrm>
          <a:off x="0" y="3839407"/>
          <a:ext cx="11471563" cy="1535500"/>
        </a:xfrm>
        <a:prstGeom prst="roundRect">
          <a:avLst>
            <a:gd name="adj" fmla="val 1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dsp:style>
    </dsp:sp>
    <dsp:sp modelId="{27F2D769-466D-4787-A5D5-B1CDA4280D45}">
      <dsp:nvSpPr>
        <dsp:cNvPr id="0" name=""/>
        <dsp:cNvSpPr/>
      </dsp:nvSpPr>
      <dsp:spPr>
        <a:xfrm>
          <a:off x="464488" y="4184894"/>
          <a:ext cx="844525" cy="84452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B9853B-2DC7-46CD-929C-E2D68AFB3944}">
      <dsp:nvSpPr>
        <dsp:cNvPr id="0" name=""/>
        <dsp:cNvSpPr/>
      </dsp:nvSpPr>
      <dsp:spPr>
        <a:xfrm>
          <a:off x="1773503" y="3839407"/>
          <a:ext cx="9698059" cy="153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07" tIns="162507" rIns="162507" bIns="162507" numCol="1" spcCol="1270" anchor="ctr" anchorCtr="0">
          <a:noAutofit/>
        </a:bodyPr>
        <a:lstStyle/>
        <a:p>
          <a:pPr marL="0" lvl="0" indent="0" algn="l" defTabSz="1066800">
            <a:lnSpc>
              <a:spcPct val="100000"/>
            </a:lnSpc>
            <a:spcBef>
              <a:spcPct val="0"/>
            </a:spcBef>
            <a:spcAft>
              <a:spcPct val="35000"/>
            </a:spcAft>
            <a:buNone/>
          </a:pPr>
          <a:r>
            <a:rPr lang="en-GB" sz="2400" kern="1200" baseline="0"/>
            <a:t>A balance of both seems perhaps to make the most sense?</a:t>
          </a:r>
          <a:endParaRPr lang="en-US" sz="2400" kern="1200"/>
        </a:p>
      </dsp:txBody>
      <dsp:txXfrm>
        <a:off x="1773503" y="3839407"/>
        <a:ext cx="9698059" cy="153550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10/23/2024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B3B571B-BF41-486E-A687-E1E3125AB51D}" type="slidenum">
              <a:rPr lang="en-GB"/>
              <a:t>9</a:t>
            </a:fld>
            <a:endParaRPr lang="en-GB"/>
          </a:p>
        </p:txBody>
      </p:sp>
    </p:spTree>
    <p:extLst>
      <p:ext uri="{BB962C8B-B14F-4D97-AF65-F5344CB8AC3E}">
        <p14:creationId xmlns:p14="http://schemas.microsoft.com/office/powerpoint/2010/main" val="3850336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10/23/2024</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10/23/2024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10/23/2024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10/23/2024</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206240"/>
            <a:ext cx="9966960" cy="1325880"/>
          </a:xfrm>
        </p:spPr>
        <p:txBody>
          <a:bodyPr>
            <a:normAutofit/>
          </a:bodyPr>
          <a:lstStyle/>
          <a:p>
            <a:r>
              <a:rPr lang="en-US" sz="3100" dirty="0">
                <a:solidFill>
                  <a:schemeClr val="accent1"/>
                </a:solidFill>
              </a:rPr>
              <a:t>ECCS6004: Models of REFLECTIVE Practice</a:t>
            </a:r>
            <a:br>
              <a:rPr lang="en-US" sz="3100" dirty="0">
                <a:solidFill>
                  <a:schemeClr val="accent1"/>
                </a:solidFill>
              </a:rPr>
            </a:br>
            <a:r>
              <a:rPr lang="en-US" sz="3100" dirty="0">
                <a:solidFill>
                  <a:schemeClr val="accent1"/>
                </a:solidFill>
              </a:rPr>
              <a:t>Module Lead: </a:t>
            </a:r>
            <a:br>
              <a:rPr lang="en-US" sz="3100" dirty="0">
                <a:solidFill>
                  <a:schemeClr val="accent1"/>
                </a:solidFill>
              </a:rPr>
            </a:br>
            <a:r>
              <a:rPr lang="en-US" sz="3100" dirty="0">
                <a:solidFill>
                  <a:schemeClr val="accent1"/>
                </a:solidFill>
              </a:rPr>
              <a:t>Andrea Williams</a:t>
            </a:r>
          </a:p>
        </p:txBody>
      </p:sp>
      <p:pic>
        <p:nvPicPr>
          <p:cNvPr id="4" name="Picture 3">
            <a:extLst>
              <a:ext uri="{FF2B5EF4-FFF2-40B4-BE49-F238E27FC236}">
                <a16:creationId xmlns:a16="http://schemas.microsoft.com/office/drawing/2014/main" id="{988556F2-88FF-AD59-842F-0D05B0F8B96E}"/>
              </a:ext>
            </a:extLst>
          </p:cNvPr>
          <p:cNvPicPr>
            <a:picLocks noChangeAspect="1"/>
          </p:cNvPicPr>
          <p:nvPr/>
        </p:nvPicPr>
        <p:blipFill>
          <a:blip r:embed="rId2"/>
          <a:srcRect t="27322" r="1" b="23389"/>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Welcome to the ECCS6004 Reflective Skills in Counselling Module - 2024/25.</a:t>
            </a:r>
            <a:endParaRPr lang="en-US" sz="3100" dirty="0">
              <a:solidFill>
                <a:srgbClr val="FFFFFF"/>
              </a:solidFill>
            </a:endParaRPr>
          </a:p>
        </p:txBody>
      </p:sp>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rgbClr val="FFFFFF"/>
                </a:solidFill>
              </a:rPr>
              <a:t>Module Leader: Andrea Williams</a:t>
            </a:r>
          </a:p>
          <a:p>
            <a:pPr marL="45720"/>
            <a:r>
              <a:rPr lang="en-US" sz="2800" dirty="0">
                <a:solidFill>
                  <a:srgbClr val="FFFFFF"/>
                </a:solidFill>
              </a:rPr>
              <a:t>Email: </a:t>
            </a:r>
            <a:r>
              <a:rPr lang="en-US" sz="2800" dirty="0">
                <a:solidFill>
                  <a:srgbClr val="FFFFFF"/>
                </a:solidFill>
                <a:hlinkClick r:id="rId2"/>
              </a:rPr>
              <a:t>andrea.williams@uwtsd.ac.uk</a:t>
            </a:r>
            <a:endParaRPr lang="en-US" sz="2800" dirty="0">
              <a:solidFill>
                <a:srgbClr val="FFFFFF"/>
              </a:solidFill>
            </a:endParaRPr>
          </a:p>
          <a:p>
            <a:pPr marL="45720"/>
            <a:r>
              <a:rPr lang="en-US" sz="2800" dirty="0">
                <a:solidFill>
                  <a:srgbClr val="FFFFFF"/>
                </a:solidFill>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69850C14-6FD3-2565-65E0-B635E50DA58D}"/>
              </a:ext>
            </a:extLst>
          </p:cNvPr>
          <p:cNvSpPr>
            <a:spLocks noGrp="1"/>
          </p:cNvSpPr>
          <p:nvPr>
            <p:ph sz="half" idx="2"/>
          </p:nvPr>
        </p:nvSpPr>
        <p:spPr/>
        <p:txBody>
          <a:bodyPr/>
          <a:lstStyle/>
          <a:p>
            <a:endParaRPr lang="en-GB"/>
          </a:p>
        </p:txBody>
      </p:sp>
      <p:pic>
        <p:nvPicPr>
          <p:cNvPr id="7" name="Picture 6">
            <a:extLst>
              <a:ext uri="{FF2B5EF4-FFF2-40B4-BE49-F238E27FC236}">
                <a16:creationId xmlns:a16="http://schemas.microsoft.com/office/drawing/2014/main" id="{FBCF513C-C996-D47D-BB30-5B9B3BBB4CEC}"/>
              </a:ext>
            </a:extLst>
          </p:cNvPr>
          <p:cNvPicPr>
            <a:picLocks noChangeAspect="1"/>
          </p:cNvPicPr>
          <p:nvPr/>
        </p:nvPicPr>
        <p:blipFill>
          <a:blip r:embed="rId3"/>
          <a:stretch>
            <a:fillRect/>
          </a:stretch>
        </p:blipFill>
        <p:spPr>
          <a:xfrm>
            <a:off x="316524" y="243840"/>
            <a:ext cx="3945988" cy="6377939"/>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4965945"/>
          </a:xfrm>
        </p:spPr>
        <p:txBody>
          <a:bodyPr>
            <a:normAutofit lnSpcReduction="10000"/>
          </a:bodyPr>
          <a:lstStyle/>
          <a:p>
            <a:r>
              <a:rPr lang="en-GB" sz="2000" b="1" dirty="0">
                <a:solidFill>
                  <a:schemeClr val="accent1">
                    <a:lumMod val="75000"/>
                  </a:schemeClr>
                </a:solidFill>
                <a:effectLst/>
                <a:ea typeface="Times New Roman" panose="02020603050405020304" pitchFamily="18" charset="0"/>
              </a:rPr>
              <a:t>Upon the successful completion of this module, the student should be able to: </a:t>
            </a:r>
          </a:p>
          <a:p>
            <a:r>
              <a:rPr lang="en-GB" sz="2000" b="1" dirty="0">
                <a:solidFill>
                  <a:schemeClr val="accent1">
                    <a:lumMod val="75000"/>
                  </a:schemeClr>
                </a:solidFill>
                <a:ea typeface="Times New Roman" panose="02020603050405020304" pitchFamily="18" charset="0"/>
              </a:rPr>
              <a:t>D</a:t>
            </a:r>
            <a:r>
              <a:rPr lang="en-GB" sz="2000" b="1" dirty="0">
                <a:solidFill>
                  <a:schemeClr val="accent1">
                    <a:lumMod val="75000"/>
                  </a:schemeClr>
                </a:solidFill>
                <a:effectLst/>
                <a:ea typeface="Times New Roman" panose="02020603050405020304" pitchFamily="18" charset="0"/>
              </a:rPr>
              <a:t>emonstrate reflective and reflexive practices within the context of counselling skills, drawing upon ethical and principal values within the counselling tradition;</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evaluate and apply relevant professional ethical codes of practice, including those respecting diversity, equality and anti-discriminatory practice;</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reflect on own values, beliefs, attitudes and behaviour and be consciously aware of one’s own bias and unconscious bias, in relation to social context, gender, age, ethnicity, national or ethnic origin, culture, class, ability, sexual orientation, religion and beliefs;</a:t>
            </a:r>
          </a:p>
          <a:p>
            <a:r>
              <a:rPr lang="en-GB" sz="2000" b="1" dirty="0">
                <a:solidFill>
                  <a:schemeClr val="accent1">
                    <a:lumMod val="75000"/>
                  </a:schemeClr>
                </a:solidFill>
                <a:ea typeface="Times New Roman" panose="02020603050405020304" pitchFamily="18" charset="0"/>
              </a:rPr>
              <a:t>C</a:t>
            </a:r>
            <a:r>
              <a:rPr lang="en-GB" sz="2000" b="1" dirty="0">
                <a:solidFill>
                  <a:schemeClr val="accent1">
                    <a:lumMod val="75000"/>
                  </a:schemeClr>
                </a:solidFill>
                <a:effectLst/>
                <a:ea typeface="Times New Roman" panose="02020603050405020304" pitchFamily="18" charset="0"/>
              </a:rPr>
              <a:t>ritically demonstrate reflective and reflexive practices that supports professional and personal development, drawing on research-informed therapeutic responses, strategies and interventions to inform practice;</a:t>
            </a:r>
          </a:p>
          <a:p>
            <a:r>
              <a:rPr lang="en-GB" sz="2000" b="1" dirty="0">
                <a:solidFill>
                  <a:schemeClr val="accent1">
                    <a:lumMod val="75000"/>
                  </a:schemeClr>
                </a:solidFill>
                <a:ea typeface="Times New Roman" panose="02020603050405020304" pitchFamily="18" charset="0"/>
              </a:rPr>
              <a:t>R</a:t>
            </a:r>
            <a:r>
              <a:rPr lang="en-GB" sz="2000" b="1" dirty="0">
                <a:solidFill>
                  <a:schemeClr val="accent1">
                    <a:lumMod val="75000"/>
                  </a:schemeClr>
                </a:solidFill>
                <a:effectLst/>
                <a:ea typeface="Times New Roman" panose="02020603050405020304" pitchFamily="18" charset="0"/>
              </a:rPr>
              <a:t>ecognise own personal and professional strengths and limitations that may affect practice and develop appropriate self-support and self-care strategies</a:t>
            </a:r>
            <a:r>
              <a:rPr lang="en-GB" sz="2000" dirty="0">
                <a:solidFill>
                  <a:schemeClr val="accent1">
                    <a:lumMod val="75000"/>
                  </a:schemeClr>
                </a:solidFill>
                <a:effectLst/>
                <a:ea typeface="Times New Roman" panose="02020603050405020304" pitchFamily="18" charset="0"/>
              </a:rPr>
              <a:t>;</a:t>
            </a:r>
          </a:p>
          <a:p>
            <a:r>
              <a:rPr lang="en-GB" sz="2000" b="1" dirty="0">
                <a:solidFill>
                  <a:schemeClr val="accent1">
                    <a:lumMod val="75000"/>
                  </a:schemeClr>
                </a:solidFill>
                <a:ea typeface="Times New Roman" panose="02020603050405020304" pitchFamily="18" charset="0"/>
              </a:rPr>
              <a:t>T</a:t>
            </a:r>
            <a:r>
              <a:rPr lang="en-GB" sz="2000" b="1" dirty="0">
                <a:solidFill>
                  <a:schemeClr val="accent1">
                    <a:lumMod val="75000"/>
                  </a:schemeClr>
                </a:solidFill>
                <a:effectLst/>
                <a:ea typeface="Times New Roman" panose="02020603050405020304" pitchFamily="18" charset="0"/>
              </a:rPr>
              <a:t>ake responsibility for own learning and skill development and use self-reflection and self-appraisal to critically review own use of skills, personal and professional development and personal planning.</a:t>
            </a:r>
          </a:p>
          <a:p>
            <a:endParaRPr lang="en-GB" sz="2000" b="1" dirty="0">
              <a:solidFill>
                <a:schemeClr val="accent1">
                  <a:lumMod val="75000"/>
                </a:schemeClr>
              </a:solidFill>
              <a:effectLst/>
              <a:ea typeface="Times New Roman" panose="02020603050405020304" pitchFamily="18" charset="0"/>
            </a:endParaRPr>
          </a:p>
          <a:p>
            <a:endParaRPr lang="en-GB" sz="2000" b="1" dirty="0">
              <a:solidFill>
                <a:schemeClr val="accent1">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172F-ED67-4228-8637-3A7709186C09}"/>
              </a:ext>
            </a:extLst>
          </p:cNvPr>
          <p:cNvSpPr>
            <a:spLocks noGrp="1"/>
          </p:cNvSpPr>
          <p:nvPr>
            <p:ph type="title"/>
          </p:nvPr>
        </p:nvSpPr>
        <p:spPr>
          <a:xfrm>
            <a:off x="720000" y="619200"/>
            <a:ext cx="10728322" cy="681586"/>
          </a:xfrm>
        </p:spPr>
        <p:txBody>
          <a:bodyPr wrap="square">
            <a:normAutofit/>
          </a:bodyPr>
          <a:lstStyle/>
          <a:p>
            <a:r>
              <a:rPr lang="en-GB" sz="3200" dirty="0"/>
              <a:t>Lesson Aims</a:t>
            </a:r>
            <a:endParaRPr lang="en-US" sz="3200" dirty="0"/>
          </a:p>
        </p:txBody>
      </p:sp>
      <p:graphicFrame>
        <p:nvGraphicFramePr>
          <p:cNvPr id="5" name="Content Placeholder 2">
            <a:extLst>
              <a:ext uri="{FF2B5EF4-FFF2-40B4-BE49-F238E27FC236}">
                <a16:creationId xmlns:a16="http://schemas.microsoft.com/office/drawing/2014/main" id="{BBD861FB-968F-4B6A-AACD-6E22C6AB9569}"/>
              </a:ext>
            </a:extLst>
          </p:cNvPr>
          <p:cNvGraphicFramePr>
            <a:graphicFrameLocks noGrp="1"/>
          </p:cNvGraphicFramePr>
          <p:nvPr>
            <p:ph idx="1"/>
            <p:extLst>
              <p:ext uri="{D42A27DB-BD31-4B8C-83A1-F6EECF244321}">
                <p14:modId xmlns:p14="http://schemas.microsoft.com/office/powerpoint/2010/main" val="2913834507"/>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878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9" name="Rectangle 38">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 name="Straight Connector 40">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CCD1A2-78D1-4197-B102-BF8F052CC132}"/>
              </a:ext>
            </a:extLst>
          </p:cNvPr>
          <p:cNvSpPr>
            <a:spLocks noGrp="1"/>
          </p:cNvSpPr>
          <p:nvPr>
            <p:ph type="ctrTitle"/>
          </p:nvPr>
        </p:nvSpPr>
        <p:spPr>
          <a:xfrm>
            <a:off x="6736924" y="857675"/>
            <a:ext cx="4566230" cy="3437782"/>
          </a:xfrm>
        </p:spPr>
        <p:txBody>
          <a:bodyPr>
            <a:normAutofit/>
          </a:bodyPr>
          <a:lstStyle/>
          <a:p>
            <a:r>
              <a:rPr lang="en-GB" sz="5000" dirty="0"/>
              <a:t>Reflective Exercise</a:t>
            </a:r>
          </a:p>
        </p:txBody>
      </p:sp>
      <p:sp>
        <p:nvSpPr>
          <p:cNvPr id="3" name="Content Placeholder 2">
            <a:extLst>
              <a:ext uri="{FF2B5EF4-FFF2-40B4-BE49-F238E27FC236}">
                <a16:creationId xmlns:a16="http://schemas.microsoft.com/office/drawing/2014/main" id="{98136E01-3F50-4AC6-B4F1-100B2212262D}"/>
              </a:ext>
            </a:extLst>
          </p:cNvPr>
          <p:cNvSpPr>
            <a:spLocks noGrp="1"/>
          </p:cNvSpPr>
          <p:nvPr>
            <p:ph type="subTitle" idx="1"/>
          </p:nvPr>
        </p:nvSpPr>
        <p:spPr>
          <a:xfrm>
            <a:off x="6736923" y="4356635"/>
            <a:ext cx="5135989" cy="2187040"/>
          </a:xfrm>
        </p:spPr>
        <p:txBody>
          <a:bodyPr>
            <a:normAutofit/>
          </a:bodyPr>
          <a:lstStyle/>
          <a:p>
            <a:pPr marL="342900" indent="-342900" algn="l">
              <a:buFont typeface="Arial" panose="020B0604020202020204" pitchFamily="34" charset="0"/>
              <a:buChar char="•"/>
            </a:pPr>
            <a:r>
              <a:rPr lang="en-GB" sz="2400" dirty="0"/>
              <a:t>Write in a “stream of consciousness” for 3 minutes. </a:t>
            </a:r>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A8E28A97-4090-495B-B0B6-3E723EEA9E34}"/>
              </a:ext>
            </a:extLst>
          </p:cNvPr>
          <p:cNvPicPr>
            <a:picLocks noGrp="1" noChangeAspect="1"/>
          </p:cNvPicPr>
          <p:nvPr>
            <p:ph sz="half" idx="4294967295"/>
          </p:nvPr>
        </p:nvPicPr>
        <p:blipFill>
          <a:blip r:embed="rId2"/>
          <a:srcRect l="29405"/>
          <a:stretch/>
        </p:blipFill>
        <p:spPr>
          <a:xfrm>
            <a:off x="872064" y="857675"/>
            <a:ext cx="4593715" cy="5140669"/>
          </a:xfrm>
          <a:prstGeom prst="rect">
            <a:avLst/>
          </a:prstGeom>
        </p:spPr>
      </p:pic>
    </p:spTree>
    <p:extLst>
      <p:ext uri="{BB962C8B-B14F-4D97-AF65-F5344CB8AC3E}">
        <p14:creationId xmlns:p14="http://schemas.microsoft.com/office/powerpoint/2010/main" val="3744946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D970-7DAE-FB63-19BF-CD6C97441B57}"/>
              </a:ext>
            </a:extLst>
          </p:cNvPr>
          <p:cNvSpPr>
            <a:spLocks noGrp="1"/>
          </p:cNvSpPr>
          <p:nvPr>
            <p:ph type="title"/>
          </p:nvPr>
        </p:nvSpPr>
        <p:spPr/>
        <p:txBody>
          <a:bodyPr/>
          <a:lstStyle/>
          <a:p>
            <a:r>
              <a:rPr lang="en-GB" dirty="0"/>
              <a:t>Reflective Exercise </a:t>
            </a:r>
          </a:p>
        </p:txBody>
      </p:sp>
      <p:sp>
        <p:nvSpPr>
          <p:cNvPr id="3" name="Content Placeholder 2">
            <a:extLst>
              <a:ext uri="{FF2B5EF4-FFF2-40B4-BE49-F238E27FC236}">
                <a16:creationId xmlns:a16="http://schemas.microsoft.com/office/drawing/2014/main" id="{2496AADB-A942-8587-4F55-21745D45D61D}"/>
              </a:ext>
            </a:extLst>
          </p:cNvPr>
          <p:cNvSpPr>
            <a:spLocks noGrp="1"/>
          </p:cNvSpPr>
          <p:nvPr>
            <p:ph idx="1"/>
          </p:nvPr>
        </p:nvSpPr>
        <p:spPr/>
        <p:txBody>
          <a:bodyPr>
            <a:normAutofit fontScale="92500" lnSpcReduction="10000"/>
          </a:bodyPr>
          <a:lstStyle/>
          <a:p>
            <a:r>
              <a:rPr lang="en-GB" sz="3600" dirty="0"/>
              <a:t>Circle any key words that feel important to you</a:t>
            </a:r>
          </a:p>
          <a:p>
            <a:r>
              <a:rPr lang="en-GB" sz="3600" dirty="0"/>
              <a:t>Write about them for 3 minutes</a:t>
            </a:r>
          </a:p>
          <a:p>
            <a:r>
              <a:rPr lang="en-GB" sz="3600" dirty="0"/>
              <a:t>Again circle 2-3, just the ones that stand out for you and write about them for 3 minutes</a:t>
            </a:r>
          </a:p>
          <a:p>
            <a:r>
              <a:rPr lang="en-GB" sz="3600" dirty="0"/>
              <a:t>It can be surprising what comes up in this activity. </a:t>
            </a:r>
          </a:p>
          <a:p>
            <a:r>
              <a:rPr lang="en-GB" sz="3600" dirty="0"/>
              <a:t>Reflect on this process in your journal, think about how you ended up talking about a different theme and why this might be</a:t>
            </a:r>
          </a:p>
        </p:txBody>
      </p:sp>
    </p:spTree>
    <p:extLst>
      <p:ext uri="{BB962C8B-B14F-4D97-AF65-F5344CB8AC3E}">
        <p14:creationId xmlns:p14="http://schemas.microsoft.com/office/powerpoint/2010/main" val="2676047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036D0D5-3AA0-47FD-A83C-7A06CA2EE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D28B09-C850-4EA4-8888-67416520F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A843A59-7337-AA93-C9B8-4C0DF33CE9AA}"/>
              </a:ext>
            </a:extLst>
          </p:cNvPr>
          <p:cNvPicPr>
            <a:picLocks noGrp="1" noChangeAspect="1"/>
          </p:cNvPicPr>
          <p:nvPr>
            <p:ph idx="1"/>
          </p:nvPr>
        </p:nvPicPr>
        <p:blipFill>
          <a:blip r:embed="rId2"/>
          <a:stretch>
            <a:fillRect/>
          </a:stretch>
        </p:blipFill>
        <p:spPr>
          <a:xfrm>
            <a:off x="2531674" y="565573"/>
            <a:ext cx="7123570" cy="5734474"/>
          </a:xfrm>
          <a:prstGeom prst="rect">
            <a:avLst/>
          </a:prstGeom>
        </p:spPr>
      </p:pic>
      <p:sp>
        <p:nvSpPr>
          <p:cNvPr id="13" name="Rectangle 12">
            <a:extLst>
              <a:ext uri="{FF2B5EF4-FFF2-40B4-BE49-F238E27FC236}">
                <a16:creationId xmlns:a16="http://schemas.microsoft.com/office/drawing/2014/main" id="{8DE9D5BA-83AA-4459-83D3-20EC090C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475C62"/>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93679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10A9-93ED-40C1-B132-3EF49D99F87D}"/>
              </a:ext>
            </a:extLst>
          </p:cNvPr>
          <p:cNvSpPr>
            <a:spLocks noGrp="1"/>
          </p:cNvSpPr>
          <p:nvPr>
            <p:ph type="title"/>
          </p:nvPr>
        </p:nvSpPr>
        <p:spPr/>
        <p:txBody>
          <a:bodyPr wrap="square">
            <a:normAutofit/>
          </a:bodyPr>
          <a:lstStyle/>
          <a:p>
            <a:r>
              <a:rPr lang="it-IT" sz="3200" dirty="0">
                <a:solidFill>
                  <a:schemeClr val="accent1">
                    <a:lumMod val="75000"/>
                  </a:schemeClr>
                </a:solidFill>
              </a:rPr>
              <a:t>The ERA model (Jasper, 2013) </a:t>
            </a:r>
            <a:endParaRPr lang="en-GB" sz="3200" dirty="0">
              <a:solidFill>
                <a:schemeClr val="accent1">
                  <a:lumMod val="75000"/>
                </a:schemeClr>
              </a:solidFill>
            </a:endParaRPr>
          </a:p>
        </p:txBody>
      </p:sp>
      <p:graphicFrame>
        <p:nvGraphicFramePr>
          <p:cNvPr id="11" name="Diagram 11">
            <a:extLst>
              <a:ext uri="{FF2B5EF4-FFF2-40B4-BE49-F238E27FC236}">
                <a16:creationId xmlns:a16="http://schemas.microsoft.com/office/drawing/2014/main" id="{D571AE19-7461-4F62-90BF-215C3910F6E9}"/>
              </a:ext>
            </a:extLst>
          </p:cNvPr>
          <p:cNvGraphicFramePr>
            <a:graphicFrameLocks noGrp="1"/>
          </p:cNvGraphicFramePr>
          <p:nvPr>
            <p:ph sz="half" idx="1"/>
            <p:extLst>
              <p:ext uri="{D42A27DB-BD31-4B8C-83A1-F6EECF244321}">
                <p14:modId xmlns:p14="http://schemas.microsoft.com/office/powerpoint/2010/main" val="131525221"/>
              </p:ext>
            </p:extLst>
          </p:nvPr>
        </p:nvGraphicFramePr>
        <p:xfrm>
          <a:off x="1143000" y="2057400"/>
          <a:ext cx="4754563"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8249B034-D708-F74D-BECF-190AE18090B0}"/>
              </a:ext>
            </a:extLst>
          </p:cNvPr>
          <p:cNvSpPr>
            <a:spLocks noGrp="1"/>
          </p:cNvSpPr>
          <p:nvPr>
            <p:ph sz="half" idx="2"/>
          </p:nvPr>
        </p:nvSpPr>
        <p:spPr>
          <a:xfrm>
            <a:off x="6267612" y="1623753"/>
            <a:ext cx="4754880" cy="4457007"/>
          </a:xfrm>
        </p:spPr>
        <p:txBody>
          <a:bodyPr>
            <a:normAutofit/>
          </a:bodyPr>
          <a:lstStyle/>
          <a:p>
            <a:r>
              <a:rPr lang="en-GB" dirty="0">
                <a:solidFill>
                  <a:schemeClr val="accent1">
                    <a:lumMod val="75000"/>
                  </a:schemeClr>
                </a:solidFill>
              </a:rPr>
              <a:t>Experience: Any significant event that has happened recently. It could also be a past event that has now become important</a:t>
            </a:r>
          </a:p>
          <a:p>
            <a:r>
              <a:rPr lang="en-GB" dirty="0">
                <a:solidFill>
                  <a:schemeClr val="accent1">
                    <a:lumMod val="75000"/>
                  </a:schemeClr>
                </a:solidFill>
              </a:rPr>
              <a:t>Reflection: This happens after the event. How do we learn from the experience and how might we respond differently in the future</a:t>
            </a:r>
          </a:p>
          <a:p>
            <a:r>
              <a:rPr lang="en-GB" dirty="0">
                <a:solidFill>
                  <a:schemeClr val="accent1">
                    <a:lumMod val="75000"/>
                  </a:schemeClr>
                </a:solidFill>
              </a:rPr>
              <a:t>Action: This relates to the actions we take as a response to the reflection. What new perceptions might we have as we move forward?</a:t>
            </a:r>
          </a:p>
          <a:p>
            <a:endParaRPr lang="en-GB" dirty="0"/>
          </a:p>
        </p:txBody>
      </p:sp>
    </p:spTree>
    <p:extLst>
      <p:ext uri="{BB962C8B-B14F-4D97-AF65-F5344CB8AC3E}">
        <p14:creationId xmlns:p14="http://schemas.microsoft.com/office/powerpoint/2010/main" val="2477349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CEF78-5601-4ABE-8454-F5339E58F5CE}"/>
              </a:ext>
            </a:extLst>
          </p:cNvPr>
          <p:cNvSpPr>
            <a:spLocks noGrp="1"/>
          </p:cNvSpPr>
          <p:nvPr>
            <p:ph type="title"/>
          </p:nvPr>
        </p:nvSpPr>
        <p:spPr>
          <a:xfrm>
            <a:off x="8366400" y="619200"/>
            <a:ext cx="3107463" cy="5510138"/>
          </a:xfrm>
        </p:spPr>
        <p:txBody>
          <a:bodyPr>
            <a:normAutofit/>
          </a:bodyPr>
          <a:lstStyle/>
          <a:p>
            <a:r>
              <a:rPr lang="en-GB" dirty="0"/>
              <a:t>Learning</a:t>
            </a:r>
            <a:endParaRPr lang="en-US" dirty="0"/>
          </a:p>
        </p:txBody>
      </p:sp>
      <p:graphicFrame>
        <p:nvGraphicFramePr>
          <p:cNvPr id="7" name="Content Placeholder 2">
            <a:extLst>
              <a:ext uri="{FF2B5EF4-FFF2-40B4-BE49-F238E27FC236}">
                <a16:creationId xmlns:a16="http://schemas.microsoft.com/office/drawing/2014/main" id="{657A8FB2-6F2C-4461-A27B-0A5A09771EBE}"/>
              </a:ext>
            </a:extLst>
          </p:cNvPr>
          <p:cNvGraphicFramePr>
            <a:graphicFrameLocks noGrp="1"/>
          </p:cNvGraphicFramePr>
          <p:nvPr>
            <p:ph idx="1"/>
            <p:extLst>
              <p:ext uri="{D42A27DB-BD31-4B8C-83A1-F6EECF244321}">
                <p14:modId xmlns:p14="http://schemas.microsoft.com/office/powerpoint/2010/main" val="825179350"/>
              </p:ext>
            </p:extLst>
          </p:nvPr>
        </p:nvGraphicFramePr>
        <p:xfrm>
          <a:off x="720000" y="728664"/>
          <a:ext cx="8601338" cy="58605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973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97BDE-22E0-40A4-A9C9-85B87410AE18}"/>
              </a:ext>
            </a:extLst>
          </p:cNvPr>
          <p:cNvSpPr>
            <a:spLocks noGrp="1"/>
          </p:cNvSpPr>
          <p:nvPr>
            <p:ph type="title"/>
          </p:nvPr>
        </p:nvSpPr>
        <p:spPr/>
        <p:txBody>
          <a:bodyPr/>
          <a:lstStyle/>
          <a:p>
            <a:r>
              <a:rPr lang="en-GB" dirty="0"/>
              <a:t>Driscoll (2007) – ‘WHAT’ Model</a:t>
            </a:r>
          </a:p>
        </p:txBody>
      </p:sp>
      <p:graphicFrame>
        <p:nvGraphicFramePr>
          <p:cNvPr id="6" name="Content Placeholder 2">
            <a:extLst>
              <a:ext uri="{FF2B5EF4-FFF2-40B4-BE49-F238E27FC236}">
                <a16:creationId xmlns:a16="http://schemas.microsoft.com/office/drawing/2014/main" id="{D8712E55-684E-4A89-A185-97CD2803F25C}"/>
              </a:ext>
            </a:extLst>
          </p:cNvPr>
          <p:cNvGraphicFramePr>
            <a:graphicFrameLocks noGrp="1"/>
          </p:cNvGraphicFramePr>
          <p:nvPr>
            <p:ph idx="1"/>
            <p:extLst>
              <p:ext uri="{D42A27DB-BD31-4B8C-83A1-F6EECF244321}">
                <p14:modId xmlns:p14="http://schemas.microsoft.com/office/powerpoint/2010/main" val="2765610022"/>
              </p:ext>
            </p:extLst>
          </p:nvPr>
        </p:nvGraphicFramePr>
        <p:xfrm>
          <a:off x="243840" y="1701338"/>
          <a:ext cx="11637818"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374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18E27C3A-603A-42A0-BA65-2D3FB210ADBC}"/>
              </a:ext>
            </a:extLst>
          </p:cNvPr>
          <p:cNvPicPr>
            <a:picLocks noGrp="1" noChangeAspect="1"/>
          </p:cNvPicPr>
          <p:nvPr>
            <p:ph idx="1"/>
          </p:nvPr>
        </p:nvPicPr>
        <p:blipFill rotWithShape="1">
          <a:blip r:embed="rId2"/>
          <a:srcRect t="2119" r="-2" b="2117"/>
          <a:stretch/>
        </p:blipFill>
        <p:spPr>
          <a:xfrm>
            <a:off x="655803" y="566413"/>
            <a:ext cx="10989393" cy="5682768"/>
          </a:xfrm>
          <a:custGeom>
            <a:avLst/>
            <a:gdLst/>
            <a:ahLst/>
            <a:cxnLst/>
            <a:rect l="l" t="t" r="r" b="b"/>
            <a:pathLst>
              <a:path w="10989393" h="5682768">
                <a:moveTo>
                  <a:pt x="8876164" y="0"/>
                </a:moveTo>
                <a:cubicBezTo>
                  <a:pt x="8876164" y="0"/>
                  <a:pt x="8876164" y="0"/>
                  <a:pt x="10361638" y="73232"/>
                </a:cubicBezTo>
                <a:cubicBezTo>
                  <a:pt x="10820117" y="146463"/>
                  <a:pt x="11021848" y="439389"/>
                  <a:pt x="10985170" y="937364"/>
                </a:cubicBezTo>
                <a:cubicBezTo>
                  <a:pt x="10985170" y="937364"/>
                  <a:pt x="10985170" y="937364"/>
                  <a:pt x="10948491" y="1742911"/>
                </a:cubicBezTo>
                <a:cubicBezTo>
                  <a:pt x="10966830" y="2021191"/>
                  <a:pt x="10985170" y="2709567"/>
                  <a:pt x="10985170" y="3778748"/>
                </a:cubicBezTo>
                <a:cubicBezTo>
                  <a:pt x="10985170" y="4144906"/>
                  <a:pt x="10985170" y="4437832"/>
                  <a:pt x="10966830" y="4657527"/>
                </a:cubicBezTo>
                <a:cubicBezTo>
                  <a:pt x="10985170" y="4730758"/>
                  <a:pt x="10985170" y="4803990"/>
                  <a:pt x="10985170" y="4891868"/>
                </a:cubicBezTo>
                <a:cubicBezTo>
                  <a:pt x="10985170" y="5067623"/>
                  <a:pt x="10966830" y="5199440"/>
                  <a:pt x="10930152" y="5301964"/>
                </a:cubicBezTo>
                <a:cubicBezTo>
                  <a:pt x="10893474" y="5404488"/>
                  <a:pt x="10801778" y="5477720"/>
                  <a:pt x="10636725" y="5550951"/>
                </a:cubicBezTo>
                <a:cubicBezTo>
                  <a:pt x="10471673" y="5624183"/>
                  <a:pt x="10214924" y="5653476"/>
                  <a:pt x="9866480" y="5653476"/>
                </a:cubicBezTo>
                <a:cubicBezTo>
                  <a:pt x="9866480" y="5653476"/>
                  <a:pt x="9866480" y="5653476"/>
                  <a:pt x="3759533" y="5653476"/>
                </a:cubicBezTo>
                <a:cubicBezTo>
                  <a:pt x="3759533" y="5653476"/>
                  <a:pt x="3759533" y="5653476"/>
                  <a:pt x="2127345" y="5682768"/>
                </a:cubicBezTo>
                <a:cubicBezTo>
                  <a:pt x="2127345" y="5682768"/>
                  <a:pt x="2127345" y="5682768"/>
                  <a:pt x="623533" y="5609537"/>
                </a:cubicBezTo>
                <a:cubicBezTo>
                  <a:pt x="165053" y="5521659"/>
                  <a:pt x="-36678" y="5243379"/>
                  <a:pt x="18340" y="4745404"/>
                </a:cubicBezTo>
                <a:cubicBezTo>
                  <a:pt x="18340" y="4745404"/>
                  <a:pt x="18340" y="4745404"/>
                  <a:pt x="55018" y="3939857"/>
                </a:cubicBezTo>
                <a:cubicBezTo>
                  <a:pt x="18340" y="3661577"/>
                  <a:pt x="18340" y="2973201"/>
                  <a:pt x="18340" y="1889374"/>
                </a:cubicBezTo>
                <a:cubicBezTo>
                  <a:pt x="18340" y="1537863"/>
                  <a:pt x="18340" y="1244936"/>
                  <a:pt x="18340" y="1025242"/>
                </a:cubicBezTo>
                <a:cubicBezTo>
                  <a:pt x="18340" y="952010"/>
                  <a:pt x="0" y="878779"/>
                  <a:pt x="0" y="790901"/>
                </a:cubicBezTo>
                <a:cubicBezTo>
                  <a:pt x="0" y="615145"/>
                  <a:pt x="18340" y="468682"/>
                  <a:pt x="55018" y="380804"/>
                </a:cubicBezTo>
                <a:cubicBezTo>
                  <a:pt x="91696" y="278280"/>
                  <a:pt x="183392" y="190402"/>
                  <a:pt x="348445" y="131817"/>
                </a:cubicBezTo>
                <a:cubicBezTo>
                  <a:pt x="513497" y="58585"/>
                  <a:pt x="770246" y="29293"/>
                  <a:pt x="1118690" y="29293"/>
                </a:cubicBezTo>
                <a:cubicBezTo>
                  <a:pt x="1118690" y="29293"/>
                  <a:pt x="1118690" y="29293"/>
                  <a:pt x="7225638" y="29293"/>
                </a:cubicBezTo>
                <a:cubicBezTo>
                  <a:pt x="7225638" y="29293"/>
                  <a:pt x="7225638" y="29293"/>
                  <a:pt x="8876164" y="0"/>
                </a:cubicBezTo>
                <a:close/>
              </a:path>
            </a:pathLst>
          </a:custGeom>
        </p:spPr>
      </p:pic>
    </p:spTree>
    <p:extLst>
      <p:ext uri="{BB962C8B-B14F-4D97-AF65-F5344CB8AC3E}">
        <p14:creationId xmlns:p14="http://schemas.microsoft.com/office/powerpoint/2010/main" val="3183346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B3959-1E4E-4B8E-BA27-8592D18A2E72}"/>
              </a:ext>
            </a:extLst>
          </p:cNvPr>
          <p:cNvSpPr>
            <a:spLocks noGrp="1"/>
          </p:cNvSpPr>
          <p:nvPr>
            <p:ph type="title"/>
          </p:nvPr>
        </p:nvSpPr>
        <p:spPr>
          <a:xfrm>
            <a:off x="720000" y="619200"/>
            <a:ext cx="4991961" cy="1477328"/>
          </a:xfrm>
        </p:spPr>
        <p:txBody>
          <a:bodyPr wrap="square" anchor="ctr">
            <a:normAutofit/>
          </a:bodyPr>
          <a:lstStyle/>
          <a:p>
            <a:r>
              <a:rPr lang="en-GB" sz="3200"/>
              <a:t>Kolb's Experiential Learning Cycle</a:t>
            </a:r>
          </a:p>
        </p:txBody>
      </p:sp>
      <p:sp>
        <p:nvSpPr>
          <p:cNvPr id="3" name="Content Placeholder 2">
            <a:extLst>
              <a:ext uri="{FF2B5EF4-FFF2-40B4-BE49-F238E27FC236}">
                <a16:creationId xmlns:a16="http://schemas.microsoft.com/office/drawing/2014/main" id="{7F4F03E1-913B-40DD-9A07-A7A8D0C3CD90}"/>
              </a:ext>
            </a:extLst>
          </p:cNvPr>
          <p:cNvSpPr>
            <a:spLocks noGrp="1"/>
          </p:cNvSpPr>
          <p:nvPr>
            <p:ph idx="1"/>
          </p:nvPr>
        </p:nvSpPr>
        <p:spPr>
          <a:xfrm>
            <a:off x="719999" y="2096528"/>
            <a:ext cx="6201732" cy="4531487"/>
          </a:xfrm>
        </p:spPr>
        <p:txBody>
          <a:bodyPr vert="horz" lIns="0" tIns="0" rIns="0" bIns="0" rtlCol="0" anchor="t">
            <a:normAutofit/>
          </a:bodyPr>
          <a:lstStyle/>
          <a:p>
            <a:pPr>
              <a:lnSpc>
                <a:spcPct val="110000"/>
              </a:lnSpc>
            </a:pPr>
            <a:r>
              <a:rPr lang="en-GB" sz="2800" dirty="0">
                <a:solidFill>
                  <a:schemeClr val="accent1">
                    <a:lumMod val="75000"/>
                  </a:schemeClr>
                </a:solidFill>
                <a:ea typeface="+mn-lt"/>
                <a:cs typeface="+mn-lt"/>
              </a:rPr>
              <a:t>Kolb suggests that this cycle starts with an experience, which is explored and viewed through a reflective, observation lens. It is followed with abstract conceptualisation (when new ideas emerge), then comes the active experimentation ready for the next experience.</a:t>
            </a:r>
          </a:p>
        </p:txBody>
      </p:sp>
      <p:pic>
        <p:nvPicPr>
          <p:cNvPr id="4" name="Picture 4" descr="Diagram&#10;&#10;Description automatically generated">
            <a:extLst>
              <a:ext uri="{FF2B5EF4-FFF2-40B4-BE49-F238E27FC236}">
                <a16:creationId xmlns:a16="http://schemas.microsoft.com/office/drawing/2014/main" id="{0AA49131-BD43-4EB1-8166-57681BEC5C82}"/>
              </a:ext>
            </a:extLst>
          </p:cNvPr>
          <p:cNvPicPr>
            <a:picLocks noChangeAspect="1"/>
          </p:cNvPicPr>
          <p:nvPr/>
        </p:nvPicPr>
        <p:blipFill>
          <a:blip r:embed="rId2"/>
          <a:stretch>
            <a:fillRect/>
          </a:stretch>
        </p:blipFill>
        <p:spPr>
          <a:xfrm>
            <a:off x="7176162" y="1636099"/>
            <a:ext cx="4284000" cy="357714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816831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06EEF-7911-4D04-B855-4A5DA3F5EC1B}"/>
              </a:ext>
            </a:extLst>
          </p:cNvPr>
          <p:cNvSpPr>
            <a:spLocks noGrp="1"/>
          </p:cNvSpPr>
          <p:nvPr>
            <p:ph type="title"/>
          </p:nvPr>
        </p:nvSpPr>
        <p:spPr>
          <a:xfrm>
            <a:off x="720000" y="619200"/>
            <a:ext cx="4991961" cy="1477328"/>
          </a:xfrm>
        </p:spPr>
        <p:txBody>
          <a:bodyPr wrap="square" anchor="ctr">
            <a:normAutofit/>
          </a:bodyPr>
          <a:lstStyle/>
          <a:p>
            <a:r>
              <a:rPr lang="en-GB" sz="3200" dirty="0"/>
              <a:t>Gibb's reflective model: 6 stages</a:t>
            </a:r>
          </a:p>
        </p:txBody>
      </p:sp>
      <p:sp>
        <p:nvSpPr>
          <p:cNvPr id="3" name="Content Placeholder 2">
            <a:extLst>
              <a:ext uri="{FF2B5EF4-FFF2-40B4-BE49-F238E27FC236}">
                <a16:creationId xmlns:a16="http://schemas.microsoft.com/office/drawing/2014/main" id="{242717C7-B2EA-4DFD-BACF-EC6139C18E25}"/>
              </a:ext>
            </a:extLst>
          </p:cNvPr>
          <p:cNvSpPr>
            <a:spLocks noGrp="1"/>
          </p:cNvSpPr>
          <p:nvPr>
            <p:ph idx="1"/>
          </p:nvPr>
        </p:nvSpPr>
        <p:spPr>
          <a:xfrm>
            <a:off x="720000" y="2541600"/>
            <a:ext cx="4991962" cy="3216273"/>
          </a:xfrm>
        </p:spPr>
        <p:txBody>
          <a:bodyPr vert="horz" lIns="0" tIns="0" rIns="0" bIns="0" rtlCol="0">
            <a:normAutofit/>
          </a:bodyPr>
          <a:lstStyle/>
          <a:p>
            <a:r>
              <a:rPr lang="en-GB" dirty="0"/>
              <a:t>Description</a:t>
            </a:r>
          </a:p>
          <a:p>
            <a:r>
              <a:rPr lang="en-GB" dirty="0"/>
              <a:t>Feelings</a:t>
            </a:r>
          </a:p>
          <a:p>
            <a:r>
              <a:rPr lang="en-GB" dirty="0"/>
              <a:t>Evaluation</a:t>
            </a:r>
          </a:p>
          <a:p>
            <a:r>
              <a:rPr lang="en-GB" dirty="0"/>
              <a:t>Analysis</a:t>
            </a:r>
          </a:p>
          <a:p>
            <a:r>
              <a:rPr lang="en-GB" dirty="0"/>
              <a:t>Conclusion</a:t>
            </a:r>
          </a:p>
          <a:p>
            <a:r>
              <a:rPr lang="en-GB" dirty="0"/>
              <a:t>Action Plan</a:t>
            </a:r>
          </a:p>
        </p:txBody>
      </p:sp>
      <p:pic>
        <p:nvPicPr>
          <p:cNvPr id="5" name="Picture 5" descr="Diagram&#10;&#10;Description automatically generated">
            <a:extLst>
              <a:ext uri="{FF2B5EF4-FFF2-40B4-BE49-F238E27FC236}">
                <a16:creationId xmlns:a16="http://schemas.microsoft.com/office/drawing/2014/main" id="{CC48CA0C-11E9-4D6B-8703-CD0B5DE5C897}"/>
              </a:ext>
            </a:extLst>
          </p:cNvPr>
          <p:cNvPicPr>
            <a:picLocks noChangeAspect="1"/>
          </p:cNvPicPr>
          <p:nvPr/>
        </p:nvPicPr>
        <p:blipFill>
          <a:blip r:embed="rId2"/>
          <a:stretch>
            <a:fillRect/>
          </a:stretch>
        </p:blipFill>
        <p:spPr>
          <a:xfrm>
            <a:off x="4472247" y="1025628"/>
            <a:ext cx="6987915" cy="5491549"/>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2268622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F923-DA0C-4AA0-8C76-EA4611B5B4B8}"/>
              </a:ext>
            </a:extLst>
          </p:cNvPr>
          <p:cNvSpPr>
            <a:spLocks noGrp="1"/>
          </p:cNvSpPr>
          <p:nvPr>
            <p:ph type="title"/>
          </p:nvPr>
        </p:nvSpPr>
        <p:spPr>
          <a:xfrm>
            <a:off x="720000" y="619200"/>
            <a:ext cx="3107463" cy="5510138"/>
          </a:xfrm>
        </p:spPr>
        <p:txBody>
          <a:bodyPr>
            <a:normAutofit/>
          </a:bodyPr>
          <a:lstStyle/>
          <a:p>
            <a:r>
              <a:rPr lang="en-GB" dirty="0"/>
              <a:t>Group Activity: Models of Reflection</a:t>
            </a:r>
          </a:p>
        </p:txBody>
      </p:sp>
      <p:graphicFrame>
        <p:nvGraphicFramePr>
          <p:cNvPr id="19" name="Content Placeholder 2">
            <a:extLst>
              <a:ext uri="{FF2B5EF4-FFF2-40B4-BE49-F238E27FC236}">
                <a16:creationId xmlns:a16="http://schemas.microsoft.com/office/drawing/2014/main" id="{26EB617A-89DF-4094-A789-9B41D31C0312}"/>
              </a:ext>
            </a:extLst>
          </p:cNvPr>
          <p:cNvGraphicFramePr>
            <a:graphicFrameLocks noGrp="1"/>
          </p:cNvGraphicFramePr>
          <p:nvPr>
            <p:ph idx="1"/>
            <p:extLst>
              <p:ext uri="{D42A27DB-BD31-4B8C-83A1-F6EECF244321}">
                <p14:modId xmlns:p14="http://schemas.microsoft.com/office/powerpoint/2010/main" val="101557112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1998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45E10-EA11-4AD4-B8EF-6738B3176A36}"/>
              </a:ext>
            </a:extLst>
          </p:cNvPr>
          <p:cNvSpPr>
            <a:spLocks noGrp="1"/>
          </p:cNvSpPr>
          <p:nvPr>
            <p:ph type="title"/>
          </p:nvPr>
        </p:nvSpPr>
        <p:spPr/>
        <p:txBody>
          <a:bodyPr/>
          <a:lstStyle/>
          <a:p>
            <a:r>
              <a:rPr lang="en-GB" dirty="0"/>
              <a:t>Strengths and Limitations of Models</a:t>
            </a:r>
          </a:p>
        </p:txBody>
      </p:sp>
      <p:graphicFrame>
        <p:nvGraphicFramePr>
          <p:cNvPr id="4" name="Table 4">
            <a:extLst>
              <a:ext uri="{FF2B5EF4-FFF2-40B4-BE49-F238E27FC236}">
                <a16:creationId xmlns:a16="http://schemas.microsoft.com/office/drawing/2014/main" id="{CB79A5CC-8E37-40F7-A049-6215DA490018}"/>
              </a:ext>
            </a:extLst>
          </p:cNvPr>
          <p:cNvGraphicFramePr>
            <a:graphicFrameLocks noGrp="1"/>
          </p:cNvGraphicFramePr>
          <p:nvPr>
            <p:ph idx="1"/>
          </p:nvPr>
        </p:nvGraphicFramePr>
        <p:xfrm>
          <a:off x="720725" y="2541588"/>
          <a:ext cx="10728324" cy="2931160"/>
        </p:xfrm>
        <a:graphic>
          <a:graphicData uri="http://schemas.openxmlformats.org/drawingml/2006/table">
            <a:tbl>
              <a:tblPr firstRow="1" bandRow="1">
                <a:tableStyleId>{5C22544A-7EE6-4342-B048-85BDC9FD1C3A}</a:tableStyleId>
              </a:tblPr>
              <a:tblGrid>
                <a:gridCol w="5364162">
                  <a:extLst>
                    <a:ext uri="{9D8B030D-6E8A-4147-A177-3AD203B41FA5}">
                      <a16:colId xmlns:a16="http://schemas.microsoft.com/office/drawing/2014/main" val="2974629856"/>
                    </a:ext>
                  </a:extLst>
                </a:gridCol>
                <a:gridCol w="5364162">
                  <a:extLst>
                    <a:ext uri="{9D8B030D-6E8A-4147-A177-3AD203B41FA5}">
                      <a16:colId xmlns:a16="http://schemas.microsoft.com/office/drawing/2014/main" val="2776800177"/>
                    </a:ext>
                  </a:extLst>
                </a:gridCol>
              </a:tblGrid>
              <a:tr h="370840">
                <a:tc>
                  <a:txBody>
                    <a:bodyPr/>
                    <a:lstStyle/>
                    <a:p>
                      <a:r>
                        <a:rPr lang="en-GB" dirty="0"/>
                        <a:t>Strengths</a:t>
                      </a:r>
                    </a:p>
                  </a:txBody>
                  <a:tcPr/>
                </a:tc>
                <a:tc>
                  <a:txBody>
                    <a:bodyPr/>
                    <a:lstStyle/>
                    <a:p>
                      <a:r>
                        <a:rPr lang="en-GB" dirty="0"/>
                        <a:t>Limitations</a:t>
                      </a:r>
                    </a:p>
                  </a:txBody>
                  <a:tcPr/>
                </a:tc>
                <a:extLst>
                  <a:ext uri="{0D108BD9-81ED-4DB2-BD59-A6C34878D82A}">
                    <a16:rowId xmlns:a16="http://schemas.microsoft.com/office/drawing/2014/main" val="276354913"/>
                  </a:ext>
                </a:extLst>
              </a:tr>
              <a:tr h="370840">
                <a:tc>
                  <a:txBody>
                    <a:bodyPr/>
                    <a:lstStyle/>
                    <a:p>
                      <a:r>
                        <a:rPr lang="en-GB" dirty="0"/>
                        <a:t>Can be helpful to use a model when reflecting on a situation</a:t>
                      </a:r>
                    </a:p>
                  </a:txBody>
                  <a:tcPr/>
                </a:tc>
                <a:tc>
                  <a:txBody>
                    <a:bodyPr/>
                    <a:lstStyle/>
                    <a:p>
                      <a:r>
                        <a:rPr lang="en-GB" dirty="0"/>
                        <a:t>They all suggest that each stage must be completed in the same way</a:t>
                      </a:r>
                    </a:p>
                  </a:txBody>
                  <a:tcPr/>
                </a:tc>
                <a:extLst>
                  <a:ext uri="{0D108BD9-81ED-4DB2-BD59-A6C34878D82A}">
                    <a16:rowId xmlns:a16="http://schemas.microsoft.com/office/drawing/2014/main" val="1550703031"/>
                  </a:ext>
                </a:extLst>
              </a:tr>
              <a:tr h="370840">
                <a:tc>
                  <a:txBody>
                    <a:bodyPr/>
                    <a:lstStyle/>
                    <a:p>
                      <a:r>
                        <a:rPr lang="en-GB" dirty="0"/>
                        <a:t>They can be  a helpful starting point if you are unsure where to begin</a:t>
                      </a:r>
                    </a:p>
                  </a:txBody>
                  <a:tcPr/>
                </a:tc>
                <a:tc>
                  <a:txBody>
                    <a:bodyPr/>
                    <a:lstStyle/>
                    <a:p>
                      <a:r>
                        <a:rPr lang="en-GB" dirty="0"/>
                        <a:t>Do we ever really start at the beginning of any situation?</a:t>
                      </a:r>
                    </a:p>
                  </a:txBody>
                  <a:tcPr/>
                </a:tc>
                <a:extLst>
                  <a:ext uri="{0D108BD9-81ED-4DB2-BD59-A6C34878D82A}">
                    <a16:rowId xmlns:a16="http://schemas.microsoft.com/office/drawing/2014/main" val="3316703232"/>
                  </a:ext>
                </a:extLst>
              </a:tr>
              <a:tr h="370840">
                <a:tc>
                  <a:txBody>
                    <a:bodyPr/>
                    <a:lstStyle/>
                    <a:p>
                      <a:r>
                        <a:rPr lang="en-GB" dirty="0"/>
                        <a:t>They allow you to reflect and assess at each stage</a:t>
                      </a:r>
                    </a:p>
                  </a:txBody>
                  <a:tcPr/>
                </a:tc>
                <a:tc>
                  <a:txBody>
                    <a:bodyPr/>
                    <a:lstStyle/>
                    <a:p>
                      <a:r>
                        <a:rPr lang="en-GB" dirty="0"/>
                        <a:t>These models may not work in every experience of situation</a:t>
                      </a:r>
                    </a:p>
                  </a:txBody>
                  <a:tcPr/>
                </a:tc>
                <a:extLst>
                  <a:ext uri="{0D108BD9-81ED-4DB2-BD59-A6C34878D82A}">
                    <a16:rowId xmlns:a16="http://schemas.microsoft.com/office/drawing/2014/main" val="2173522537"/>
                  </a:ext>
                </a:extLst>
              </a:tr>
              <a:tr h="370840">
                <a:tc>
                  <a:txBody>
                    <a:bodyPr/>
                    <a:lstStyle/>
                    <a:p>
                      <a:r>
                        <a:rPr lang="en-GB" dirty="0"/>
                        <a:t>You will know when the model is complete and you're ready to move onto the next experience</a:t>
                      </a:r>
                    </a:p>
                  </a:txBody>
                  <a:tcPr/>
                </a:tc>
                <a:tc>
                  <a:txBody>
                    <a:bodyPr/>
                    <a:lstStyle/>
                    <a:p>
                      <a:r>
                        <a:rPr lang="en-GB" dirty="0"/>
                        <a:t>Reflective process does not begin and end, it's a continual process</a:t>
                      </a:r>
                    </a:p>
                  </a:txBody>
                  <a:tcPr/>
                </a:tc>
                <a:extLst>
                  <a:ext uri="{0D108BD9-81ED-4DB2-BD59-A6C34878D82A}">
                    <a16:rowId xmlns:a16="http://schemas.microsoft.com/office/drawing/2014/main" val="774828496"/>
                  </a:ext>
                </a:extLst>
              </a:tr>
            </a:tbl>
          </a:graphicData>
        </a:graphic>
      </p:graphicFrame>
    </p:spTree>
    <p:extLst>
      <p:ext uri="{BB962C8B-B14F-4D97-AF65-F5344CB8AC3E}">
        <p14:creationId xmlns:p14="http://schemas.microsoft.com/office/powerpoint/2010/main" val="1827712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E055D-3601-4C56-A56C-EC342AB6C667}"/>
              </a:ext>
            </a:extLst>
          </p:cNvPr>
          <p:cNvSpPr>
            <a:spLocks noGrp="1"/>
          </p:cNvSpPr>
          <p:nvPr>
            <p:ph type="title"/>
          </p:nvPr>
        </p:nvSpPr>
        <p:spPr>
          <a:xfrm>
            <a:off x="720000" y="619200"/>
            <a:ext cx="10728322" cy="681586"/>
          </a:xfrm>
        </p:spPr>
        <p:txBody>
          <a:bodyPr wrap="square">
            <a:normAutofit/>
          </a:bodyPr>
          <a:lstStyle/>
          <a:p>
            <a:r>
              <a:rPr lang="en-GB" sz="3200"/>
              <a:t>Moving forward and going backwards..</a:t>
            </a:r>
          </a:p>
        </p:txBody>
      </p:sp>
      <p:graphicFrame>
        <p:nvGraphicFramePr>
          <p:cNvPr id="10" name="Content Placeholder 2">
            <a:extLst>
              <a:ext uri="{FF2B5EF4-FFF2-40B4-BE49-F238E27FC236}">
                <a16:creationId xmlns:a16="http://schemas.microsoft.com/office/drawing/2014/main" id="{A317F499-81B6-4570-B340-319869608372}"/>
              </a:ext>
            </a:extLst>
          </p:cNvPr>
          <p:cNvGraphicFramePr>
            <a:graphicFrameLocks noGrp="1"/>
          </p:cNvGraphicFramePr>
          <p:nvPr>
            <p:ph idx="1"/>
            <p:extLst>
              <p:ext uri="{D42A27DB-BD31-4B8C-83A1-F6EECF244321}">
                <p14:modId xmlns:p14="http://schemas.microsoft.com/office/powerpoint/2010/main" val="1256779385"/>
              </p:ext>
            </p:extLst>
          </p:nvPr>
        </p:nvGraphicFramePr>
        <p:xfrm>
          <a:off x="260465" y="1357745"/>
          <a:ext cx="11709862" cy="52370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1061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Wooden robot over white background">
            <a:extLst>
              <a:ext uri="{FF2B5EF4-FFF2-40B4-BE49-F238E27FC236}">
                <a16:creationId xmlns:a16="http://schemas.microsoft.com/office/drawing/2014/main" id="{0548A03B-5885-EC56-1374-EF77FC57E90A}"/>
              </a:ext>
            </a:extLst>
          </p:cNvPr>
          <p:cNvPicPr>
            <a:picLocks noChangeAspect="1"/>
          </p:cNvPicPr>
          <p:nvPr/>
        </p:nvPicPr>
        <p:blipFill>
          <a:blip r:embed="rId2">
            <a:duotone>
              <a:schemeClr val="accent1">
                <a:shade val="45000"/>
                <a:satMod val="135000"/>
              </a:schemeClr>
              <a:prstClr val="white"/>
            </a:duotone>
            <a:alphaModFix amt="60000"/>
          </a:blip>
          <a:srcRect t="15730"/>
          <a:stretch/>
        </p:blipFill>
        <p:spPr>
          <a:xfrm>
            <a:off x="20" y="-1"/>
            <a:ext cx="12191980" cy="6858001"/>
          </a:xfrm>
          <a:prstGeom prst="rect">
            <a:avLst/>
          </a:prstGeom>
        </p:spPr>
      </p:pic>
      <p:cxnSp>
        <p:nvCxnSpPr>
          <p:cNvPr id="13" name="Straight Connector 12">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CDD3EF9B-A097-EC57-2CAD-13BEE45522E9}"/>
              </a:ext>
            </a:extLst>
          </p:cNvPr>
          <p:cNvSpPr>
            <a:spLocks noGrp="1"/>
          </p:cNvSpPr>
          <p:nvPr>
            <p:ph type="ctrTitle"/>
          </p:nvPr>
        </p:nvSpPr>
        <p:spPr>
          <a:xfrm>
            <a:off x="1109980" y="882376"/>
            <a:ext cx="9966960" cy="2926080"/>
          </a:xfrm>
        </p:spPr>
        <p:txBody>
          <a:bodyPr>
            <a:normAutofit/>
          </a:bodyPr>
          <a:lstStyle/>
          <a:p>
            <a:r>
              <a:rPr lang="en-GB"/>
              <a:t>Can you relate to this?</a:t>
            </a:r>
          </a:p>
        </p:txBody>
      </p:sp>
      <p:sp>
        <p:nvSpPr>
          <p:cNvPr id="5" name="Subtitle 4">
            <a:extLst>
              <a:ext uri="{FF2B5EF4-FFF2-40B4-BE49-F238E27FC236}">
                <a16:creationId xmlns:a16="http://schemas.microsoft.com/office/drawing/2014/main" id="{B1B63FE7-8645-A1AC-24E7-C994B9596D12}"/>
              </a:ext>
            </a:extLst>
          </p:cNvPr>
          <p:cNvSpPr>
            <a:spLocks noGrp="1"/>
          </p:cNvSpPr>
          <p:nvPr>
            <p:ph type="subTitle" idx="1"/>
          </p:nvPr>
        </p:nvSpPr>
        <p:spPr>
          <a:xfrm>
            <a:off x="1709530" y="3869634"/>
            <a:ext cx="8767860" cy="1388165"/>
          </a:xfrm>
        </p:spPr>
        <p:txBody>
          <a:bodyPr>
            <a:normAutofit/>
          </a:bodyPr>
          <a:lstStyle/>
          <a:p>
            <a:r>
              <a:rPr lang="en-GB" dirty="0"/>
              <a:t>Discuss</a:t>
            </a:r>
          </a:p>
        </p:txBody>
      </p:sp>
    </p:spTree>
    <p:extLst>
      <p:ext uri="{BB962C8B-B14F-4D97-AF65-F5344CB8AC3E}">
        <p14:creationId xmlns:p14="http://schemas.microsoft.com/office/powerpoint/2010/main" val="297552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962D-7259-421E-878E-6711A8D99C90}"/>
              </a:ext>
            </a:extLst>
          </p:cNvPr>
          <p:cNvSpPr>
            <a:spLocks noGrp="1"/>
          </p:cNvSpPr>
          <p:nvPr>
            <p:ph type="title"/>
          </p:nvPr>
        </p:nvSpPr>
        <p:spPr>
          <a:xfrm>
            <a:off x="720000" y="619201"/>
            <a:ext cx="3095626" cy="5149774"/>
          </a:xfrm>
        </p:spPr>
        <p:txBody>
          <a:bodyPr>
            <a:normAutofit/>
          </a:bodyPr>
          <a:lstStyle/>
          <a:p>
            <a:r>
              <a:rPr lang="en-GB" sz="3200" dirty="0">
                <a:solidFill>
                  <a:schemeClr val="accent1">
                    <a:lumMod val="75000"/>
                  </a:schemeClr>
                </a:solidFill>
              </a:rPr>
              <a:t>Why does this happen?</a:t>
            </a:r>
          </a:p>
        </p:txBody>
      </p:sp>
      <p:sp>
        <p:nvSpPr>
          <p:cNvPr id="3" name="Content Placeholder 2">
            <a:extLst>
              <a:ext uri="{FF2B5EF4-FFF2-40B4-BE49-F238E27FC236}">
                <a16:creationId xmlns:a16="http://schemas.microsoft.com/office/drawing/2014/main" id="{486CC083-31E7-4CFF-AD2B-1C67DC143E89}"/>
              </a:ext>
            </a:extLst>
          </p:cNvPr>
          <p:cNvSpPr>
            <a:spLocks noGrp="1"/>
          </p:cNvSpPr>
          <p:nvPr>
            <p:ph idx="1"/>
          </p:nvPr>
        </p:nvSpPr>
        <p:spPr>
          <a:xfrm>
            <a:off x="4548188" y="633599"/>
            <a:ext cx="6900137" cy="6155127"/>
          </a:xfrm>
        </p:spPr>
        <p:txBody>
          <a:bodyPr vert="horz" lIns="0" tIns="0" rIns="0" bIns="0" rtlCol="0">
            <a:noAutofit/>
          </a:bodyPr>
          <a:lstStyle/>
          <a:p>
            <a:pPr marL="45720" indent="0">
              <a:buNone/>
            </a:pPr>
            <a:r>
              <a:rPr lang="en-GB" sz="3600" dirty="0" err="1">
                <a:solidFill>
                  <a:schemeClr val="accent1">
                    <a:lumMod val="75000"/>
                  </a:schemeClr>
                </a:solidFill>
              </a:rPr>
              <a:t>Illeris</a:t>
            </a:r>
            <a:r>
              <a:rPr lang="en-GB" sz="3600" dirty="0">
                <a:solidFill>
                  <a:schemeClr val="accent1">
                    <a:lumMod val="75000"/>
                  </a:schemeClr>
                </a:solidFill>
              </a:rPr>
              <a:t>(2014) suggests that this can happen for two reasons:</a:t>
            </a:r>
          </a:p>
          <a:p>
            <a:pPr lvl="1"/>
            <a:r>
              <a:rPr lang="en-GB" sz="3600" dirty="0">
                <a:solidFill>
                  <a:schemeClr val="accent1">
                    <a:lumMod val="75000"/>
                  </a:schemeClr>
                </a:solidFill>
              </a:rPr>
              <a:t>When we are expected to learn too quickly or too much information is given in a short period of  time. </a:t>
            </a:r>
          </a:p>
          <a:p>
            <a:pPr lvl="1"/>
            <a:r>
              <a:rPr lang="en-GB" sz="3600" dirty="0">
                <a:solidFill>
                  <a:schemeClr val="accent1">
                    <a:lumMod val="75000"/>
                  </a:schemeClr>
                </a:solidFill>
              </a:rPr>
              <a:t>The demands on us are too heavy and there is no space to learn. </a:t>
            </a:r>
          </a:p>
          <a:p>
            <a:pPr lvl="1"/>
            <a:r>
              <a:rPr lang="en-GB" sz="3600" dirty="0">
                <a:solidFill>
                  <a:schemeClr val="accent1">
                    <a:lumMod val="75000"/>
                  </a:schemeClr>
                </a:solidFill>
              </a:rPr>
              <a:t>Fear of uncertainty and change </a:t>
            </a:r>
          </a:p>
        </p:txBody>
      </p:sp>
    </p:spTree>
    <p:extLst>
      <p:ext uri="{BB962C8B-B14F-4D97-AF65-F5344CB8AC3E}">
        <p14:creationId xmlns:p14="http://schemas.microsoft.com/office/powerpoint/2010/main" val="2234116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193A8-5926-4267-87F8-2C3FCD627DCE}"/>
              </a:ext>
            </a:extLst>
          </p:cNvPr>
          <p:cNvSpPr>
            <a:spLocks noGrp="1"/>
          </p:cNvSpPr>
          <p:nvPr>
            <p:ph type="title"/>
          </p:nvPr>
        </p:nvSpPr>
        <p:spPr>
          <a:xfrm>
            <a:off x="720000" y="619200"/>
            <a:ext cx="4991961" cy="1477328"/>
          </a:xfrm>
        </p:spPr>
        <p:txBody>
          <a:bodyPr wrap="square" anchor="ctr">
            <a:normAutofit/>
          </a:bodyPr>
          <a:lstStyle/>
          <a:p>
            <a:r>
              <a:rPr lang="en-GB" sz="3200" dirty="0">
                <a:solidFill>
                  <a:schemeClr val="accent1">
                    <a:lumMod val="75000"/>
                  </a:schemeClr>
                </a:solidFill>
              </a:rPr>
              <a:t>Activity Three</a:t>
            </a:r>
          </a:p>
        </p:txBody>
      </p:sp>
      <p:sp>
        <p:nvSpPr>
          <p:cNvPr id="3" name="Content Placeholder 2">
            <a:extLst>
              <a:ext uri="{FF2B5EF4-FFF2-40B4-BE49-F238E27FC236}">
                <a16:creationId xmlns:a16="http://schemas.microsoft.com/office/drawing/2014/main" id="{290E5652-FCCD-49DC-836E-950E8D924329}"/>
              </a:ext>
            </a:extLst>
          </p:cNvPr>
          <p:cNvSpPr>
            <a:spLocks noGrp="1"/>
          </p:cNvSpPr>
          <p:nvPr>
            <p:ph idx="1"/>
          </p:nvPr>
        </p:nvSpPr>
        <p:spPr>
          <a:xfrm>
            <a:off x="314037" y="1995055"/>
            <a:ext cx="5943620" cy="4507345"/>
          </a:xfrm>
        </p:spPr>
        <p:txBody>
          <a:bodyPr vert="horz" lIns="0" tIns="0" rIns="0" bIns="0" rtlCol="0">
            <a:normAutofit/>
          </a:bodyPr>
          <a:lstStyle/>
          <a:p>
            <a:pPr>
              <a:lnSpc>
                <a:spcPct val="110000"/>
              </a:lnSpc>
            </a:pPr>
            <a:r>
              <a:rPr lang="en-GB" sz="2400" dirty="0">
                <a:solidFill>
                  <a:schemeClr val="accent1">
                    <a:lumMod val="75000"/>
                  </a:schemeClr>
                </a:solidFill>
              </a:rPr>
              <a:t>Reflect on a recent situation where you  struggled to learn from an experience.</a:t>
            </a:r>
          </a:p>
          <a:p>
            <a:pPr>
              <a:lnSpc>
                <a:spcPct val="110000"/>
              </a:lnSpc>
            </a:pPr>
            <a:r>
              <a:rPr lang="en-GB" sz="2400" dirty="0">
                <a:solidFill>
                  <a:schemeClr val="accent1">
                    <a:lumMod val="75000"/>
                  </a:schemeClr>
                </a:solidFill>
              </a:rPr>
              <a:t>Describe the situation and see if you can critically evaluate it. Consider why you might not have learnt from the experience. Consider the context of the situation.</a:t>
            </a:r>
          </a:p>
          <a:p>
            <a:pPr>
              <a:lnSpc>
                <a:spcPct val="110000"/>
              </a:lnSpc>
            </a:pPr>
            <a:r>
              <a:rPr lang="en-GB" sz="2400" dirty="0">
                <a:solidFill>
                  <a:schemeClr val="accent1">
                    <a:lumMod val="75000"/>
                  </a:schemeClr>
                </a:solidFill>
              </a:rPr>
              <a:t>Does </a:t>
            </a:r>
            <a:r>
              <a:rPr lang="en-GB" sz="2400" dirty="0" err="1">
                <a:solidFill>
                  <a:schemeClr val="accent1">
                    <a:lumMod val="75000"/>
                  </a:schemeClr>
                </a:solidFill>
              </a:rPr>
              <a:t>Illeris</a:t>
            </a:r>
            <a:r>
              <a:rPr lang="en-GB" sz="2400" dirty="0">
                <a:solidFill>
                  <a:schemeClr val="accent1">
                    <a:lumMod val="75000"/>
                  </a:schemeClr>
                </a:solidFill>
              </a:rPr>
              <a:t>' (2014) theory make sense to you?</a:t>
            </a:r>
          </a:p>
          <a:p>
            <a:pPr>
              <a:lnSpc>
                <a:spcPct val="110000"/>
              </a:lnSpc>
            </a:pPr>
            <a:r>
              <a:rPr lang="en-GB" sz="2400" dirty="0">
                <a:solidFill>
                  <a:schemeClr val="accent1">
                    <a:lumMod val="75000"/>
                  </a:schemeClr>
                </a:solidFill>
              </a:rPr>
              <a:t>Perhaps there are other reasons why you didn't learn from this situation.</a:t>
            </a:r>
          </a:p>
        </p:txBody>
      </p:sp>
      <p:pic>
        <p:nvPicPr>
          <p:cNvPr id="5" name="Picture 5" descr="A cup of coffee sitting on top of a wooden table&#10;&#10;Description automatically generated">
            <a:extLst>
              <a:ext uri="{FF2B5EF4-FFF2-40B4-BE49-F238E27FC236}">
                <a16:creationId xmlns:a16="http://schemas.microsoft.com/office/drawing/2014/main" id="{98B542C4-3F28-4B1A-A010-FB8E04DCC6B3}"/>
              </a:ext>
            </a:extLst>
          </p:cNvPr>
          <p:cNvPicPr>
            <a:picLocks noChangeAspect="1"/>
          </p:cNvPicPr>
          <p:nvPr/>
        </p:nvPicPr>
        <p:blipFill rotWithShape="1">
          <a:blip r:embed="rId2"/>
          <a:srcRect l="14990" r="18786"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3806286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9BAA84-17A4-B58D-7087-6A5DF1BF65B3}"/>
              </a:ext>
            </a:extLst>
          </p:cNvPr>
          <p:cNvSpPr>
            <a:spLocks noGrp="1"/>
          </p:cNvSpPr>
          <p:nvPr>
            <p:ph type="ctrTitle"/>
          </p:nvPr>
        </p:nvSpPr>
        <p:spPr/>
        <p:txBody>
          <a:bodyPr>
            <a:normAutofit/>
          </a:bodyPr>
          <a:lstStyle/>
          <a:p>
            <a:r>
              <a:rPr lang="en-GB" b="0" dirty="0"/>
              <a:t>Do we learn better from difficult or positive situations?</a:t>
            </a:r>
          </a:p>
        </p:txBody>
      </p:sp>
      <p:sp>
        <p:nvSpPr>
          <p:cNvPr id="5" name="Subtitle 4">
            <a:extLst>
              <a:ext uri="{FF2B5EF4-FFF2-40B4-BE49-F238E27FC236}">
                <a16:creationId xmlns:a16="http://schemas.microsoft.com/office/drawing/2014/main" id="{ADF8AE2A-D3DC-CDBD-F38C-81E3661C7E1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44895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E587D0-227E-49CC-84A1-4AC61EAF2E41}"/>
              </a:ext>
            </a:extLst>
          </p:cNvPr>
          <p:cNvSpPr>
            <a:spLocks noGrp="1"/>
          </p:cNvSpPr>
          <p:nvPr>
            <p:ph idx="1"/>
          </p:nvPr>
        </p:nvSpPr>
        <p:spPr>
          <a:xfrm>
            <a:off x="480292" y="480291"/>
            <a:ext cx="6059054" cy="6086763"/>
          </a:xfrm>
        </p:spPr>
        <p:txBody>
          <a:bodyPr vert="horz" lIns="0" tIns="0" rIns="0" bIns="0" rtlCol="0">
            <a:normAutofit/>
          </a:bodyPr>
          <a:lstStyle/>
          <a:p>
            <a:pPr>
              <a:lnSpc>
                <a:spcPct val="110000"/>
              </a:lnSpc>
            </a:pPr>
            <a:r>
              <a:rPr lang="en-GB" sz="2800" dirty="0">
                <a:solidFill>
                  <a:schemeClr val="accent1">
                    <a:lumMod val="75000"/>
                  </a:schemeClr>
                </a:solidFill>
                <a:ea typeface="+mn-lt"/>
                <a:cs typeface="+mn-lt"/>
              </a:rPr>
              <a:t>Osterman and Kottkamp (2004) suggest that we learn most from difficult situations. </a:t>
            </a:r>
          </a:p>
          <a:p>
            <a:pPr>
              <a:lnSpc>
                <a:spcPct val="110000"/>
              </a:lnSpc>
            </a:pPr>
            <a:r>
              <a:rPr lang="en-GB" sz="2800" dirty="0">
                <a:solidFill>
                  <a:schemeClr val="accent1">
                    <a:lumMod val="75000"/>
                  </a:schemeClr>
                </a:solidFill>
                <a:ea typeface="+mn-lt"/>
                <a:cs typeface="+mn-lt"/>
              </a:rPr>
              <a:t>We explore the problematic experiences  (which is based on Kolb’s model) </a:t>
            </a:r>
          </a:p>
          <a:p>
            <a:pPr>
              <a:lnSpc>
                <a:spcPct val="110000"/>
              </a:lnSpc>
            </a:pPr>
            <a:r>
              <a:rPr lang="en-GB" sz="2800" dirty="0">
                <a:solidFill>
                  <a:schemeClr val="accent1">
                    <a:lumMod val="75000"/>
                  </a:schemeClr>
                </a:solidFill>
                <a:ea typeface="+mn-lt"/>
                <a:cs typeface="+mn-lt"/>
              </a:rPr>
              <a:t>Explore</a:t>
            </a:r>
          </a:p>
          <a:p>
            <a:pPr>
              <a:lnSpc>
                <a:spcPct val="110000"/>
              </a:lnSpc>
            </a:pPr>
            <a:r>
              <a:rPr lang="en-GB" sz="2800" dirty="0">
                <a:solidFill>
                  <a:schemeClr val="accent1">
                    <a:lumMod val="75000"/>
                  </a:schemeClr>
                </a:solidFill>
                <a:ea typeface="+mn-lt"/>
                <a:cs typeface="+mn-lt"/>
              </a:rPr>
              <a:t>Observe</a:t>
            </a:r>
          </a:p>
          <a:p>
            <a:pPr marL="45720" indent="0">
              <a:lnSpc>
                <a:spcPct val="110000"/>
              </a:lnSpc>
              <a:buNone/>
            </a:pPr>
            <a:r>
              <a:rPr lang="en-GB" sz="2800" dirty="0">
                <a:solidFill>
                  <a:schemeClr val="accent1">
                    <a:lumMod val="75000"/>
                  </a:schemeClr>
                </a:solidFill>
                <a:ea typeface="+mn-lt"/>
                <a:cs typeface="+mn-lt"/>
              </a:rPr>
              <a:t>Analyse. </a:t>
            </a:r>
          </a:p>
          <a:p>
            <a:pPr marL="45720" indent="0">
              <a:lnSpc>
                <a:spcPct val="110000"/>
              </a:lnSpc>
              <a:buNone/>
            </a:pPr>
            <a:r>
              <a:rPr lang="en-GB" sz="2800" dirty="0">
                <a:solidFill>
                  <a:schemeClr val="accent1">
                    <a:lumMod val="75000"/>
                  </a:schemeClr>
                </a:solidFill>
                <a:ea typeface="+mn-lt"/>
                <a:cs typeface="+mn-lt"/>
              </a:rPr>
              <a:t>Search for new ideas and strategies</a:t>
            </a:r>
            <a:endParaRPr lang="en-GB" sz="2800" dirty="0">
              <a:solidFill>
                <a:schemeClr val="accent1">
                  <a:lumMod val="75000"/>
                </a:schemeClr>
              </a:solidFill>
            </a:endParaRPr>
          </a:p>
        </p:txBody>
      </p:sp>
      <p:pic>
        <p:nvPicPr>
          <p:cNvPr id="4" name="Picture 3">
            <a:extLst>
              <a:ext uri="{FF2B5EF4-FFF2-40B4-BE49-F238E27FC236}">
                <a16:creationId xmlns:a16="http://schemas.microsoft.com/office/drawing/2014/main" id="{43A233A2-1EED-264C-E36C-7CC4BB6A6D47}"/>
              </a:ext>
            </a:extLst>
          </p:cNvPr>
          <p:cNvPicPr>
            <a:picLocks noChangeAspect="1"/>
          </p:cNvPicPr>
          <p:nvPr/>
        </p:nvPicPr>
        <p:blipFill>
          <a:blip r:embed="rId2"/>
          <a:stretch>
            <a:fillRect/>
          </a:stretch>
        </p:blipFill>
        <p:spPr>
          <a:xfrm>
            <a:off x="6803447" y="1171575"/>
            <a:ext cx="4514850" cy="4514850"/>
          </a:xfrm>
          <a:prstGeom prst="rect">
            <a:avLst/>
          </a:prstGeom>
        </p:spPr>
      </p:pic>
    </p:spTree>
    <p:extLst>
      <p:ext uri="{BB962C8B-B14F-4D97-AF65-F5344CB8AC3E}">
        <p14:creationId xmlns:p14="http://schemas.microsoft.com/office/powerpoint/2010/main" val="29633889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12F61-B1B4-47D7-94B1-AB2CB345D416}"/>
              </a:ext>
            </a:extLst>
          </p:cNvPr>
          <p:cNvSpPr>
            <a:spLocks noGrp="1"/>
          </p:cNvSpPr>
          <p:nvPr>
            <p:ph type="title"/>
          </p:nvPr>
        </p:nvSpPr>
        <p:spPr>
          <a:xfrm>
            <a:off x="720000" y="619201"/>
            <a:ext cx="6244218" cy="1477328"/>
          </a:xfrm>
        </p:spPr>
        <p:txBody>
          <a:bodyPr>
            <a:normAutofit/>
          </a:bodyPr>
          <a:lstStyle/>
          <a:p>
            <a:r>
              <a:rPr lang="en-GB" sz="3200" dirty="0">
                <a:solidFill>
                  <a:schemeClr val="accent1">
                    <a:lumMod val="75000"/>
                  </a:schemeClr>
                </a:solidFill>
              </a:rPr>
              <a:t>Or positive experiences?</a:t>
            </a:r>
          </a:p>
        </p:txBody>
      </p:sp>
      <p:sp>
        <p:nvSpPr>
          <p:cNvPr id="3" name="Content Placeholder 2">
            <a:extLst>
              <a:ext uri="{FF2B5EF4-FFF2-40B4-BE49-F238E27FC236}">
                <a16:creationId xmlns:a16="http://schemas.microsoft.com/office/drawing/2014/main" id="{BB1382E9-5275-454D-97F2-80BEBEC755A8}"/>
              </a:ext>
            </a:extLst>
          </p:cNvPr>
          <p:cNvSpPr>
            <a:spLocks noGrp="1"/>
          </p:cNvSpPr>
          <p:nvPr>
            <p:ph idx="1"/>
          </p:nvPr>
        </p:nvSpPr>
        <p:spPr>
          <a:xfrm>
            <a:off x="221673" y="1893455"/>
            <a:ext cx="11748654" cy="4465237"/>
          </a:xfrm>
        </p:spPr>
        <p:txBody>
          <a:bodyPr vert="horz" lIns="0" tIns="0" rIns="0" bIns="0" rtlCol="0">
            <a:normAutofit/>
          </a:bodyPr>
          <a:lstStyle/>
          <a:p>
            <a:r>
              <a:rPr lang="en-GB" sz="2800" dirty="0" err="1">
                <a:solidFill>
                  <a:schemeClr val="accent1">
                    <a:lumMod val="75000"/>
                  </a:schemeClr>
                </a:solidFill>
              </a:rPr>
              <a:t>Ghaye</a:t>
            </a:r>
            <a:r>
              <a:rPr lang="en-GB" sz="2800" dirty="0">
                <a:solidFill>
                  <a:schemeClr val="accent1">
                    <a:lumMod val="75000"/>
                  </a:schemeClr>
                </a:solidFill>
              </a:rPr>
              <a:t> (2011) suggests that just focusing on negative or problematic experiences can be unhelpful and we should also look at positive situations. </a:t>
            </a:r>
          </a:p>
          <a:p>
            <a:r>
              <a:rPr lang="en-GB" sz="2800" dirty="0">
                <a:solidFill>
                  <a:schemeClr val="accent1">
                    <a:lumMod val="75000"/>
                  </a:schemeClr>
                </a:solidFill>
              </a:rPr>
              <a:t>His ideas are based on Positive Psychology and ask us to consider the following questions:</a:t>
            </a:r>
          </a:p>
          <a:p>
            <a:r>
              <a:rPr lang="en-GB" sz="2800" dirty="0">
                <a:solidFill>
                  <a:schemeClr val="accent1">
                    <a:lumMod val="75000"/>
                  </a:schemeClr>
                </a:solidFill>
              </a:rPr>
              <a:t>What is successful right now ?(Appreciate)</a:t>
            </a:r>
          </a:p>
          <a:p>
            <a:r>
              <a:rPr lang="en-GB" sz="2800" dirty="0">
                <a:solidFill>
                  <a:schemeClr val="accent1">
                    <a:lumMod val="75000"/>
                  </a:schemeClr>
                </a:solidFill>
              </a:rPr>
              <a:t>What do we need to change to make things better? (Imagine)</a:t>
            </a:r>
          </a:p>
          <a:p>
            <a:r>
              <a:rPr lang="en-GB" sz="2800" dirty="0">
                <a:solidFill>
                  <a:schemeClr val="accent1">
                    <a:lumMod val="75000"/>
                  </a:schemeClr>
                </a:solidFill>
              </a:rPr>
              <a:t>How can we achieve this? (Design)</a:t>
            </a:r>
          </a:p>
          <a:p>
            <a:r>
              <a:rPr lang="en-GB" sz="2800" dirty="0">
                <a:solidFill>
                  <a:schemeClr val="accent1">
                    <a:lumMod val="75000"/>
                  </a:schemeClr>
                </a:solidFill>
              </a:rPr>
              <a:t>Who needs to take action and what will the consequences be? (Act)</a:t>
            </a:r>
          </a:p>
        </p:txBody>
      </p:sp>
    </p:spTree>
    <p:extLst>
      <p:ext uri="{BB962C8B-B14F-4D97-AF65-F5344CB8AC3E}">
        <p14:creationId xmlns:p14="http://schemas.microsoft.com/office/powerpoint/2010/main" val="389360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2FB79-515C-424E-A801-99FBD4C54821}"/>
              </a:ext>
            </a:extLst>
          </p:cNvPr>
          <p:cNvSpPr>
            <a:spLocks noGrp="1"/>
          </p:cNvSpPr>
          <p:nvPr>
            <p:ph type="title"/>
          </p:nvPr>
        </p:nvSpPr>
        <p:spPr>
          <a:xfrm>
            <a:off x="720000" y="619200"/>
            <a:ext cx="10728322" cy="681586"/>
          </a:xfrm>
        </p:spPr>
        <p:txBody>
          <a:bodyPr wrap="square">
            <a:normAutofit/>
          </a:bodyPr>
          <a:lstStyle/>
          <a:p>
            <a:r>
              <a:rPr lang="en-GB" sz="3200"/>
              <a:t>What do you think?</a:t>
            </a:r>
          </a:p>
        </p:txBody>
      </p:sp>
      <p:graphicFrame>
        <p:nvGraphicFramePr>
          <p:cNvPr id="12" name="Content Placeholder 2">
            <a:extLst>
              <a:ext uri="{FF2B5EF4-FFF2-40B4-BE49-F238E27FC236}">
                <a16:creationId xmlns:a16="http://schemas.microsoft.com/office/drawing/2014/main" id="{03B57352-78C6-41E2-A0B6-83FCF63E47CA}"/>
              </a:ext>
            </a:extLst>
          </p:cNvPr>
          <p:cNvGraphicFramePr>
            <a:graphicFrameLocks noGrp="1"/>
          </p:cNvGraphicFramePr>
          <p:nvPr>
            <p:ph idx="1"/>
            <p:extLst>
              <p:ext uri="{D42A27DB-BD31-4B8C-83A1-F6EECF244321}">
                <p14:modId xmlns:p14="http://schemas.microsoft.com/office/powerpoint/2010/main" val="2484612045"/>
              </p:ext>
            </p:extLst>
          </p:nvPr>
        </p:nvGraphicFramePr>
        <p:xfrm>
          <a:off x="424873" y="1200727"/>
          <a:ext cx="11471563" cy="5375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4188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E09B16-4874-4AF2-86A9-1E174C200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Content Placeholder 3">
            <a:extLst>
              <a:ext uri="{FF2B5EF4-FFF2-40B4-BE49-F238E27FC236}">
                <a16:creationId xmlns:a16="http://schemas.microsoft.com/office/drawing/2014/main" id="{CEE3899B-38A8-8087-6CD8-BCCBB1EB5B81}"/>
              </a:ext>
            </a:extLst>
          </p:cNvPr>
          <p:cNvPicPr>
            <a:picLocks noGrp="1" noChangeAspect="1"/>
          </p:cNvPicPr>
          <p:nvPr>
            <p:ph idx="1"/>
          </p:nvPr>
        </p:nvPicPr>
        <p:blipFill>
          <a:blip r:embed="rId2"/>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F557AC3B-63D5-4181-AD35-0D051F7C8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7595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85F07E-0CB7-CDC4-10D9-11856E3ADF52}"/>
              </a:ext>
            </a:extLst>
          </p:cNvPr>
          <p:cNvSpPr>
            <a:spLocks noGrp="1"/>
          </p:cNvSpPr>
          <p:nvPr>
            <p:ph type="ctrTitle"/>
          </p:nvPr>
        </p:nvSpPr>
        <p:spPr/>
        <p:txBody>
          <a:bodyPr>
            <a:normAutofit/>
          </a:bodyPr>
          <a:lstStyle/>
          <a:p>
            <a:r>
              <a:rPr lang="en-GB" sz="2800" b="0" dirty="0"/>
              <a:t>Pause for a moment and reflect on your own learning</a:t>
            </a:r>
          </a:p>
        </p:txBody>
      </p:sp>
      <p:sp>
        <p:nvSpPr>
          <p:cNvPr id="5" name="Subtitle 4">
            <a:extLst>
              <a:ext uri="{FF2B5EF4-FFF2-40B4-BE49-F238E27FC236}">
                <a16:creationId xmlns:a16="http://schemas.microsoft.com/office/drawing/2014/main" id="{33584A9B-165C-A2D8-30FB-0DC7AEB9D0EF}"/>
              </a:ext>
            </a:extLst>
          </p:cNvPr>
          <p:cNvSpPr>
            <a:spLocks noGrp="1"/>
          </p:cNvSpPr>
          <p:nvPr>
            <p:ph type="subTitle" idx="1"/>
          </p:nvPr>
        </p:nvSpPr>
        <p:spPr/>
        <p:txBody>
          <a:bodyPr/>
          <a:lstStyle/>
          <a:p>
            <a:r>
              <a:rPr lang="en-GB" dirty="0"/>
              <a:t>What key learning do you take away with you  from this session?</a:t>
            </a:r>
          </a:p>
        </p:txBody>
      </p:sp>
    </p:spTree>
    <p:extLst>
      <p:ext uri="{BB962C8B-B14F-4D97-AF65-F5344CB8AC3E}">
        <p14:creationId xmlns:p14="http://schemas.microsoft.com/office/powerpoint/2010/main" val="3075201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79062B-E39E-195A-A817-5E51110E22D6}"/>
              </a:ext>
            </a:extLst>
          </p:cNvPr>
          <p:cNvSpPr>
            <a:spLocks noGrp="1"/>
          </p:cNvSpPr>
          <p:nvPr>
            <p:ph type="title"/>
          </p:nvPr>
        </p:nvSpPr>
        <p:spPr/>
        <p:txBody>
          <a:bodyPr/>
          <a:lstStyle/>
          <a:p>
            <a:r>
              <a:rPr lang="en-GB" dirty="0"/>
              <a:t>Dialogical Writing Exercise</a:t>
            </a:r>
          </a:p>
        </p:txBody>
      </p:sp>
      <p:sp>
        <p:nvSpPr>
          <p:cNvPr id="5" name="Content Placeholder 4">
            <a:extLst>
              <a:ext uri="{FF2B5EF4-FFF2-40B4-BE49-F238E27FC236}">
                <a16:creationId xmlns:a16="http://schemas.microsoft.com/office/drawing/2014/main" id="{22816366-6DD9-0C57-4861-D4EC082388B6}"/>
              </a:ext>
            </a:extLst>
          </p:cNvPr>
          <p:cNvSpPr>
            <a:spLocks noGrp="1"/>
          </p:cNvSpPr>
          <p:nvPr>
            <p:ph sz="half" idx="1"/>
          </p:nvPr>
        </p:nvSpPr>
        <p:spPr/>
        <p:txBody>
          <a:bodyPr/>
          <a:lstStyle/>
          <a:p>
            <a:pPr>
              <a:lnSpc>
                <a:spcPct val="115000"/>
              </a:lnSpc>
              <a:spcAft>
                <a:spcPts val="800"/>
              </a:spcAft>
            </a:pPr>
            <a:r>
              <a:rPr lang="en-GB" sz="36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Consider a recent experience and write about it as if you are re-telling the story to a friend.</a:t>
            </a:r>
            <a:endParaRPr lang="en-GB" sz="36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pic>
        <p:nvPicPr>
          <p:cNvPr id="7" name="Content Placeholder 6">
            <a:extLst>
              <a:ext uri="{FF2B5EF4-FFF2-40B4-BE49-F238E27FC236}">
                <a16:creationId xmlns:a16="http://schemas.microsoft.com/office/drawing/2014/main" id="{C7B588B6-9A97-8400-98FC-C31453353C95}"/>
              </a:ext>
            </a:extLst>
          </p:cNvPr>
          <p:cNvPicPr>
            <a:picLocks noGrp="1" noChangeAspect="1"/>
          </p:cNvPicPr>
          <p:nvPr>
            <p:ph sz="half" idx="2"/>
          </p:nvPr>
        </p:nvPicPr>
        <p:blipFill>
          <a:blip r:embed="rId2"/>
          <a:stretch>
            <a:fillRect/>
          </a:stretch>
        </p:blipFill>
        <p:spPr>
          <a:xfrm>
            <a:off x="6267450" y="2483908"/>
            <a:ext cx="4754563" cy="3169708"/>
          </a:xfrm>
          <a:prstGeom prst="rect">
            <a:avLst/>
          </a:prstGeom>
        </p:spPr>
      </p:pic>
    </p:spTree>
    <p:extLst>
      <p:ext uri="{BB962C8B-B14F-4D97-AF65-F5344CB8AC3E}">
        <p14:creationId xmlns:p14="http://schemas.microsoft.com/office/powerpoint/2010/main" val="3773661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22816366-6DD9-0C57-4861-D4EC082388B6}"/>
              </a:ext>
            </a:extLst>
          </p:cNvPr>
          <p:cNvSpPr>
            <a:spLocks noGrp="1"/>
          </p:cNvSpPr>
          <p:nvPr>
            <p:ph sz="half" idx="1"/>
          </p:nvPr>
        </p:nvSpPr>
        <p:spPr>
          <a:xfrm>
            <a:off x="4223878" y="454879"/>
            <a:ext cx="7319842" cy="6331175"/>
          </a:xfrm>
        </p:spPr>
        <p:txBody>
          <a:bodyPr vert="horz" lIns="91440" tIns="45720" rIns="91440" bIns="45720" rtlCol="0">
            <a:normAutofit/>
          </a:bodyPr>
          <a:lstStyle/>
          <a:p>
            <a:pPr marL="45720" indent="0">
              <a:lnSpc>
                <a:spcPct val="115000"/>
              </a:lnSpc>
              <a:spcAft>
                <a:spcPts val="800"/>
              </a:spcAft>
              <a:buNone/>
            </a:pPr>
            <a:r>
              <a:rPr lang="en-GB" sz="1800" b="1"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The twist to this activity is that you hand-write it with both your right and left hand! </a:t>
            </a:r>
          </a:p>
          <a:p>
            <a:pPr marL="45720" indent="0">
              <a:lnSpc>
                <a:spcPct val="115000"/>
              </a:lnSpc>
              <a:spcAft>
                <a:spcPts val="800"/>
              </a:spcAft>
              <a:buNone/>
            </a:pPr>
            <a:r>
              <a:rPr lang="en-GB" sz="1800" b="1"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Use your dominant hand to ask questions</a:t>
            </a:r>
            <a:endParaRPr lang="en-GB" sz="1800" b="1"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45720" indent="0">
              <a:lnSpc>
                <a:spcPct val="115000"/>
              </a:lnSpc>
              <a:spcAft>
                <a:spcPts val="800"/>
              </a:spcAft>
              <a:buNone/>
            </a:pPr>
            <a:r>
              <a:rPr lang="en-GB" sz="1800" b="1"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Non-dominant hand to answer! </a:t>
            </a:r>
            <a:endParaRPr lang="en-GB" sz="1800" b="1"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What happened?</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Who was there? </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Can you describe the environment? </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When did it happen? </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What were your feelings during the event? </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How did you feel physically? </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Wingdings" panose="05000000000000000000" pitchFamily="2" charset="2"/>
              <a:buChar char=""/>
            </a:pPr>
            <a:r>
              <a:rPr lang="en-GB" sz="1800" kern="1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What do you feel like now? </a:t>
            </a:r>
            <a:endParaRPr lang="en-GB" sz="1800" kern="100" dirty="0">
              <a:solidFill>
                <a:schemeClr val="accent1">
                  <a:lumMod val="75000"/>
                </a:schemeClr>
              </a:solidFill>
              <a:effectLst/>
              <a:latin typeface="Aptos" panose="020B0004020202020204" pitchFamily="34" charset="0"/>
              <a:ea typeface="DengXian" panose="02010600030101010101" pitchFamily="2" charset="-122"/>
              <a:cs typeface="Times New Roman" panose="02020603050405020304" pitchFamily="18" charset="0"/>
            </a:endParaRPr>
          </a:p>
          <a:p>
            <a:r>
              <a:rPr lang="en-GB" sz="1800" dirty="0">
                <a:solidFill>
                  <a:schemeClr val="accent1">
                    <a:lumMod val="75000"/>
                  </a:schemeClr>
                </a:solidFill>
                <a:effectLst/>
                <a:latin typeface="Arial Nova Light" panose="020B0304020202020204" pitchFamily="34" charset="0"/>
                <a:ea typeface="DengXian" panose="02010600030101010101" pitchFamily="2" charset="-122"/>
                <a:cs typeface="Times New Roman" panose="02020603050405020304" pitchFamily="18" charset="0"/>
              </a:rPr>
              <a:t>What have you learned from this?</a:t>
            </a:r>
            <a:endParaRPr lang="en-US" dirty="0">
              <a:solidFill>
                <a:schemeClr val="accent1">
                  <a:lumMod val="75000"/>
                </a:schemeClr>
              </a:solidFill>
            </a:endParaRPr>
          </a:p>
        </p:txBody>
      </p:sp>
      <p:pic>
        <p:nvPicPr>
          <p:cNvPr id="9" name="Picture 8">
            <a:extLst>
              <a:ext uri="{FF2B5EF4-FFF2-40B4-BE49-F238E27FC236}">
                <a16:creationId xmlns:a16="http://schemas.microsoft.com/office/drawing/2014/main" id="{A1046570-B4EA-5754-30B6-54A025A49FC9}"/>
              </a:ext>
            </a:extLst>
          </p:cNvPr>
          <p:cNvPicPr>
            <a:picLocks noChangeAspect="1"/>
          </p:cNvPicPr>
          <p:nvPr/>
        </p:nvPicPr>
        <p:blipFill>
          <a:blip r:embed="rId2"/>
          <a:stretch>
            <a:fillRect/>
          </a:stretch>
        </p:blipFill>
        <p:spPr>
          <a:xfrm>
            <a:off x="728735" y="561975"/>
            <a:ext cx="3495143" cy="5734050"/>
          </a:xfrm>
          <a:prstGeom prst="rect">
            <a:avLst/>
          </a:prstGeom>
        </p:spPr>
      </p:pic>
    </p:spTree>
    <p:extLst>
      <p:ext uri="{BB962C8B-B14F-4D97-AF65-F5344CB8AC3E}">
        <p14:creationId xmlns:p14="http://schemas.microsoft.com/office/powerpoint/2010/main" val="2906040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D94E6-40CA-42CA-A1C9-592B0F3DFE6B}"/>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FE9A4F1E-9ED2-42E7-A60D-7C103FFF9D31}"/>
              </a:ext>
            </a:extLst>
          </p:cNvPr>
          <p:cNvSpPr>
            <a:spLocks noGrp="1"/>
          </p:cNvSpPr>
          <p:nvPr>
            <p:ph idx="1"/>
          </p:nvPr>
        </p:nvSpPr>
        <p:spPr>
          <a:xfrm>
            <a:off x="745837" y="1965960"/>
            <a:ext cx="9872871" cy="4038600"/>
          </a:xfrm>
        </p:spPr>
        <p:txBody>
          <a:bodyPr vert="horz" lIns="0" tIns="0" rIns="0" bIns="0" rtlCol="0" anchor="t">
            <a:normAutofit lnSpcReduction="10000"/>
          </a:bodyPr>
          <a:lstStyle/>
          <a:p>
            <a:pPr>
              <a:lnSpc>
                <a:spcPct val="100000"/>
              </a:lnSpc>
              <a:spcBef>
                <a:spcPts val="0"/>
              </a:spcBef>
            </a:pPr>
            <a:endParaRPr lang="en-GB" dirty="0">
              <a:solidFill>
                <a:srgbClr val="FFFFFF">
                  <a:alpha val="58000"/>
                </a:srgbClr>
              </a:solidFill>
            </a:endParaRPr>
          </a:p>
          <a:p>
            <a:pPr>
              <a:lnSpc>
                <a:spcPct val="100000"/>
              </a:lnSpc>
              <a:spcBef>
                <a:spcPts val="0"/>
              </a:spcBef>
            </a:pPr>
            <a:r>
              <a:rPr lang="en-US" dirty="0">
                <a:solidFill>
                  <a:schemeClr val="accent1">
                    <a:lumMod val="75000"/>
                  </a:schemeClr>
                </a:solidFill>
                <a:ea typeface="+mn-lt"/>
                <a:cs typeface="+mn-lt"/>
              </a:rPr>
              <a:t>Driscoll, J. (ed.) (2007) Practicing Clinical Supervision: A Reflective Approach for Healthcare Professionals. Edinburgh: Elsevier.</a:t>
            </a:r>
            <a:endParaRPr lang="en-GB" dirty="0">
              <a:solidFill>
                <a:schemeClr val="accent1">
                  <a:lumMod val="75000"/>
                </a:schemeClr>
              </a:solidFill>
              <a:ea typeface="+mn-lt"/>
              <a:cs typeface="+mn-lt"/>
            </a:endParaRPr>
          </a:p>
          <a:p>
            <a:pPr>
              <a:lnSpc>
                <a:spcPct val="100000"/>
              </a:lnSpc>
              <a:spcBef>
                <a:spcPts val="0"/>
              </a:spcBef>
            </a:pPr>
            <a:endParaRPr lang="en-US" dirty="0">
              <a:solidFill>
                <a:schemeClr val="accent1">
                  <a:lumMod val="75000"/>
                </a:schemeClr>
              </a:solidFill>
              <a:ea typeface="+mn-lt"/>
              <a:cs typeface="+mn-lt"/>
            </a:endParaRPr>
          </a:p>
          <a:p>
            <a:pPr>
              <a:lnSpc>
                <a:spcPct val="100000"/>
              </a:lnSpc>
              <a:spcBef>
                <a:spcPts val="0"/>
              </a:spcBef>
            </a:pPr>
            <a:r>
              <a:rPr lang="en-US" dirty="0" err="1">
                <a:solidFill>
                  <a:schemeClr val="accent1">
                    <a:lumMod val="75000"/>
                  </a:schemeClr>
                </a:solidFill>
                <a:ea typeface="+mn-lt"/>
                <a:cs typeface="+mn-lt"/>
              </a:rPr>
              <a:t>Ghaye</a:t>
            </a:r>
            <a:r>
              <a:rPr lang="en-US" dirty="0">
                <a:solidFill>
                  <a:schemeClr val="accent1">
                    <a:lumMod val="75000"/>
                  </a:schemeClr>
                </a:solidFill>
                <a:ea typeface="+mn-lt"/>
                <a:cs typeface="+mn-lt"/>
              </a:rPr>
              <a:t> , T. (2011). Teaching and Learning Through Reflective Practice: A practical guide for positive action. Abingdon: Routledge.</a:t>
            </a:r>
          </a:p>
          <a:p>
            <a:pPr>
              <a:lnSpc>
                <a:spcPct val="100000"/>
              </a:lnSpc>
              <a:spcBef>
                <a:spcPts val="0"/>
              </a:spcBef>
            </a:pPr>
            <a:endParaRPr lang="en-US" dirty="0">
              <a:solidFill>
                <a:schemeClr val="accent1">
                  <a:lumMod val="75000"/>
                </a:schemeClr>
              </a:solidFill>
              <a:ea typeface="+mn-lt"/>
              <a:cs typeface="+mn-lt"/>
            </a:endParaRPr>
          </a:p>
          <a:p>
            <a:pPr>
              <a:lnSpc>
                <a:spcPct val="100000"/>
              </a:lnSpc>
              <a:spcBef>
                <a:spcPts val="0"/>
              </a:spcBef>
            </a:pPr>
            <a:r>
              <a:rPr lang="en-US" dirty="0">
                <a:solidFill>
                  <a:schemeClr val="accent1">
                    <a:lumMod val="75000"/>
                  </a:schemeClr>
                </a:solidFill>
                <a:ea typeface="+mn-lt"/>
                <a:cs typeface="+mn-lt"/>
              </a:rPr>
              <a:t>Jasper, M. (2013). Beginning Reflective Practice. Andover: Cengage Learning</a:t>
            </a:r>
          </a:p>
          <a:p>
            <a:pPr>
              <a:lnSpc>
                <a:spcPct val="100000"/>
              </a:lnSpc>
              <a:spcBef>
                <a:spcPts val="0"/>
              </a:spcBef>
            </a:pPr>
            <a:endParaRPr lang="en-US" dirty="0">
              <a:solidFill>
                <a:schemeClr val="accent1">
                  <a:lumMod val="75000"/>
                </a:schemeClr>
              </a:solidFill>
            </a:endParaRPr>
          </a:p>
          <a:p>
            <a:pPr>
              <a:lnSpc>
                <a:spcPct val="100000"/>
              </a:lnSpc>
              <a:spcBef>
                <a:spcPts val="0"/>
              </a:spcBef>
            </a:pPr>
            <a:r>
              <a:rPr lang="en-US" dirty="0" err="1">
                <a:solidFill>
                  <a:schemeClr val="accent1">
                    <a:lumMod val="75000"/>
                  </a:schemeClr>
                </a:solidFill>
              </a:rPr>
              <a:t>Illeris</a:t>
            </a:r>
            <a:r>
              <a:rPr lang="en-US" dirty="0">
                <a:solidFill>
                  <a:schemeClr val="accent1">
                    <a:lumMod val="75000"/>
                  </a:schemeClr>
                </a:solidFill>
              </a:rPr>
              <a:t>, K. (2014). Transformative Learning and Identity. Abingdon: Routledge</a:t>
            </a:r>
          </a:p>
          <a:p>
            <a:pPr>
              <a:lnSpc>
                <a:spcPct val="100000"/>
              </a:lnSpc>
              <a:spcBef>
                <a:spcPts val="0"/>
              </a:spcBef>
            </a:pPr>
            <a:endParaRPr lang="en-US" dirty="0">
              <a:solidFill>
                <a:schemeClr val="accent1">
                  <a:lumMod val="75000"/>
                </a:schemeClr>
              </a:solidFill>
            </a:endParaRPr>
          </a:p>
          <a:p>
            <a:pPr>
              <a:lnSpc>
                <a:spcPct val="100000"/>
              </a:lnSpc>
              <a:spcBef>
                <a:spcPts val="0"/>
              </a:spcBef>
            </a:pPr>
            <a:r>
              <a:rPr lang="en-US" dirty="0">
                <a:solidFill>
                  <a:schemeClr val="accent1">
                    <a:lumMod val="75000"/>
                  </a:schemeClr>
                </a:solidFill>
              </a:rPr>
              <a:t>Osterman, K.F. and Kottkamp, R.B. (2004) Reflective Practice for Educators, 2nd </a:t>
            </a:r>
            <a:r>
              <a:rPr lang="en-US" dirty="0" err="1">
                <a:solidFill>
                  <a:schemeClr val="accent1">
                    <a:lumMod val="75000"/>
                  </a:schemeClr>
                </a:solidFill>
              </a:rPr>
              <a:t>edn</a:t>
            </a:r>
            <a:r>
              <a:rPr lang="en-US" dirty="0">
                <a:solidFill>
                  <a:schemeClr val="accent1">
                    <a:lumMod val="75000"/>
                  </a:schemeClr>
                </a:solidFill>
              </a:rPr>
              <a:t>. Thousand Oaks, CA: Corwin Press</a:t>
            </a:r>
          </a:p>
          <a:p>
            <a:pPr>
              <a:lnSpc>
                <a:spcPct val="100000"/>
              </a:lnSpc>
              <a:spcBef>
                <a:spcPts val="0"/>
              </a:spcBef>
            </a:pPr>
            <a:endParaRPr lang="en-US" dirty="0">
              <a:solidFill>
                <a:schemeClr val="accent1">
                  <a:lumMod val="75000"/>
                </a:schemeClr>
              </a:solidFill>
            </a:endParaRPr>
          </a:p>
          <a:p>
            <a:pPr marL="0" indent="0">
              <a:lnSpc>
                <a:spcPct val="100000"/>
              </a:lnSpc>
              <a:spcBef>
                <a:spcPts val="0"/>
              </a:spcBef>
              <a:buNone/>
            </a:pPr>
            <a:endParaRPr lang="en-US" dirty="0">
              <a:solidFill>
                <a:srgbClr val="FFFFFF"/>
              </a:solidFill>
            </a:endParaRPr>
          </a:p>
        </p:txBody>
      </p:sp>
    </p:spTree>
    <p:extLst>
      <p:ext uri="{BB962C8B-B14F-4D97-AF65-F5344CB8AC3E}">
        <p14:creationId xmlns:p14="http://schemas.microsoft.com/office/powerpoint/2010/main" val="960744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07E354-22A8-ED84-BB0E-F0801C426826}"/>
              </a:ext>
            </a:extLst>
          </p:cNvPr>
          <p:cNvSpPr>
            <a:spLocks noGrp="1"/>
          </p:cNvSpPr>
          <p:nvPr>
            <p:ph type="title"/>
          </p:nvPr>
        </p:nvSpPr>
        <p:spPr>
          <a:xfrm>
            <a:off x="1143000" y="609600"/>
            <a:ext cx="9875520" cy="1356360"/>
          </a:xfrm>
        </p:spPr>
        <p:txBody>
          <a:bodyPr>
            <a:normAutofit/>
          </a:bodyPr>
          <a:lstStyle/>
          <a:p>
            <a:r>
              <a:rPr lang="en-GB">
                <a:solidFill>
                  <a:srgbClr val="FFFFFF"/>
                </a:solidFill>
              </a:rPr>
              <a:t>Reading for Next Session</a:t>
            </a: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82056B-30B1-3393-A547-B9A4C031F9F5}"/>
              </a:ext>
            </a:extLst>
          </p:cNvPr>
          <p:cNvSpPr>
            <a:spLocks noGrp="1"/>
          </p:cNvSpPr>
          <p:nvPr>
            <p:ph idx="1"/>
          </p:nvPr>
        </p:nvSpPr>
        <p:spPr>
          <a:xfrm>
            <a:off x="1143000" y="2852530"/>
            <a:ext cx="9872871" cy="3243469"/>
          </a:xfrm>
        </p:spPr>
        <p:txBody>
          <a:bodyPr>
            <a:normAutofit/>
          </a:bodyPr>
          <a:lstStyle/>
          <a:p>
            <a:r>
              <a:rPr lang="en-GB" sz="1200" b="1">
                <a:solidFill>
                  <a:schemeClr val="tx1"/>
                </a:solidFill>
              </a:rPr>
              <a:t>Themes</a:t>
            </a:r>
          </a:p>
          <a:p>
            <a:r>
              <a:rPr lang="en-GB" sz="1200">
                <a:solidFill>
                  <a:schemeClr val="tx1"/>
                </a:solidFill>
              </a:rPr>
              <a:t>Carl Rogers – Person-centred Therapy</a:t>
            </a:r>
          </a:p>
          <a:p>
            <a:r>
              <a:rPr lang="en-GB" sz="1200">
                <a:solidFill>
                  <a:schemeClr val="tx1"/>
                </a:solidFill>
              </a:rPr>
              <a:t>Therapeutic Relationship</a:t>
            </a:r>
          </a:p>
          <a:p>
            <a:r>
              <a:rPr lang="en-GB" sz="1200">
                <a:solidFill>
                  <a:schemeClr val="tx1"/>
                </a:solidFill>
              </a:rPr>
              <a:t>Responding Skills</a:t>
            </a:r>
          </a:p>
          <a:p>
            <a:r>
              <a:rPr lang="en-GB" sz="1200">
                <a:solidFill>
                  <a:schemeClr val="tx1"/>
                </a:solidFill>
              </a:rPr>
              <a:t>Identifying emotion</a:t>
            </a:r>
          </a:p>
          <a:p>
            <a:r>
              <a:rPr lang="en-GB" sz="1200" b="1">
                <a:solidFill>
                  <a:schemeClr val="tx1"/>
                </a:solidFill>
              </a:rPr>
              <a:t>READING</a:t>
            </a:r>
          </a:p>
          <a:p>
            <a:r>
              <a:rPr lang="en-GB" sz="1200">
                <a:solidFill>
                  <a:schemeClr val="tx1"/>
                </a:solidFill>
              </a:rPr>
              <a:t>Jones-Smith, E (2016) Theories of Counselling and Psychotherapy: An Integrative approach. 2nd Ed. Sage Chapter 8</a:t>
            </a:r>
          </a:p>
          <a:p>
            <a:r>
              <a:rPr lang="en-GB" sz="1200">
                <a:solidFill>
                  <a:schemeClr val="tx1"/>
                </a:solidFill>
              </a:rPr>
              <a:t>Midwinter, R. &amp; Dickson, J., (2015) Embedding counselling and communication skills : a relational skills model. New York: Routledge p.49-56 [e-book]</a:t>
            </a:r>
          </a:p>
          <a:p>
            <a:r>
              <a:rPr lang="en-GB" sz="1200">
                <a:solidFill>
                  <a:schemeClr val="tx1"/>
                </a:solidFill>
              </a:rPr>
              <a:t>McLeod, J. &amp; McLeod, J., (2011) Counselling skills : a practical guide for counsellors and helping professionals 2nd ed., Maidenhead: McGraw-Hill Open University Press. (ch.9) [E-book]</a:t>
            </a:r>
          </a:p>
        </p:txBody>
      </p:sp>
    </p:spTree>
    <p:extLst>
      <p:ext uri="{BB962C8B-B14F-4D97-AF65-F5344CB8AC3E}">
        <p14:creationId xmlns:p14="http://schemas.microsoft.com/office/powerpoint/2010/main" val="202532891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1566</Words>
  <Application>Microsoft Office PowerPoint</Application>
  <PresentationFormat>Widescreen</PresentationFormat>
  <Paragraphs>145</Paragraphs>
  <Slides>29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Aptos</vt:lpstr>
      <vt:lpstr>Arial</vt:lpstr>
      <vt:lpstr>Arial Nova Light</vt:lpstr>
      <vt:lpstr>Calibri</vt:lpstr>
      <vt:lpstr>Corbel</vt:lpstr>
      <vt:lpstr>The Hand Extrablack</vt:lpstr>
      <vt:lpstr>Times New Roman</vt:lpstr>
      <vt:lpstr>Wingdings</vt:lpstr>
      <vt:lpstr>Basis</vt:lpstr>
      <vt:lpstr>ECCS6004: Models of REFLECTIVE Practice Module Lead:  Andrea Williams</vt:lpstr>
      <vt:lpstr>Welcome to the ECCS6004 Reflective Skills in Counselling Module - 2024/25.</vt:lpstr>
      <vt:lpstr>Module Learning Outcomes</vt:lpstr>
      <vt:lpstr>Lesson Aims</vt:lpstr>
      <vt:lpstr>Reflective Exercise</vt:lpstr>
      <vt:lpstr>Reflective Exercise </vt:lpstr>
      <vt:lpstr>PowerPoint Presentation</vt:lpstr>
      <vt:lpstr>The ERA model (Jasper, 2013) </vt:lpstr>
      <vt:lpstr>Learning</vt:lpstr>
      <vt:lpstr>Driscoll (2007) – ‘WHAT’ Model</vt:lpstr>
      <vt:lpstr>PowerPoint Presentation</vt:lpstr>
      <vt:lpstr>Kolb's Experiential Learning Cycle</vt:lpstr>
      <vt:lpstr>Gibb's reflective model: 6 stages</vt:lpstr>
      <vt:lpstr>Group Activity: Models of Reflection</vt:lpstr>
      <vt:lpstr>Strengths and Limitations of Models</vt:lpstr>
      <vt:lpstr>Moving forward and going backwards..</vt:lpstr>
      <vt:lpstr>Can you relate to this?</vt:lpstr>
      <vt:lpstr>Why does this happen?</vt:lpstr>
      <vt:lpstr>Activity Three</vt:lpstr>
      <vt:lpstr>Do we learn better from difficult or positive situations?</vt:lpstr>
      <vt:lpstr>PowerPoint Presentation</vt:lpstr>
      <vt:lpstr>Or positive experiences?</vt:lpstr>
      <vt:lpstr>What do you think?</vt:lpstr>
      <vt:lpstr>PowerPoint Presentation</vt:lpstr>
      <vt:lpstr>Pause for a moment and reflect on your own learning</vt:lpstr>
      <vt:lpstr>Dialogical Writing Exercise</vt:lpstr>
      <vt:lpstr>PowerPoint Presentation</vt:lpstr>
      <vt:lpstr>References</vt:lpstr>
      <vt:lpstr>Reading for Next Session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2024-10-23T12:36:11Z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