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8288000" cy="10287000"/>
  <p:notesSz cx="6858000" cy="9144000"/>
  <p:embeddedFontLst>
    <p:embeddedFont>
      <p:font typeface="Canva Sans" panose="020B0604020202020204" charset="0"/>
      <p:regular r:id="rId25"/>
    </p:embeddedFont>
    <p:embeddedFont>
      <p:font typeface="Canva Sans Bold" panose="020B0604020202020204" charset="0"/>
      <p:regular r:id="rId26"/>
    </p:embeddedFont>
    <p:embeddedFont>
      <p:font typeface="Open Sauce" panose="020B0604020202020204" charset="0"/>
      <p:regular r:id="rId27"/>
    </p:embeddedFont>
    <p:embeddedFont>
      <p:font typeface="Open Sauce Bold" panose="020B0604020202020204" charset="0"/>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46" d="100"/>
          <a:sy n="46" d="100"/>
        </p:scale>
        <p:origin x="54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30.06.2025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Slide 1: Title Slide</a:t>
            </a:r>
          </a:p>
          <a:p>
            <a:r>
              <a:rPr lang="en-US"/>
              <a:t>Title: Elevate Tutoring Centre</a:t>
            </a:r>
          </a:p>
          <a:p>
            <a:r>
              <a:rPr lang="en-US"/>
              <a:t>Subtitle: Transforming research into marketing strategy</a:t>
            </a:r>
          </a:p>
          <a:p>
            <a:r>
              <a:rPr lang="en-US"/>
              <a:t>Name: Mais Bitar</a:t>
            </a:r>
          </a:p>
          <a:p>
            <a:r>
              <a:rPr lang="en-US"/>
              <a:t>Tagline: “Rise to Your Potential”</a:t>
            </a:r>
          </a:p>
          <a:p>
            <a:r>
              <a:rPr lang="en-US"/>
              <a:t>Elevate Logo</a:t>
            </a:r>
          </a:p>
          <a:p>
            <a:r>
              <a:rPr lang="en-US"/>
              <a:t>Slide 2:  Title: Introduction</a:t>
            </a:r>
          </a:p>
          <a:p>
            <a:r>
              <a:rPr lang="en-US"/>
              <a:t>Elevate is a tutoring centre based in Swansea offering affordable and high-quality education for GCSE, A-Level and undergraduate students.</a:t>
            </a:r>
          </a:p>
          <a:p>
            <a:endParaRPr lang="en-US"/>
          </a:p>
          <a:p>
            <a:r>
              <a:rPr lang="en-US"/>
              <a:t>Mission statement: our mission at Elevate is to provide high quality and affordable tuition that empowers students to rise with confidence and capability to achieve their full potential through encouraging and engaging educational environment.</a:t>
            </a:r>
          </a:p>
          <a:p>
            <a:r>
              <a:rPr lang="en-US"/>
              <a:t>Slide 3: Title: How does market research shaped business decisions.</a:t>
            </a:r>
          </a:p>
          <a:p>
            <a:r>
              <a:rPr lang="en-US"/>
              <a:t>Subtitle: Designing the Questionnaire</a:t>
            </a:r>
          </a:p>
          <a:p>
            <a:r>
              <a:rPr lang="en-US"/>
              <a:t>Target Audience: GCSE, A-Level and undergraduate students &amp; Parents</a:t>
            </a:r>
          </a:p>
          <a:p>
            <a:r>
              <a:rPr lang="en-US"/>
              <a:t>Goals: Identify subject demand, learning preferences, pricing expectations, and tutoring types.</a:t>
            </a:r>
          </a:p>
          <a:p>
            <a:r>
              <a:rPr lang="en-US"/>
              <a:t>Platform used: Google Forms</a:t>
            </a:r>
          </a:p>
          <a:p>
            <a:r>
              <a:rPr lang="en-US"/>
              <a:t>Total Responses: 49</a:t>
            </a:r>
          </a:p>
          <a:p>
            <a:r>
              <a:rPr lang="en-US"/>
              <a:t>Screenshot of questionnaire</a:t>
            </a:r>
          </a:p>
          <a:p>
            <a:endParaRPr lang="en-US"/>
          </a:p>
          <a:p>
            <a:r>
              <a:rPr lang="en-US"/>
              <a:t>Slide 4: Title: Analysing the data</a:t>
            </a:r>
          </a:p>
          <a:p>
            <a:r>
              <a:rPr lang="en-US"/>
              <a:t>Subject Demanded (Q5): Maths (34), Chemistry (31), Physics (24) and biology (22). STEM subject in high demand</a:t>
            </a:r>
          </a:p>
          <a:p>
            <a:r>
              <a:rPr lang="en-US"/>
              <a:t>Tutoring Type (Q6): 49% chose exam preparation. Strong preference for exam preparation</a:t>
            </a:r>
          </a:p>
          <a:p>
            <a:r>
              <a:rPr lang="en-US"/>
              <a:t>Learning Mode (Q8): 76% prefer face-to-face</a:t>
            </a:r>
          </a:p>
          <a:p>
            <a:r>
              <a:rPr lang="en-US"/>
              <a:t>Price Expectation (Q12): Majority can pay £15-£25/hr. Budget-friendly pricing expected</a:t>
            </a:r>
          </a:p>
          <a:p>
            <a:r>
              <a:rPr lang="en-US"/>
              <a:t>Bar chart for subject demand, pie chart for preferences, pricing chart</a:t>
            </a:r>
          </a:p>
          <a:p>
            <a:r>
              <a:rPr lang="en-US"/>
              <a:t>Slide 5: How Research Informed Website Design</a:t>
            </a:r>
          </a:p>
          <a:p>
            <a:r>
              <a:rPr lang="en-US"/>
              <a:t>Homepage displayed Elevate’s services (STEM focused tutoring, Exam preparation and assignment support)</a:t>
            </a:r>
          </a:p>
          <a:p>
            <a:r>
              <a:rPr lang="en-US"/>
              <a:t>A page dedicated to pricing and package options.</a:t>
            </a:r>
          </a:p>
          <a:p>
            <a:r>
              <a:rPr lang="en-US"/>
              <a:t>A contact us section for booking a free consultation</a:t>
            </a:r>
          </a:p>
          <a:p>
            <a:r>
              <a:rPr lang="en-US"/>
              <a:t>Screenshot of website pages</a:t>
            </a:r>
          </a:p>
          <a:p>
            <a:r>
              <a:rPr lang="en-US"/>
              <a:t>Slide 6: Title: Marketing Materials</a:t>
            </a:r>
          </a:p>
          <a:p>
            <a:r>
              <a:rPr lang="en-US"/>
              <a:t>Flyer displayed Elevate’s services (STEM focused tutoring, Exam preparation and assignment support)</a:t>
            </a:r>
          </a:p>
          <a:p>
            <a:r>
              <a:rPr lang="en-US"/>
              <a:t>Promotional slogan: Rise to Your Potential</a:t>
            </a:r>
          </a:p>
          <a:p>
            <a:r>
              <a:rPr lang="en-US"/>
              <a:t>Contact information</a:t>
            </a:r>
          </a:p>
          <a:p>
            <a:r>
              <a:rPr lang="en-US"/>
              <a:t>Screenshot of flyer</a:t>
            </a:r>
          </a:p>
          <a:p>
            <a:r>
              <a:rPr lang="en-US"/>
              <a:t>Slide 7: Title: Video Advertisement</a:t>
            </a:r>
          </a:p>
          <a:p>
            <a:r>
              <a:rPr lang="en-US"/>
              <a:t>Brand name</a:t>
            </a:r>
          </a:p>
          <a:p>
            <a:r>
              <a:rPr lang="en-US"/>
              <a:t>Affordable, personalised, expert STEM tutoring in a supportive environment in Swansea.</a:t>
            </a:r>
          </a:p>
          <a:p>
            <a:r>
              <a:rPr lang="en-US"/>
              <a:t>Images and screenshots from the video add</a:t>
            </a:r>
          </a:p>
          <a:p>
            <a:r>
              <a:rPr lang="en-US"/>
              <a:t>Slide 8: Reflection</a:t>
            </a:r>
          </a:p>
          <a:p>
            <a:r>
              <a:rPr lang="en-US"/>
              <a:t>Developed skills in designing questionnaires and analysing them.</a:t>
            </a:r>
          </a:p>
          <a:p>
            <a:r>
              <a:rPr lang="en-US"/>
              <a:t>Learned the importance of customer research in business planning</a:t>
            </a:r>
          </a:p>
          <a:p>
            <a:r>
              <a:rPr lang="en-US"/>
              <a:t>Learned how to analysing customers survey and use it in business planning</a:t>
            </a:r>
          </a:p>
          <a:p>
            <a:r>
              <a:rPr lang="en-US"/>
              <a:t>Gained skills on designing a website, flyer, business card and logo, advertisement video creation.</a:t>
            </a:r>
          </a:p>
          <a:p>
            <a:r>
              <a:rPr lang="en-US"/>
              <a:t>Developed skills in Excel spreadsheets and charts.</a:t>
            </a:r>
          </a:p>
          <a:p>
            <a:r>
              <a:rPr lang="en-US"/>
              <a:t>Developed skills in promoting business across all media</a:t>
            </a:r>
          </a:p>
          <a:p>
            <a:r>
              <a:rPr lang="en-US"/>
              <a:t>Slide 9: Title: Looking forward (Skills to Develop)</a:t>
            </a:r>
          </a:p>
          <a:p>
            <a:r>
              <a:rPr lang="en-US"/>
              <a:t>Improve video editing</a:t>
            </a:r>
          </a:p>
          <a:p>
            <a:r>
              <a:rPr lang="en-US"/>
              <a:t>Social media marketing analytics</a:t>
            </a:r>
          </a:p>
          <a:p>
            <a:r>
              <a:rPr lang="en-US"/>
              <a:t>Advanced Excel skills</a:t>
            </a:r>
          </a:p>
          <a:p>
            <a:r>
              <a:rPr lang="en-US"/>
              <a:t>Slide 10: References</a:t>
            </a:r>
          </a:p>
          <a:p>
            <a:r>
              <a:rPr lang="en-US"/>
              <a:t>Slide 11: End Slide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Elevate is a tutoring centre based in Swansea offering affordable and high-quality education for GCSE, A-Level and undergraduate students.</a:t>
            </a:r>
          </a:p>
          <a:p>
            <a:endParaRPr lang="en-US"/>
          </a:p>
          <a:p>
            <a:r>
              <a:rPr lang="en-US"/>
              <a:t> our mission at Elevate is to provide high quality and affordable tuition that empowers students to rise with confidence and capability to achieve their full potential through encouraging and engaging educational environment.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Start-Up &amp; Operational Costs:</a:t>
            </a:r>
          </a:p>
          <a:p>
            <a:r>
              <a:rPr lang="en-US"/>
              <a:t>o Start-up budget: £11,790 for rent, equipment, staff, and marketing</a:t>
            </a:r>
          </a:p>
          <a:p>
            <a:r>
              <a:rPr lang="en-US"/>
              <a:t>o Monthly fixed costs: rent, salaries, insurance, and maintenance</a:t>
            </a:r>
          </a:p>
          <a:p>
            <a:r>
              <a:rPr lang="en-US"/>
              <a:t>o Variable costs: materials, bills, and marketing</a:t>
            </a:r>
          </a:p>
          <a:p>
            <a:r>
              <a:rPr lang="en-US"/>
              <a:t>o Break-even expected in months April, July, and September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12-Month Cash Flow Highlights:</a:t>
            </a:r>
          </a:p>
          <a:p>
            <a:r>
              <a:rPr lang="en-US"/>
              <a:t>o Profit peak in exam periods (May–June)</a:t>
            </a:r>
          </a:p>
          <a:p>
            <a:r>
              <a:rPr lang="en-US"/>
              <a:t>o Slight dip in summer holidays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 Elevate</a:t>
            </a:r>
          </a:p>
          <a:p>
            <a:endParaRPr lang="en-US"/>
          </a:p>
          <a:p>
            <a:r>
              <a:rPr lang="en-US"/>
              <a:t>Strengths</a:t>
            </a:r>
          </a:p>
          <a:p>
            <a:endParaRPr lang="en-US"/>
          </a:p>
          <a:p>
            <a:r>
              <a:rPr lang="en-US"/>
              <a:t>Weaknesses</a:t>
            </a:r>
          </a:p>
          <a:p>
            <a:endParaRPr lang="en-US"/>
          </a:p>
          <a:p>
            <a:r>
              <a:rPr lang="en-US"/>
              <a:t>Qualified, experienced tutors.</a:t>
            </a:r>
          </a:p>
          <a:p>
            <a:endParaRPr lang="en-US"/>
          </a:p>
          <a:p>
            <a:r>
              <a:rPr lang="en-US"/>
              <a:t>Affordable, flexible pricings.</a:t>
            </a:r>
          </a:p>
          <a:p>
            <a:endParaRPr lang="en-US"/>
          </a:p>
          <a:p>
            <a:r>
              <a:rPr lang="en-US"/>
              <a:t>Personalised packages.</a:t>
            </a:r>
          </a:p>
          <a:p>
            <a:endParaRPr lang="en-US"/>
          </a:p>
          <a:p>
            <a:r>
              <a:rPr lang="en-US"/>
              <a:t>City centre location.</a:t>
            </a:r>
          </a:p>
          <a:p>
            <a:endParaRPr lang="en-US"/>
          </a:p>
          <a:p>
            <a:r>
              <a:rPr lang="en-US"/>
              <a:t>Dependence on term times.</a:t>
            </a:r>
          </a:p>
          <a:p>
            <a:endParaRPr lang="en-US"/>
          </a:p>
          <a:p>
            <a:r>
              <a:rPr lang="en-US"/>
              <a:t>Low initial budget.</a:t>
            </a:r>
          </a:p>
          <a:p>
            <a:endParaRPr lang="en-US"/>
          </a:p>
          <a:p>
            <a:r>
              <a:rPr lang="en-US"/>
              <a:t>Small team.</a:t>
            </a:r>
          </a:p>
          <a:p>
            <a:endParaRPr lang="en-US"/>
          </a:p>
          <a:p>
            <a:r>
              <a:rPr lang="en-US"/>
              <a:t>High owner workload.</a:t>
            </a:r>
          </a:p>
          <a:p>
            <a:endParaRPr lang="en-US"/>
          </a:p>
          <a:p>
            <a:r>
              <a:rPr lang="en-US"/>
              <a:t>Unknown brand.</a:t>
            </a:r>
          </a:p>
          <a:p>
            <a:endParaRPr lang="en-US"/>
          </a:p>
          <a:p>
            <a:r>
              <a:rPr lang="en-US"/>
              <a:t>Opportunities</a:t>
            </a:r>
          </a:p>
          <a:p>
            <a:endParaRPr lang="en-US"/>
          </a:p>
          <a:p>
            <a:r>
              <a:rPr lang="en-US"/>
              <a:t>Threats</a:t>
            </a:r>
          </a:p>
          <a:p>
            <a:endParaRPr lang="en-US"/>
          </a:p>
          <a:p>
            <a:r>
              <a:rPr lang="en-US"/>
              <a:t>Partnerships with educational institutions.</a:t>
            </a:r>
          </a:p>
          <a:p>
            <a:endParaRPr lang="en-US"/>
          </a:p>
          <a:p>
            <a:r>
              <a:rPr lang="en-US"/>
              <a:t>Strong competition.</a:t>
            </a:r>
          </a:p>
          <a:p>
            <a:endParaRPr lang="en-US"/>
          </a:p>
          <a:p>
            <a:r>
              <a:rPr lang="en-US"/>
              <a:t>Economic recession.</a:t>
            </a:r>
          </a:p>
          <a:p>
            <a:endParaRPr lang="en-US"/>
          </a:p>
          <a:p>
            <a:r>
              <a:rPr lang="en-US"/>
              <a:t>Increasing tutoring demand.</a:t>
            </a:r>
          </a:p>
          <a:p>
            <a:endParaRPr lang="en-US"/>
          </a:p>
          <a:p>
            <a:r>
              <a:rPr lang="en-US"/>
              <a:t>Tutor turnover.</a:t>
            </a:r>
          </a:p>
          <a:p>
            <a:endParaRPr lang="en-US"/>
          </a:p>
          <a:p>
            <a:r>
              <a:rPr lang="en-US"/>
              <a:t>Biggest Weakness: low initial budget.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https://youtu.be/Z1aCw9X4Rmo?si=bafmDlvyN3HDZKM1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Adobe After Effects (2025). Motion graphics software | Adobe After Effects. [online] Adobe.com. Available at: https://www.adobe.com/uk/products/aftereffects.html?msockid=2210f48da564633b1277e004a484624b [Accessed 19 Jun. 2025].</a:t>
            </a:r>
          </a:p>
          <a:p>
            <a:endParaRPr lang="en-US"/>
          </a:p>
          <a:p>
            <a:r>
              <a:rPr lang="en-US"/>
              <a:t>Canva (2025). Canva: Visual Suite for Everyone. [online] Canva. Available at: https://www.canva.com/?msockid=2210f48da564633b1277e004a484624b [Accessed 5 Jun. 2025].</a:t>
            </a:r>
          </a:p>
          <a:p>
            <a:endParaRPr lang="en-US"/>
          </a:p>
          <a:p>
            <a:r>
              <a:rPr lang="en-US"/>
              <a:t>Chiangpradit, L. (2023). Are STEM Subjects Harder? | STEM Sports. [online] https://stemsports.com/. Available at: https://stemsports.com/are-stem-subjects-harder/ [Accessed 2 Jun. 2025].</a:t>
            </a:r>
          </a:p>
          <a:p>
            <a:endParaRPr lang="en-US"/>
          </a:p>
          <a:p>
            <a:r>
              <a:rPr lang="en-US"/>
              <a:t>Hollingsworth, S. (2024). 12 Reasons Why Your Business Absolutely Needs SEO. [online] Search Engine Journal. Available at: https://www.searchenginejournal.com/why-seo-is-important-for-business/248101/ [Accessed 9 Jun. 2025].</a:t>
            </a:r>
          </a:p>
          <a:p>
            <a:endParaRPr lang="en-US"/>
          </a:p>
          <a:p>
            <a:r>
              <a:rPr lang="en-US"/>
              <a:t>Mali, D. and Lim, H. (2021). How do students perceive face-to-face/blended learning as a result of the Covid-19 pandemic? The International Journal of Management Education, 19(3). doi: https://doi.org/10.1016/j.ijme.2021.100552.</a:t>
            </a:r>
          </a:p>
          <a:p>
            <a:endParaRPr lang="en-US"/>
          </a:p>
          <a:p>
            <a:r>
              <a:rPr lang="en-US"/>
              <a:t>Music for Video Library (2020). ROYALTY FREE Motivational Background Music / Corporate Promo Music Royalty Free by MUSIC4VIDEO. YouTube. Available at: https://www.youtube.com/watch?v=TPAtVHtGxog [Accessed 19 Jun. 2025].</a:t>
            </a:r>
          </a:p>
          <a:p>
            <a:endParaRPr lang="en-US"/>
          </a:p>
          <a:p>
            <a:r>
              <a:rPr lang="en-US"/>
              <a:t>Pexels (2025). Free Stock Photos. [online] Pexels.com. Available at: https://www.pexels.com/ [Accessed 19 Jun. 2025].</a:t>
            </a:r>
          </a:p>
          <a:p>
            <a:endParaRPr lang="en-US"/>
          </a:p>
          <a:p>
            <a:r>
              <a:rPr lang="en-US"/>
              <a:t>PowerPoint (2025). PowerPoint. [online] Cloud.microsoft. Available at: https://powerpoint.cloud.microsoft/.</a:t>
            </a:r>
          </a:p>
          <a:p>
            <a:endParaRPr lang="en-US"/>
          </a:p>
          <a:p>
            <a:r>
              <a:rPr lang="en-US"/>
              <a:t>Squarespace (2025). Squarespace. [online] Squarespace. Available at: https://www.squarespace.com/ [Accessed 6 Jun. 2025].</a:t>
            </a:r>
          </a:p>
          <a:p>
            <a:endParaRPr lang="en-US"/>
          </a:p>
          <a:p>
            <a:r>
              <a:rPr lang="en-US"/>
              <a:t>Supan, D. (2023). Best Practices for Content Marketing in 2023 - DigitalMarketer. [online] DigitalMarketer. Available at: https://www.digitalmarketer.com/blog/content-marketing-2023/ [Accessed 4 Jun. 2025].</a:t>
            </a:r>
          </a:p>
          <a:p>
            <a:endParaRPr lang="en-US"/>
          </a:p>
          <a:p>
            <a:r>
              <a:rPr lang="en-US"/>
              <a:t>The Sutton Trust (2019). Private Tuition 2019. [online] Sutton Trust. Available at: https://www.suttontrust.com/our-research/private-tuition-polling-2019/ [Accessed 2 Jun. 2025].</a:t>
            </a:r>
          </a:p>
          <a:p>
            <a:endParaRPr lang="en-US"/>
          </a:p>
          <a:p>
            <a:r>
              <a:rPr lang="en-US"/>
              <a:t>Tittle, L. (2024). Using Tuition to Improve Grades. [online] gcsehelp.co.uk. Available at: https://www.gcsehelp.co.uk/tuition-and-tutoring-using-tuition-to-improve-grades [Accessed 3 Jun.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png"/><Relationship Id="rId7"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svg"/><Relationship Id="rId7" Type="http://schemas.openxmlformats.org/officeDocument/2006/relationships/image" Target="../media/image2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 Id="rId9" Type="http://schemas.openxmlformats.org/officeDocument/2006/relationships/image" Target="../media/image28.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0.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 Id="rId4" Type="http://schemas.openxmlformats.org/officeDocument/2006/relationships/image" Target="../media/image39.sv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png"/><Relationship Id="rId1" Type="http://schemas.openxmlformats.org/officeDocument/2006/relationships/slideLayout" Target="../slideLayouts/slideLayout7.xml"/><Relationship Id="rId4" Type="http://schemas.openxmlformats.org/officeDocument/2006/relationships/image" Target="../media/image39.svg"/></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39.svg"/></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8.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hyperlink" Target="https://youtu.be/Z1aCw9X4Rmo?si=bafmDlvyN3HDZKM1" TargetMode="External"/><Relationship Id="rId4" Type="http://schemas.openxmlformats.org/officeDocument/2006/relationships/image" Target="../media/image46.svg"/></Relationships>
</file>

<file path=ppt/slides/_rels/slide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48.svg"/><Relationship Id="rId7" Type="http://schemas.openxmlformats.org/officeDocument/2006/relationships/image" Target="../media/image2.svg"/><Relationship Id="rId2"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50.svg"/><Relationship Id="rId4" Type="http://schemas.openxmlformats.org/officeDocument/2006/relationships/image" Target="../media/image49.png"/><Relationship Id="rId9" Type="http://schemas.openxmlformats.org/officeDocument/2006/relationships/image" Target="../media/image22.svg"/></Relationships>
</file>

<file path=ppt/slides/_rels/slide19.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8.svg"/><Relationship Id="rId7" Type="http://schemas.openxmlformats.org/officeDocument/2006/relationships/image" Target="../media/image2.svg"/><Relationship Id="rId2"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50.svg"/><Relationship Id="rId4" Type="http://schemas.openxmlformats.org/officeDocument/2006/relationships/image" Target="../media/image49.png"/><Relationship Id="rId9" Type="http://schemas.openxmlformats.org/officeDocument/2006/relationships/image" Target="../media/image52.sv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2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a:grpSpLocks noChangeAspect="1"/>
          </p:cNvGrpSpPr>
          <p:nvPr/>
        </p:nvGrpSpPr>
        <p:grpSpPr>
          <a:xfrm>
            <a:off x="2121976" y="1028700"/>
            <a:ext cx="5404758" cy="8073789"/>
            <a:chOff x="0" y="0"/>
            <a:chExt cx="5969000" cy="8916670"/>
          </a:xfrm>
        </p:grpSpPr>
        <p:sp>
          <p:nvSpPr>
            <p:cNvPr id="5" name="Freeform 5"/>
            <p:cNvSpPr/>
            <p:nvPr/>
          </p:nvSpPr>
          <p:spPr>
            <a:xfrm>
              <a:off x="127" y="6350"/>
              <a:ext cx="5968747" cy="8903970"/>
            </a:xfrm>
            <a:custGeom>
              <a:avLst/>
              <a:gdLst/>
              <a:ahLst/>
              <a:cxnLst/>
              <a:rect l="l" t="t" r="r" b="b"/>
              <a:pathLst>
                <a:path w="5968747" h="8903970">
                  <a:moveTo>
                    <a:pt x="2988310" y="8903970"/>
                  </a:moveTo>
                  <a:lnTo>
                    <a:pt x="2980563" y="8903970"/>
                  </a:lnTo>
                  <a:cubicBezTo>
                    <a:pt x="2246376" y="8903970"/>
                    <a:pt x="1538224" y="8630412"/>
                    <a:pt x="986790" y="8133714"/>
                  </a:cubicBezTo>
                  <a:cubicBezTo>
                    <a:pt x="420243" y="7623429"/>
                    <a:pt x="76581" y="6921881"/>
                    <a:pt x="19177" y="6158230"/>
                  </a:cubicBezTo>
                  <a:lnTo>
                    <a:pt x="16510" y="6121781"/>
                  </a:lnTo>
                  <a:cubicBezTo>
                    <a:pt x="4064" y="5781802"/>
                    <a:pt x="0" y="2921762"/>
                    <a:pt x="23876" y="2678811"/>
                  </a:cubicBezTo>
                  <a:cubicBezTo>
                    <a:pt x="96647" y="1941195"/>
                    <a:pt x="439801" y="1261618"/>
                    <a:pt x="990092" y="765302"/>
                  </a:cubicBezTo>
                  <a:cubicBezTo>
                    <a:pt x="1537208" y="271780"/>
                    <a:pt x="2242439" y="0"/>
                    <a:pt x="2975737" y="0"/>
                  </a:cubicBezTo>
                  <a:lnTo>
                    <a:pt x="2992882" y="0"/>
                  </a:lnTo>
                  <a:cubicBezTo>
                    <a:pt x="3726180" y="0"/>
                    <a:pt x="4431411" y="271780"/>
                    <a:pt x="4978527" y="765302"/>
                  </a:cubicBezTo>
                  <a:cubicBezTo>
                    <a:pt x="5528945" y="1261745"/>
                    <a:pt x="5871972" y="1941195"/>
                    <a:pt x="5944743" y="2678684"/>
                  </a:cubicBezTo>
                  <a:cubicBezTo>
                    <a:pt x="5968747" y="2921762"/>
                    <a:pt x="5964555" y="5782310"/>
                    <a:pt x="5952109" y="6122289"/>
                  </a:cubicBezTo>
                  <a:lnTo>
                    <a:pt x="5951982" y="6125083"/>
                  </a:lnTo>
                  <a:lnTo>
                    <a:pt x="5949442" y="6158230"/>
                  </a:lnTo>
                  <a:cubicBezTo>
                    <a:pt x="5892038" y="6921881"/>
                    <a:pt x="5548376" y="7623429"/>
                    <a:pt x="4981829" y="8133715"/>
                  </a:cubicBezTo>
                  <a:cubicBezTo>
                    <a:pt x="4430522" y="8630412"/>
                    <a:pt x="3722497" y="8903970"/>
                    <a:pt x="2988310" y="8903970"/>
                  </a:cubicBezTo>
                  <a:close/>
                  <a:moveTo>
                    <a:pt x="2975737" y="19050"/>
                  </a:moveTo>
                  <a:cubicBezTo>
                    <a:pt x="2247138" y="19050"/>
                    <a:pt x="1546479" y="289052"/>
                    <a:pt x="1002792" y="779399"/>
                  </a:cubicBezTo>
                  <a:cubicBezTo>
                    <a:pt x="455930" y="1272540"/>
                    <a:pt x="115062" y="1947799"/>
                    <a:pt x="42926" y="2680589"/>
                  </a:cubicBezTo>
                  <a:cubicBezTo>
                    <a:pt x="19050" y="2923286"/>
                    <a:pt x="23241" y="5781167"/>
                    <a:pt x="35560" y="6121019"/>
                  </a:cubicBezTo>
                  <a:lnTo>
                    <a:pt x="35687" y="6123686"/>
                  </a:lnTo>
                  <a:lnTo>
                    <a:pt x="38227" y="6156706"/>
                  </a:lnTo>
                  <a:cubicBezTo>
                    <a:pt x="95250" y="6915403"/>
                    <a:pt x="436626" y="7612507"/>
                    <a:pt x="999617" y="8119490"/>
                  </a:cubicBezTo>
                  <a:cubicBezTo>
                    <a:pt x="1547622" y="8613012"/>
                    <a:pt x="2251202" y="8884793"/>
                    <a:pt x="2980690" y="8884793"/>
                  </a:cubicBezTo>
                  <a:lnTo>
                    <a:pt x="2988437" y="8884793"/>
                  </a:lnTo>
                  <a:cubicBezTo>
                    <a:pt x="3717925" y="8884793"/>
                    <a:pt x="4421378" y="8613012"/>
                    <a:pt x="4969383" y="8119490"/>
                  </a:cubicBezTo>
                  <a:cubicBezTo>
                    <a:pt x="5532374" y="7612507"/>
                    <a:pt x="5873750" y="6915403"/>
                    <a:pt x="5930773" y="6156706"/>
                  </a:cubicBezTo>
                  <a:lnTo>
                    <a:pt x="5933313" y="6121527"/>
                  </a:lnTo>
                  <a:cubicBezTo>
                    <a:pt x="5945632" y="5781675"/>
                    <a:pt x="5949950" y="2923159"/>
                    <a:pt x="5925947" y="2680462"/>
                  </a:cubicBezTo>
                  <a:cubicBezTo>
                    <a:pt x="5853684" y="1947672"/>
                    <a:pt x="5512816" y="1272540"/>
                    <a:pt x="4965954" y="779272"/>
                  </a:cubicBezTo>
                  <a:cubicBezTo>
                    <a:pt x="4422140" y="289052"/>
                    <a:pt x="3721481" y="19050"/>
                    <a:pt x="2992882" y="19050"/>
                  </a:cubicBezTo>
                  <a:lnTo>
                    <a:pt x="2975737" y="19050"/>
                  </a:lnTo>
                  <a:close/>
                </a:path>
              </a:pathLst>
            </a:custGeom>
            <a:solidFill>
              <a:srgbClr val="BC9C23"/>
            </a:solidFill>
          </p:spPr>
          <p:txBody>
            <a:bodyPr/>
            <a:lstStyle/>
            <a:p>
              <a:endParaRPr lang="en-GB"/>
            </a:p>
          </p:txBody>
        </p:sp>
        <p:sp>
          <p:nvSpPr>
            <p:cNvPr id="6" name="Freeform 6"/>
            <p:cNvSpPr/>
            <p:nvPr/>
          </p:nvSpPr>
          <p:spPr>
            <a:xfrm>
              <a:off x="148844" y="155701"/>
              <a:ext cx="5671185" cy="8605520"/>
            </a:xfrm>
            <a:custGeom>
              <a:avLst/>
              <a:gdLst/>
              <a:ahLst/>
              <a:cxnLst/>
              <a:rect l="l" t="t" r="r" b="b"/>
              <a:pathLst>
                <a:path w="5671185" h="8605520">
                  <a:moveTo>
                    <a:pt x="2831846" y="8605394"/>
                  </a:moveTo>
                  <a:cubicBezTo>
                    <a:pt x="2134616" y="8605394"/>
                    <a:pt x="1462024" y="8345425"/>
                    <a:pt x="937895" y="7873493"/>
                  </a:cubicBezTo>
                  <a:cubicBezTo>
                    <a:pt x="399923" y="7388987"/>
                    <a:pt x="73660" y="6722873"/>
                    <a:pt x="19177" y="5997702"/>
                  </a:cubicBezTo>
                  <a:lnTo>
                    <a:pt x="16891" y="5966968"/>
                  </a:lnTo>
                  <a:cubicBezTo>
                    <a:pt x="4572" y="5629021"/>
                    <a:pt x="0" y="2784729"/>
                    <a:pt x="23749" y="2544064"/>
                  </a:cubicBezTo>
                  <a:cubicBezTo>
                    <a:pt x="92710" y="1843532"/>
                    <a:pt x="418592" y="1198245"/>
                    <a:pt x="941324" y="726821"/>
                  </a:cubicBezTo>
                  <a:cubicBezTo>
                    <a:pt x="1461008" y="258064"/>
                    <a:pt x="2130679" y="0"/>
                    <a:pt x="2827020" y="0"/>
                  </a:cubicBezTo>
                  <a:lnTo>
                    <a:pt x="2844165" y="0"/>
                  </a:lnTo>
                  <a:cubicBezTo>
                    <a:pt x="3540506" y="0"/>
                    <a:pt x="4210177" y="258191"/>
                    <a:pt x="4729861" y="726949"/>
                  </a:cubicBezTo>
                  <a:cubicBezTo>
                    <a:pt x="5252593" y="1198373"/>
                    <a:pt x="5578475" y="1843787"/>
                    <a:pt x="5647436" y="2544192"/>
                  </a:cubicBezTo>
                  <a:cubicBezTo>
                    <a:pt x="5671185" y="2784857"/>
                    <a:pt x="5666613" y="5629149"/>
                    <a:pt x="5654167" y="5967731"/>
                  </a:cubicBezTo>
                  <a:lnTo>
                    <a:pt x="5651881" y="5997830"/>
                  </a:lnTo>
                  <a:cubicBezTo>
                    <a:pt x="5597398" y="6722999"/>
                    <a:pt x="5271135" y="7389242"/>
                    <a:pt x="4733163" y="7873747"/>
                  </a:cubicBezTo>
                  <a:cubicBezTo>
                    <a:pt x="4209161" y="8345679"/>
                    <a:pt x="3536569" y="8605521"/>
                    <a:pt x="2839339" y="8605521"/>
                  </a:cubicBezTo>
                  <a:lnTo>
                    <a:pt x="2831846" y="8605521"/>
                  </a:lnTo>
                  <a:close/>
                </a:path>
              </a:pathLst>
            </a:custGeom>
            <a:blipFill>
              <a:blip r:embed="rId5"/>
              <a:stretch>
                <a:fillRect l="-43889" r="-84411"/>
              </a:stretch>
            </a:blipFill>
          </p:spPr>
          <p:txBody>
            <a:bodyPr/>
            <a:lstStyle/>
            <a:p>
              <a:endParaRPr lang="en-GB"/>
            </a:p>
          </p:txBody>
        </p:sp>
      </p:grpSp>
      <p:sp>
        <p:nvSpPr>
          <p:cNvPr id="7" name="Freeform 7"/>
          <p:cNvSpPr/>
          <p:nvPr/>
        </p:nvSpPr>
        <p:spPr>
          <a:xfrm>
            <a:off x="15044581" y="0"/>
            <a:ext cx="3045722" cy="2753653"/>
          </a:xfrm>
          <a:custGeom>
            <a:avLst/>
            <a:gdLst/>
            <a:ahLst/>
            <a:cxnLst/>
            <a:rect l="l" t="t" r="r" b="b"/>
            <a:pathLst>
              <a:path w="3045722" h="2753653">
                <a:moveTo>
                  <a:pt x="0" y="0"/>
                </a:moveTo>
                <a:lnTo>
                  <a:pt x="3045722" y="0"/>
                </a:lnTo>
                <a:lnTo>
                  <a:pt x="3045722" y="2753653"/>
                </a:lnTo>
                <a:lnTo>
                  <a:pt x="0" y="2753653"/>
                </a:lnTo>
                <a:lnTo>
                  <a:pt x="0" y="0"/>
                </a:lnTo>
                <a:close/>
              </a:path>
            </a:pathLst>
          </a:custGeom>
          <a:blipFill>
            <a:blip r:embed="rId6"/>
            <a:stretch>
              <a:fillRect l="-31766" t="-1675" r="-22860" b="-12378"/>
            </a:stretch>
          </a:blipFill>
        </p:spPr>
        <p:txBody>
          <a:bodyPr/>
          <a:lstStyle/>
          <a:p>
            <a:endParaRPr lang="en-GB"/>
          </a:p>
        </p:txBody>
      </p:sp>
      <p:sp>
        <p:nvSpPr>
          <p:cNvPr id="8" name="TextBox 8"/>
          <p:cNvSpPr txBox="1"/>
          <p:nvPr/>
        </p:nvSpPr>
        <p:spPr>
          <a:xfrm>
            <a:off x="8869855" y="3709901"/>
            <a:ext cx="8954964" cy="2432050"/>
          </a:xfrm>
          <a:prstGeom prst="rect">
            <a:avLst/>
          </a:prstGeom>
        </p:spPr>
        <p:txBody>
          <a:bodyPr lIns="0" tIns="0" rIns="0" bIns="0" rtlCol="0" anchor="t">
            <a:spAutoFit/>
          </a:bodyPr>
          <a:lstStyle/>
          <a:p>
            <a:pPr algn="ctr">
              <a:lnSpc>
                <a:spcPts val="9799"/>
              </a:lnSpc>
            </a:pPr>
            <a:r>
              <a:rPr lang="en-US" sz="6999" b="1">
                <a:solidFill>
                  <a:srgbClr val="000000"/>
                </a:solidFill>
                <a:latin typeface="Canva Sans Bold"/>
                <a:ea typeface="Canva Sans Bold"/>
                <a:cs typeface="Canva Sans Bold"/>
                <a:sym typeface="Canva Sans Bold"/>
              </a:rPr>
              <a:t>ELEVATE TUTORING CENTRE </a:t>
            </a:r>
          </a:p>
        </p:txBody>
      </p:sp>
      <p:sp>
        <p:nvSpPr>
          <p:cNvPr id="9" name="TextBox 9"/>
          <p:cNvSpPr txBox="1"/>
          <p:nvPr/>
        </p:nvSpPr>
        <p:spPr>
          <a:xfrm>
            <a:off x="12242803" y="5650778"/>
            <a:ext cx="9525" cy="887095"/>
          </a:xfrm>
          <a:prstGeom prst="rect">
            <a:avLst/>
          </a:prstGeom>
        </p:spPr>
        <p:txBody>
          <a:bodyPr lIns="0" tIns="0" rIns="0" bIns="0" rtlCol="0" anchor="t">
            <a:spAutoFit/>
          </a:bodyPr>
          <a:lstStyle/>
          <a:p>
            <a:pPr algn="ctr">
              <a:lnSpc>
                <a:spcPts val="7279"/>
              </a:lnSpc>
            </a:pPr>
            <a:endParaRPr/>
          </a:p>
        </p:txBody>
      </p:sp>
      <p:sp>
        <p:nvSpPr>
          <p:cNvPr id="10" name="TextBox 10"/>
          <p:cNvSpPr txBox="1"/>
          <p:nvPr/>
        </p:nvSpPr>
        <p:spPr>
          <a:xfrm>
            <a:off x="9248863" y="6558987"/>
            <a:ext cx="8196949" cy="679450"/>
          </a:xfrm>
          <a:prstGeom prst="rect">
            <a:avLst/>
          </a:prstGeom>
        </p:spPr>
        <p:txBody>
          <a:bodyPr lIns="0" tIns="0" rIns="0" bIns="0" rtlCol="0" anchor="t">
            <a:spAutoFit/>
          </a:bodyPr>
          <a:lstStyle/>
          <a:p>
            <a:pPr algn="ctr">
              <a:lnSpc>
                <a:spcPts val="5599"/>
              </a:lnSpc>
            </a:pPr>
            <a:r>
              <a:rPr lang="en-US" sz="3999">
                <a:solidFill>
                  <a:srgbClr val="000000"/>
                </a:solidFill>
                <a:latin typeface="Canva Sans"/>
                <a:ea typeface="Canva Sans"/>
                <a:cs typeface="Canva Sans"/>
                <a:sym typeface="Canva Sans"/>
              </a:rPr>
              <a:t>Investor Pitch</a:t>
            </a:r>
          </a:p>
        </p:txBody>
      </p:sp>
      <p:sp>
        <p:nvSpPr>
          <p:cNvPr id="11" name="TextBox 11"/>
          <p:cNvSpPr txBox="1"/>
          <p:nvPr/>
        </p:nvSpPr>
        <p:spPr>
          <a:xfrm>
            <a:off x="10896659" y="7590073"/>
            <a:ext cx="4901357" cy="580390"/>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“Rise to Your Potential” </a:t>
            </a:r>
          </a:p>
        </p:txBody>
      </p:sp>
      <p:sp>
        <p:nvSpPr>
          <p:cNvPr id="12" name="TextBox 12"/>
          <p:cNvSpPr txBox="1"/>
          <p:nvPr/>
        </p:nvSpPr>
        <p:spPr>
          <a:xfrm>
            <a:off x="12004833" y="8522099"/>
            <a:ext cx="2685008" cy="580390"/>
          </a:xfrm>
          <a:prstGeom prst="rect">
            <a:avLst/>
          </a:prstGeom>
        </p:spPr>
        <p:txBody>
          <a:bodyPr lIns="0" tIns="0" rIns="0" bIns="0" rtlCol="0" anchor="t">
            <a:spAutoFit/>
          </a:bodyPr>
          <a:lstStyle/>
          <a:p>
            <a:pPr algn="ctr">
              <a:lnSpc>
                <a:spcPts val="4759"/>
              </a:lnSpc>
            </a:pPr>
            <a:r>
              <a:rPr lang="en-US" sz="3399" dirty="0">
                <a:solidFill>
                  <a:srgbClr val="000000"/>
                </a:solidFill>
                <a:latin typeface="Canva Sans"/>
                <a:ea typeface="Canva Sans"/>
                <a:cs typeface="Canva Sans"/>
                <a:sym typeface="Canva Sans"/>
              </a:rPr>
              <a:t>Mais Bitar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2750384" y="5143500"/>
            <a:ext cx="4275395" cy="4411759"/>
          </a:xfrm>
          <a:custGeom>
            <a:avLst/>
            <a:gdLst/>
            <a:ahLst/>
            <a:cxnLst/>
            <a:rect l="l" t="t" r="r" b="b"/>
            <a:pathLst>
              <a:path w="4275395" h="4411759">
                <a:moveTo>
                  <a:pt x="0" y="0"/>
                </a:moveTo>
                <a:lnTo>
                  <a:pt x="4275396" y="0"/>
                </a:lnTo>
                <a:lnTo>
                  <a:pt x="4275396" y="4411759"/>
                </a:lnTo>
                <a:lnTo>
                  <a:pt x="0" y="44117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7028026" y="407477"/>
            <a:ext cx="2647901" cy="1038225"/>
          </a:xfrm>
          <a:prstGeom prst="rect">
            <a:avLst/>
          </a:prstGeom>
        </p:spPr>
        <p:txBody>
          <a:bodyPr lIns="0" tIns="0" rIns="0" bIns="0" rtlCol="0" anchor="t">
            <a:spAutoFit/>
          </a:bodyPr>
          <a:lstStyle/>
          <a:p>
            <a:pPr algn="ctr">
              <a:lnSpc>
                <a:spcPts val="8850"/>
              </a:lnSpc>
              <a:spcBef>
                <a:spcPct val="0"/>
              </a:spcBef>
            </a:pPr>
            <a:r>
              <a:rPr lang="en-US" sz="5000" b="1">
                <a:solidFill>
                  <a:srgbClr val="FFFFFF"/>
                </a:solidFill>
                <a:latin typeface="Canva Sans Bold"/>
                <a:ea typeface="Canva Sans Bold"/>
                <a:cs typeface="Canva Sans Bold"/>
                <a:sym typeface="Canva Sans Bold"/>
              </a:rPr>
              <a:t>The Idea</a:t>
            </a:r>
          </a:p>
        </p:txBody>
      </p:sp>
      <p:sp>
        <p:nvSpPr>
          <p:cNvPr id="6" name="TextBox 6"/>
          <p:cNvSpPr txBox="1"/>
          <p:nvPr/>
        </p:nvSpPr>
        <p:spPr>
          <a:xfrm>
            <a:off x="1751132" y="2074352"/>
            <a:ext cx="12916273" cy="586738"/>
          </a:xfrm>
          <a:prstGeom prst="rect">
            <a:avLst/>
          </a:prstGeom>
        </p:spPr>
        <p:txBody>
          <a:bodyPr lIns="0" tIns="0" rIns="0" bIns="0" rtlCol="0" anchor="t">
            <a:spAutoFit/>
          </a:bodyPr>
          <a:lstStyle/>
          <a:p>
            <a:pPr marL="604526" lvl="1" indent="-302263" algn="l">
              <a:lnSpc>
                <a:spcPts val="5040"/>
              </a:lnSpc>
              <a:buFont typeface="Arial"/>
              <a:buChar char="•"/>
            </a:pPr>
            <a:r>
              <a:rPr lang="en-US" sz="2800">
                <a:solidFill>
                  <a:srgbClr val="FFFFFF"/>
                </a:solidFill>
                <a:latin typeface="Canva Sans"/>
                <a:ea typeface="Canva Sans"/>
                <a:cs typeface="Canva Sans"/>
                <a:sym typeface="Canva Sans"/>
              </a:rPr>
              <a:t>Inspired by helping my own children.</a:t>
            </a:r>
          </a:p>
        </p:txBody>
      </p:sp>
      <p:sp>
        <p:nvSpPr>
          <p:cNvPr id="7" name="TextBox 7"/>
          <p:cNvSpPr txBox="1"/>
          <p:nvPr/>
        </p:nvSpPr>
        <p:spPr>
          <a:xfrm>
            <a:off x="0" y="5838825"/>
            <a:ext cx="10658568" cy="196723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FFFFFF"/>
                </a:solidFill>
                <a:latin typeface="Canva Sans"/>
                <a:ea typeface="Canva Sans"/>
                <a:cs typeface="Canva Sans"/>
                <a:sym typeface="Canva Sans"/>
              </a:rPr>
              <a:t>According to The Sutton Trust (2019), students from rich backgrounds have had more access to tutoring than students from poorer backgrounds.</a:t>
            </a:r>
          </a:p>
          <a:p>
            <a:pPr algn="l">
              <a:lnSpc>
                <a:spcPts val="3919"/>
              </a:lnSpc>
            </a:pPr>
            <a:endParaRPr lang="en-US" sz="2799">
              <a:solidFill>
                <a:srgbClr val="FFFFFF"/>
              </a:solidFill>
              <a:latin typeface="Canva Sans"/>
              <a:ea typeface="Canva Sans"/>
              <a:cs typeface="Canva Sans"/>
              <a:sym typeface="Canva Sans"/>
            </a:endParaRPr>
          </a:p>
        </p:txBody>
      </p:sp>
      <p:sp>
        <p:nvSpPr>
          <p:cNvPr id="8" name="TextBox 8"/>
          <p:cNvSpPr txBox="1"/>
          <p:nvPr/>
        </p:nvSpPr>
        <p:spPr>
          <a:xfrm>
            <a:off x="1327678" y="2499165"/>
            <a:ext cx="12916273" cy="586738"/>
          </a:xfrm>
          <a:prstGeom prst="rect">
            <a:avLst/>
          </a:prstGeom>
        </p:spPr>
        <p:txBody>
          <a:bodyPr lIns="0" tIns="0" rIns="0" bIns="0" rtlCol="0" anchor="t">
            <a:spAutoFit/>
          </a:bodyPr>
          <a:lstStyle/>
          <a:p>
            <a:pPr marL="604526" lvl="1" indent="-302263" algn="l">
              <a:lnSpc>
                <a:spcPts val="5040"/>
              </a:lnSpc>
              <a:buFont typeface="Arial"/>
              <a:buChar char="•"/>
            </a:pPr>
            <a:r>
              <a:rPr lang="en-US" sz="2800">
                <a:solidFill>
                  <a:srgbClr val="FFFFFF"/>
                </a:solidFill>
                <a:latin typeface="Canva Sans"/>
                <a:ea typeface="Canva Sans"/>
                <a:cs typeface="Canva Sans"/>
                <a:sym typeface="Canva Sans"/>
              </a:rPr>
              <a:t>Many students struggle in STEM subjects.</a:t>
            </a:r>
          </a:p>
        </p:txBody>
      </p:sp>
      <p:sp>
        <p:nvSpPr>
          <p:cNvPr id="9" name="TextBox 9"/>
          <p:cNvSpPr txBox="1"/>
          <p:nvPr/>
        </p:nvSpPr>
        <p:spPr>
          <a:xfrm>
            <a:off x="881544" y="2923977"/>
            <a:ext cx="11868840" cy="1224913"/>
          </a:xfrm>
          <a:prstGeom prst="rect">
            <a:avLst/>
          </a:prstGeom>
        </p:spPr>
        <p:txBody>
          <a:bodyPr lIns="0" tIns="0" rIns="0" bIns="0" rtlCol="0" anchor="t">
            <a:spAutoFit/>
          </a:bodyPr>
          <a:lstStyle/>
          <a:p>
            <a:pPr marL="604526" lvl="1" indent="-302263" algn="l">
              <a:lnSpc>
                <a:spcPts val="5040"/>
              </a:lnSpc>
              <a:buFont typeface="Arial"/>
              <a:buChar char="•"/>
            </a:pPr>
            <a:r>
              <a:rPr lang="en-US" sz="2800">
                <a:solidFill>
                  <a:srgbClr val="FFFFFF"/>
                </a:solidFill>
                <a:latin typeface="Canva Sans"/>
                <a:ea typeface="Canva Sans"/>
                <a:cs typeface="Canva Sans"/>
                <a:sym typeface="Canva Sans"/>
              </a:rPr>
              <a:t>STEM subjects are the most challenging for students due to their highly theoretical content (Chiangpradit, 2023).</a:t>
            </a:r>
          </a:p>
        </p:txBody>
      </p:sp>
      <p:sp>
        <p:nvSpPr>
          <p:cNvPr id="10" name="TextBox 10"/>
          <p:cNvSpPr txBox="1"/>
          <p:nvPr/>
        </p:nvSpPr>
        <p:spPr>
          <a:xfrm>
            <a:off x="289537" y="4105107"/>
            <a:ext cx="11868840" cy="586738"/>
          </a:xfrm>
          <a:prstGeom prst="rect">
            <a:avLst/>
          </a:prstGeom>
        </p:spPr>
        <p:txBody>
          <a:bodyPr lIns="0" tIns="0" rIns="0" bIns="0" rtlCol="0" anchor="t">
            <a:spAutoFit/>
          </a:bodyPr>
          <a:lstStyle/>
          <a:p>
            <a:pPr marL="604526" lvl="1" indent="-302263" algn="l">
              <a:lnSpc>
                <a:spcPts val="5040"/>
              </a:lnSpc>
              <a:buFont typeface="Arial"/>
              <a:buChar char="•"/>
            </a:pPr>
            <a:r>
              <a:rPr lang="en-US" sz="2800">
                <a:solidFill>
                  <a:srgbClr val="FFFFFF"/>
                </a:solidFill>
                <a:latin typeface="Canva Sans"/>
                <a:ea typeface="Canva Sans"/>
                <a:cs typeface="Canva Sans"/>
                <a:sym typeface="Canva Sans"/>
              </a:rPr>
              <a:t>Tutoring is expensive and sometimes inaccessible.</a:t>
            </a:r>
          </a:p>
        </p:txBody>
      </p:sp>
      <p:sp>
        <p:nvSpPr>
          <p:cNvPr id="11" name="TextBox 11"/>
          <p:cNvSpPr txBox="1"/>
          <p:nvPr/>
        </p:nvSpPr>
        <p:spPr>
          <a:xfrm>
            <a:off x="142671" y="4556762"/>
            <a:ext cx="11868840" cy="1224913"/>
          </a:xfrm>
          <a:prstGeom prst="rect">
            <a:avLst/>
          </a:prstGeom>
        </p:spPr>
        <p:txBody>
          <a:bodyPr lIns="0" tIns="0" rIns="0" bIns="0" rtlCol="0" anchor="t">
            <a:spAutoFit/>
          </a:bodyPr>
          <a:lstStyle/>
          <a:p>
            <a:pPr marL="604526" lvl="1" indent="-302263" algn="l">
              <a:lnSpc>
                <a:spcPts val="5040"/>
              </a:lnSpc>
              <a:buFont typeface="Arial"/>
              <a:buChar char="•"/>
            </a:pPr>
            <a:r>
              <a:rPr lang="en-US" sz="2800">
                <a:solidFill>
                  <a:srgbClr val="FFFFFF"/>
                </a:solidFill>
                <a:latin typeface="Canva Sans"/>
                <a:ea typeface="Canva Sans"/>
                <a:cs typeface="Canva Sans"/>
                <a:sym typeface="Canva Sans"/>
              </a:rPr>
              <a:t>Low-income families are most affected, causing students to fall behind.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538750" y="8846662"/>
            <a:ext cx="16075866" cy="9766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Students see face-to-face better than online or blended learning as the former allows full interactions with tutors, class involvement and group work (Mali and Lim, 2021).</a:t>
            </a:r>
          </a:p>
        </p:txBody>
      </p:sp>
      <p:sp>
        <p:nvSpPr>
          <p:cNvPr id="3" name="Freeform 3"/>
          <p:cNvSpPr/>
          <p:nvPr/>
        </p:nvSpPr>
        <p:spPr>
          <a:xfrm rot="-4810736">
            <a:off x="13473526" y="-6995716"/>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2422823">
            <a:off x="-5488607" y="5015413"/>
            <a:ext cx="11423377" cy="12120294"/>
          </a:xfrm>
          <a:custGeom>
            <a:avLst/>
            <a:gdLst/>
            <a:ahLst/>
            <a:cxnLst/>
            <a:rect l="l" t="t" r="r" b="b"/>
            <a:pathLst>
              <a:path w="11423377" h="12120294">
                <a:moveTo>
                  <a:pt x="0" y="0"/>
                </a:moveTo>
                <a:lnTo>
                  <a:pt x="11423378" y="0"/>
                </a:lnTo>
                <a:lnTo>
                  <a:pt x="11423378" y="12120294"/>
                </a:lnTo>
                <a:lnTo>
                  <a:pt x="0" y="121202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401327" y="3417697"/>
            <a:ext cx="2274846" cy="563331"/>
          </a:xfrm>
          <a:custGeom>
            <a:avLst/>
            <a:gdLst/>
            <a:ahLst/>
            <a:cxnLst/>
            <a:rect l="l" t="t" r="r" b="b"/>
            <a:pathLst>
              <a:path w="2274846" h="563331">
                <a:moveTo>
                  <a:pt x="0" y="0"/>
                </a:moveTo>
                <a:lnTo>
                  <a:pt x="2274846" y="0"/>
                </a:lnTo>
                <a:lnTo>
                  <a:pt x="2274846" y="563331"/>
                </a:lnTo>
                <a:lnTo>
                  <a:pt x="0" y="563331"/>
                </a:lnTo>
                <a:lnTo>
                  <a:pt x="0" y="0"/>
                </a:lnTo>
                <a:close/>
              </a:path>
            </a:pathLst>
          </a:custGeom>
          <a:blipFill>
            <a:blip r:embed="rId4"/>
            <a:stretch>
              <a:fillRect r="-1900"/>
            </a:stretch>
          </a:blipFill>
        </p:spPr>
        <p:txBody>
          <a:bodyPr/>
          <a:lstStyle/>
          <a:p>
            <a:endParaRPr lang="en-GB"/>
          </a:p>
        </p:txBody>
      </p:sp>
      <p:sp>
        <p:nvSpPr>
          <p:cNvPr id="6" name="Freeform 6"/>
          <p:cNvSpPr/>
          <p:nvPr/>
        </p:nvSpPr>
        <p:spPr>
          <a:xfrm>
            <a:off x="1835340" y="4508603"/>
            <a:ext cx="2757592" cy="1361913"/>
          </a:xfrm>
          <a:custGeom>
            <a:avLst/>
            <a:gdLst/>
            <a:ahLst/>
            <a:cxnLst/>
            <a:rect l="l" t="t" r="r" b="b"/>
            <a:pathLst>
              <a:path w="2757592" h="1361913">
                <a:moveTo>
                  <a:pt x="0" y="0"/>
                </a:moveTo>
                <a:lnTo>
                  <a:pt x="2757592" y="0"/>
                </a:lnTo>
                <a:lnTo>
                  <a:pt x="2757592" y="1361912"/>
                </a:lnTo>
                <a:lnTo>
                  <a:pt x="0" y="1361912"/>
                </a:lnTo>
                <a:lnTo>
                  <a:pt x="0" y="0"/>
                </a:lnTo>
                <a:close/>
              </a:path>
            </a:pathLst>
          </a:custGeom>
          <a:blipFill>
            <a:blip r:embed="rId5"/>
            <a:stretch>
              <a:fillRect/>
            </a:stretch>
          </a:blipFill>
        </p:spPr>
        <p:txBody>
          <a:bodyPr/>
          <a:lstStyle/>
          <a:p>
            <a:endParaRPr lang="en-GB"/>
          </a:p>
        </p:txBody>
      </p:sp>
      <p:sp>
        <p:nvSpPr>
          <p:cNvPr id="7" name="Freeform 7"/>
          <p:cNvSpPr/>
          <p:nvPr/>
        </p:nvSpPr>
        <p:spPr>
          <a:xfrm>
            <a:off x="5503131" y="3628400"/>
            <a:ext cx="3178384" cy="2832282"/>
          </a:xfrm>
          <a:custGeom>
            <a:avLst/>
            <a:gdLst/>
            <a:ahLst/>
            <a:cxnLst/>
            <a:rect l="l" t="t" r="r" b="b"/>
            <a:pathLst>
              <a:path w="3178384" h="2832282">
                <a:moveTo>
                  <a:pt x="0" y="0"/>
                </a:moveTo>
                <a:lnTo>
                  <a:pt x="3178384" y="0"/>
                </a:lnTo>
                <a:lnTo>
                  <a:pt x="3178384" y="2832282"/>
                </a:lnTo>
                <a:lnTo>
                  <a:pt x="0" y="2832282"/>
                </a:lnTo>
                <a:lnTo>
                  <a:pt x="0" y="0"/>
                </a:lnTo>
                <a:close/>
              </a:path>
            </a:pathLst>
          </a:custGeom>
          <a:blipFill>
            <a:blip r:embed="rId6"/>
            <a:stretch>
              <a:fillRect l="-920" r="-920"/>
            </a:stretch>
          </a:blipFill>
        </p:spPr>
        <p:txBody>
          <a:bodyPr/>
          <a:lstStyle/>
          <a:p>
            <a:endParaRPr lang="en-GB"/>
          </a:p>
        </p:txBody>
      </p:sp>
      <p:sp>
        <p:nvSpPr>
          <p:cNvPr id="8" name="TextBox 8"/>
          <p:cNvSpPr txBox="1"/>
          <p:nvPr/>
        </p:nvSpPr>
        <p:spPr>
          <a:xfrm>
            <a:off x="6546354" y="371475"/>
            <a:ext cx="5185767"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Market Research</a:t>
            </a:r>
          </a:p>
        </p:txBody>
      </p:sp>
      <p:sp>
        <p:nvSpPr>
          <p:cNvPr id="9" name="TextBox 9"/>
          <p:cNvSpPr txBox="1"/>
          <p:nvPr/>
        </p:nvSpPr>
        <p:spPr>
          <a:xfrm>
            <a:off x="1502528" y="2489571"/>
            <a:ext cx="4000602" cy="4813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Level of study</a:t>
            </a:r>
          </a:p>
        </p:txBody>
      </p:sp>
      <p:sp>
        <p:nvSpPr>
          <p:cNvPr id="10" name="Freeform 10"/>
          <p:cNvSpPr/>
          <p:nvPr/>
        </p:nvSpPr>
        <p:spPr>
          <a:xfrm>
            <a:off x="9214400" y="3814572"/>
            <a:ext cx="3232573" cy="3207674"/>
          </a:xfrm>
          <a:custGeom>
            <a:avLst/>
            <a:gdLst/>
            <a:ahLst/>
            <a:cxnLst/>
            <a:rect l="l" t="t" r="r" b="b"/>
            <a:pathLst>
              <a:path w="3232573" h="3207674">
                <a:moveTo>
                  <a:pt x="0" y="0"/>
                </a:moveTo>
                <a:lnTo>
                  <a:pt x="3232573" y="0"/>
                </a:lnTo>
                <a:lnTo>
                  <a:pt x="3232573" y="3207674"/>
                </a:lnTo>
                <a:lnTo>
                  <a:pt x="0" y="3207674"/>
                </a:lnTo>
                <a:lnTo>
                  <a:pt x="0" y="0"/>
                </a:lnTo>
                <a:close/>
              </a:path>
            </a:pathLst>
          </a:custGeom>
          <a:blipFill>
            <a:blip r:embed="rId7"/>
            <a:stretch>
              <a:fillRect t="-49934" r="-381982" b="-22741"/>
            </a:stretch>
          </a:blipFill>
        </p:spPr>
        <p:txBody>
          <a:bodyPr/>
          <a:lstStyle/>
          <a:p>
            <a:endParaRPr lang="en-GB"/>
          </a:p>
        </p:txBody>
      </p:sp>
      <p:sp>
        <p:nvSpPr>
          <p:cNvPr id="11" name="Freeform 11"/>
          <p:cNvSpPr/>
          <p:nvPr/>
        </p:nvSpPr>
        <p:spPr>
          <a:xfrm>
            <a:off x="12208138" y="3814572"/>
            <a:ext cx="5448956" cy="3670930"/>
          </a:xfrm>
          <a:custGeom>
            <a:avLst/>
            <a:gdLst/>
            <a:ahLst/>
            <a:cxnLst/>
            <a:rect l="l" t="t" r="r" b="b"/>
            <a:pathLst>
              <a:path w="5448956" h="3670930">
                <a:moveTo>
                  <a:pt x="0" y="0"/>
                </a:moveTo>
                <a:lnTo>
                  <a:pt x="5448955" y="0"/>
                </a:lnTo>
                <a:lnTo>
                  <a:pt x="5448955" y="3670930"/>
                </a:lnTo>
                <a:lnTo>
                  <a:pt x="0" y="3670930"/>
                </a:lnTo>
                <a:lnTo>
                  <a:pt x="0" y="0"/>
                </a:lnTo>
                <a:close/>
              </a:path>
            </a:pathLst>
          </a:custGeom>
          <a:blipFill>
            <a:blip r:embed="rId7"/>
            <a:stretch>
              <a:fillRect l="-134794" t="-40254" r="-35180" b="-2209"/>
            </a:stretch>
          </a:blipFill>
        </p:spPr>
        <p:txBody>
          <a:bodyPr/>
          <a:lstStyle/>
          <a:p>
            <a:endParaRPr lang="en-GB"/>
          </a:p>
        </p:txBody>
      </p:sp>
      <p:sp>
        <p:nvSpPr>
          <p:cNvPr id="12" name="Freeform 12"/>
          <p:cNvSpPr/>
          <p:nvPr/>
        </p:nvSpPr>
        <p:spPr>
          <a:xfrm>
            <a:off x="9591714" y="3386027"/>
            <a:ext cx="7082669" cy="484746"/>
          </a:xfrm>
          <a:custGeom>
            <a:avLst/>
            <a:gdLst/>
            <a:ahLst/>
            <a:cxnLst/>
            <a:rect l="l" t="t" r="r" b="b"/>
            <a:pathLst>
              <a:path w="7082669" h="484746">
                <a:moveTo>
                  <a:pt x="0" y="0"/>
                </a:moveTo>
                <a:lnTo>
                  <a:pt x="7082669" y="0"/>
                </a:lnTo>
                <a:lnTo>
                  <a:pt x="7082669" y="484746"/>
                </a:lnTo>
                <a:lnTo>
                  <a:pt x="0" y="484746"/>
                </a:lnTo>
                <a:lnTo>
                  <a:pt x="0" y="0"/>
                </a:lnTo>
                <a:close/>
              </a:path>
            </a:pathLst>
          </a:custGeom>
          <a:blipFill>
            <a:blip r:embed="rId7"/>
            <a:stretch>
              <a:fillRect t="-106394" r="-119979" b="-936241"/>
            </a:stretch>
          </a:blipFill>
        </p:spPr>
        <p:txBody>
          <a:bodyPr/>
          <a:lstStyle/>
          <a:p>
            <a:endParaRPr lang="en-GB"/>
          </a:p>
        </p:txBody>
      </p:sp>
      <p:sp>
        <p:nvSpPr>
          <p:cNvPr id="13" name="TextBox 13"/>
          <p:cNvSpPr txBox="1"/>
          <p:nvPr/>
        </p:nvSpPr>
        <p:spPr>
          <a:xfrm>
            <a:off x="9760426" y="2489571"/>
            <a:ext cx="8527574" cy="4813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STEM Subjects in high demand:</a:t>
            </a:r>
          </a:p>
        </p:txBody>
      </p:sp>
      <p:sp>
        <p:nvSpPr>
          <p:cNvPr id="14" name="TextBox 14"/>
          <p:cNvSpPr txBox="1"/>
          <p:nvPr/>
        </p:nvSpPr>
        <p:spPr>
          <a:xfrm>
            <a:off x="1528472" y="7736049"/>
            <a:ext cx="16055603" cy="976629"/>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Understanding a business’s target audience helps with developing an effective marketing campaign, ensuring a successful business (Supan, 2023).</a:t>
            </a:r>
          </a:p>
        </p:txBody>
      </p:sp>
      <p:sp>
        <p:nvSpPr>
          <p:cNvPr id="15" name="TextBox 15"/>
          <p:cNvSpPr txBox="1"/>
          <p:nvPr/>
        </p:nvSpPr>
        <p:spPr>
          <a:xfrm>
            <a:off x="1043905" y="1669097"/>
            <a:ext cx="3886597" cy="537845"/>
          </a:xfrm>
          <a:prstGeom prst="rect">
            <a:avLst/>
          </a:prstGeom>
        </p:spPr>
        <p:txBody>
          <a:bodyPr lIns="0" tIns="0" rIns="0" bIns="0" rtlCol="0" anchor="t">
            <a:spAutoFit/>
          </a:bodyPr>
          <a:lstStyle/>
          <a:p>
            <a:pPr algn="ctr">
              <a:lnSpc>
                <a:spcPts val="4480"/>
              </a:lnSpc>
            </a:pPr>
            <a:r>
              <a:rPr lang="en-US" sz="3200">
                <a:solidFill>
                  <a:srgbClr val="000000"/>
                </a:solidFill>
                <a:latin typeface="Canva Sans"/>
                <a:ea typeface="Canva Sans"/>
                <a:cs typeface="Canva Sans"/>
                <a:sym typeface="Canva Sans"/>
              </a:rPr>
              <a:t>Total Responses: 49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3942576"/>
            <a:ext cx="4414484" cy="2187667"/>
          </a:xfrm>
          <a:custGeom>
            <a:avLst/>
            <a:gdLst/>
            <a:ahLst/>
            <a:cxnLst/>
            <a:rect l="l" t="t" r="r" b="b"/>
            <a:pathLst>
              <a:path w="4414484" h="2187667">
                <a:moveTo>
                  <a:pt x="0" y="0"/>
                </a:moveTo>
                <a:lnTo>
                  <a:pt x="4414484" y="0"/>
                </a:lnTo>
                <a:lnTo>
                  <a:pt x="4414484" y="2187667"/>
                </a:lnTo>
                <a:lnTo>
                  <a:pt x="0" y="2187667"/>
                </a:lnTo>
                <a:lnTo>
                  <a:pt x="0" y="0"/>
                </a:lnTo>
                <a:close/>
              </a:path>
            </a:pathLst>
          </a:custGeom>
          <a:blipFill>
            <a:blip r:embed="rId2"/>
            <a:stretch>
              <a:fillRect l="-7129" t="-105715" r="-258322" b="-62618"/>
            </a:stretch>
          </a:blipFill>
        </p:spPr>
        <p:txBody>
          <a:bodyPr/>
          <a:lstStyle/>
          <a:p>
            <a:endParaRPr lang="en-GB"/>
          </a:p>
        </p:txBody>
      </p:sp>
      <p:sp>
        <p:nvSpPr>
          <p:cNvPr id="3" name="Freeform 3"/>
          <p:cNvSpPr/>
          <p:nvPr/>
        </p:nvSpPr>
        <p:spPr>
          <a:xfrm>
            <a:off x="5863111" y="3942576"/>
            <a:ext cx="3340274" cy="2749302"/>
          </a:xfrm>
          <a:custGeom>
            <a:avLst/>
            <a:gdLst/>
            <a:ahLst/>
            <a:cxnLst/>
            <a:rect l="l" t="t" r="r" b="b"/>
            <a:pathLst>
              <a:path w="3340274" h="2749302">
                <a:moveTo>
                  <a:pt x="0" y="0"/>
                </a:moveTo>
                <a:lnTo>
                  <a:pt x="3340274" y="0"/>
                </a:lnTo>
                <a:lnTo>
                  <a:pt x="3340274" y="2749302"/>
                </a:lnTo>
                <a:lnTo>
                  <a:pt x="0" y="2749302"/>
                </a:lnTo>
                <a:lnTo>
                  <a:pt x="0" y="0"/>
                </a:lnTo>
                <a:close/>
              </a:path>
            </a:pathLst>
          </a:custGeom>
          <a:blipFill>
            <a:blip r:embed="rId2"/>
            <a:stretch>
              <a:fillRect l="-225696" t="-49572" r="-42233" b="-13084"/>
            </a:stretch>
          </a:blipFill>
        </p:spPr>
        <p:txBody>
          <a:bodyPr/>
          <a:lstStyle/>
          <a:p>
            <a:endParaRPr lang="en-GB"/>
          </a:p>
        </p:txBody>
      </p:sp>
      <p:sp>
        <p:nvSpPr>
          <p:cNvPr id="4" name="Freeform 4"/>
          <p:cNvSpPr/>
          <p:nvPr/>
        </p:nvSpPr>
        <p:spPr>
          <a:xfrm>
            <a:off x="1356956" y="3345428"/>
            <a:ext cx="6176292" cy="597148"/>
          </a:xfrm>
          <a:custGeom>
            <a:avLst/>
            <a:gdLst/>
            <a:ahLst/>
            <a:cxnLst/>
            <a:rect l="l" t="t" r="r" b="b"/>
            <a:pathLst>
              <a:path w="6176292" h="597148">
                <a:moveTo>
                  <a:pt x="0" y="0"/>
                </a:moveTo>
                <a:lnTo>
                  <a:pt x="6176292" y="0"/>
                </a:lnTo>
                <a:lnTo>
                  <a:pt x="6176292" y="597148"/>
                </a:lnTo>
                <a:lnTo>
                  <a:pt x="0" y="597148"/>
                </a:lnTo>
                <a:lnTo>
                  <a:pt x="0" y="0"/>
                </a:lnTo>
                <a:close/>
              </a:path>
            </a:pathLst>
          </a:custGeom>
          <a:blipFill>
            <a:blip r:embed="rId2"/>
            <a:stretch>
              <a:fillRect l="-5095" t="-68416" r="-156109" b="-814629"/>
            </a:stretch>
          </a:blipFill>
        </p:spPr>
        <p:txBody>
          <a:bodyPr/>
          <a:lstStyle/>
          <a:p>
            <a:endParaRPr lang="en-GB"/>
          </a:p>
        </p:txBody>
      </p:sp>
      <p:sp>
        <p:nvSpPr>
          <p:cNvPr id="5" name="TextBox 5"/>
          <p:cNvSpPr txBox="1"/>
          <p:nvPr/>
        </p:nvSpPr>
        <p:spPr>
          <a:xfrm>
            <a:off x="9139238" y="857250"/>
            <a:ext cx="9525" cy="1566544"/>
          </a:xfrm>
          <a:prstGeom prst="rect">
            <a:avLst/>
          </a:prstGeom>
        </p:spPr>
        <p:txBody>
          <a:bodyPr lIns="0" tIns="0" rIns="0" bIns="0" rtlCol="0" anchor="t">
            <a:spAutoFit/>
          </a:bodyPr>
          <a:lstStyle/>
          <a:p>
            <a:pPr algn="ctr">
              <a:lnSpc>
                <a:spcPts val="12880"/>
              </a:lnSpc>
            </a:pPr>
            <a:endParaRPr/>
          </a:p>
        </p:txBody>
      </p:sp>
      <p:sp>
        <p:nvSpPr>
          <p:cNvPr id="6" name="TextBox 6"/>
          <p:cNvSpPr txBox="1"/>
          <p:nvPr/>
        </p:nvSpPr>
        <p:spPr>
          <a:xfrm>
            <a:off x="5443184" y="371475"/>
            <a:ext cx="6288937" cy="1038225"/>
          </a:xfrm>
          <a:prstGeom prst="rect">
            <a:avLst/>
          </a:prstGeom>
        </p:spPr>
        <p:txBody>
          <a:bodyPr wrap="square" lIns="0" tIns="0" rIns="0" bIns="0" rtlCol="0" anchor="t">
            <a:spAutoFit/>
          </a:bodyPr>
          <a:lstStyle/>
          <a:p>
            <a:pPr algn="ctr">
              <a:lnSpc>
                <a:spcPts val="8850"/>
              </a:lnSpc>
              <a:spcBef>
                <a:spcPct val="0"/>
              </a:spcBef>
            </a:pPr>
            <a:r>
              <a:rPr lang="en-US" sz="5000" b="1" dirty="0">
                <a:solidFill>
                  <a:srgbClr val="000000"/>
                </a:solidFill>
                <a:latin typeface="Canva Sans Bold"/>
                <a:ea typeface="Canva Sans Bold"/>
                <a:cs typeface="Canva Sans Bold"/>
                <a:sym typeface="Canva Sans Bold"/>
              </a:rPr>
              <a:t>Market Research</a:t>
            </a:r>
          </a:p>
        </p:txBody>
      </p:sp>
      <p:sp>
        <p:nvSpPr>
          <p:cNvPr id="7" name="TextBox 7"/>
          <p:cNvSpPr txBox="1"/>
          <p:nvPr/>
        </p:nvSpPr>
        <p:spPr>
          <a:xfrm>
            <a:off x="1043905" y="2549773"/>
            <a:ext cx="8527574" cy="4813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Strong preference for exam preparation</a:t>
            </a:r>
          </a:p>
        </p:txBody>
      </p:sp>
      <p:sp>
        <p:nvSpPr>
          <p:cNvPr id="8" name="TextBox 8"/>
          <p:cNvSpPr txBox="1"/>
          <p:nvPr/>
        </p:nvSpPr>
        <p:spPr>
          <a:xfrm>
            <a:off x="1028700" y="7613343"/>
            <a:ext cx="16014392" cy="9766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Tittle (2024) highlights the value of good tuition in improving exam results by helping students to understand topics to guarantee good scores.</a:t>
            </a:r>
          </a:p>
        </p:txBody>
      </p:sp>
      <p:sp>
        <p:nvSpPr>
          <p:cNvPr id="9" name="Freeform 9"/>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2422823">
            <a:off x="-5387783" y="5075614"/>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9556274" y="3644002"/>
            <a:ext cx="4011664" cy="298388"/>
          </a:xfrm>
          <a:custGeom>
            <a:avLst/>
            <a:gdLst/>
            <a:ahLst/>
            <a:cxnLst/>
            <a:rect l="l" t="t" r="r" b="b"/>
            <a:pathLst>
              <a:path w="4011664" h="298388">
                <a:moveTo>
                  <a:pt x="0" y="0"/>
                </a:moveTo>
                <a:lnTo>
                  <a:pt x="4011663" y="0"/>
                </a:lnTo>
                <a:lnTo>
                  <a:pt x="4011663" y="298388"/>
                </a:lnTo>
                <a:lnTo>
                  <a:pt x="0" y="298388"/>
                </a:lnTo>
                <a:lnTo>
                  <a:pt x="0" y="0"/>
                </a:lnTo>
                <a:close/>
              </a:path>
            </a:pathLst>
          </a:custGeom>
          <a:blipFill>
            <a:blip r:embed="rId5"/>
            <a:stretch>
              <a:fillRect/>
            </a:stretch>
          </a:blipFill>
        </p:spPr>
        <p:txBody>
          <a:bodyPr/>
          <a:lstStyle/>
          <a:p>
            <a:endParaRPr lang="en-GB"/>
          </a:p>
        </p:txBody>
      </p:sp>
      <p:sp>
        <p:nvSpPr>
          <p:cNvPr id="12" name="Freeform 12"/>
          <p:cNvSpPr/>
          <p:nvPr/>
        </p:nvSpPr>
        <p:spPr>
          <a:xfrm>
            <a:off x="9571479" y="3995863"/>
            <a:ext cx="5407110" cy="1147637"/>
          </a:xfrm>
          <a:custGeom>
            <a:avLst/>
            <a:gdLst/>
            <a:ahLst/>
            <a:cxnLst/>
            <a:rect l="l" t="t" r="r" b="b"/>
            <a:pathLst>
              <a:path w="5407110" h="1147637">
                <a:moveTo>
                  <a:pt x="0" y="0"/>
                </a:moveTo>
                <a:lnTo>
                  <a:pt x="5407110" y="0"/>
                </a:lnTo>
                <a:lnTo>
                  <a:pt x="5407110" y="1147637"/>
                </a:lnTo>
                <a:lnTo>
                  <a:pt x="0" y="1147637"/>
                </a:lnTo>
                <a:lnTo>
                  <a:pt x="0" y="0"/>
                </a:lnTo>
                <a:close/>
              </a:path>
            </a:pathLst>
          </a:custGeom>
          <a:blipFill>
            <a:blip r:embed="rId6"/>
            <a:stretch>
              <a:fillRect r="-471"/>
            </a:stretch>
          </a:blipFill>
        </p:spPr>
        <p:txBody>
          <a:bodyPr/>
          <a:lstStyle/>
          <a:p>
            <a:endParaRPr lang="en-GB"/>
          </a:p>
        </p:txBody>
      </p:sp>
      <p:sp>
        <p:nvSpPr>
          <p:cNvPr id="13" name="Freeform 13"/>
          <p:cNvSpPr/>
          <p:nvPr/>
        </p:nvSpPr>
        <p:spPr>
          <a:xfrm>
            <a:off x="14782800" y="5160818"/>
            <a:ext cx="2964758" cy="2407233"/>
          </a:xfrm>
          <a:custGeom>
            <a:avLst/>
            <a:gdLst/>
            <a:ahLst/>
            <a:cxnLst/>
            <a:rect l="l" t="t" r="r" b="b"/>
            <a:pathLst>
              <a:path w="3238013" h="2804691">
                <a:moveTo>
                  <a:pt x="0" y="0"/>
                </a:moveTo>
                <a:lnTo>
                  <a:pt x="3238014" y="0"/>
                </a:lnTo>
                <a:lnTo>
                  <a:pt x="3238014" y="2804691"/>
                </a:lnTo>
                <a:lnTo>
                  <a:pt x="0" y="2804691"/>
                </a:lnTo>
                <a:lnTo>
                  <a:pt x="0" y="0"/>
                </a:lnTo>
                <a:close/>
              </a:path>
            </a:pathLst>
          </a:custGeom>
          <a:blipFill>
            <a:blip r:embed="rId7"/>
            <a:stretch>
              <a:fillRect/>
            </a:stretch>
          </a:blipFill>
        </p:spPr>
        <p:txBody>
          <a:bodyPr/>
          <a:lstStyle/>
          <a:p>
            <a:endParaRPr lang="en-GB"/>
          </a:p>
        </p:txBody>
      </p:sp>
      <p:sp>
        <p:nvSpPr>
          <p:cNvPr id="14" name="TextBox 14"/>
          <p:cNvSpPr txBox="1"/>
          <p:nvPr/>
        </p:nvSpPr>
        <p:spPr>
          <a:xfrm>
            <a:off x="8731726" y="2302123"/>
            <a:ext cx="8527574" cy="9766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Almost equal preference for one-to-one and small group tutoring</a:t>
            </a:r>
          </a:p>
        </p:txBody>
      </p:sp>
      <p:sp>
        <p:nvSpPr>
          <p:cNvPr id="15" name="TextBox 15"/>
          <p:cNvSpPr txBox="1"/>
          <p:nvPr/>
        </p:nvSpPr>
        <p:spPr>
          <a:xfrm>
            <a:off x="2634511" y="8751897"/>
            <a:ext cx="15382879" cy="976629"/>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According to Education Endowment Foundation (2021), small group and one-to-one tuition are both effective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37896" y="4326833"/>
            <a:ext cx="3464152" cy="1607301"/>
          </a:xfrm>
          <a:custGeom>
            <a:avLst/>
            <a:gdLst/>
            <a:ahLst/>
            <a:cxnLst/>
            <a:rect l="l" t="t" r="r" b="b"/>
            <a:pathLst>
              <a:path w="3464152" h="1607301">
                <a:moveTo>
                  <a:pt x="0" y="0"/>
                </a:moveTo>
                <a:lnTo>
                  <a:pt x="3464152" y="0"/>
                </a:lnTo>
                <a:lnTo>
                  <a:pt x="3464152" y="1607301"/>
                </a:lnTo>
                <a:lnTo>
                  <a:pt x="0" y="1607301"/>
                </a:lnTo>
                <a:lnTo>
                  <a:pt x="0" y="0"/>
                </a:lnTo>
                <a:close/>
              </a:path>
            </a:pathLst>
          </a:custGeom>
          <a:blipFill>
            <a:blip r:embed="rId2"/>
            <a:stretch>
              <a:fillRect l="-6828" t="-151143" r="-332308" b="-94082"/>
            </a:stretch>
          </a:blipFill>
        </p:spPr>
        <p:txBody>
          <a:bodyPr/>
          <a:lstStyle/>
          <a:p>
            <a:endParaRPr lang="en-GB"/>
          </a:p>
        </p:txBody>
      </p:sp>
      <p:sp>
        <p:nvSpPr>
          <p:cNvPr id="3" name="Freeform 3"/>
          <p:cNvSpPr/>
          <p:nvPr/>
        </p:nvSpPr>
        <p:spPr>
          <a:xfrm>
            <a:off x="5174050" y="3620499"/>
            <a:ext cx="2681855" cy="3307983"/>
          </a:xfrm>
          <a:custGeom>
            <a:avLst/>
            <a:gdLst/>
            <a:ahLst/>
            <a:cxnLst/>
            <a:rect l="l" t="t" r="r" b="b"/>
            <a:pathLst>
              <a:path w="2681855" h="3307983">
                <a:moveTo>
                  <a:pt x="0" y="0"/>
                </a:moveTo>
                <a:lnTo>
                  <a:pt x="2681855" y="0"/>
                </a:lnTo>
                <a:lnTo>
                  <a:pt x="2681855" y="3307983"/>
                </a:lnTo>
                <a:lnTo>
                  <a:pt x="0" y="3307983"/>
                </a:lnTo>
                <a:lnTo>
                  <a:pt x="0" y="0"/>
                </a:lnTo>
                <a:close/>
              </a:path>
            </a:pathLst>
          </a:custGeom>
          <a:blipFill>
            <a:blip r:embed="rId2"/>
            <a:stretch>
              <a:fillRect l="-292193" t="-29984" r="-82196" b="-10300"/>
            </a:stretch>
          </a:blipFill>
        </p:spPr>
        <p:txBody>
          <a:bodyPr/>
          <a:lstStyle/>
          <a:p>
            <a:endParaRPr lang="en-GB"/>
          </a:p>
        </p:txBody>
      </p:sp>
      <p:sp>
        <p:nvSpPr>
          <p:cNvPr id="4" name="Freeform 4"/>
          <p:cNvSpPr/>
          <p:nvPr/>
        </p:nvSpPr>
        <p:spPr>
          <a:xfrm>
            <a:off x="1028700" y="3386887"/>
            <a:ext cx="3373348" cy="523961"/>
          </a:xfrm>
          <a:custGeom>
            <a:avLst/>
            <a:gdLst/>
            <a:ahLst/>
            <a:cxnLst/>
            <a:rect l="l" t="t" r="r" b="b"/>
            <a:pathLst>
              <a:path w="3373348" h="523961">
                <a:moveTo>
                  <a:pt x="0" y="0"/>
                </a:moveTo>
                <a:lnTo>
                  <a:pt x="3373348" y="0"/>
                </a:lnTo>
                <a:lnTo>
                  <a:pt x="3373348" y="523961"/>
                </a:lnTo>
                <a:lnTo>
                  <a:pt x="0" y="523961"/>
                </a:lnTo>
                <a:lnTo>
                  <a:pt x="0" y="0"/>
                </a:lnTo>
                <a:close/>
              </a:path>
            </a:pathLst>
          </a:custGeom>
          <a:blipFill>
            <a:blip r:embed="rId2"/>
            <a:stretch>
              <a:fillRect l="-7012" t="-68094" r="-343944" b="-890918"/>
            </a:stretch>
          </a:blipFill>
        </p:spPr>
        <p:txBody>
          <a:bodyPr/>
          <a:lstStyle/>
          <a:p>
            <a:endParaRPr lang="en-GB"/>
          </a:p>
        </p:txBody>
      </p:sp>
      <p:pic>
        <p:nvPicPr>
          <p:cNvPr id="5" name="Picture 5"/>
          <p:cNvPicPr>
            <a:picLocks noChangeAspect="1"/>
          </p:cNvPicPr>
          <p:nvPr/>
        </p:nvPicPr>
        <p:blipFill>
          <a:blip r:embed="rId3"/>
          <a:stretch>
            <a:fillRect/>
          </a:stretch>
        </p:blipFill>
        <p:spPr>
          <a:xfrm>
            <a:off x="13139458" y="3611632"/>
            <a:ext cx="4035619" cy="3403342"/>
          </a:xfrm>
          <a:prstGeom prst="rect">
            <a:avLst/>
          </a:prstGeom>
        </p:spPr>
      </p:pic>
      <p:sp>
        <p:nvSpPr>
          <p:cNvPr id="6" name="TextBox 6"/>
          <p:cNvSpPr txBox="1"/>
          <p:nvPr/>
        </p:nvSpPr>
        <p:spPr>
          <a:xfrm>
            <a:off x="5486400" y="371475"/>
            <a:ext cx="6245721" cy="1038225"/>
          </a:xfrm>
          <a:prstGeom prst="rect">
            <a:avLst/>
          </a:prstGeom>
        </p:spPr>
        <p:txBody>
          <a:bodyPr wrap="square" lIns="0" tIns="0" rIns="0" bIns="0" rtlCol="0" anchor="t">
            <a:spAutoFit/>
          </a:bodyPr>
          <a:lstStyle/>
          <a:p>
            <a:pPr algn="ctr">
              <a:lnSpc>
                <a:spcPts val="8850"/>
              </a:lnSpc>
              <a:spcBef>
                <a:spcPct val="0"/>
              </a:spcBef>
            </a:pPr>
            <a:r>
              <a:rPr lang="en-US" sz="5000" b="1" dirty="0">
                <a:solidFill>
                  <a:srgbClr val="000000"/>
                </a:solidFill>
                <a:latin typeface="Canva Sans Bold"/>
                <a:ea typeface="Canva Sans Bold"/>
                <a:cs typeface="Canva Sans Bold"/>
                <a:sym typeface="Canva Sans Bold"/>
              </a:rPr>
              <a:t>Market Research</a:t>
            </a:r>
          </a:p>
        </p:txBody>
      </p:sp>
      <p:sp>
        <p:nvSpPr>
          <p:cNvPr id="7" name="TextBox 7"/>
          <p:cNvSpPr txBox="1"/>
          <p:nvPr/>
        </p:nvSpPr>
        <p:spPr>
          <a:xfrm>
            <a:off x="1183434" y="2489571"/>
            <a:ext cx="8527574" cy="4813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Strong preference for face-to-face learning</a:t>
            </a:r>
          </a:p>
        </p:txBody>
      </p:sp>
      <p:sp>
        <p:nvSpPr>
          <p:cNvPr id="8" name="TextBox 8"/>
          <p:cNvSpPr txBox="1"/>
          <p:nvPr/>
        </p:nvSpPr>
        <p:spPr>
          <a:xfrm>
            <a:off x="1183434" y="7976232"/>
            <a:ext cx="16075866" cy="9766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Students see face-to-face better than online or blended learning as the former allows full interactions with tutors, class involvement and group work (Mali and Lim, 2021).</a:t>
            </a:r>
          </a:p>
        </p:txBody>
      </p:sp>
      <p:sp>
        <p:nvSpPr>
          <p:cNvPr id="9" name="TextBox 9"/>
          <p:cNvSpPr txBox="1"/>
          <p:nvPr/>
        </p:nvSpPr>
        <p:spPr>
          <a:xfrm>
            <a:off x="10074990" y="2461874"/>
            <a:ext cx="8527574" cy="4813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Budget-friendly pricing expected</a:t>
            </a:r>
          </a:p>
        </p:txBody>
      </p:sp>
      <p:sp>
        <p:nvSpPr>
          <p:cNvPr id="10" name="Freeform 10"/>
          <p:cNvSpPr/>
          <p:nvPr/>
        </p:nvSpPr>
        <p:spPr>
          <a:xfrm rot="-4810736">
            <a:off x="13473526" y="-6995716"/>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2422823">
            <a:off x="-5488607" y="5015413"/>
            <a:ext cx="11423377" cy="12120294"/>
          </a:xfrm>
          <a:custGeom>
            <a:avLst/>
            <a:gdLst/>
            <a:ahLst/>
            <a:cxnLst/>
            <a:rect l="l" t="t" r="r" b="b"/>
            <a:pathLst>
              <a:path w="11423377" h="12120294">
                <a:moveTo>
                  <a:pt x="0" y="0"/>
                </a:moveTo>
                <a:lnTo>
                  <a:pt x="11423378" y="0"/>
                </a:lnTo>
                <a:lnTo>
                  <a:pt x="11423378" y="12120294"/>
                </a:lnTo>
                <a:lnTo>
                  <a:pt x="0" y="1212029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10893941" y="4480028"/>
            <a:ext cx="8527574" cy="297180"/>
          </a:xfrm>
          <a:prstGeom prst="rect">
            <a:avLst/>
          </a:prstGeom>
        </p:spPr>
        <p:txBody>
          <a:bodyPr lIns="0" tIns="0" rIns="0" bIns="0" rtlCol="0" anchor="t">
            <a:spAutoFit/>
          </a:bodyPr>
          <a:lstStyle/>
          <a:p>
            <a:pPr algn="l">
              <a:lnSpc>
                <a:spcPts val="2520"/>
              </a:lnSpc>
            </a:pPr>
            <a:r>
              <a:rPr lang="en-US" sz="1800">
                <a:solidFill>
                  <a:srgbClr val="000000"/>
                </a:solidFill>
                <a:latin typeface="Canva Sans"/>
                <a:ea typeface="Canva Sans"/>
                <a:cs typeface="Canva Sans"/>
                <a:sym typeface="Canva Sans"/>
              </a:rPr>
              <a:t>£15 - £25</a:t>
            </a:r>
          </a:p>
        </p:txBody>
      </p:sp>
      <p:sp>
        <p:nvSpPr>
          <p:cNvPr id="13" name="Freeform 13"/>
          <p:cNvSpPr/>
          <p:nvPr/>
        </p:nvSpPr>
        <p:spPr>
          <a:xfrm>
            <a:off x="10185733" y="4339849"/>
            <a:ext cx="638641" cy="1676721"/>
          </a:xfrm>
          <a:custGeom>
            <a:avLst/>
            <a:gdLst/>
            <a:ahLst/>
            <a:cxnLst/>
            <a:rect l="l" t="t" r="r" b="b"/>
            <a:pathLst>
              <a:path w="638641" h="1676721">
                <a:moveTo>
                  <a:pt x="0" y="0"/>
                </a:moveTo>
                <a:lnTo>
                  <a:pt x="638641" y="0"/>
                </a:lnTo>
                <a:lnTo>
                  <a:pt x="638641" y="1676722"/>
                </a:lnTo>
                <a:lnTo>
                  <a:pt x="0" y="1676722"/>
                </a:lnTo>
                <a:lnTo>
                  <a:pt x="0" y="0"/>
                </a:lnTo>
                <a:close/>
              </a:path>
            </a:pathLst>
          </a:custGeom>
          <a:blipFill>
            <a:blip r:embed="rId2"/>
            <a:stretch>
              <a:fillRect l="-37041" t="-144885" r="-2244949" b="-86046"/>
            </a:stretch>
          </a:blipFill>
        </p:spPr>
        <p:txBody>
          <a:bodyPr/>
          <a:lstStyle/>
          <a:p>
            <a:endParaRPr lang="en-GB"/>
          </a:p>
        </p:txBody>
      </p:sp>
      <p:sp>
        <p:nvSpPr>
          <p:cNvPr id="14" name="TextBox 14"/>
          <p:cNvSpPr txBox="1"/>
          <p:nvPr/>
        </p:nvSpPr>
        <p:spPr>
          <a:xfrm>
            <a:off x="10893941" y="5483170"/>
            <a:ext cx="8527574" cy="297180"/>
          </a:xfrm>
          <a:prstGeom prst="rect">
            <a:avLst/>
          </a:prstGeom>
        </p:spPr>
        <p:txBody>
          <a:bodyPr lIns="0" tIns="0" rIns="0" bIns="0" rtlCol="0" anchor="t">
            <a:spAutoFit/>
          </a:bodyPr>
          <a:lstStyle/>
          <a:p>
            <a:pPr algn="l">
              <a:lnSpc>
                <a:spcPts val="2520"/>
              </a:lnSpc>
            </a:pPr>
            <a:r>
              <a:rPr lang="en-US" sz="1800">
                <a:solidFill>
                  <a:srgbClr val="000000"/>
                </a:solidFill>
                <a:latin typeface="Canva Sans"/>
                <a:ea typeface="Canva Sans"/>
                <a:cs typeface="Canva Sans"/>
                <a:sym typeface="Canva Sans"/>
              </a:rPr>
              <a:t>£30 - £40</a:t>
            </a:r>
          </a:p>
        </p:txBody>
      </p:sp>
      <p:sp>
        <p:nvSpPr>
          <p:cNvPr id="15" name="TextBox 15"/>
          <p:cNvSpPr txBox="1"/>
          <p:nvPr/>
        </p:nvSpPr>
        <p:spPr>
          <a:xfrm>
            <a:off x="10893941" y="5015332"/>
            <a:ext cx="8527574" cy="297180"/>
          </a:xfrm>
          <a:prstGeom prst="rect">
            <a:avLst/>
          </a:prstGeom>
        </p:spPr>
        <p:txBody>
          <a:bodyPr lIns="0" tIns="0" rIns="0" bIns="0" rtlCol="0" anchor="t">
            <a:spAutoFit/>
          </a:bodyPr>
          <a:lstStyle/>
          <a:p>
            <a:pPr algn="l">
              <a:lnSpc>
                <a:spcPts val="2520"/>
              </a:lnSpc>
            </a:pPr>
            <a:r>
              <a:rPr lang="en-US" sz="1800">
                <a:solidFill>
                  <a:srgbClr val="000000"/>
                </a:solidFill>
                <a:latin typeface="Canva Sans"/>
                <a:ea typeface="Canva Sans"/>
                <a:cs typeface="Canva Sans"/>
                <a:sym typeface="Canva Sans"/>
              </a:rPr>
              <a:t>£5 - £12</a:t>
            </a:r>
          </a:p>
        </p:txBody>
      </p:sp>
      <p:sp>
        <p:nvSpPr>
          <p:cNvPr id="16" name="TextBox 16"/>
          <p:cNvSpPr txBox="1"/>
          <p:nvPr/>
        </p:nvSpPr>
        <p:spPr>
          <a:xfrm>
            <a:off x="10185733" y="3485990"/>
            <a:ext cx="8527574" cy="297180"/>
          </a:xfrm>
          <a:prstGeom prst="rect">
            <a:avLst/>
          </a:prstGeom>
        </p:spPr>
        <p:txBody>
          <a:bodyPr lIns="0" tIns="0" rIns="0" bIns="0" rtlCol="0" anchor="t">
            <a:spAutoFit/>
          </a:bodyPr>
          <a:lstStyle/>
          <a:p>
            <a:pPr algn="l">
              <a:lnSpc>
                <a:spcPts val="2520"/>
              </a:lnSpc>
            </a:pPr>
            <a:r>
              <a:rPr lang="en-US" sz="1800">
                <a:solidFill>
                  <a:srgbClr val="000000"/>
                </a:solidFill>
                <a:latin typeface="Canva Sans"/>
                <a:ea typeface="Canva Sans"/>
                <a:cs typeface="Canva Sans"/>
                <a:sym typeface="Canva Sans"/>
              </a:rPr>
              <a:t>12. willing to pay for 1 hour of tutoring</a:t>
            </a:r>
          </a:p>
        </p:txBody>
      </p:sp>
      <p:grpSp>
        <p:nvGrpSpPr>
          <p:cNvPr id="17" name="Group 17"/>
          <p:cNvGrpSpPr/>
          <p:nvPr/>
        </p:nvGrpSpPr>
        <p:grpSpPr>
          <a:xfrm>
            <a:off x="14077914" y="4354670"/>
            <a:ext cx="1937968" cy="1937968"/>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9" name="TextBox 19"/>
            <p:cNvSpPr txBox="1"/>
            <p:nvPr/>
          </p:nvSpPr>
          <p:spPr>
            <a:xfrm>
              <a:off x="76200" y="85725"/>
              <a:ext cx="660400" cy="650875"/>
            </a:xfrm>
            <a:prstGeom prst="rect">
              <a:avLst/>
            </a:prstGeom>
          </p:spPr>
          <p:txBody>
            <a:bodyPr lIns="50800" tIns="50800" rIns="50800" bIns="50800" rtlCol="0" anchor="ctr"/>
            <a:lstStyle/>
            <a:p>
              <a:pPr algn="ctr">
                <a:lnSpc>
                  <a:spcPts val="2783"/>
                </a:lnSpc>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242615" y="-737417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9139238" y="4652327"/>
            <a:ext cx="9525" cy="887095"/>
          </a:xfrm>
          <a:prstGeom prst="rect">
            <a:avLst/>
          </a:prstGeom>
        </p:spPr>
        <p:txBody>
          <a:bodyPr lIns="0" tIns="0" rIns="0" bIns="0" rtlCol="0" anchor="t">
            <a:spAutoFit/>
          </a:bodyPr>
          <a:lstStyle/>
          <a:p>
            <a:pPr algn="ctr">
              <a:lnSpc>
                <a:spcPts val="7279"/>
              </a:lnSpc>
            </a:pPr>
            <a:endParaRPr/>
          </a:p>
        </p:txBody>
      </p:sp>
      <p:sp>
        <p:nvSpPr>
          <p:cNvPr id="5" name="TextBox 5"/>
          <p:cNvSpPr txBox="1"/>
          <p:nvPr/>
        </p:nvSpPr>
        <p:spPr>
          <a:xfrm>
            <a:off x="9139238" y="4652327"/>
            <a:ext cx="9525" cy="887095"/>
          </a:xfrm>
          <a:prstGeom prst="rect">
            <a:avLst/>
          </a:prstGeom>
        </p:spPr>
        <p:txBody>
          <a:bodyPr lIns="0" tIns="0" rIns="0" bIns="0" rtlCol="0" anchor="t">
            <a:spAutoFit/>
          </a:bodyPr>
          <a:lstStyle/>
          <a:p>
            <a:pPr algn="ctr">
              <a:lnSpc>
                <a:spcPts val="7279"/>
              </a:lnSpc>
            </a:pPr>
            <a:endParaRPr/>
          </a:p>
        </p:txBody>
      </p:sp>
      <p:sp>
        <p:nvSpPr>
          <p:cNvPr id="6" name="Freeform 6"/>
          <p:cNvSpPr/>
          <p:nvPr/>
        </p:nvSpPr>
        <p:spPr>
          <a:xfrm>
            <a:off x="2709764" y="2031230"/>
            <a:ext cx="486188" cy="583850"/>
          </a:xfrm>
          <a:custGeom>
            <a:avLst/>
            <a:gdLst/>
            <a:ahLst/>
            <a:cxnLst/>
            <a:rect l="l" t="t" r="r" b="b"/>
            <a:pathLst>
              <a:path w="486188" h="583850">
                <a:moveTo>
                  <a:pt x="0" y="0"/>
                </a:moveTo>
                <a:lnTo>
                  <a:pt x="486188" y="0"/>
                </a:lnTo>
                <a:lnTo>
                  <a:pt x="486188" y="583851"/>
                </a:lnTo>
                <a:lnTo>
                  <a:pt x="0" y="58385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494293" y="3810599"/>
            <a:ext cx="486188" cy="583850"/>
          </a:xfrm>
          <a:custGeom>
            <a:avLst/>
            <a:gdLst/>
            <a:ahLst/>
            <a:cxnLst/>
            <a:rect l="l" t="t" r="r" b="b"/>
            <a:pathLst>
              <a:path w="486188" h="583850">
                <a:moveTo>
                  <a:pt x="0" y="0"/>
                </a:moveTo>
                <a:lnTo>
                  <a:pt x="486189" y="0"/>
                </a:lnTo>
                <a:lnTo>
                  <a:pt x="486189" y="583850"/>
                </a:lnTo>
                <a:lnTo>
                  <a:pt x="0" y="58385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2223576" y="2875388"/>
            <a:ext cx="486188" cy="583850"/>
          </a:xfrm>
          <a:custGeom>
            <a:avLst/>
            <a:gdLst/>
            <a:ahLst/>
            <a:cxnLst/>
            <a:rect l="l" t="t" r="r" b="b"/>
            <a:pathLst>
              <a:path w="486188" h="583850">
                <a:moveTo>
                  <a:pt x="0" y="0"/>
                </a:moveTo>
                <a:lnTo>
                  <a:pt x="486188" y="0"/>
                </a:lnTo>
                <a:lnTo>
                  <a:pt x="486188" y="583850"/>
                </a:lnTo>
                <a:lnTo>
                  <a:pt x="0" y="58385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9"/>
          <p:cNvSpPr txBox="1"/>
          <p:nvPr/>
        </p:nvSpPr>
        <p:spPr>
          <a:xfrm>
            <a:off x="3366627" y="2210588"/>
            <a:ext cx="8413210" cy="481194"/>
          </a:xfrm>
          <a:prstGeom prst="rect">
            <a:avLst/>
          </a:prstGeom>
        </p:spPr>
        <p:txBody>
          <a:bodyPr lIns="0" tIns="0" rIns="0" bIns="0" rtlCol="0" anchor="t">
            <a:spAutoFit/>
          </a:bodyPr>
          <a:lstStyle/>
          <a:p>
            <a:pPr algn="l">
              <a:lnSpc>
                <a:spcPts val="3927"/>
              </a:lnSpc>
              <a:spcBef>
                <a:spcPct val="0"/>
              </a:spcBef>
            </a:pPr>
            <a:r>
              <a:rPr lang="en-US" sz="2805" b="1">
                <a:solidFill>
                  <a:srgbClr val="FFFFFF"/>
                </a:solidFill>
                <a:latin typeface="Canva Sans Bold"/>
                <a:ea typeface="Canva Sans Bold"/>
                <a:cs typeface="Canva Sans Bold"/>
                <a:sym typeface="Canva Sans Bold"/>
              </a:rPr>
              <a:t>One-to-one and small group tutoring.</a:t>
            </a:r>
          </a:p>
        </p:txBody>
      </p:sp>
      <p:sp>
        <p:nvSpPr>
          <p:cNvPr id="10" name="TextBox 10"/>
          <p:cNvSpPr txBox="1"/>
          <p:nvPr/>
        </p:nvSpPr>
        <p:spPr>
          <a:xfrm>
            <a:off x="2952858" y="3018961"/>
            <a:ext cx="8413210" cy="481194"/>
          </a:xfrm>
          <a:prstGeom prst="rect">
            <a:avLst/>
          </a:prstGeom>
        </p:spPr>
        <p:txBody>
          <a:bodyPr lIns="0" tIns="0" rIns="0" bIns="0" rtlCol="0" anchor="t">
            <a:spAutoFit/>
          </a:bodyPr>
          <a:lstStyle/>
          <a:p>
            <a:pPr algn="l">
              <a:lnSpc>
                <a:spcPts val="3927"/>
              </a:lnSpc>
              <a:spcBef>
                <a:spcPct val="0"/>
              </a:spcBef>
            </a:pPr>
            <a:r>
              <a:rPr lang="en-US" sz="2805" b="1">
                <a:solidFill>
                  <a:srgbClr val="FFFFFF"/>
                </a:solidFill>
                <a:latin typeface="Canva Sans Bold"/>
                <a:ea typeface="Canva Sans Bold"/>
                <a:cs typeface="Canva Sans Bold"/>
                <a:sym typeface="Canva Sans Bold"/>
              </a:rPr>
              <a:t>Online and in-person options.</a:t>
            </a:r>
          </a:p>
        </p:txBody>
      </p:sp>
      <p:sp>
        <p:nvSpPr>
          <p:cNvPr id="11" name="TextBox 11"/>
          <p:cNvSpPr txBox="1"/>
          <p:nvPr/>
        </p:nvSpPr>
        <p:spPr>
          <a:xfrm>
            <a:off x="2223576" y="3753449"/>
            <a:ext cx="8899398" cy="976494"/>
          </a:xfrm>
          <a:prstGeom prst="rect">
            <a:avLst/>
          </a:prstGeom>
        </p:spPr>
        <p:txBody>
          <a:bodyPr lIns="0" tIns="0" rIns="0" bIns="0" rtlCol="0" anchor="t">
            <a:spAutoFit/>
          </a:bodyPr>
          <a:lstStyle/>
          <a:p>
            <a:pPr algn="l">
              <a:lnSpc>
                <a:spcPts val="3927"/>
              </a:lnSpc>
              <a:spcBef>
                <a:spcPct val="0"/>
              </a:spcBef>
            </a:pPr>
            <a:r>
              <a:rPr lang="en-US" sz="2805" b="1">
                <a:solidFill>
                  <a:srgbClr val="FFFFFF"/>
                </a:solidFill>
                <a:latin typeface="Canva Sans Bold"/>
                <a:ea typeface="Canva Sans Bold"/>
                <a:cs typeface="Canva Sans Bold"/>
                <a:sym typeface="Canva Sans Bold"/>
              </a:rPr>
              <a:t>Exam preparation, assignment support, and STEM subject focused tutoring.</a:t>
            </a:r>
          </a:p>
        </p:txBody>
      </p:sp>
      <p:sp>
        <p:nvSpPr>
          <p:cNvPr id="12" name="TextBox 12"/>
          <p:cNvSpPr txBox="1"/>
          <p:nvPr/>
        </p:nvSpPr>
        <p:spPr>
          <a:xfrm>
            <a:off x="6299648" y="544513"/>
            <a:ext cx="3932783" cy="863600"/>
          </a:xfrm>
          <a:prstGeom prst="rect">
            <a:avLst/>
          </a:prstGeom>
        </p:spPr>
        <p:txBody>
          <a:bodyPr lIns="0" tIns="0" rIns="0" bIns="0" rtlCol="0" anchor="t">
            <a:spAutoFit/>
          </a:bodyPr>
          <a:lstStyle/>
          <a:p>
            <a:pPr algn="ctr">
              <a:lnSpc>
                <a:spcPts val="7000"/>
              </a:lnSpc>
            </a:pPr>
            <a:r>
              <a:rPr lang="en-US" sz="5000" b="1">
                <a:solidFill>
                  <a:srgbClr val="FFFFFF"/>
                </a:solidFill>
                <a:latin typeface="Canva Sans Bold"/>
                <a:ea typeface="Canva Sans Bold"/>
                <a:cs typeface="Canva Sans Bold"/>
                <a:sym typeface="Canva Sans Bold"/>
              </a:rPr>
              <a:t>Our Services</a:t>
            </a:r>
          </a:p>
        </p:txBody>
      </p:sp>
      <p:sp>
        <p:nvSpPr>
          <p:cNvPr id="13" name="Freeform 13"/>
          <p:cNvSpPr/>
          <p:nvPr/>
        </p:nvSpPr>
        <p:spPr>
          <a:xfrm>
            <a:off x="1251199" y="4851575"/>
            <a:ext cx="486188" cy="583850"/>
          </a:xfrm>
          <a:custGeom>
            <a:avLst/>
            <a:gdLst/>
            <a:ahLst/>
            <a:cxnLst/>
            <a:rect l="l" t="t" r="r" b="b"/>
            <a:pathLst>
              <a:path w="486188" h="583850">
                <a:moveTo>
                  <a:pt x="0" y="0"/>
                </a:moveTo>
                <a:lnTo>
                  <a:pt x="486188" y="0"/>
                </a:lnTo>
                <a:lnTo>
                  <a:pt x="486188" y="583850"/>
                </a:lnTo>
                <a:lnTo>
                  <a:pt x="0" y="58385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1980482" y="4954231"/>
            <a:ext cx="9556262" cy="481194"/>
          </a:xfrm>
          <a:prstGeom prst="rect">
            <a:avLst/>
          </a:prstGeom>
        </p:spPr>
        <p:txBody>
          <a:bodyPr lIns="0" tIns="0" rIns="0" bIns="0" rtlCol="0" anchor="t">
            <a:spAutoFit/>
          </a:bodyPr>
          <a:lstStyle/>
          <a:p>
            <a:pPr algn="l">
              <a:lnSpc>
                <a:spcPts val="3927"/>
              </a:lnSpc>
              <a:spcBef>
                <a:spcPct val="0"/>
              </a:spcBef>
            </a:pPr>
            <a:r>
              <a:rPr lang="en-US" sz="2805" b="1">
                <a:solidFill>
                  <a:srgbClr val="FFFFFF"/>
                </a:solidFill>
                <a:latin typeface="Canva Sans Bold"/>
                <a:ea typeface="Canva Sans Bold"/>
                <a:cs typeface="Canva Sans Bold"/>
                <a:sym typeface="Canva Sans Bold"/>
              </a:rPr>
              <a:t>Flexible, personalised, and affordable price packages.</a:t>
            </a:r>
          </a:p>
        </p:txBody>
      </p:sp>
      <p:sp>
        <p:nvSpPr>
          <p:cNvPr id="15" name="Freeform 15"/>
          <p:cNvSpPr/>
          <p:nvPr/>
        </p:nvSpPr>
        <p:spPr>
          <a:xfrm>
            <a:off x="1251199" y="5831348"/>
            <a:ext cx="486188" cy="583850"/>
          </a:xfrm>
          <a:custGeom>
            <a:avLst/>
            <a:gdLst/>
            <a:ahLst/>
            <a:cxnLst/>
            <a:rect l="l" t="t" r="r" b="b"/>
            <a:pathLst>
              <a:path w="486188" h="583850">
                <a:moveTo>
                  <a:pt x="0" y="0"/>
                </a:moveTo>
                <a:lnTo>
                  <a:pt x="486188" y="0"/>
                </a:lnTo>
                <a:lnTo>
                  <a:pt x="486188" y="583850"/>
                </a:lnTo>
                <a:lnTo>
                  <a:pt x="0" y="58385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2093043" y="5796598"/>
            <a:ext cx="8413210" cy="481194"/>
          </a:xfrm>
          <a:prstGeom prst="rect">
            <a:avLst/>
          </a:prstGeom>
        </p:spPr>
        <p:txBody>
          <a:bodyPr lIns="0" tIns="0" rIns="0" bIns="0" rtlCol="0" anchor="t">
            <a:spAutoFit/>
          </a:bodyPr>
          <a:lstStyle/>
          <a:p>
            <a:pPr algn="l">
              <a:lnSpc>
                <a:spcPts val="3927"/>
              </a:lnSpc>
              <a:spcBef>
                <a:spcPct val="0"/>
              </a:spcBef>
            </a:pPr>
            <a:r>
              <a:rPr lang="en-US" sz="2805" b="1">
                <a:solidFill>
                  <a:srgbClr val="FFFFFF"/>
                </a:solidFill>
                <a:latin typeface="Canva Sans Bold"/>
                <a:ea typeface="Canva Sans Bold"/>
                <a:cs typeface="Canva Sans Bold"/>
                <a:sym typeface="Canva Sans Bold"/>
              </a:rPr>
              <a:t>Qualified and experienced tutors.</a:t>
            </a:r>
          </a:p>
        </p:txBody>
      </p:sp>
      <p:sp>
        <p:nvSpPr>
          <p:cNvPr id="17" name="Freeform 17"/>
          <p:cNvSpPr/>
          <p:nvPr/>
        </p:nvSpPr>
        <p:spPr>
          <a:xfrm>
            <a:off x="10636786" y="6005019"/>
            <a:ext cx="7315200" cy="4032504"/>
          </a:xfrm>
          <a:custGeom>
            <a:avLst/>
            <a:gdLst/>
            <a:ahLst/>
            <a:cxnLst/>
            <a:rect l="l" t="t" r="r" b="b"/>
            <a:pathLst>
              <a:path w="7315200" h="4032504">
                <a:moveTo>
                  <a:pt x="0" y="0"/>
                </a:moveTo>
                <a:lnTo>
                  <a:pt x="7315200" y="0"/>
                </a:lnTo>
                <a:lnTo>
                  <a:pt x="7315200" y="4032504"/>
                </a:lnTo>
                <a:lnTo>
                  <a:pt x="0" y="403250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6748766" y="-2309825"/>
            <a:ext cx="15337747" cy="16273471"/>
          </a:xfrm>
          <a:custGeom>
            <a:avLst/>
            <a:gdLst/>
            <a:ahLst/>
            <a:cxnLst/>
            <a:rect l="l" t="t" r="r" b="b"/>
            <a:pathLst>
              <a:path w="15337747" h="16273471">
                <a:moveTo>
                  <a:pt x="0" y="0"/>
                </a:moveTo>
                <a:lnTo>
                  <a:pt x="15337746" y="0"/>
                </a:lnTo>
                <a:lnTo>
                  <a:pt x="15337746" y="16273471"/>
                </a:lnTo>
                <a:lnTo>
                  <a:pt x="0" y="1627347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1081717" y="-7495744"/>
            <a:ext cx="14610511" cy="15501869"/>
          </a:xfrm>
          <a:custGeom>
            <a:avLst/>
            <a:gdLst/>
            <a:ahLst/>
            <a:cxnLst/>
            <a:rect l="l" t="t" r="r" b="b"/>
            <a:pathLst>
              <a:path w="14610511" h="15501869">
                <a:moveTo>
                  <a:pt x="0" y="0"/>
                </a:moveTo>
                <a:lnTo>
                  <a:pt x="14610512" y="0"/>
                </a:lnTo>
                <a:lnTo>
                  <a:pt x="14610512" y="15501868"/>
                </a:lnTo>
                <a:lnTo>
                  <a:pt x="0" y="1550186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a:grpSpLocks noChangeAspect="1"/>
          </p:cNvGrpSpPr>
          <p:nvPr/>
        </p:nvGrpSpPr>
        <p:grpSpPr>
          <a:xfrm>
            <a:off x="36309" y="4607087"/>
            <a:ext cx="5240829" cy="5759152"/>
            <a:chOff x="0" y="0"/>
            <a:chExt cx="5778500" cy="6350000"/>
          </a:xfrm>
        </p:grpSpPr>
        <p:sp>
          <p:nvSpPr>
            <p:cNvPr id="5" name="Freeform 5"/>
            <p:cNvSpPr/>
            <p:nvPr/>
          </p:nvSpPr>
          <p:spPr>
            <a:xfrm>
              <a:off x="0"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solidFill>
              <a:srgbClr val="FFFFFF"/>
            </a:solidFill>
            <a:ln w="12700">
              <a:solidFill>
                <a:srgbClr val="000000"/>
              </a:solidFill>
            </a:ln>
          </p:spPr>
          <p:txBody>
            <a:bodyPr/>
            <a:lstStyle/>
            <a:p>
              <a:endParaRPr lang="en-GB"/>
            </a:p>
          </p:txBody>
        </p:sp>
      </p:grpSp>
      <p:grpSp>
        <p:nvGrpSpPr>
          <p:cNvPr id="6" name="Group 6"/>
          <p:cNvGrpSpPr>
            <a:grpSpLocks noChangeAspect="1"/>
          </p:cNvGrpSpPr>
          <p:nvPr/>
        </p:nvGrpSpPr>
        <p:grpSpPr>
          <a:xfrm>
            <a:off x="6183736" y="4373031"/>
            <a:ext cx="5666812" cy="6227266"/>
            <a:chOff x="0" y="0"/>
            <a:chExt cx="5778500" cy="6350000"/>
          </a:xfrm>
        </p:grpSpPr>
        <p:sp>
          <p:nvSpPr>
            <p:cNvPr id="7" name="Freeform 7"/>
            <p:cNvSpPr/>
            <p:nvPr/>
          </p:nvSpPr>
          <p:spPr>
            <a:xfrm>
              <a:off x="0"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solidFill>
              <a:srgbClr val="36698F"/>
            </a:solidFill>
            <a:ln w="12700">
              <a:solidFill>
                <a:srgbClr val="000000"/>
              </a:solidFill>
            </a:ln>
          </p:spPr>
          <p:txBody>
            <a:bodyPr/>
            <a:lstStyle/>
            <a:p>
              <a:endParaRPr lang="en-GB"/>
            </a:p>
          </p:txBody>
        </p:sp>
      </p:grpSp>
      <p:grpSp>
        <p:nvGrpSpPr>
          <p:cNvPr id="8" name="Group 8"/>
          <p:cNvGrpSpPr>
            <a:grpSpLocks noChangeAspect="1"/>
          </p:cNvGrpSpPr>
          <p:nvPr/>
        </p:nvGrpSpPr>
        <p:grpSpPr>
          <a:xfrm>
            <a:off x="6423622" y="4607087"/>
            <a:ext cx="5240829" cy="5759152"/>
            <a:chOff x="-129606" y="0"/>
            <a:chExt cx="5778500" cy="6350000"/>
          </a:xfrm>
        </p:grpSpPr>
        <p:sp>
          <p:nvSpPr>
            <p:cNvPr id="9" name="Freeform 9"/>
            <p:cNvSpPr/>
            <p:nvPr/>
          </p:nvSpPr>
          <p:spPr>
            <a:xfrm>
              <a:off x="-129606"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solidFill>
              <a:srgbClr val="FFFFFF"/>
            </a:solidFill>
            <a:ln w="12700">
              <a:solidFill>
                <a:srgbClr val="000000"/>
              </a:solidFill>
            </a:ln>
          </p:spPr>
          <p:txBody>
            <a:bodyPr/>
            <a:lstStyle/>
            <a:p>
              <a:endParaRPr lang="en-GB" dirty="0"/>
            </a:p>
          </p:txBody>
        </p:sp>
      </p:grpSp>
      <p:grpSp>
        <p:nvGrpSpPr>
          <p:cNvPr id="10" name="Group 10"/>
          <p:cNvGrpSpPr>
            <a:grpSpLocks noChangeAspect="1"/>
          </p:cNvGrpSpPr>
          <p:nvPr/>
        </p:nvGrpSpPr>
        <p:grpSpPr>
          <a:xfrm>
            <a:off x="13047171" y="4607087"/>
            <a:ext cx="5240829" cy="5759152"/>
            <a:chOff x="0" y="0"/>
            <a:chExt cx="5778500" cy="6350000"/>
          </a:xfrm>
        </p:grpSpPr>
        <p:sp>
          <p:nvSpPr>
            <p:cNvPr id="11" name="Freeform 11"/>
            <p:cNvSpPr/>
            <p:nvPr/>
          </p:nvSpPr>
          <p:spPr>
            <a:xfrm>
              <a:off x="0"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solidFill>
              <a:srgbClr val="36698F"/>
            </a:solidFill>
            <a:ln w="12700">
              <a:solidFill>
                <a:srgbClr val="000000"/>
              </a:solidFill>
            </a:ln>
          </p:spPr>
          <p:txBody>
            <a:bodyPr/>
            <a:lstStyle/>
            <a:p>
              <a:endParaRPr lang="en-GB"/>
            </a:p>
          </p:txBody>
        </p:sp>
      </p:grpSp>
      <p:sp>
        <p:nvSpPr>
          <p:cNvPr id="12" name="Freeform 12"/>
          <p:cNvSpPr/>
          <p:nvPr/>
        </p:nvSpPr>
        <p:spPr>
          <a:xfrm>
            <a:off x="2056972" y="2660908"/>
            <a:ext cx="1199502" cy="1451742"/>
          </a:xfrm>
          <a:custGeom>
            <a:avLst/>
            <a:gdLst/>
            <a:ahLst/>
            <a:cxnLst/>
            <a:rect l="l" t="t" r="r" b="b"/>
            <a:pathLst>
              <a:path w="1199502" h="1451742">
                <a:moveTo>
                  <a:pt x="0" y="0"/>
                </a:moveTo>
                <a:lnTo>
                  <a:pt x="1199502" y="0"/>
                </a:lnTo>
                <a:lnTo>
                  <a:pt x="1199502" y="1451742"/>
                </a:lnTo>
                <a:lnTo>
                  <a:pt x="0" y="14517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Freeform 13"/>
          <p:cNvSpPr/>
          <p:nvPr/>
        </p:nvSpPr>
        <p:spPr>
          <a:xfrm>
            <a:off x="8461122" y="2660908"/>
            <a:ext cx="1365755" cy="1401428"/>
          </a:xfrm>
          <a:custGeom>
            <a:avLst/>
            <a:gdLst/>
            <a:ahLst/>
            <a:cxnLst/>
            <a:rect l="l" t="t" r="r" b="b"/>
            <a:pathLst>
              <a:path w="1365755" h="1401428">
                <a:moveTo>
                  <a:pt x="0" y="0"/>
                </a:moveTo>
                <a:lnTo>
                  <a:pt x="1365756" y="0"/>
                </a:lnTo>
                <a:lnTo>
                  <a:pt x="1365756" y="1401428"/>
                </a:lnTo>
                <a:lnTo>
                  <a:pt x="0" y="14014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Freeform 14"/>
          <p:cNvSpPr/>
          <p:nvPr/>
        </p:nvSpPr>
        <p:spPr>
          <a:xfrm>
            <a:off x="14927198" y="2660908"/>
            <a:ext cx="1380969" cy="1451742"/>
          </a:xfrm>
          <a:custGeom>
            <a:avLst/>
            <a:gdLst/>
            <a:ahLst/>
            <a:cxnLst/>
            <a:rect l="l" t="t" r="r" b="b"/>
            <a:pathLst>
              <a:path w="1380969" h="1451742">
                <a:moveTo>
                  <a:pt x="0" y="0"/>
                </a:moveTo>
                <a:lnTo>
                  <a:pt x="1380969" y="0"/>
                </a:lnTo>
                <a:lnTo>
                  <a:pt x="1380969" y="1451742"/>
                </a:lnTo>
                <a:lnTo>
                  <a:pt x="0" y="145174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5" name="TextBox 15"/>
          <p:cNvSpPr txBox="1"/>
          <p:nvPr/>
        </p:nvSpPr>
        <p:spPr>
          <a:xfrm>
            <a:off x="7674007" y="4274503"/>
            <a:ext cx="9525" cy="1566544"/>
          </a:xfrm>
          <a:prstGeom prst="rect">
            <a:avLst/>
          </a:prstGeom>
        </p:spPr>
        <p:txBody>
          <a:bodyPr lIns="0" tIns="0" rIns="0" bIns="0" rtlCol="0" anchor="t">
            <a:spAutoFit/>
          </a:bodyPr>
          <a:lstStyle/>
          <a:p>
            <a:pPr algn="ctr">
              <a:lnSpc>
                <a:spcPts val="12880"/>
              </a:lnSpc>
            </a:pPr>
            <a:endParaRPr/>
          </a:p>
        </p:txBody>
      </p:sp>
      <p:sp>
        <p:nvSpPr>
          <p:cNvPr id="16" name="TextBox 16"/>
          <p:cNvSpPr txBox="1"/>
          <p:nvPr/>
        </p:nvSpPr>
        <p:spPr>
          <a:xfrm>
            <a:off x="2920650" y="407272"/>
            <a:ext cx="10857303" cy="1749425"/>
          </a:xfrm>
          <a:prstGeom prst="rect">
            <a:avLst/>
          </a:prstGeom>
        </p:spPr>
        <p:txBody>
          <a:bodyPr lIns="0" tIns="0" rIns="0" bIns="0" rtlCol="0" anchor="t">
            <a:spAutoFit/>
          </a:bodyPr>
          <a:lstStyle/>
          <a:p>
            <a:pPr algn="ctr">
              <a:lnSpc>
                <a:spcPts val="7000"/>
              </a:lnSpc>
            </a:pPr>
            <a:r>
              <a:rPr lang="en-US" sz="5000" b="1">
                <a:solidFill>
                  <a:srgbClr val="FFFFFF"/>
                </a:solidFill>
                <a:latin typeface="Canva Sans Bold"/>
                <a:ea typeface="Canva Sans Bold"/>
                <a:cs typeface="Canva Sans Bold"/>
                <a:sym typeface="Canva Sans Bold"/>
              </a:rPr>
              <a:t>Our Mission, Aim, Objectives </a:t>
            </a:r>
          </a:p>
          <a:p>
            <a:pPr algn="ctr">
              <a:lnSpc>
                <a:spcPts val="7000"/>
              </a:lnSpc>
              <a:spcBef>
                <a:spcPct val="0"/>
              </a:spcBef>
            </a:pPr>
            <a:r>
              <a:rPr lang="en-US" sz="5000" b="1">
                <a:solidFill>
                  <a:srgbClr val="FFFFFF"/>
                </a:solidFill>
                <a:latin typeface="Canva Sans Bold"/>
                <a:ea typeface="Canva Sans Bold"/>
                <a:cs typeface="Canva Sans Bold"/>
                <a:sym typeface="Canva Sans Bold"/>
              </a:rPr>
              <a:t>and USP</a:t>
            </a:r>
          </a:p>
        </p:txBody>
      </p:sp>
      <p:sp>
        <p:nvSpPr>
          <p:cNvPr id="17" name="TextBox 17"/>
          <p:cNvSpPr txBox="1"/>
          <p:nvPr/>
        </p:nvSpPr>
        <p:spPr>
          <a:xfrm>
            <a:off x="1370125" y="2412325"/>
            <a:ext cx="10857303" cy="563880"/>
          </a:xfrm>
          <a:prstGeom prst="rect">
            <a:avLst/>
          </a:prstGeom>
        </p:spPr>
        <p:txBody>
          <a:bodyPr lIns="0" tIns="0" rIns="0" bIns="0" rtlCol="0" anchor="t">
            <a:spAutoFit/>
          </a:bodyPr>
          <a:lstStyle/>
          <a:p>
            <a:pPr algn="ctr">
              <a:lnSpc>
                <a:spcPts val="4620"/>
              </a:lnSpc>
              <a:spcBef>
                <a:spcPct val="0"/>
              </a:spcBef>
            </a:pPr>
            <a:endParaRPr/>
          </a:p>
        </p:txBody>
      </p:sp>
      <p:sp>
        <p:nvSpPr>
          <p:cNvPr id="18" name="TextBox 18"/>
          <p:cNvSpPr txBox="1"/>
          <p:nvPr/>
        </p:nvSpPr>
        <p:spPr>
          <a:xfrm>
            <a:off x="2761580" y="7493771"/>
            <a:ext cx="9525" cy="580390"/>
          </a:xfrm>
          <a:prstGeom prst="rect">
            <a:avLst/>
          </a:prstGeom>
        </p:spPr>
        <p:txBody>
          <a:bodyPr lIns="0" tIns="0" rIns="0" bIns="0" rtlCol="0" anchor="t">
            <a:spAutoFit/>
          </a:bodyPr>
          <a:lstStyle/>
          <a:p>
            <a:pPr algn="ctr">
              <a:lnSpc>
                <a:spcPts val="4759"/>
              </a:lnSpc>
            </a:pPr>
            <a:endParaRPr/>
          </a:p>
        </p:txBody>
      </p:sp>
      <p:sp>
        <p:nvSpPr>
          <p:cNvPr id="19" name="TextBox 19"/>
          <p:cNvSpPr txBox="1"/>
          <p:nvPr/>
        </p:nvSpPr>
        <p:spPr>
          <a:xfrm>
            <a:off x="672831" y="5955287"/>
            <a:ext cx="3967784" cy="1362710"/>
          </a:xfrm>
          <a:prstGeom prst="rect">
            <a:avLst/>
          </a:prstGeom>
        </p:spPr>
        <p:txBody>
          <a:bodyPr lIns="0" tIns="0" rIns="0" bIns="0" rtlCol="0" anchor="t">
            <a:spAutoFit/>
          </a:bodyPr>
          <a:lstStyle/>
          <a:p>
            <a:pPr algn="ctr">
              <a:lnSpc>
                <a:spcPts val="3640"/>
              </a:lnSpc>
              <a:spcBef>
                <a:spcPct val="0"/>
              </a:spcBef>
            </a:pPr>
            <a:r>
              <a:rPr lang="en-US" sz="2600" b="1">
                <a:solidFill>
                  <a:srgbClr val="000000"/>
                </a:solidFill>
                <a:latin typeface="Canva Sans Bold"/>
                <a:ea typeface="Canva Sans Bold"/>
                <a:cs typeface="Canva Sans Bold"/>
                <a:sym typeface="Canva Sans Bold"/>
              </a:rPr>
              <a:t>To empower students to reach their full potential with confidence.</a:t>
            </a:r>
          </a:p>
        </p:txBody>
      </p:sp>
      <p:sp>
        <p:nvSpPr>
          <p:cNvPr id="20" name="TextBox 20"/>
          <p:cNvSpPr txBox="1"/>
          <p:nvPr/>
        </p:nvSpPr>
        <p:spPr>
          <a:xfrm>
            <a:off x="517258" y="8277101"/>
            <a:ext cx="4369553" cy="1725930"/>
          </a:xfrm>
          <a:prstGeom prst="rect">
            <a:avLst/>
          </a:prstGeom>
        </p:spPr>
        <p:txBody>
          <a:bodyPr lIns="0" tIns="0" rIns="0" bIns="0" rtlCol="0" anchor="t">
            <a:spAutoFit/>
          </a:bodyPr>
          <a:lstStyle/>
          <a:p>
            <a:pPr algn="ctr">
              <a:lnSpc>
                <a:spcPts val="4680"/>
              </a:lnSpc>
              <a:spcBef>
                <a:spcPct val="0"/>
              </a:spcBef>
            </a:pPr>
            <a:r>
              <a:rPr lang="en-US" sz="2600" b="1">
                <a:solidFill>
                  <a:srgbClr val="000000"/>
                </a:solidFill>
                <a:latin typeface="Canva Sans Bold"/>
                <a:ea typeface="Canva Sans Bold"/>
                <a:cs typeface="Canva Sans Bold"/>
                <a:sym typeface="Canva Sans Bold"/>
              </a:rPr>
              <a:t>To become one of Swansea’s leading tutoring centres.</a:t>
            </a:r>
          </a:p>
        </p:txBody>
      </p:sp>
      <p:sp>
        <p:nvSpPr>
          <p:cNvPr id="21" name="TextBox 21"/>
          <p:cNvSpPr txBox="1"/>
          <p:nvPr/>
        </p:nvSpPr>
        <p:spPr>
          <a:xfrm>
            <a:off x="471946" y="7474172"/>
            <a:ext cx="4369553" cy="631479"/>
          </a:xfrm>
          <a:prstGeom prst="rect">
            <a:avLst/>
          </a:prstGeom>
        </p:spPr>
        <p:txBody>
          <a:bodyPr lIns="0" tIns="0" rIns="0" bIns="0" rtlCol="0" anchor="t">
            <a:spAutoFit/>
          </a:bodyPr>
          <a:lstStyle/>
          <a:p>
            <a:pPr algn="ctr">
              <a:lnSpc>
                <a:spcPts val="5570"/>
              </a:lnSpc>
              <a:spcBef>
                <a:spcPct val="0"/>
              </a:spcBef>
            </a:pPr>
            <a:r>
              <a:rPr lang="en-US" sz="3094" b="1">
                <a:solidFill>
                  <a:srgbClr val="000000"/>
                </a:solidFill>
                <a:latin typeface="Canva Sans Bold"/>
                <a:ea typeface="Canva Sans Bold"/>
                <a:cs typeface="Canva Sans Bold"/>
                <a:sym typeface="Canva Sans Bold"/>
              </a:rPr>
              <a:t>Aim</a:t>
            </a:r>
          </a:p>
        </p:txBody>
      </p:sp>
      <p:sp>
        <p:nvSpPr>
          <p:cNvPr id="22" name="TextBox 22"/>
          <p:cNvSpPr txBox="1"/>
          <p:nvPr/>
        </p:nvSpPr>
        <p:spPr>
          <a:xfrm>
            <a:off x="547357" y="4989772"/>
            <a:ext cx="4369553" cy="631479"/>
          </a:xfrm>
          <a:prstGeom prst="rect">
            <a:avLst/>
          </a:prstGeom>
        </p:spPr>
        <p:txBody>
          <a:bodyPr lIns="0" tIns="0" rIns="0" bIns="0" rtlCol="0" anchor="t">
            <a:spAutoFit/>
          </a:bodyPr>
          <a:lstStyle/>
          <a:p>
            <a:pPr algn="ctr">
              <a:lnSpc>
                <a:spcPts val="5570"/>
              </a:lnSpc>
              <a:spcBef>
                <a:spcPct val="0"/>
              </a:spcBef>
            </a:pPr>
            <a:r>
              <a:rPr lang="en-US" sz="3094" b="1">
                <a:solidFill>
                  <a:srgbClr val="000000"/>
                </a:solidFill>
                <a:latin typeface="Canva Sans Bold"/>
                <a:ea typeface="Canva Sans Bold"/>
                <a:cs typeface="Canva Sans Bold"/>
                <a:sym typeface="Canva Sans Bold"/>
              </a:rPr>
              <a:t>Mission</a:t>
            </a:r>
          </a:p>
        </p:txBody>
      </p:sp>
      <p:sp>
        <p:nvSpPr>
          <p:cNvPr id="23" name="TextBox 23"/>
          <p:cNvSpPr txBox="1"/>
          <p:nvPr/>
        </p:nvSpPr>
        <p:spPr>
          <a:xfrm>
            <a:off x="13432906" y="5128757"/>
            <a:ext cx="4369553" cy="630942"/>
          </a:xfrm>
          <a:prstGeom prst="rect">
            <a:avLst/>
          </a:prstGeom>
        </p:spPr>
        <p:txBody>
          <a:bodyPr lIns="0" tIns="0" rIns="0" bIns="0" rtlCol="0" anchor="t">
            <a:spAutoFit/>
          </a:bodyPr>
          <a:lstStyle/>
          <a:p>
            <a:pPr algn="ctr">
              <a:lnSpc>
                <a:spcPts val="5570"/>
              </a:lnSpc>
              <a:spcBef>
                <a:spcPct val="0"/>
              </a:spcBef>
            </a:pPr>
            <a:r>
              <a:rPr lang="en-US" sz="3094" b="1">
                <a:solidFill>
                  <a:srgbClr val="FFFFFF"/>
                </a:solidFill>
                <a:latin typeface="Canva Sans Bold"/>
                <a:ea typeface="Canva Sans Bold"/>
                <a:cs typeface="Canva Sans Bold"/>
                <a:sym typeface="Canva Sans Bold"/>
              </a:rPr>
              <a:t>USP</a:t>
            </a:r>
          </a:p>
        </p:txBody>
      </p:sp>
      <p:sp>
        <p:nvSpPr>
          <p:cNvPr id="24" name="TextBox 24"/>
          <p:cNvSpPr txBox="1"/>
          <p:nvPr/>
        </p:nvSpPr>
        <p:spPr>
          <a:xfrm>
            <a:off x="13432906" y="6024307"/>
            <a:ext cx="4369553" cy="545216"/>
          </a:xfrm>
          <a:prstGeom prst="rect">
            <a:avLst/>
          </a:prstGeom>
        </p:spPr>
        <p:txBody>
          <a:bodyPr lIns="0" tIns="0" rIns="0" bIns="0" rtlCol="0" anchor="t">
            <a:spAutoFit/>
          </a:bodyPr>
          <a:lstStyle/>
          <a:p>
            <a:pPr marL="560248" lvl="1" indent="-280124" algn="l">
              <a:lnSpc>
                <a:spcPts val="4670"/>
              </a:lnSpc>
              <a:buFont typeface="Arial"/>
              <a:buChar char="•"/>
            </a:pPr>
            <a:r>
              <a:rPr lang="en-US" sz="2594" b="1">
                <a:solidFill>
                  <a:srgbClr val="FFFFFF"/>
                </a:solidFill>
                <a:latin typeface="Canva Sans Bold"/>
                <a:ea typeface="Canva Sans Bold"/>
                <a:cs typeface="Canva Sans Bold"/>
                <a:sym typeface="Canva Sans Bold"/>
              </a:rPr>
              <a:t>Hybrid learning</a:t>
            </a:r>
          </a:p>
        </p:txBody>
      </p:sp>
      <p:sp>
        <p:nvSpPr>
          <p:cNvPr id="25" name="TextBox 25"/>
          <p:cNvSpPr txBox="1"/>
          <p:nvPr/>
        </p:nvSpPr>
        <p:spPr>
          <a:xfrm>
            <a:off x="13432906" y="6478202"/>
            <a:ext cx="4369553" cy="1135766"/>
          </a:xfrm>
          <a:prstGeom prst="rect">
            <a:avLst/>
          </a:prstGeom>
        </p:spPr>
        <p:txBody>
          <a:bodyPr lIns="0" tIns="0" rIns="0" bIns="0" rtlCol="0" anchor="t">
            <a:spAutoFit/>
          </a:bodyPr>
          <a:lstStyle/>
          <a:p>
            <a:pPr marL="560248" lvl="1" indent="-280124" algn="l">
              <a:lnSpc>
                <a:spcPts val="4670"/>
              </a:lnSpc>
              <a:buFont typeface="Arial"/>
              <a:buChar char="•"/>
            </a:pPr>
            <a:r>
              <a:rPr lang="en-US" sz="2594" b="1">
                <a:solidFill>
                  <a:srgbClr val="FFFFFF"/>
                </a:solidFill>
                <a:latin typeface="Canva Sans Bold"/>
                <a:ea typeface="Canva Sans Bold"/>
                <a:cs typeface="Canva Sans Bold"/>
                <a:sym typeface="Canva Sans Bold"/>
              </a:rPr>
              <a:t>STEM-specialised tutors</a:t>
            </a:r>
          </a:p>
        </p:txBody>
      </p:sp>
      <p:sp>
        <p:nvSpPr>
          <p:cNvPr id="26" name="TextBox 26"/>
          <p:cNvSpPr txBox="1"/>
          <p:nvPr/>
        </p:nvSpPr>
        <p:spPr>
          <a:xfrm>
            <a:off x="13432906" y="7461568"/>
            <a:ext cx="4369553" cy="1135766"/>
          </a:xfrm>
          <a:prstGeom prst="rect">
            <a:avLst/>
          </a:prstGeom>
        </p:spPr>
        <p:txBody>
          <a:bodyPr lIns="0" tIns="0" rIns="0" bIns="0" rtlCol="0" anchor="t">
            <a:spAutoFit/>
          </a:bodyPr>
          <a:lstStyle/>
          <a:p>
            <a:pPr marL="560248" lvl="1" indent="-280124" algn="l">
              <a:lnSpc>
                <a:spcPts val="4670"/>
              </a:lnSpc>
              <a:buFont typeface="Arial"/>
              <a:buChar char="•"/>
            </a:pPr>
            <a:r>
              <a:rPr lang="en-US" sz="2594" b="1">
                <a:solidFill>
                  <a:srgbClr val="FFFFFF"/>
                </a:solidFill>
                <a:latin typeface="Canva Sans Bold"/>
                <a:ea typeface="Canva Sans Bold"/>
                <a:cs typeface="Canva Sans Bold"/>
                <a:sym typeface="Canva Sans Bold"/>
              </a:rPr>
              <a:t>Affordable and flexible payment</a:t>
            </a:r>
          </a:p>
        </p:txBody>
      </p:sp>
      <p:sp>
        <p:nvSpPr>
          <p:cNvPr id="27" name="TextBox 27"/>
          <p:cNvSpPr txBox="1"/>
          <p:nvPr/>
        </p:nvSpPr>
        <p:spPr>
          <a:xfrm>
            <a:off x="13432906" y="8614217"/>
            <a:ext cx="4369553" cy="1135380"/>
          </a:xfrm>
          <a:prstGeom prst="rect">
            <a:avLst/>
          </a:prstGeom>
        </p:spPr>
        <p:txBody>
          <a:bodyPr lIns="0" tIns="0" rIns="0" bIns="0" rtlCol="0" anchor="t">
            <a:spAutoFit/>
          </a:bodyPr>
          <a:lstStyle/>
          <a:p>
            <a:pPr marL="561341" lvl="1" indent="-280670" algn="l">
              <a:lnSpc>
                <a:spcPts val="4680"/>
              </a:lnSpc>
              <a:buFont typeface="Arial"/>
              <a:buChar char="•"/>
            </a:pPr>
            <a:r>
              <a:rPr lang="en-US" sz="2600" b="1">
                <a:solidFill>
                  <a:srgbClr val="FFFFFF"/>
                </a:solidFill>
                <a:latin typeface="Canva Sans Bold"/>
                <a:ea typeface="Canva Sans Bold"/>
                <a:cs typeface="Canva Sans Bold"/>
                <a:sym typeface="Canva Sans Bold"/>
              </a:rPr>
              <a:t>Accessible location - City Centre</a:t>
            </a:r>
          </a:p>
        </p:txBody>
      </p:sp>
      <p:sp>
        <p:nvSpPr>
          <p:cNvPr id="28" name="TextBox 28"/>
          <p:cNvSpPr txBox="1"/>
          <p:nvPr/>
        </p:nvSpPr>
        <p:spPr>
          <a:xfrm>
            <a:off x="7051686" y="4989772"/>
            <a:ext cx="4369553" cy="631479"/>
          </a:xfrm>
          <a:prstGeom prst="rect">
            <a:avLst/>
          </a:prstGeom>
        </p:spPr>
        <p:txBody>
          <a:bodyPr lIns="0" tIns="0" rIns="0" bIns="0" rtlCol="0" anchor="t">
            <a:spAutoFit/>
          </a:bodyPr>
          <a:lstStyle/>
          <a:p>
            <a:pPr algn="ctr">
              <a:lnSpc>
                <a:spcPts val="5570"/>
              </a:lnSpc>
              <a:spcBef>
                <a:spcPct val="0"/>
              </a:spcBef>
            </a:pPr>
            <a:r>
              <a:rPr lang="en-US" sz="3094" b="1">
                <a:solidFill>
                  <a:srgbClr val="000000"/>
                </a:solidFill>
                <a:latin typeface="Canva Sans Bold"/>
                <a:ea typeface="Canva Sans Bold"/>
                <a:cs typeface="Canva Sans Bold"/>
                <a:sym typeface="Canva Sans Bold"/>
              </a:rPr>
              <a:t>Objectives</a:t>
            </a:r>
          </a:p>
        </p:txBody>
      </p:sp>
      <p:sp>
        <p:nvSpPr>
          <p:cNvPr id="29" name="TextBox 29"/>
          <p:cNvSpPr txBox="1"/>
          <p:nvPr/>
        </p:nvSpPr>
        <p:spPr>
          <a:xfrm>
            <a:off x="6959223" y="5654858"/>
            <a:ext cx="4369553" cy="1036705"/>
          </a:xfrm>
          <a:prstGeom prst="rect">
            <a:avLst/>
          </a:prstGeom>
        </p:spPr>
        <p:txBody>
          <a:bodyPr lIns="0" tIns="0" rIns="0" bIns="0" rtlCol="0" anchor="t">
            <a:spAutoFit/>
          </a:bodyPr>
          <a:lstStyle/>
          <a:p>
            <a:pPr marL="517069" lvl="1" indent="-258534" algn="l">
              <a:lnSpc>
                <a:spcPts val="4310"/>
              </a:lnSpc>
              <a:buFont typeface="Arial"/>
              <a:buChar char="•"/>
            </a:pPr>
            <a:r>
              <a:rPr lang="en-US" sz="2394" b="1">
                <a:solidFill>
                  <a:srgbClr val="000000"/>
                </a:solidFill>
                <a:latin typeface="Canva Sans Bold"/>
                <a:ea typeface="Canva Sans Bold"/>
                <a:cs typeface="Canva Sans Bold"/>
                <a:sym typeface="Canva Sans Bold"/>
              </a:rPr>
              <a:t>Achieve 90% customer satisfaction by year 1.</a:t>
            </a:r>
          </a:p>
        </p:txBody>
      </p:sp>
      <p:sp>
        <p:nvSpPr>
          <p:cNvPr id="30" name="TextBox 30"/>
          <p:cNvSpPr txBox="1"/>
          <p:nvPr/>
        </p:nvSpPr>
        <p:spPr>
          <a:xfrm>
            <a:off x="6541740" y="6577263"/>
            <a:ext cx="5068871" cy="1036705"/>
          </a:xfrm>
          <a:prstGeom prst="rect">
            <a:avLst/>
          </a:prstGeom>
        </p:spPr>
        <p:txBody>
          <a:bodyPr lIns="0" tIns="0" rIns="0" bIns="0" rtlCol="0" anchor="t">
            <a:spAutoFit/>
          </a:bodyPr>
          <a:lstStyle/>
          <a:p>
            <a:pPr marL="517069" lvl="1" indent="-258534" algn="l">
              <a:lnSpc>
                <a:spcPts val="4310"/>
              </a:lnSpc>
              <a:buFont typeface="Arial"/>
              <a:buChar char="•"/>
            </a:pPr>
            <a:r>
              <a:rPr lang="en-US" sz="2394" b="1">
                <a:solidFill>
                  <a:srgbClr val="000000"/>
                </a:solidFill>
                <a:latin typeface="Canva Sans Bold"/>
                <a:ea typeface="Canva Sans Bold"/>
                <a:cs typeface="Canva Sans Bold"/>
                <a:sym typeface="Canva Sans Bold"/>
              </a:rPr>
              <a:t>Recruit 5 tutors, increasing to 7 by year 1</a:t>
            </a:r>
          </a:p>
        </p:txBody>
      </p:sp>
      <p:sp>
        <p:nvSpPr>
          <p:cNvPr id="31" name="TextBox 31"/>
          <p:cNvSpPr txBox="1"/>
          <p:nvPr/>
        </p:nvSpPr>
        <p:spPr>
          <a:xfrm>
            <a:off x="6541740" y="7502747"/>
            <a:ext cx="5240829" cy="1036705"/>
          </a:xfrm>
          <a:prstGeom prst="rect">
            <a:avLst/>
          </a:prstGeom>
        </p:spPr>
        <p:txBody>
          <a:bodyPr lIns="0" tIns="0" rIns="0" bIns="0" rtlCol="0" anchor="t">
            <a:spAutoFit/>
          </a:bodyPr>
          <a:lstStyle/>
          <a:p>
            <a:pPr marL="517069" lvl="1" indent="-258534" algn="l">
              <a:lnSpc>
                <a:spcPts val="4310"/>
              </a:lnSpc>
              <a:buFont typeface="Arial"/>
              <a:buChar char="•"/>
            </a:pPr>
            <a:r>
              <a:rPr lang="en-US" sz="2394" b="1">
                <a:solidFill>
                  <a:srgbClr val="000000"/>
                </a:solidFill>
                <a:latin typeface="Canva Sans Bold"/>
                <a:ea typeface="Canva Sans Bold"/>
                <a:cs typeface="Canva Sans Bold"/>
                <a:sym typeface="Canva Sans Bold"/>
              </a:rPr>
              <a:t>Create a learning plan for each student within their first week</a:t>
            </a:r>
          </a:p>
        </p:txBody>
      </p:sp>
      <p:sp>
        <p:nvSpPr>
          <p:cNvPr id="32" name="TextBox 32"/>
          <p:cNvSpPr txBox="1"/>
          <p:nvPr/>
        </p:nvSpPr>
        <p:spPr>
          <a:xfrm>
            <a:off x="6541169" y="8533516"/>
            <a:ext cx="5390586" cy="1579630"/>
          </a:xfrm>
          <a:prstGeom prst="rect">
            <a:avLst/>
          </a:prstGeom>
        </p:spPr>
        <p:txBody>
          <a:bodyPr lIns="0" tIns="0" rIns="0" bIns="0" rtlCol="0" anchor="t">
            <a:spAutoFit/>
          </a:bodyPr>
          <a:lstStyle/>
          <a:p>
            <a:pPr marL="517069" lvl="1" indent="-258534" algn="l">
              <a:lnSpc>
                <a:spcPts val="4310"/>
              </a:lnSpc>
              <a:buFont typeface="Arial"/>
              <a:buChar char="•"/>
            </a:pPr>
            <a:r>
              <a:rPr lang="en-US" sz="2394" b="1">
                <a:solidFill>
                  <a:srgbClr val="000000"/>
                </a:solidFill>
                <a:latin typeface="Canva Sans Bold"/>
                <a:ea typeface="Canva Sans Bold"/>
                <a:cs typeface="Canva Sans Bold"/>
                <a:sym typeface="Canva Sans Bold"/>
              </a:rPr>
              <a:t>Offer 20%discount for low-income families, and 10% for returning students in year 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2907469" y="5425240"/>
            <a:ext cx="4394300" cy="3972909"/>
          </a:xfrm>
          <a:custGeom>
            <a:avLst/>
            <a:gdLst/>
            <a:ahLst/>
            <a:cxnLst/>
            <a:rect l="l" t="t" r="r" b="b"/>
            <a:pathLst>
              <a:path w="4394300" h="3972909">
                <a:moveTo>
                  <a:pt x="0" y="0"/>
                </a:moveTo>
                <a:lnTo>
                  <a:pt x="4394301" y="0"/>
                </a:lnTo>
                <a:lnTo>
                  <a:pt x="4394301" y="3972909"/>
                </a:lnTo>
                <a:lnTo>
                  <a:pt x="0" y="3972909"/>
                </a:lnTo>
                <a:lnTo>
                  <a:pt x="0" y="0"/>
                </a:lnTo>
                <a:close/>
              </a:path>
            </a:pathLst>
          </a:custGeom>
          <a:blipFill>
            <a:blip r:embed="rId4"/>
            <a:stretch>
              <a:fillRect l="-31766" t="-1675" r="-22860" b="-12378"/>
            </a:stretch>
          </a:blipFill>
        </p:spPr>
        <p:txBody>
          <a:bodyPr/>
          <a:lstStyle/>
          <a:p>
            <a:endParaRPr lang="en-GB"/>
          </a:p>
        </p:txBody>
      </p:sp>
      <p:sp>
        <p:nvSpPr>
          <p:cNvPr id="5" name="Freeform 5"/>
          <p:cNvSpPr/>
          <p:nvPr/>
        </p:nvSpPr>
        <p:spPr>
          <a:xfrm>
            <a:off x="563907" y="6133358"/>
            <a:ext cx="7911245" cy="3124942"/>
          </a:xfrm>
          <a:custGeom>
            <a:avLst/>
            <a:gdLst/>
            <a:ahLst/>
            <a:cxnLst/>
            <a:rect l="l" t="t" r="r" b="b"/>
            <a:pathLst>
              <a:path w="7911245" h="3124942">
                <a:moveTo>
                  <a:pt x="0" y="0"/>
                </a:moveTo>
                <a:lnTo>
                  <a:pt x="7911244" y="0"/>
                </a:lnTo>
                <a:lnTo>
                  <a:pt x="7911244" y="3124942"/>
                </a:lnTo>
                <a:lnTo>
                  <a:pt x="0" y="3124942"/>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881544" y="2923977"/>
            <a:ext cx="11868840" cy="2501263"/>
          </a:xfrm>
          <a:prstGeom prst="rect">
            <a:avLst/>
          </a:prstGeom>
        </p:spPr>
        <p:txBody>
          <a:bodyPr lIns="0" tIns="0" rIns="0" bIns="0" rtlCol="0" anchor="t">
            <a:spAutoFit/>
          </a:bodyPr>
          <a:lstStyle/>
          <a:p>
            <a:pPr marL="604526" lvl="1" indent="-302263" algn="l">
              <a:lnSpc>
                <a:spcPts val="5040"/>
              </a:lnSpc>
              <a:buFont typeface="Arial"/>
              <a:buChar char="•"/>
            </a:pPr>
            <a:r>
              <a:rPr lang="en-US" sz="2800">
                <a:solidFill>
                  <a:srgbClr val="FFFFFF"/>
                </a:solidFill>
                <a:latin typeface="Canva Sans"/>
                <a:ea typeface="Canva Sans"/>
                <a:cs typeface="Canva Sans"/>
                <a:sym typeface="Canva Sans"/>
              </a:rPr>
              <a:t>Staff:</a:t>
            </a:r>
          </a:p>
          <a:p>
            <a:pPr marL="1209052" lvl="2" indent="-403017" algn="l">
              <a:lnSpc>
                <a:spcPts val="5040"/>
              </a:lnSpc>
              <a:buFont typeface="Arial"/>
              <a:buChar char="⚬"/>
            </a:pPr>
            <a:r>
              <a:rPr lang="en-US" sz="2800">
                <a:solidFill>
                  <a:srgbClr val="FFFFFF"/>
                </a:solidFill>
                <a:latin typeface="Canva Sans"/>
                <a:ea typeface="Canva Sans"/>
                <a:cs typeface="Canva Sans"/>
                <a:sym typeface="Canva Sans"/>
              </a:rPr>
              <a:t>Manager/Owner.</a:t>
            </a:r>
          </a:p>
          <a:p>
            <a:pPr marL="1209052" lvl="2" indent="-403017" algn="l">
              <a:lnSpc>
                <a:spcPts val="5040"/>
              </a:lnSpc>
              <a:buFont typeface="Arial"/>
              <a:buChar char="⚬"/>
            </a:pPr>
            <a:r>
              <a:rPr lang="en-US" sz="2800">
                <a:solidFill>
                  <a:srgbClr val="FFFFFF"/>
                </a:solidFill>
                <a:latin typeface="Canva Sans"/>
                <a:ea typeface="Canva Sans"/>
                <a:cs typeface="Canva Sans"/>
                <a:sym typeface="Canva Sans"/>
              </a:rPr>
              <a:t>5 STEM Tutors.</a:t>
            </a:r>
          </a:p>
          <a:p>
            <a:pPr marL="1209052" lvl="2" indent="-403017" algn="l">
              <a:lnSpc>
                <a:spcPts val="5040"/>
              </a:lnSpc>
              <a:buFont typeface="Arial"/>
              <a:buChar char="⚬"/>
            </a:pPr>
            <a:r>
              <a:rPr lang="en-US" sz="2800">
                <a:solidFill>
                  <a:srgbClr val="FFFFFF"/>
                </a:solidFill>
                <a:latin typeface="Canva Sans"/>
                <a:ea typeface="Canva Sans"/>
                <a:cs typeface="Canva Sans"/>
                <a:sym typeface="Canva Sans"/>
              </a:rPr>
              <a:t>1 Administrative Assistant.</a:t>
            </a:r>
          </a:p>
        </p:txBody>
      </p:sp>
      <p:sp>
        <p:nvSpPr>
          <p:cNvPr id="7" name="TextBox 7"/>
          <p:cNvSpPr txBox="1"/>
          <p:nvPr/>
        </p:nvSpPr>
        <p:spPr>
          <a:xfrm>
            <a:off x="5816937" y="407477"/>
            <a:ext cx="5070078" cy="1038225"/>
          </a:xfrm>
          <a:prstGeom prst="rect">
            <a:avLst/>
          </a:prstGeom>
        </p:spPr>
        <p:txBody>
          <a:bodyPr lIns="0" tIns="0" rIns="0" bIns="0" rtlCol="0" anchor="t">
            <a:spAutoFit/>
          </a:bodyPr>
          <a:lstStyle/>
          <a:p>
            <a:pPr algn="ctr">
              <a:lnSpc>
                <a:spcPts val="8850"/>
              </a:lnSpc>
              <a:spcBef>
                <a:spcPct val="0"/>
              </a:spcBef>
            </a:pPr>
            <a:r>
              <a:rPr lang="en-US" sz="5000" b="1">
                <a:solidFill>
                  <a:srgbClr val="FFFFFF"/>
                </a:solidFill>
                <a:latin typeface="Canva Sans Bold"/>
                <a:ea typeface="Canva Sans Bold"/>
                <a:cs typeface="Canva Sans Bold"/>
                <a:sym typeface="Canva Sans Bold"/>
              </a:rPr>
              <a:t>Business Details</a:t>
            </a:r>
          </a:p>
        </p:txBody>
      </p:sp>
      <p:sp>
        <p:nvSpPr>
          <p:cNvPr id="8" name="TextBox 8"/>
          <p:cNvSpPr txBox="1"/>
          <p:nvPr/>
        </p:nvSpPr>
        <p:spPr>
          <a:xfrm>
            <a:off x="1751132" y="2074352"/>
            <a:ext cx="12916273" cy="586738"/>
          </a:xfrm>
          <a:prstGeom prst="rect">
            <a:avLst/>
          </a:prstGeom>
        </p:spPr>
        <p:txBody>
          <a:bodyPr lIns="0" tIns="0" rIns="0" bIns="0" rtlCol="0" anchor="t">
            <a:spAutoFit/>
          </a:bodyPr>
          <a:lstStyle/>
          <a:p>
            <a:pPr marL="604526" lvl="1" indent="-302263" algn="l">
              <a:lnSpc>
                <a:spcPts val="5040"/>
              </a:lnSpc>
              <a:buFont typeface="Arial"/>
              <a:buChar char="•"/>
            </a:pPr>
            <a:r>
              <a:rPr lang="en-US" sz="2800">
                <a:solidFill>
                  <a:srgbClr val="FFFFFF"/>
                </a:solidFill>
                <a:latin typeface="Canva Sans"/>
                <a:ea typeface="Canva Sans"/>
                <a:cs typeface="Canva Sans"/>
                <a:sym typeface="Canva Sans"/>
              </a:rPr>
              <a:t>Family partnership of 2, which will turn to LLP in the future.</a:t>
            </a:r>
          </a:p>
        </p:txBody>
      </p:sp>
      <p:sp>
        <p:nvSpPr>
          <p:cNvPr id="9" name="TextBox 9"/>
          <p:cNvSpPr txBox="1"/>
          <p:nvPr/>
        </p:nvSpPr>
        <p:spPr>
          <a:xfrm>
            <a:off x="1327678" y="2499165"/>
            <a:ext cx="12916273" cy="586738"/>
          </a:xfrm>
          <a:prstGeom prst="rect">
            <a:avLst/>
          </a:prstGeom>
        </p:spPr>
        <p:txBody>
          <a:bodyPr lIns="0" tIns="0" rIns="0" bIns="0" rtlCol="0" anchor="t">
            <a:spAutoFit/>
          </a:bodyPr>
          <a:lstStyle/>
          <a:p>
            <a:pPr marL="604526" lvl="1" indent="-302263" algn="l">
              <a:lnSpc>
                <a:spcPts val="5040"/>
              </a:lnSpc>
              <a:buFont typeface="Arial"/>
              <a:buChar char="•"/>
            </a:pPr>
            <a:r>
              <a:rPr lang="en-US" sz="2800">
                <a:solidFill>
                  <a:srgbClr val="FFFFFF"/>
                </a:solidFill>
                <a:latin typeface="Canva Sans"/>
                <a:ea typeface="Canva Sans"/>
                <a:cs typeface="Canva Sans"/>
                <a:sym typeface="Canva Sans"/>
              </a:rPr>
              <a:t>Location: Swansea City Centre.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884036" y="1449642"/>
            <a:ext cx="14519929" cy="6452214"/>
          </a:xfrm>
          <a:custGeom>
            <a:avLst/>
            <a:gdLst/>
            <a:ahLst/>
            <a:cxnLst/>
            <a:rect l="l" t="t" r="r" b="b"/>
            <a:pathLst>
              <a:path w="14519929" h="6452214">
                <a:moveTo>
                  <a:pt x="0" y="0"/>
                </a:moveTo>
                <a:lnTo>
                  <a:pt x="14519928" y="0"/>
                </a:lnTo>
                <a:lnTo>
                  <a:pt x="14519928" y="6452214"/>
                </a:lnTo>
                <a:lnTo>
                  <a:pt x="0" y="6452214"/>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5411812" y="145776"/>
            <a:ext cx="7464376"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12-month Financial Plan</a:t>
            </a:r>
          </a:p>
        </p:txBody>
      </p:sp>
      <p:sp>
        <p:nvSpPr>
          <p:cNvPr id="6" name="TextBox 6"/>
          <p:cNvSpPr txBox="1"/>
          <p:nvPr/>
        </p:nvSpPr>
        <p:spPr>
          <a:xfrm>
            <a:off x="1884036" y="8007486"/>
            <a:ext cx="14519929" cy="2252091"/>
          </a:xfrm>
          <a:prstGeom prst="rect">
            <a:avLst/>
          </a:prstGeom>
        </p:spPr>
        <p:txBody>
          <a:bodyPr lIns="0" tIns="0" rIns="0" bIns="0" rtlCol="0" anchor="t">
            <a:spAutoFit/>
          </a:bodyPr>
          <a:lstStyle/>
          <a:p>
            <a:pPr marL="518160" lvl="1" indent="-259080" algn="l">
              <a:lnSpc>
                <a:spcPts val="3672"/>
              </a:lnSpc>
              <a:buFont typeface="Arial"/>
              <a:buChar char="•"/>
            </a:pPr>
            <a:r>
              <a:rPr lang="en-US" sz="2400">
                <a:solidFill>
                  <a:srgbClr val="000000"/>
                </a:solidFill>
                <a:latin typeface="Canva Sans"/>
                <a:ea typeface="Canva Sans"/>
                <a:cs typeface="Canva Sans"/>
                <a:sym typeface="Canva Sans"/>
              </a:rPr>
              <a:t>Start-Up &amp; Operational Costs:</a:t>
            </a:r>
          </a:p>
          <a:p>
            <a:pPr marL="1036320" lvl="2" indent="-345440" algn="l">
              <a:lnSpc>
                <a:spcPts val="3672"/>
              </a:lnSpc>
              <a:buFont typeface="Arial"/>
              <a:buChar char="⚬"/>
            </a:pPr>
            <a:r>
              <a:rPr lang="en-US" sz="2400">
                <a:solidFill>
                  <a:srgbClr val="000000"/>
                </a:solidFill>
                <a:latin typeface="Canva Sans"/>
                <a:ea typeface="Canva Sans"/>
                <a:cs typeface="Canva Sans"/>
                <a:sym typeface="Canva Sans"/>
              </a:rPr>
              <a:t>Start-up budget: £11,790 for rent, equipment, staff, and marketing.</a:t>
            </a:r>
          </a:p>
          <a:p>
            <a:pPr marL="1036320" lvl="2" indent="-345440" algn="l">
              <a:lnSpc>
                <a:spcPts val="3672"/>
              </a:lnSpc>
              <a:buFont typeface="Arial"/>
              <a:buChar char="⚬"/>
            </a:pPr>
            <a:r>
              <a:rPr lang="en-US" sz="2400">
                <a:solidFill>
                  <a:srgbClr val="000000"/>
                </a:solidFill>
                <a:latin typeface="Canva Sans"/>
                <a:ea typeface="Canva Sans"/>
                <a:cs typeface="Canva Sans"/>
                <a:sym typeface="Canva Sans"/>
              </a:rPr>
              <a:t>Monthly fixed costs: rent, salaries, insurance, and maintenance.</a:t>
            </a:r>
          </a:p>
          <a:p>
            <a:pPr marL="1036320" lvl="2" indent="-345440" algn="l">
              <a:lnSpc>
                <a:spcPts val="3672"/>
              </a:lnSpc>
              <a:buFont typeface="Arial"/>
              <a:buChar char="⚬"/>
            </a:pPr>
            <a:r>
              <a:rPr lang="en-US" sz="2400">
                <a:solidFill>
                  <a:srgbClr val="000000"/>
                </a:solidFill>
                <a:latin typeface="Canva Sans"/>
                <a:ea typeface="Canva Sans"/>
                <a:cs typeface="Canva Sans"/>
                <a:sym typeface="Canva Sans"/>
              </a:rPr>
              <a:t>Variable costs: materials, bills, and marketing.</a:t>
            </a:r>
          </a:p>
          <a:p>
            <a:pPr algn="l">
              <a:lnSpc>
                <a:spcPts val="3672"/>
              </a:lnSpc>
            </a:pPr>
            <a:endParaRPr lang="en-US" sz="2400">
              <a:solidFill>
                <a:srgbClr val="000000"/>
              </a:solidFill>
              <a:latin typeface="Canva Sans"/>
              <a:ea typeface="Canva Sans"/>
              <a:cs typeface="Canva Sans"/>
              <a:sym typeface="Canva Sans"/>
            </a:endParaRPr>
          </a:p>
        </p:txBody>
      </p:sp>
      <p:sp>
        <p:nvSpPr>
          <p:cNvPr id="7" name="Freeform 7"/>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rot="-2422823">
            <a:off x="-5387783" y="5075614"/>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350811" y="2111057"/>
            <a:ext cx="10989638" cy="6064887"/>
          </a:xfrm>
          <a:custGeom>
            <a:avLst/>
            <a:gdLst/>
            <a:ahLst/>
            <a:cxnLst/>
            <a:rect l="l" t="t" r="r" b="b"/>
            <a:pathLst>
              <a:path w="10989638" h="6064887">
                <a:moveTo>
                  <a:pt x="0" y="0"/>
                </a:moveTo>
                <a:lnTo>
                  <a:pt x="10989638" y="0"/>
                </a:lnTo>
                <a:lnTo>
                  <a:pt x="10989638" y="6064886"/>
                </a:lnTo>
                <a:lnTo>
                  <a:pt x="0" y="6064886"/>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5995615" y="145776"/>
            <a:ext cx="6296769" cy="1038225"/>
          </a:xfrm>
          <a:prstGeom prst="rect">
            <a:avLst/>
          </a:prstGeom>
        </p:spPr>
        <p:txBody>
          <a:bodyPr lIns="0" tIns="0" rIns="0" bIns="0" rtlCol="0" anchor="t">
            <a:spAutoFit/>
          </a:bodyPr>
          <a:lstStyle/>
          <a:p>
            <a:pPr algn="ctr">
              <a:lnSpc>
                <a:spcPts val="8850"/>
              </a:lnSpc>
              <a:spcBef>
                <a:spcPct val="0"/>
              </a:spcBef>
            </a:pPr>
            <a:r>
              <a:rPr lang="en-US" sz="5000" b="1" dirty="0">
                <a:solidFill>
                  <a:srgbClr val="000000"/>
                </a:solidFill>
                <a:latin typeface="Canva Sans Bold"/>
                <a:ea typeface="Canva Sans Bold"/>
                <a:cs typeface="Canva Sans Bold"/>
                <a:sym typeface="Canva Sans Bold"/>
              </a:rPr>
              <a:t>12-month Cash Flow</a:t>
            </a:r>
          </a:p>
        </p:txBody>
      </p:sp>
      <p:sp>
        <p:nvSpPr>
          <p:cNvPr id="4" name="Freeform 4"/>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2422823">
            <a:off x="-5387783" y="5075614"/>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12510314" y="3588318"/>
            <a:ext cx="5632202" cy="4281678"/>
          </a:xfrm>
          <a:prstGeom prst="rect">
            <a:avLst/>
          </a:prstGeom>
        </p:spPr>
        <p:txBody>
          <a:bodyPr lIns="0" tIns="0" rIns="0" bIns="0" rtlCol="0" anchor="t">
            <a:spAutoFit/>
          </a:bodyPr>
          <a:lstStyle/>
          <a:p>
            <a:pPr algn="l">
              <a:lnSpc>
                <a:spcPts val="3717"/>
              </a:lnSpc>
            </a:pPr>
            <a:endParaRPr/>
          </a:p>
          <a:p>
            <a:pPr marL="539748" lvl="1" indent="-269874" algn="l">
              <a:lnSpc>
                <a:spcPts val="4424"/>
              </a:lnSpc>
              <a:buFont typeface="Arial"/>
              <a:buChar char="•"/>
            </a:pPr>
            <a:r>
              <a:rPr lang="en-US" sz="2499">
                <a:solidFill>
                  <a:srgbClr val="000000"/>
                </a:solidFill>
                <a:latin typeface="Canva Sans"/>
                <a:ea typeface="Canva Sans"/>
                <a:cs typeface="Canva Sans"/>
                <a:sym typeface="Canva Sans"/>
              </a:rPr>
              <a:t>Break-even expected in months April, July, and September.</a:t>
            </a:r>
          </a:p>
          <a:p>
            <a:pPr marL="539748" lvl="1" indent="-269874" algn="l">
              <a:lnSpc>
                <a:spcPts val="4424"/>
              </a:lnSpc>
              <a:buFont typeface="Arial"/>
              <a:buChar char="•"/>
            </a:pPr>
            <a:r>
              <a:rPr lang="en-US" sz="2499">
                <a:solidFill>
                  <a:srgbClr val="000000"/>
                </a:solidFill>
                <a:latin typeface="Canva Sans"/>
                <a:ea typeface="Canva Sans"/>
                <a:cs typeface="Canva Sans"/>
                <a:sym typeface="Canva Sans"/>
              </a:rPr>
              <a:t>Profit peak in exam periods (May–June).</a:t>
            </a:r>
          </a:p>
          <a:p>
            <a:pPr marL="539748" lvl="1" indent="-269874" algn="l">
              <a:lnSpc>
                <a:spcPts val="4424"/>
              </a:lnSpc>
              <a:buFont typeface="Arial"/>
              <a:buChar char="•"/>
            </a:pPr>
            <a:r>
              <a:rPr lang="en-US" sz="2499">
                <a:solidFill>
                  <a:srgbClr val="000000"/>
                </a:solidFill>
                <a:latin typeface="Canva Sans"/>
                <a:ea typeface="Canva Sans"/>
                <a:cs typeface="Canva Sans"/>
                <a:sym typeface="Canva Sans"/>
              </a:rPr>
              <a:t>Slight dip in summer holidays, which will increase again in the new school year.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8D9E4"/>
        </a:solidFill>
        <a:effectLst/>
      </p:bgPr>
    </p:bg>
    <p:spTree>
      <p:nvGrpSpPr>
        <p:cNvPr id="1" name=""/>
        <p:cNvGrpSpPr/>
        <p:nvPr/>
      </p:nvGrpSpPr>
      <p:grpSpPr>
        <a:xfrm>
          <a:off x="0" y="0"/>
          <a:ext cx="0" cy="0"/>
          <a:chOff x="0" y="0"/>
          <a:chExt cx="0" cy="0"/>
        </a:xfrm>
      </p:grpSpPr>
      <p:sp>
        <p:nvSpPr>
          <p:cNvPr id="2" name="Freeform 2"/>
          <p:cNvSpPr/>
          <p:nvPr/>
        </p:nvSpPr>
        <p:spPr>
          <a:xfrm>
            <a:off x="9223514" y="5227832"/>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1280914" y="5227832"/>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9223514" y="1028700"/>
            <a:ext cx="6172200" cy="4114800"/>
            <a:chOff x="0" y="0"/>
            <a:chExt cx="8229600" cy="5486400"/>
          </a:xfrm>
        </p:grpSpPr>
        <p:sp>
          <p:nvSpPr>
            <p:cNvPr id="5" name="Freeform 5"/>
            <p:cNvSpPr/>
            <p:nvPr/>
          </p:nvSpPr>
          <p:spPr>
            <a:xfrm>
              <a:off x="0" y="0"/>
              <a:ext cx="5486400" cy="5486400"/>
            </a:xfrm>
            <a:custGeom>
              <a:avLst/>
              <a:gdLst/>
              <a:ahLst/>
              <a:cxnLst/>
              <a:rect l="l" t="t" r="r" b="b"/>
              <a:pathLst>
                <a:path w="5486400" h="5486400">
                  <a:moveTo>
                    <a:pt x="0" y="0"/>
                  </a:moveTo>
                  <a:lnTo>
                    <a:pt x="5486400" y="0"/>
                  </a:lnTo>
                  <a:lnTo>
                    <a:pt x="5486400" y="5486400"/>
                  </a:lnTo>
                  <a:lnTo>
                    <a:pt x="0" y="54864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2743200" y="0"/>
              <a:ext cx="5486400" cy="5486400"/>
            </a:xfrm>
            <a:custGeom>
              <a:avLst/>
              <a:gdLst/>
              <a:ahLst/>
              <a:cxnLst/>
              <a:rect l="l" t="t" r="r" b="b"/>
              <a:pathLst>
                <a:path w="5486400" h="5486400">
                  <a:moveTo>
                    <a:pt x="0" y="0"/>
                  </a:moveTo>
                  <a:lnTo>
                    <a:pt x="5486400" y="0"/>
                  </a:lnTo>
                  <a:lnTo>
                    <a:pt x="5486400" y="5486400"/>
                  </a:lnTo>
                  <a:lnTo>
                    <a:pt x="0" y="54864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7" name="Freeform 7"/>
          <p:cNvSpPr/>
          <p:nvPr/>
        </p:nvSpPr>
        <p:spPr>
          <a:xfrm>
            <a:off x="2971800" y="10287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5029200" y="10287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2971800" y="5227832"/>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5029200" y="5227832"/>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7575790" y="3575290"/>
            <a:ext cx="3136420" cy="3136420"/>
          </a:xfrm>
          <a:custGeom>
            <a:avLst/>
            <a:gdLst/>
            <a:ahLst/>
            <a:cxnLst/>
            <a:rect l="l" t="t" r="r" b="b"/>
            <a:pathLst>
              <a:path w="3136420" h="3136420">
                <a:moveTo>
                  <a:pt x="0" y="0"/>
                </a:moveTo>
                <a:lnTo>
                  <a:pt x="3136420" y="0"/>
                </a:lnTo>
                <a:lnTo>
                  <a:pt x="3136420" y="3136420"/>
                </a:lnTo>
                <a:lnTo>
                  <a:pt x="0" y="3136420"/>
                </a:lnTo>
                <a:lnTo>
                  <a:pt x="0" y="0"/>
                </a:lnTo>
                <a:close/>
              </a:path>
            </a:pathLst>
          </a:custGeom>
          <a:blipFill>
            <a:blip r:embed="rId5">
              <a:alphaModFix amt="56000"/>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12"/>
          <p:cNvGrpSpPr/>
          <p:nvPr/>
        </p:nvGrpSpPr>
        <p:grpSpPr>
          <a:xfrm>
            <a:off x="8190194" y="4098463"/>
            <a:ext cx="2066638" cy="791845"/>
            <a:chOff x="0" y="0"/>
            <a:chExt cx="2755518" cy="1055793"/>
          </a:xfrm>
        </p:grpSpPr>
        <p:sp>
          <p:nvSpPr>
            <p:cNvPr id="13" name="TextBox 13"/>
            <p:cNvSpPr txBox="1"/>
            <p:nvPr/>
          </p:nvSpPr>
          <p:spPr>
            <a:xfrm>
              <a:off x="0" y="-85725"/>
              <a:ext cx="662980" cy="1141518"/>
            </a:xfrm>
            <a:prstGeom prst="rect">
              <a:avLst/>
            </a:prstGeom>
          </p:spPr>
          <p:txBody>
            <a:bodyPr lIns="0" tIns="0" rIns="0" bIns="0" rtlCol="0" anchor="t">
              <a:spAutoFit/>
            </a:bodyPr>
            <a:lstStyle/>
            <a:p>
              <a:pPr algn="ctr">
                <a:lnSpc>
                  <a:spcPts val="7280"/>
                </a:lnSpc>
              </a:pPr>
              <a:r>
                <a:rPr lang="en-US" sz="5200" b="1">
                  <a:solidFill>
                    <a:srgbClr val="000000"/>
                  </a:solidFill>
                  <a:latin typeface="Open Sauce Bold"/>
                  <a:ea typeface="Open Sauce Bold"/>
                  <a:cs typeface="Open Sauce Bold"/>
                  <a:sym typeface="Open Sauce Bold"/>
                </a:rPr>
                <a:t>S</a:t>
              </a:r>
            </a:p>
          </p:txBody>
        </p:sp>
        <p:sp>
          <p:nvSpPr>
            <p:cNvPr id="14" name="TextBox 14"/>
            <p:cNvSpPr txBox="1"/>
            <p:nvPr/>
          </p:nvSpPr>
          <p:spPr>
            <a:xfrm>
              <a:off x="1696258" y="-85725"/>
              <a:ext cx="1059259" cy="1141518"/>
            </a:xfrm>
            <a:prstGeom prst="rect">
              <a:avLst/>
            </a:prstGeom>
          </p:spPr>
          <p:txBody>
            <a:bodyPr lIns="0" tIns="0" rIns="0" bIns="0" rtlCol="0" anchor="t">
              <a:spAutoFit/>
            </a:bodyPr>
            <a:lstStyle/>
            <a:p>
              <a:pPr algn="ctr">
                <a:lnSpc>
                  <a:spcPts val="7280"/>
                </a:lnSpc>
              </a:pPr>
              <a:r>
                <a:rPr lang="en-US" sz="5200" b="1">
                  <a:solidFill>
                    <a:srgbClr val="000000"/>
                  </a:solidFill>
                  <a:latin typeface="Open Sauce Bold"/>
                  <a:ea typeface="Open Sauce Bold"/>
                  <a:cs typeface="Open Sauce Bold"/>
                  <a:sym typeface="Open Sauce Bold"/>
                </a:rPr>
                <a:t>W</a:t>
              </a:r>
            </a:p>
          </p:txBody>
        </p:sp>
      </p:grpSp>
      <p:sp>
        <p:nvSpPr>
          <p:cNvPr id="15" name="TextBox 15"/>
          <p:cNvSpPr txBox="1"/>
          <p:nvPr/>
        </p:nvSpPr>
        <p:spPr>
          <a:xfrm>
            <a:off x="8190194" y="5490847"/>
            <a:ext cx="539055" cy="877570"/>
          </a:xfrm>
          <a:prstGeom prst="rect">
            <a:avLst/>
          </a:prstGeom>
        </p:spPr>
        <p:txBody>
          <a:bodyPr lIns="0" tIns="0" rIns="0" bIns="0" rtlCol="0" anchor="t">
            <a:spAutoFit/>
          </a:bodyPr>
          <a:lstStyle/>
          <a:p>
            <a:pPr algn="ctr">
              <a:lnSpc>
                <a:spcPts val="7280"/>
              </a:lnSpc>
            </a:pPr>
            <a:r>
              <a:rPr lang="en-US" sz="5200" b="1">
                <a:solidFill>
                  <a:srgbClr val="000000"/>
                </a:solidFill>
                <a:latin typeface="Open Sauce Bold"/>
                <a:ea typeface="Open Sauce Bold"/>
                <a:cs typeface="Open Sauce Bold"/>
                <a:sym typeface="Open Sauce Bold"/>
              </a:rPr>
              <a:t>O</a:t>
            </a:r>
          </a:p>
        </p:txBody>
      </p:sp>
      <p:sp>
        <p:nvSpPr>
          <p:cNvPr id="16" name="TextBox 16"/>
          <p:cNvSpPr txBox="1"/>
          <p:nvPr/>
        </p:nvSpPr>
        <p:spPr>
          <a:xfrm>
            <a:off x="9655667" y="5490847"/>
            <a:ext cx="414189" cy="877570"/>
          </a:xfrm>
          <a:prstGeom prst="rect">
            <a:avLst/>
          </a:prstGeom>
        </p:spPr>
        <p:txBody>
          <a:bodyPr lIns="0" tIns="0" rIns="0" bIns="0" rtlCol="0" anchor="t">
            <a:spAutoFit/>
          </a:bodyPr>
          <a:lstStyle/>
          <a:p>
            <a:pPr algn="ctr">
              <a:lnSpc>
                <a:spcPts val="7280"/>
              </a:lnSpc>
            </a:pPr>
            <a:r>
              <a:rPr lang="en-US" sz="5200" b="1">
                <a:solidFill>
                  <a:srgbClr val="000000"/>
                </a:solidFill>
                <a:latin typeface="Open Sauce Bold"/>
                <a:ea typeface="Open Sauce Bold"/>
                <a:cs typeface="Open Sauce Bold"/>
                <a:sym typeface="Open Sauce Bold"/>
              </a:rPr>
              <a:t>T</a:t>
            </a:r>
          </a:p>
        </p:txBody>
      </p:sp>
      <p:sp>
        <p:nvSpPr>
          <p:cNvPr id="17" name="TextBox 17"/>
          <p:cNvSpPr txBox="1"/>
          <p:nvPr/>
        </p:nvSpPr>
        <p:spPr>
          <a:xfrm>
            <a:off x="4289516" y="1541260"/>
            <a:ext cx="9525" cy="573405"/>
          </a:xfrm>
          <a:prstGeom prst="rect">
            <a:avLst/>
          </a:prstGeom>
        </p:spPr>
        <p:txBody>
          <a:bodyPr lIns="0" tIns="0" rIns="0" bIns="0" rtlCol="0" anchor="t">
            <a:spAutoFit/>
          </a:bodyPr>
          <a:lstStyle/>
          <a:p>
            <a:pPr algn="l">
              <a:lnSpc>
                <a:spcPts val="4620"/>
              </a:lnSpc>
            </a:pPr>
            <a:endParaRPr/>
          </a:p>
        </p:txBody>
      </p:sp>
      <p:sp>
        <p:nvSpPr>
          <p:cNvPr id="18" name="TextBox 18"/>
          <p:cNvSpPr txBox="1"/>
          <p:nvPr/>
        </p:nvSpPr>
        <p:spPr>
          <a:xfrm>
            <a:off x="3423527" y="1417435"/>
            <a:ext cx="5036195" cy="2457450"/>
          </a:xfrm>
          <a:prstGeom prst="rect">
            <a:avLst/>
          </a:prstGeom>
        </p:spPr>
        <p:txBody>
          <a:bodyPr lIns="0" tIns="0" rIns="0" bIns="0" rtlCol="0" anchor="t">
            <a:spAutoFit/>
          </a:bodyPr>
          <a:lstStyle/>
          <a:p>
            <a:pPr marL="539749" lvl="1" indent="-269875" algn="l">
              <a:lnSpc>
                <a:spcPts val="5024"/>
              </a:lnSpc>
              <a:buFont typeface="Arial"/>
              <a:buChar char="•"/>
            </a:pPr>
            <a:r>
              <a:rPr lang="en-US" sz="2499">
                <a:solidFill>
                  <a:srgbClr val="FFFFFF"/>
                </a:solidFill>
                <a:latin typeface="Open Sauce"/>
                <a:ea typeface="Open Sauce"/>
                <a:cs typeface="Open Sauce"/>
                <a:sym typeface="Open Sauce"/>
              </a:rPr>
              <a:t>Qualified, experienced tutors.</a:t>
            </a:r>
          </a:p>
          <a:p>
            <a:pPr marL="539749" lvl="1" indent="-269875" algn="l">
              <a:lnSpc>
                <a:spcPts val="5024"/>
              </a:lnSpc>
              <a:buFont typeface="Arial"/>
              <a:buChar char="•"/>
            </a:pPr>
            <a:r>
              <a:rPr lang="en-US" sz="2499">
                <a:solidFill>
                  <a:srgbClr val="FFFFFF"/>
                </a:solidFill>
                <a:latin typeface="Open Sauce"/>
                <a:ea typeface="Open Sauce"/>
                <a:cs typeface="Open Sauce"/>
                <a:sym typeface="Open Sauce"/>
              </a:rPr>
              <a:t>Affordable, flexible pricings.</a:t>
            </a:r>
          </a:p>
          <a:p>
            <a:pPr marL="539749" lvl="1" indent="-269875" algn="l">
              <a:lnSpc>
                <a:spcPts val="5024"/>
              </a:lnSpc>
              <a:buFont typeface="Arial"/>
              <a:buChar char="•"/>
            </a:pPr>
            <a:r>
              <a:rPr lang="en-US" sz="2499">
                <a:solidFill>
                  <a:srgbClr val="FFFFFF"/>
                </a:solidFill>
                <a:latin typeface="Open Sauce"/>
                <a:ea typeface="Open Sauce"/>
                <a:cs typeface="Open Sauce"/>
                <a:sym typeface="Open Sauce"/>
              </a:rPr>
              <a:t>Personalised packages.</a:t>
            </a:r>
          </a:p>
          <a:p>
            <a:pPr marL="539749" lvl="1" indent="-269875" algn="l">
              <a:lnSpc>
                <a:spcPts val="5024"/>
              </a:lnSpc>
              <a:buFont typeface="Arial"/>
              <a:buChar char="•"/>
            </a:pPr>
            <a:r>
              <a:rPr lang="en-US" sz="2499">
                <a:solidFill>
                  <a:srgbClr val="FFFFFF"/>
                </a:solidFill>
                <a:latin typeface="Open Sauce"/>
                <a:ea typeface="Open Sauce"/>
                <a:cs typeface="Open Sauce"/>
                <a:sym typeface="Open Sauce"/>
              </a:rPr>
              <a:t>City centre location.</a:t>
            </a:r>
          </a:p>
        </p:txBody>
      </p:sp>
      <p:sp>
        <p:nvSpPr>
          <p:cNvPr id="19" name="TextBox 19"/>
          <p:cNvSpPr txBox="1"/>
          <p:nvPr/>
        </p:nvSpPr>
        <p:spPr>
          <a:xfrm>
            <a:off x="10359519" y="1426960"/>
            <a:ext cx="5036195" cy="2991612"/>
          </a:xfrm>
          <a:prstGeom prst="rect">
            <a:avLst/>
          </a:prstGeom>
        </p:spPr>
        <p:txBody>
          <a:bodyPr lIns="0" tIns="0" rIns="0" bIns="0" rtlCol="0" anchor="t">
            <a:spAutoFit/>
          </a:bodyPr>
          <a:lstStyle/>
          <a:p>
            <a:pPr marL="518160" lvl="1" indent="-259080" algn="l">
              <a:lnSpc>
                <a:spcPts val="4823"/>
              </a:lnSpc>
              <a:buFont typeface="Arial"/>
              <a:buChar char="•"/>
            </a:pPr>
            <a:r>
              <a:rPr lang="en-US" sz="2400">
                <a:solidFill>
                  <a:srgbClr val="FFFFFF"/>
                </a:solidFill>
                <a:latin typeface="Open Sauce"/>
                <a:ea typeface="Open Sauce"/>
                <a:cs typeface="Open Sauce"/>
                <a:sym typeface="Open Sauce"/>
              </a:rPr>
              <a:t>Dependence on term times.</a:t>
            </a:r>
          </a:p>
          <a:p>
            <a:pPr marL="518160" lvl="1" indent="-259080" algn="l">
              <a:lnSpc>
                <a:spcPts val="4823"/>
              </a:lnSpc>
              <a:buFont typeface="Arial"/>
              <a:buChar char="•"/>
            </a:pPr>
            <a:r>
              <a:rPr lang="en-US" sz="2400">
                <a:solidFill>
                  <a:srgbClr val="FFFFFF"/>
                </a:solidFill>
                <a:latin typeface="Open Sauce"/>
                <a:ea typeface="Open Sauce"/>
                <a:cs typeface="Open Sauce"/>
                <a:sym typeface="Open Sauce"/>
              </a:rPr>
              <a:t>Low initial budget.</a:t>
            </a:r>
          </a:p>
          <a:p>
            <a:pPr marL="518160" lvl="1" indent="-259080" algn="l">
              <a:lnSpc>
                <a:spcPts val="4823"/>
              </a:lnSpc>
              <a:buFont typeface="Arial"/>
              <a:buChar char="•"/>
            </a:pPr>
            <a:r>
              <a:rPr lang="en-US" sz="2400">
                <a:solidFill>
                  <a:srgbClr val="FFFFFF"/>
                </a:solidFill>
                <a:latin typeface="Open Sauce"/>
                <a:ea typeface="Open Sauce"/>
                <a:cs typeface="Open Sauce"/>
                <a:sym typeface="Open Sauce"/>
              </a:rPr>
              <a:t>Small team.</a:t>
            </a:r>
          </a:p>
          <a:p>
            <a:pPr marL="518160" lvl="1" indent="-259080" algn="l">
              <a:lnSpc>
                <a:spcPts val="4823"/>
              </a:lnSpc>
              <a:buFont typeface="Arial"/>
              <a:buChar char="•"/>
            </a:pPr>
            <a:r>
              <a:rPr lang="en-US" sz="2400">
                <a:solidFill>
                  <a:srgbClr val="FFFFFF"/>
                </a:solidFill>
                <a:latin typeface="Open Sauce"/>
                <a:ea typeface="Open Sauce"/>
                <a:cs typeface="Open Sauce"/>
                <a:sym typeface="Open Sauce"/>
              </a:rPr>
              <a:t>High owner workload.</a:t>
            </a:r>
          </a:p>
          <a:p>
            <a:pPr marL="518160" lvl="1" indent="-259080" algn="l">
              <a:lnSpc>
                <a:spcPts val="4823"/>
              </a:lnSpc>
              <a:buFont typeface="Arial"/>
              <a:buChar char="•"/>
            </a:pPr>
            <a:r>
              <a:rPr lang="en-US" sz="2400">
                <a:solidFill>
                  <a:srgbClr val="FFFFFF"/>
                </a:solidFill>
                <a:latin typeface="Open Sauce"/>
                <a:ea typeface="Open Sauce"/>
                <a:cs typeface="Open Sauce"/>
                <a:sym typeface="Open Sauce"/>
              </a:rPr>
              <a:t>Unknown brand.</a:t>
            </a:r>
          </a:p>
        </p:txBody>
      </p:sp>
      <p:sp>
        <p:nvSpPr>
          <p:cNvPr id="20" name="TextBox 20"/>
          <p:cNvSpPr txBox="1"/>
          <p:nvPr/>
        </p:nvSpPr>
        <p:spPr>
          <a:xfrm>
            <a:off x="3423527" y="6330317"/>
            <a:ext cx="9525" cy="217170"/>
          </a:xfrm>
          <a:prstGeom prst="rect">
            <a:avLst/>
          </a:prstGeom>
        </p:spPr>
        <p:txBody>
          <a:bodyPr lIns="0" tIns="0" rIns="0" bIns="0" rtlCol="0" anchor="t">
            <a:spAutoFit/>
          </a:bodyPr>
          <a:lstStyle/>
          <a:p>
            <a:pPr algn="l">
              <a:lnSpc>
                <a:spcPts val="1679"/>
              </a:lnSpc>
            </a:pPr>
            <a:endParaRPr/>
          </a:p>
        </p:txBody>
      </p:sp>
      <p:sp>
        <p:nvSpPr>
          <p:cNvPr id="21" name="TextBox 21"/>
          <p:cNvSpPr txBox="1"/>
          <p:nvPr/>
        </p:nvSpPr>
        <p:spPr>
          <a:xfrm>
            <a:off x="3433052" y="6664085"/>
            <a:ext cx="5145899" cy="1952625"/>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FFFFFF"/>
                </a:solidFill>
                <a:latin typeface="Open Sauce"/>
                <a:ea typeface="Open Sauce"/>
                <a:cs typeface="Open Sauce"/>
                <a:sym typeface="Open Sauce"/>
              </a:rPr>
              <a:t>Partnerships with educational institutions.</a:t>
            </a:r>
          </a:p>
          <a:p>
            <a:pPr marL="518160" lvl="1" indent="-259080" algn="l">
              <a:lnSpc>
                <a:spcPts val="4800"/>
              </a:lnSpc>
              <a:buFont typeface="Arial"/>
              <a:buChar char="•"/>
            </a:pPr>
            <a:r>
              <a:rPr lang="en-US" sz="2400">
                <a:solidFill>
                  <a:srgbClr val="FFFFFF"/>
                </a:solidFill>
                <a:latin typeface="Open Sauce"/>
                <a:ea typeface="Open Sauce"/>
                <a:cs typeface="Open Sauce"/>
                <a:sym typeface="Open Sauce"/>
              </a:rPr>
              <a:t>Increasing tutoring demand.</a:t>
            </a:r>
          </a:p>
          <a:p>
            <a:pPr algn="l">
              <a:lnSpc>
                <a:spcPts val="4800"/>
              </a:lnSpc>
            </a:pPr>
            <a:endParaRPr lang="en-US" sz="2400">
              <a:solidFill>
                <a:srgbClr val="FFFFFF"/>
              </a:solidFill>
              <a:latin typeface="Open Sauce"/>
              <a:ea typeface="Open Sauce"/>
              <a:cs typeface="Open Sauce"/>
              <a:sym typeface="Open Sauce"/>
            </a:endParaRPr>
          </a:p>
        </p:txBody>
      </p:sp>
      <p:sp>
        <p:nvSpPr>
          <p:cNvPr id="22" name="TextBox 22"/>
          <p:cNvSpPr txBox="1"/>
          <p:nvPr/>
        </p:nvSpPr>
        <p:spPr>
          <a:xfrm>
            <a:off x="10359519" y="6521210"/>
            <a:ext cx="5036195" cy="1772412"/>
          </a:xfrm>
          <a:prstGeom prst="rect">
            <a:avLst/>
          </a:prstGeom>
        </p:spPr>
        <p:txBody>
          <a:bodyPr lIns="0" tIns="0" rIns="0" bIns="0" rtlCol="0" anchor="t">
            <a:spAutoFit/>
          </a:bodyPr>
          <a:lstStyle/>
          <a:p>
            <a:pPr marL="518160" lvl="1" indent="-259080" algn="l">
              <a:lnSpc>
                <a:spcPts val="4823"/>
              </a:lnSpc>
              <a:buFont typeface="Arial"/>
              <a:buChar char="•"/>
            </a:pPr>
            <a:r>
              <a:rPr lang="en-US" sz="2400">
                <a:solidFill>
                  <a:srgbClr val="FFFFFF"/>
                </a:solidFill>
                <a:latin typeface="Open Sauce"/>
                <a:ea typeface="Open Sauce"/>
                <a:cs typeface="Open Sauce"/>
                <a:sym typeface="Open Sauce"/>
              </a:rPr>
              <a:t>Strong competition.</a:t>
            </a:r>
          </a:p>
          <a:p>
            <a:pPr marL="518160" lvl="1" indent="-259080" algn="l">
              <a:lnSpc>
                <a:spcPts val="4823"/>
              </a:lnSpc>
              <a:buFont typeface="Arial"/>
              <a:buChar char="•"/>
            </a:pPr>
            <a:r>
              <a:rPr lang="en-US" sz="2400">
                <a:solidFill>
                  <a:srgbClr val="FFFFFF"/>
                </a:solidFill>
                <a:latin typeface="Open Sauce"/>
                <a:ea typeface="Open Sauce"/>
                <a:cs typeface="Open Sauce"/>
                <a:sym typeface="Open Sauce"/>
              </a:rPr>
              <a:t>Economic recession.</a:t>
            </a:r>
          </a:p>
          <a:p>
            <a:pPr marL="518160" lvl="1" indent="-259080" algn="l">
              <a:lnSpc>
                <a:spcPts val="4823"/>
              </a:lnSpc>
              <a:buFont typeface="Arial"/>
              <a:buChar char="•"/>
            </a:pPr>
            <a:r>
              <a:rPr lang="en-US" sz="2400">
                <a:solidFill>
                  <a:srgbClr val="FFFFFF"/>
                </a:solidFill>
                <a:latin typeface="Open Sauce"/>
                <a:ea typeface="Open Sauce"/>
                <a:cs typeface="Open Sauce"/>
                <a:sym typeface="Open Sauce"/>
              </a:rPr>
              <a:t>Tutor turnover.</a:t>
            </a:r>
          </a:p>
        </p:txBody>
      </p:sp>
      <p:sp>
        <p:nvSpPr>
          <p:cNvPr id="24" name="TextBox 23">
            <a:extLst>
              <a:ext uri="{FF2B5EF4-FFF2-40B4-BE49-F238E27FC236}">
                <a16:creationId xmlns:a16="http://schemas.microsoft.com/office/drawing/2014/main" id="{56669835-5516-4F14-5206-FB594A485F11}"/>
              </a:ext>
            </a:extLst>
          </p:cNvPr>
          <p:cNvSpPr txBox="1"/>
          <p:nvPr/>
        </p:nvSpPr>
        <p:spPr>
          <a:xfrm>
            <a:off x="4651514" y="224099"/>
            <a:ext cx="9144000" cy="707886"/>
          </a:xfrm>
          <a:prstGeom prst="rect">
            <a:avLst/>
          </a:prstGeom>
          <a:noFill/>
        </p:spPr>
        <p:txBody>
          <a:bodyPr wrap="square">
            <a:spAutoFit/>
          </a:bodyPr>
          <a:lstStyle/>
          <a:p>
            <a:pPr algn="ctr" rtl="0"/>
            <a:r>
              <a:rPr lang="en-GB" sz="4000" b="1" i="0" dirty="0">
                <a:solidFill>
                  <a:srgbClr val="000000"/>
                </a:solidFill>
                <a:effectLst/>
              </a:rPr>
              <a:t>SWOT Overview</a:t>
            </a:r>
            <a:endParaRPr lang="en-GB" sz="4000" dirty="0">
              <a:effectLs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423137" y="1578641"/>
            <a:ext cx="13441725" cy="7208125"/>
          </a:xfrm>
          <a:custGeom>
            <a:avLst/>
            <a:gdLst/>
            <a:ahLst/>
            <a:cxnLst/>
            <a:rect l="l" t="t" r="r" b="b"/>
            <a:pathLst>
              <a:path w="13441725" h="7208125">
                <a:moveTo>
                  <a:pt x="0" y="0"/>
                </a:moveTo>
                <a:lnTo>
                  <a:pt x="13441726" y="0"/>
                </a:lnTo>
                <a:lnTo>
                  <a:pt x="13441726" y="7208125"/>
                </a:lnTo>
                <a:lnTo>
                  <a:pt x="0" y="7208125"/>
                </a:lnTo>
                <a:lnTo>
                  <a:pt x="0" y="0"/>
                </a:lnTo>
                <a:close/>
              </a:path>
            </a:pathLst>
          </a:custGeom>
          <a:blipFill>
            <a:blip r:embed="rId2"/>
            <a:stretch>
              <a:fillRect/>
            </a:stretch>
          </a:blipFill>
        </p:spPr>
        <p:txBody>
          <a:bodyPr/>
          <a:lstStyle/>
          <a:p>
            <a:endParaRPr lang="en-GB"/>
          </a:p>
        </p:txBody>
      </p:sp>
      <p:sp>
        <p:nvSpPr>
          <p:cNvPr id="3" name="Freeform 3"/>
          <p:cNvSpPr/>
          <p:nvPr/>
        </p:nvSpPr>
        <p:spPr>
          <a:xfrm rot="-4810736">
            <a:off x="12967369" y="-7005810"/>
            <a:ext cx="11971186" cy="12701524"/>
          </a:xfrm>
          <a:custGeom>
            <a:avLst/>
            <a:gdLst/>
            <a:ahLst/>
            <a:cxnLst/>
            <a:rect l="l" t="t" r="r" b="b"/>
            <a:pathLst>
              <a:path w="11971186" h="12701524">
                <a:moveTo>
                  <a:pt x="0" y="0"/>
                </a:moveTo>
                <a:lnTo>
                  <a:pt x="11971186" y="0"/>
                </a:lnTo>
                <a:lnTo>
                  <a:pt x="11971186" y="12701524"/>
                </a:lnTo>
                <a:lnTo>
                  <a:pt x="0" y="127015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422823">
            <a:off x="-5782029" y="4003518"/>
            <a:ext cx="12275227" cy="13024114"/>
          </a:xfrm>
          <a:custGeom>
            <a:avLst/>
            <a:gdLst/>
            <a:ahLst/>
            <a:cxnLst/>
            <a:rect l="l" t="t" r="r" b="b"/>
            <a:pathLst>
              <a:path w="12275227" h="13024114">
                <a:moveTo>
                  <a:pt x="0" y="0"/>
                </a:moveTo>
                <a:lnTo>
                  <a:pt x="12275227" y="0"/>
                </a:lnTo>
                <a:lnTo>
                  <a:pt x="12275227" y="13024114"/>
                </a:lnTo>
                <a:lnTo>
                  <a:pt x="0" y="130241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6191448" y="145776"/>
            <a:ext cx="5905104"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Marketing Strategy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8D9E4"/>
        </a:solidFill>
        <a:effectLst/>
      </p:bgPr>
    </p:bg>
    <p:spTree>
      <p:nvGrpSpPr>
        <p:cNvPr id="1" name=""/>
        <p:cNvGrpSpPr/>
        <p:nvPr/>
      </p:nvGrpSpPr>
      <p:grpSpPr>
        <a:xfrm>
          <a:off x="0" y="0"/>
          <a:ext cx="0" cy="0"/>
          <a:chOff x="0" y="0"/>
          <a:chExt cx="0" cy="0"/>
        </a:xfrm>
      </p:grpSpPr>
      <p:sp>
        <p:nvSpPr>
          <p:cNvPr id="2" name="Freeform 2"/>
          <p:cNvSpPr/>
          <p:nvPr/>
        </p:nvSpPr>
        <p:spPr>
          <a:xfrm>
            <a:off x="2289811" y="1316578"/>
            <a:ext cx="13708378" cy="7653844"/>
          </a:xfrm>
          <a:custGeom>
            <a:avLst/>
            <a:gdLst/>
            <a:ahLst/>
            <a:cxnLst/>
            <a:rect l="l" t="t" r="r" b="b"/>
            <a:pathLst>
              <a:path w="13708378" h="7653844">
                <a:moveTo>
                  <a:pt x="0" y="0"/>
                </a:moveTo>
                <a:lnTo>
                  <a:pt x="13708378" y="0"/>
                </a:lnTo>
                <a:lnTo>
                  <a:pt x="13708378" y="7653844"/>
                </a:lnTo>
                <a:lnTo>
                  <a:pt x="0" y="7653844"/>
                </a:lnTo>
                <a:lnTo>
                  <a:pt x="0" y="0"/>
                </a:lnTo>
                <a:close/>
              </a:path>
            </a:pathLst>
          </a:custGeom>
          <a:blipFill>
            <a:blip r:embed="rId2"/>
            <a:stretch>
              <a:fillRect/>
            </a:stretch>
          </a:blipFill>
        </p:spPr>
        <p:txBody>
          <a:bodyPr/>
          <a:lstStyle/>
          <a:p>
            <a:endParaRPr lang="en-GB"/>
          </a:p>
        </p:txBody>
      </p:sp>
      <p:sp>
        <p:nvSpPr>
          <p:cNvPr id="3" name="Freeform 3"/>
          <p:cNvSpPr/>
          <p:nvPr/>
        </p:nvSpPr>
        <p:spPr>
          <a:xfrm rot="4298808" flipH="1">
            <a:off x="1793263" y="3884181"/>
            <a:ext cx="1974142" cy="1966964"/>
          </a:xfrm>
          <a:custGeom>
            <a:avLst/>
            <a:gdLst/>
            <a:ahLst/>
            <a:cxnLst/>
            <a:rect l="l" t="t" r="r" b="b"/>
            <a:pathLst>
              <a:path w="1974142" h="1966964">
                <a:moveTo>
                  <a:pt x="1974143" y="0"/>
                </a:moveTo>
                <a:lnTo>
                  <a:pt x="0" y="0"/>
                </a:lnTo>
                <a:lnTo>
                  <a:pt x="0" y="1966964"/>
                </a:lnTo>
                <a:lnTo>
                  <a:pt x="1974143" y="1966964"/>
                </a:lnTo>
                <a:lnTo>
                  <a:pt x="197414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273041" y="3282135"/>
            <a:ext cx="1859905" cy="707517"/>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motivational</a:t>
            </a:r>
          </a:p>
          <a:p>
            <a:pPr algn="ctr">
              <a:lnSpc>
                <a:spcPts val="2783"/>
              </a:lnSpc>
            </a:pPr>
            <a:r>
              <a:rPr lang="en-US" sz="2400" b="1">
                <a:solidFill>
                  <a:srgbClr val="36698F"/>
                </a:solidFill>
                <a:latin typeface="Open Sauce Bold"/>
                <a:ea typeface="Open Sauce Bold"/>
                <a:cs typeface="Open Sauce Bold"/>
                <a:sym typeface="Open Sauce Bold"/>
              </a:rPr>
              <a:t>message</a:t>
            </a:r>
          </a:p>
        </p:txBody>
      </p:sp>
      <p:sp>
        <p:nvSpPr>
          <p:cNvPr id="5" name="Freeform 5"/>
          <p:cNvSpPr/>
          <p:nvPr/>
        </p:nvSpPr>
        <p:spPr>
          <a:xfrm rot="5714237" flipH="1" flipV="1">
            <a:off x="14672585" y="4956904"/>
            <a:ext cx="1974142" cy="1966964"/>
          </a:xfrm>
          <a:custGeom>
            <a:avLst/>
            <a:gdLst/>
            <a:ahLst/>
            <a:cxnLst/>
            <a:rect l="l" t="t" r="r" b="b"/>
            <a:pathLst>
              <a:path w="1974142" h="1966964">
                <a:moveTo>
                  <a:pt x="1974143" y="1966964"/>
                </a:moveTo>
                <a:lnTo>
                  <a:pt x="0" y="1966964"/>
                </a:lnTo>
                <a:lnTo>
                  <a:pt x="0" y="0"/>
                </a:lnTo>
                <a:lnTo>
                  <a:pt x="1974143" y="0"/>
                </a:lnTo>
                <a:lnTo>
                  <a:pt x="1974143" y="1966964"/>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15998189" y="4512571"/>
            <a:ext cx="1859905" cy="355092"/>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mission</a:t>
            </a:r>
          </a:p>
        </p:txBody>
      </p:sp>
      <p:sp>
        <p:nvSpPr>
          <p:cNvPr id="7" name="TextBox 7"/>
          <p:cNvSpPr txBox="1"/>
          <p:nvPr/>
        </p:nvSpPr>
        <p:spPr>
          <a:xfrm>
            <a:off x="6752332" y="145776"/>
            <a:ext cx="4783336"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Website Design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8D9E4"/>
        </a:solidFill>
        <a:effectLst/>
      </p:bgPr>
    </p:bg>
    <p:spTree>
      <p:nvGrpSpPr>
        <p:cNvPr id="1" name=""/>
        <p:cNvGrpSpPr/>
        <p:nvPr/>
      </p:nvGrpSpPr>
      <p:grpSpPr>
        <a:xfrm>
          <a:off x="0" y="0"/>
          <a:ext cx="0" cy="0"/>
          <a:chOff x="0" y="0"/>
          <a:chExt cx="0" cy="0"/>
        </a:xfrm>
      </p:grpSpPr>
      <p:sp>
        <p:nvSpPr>
          <p:cNvPr id="2" name="Freeform 2"/>
          <p:cNvSpPr/>
          <p:nvPr/>
        </p:nvSpPr>
        <p:spPr>
          <a:xfrm>
            <a:off x="2289811" y="1322290"/>
            <a:ext cx="13708378" cy="7642421"/>
          </a:xfrm>
          <a:custGeom>
            <a:avLst/>
            <a:gdLst/>
            <a:ahLst/>
            <a:cxnLst/>
            <a:rect l="l" t="t" r="r" b="b"/>
            <a:pathLst>
              <a:path w="13708378" h="7642421">
                <a:moveTo>
                  <a:pt x="0" y="0"/>
                </a:moveTo>
                <a:lnTo>
                  <a:pt x="13708378" y="0"/>
                </a:lnTo>
                <a:lnTo>
                  <a:pt x="13708378" y="7642420"/>
                </a:lnTo>
                <a:lnTo>
                  <a:pt x="0" y="7642420"/>
                </a:lnTo>
                <a:lnTo>
                  <a:pt x="0" y="0"/>
                </a:lnTo>
                <a:close/>
              </a:path>
            </a:pathLst>
          </a:custGeom>
          <a:blipFill>
            <a:blip r:embed="rId2"/>
            <a:stretch>
              <a:fillRect/>
            </a:stretch>
          </a:blipFill>
        </p:spPr>
        <p:txBody>
          <a:bodyPr/>
          <a:lstStyle/>
          <a:p>
            <a:endParaRPr lang="en-GB"/>
          </a:p>
        </p:txBody>
      </p:sp>
      <p:sp>
        <p:nvSpPr>
          <p:cNvPr id="3" name="Freeform 3"/>
          <p:cNvSpPr/>
          <p:nvPr/>
        </p:nvSpPr>
        <p:spPr>
          <a:xfrm rot="4298808" flipH="1">
            <a:off x="1818579" y="4160018"/>
            <a:ext cx="1974142" cy="1966964"/>
          </a:xfrm>
          <a:custGeom>
            <a:avLst/>
            <a:gdLst/>
            <a:ahLst/>
            <a:cxnLst/>
            <a:rect l="l" t="t" r="r" b="b"/>
            <a:pathLst>
              <a:path w="1974142" h="1966964">
                <a:moveTo>
                  <a:pt x="1974142" y="0"/>
                </a:moveTo>
                <a:lnTo>
                  <a:pt x="0" y="0"/>
                </a:lnTo>
                <a:lnTo>
                  <a:pt x="0" y="1966964"/>
                </a:lnTo>
                <a:lnTo>
                  <a:pt x="1974142" y="1966964"/>
                </a:lnTo>
                <a:lnTo>
                  <a:pt x="197414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71470" y="3547969"/>
            <a:ext cx="3205312" cy="707517"/>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Clear display of services</a:t>
            </a:r>
          </a:p>
        </p:txBody>
      </p:sp>
      <p:sp>
        <p:nvSpPr>
          <p:cNvPr id="5" name="TextBox 5"/>
          <p:cNvSpPr txBox="1"/>
          <p:nvPr/>
        </p:nvSpPr>
        <p:spPr>
          <a:xfrm>
            <a:off x="6752332" y="145776"/>
            <a:ext cx="4783336"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Website Design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8D9E4"/>
        </a:solidFill>
        <a:effectLst/>
      </p:bgPr>
    </p:bg>
    <p:spTree>
      <p:nvGrpSpPr>
        <p:cNvPr id="1" name=""/>
        <p:cNvGrpSpPr/>
        <p:nvPr/>
      </p:nvGrpSpPr>
      <p:grpSpPr>
        <a:xfrm>
          <a:off x="0" y="0"/>
          <a:ext cx="0" cy="0"/>
          <a:chOff x="0" y="0"/>
          <a:chExt cx="0" cy="0"/>
        </a:xfrm>
      </p:grpSpPr>
      <p:sp>
        <p:nvSpPr>
          <p:cNvPr id="2" name="Freeform 2"/>
          <p:cNvSpPr/>
          <p:nvPr/>
        </p:nvSpPr>
        <p:spPr>
          <a:xfrm>
            <a:off x="2289811" y="1330857"/>
            <a:ext cx="13708378" cy="7625285"/>
          </a:xfrm>
          <a:custGeom>
            <a:avLst/>
            <a:gdLst/>
            <a:ahLst/>
            <a:cxnLst/>
            <a:rect l="l" t="t" r="r" b="b"/>
            <a:pathLst>
              <a:path w="13708378" h="7625285">
                <a:moveTo>
                  <a:pt x="0" y="0"/>
                </a:moveTo>
                <a:lnTo>
                  <a:pt x="13708378" y="0"/>
                </a:lnTo>
                <a:lnTo>
                  <a:pt x="13708378" y="7625286"/>
                </a:lnTo>
                <a:lnTo>
                  <a:pt x="0" y="7625286"/>
                </a:lnTo>
                <a:lnTo>
                  <a:pt x="0" y="0"/>
                </a:lnTo>
                <a:close/>
              </a:path>
            </a:pathLst>
          </a:custGeom>
          <a:blipFill>
            <a:blip r:embed="rId2"/>
            <a:stretch>
              <a:fillRect/>
            </a:stretch>
          </a:blipFill>
        </p:spPr>
        <p:txBody>
          <a:bodyPr/>
          <a:lstStyle/>
          <a:p>
            <a:endParaRPr lang="en-GB"/>
          </a:p>
        </p:txBody>
      </p:sp>
      <p:sp>
        <p:nvSpPr>
          <p:cNvPr id="3" name="Freeform 3"/>
          <p:cNvSpPr/>
          <p:nvPr/>
        </p:nvSpPr>
        <p:spPr>
          <a:xfrm rot="4298808" flipH="1">
            <a:off x="2367230" y="2595635"/>
            <a:ext cx="1974142" cy="1966964"/>
          </a:xfrm>
          <a:custGeom>
            <a:avLst/>
            <a:gdLst/>
            <a:ahLst/>
            <a:cxnLst/>
            <a:rect l="l" t="t" r="r" b="b"/>
            <a:pathLst>
              <a:path w="1974142" h="1966964">
                <a:moveTo>
                  <a:pt x="1974142" y="0"/>
                </a:moveTo>
                <a:lnTo>
                  <a:pt x="0" y="0"/>
                </a:lnTo>
                <a:lnTo>
                  <a:pt x="0" y="1966963"/>
                </a:lnTo>
                <a:lnTo>
                  <a:pt x="1974142" y="1966963"/>
                </a:lnTo>
                <a:lnTo>
                  <a:pt x="197414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0" y="1983586"/>
            <a:ext cx="3205312" cy="707517"/>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easy-to-book sessions</a:t>
            </a:r>
          </a:p>
        </p:txBody>
      </p:sp>
      <p:sp>
        <p:nvSpPr>
          <p:cNvPr id="5" name="Freeform 5"/>
          <p:cNvSpPr/>
          <p:nvPr/>
        </p:nvSpPr>
        <p:spPr>
          <a:xfrm rot="4298808" flipH="1">
            <a:off x="2367230" y="7028283"/>
            <a:ext cx="1974142" cy="1966964"/>
          </a:xfrm>
          <a:custGeom>
            <a:avLst/>
            <a:gdLst/>
            <a:ahLst/>
            <a:cxnLst/>
            <a:rect l="l" t="t" r="r" b="b"/>
            <a:pathLst>
              <a:path w="1974142" h="1966964">
                <a:moveTo>
                  <a:pt x="1974142" y="0"/>
                </a:moveTo>
                <a:lnTo>
                  <a:pt x="0" y="0"/>
                </a:lnTo>
                <a:lnTo>
                  <a:pt x="0" y="1966964"/>
                </a:lnTo>
                <a:lnTo>
                  <a:pt x="1974142" y="1966964"/>
                </a:lnTo>
                <a:lnTo>
                  <a:pt x="197414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507387" y="6096621"/>
            <a:ext cx="3205312" cy="1059942"/>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a contact us section for booking a free consultation</a:t>
            </a:r>
          </a:p>
        </p:txBody>
      </p:sp>
      <p:sp>
        <p:nvSpPr>
          <p:cNvPr id="7" name="TextBox 7"/>
          <p:cNvSpPr txBox="1"/>
          <p:nvPr/>
        </p:nvSpPr>
        <p:spPr>
          <a:xfrm>
            <a:off x="12792877" y="436352"/>
            <a:ext cx="3205312" cy="707517"/>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Clear pricing packages</a:t>
            </a:r>
          </a:p>
        </p:txBody>
      </p:sp>
      <p:sp>
        <p:nvSpPr>
          <p:cNvPr id="8" name="Freeform 8"/>
          <p:cNvSpPr/>
          <p:nvPr/>
        </p:nvSpPr>
        <p:spPr>
          <a:xfrm rot="-6635075">
            <a:off x="12793649" y="1909862"/>
            <a:ext cx="2125277" cy="2117549"/>
          </a:xfrm>
          <a:custGeom>
            <a:avLst/>
            <a:gdLst/>
            <a:ahLst/>
            <a:cxnLst/>
            <a:rect l="l" t="t" r="r" b="b"/>
            <a:pathLst>
              <a:path w="2125277" h="2117549">
                <a:moveTo>
                  <a:pt x="0" y="0"/>
                </a:moveTo>
                <a:lnTo>
                  <a:pt x="2125277" y="0"/>
                </a:lnTo>
                <a:lnTo>
                  <a:pt x="2125277" y="2117548"/>
                </a:lnTo>
                <a:lnTo>
                  <a:pt x="0" y="21175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7339897" y="9394293"/>
            <a:ext cx="10948103" cy="315976"/>
          </a:xfrm>
          <a:prstGeom prst="rect">
            <a:avLst/>
          </a:prstGeom>
        </p:spPr>
        <p:txBody>
          <a:bodyPr lIns="0" tIns="0" rIns="0" bIns="0" rtlCol="0" anchor="t">
            <a:spAutoFit/>
          </a:bodyPr>
          <a:lstStyle/>
          <a:p>
            <a:pPr algn="l">
              <a:lnSpc>
                <a:spcPts val="2552"/>
              </a:lnSpc>
            </a:pPr>
            <a:r>
              <a:rPr lang="en-US" sz="2200" b="1">
                <a:solidFill>
                  <a:srgbClr val="36698F"/>
                </a:solidFill>
                <a:latin typeface="Open Sauce Bold"/>
                <a:ea typeface="Open Sauce Bold"/>
                <a:cs typeface="Open Sauce Bold"/>
                <a:sym typeface="Open Sauce Bold"/>
              </a:rPr>
              <a:t>SEO is an essential tool for the success of businesses (Hollingsworth, 2024)</a:t>
            </a:r>
          </a:p>
        </p:txBody>
      </p:sp>
      <p:sp>
        <p:nvSpPr>
          <p:cNvPr id="10" name="TextBox 10"/>
          <p:cNvSpPr txBox="1"/>
          <p:nvPr/>
        </p:nvSpPr>
        <p:spPr>
          <a:xfrm>
            <a:off x="6752332" y="145776"/>
            <a:ext cx="4783336"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Website Design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494018" y="1382729"/>
            <a:ext cx="5703185" cy="8061038"/>
          </a:xfrm>
          <a:custGeom>
            <a:avLst/>
            <a:gdLst/>
            <a:ahLst/>
            <a:cxnLst/>
            <a:rect l="l" t="t" r="r" b="b"/>
            <a:pathLst>
              <a:path w="5703185" h="8061038">
                <a:moveTo>
                  <a:pt x="0" y="0"/>
                </a:moveTo>
                <a:lnTo>
                  <a:pt x="5703185" y="0"/>
                </a:lnTo>
                <a:lnTo>
                  <a:pt x="5703185" y="8061038"/>
                </a:lnTo>
                <a:lnTo>
                  <a:pt x="0" y="8061038"/>
                </a:lnTo>
                <a:lnTo>
                  <a:pt x="0" y="0"/>
                </a:lnTo>
                <a:close/>
              </a:path>
            </a:pathLst>
          </a:custGeom>
          <a:blipFill>
            <a:blip r:embed="rId2"/>
            <a:stretch>
              <a:fillRect/>
            </a:stretch>
          </a:blipFill>
        </p:spPr>
        <p:txBody>
          <a:bodyPr/>
          <a:lstStyle/>
          <a:p>
            <a:endParaRPr lang="en-GB"/>
          </a:p>
        </p:txBody>
      </p:sp>
      <p:sp>
        <p:nvSpPr>
          <p:cNvPr id="5" name="Freeform 5"/>
          <p:cNvSpPr/>
          <p:nvPr/>
        </p:nvSpPr>
        <p:spPr>
          <a:xfrm>
            <a:off x="13771930" y="4480404"/>
            <a:ext cx="2798532" cy="1865688"/>
          </a:xfrm>
          <a:custGeom>
            <a:avLst/>
            <a:gdLst/>
            <a:ahLst/>
            <a:cxnLst/>
            <a:rect l="l" t="t" r="r" b="b"/>
            <a:pathLst>
              <a:path w="2798532" h="1865688">
                <a:moveTo>
                  <a:pt x="0" y="0"/>
                </a:moveTo>
                <a:lnTo>
                  <a:pt x="2798532" y="0"/>
                </a:lnTo>
                <a:lnTo>
                  <a:pt x="2798532" y="1865688"/>
                </a:lnTo>
                <a:lnTo>
                  <a:pt x="0" y="1865688"/>
                </a:lnTo>
                <a:lnTo>
                  <a:pt x="0" y="0"/>
                </a:lnTo>
                <a:close/>
              </a:path>
            </a:pathLst>
          </a:custGeom>
          <a:blipFill>
            <a:blip r:embed="rId3"/>
            <a:stretch>
              <a:fillRect/>
            </a:stretch>
          </a:blipFill>
        </p:spPr>
        <p:txBody>
          <a:bodyPr/>
          <a:lstStyle/>
          <a:p>
            <a:endParaRPr lang="en-GB"/>
          </a:p>
        </p:txBody>
      </p:sp>
      <p:sp>
        <p:nvSpPr>
          <p:cNvPr id="6" name="Freeform 6"/>
          <p:cNvSpPr/>
          <p:nvPr/>
        </p:nvSpPr>
        <p:spPr>
          <a:xfrm>
            <a:off x="7360651" y="3405478"/>
            <a:ext cx="3731360" cy="3729445"/>
          </a:xfrm>
          <a:custGeom>
            <a:avLst/>
            <a:gdLst/>
            <a:ahLst/>
            <a:cxnLst/>
            <a:rect l="l" t="t" r="r" b="b"/>
            <a:pathLst>
              <a:path w="3731360" h="3729445">
                <a:moveTo>
                  <a:pt x="0" y="0"/>
                </a:moveTo>
                <a:lnTo>
                  <a:pt x="3731360" y="0"/>
                </a:lnTo>
                <a:lnTo>
                  <a:pt x="3731360" y="3729446"/>
                </a:lnTo>
                <a:lnTo>
                  <a:pt x="0" y="3729446"/>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6197203" y="145776"/>
            <a:ext cx="5893594"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Marketing Material</a:t>
            </a:r>
          </a:p>
        </p:txBody>
      </p:sp>
      <p:sp>
        <p:nvSpPr>
          <p:cNvPr id="8" name="TextBox 8"/>
          <p:cNvSpPr txBox="1"/>
          <p:nvPr/>
        </p:nvSpPr>
        <p:spPr>
          <a:xfrm>
            <a:off x="494018" y="9488311"/>
            <a:ext cx="2477782" cy="777777"/>
          </a:xfrm>
          <a:prstGeom prst="rect">
            <a:avLst/>
          </a:prstGeom>
        </p:spPr>
        <p:txBody>
          <a:bodyPr wrap="square" lIns="0" tIns="0" rIns="0" bIns="0" rtlCol="0" anchor="t">
            <a:spAutoFit/>
          </a:bodyPr>
          <a:lstStyle/>
          <a:p>
            <a:pPr>
              <a:lnSpc>
                <a:spcPts val="3186"/>
              </a:lnSpc>
              <a:spcBef>
                <a:spcPct val="0"/>
              </a:spcBef>
            </a:pPr>
            <a:r>
              <a:rPr lang="en-US" dirty="0">
                <a:solidFill>
                  <a:srgbClr val="000000"/>
                </a:solidFill>
                <a:latin typeface="Canva Sans"/>
                <a:ea typeface="Canva Sans"/>
                <a:cs typeface="Canva Sans"/>
                <a:sym typeface="Canva Sans"/>
              </a:rPr>
              <a:t>Flyer (Canva, 2025)</a:t>
            </a:r>
          </a:p>
          <a:p>
            <a:pPr algn="l">
              <a:lnSpc>
                <a:spcPts val="3186"/>
              </a:lnSpc>
              <a:spcBef>
                <a:spcPct val="0"/>
              </a:spcBef>
            </a:pPr>
            <a:endParaRPr lang="en-US" sz="1800" dirty="0">
              <a:solidFill>
                <a:srgbClr val="000000"/>
              </a:solidFill>
              <a:latin typeface="Canva Sans"/>
              <a:ea typeface="Canva Sans"/>
              <a:cs typeface="Canva Sans"/>
              <a:sym typeface="Canva Sans"/>
            </a:endParaRPr>
          </a:p>
        </p:txBody>
      </p:sp>
      <p:sp>
        <p:nvSpPr>
          <p:cNvPr id="9" name="TextBox 9"/>
          <p:cNvSpPr txBox="1"/>
          <p:nvPr/>
        </p:nvSpPr>
        <p:spPr>
          <a:xfrm>
            <a:off x="7360651" y="7136653"/>
            <a:ext cx="4526549" cy="367408"/>
          </a:xfrm>
          <a:prstGeom prst="rect">
            <a:avLst/>
          </a:prstGeom>
        </p:spPr>
        <p:txBody>
          <a:bodyPr wrap="square" lIns="0" tIns="0" rIns="0" bIns="0" rtlCol="0" anchor="t">
            <a:spAutoFit/>
          </a:bodyPr>
          <a:lstStyle/>
          <a:p>
            <a:pPr>
              <a:lnSpc>
                <a:spcPts val="3186"/>
              </a:lnSpc>
              <a:spcBef>
                <a:spcPct val="0"/>
              </a:spcBef>
            </a:pPr>
            <a:r>
              <a:rPr lang="en-US" sz="1800" dirty="0">
                <a:solidFill>
                  <a:srgbClr val="000000"/>
                </a:solidFill>
                <a:latin typeface="Canva Sans"/>
                <a:ea typeface="Canva Sans"/>
                <a:cs typeface="Canva Sans"/>
                <a:sym typeface="Canva Sans"/>
              </a:rPr>
              <a:t>Social media post</a:t>
            </a:r>
            <a:r>
              <a:rPr lang="en-US" dirty="0">
                <a:solidFill>
                  <a:srgbClr val="000000"/>
                </a:solidFill>
                <a:latin typeface="Canva Sans"/>
                <a:ea typeface="Canva Sans"/>
                <a:cs typeface="Canva Sans"/>
                <a:sym typeface="Canva Sans"/>
              </a:rPr>
              <a:t> (PowerPoint, 2025)</a:t>
            </a:r>
            <a:r>
              <a:rPr lang="en-US" sz="1800" dirty="0">
                <a:solidFill>
                  <a:srgbClr val="000000"/>
                </a:solidFill>
                <a:latin typeface="Canva Sans"/>
                <a:ea typeface="Canva Sans"/>
                <a:cs typeface="Canva Sans"/>
                <a:sym typeface="Canva Sans"/>
              </a:rPr>
              <a:t> </a:t>
            </a:r>
          </a:p>
        </p:txBody>
      </p:sp>
      <p:sp>
        <p:nvSpPr>
          <p:cNvPr id="10" name="TextBox 10"/>
          <p:cNvSpPr txBox="1"/>
          <p:nvPr/>
        </p:nvSpPr>
        <p:spPr>
          <a:xfrm>
            <a:off x="13771930" y="6353445"/>
            <a:ext cx="3525470" cy="367408"/>
          </a:xfrm>
          <a:prstGeom prst="rect">
            <a:avLst/>
          </a:prstGeom>
        </p:spPr>
        <p:txBody>
          <a:bodyPr wrap="square" lIns="0" tIns="0" rIns="0" bIns="0" rtlCol="0" anchor="t">
            <a:spAutoFit/>
          </a:bodyPr>
          <a:lstStyle/>
          <a:p>
            <a:pPr>
              <a:lnSpc>
                <a:spcPts val="3186"/>
              </a:lnSpc>
              <a:spcBef>
                <a:spcPct val="0"/>
              </a:spcBef>
            </a:pPr>
            <a:r>
              <a:rPr lang="en-US" sz="1800" dirty="0">
                <a:solidFill>
                  <a:srgbClr val="000000"/>
                </a:solidFill>
                <a:latin typeface="Canva Sans"/>
                <a:ea typeface="Canva Sans"/>
                <a:cs typeface="Canva Sans"/>
                <a:sym typeface="Canva Sans"/>
              </a:rPr>
              <a:t>Business card</a:t>
            </a:r>
            <a:r>
              <a:rPr lang="en-US" dirty="0">
                <a:solidFill>
                  <a:srgbClr val="000000"/>
                </a:solidFill>
                <a:latin typeface="Canva Sans"/>
                <a:ea typeface="Canva Sans"/>
                <a:cs typeface="Canva Sans"/>
                <a:sym typeface="Canva Sans"/>
              </a:rPr>
              <a:t> (Canva, 2025)</a:t>
            </a:r>
            <a:r>
              <a:rPr lang="en-US" sz="1800" dirty="0">
                <a:solidFill>
                  <a:srgbClr val="000000"/>
                </a:solidFill>
                <a:latin typeface="Canva Sans"/>
                <a:ea typeface="Canva Sans"/>
                <a:cs typeface="Canva Sans"/>
                <a:sym typeface="Canva Sans"/>
              </a:rPr>
              <a:t> </a:t>
            </a:r>
          </a:p>
        </p:txBody>
      </p:sp>
      <p:sp>
        <p:nvSpPr>
          <p:cNvPr id="12" name="TextBox 11">
            <a:extLst>
              <a:ext uri="{FF2B5EF4-FFF2-40B4-BE49-F238E27FC236}">
                <a16:creationId xmlns:a16="http://schemas.microsoft.com/office/drawing/2014/main" id="{4754D72B-0B82-E02F-66C5-7440F831AD4D}"/>
              </a:ext>
            </a:extLst>
          </p:cNvPr>
          <p:cNvSpPr txBox="1"/>
          <p:nvPr/>
        </p:nvSpPr>
        <p:spPr>
          <a:xfrm>
            <a:off x="3121327" y="9443767"/>
            <a:ext cx="3657600" cy="488595"/>
          </a:xfrm>
          <a:prstGeom prst="rect">
            <a:avLst/>
          </a:prstGeom>
          <a:noFill/>
        </p:spPr>
        <p:txBody>
          <a:bodyPr wrap="square">
            <a:spAutoFit/>
          </a:bodyPr>
          <a:lstStyle/>
          <a:p>
            <a:pPr algn="ctr">
              <a:lnSpc>
                <a:spcPts val="3539"/>
              </a:lnSpc>
              <a:spcBef>
                <a:spcPct val="0"/>
              </a:spcBef>
            </a:pPr>
            <a:r>
              <a:rPr lang="en-US" sz="1800" dirty="0">
                <a:solidFill>
                  <a:srgbClr val="000000"/>
                </a:solidFill>
                <a:latin typeface="Canva Sans"/>
                <a:ea typeface="Canva Sans"/>
                <a:cs typeface="Canva Sans"/>
                <a:sym typeface="Canva Sans"/>
              </a:rPr>
              <a:t>Images (</a:t>
            </a:r>
            <a:r>
              <a:rPr lang="en-US" sz="1800" dirty="0" err="1">
                <a:solidFill>
                  <a:srgbClr val="000000"/>
                </a:solidFill>
                <a:latin typeface="Canva Sans"/>
                <a:ea typeface="Canva Sans"/>
                <a:cs typeface="Canva Sans"/>
                <a:sym typeface="Canva Sans"/>
              </a:rPr>
              <a:t>Storyset</a:t>
            </a:r>
            <a:r>
              <a:rPr lang="en-US" sz="1800" dirty="0">
                <a:solidFill>
                  <a:srgbClr val="000000"/>
                </a:solidFill>
                <a:latin typeface="Canva Sans"/>
                <a:ea typeface="Canva Sans"/>
                <a:cs typeface="Canva Sans"/>
                <a:sym typeface="Canva Sans"/>
              </a:rPr>
              <a:t>, 2023).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275494" y="4730861"/>
            <a:ext cx="825279" cy="825279"/>
          </a:xfrm>
          <a:custGeom>
            <a:avLst/>
            <a:gdLst/>
            <a:ahLst/>
            <a:cxnLst/>
            <a:rect l="l" t="t" r="r" b="b"/>
            <a:pathLst>
              <a:path w="825279" h="825279">
                <a:moveTo>
                  <a:pt x="0" y="0"/>
                </a:moveTo>
                <a:lnTo>
                  <a:pt x="825278" y="0"/>
                </a:lnTo>
                <a:lnTo>
                  <a:pt x="825278" y="825278"/>
                </a:lnTo>
                <a:lnTo>
                  <a:pt x="0" y="82527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5849615" y="145776"/>
            <a:ext cx="6588770"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Video Advertisement</a:t>
            </a:r>
          </a:p>
        </p:txBody>
      </p:sp>
      <p:sp>
        <p:nvSpPr>
          <p:cNvPr id="4" name="TextBox 4"/>
          <p:cNvSpPr txBox="1"/>
          <p:nvPr/>
        </p:nvSpPr>
        <p:spPr>
          <a:xfrm>
            <a:off x="3308300" y="4715256"/>
            <a:ext cx="11671399" cy="675513"/>
          </a:xfrm>
          <a:prstGeom prst="rect">
            <a:avLst/>
          </a:prstGeom>
        </p:spPr>
        <p:txBody>
          <a:bodyPr lIns="0" tIns="0" rIns="0" bIns="0" rtlCol="0" anchor="t">
            <a:spAutoFit/>
          </a:bodyPr>
          <a:lstStyle/>
          <a:p>
            <a:pPr algn="ctr">
              <a:lnSpc>
                <a:spcPts val="5841"/>
              </a:lnSpc>
            </a:pPr>
            <a:r>
              <a:rPr lang="en-US" sz="3300" b="1" u="sng">
                <a:solidFill>
                  <a:srgbClr val="000000"/>
                </a:solidFill>
                <a:latin typeface="Canva Sans Bold"/>
                <a:ea typeface="Canva Sans Bold"/>
                <a:cs typeface="Canva Sans Bold"/>
                <a:sym typeface="Canva Sans Bold"/>
                <a:hlinkClick r:id="rId5" tooltip="https://youtu.be/Z1aCw9X4Rmo?si=bafmDlvyN3HDZKM1"/>
              </a:rPr>
              <a:t>https://youtu.be/Z1aCw9X4Rmo?si=bafmDlvyN3HDZKM1</a:t>
            </a:r>
          </a:p>
        </p:txBody>
      </p:sp>
      <p:sp>
        <p:nvSpPr>
          <p:cNvPr id="5" name="Freeform 5"/>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2422823">
            <a:off x="-5387783" y="5075614"/>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13316893" y="5662482"/>
            <a:ext cx="1869430" cy="483489"/>
          </a:xfrm>
          <a:prstGeom prst="rect">
            <a:avLst/>
          </a:prstGeom>
        </p:spPr>
        <p:txBody>
          <a:bodyPr lIns="0" tIns="0" rIns="0" bIns="0" rtlCol="0" anchor="t">
            <a:spAutoFit/>
          </a:bodyPr>
          <a:lstStyle/>
          <a:p>
            <a:pPr algn="ctr">
              <a:lnSpc>
                <a:spcPts val="4248"/>
              </a:lnSpc>
            </a:pPr>
            <a:r>
              <a:rPr lang="en-US" sz="2400">
                <a:solidFill>
                  <a:srgbClr val="000000"/>
                </a:solidFill>
                <a:latin typeface="Canva Sans"/>
                <a:ea typeface="Canva Sans"/>
                <a:cs typeface="Canva Sans"/>
                <a:sym typeface="Canva Sans"/>
              </a:rPr>
              <a:t>(Bitar, 2025)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167023" y="3519414"/>
            <a:ext cx="5963478" cy="4114800"/>
          </a:xfrm>
          <a:custGeom>
            <a:avLst/>
            <a:gdLst/>
            <a:ahLst/>
            <a:cxnLst/>
            <a:rect l="l" t="t" r="r" b="b"/>
            <a:pathLst>
              <a:path w="5963478" h="4114800">
                <a:moveTo>
                  <a:pt x="0" y="0"/>
                </a:moveTo>
                <a:lnTo>
                  <a:pt x="5963479" y="0"/>
                </a:lnTo>
                <a:lnTo>
                  <a:pt x="5963479"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6604759" y="4478629"/>
            <a:ext cx="5088007" cy="1996335"/>
          </a:xfrm>
          <a:prstGeom prst="rect">
            <a:avLst/>
          </a:prstGeom>
        </p:spPr>
        <p:txBody>
          <a:bodyPr lIns="0" tIns="0" rIns="0" bIns="0" rtlCol="0" anchor="t">
            <a:spAutoFit/>
          </a:bodyPr>
          <a:lstStyle/>
          <a:p>
            <a:pPr algn="ctr">
              <a:lnSpc>
                <a:spcPts val="8247"/>
              </a:lnSpc>
              <a:spcBef>
                <a:spcPct val="0"/>
              </a:spcBef>
            </a:pPr>
            <a:r>
              <a:rPr lang="en-US" sz="4659" b="1">
                <a:solidFill>
                  <a:srgbClr val="36698F"/>
                </a:solidFill>
                <a:latin typeface="Canva Sans Bold"/>
                <a:ea typeface="Canva Sans Bold"/>
                <a:cs typeface="Canva Sans Bold"/>
                <a:sym typeface="Canva Sans Bold"/>
              </a:rPr>
              <a:t>Why Invest in Elevate</a:t>
            </a:r>
          </a:p>
        </p:txBody>
      </p:sp>
      <p:sp>
        <p:nvSpPr>
          <p:cNvPr id="4" name="Freeform 4"/>
          <p:cNvSpPr/>
          <p:nvPr/>
        </p:nvSpPr>
        <p:spPr>
          <a:xfrm rot="-6732421" flipH="1">
            <a:off x="4499692" y="3307766"/>
            <a:ext cx="1974142" cy="1966964"/>
          </a:xfrm>
          <a:custGeom>
            <a:avLst/>
            <a:gdLst/>
            <a:ahLst/>
            <a:cxnLst/>
            <a:rect l="l" t="t" r="r" b="b"/>
            <a:pathLst>
              <a:path w="1974142" h="1966964">
                <a:moveTo>
                  <a:pt x="1974142" y="0"/>
                </a:moveTo>
                <a:lnTo>
                  <a:pt x="0" y="0"/>
                </a:lnTo>
                <a:lnTo>
                  <a:pt x="0" y="1966964"/>
                </a:lnTo>
                <a:lnTo>
                  <a:pt x="1974142" y="1966964"/>
                </a:lnTo>
                <a:lnTo>
                  <a:pt x="1974142"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5004968" flipH="1" flipV="1">
            <a:off x="5783291" y="7461597"/>
            <a:ext cx="1974142" cy="1966964"/>
          </a:xfrm>
          <a:custGeom>
            <a:avLst/>
            <a:gdLst/>
            <a:ahLst/>
            <a:cxnLst/>
            <a:rect l="l" t="t" r="r" b="b"/>
            <a:pathLst>
              <a:path w="1974142" h="1966964">
                <a:moveTo>
                  <a:pt x="1974143" y="1966964"/>
                </a:moveTo>
                <a:lnTo>
                  <a:pt x="0" y="1966964"/>
                </a:lnTo>
                <a:lnTo>
                  <a:pt x="0" y="0"/>
                </a:lnTo>
                <a:lnTo>
                  <a:pt x="1974143" y="0"/>
                </a:lnTo>
                <a:lnTo>
                  <a:pt x="1974143" y="1966964"/>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4802779" flipH="1" flipV="1">
            <a:off x="11844990" y="2610112"/>
            <a:ext cx="1974142" cy="1966964"/>
          </a:xfrm>
          <a:custGeom>
            <a:avLst/>
            <a:gdLst/>
            <a:ahLst/>
            <a:cxnLst/>
            <a:rect l="l" t="t" r="r" b="b"/>
            <a:pathLst>
              <a:path w="1974142" h="1966964">
                <a:moveTo>
                  <a:pt x="1974143" y="1966964"/>
                </a:moveTo>
                <a:lnTo>
                  <a:pt x="0" y="1966964"/>
                </a:lnTo>
                <a:lnTo>
                  <a:pt x="0" y="0"/>
                </a:lnTo>
                <a:lnTo>
                  <a:pt x="1974143" y="0"/>
                </a:lnTo>
                <a:lnTo>
                  <a:pt x="1974143" y="1966964"/>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4298808" flipH="1">
            <a:off x="11143430" y="6834766"/>
            <a:ext cx="1974142" cy="1966964"/>
          </a:xfrm>
          <a:custGeom>
            <a:avLst/>
            <a:gdLst/>
            <a:ahLst/>
            <a:cxnLst/>
            <a:rect l="l" t="t" r="r" b="b"/>
            <a:pathLst>
              <a:path w="1974142" h="1966964">
                <a:moveTo>
                  <a:pt x="1974143" y="0"/>
                </a:moveTo>
                <a:lnTo>
                  <a:pt x="0" y="0"/>
                </a:lnTo>
                <a:lnTo>
                  <a:pt x="0" y="1966964"/>
                </a:lnTo>
                <a:lnTo>
                  <a:pt x="1974143" y="1966964"/>
                </a:lnTo>
                <a:lnTo>
                  <a:pt x="1974143"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305418" y="3144055"/>
            <a:ext cx="2897746" cy="1999445"/>
          </a:xfrm>
          <a:custGeom>
            <a:avLst/>
            <a:gdLst/>
            <a:ahLst/>
            <a:cxnLst/>
            <a:rect l="l" t="t" r="r" b="b"/>
            <a:pathLst>
              <a:path w="2897746" h="1999445">
                <a:moveTo>
                  <a:pt x="0" y="0"/>
                </a:moveTo>
                <a:lnTo>
                  <a:pt x="2897746" y="0"/>
                </a:lnTo>
                <a:lnTo>
                  <a:pt x="2897746" y="1999445"/>
                </a:lnTo>
                <a:lnTo>
                  <a:pt x="0" y="1999445"/>
                </a:lnTo>
                <a:lnTo>
                  <a:pt x="0"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TextBox 9"/>
          <p:cNvSpPr txBox="1"/>
          <p:nvPr/>
        </p:nvSpPr>
        <p:spPr>
          <a:xfrm>
            <a:off x="952528" y="3187175"/>
            <a:ext cx="3603527" cy="2150997"/>
          </a:xfrm>
          <a:prstGeom prst="rect">
            <a:avLst/>
          </a:prstGeom>
        </p:spPr>
        <p:txBody>
          <a:bodyPr lIns="0" tIns="0" rIns="0" bIns="0" rtlCol="0" anchor="t">
            <a:spAutoFit/>
          </a:bodyPr>
          <a:lstStyle/>
          <a:p>
            <a:pPr algn="ctr">
              <a:lnSpc>
                <a:spcPts val="4291"/>
              </a:lnSpc>
            </a:pPr>
            <a:r>
              <a:rPr lang="en-US" sz="3065">
                <a:solidFill>
                  <a:srgbClr val="36698F"/>
                </a:solidFill>
                <a:latin typeface="Open Sauce"/>
                <a:ea typeface="Open Sauce"/>
                <a:cs typeface="Open Sauce"/>
                <a:sym typeface="Open Sauce"/>
              </a:rPr>
              <a:t>Experienced and passionate founder with purpose.</a:t>
            </a:r>
          </a:p>
        </p:txBody>
      </p:sp>
      <p:sp>
        <p:nvSpPr>
          <p:cNvPr id="10" name="Freeform 10"/>
          <p:cNvSpPr/>
          <p:nvPr/>
        </p:nvSpPr>
        <p:spPr>
          <a:xfrm flipH="1">
            <a:off x="13971357" y="2291803"/>
            <a:ext cx="2897746" cy="1999445"/>
          </a:xfrm>
          <a:custGeom>
            <a:avLst/>
            <a:gdLst/>
            <a:ahLst/>
            <a:cxnLst/>
            <a:rect l="l" t="t" r="r" b="b"/>
            <a:pathLst>
              <a:path w="2897746" h="1999445">
                <a:moveTo>
                  <a:pt x="2897746" y="0"/>
                </a:moveTo>
                <a:lnTo>
                  <a:pt x="0" y="0"/>
                </a:lnTo>
                <a:lnTo>
                  <a:pt x="0" y="1999445"/>
                </a:lnTo>
                <a:lnTo>
                  <a:pt x="2897746" y="1999445"/>
                </a:lnTo>
                <a:lnTo>
                  <a:pt x="2897746"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2935380" y="8065060"/>
            <a:ext cx="2897746" cy="1999445"/>
          </a:xfrm>
          <a:custGeom>
            <a:avLst/>
            <a:gdLst/>
            <a:ahLst/>
            <a:cxnLst/>
            <a:rect l="l" t="t" r="r" b="b"/>
            <a:pathLst>
              <a:path w="2897746" h="1999445">
                <a:moveTo>
                  <a:pt x="0" y="0"/>
                </a:moveTo>
                <a:lnTo>
                  <a:pt x="2897746" y="0"/>
                </a:lnTo>
                <a:lnTo>
                  <a:pt x="2897746" y="1999445"/>
                </a:lnTo>
                <a:lnTo>
                  <a:pt x="0" y="1999445"/>
                </a:lnTo>
                <a:lnTo>
                  <a:pt x="0"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flipH="1">
            <a:off x="13374760" y="7065338"/>
            <a:ext cx="3494343" cy="2411097"/>
          </a:xfrm>
          <a:custGeom>
            <a:avLst/>
            <a:gdLst/>
            <a:ahLst/>
            <a:cxnLst/>
            <a:rect l="l" t="t" r="r" b="b"/>
            <a:pathLst>
              <a:path w="3494343" h="2411097">
                <a:moveTo>
                  <a:pt x="3494343" y="0"/>
                </a:moveTo>
                <a:lnTo>
                  <a:pt x="0" y="0"/>
                </a:lnTo>
                <a:lnTo>
                  <a:pt x="0" y="2411097"/>
                </a:lnTo>
                <a:lnTo>
                  <a:pt x="3494343" y="2411097"/>
                </a:lnTo>
                <a:lnTo>
                  <a:pt x="3494343"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13911588" y="2234653"/>
            <a:ext cx="3183265" cy="2150997"/>
          </a:xfrm>
          <a:prstGeom prst="rect">
            <a:avLst/>
          </a:prstGeom>
        </p:spPr>
        <p:txBody>
          <a:bodyPr lIns="0" tIns="0" rIns="0" bIns="0" rtlCol="0" anchor="t">
            <a:spAutoFit/>
          </a:bodyPr>
          <a:lstStyle/>
          <a:p>
            <a:pPr algn="ctr">
              <a:lnSpc>
                <a:spcPts val="4291"/>
              </a:lnSpc>
            </a:pPr>
            <a:r>
              <a:rPr lang="en-US" sz="3065">
                <a:solidFill>
                  <a:srgbClr val="36698F"/>
                </a:solidFill>
                <a:latin typeface="Open Sauce"/>
                <a:ea typeface="Open Sauce"/>
                <a:cs typeface="Open Sauce"/>
                <a:sym typeface="Open Sauce"/>
              </a:rPr>
              <a:t>Proven need in market to bridge gaps in education.</a:t>
            </a:r>
          </a:p>
        </p:txBody>
      </p:sp>
      <p:sp>
        <p:nvSpPr>
          <p:cNvPr id="14" name="TextBox 14"/>
          <p:cNvSpPr txBox="1"/>
          <p:nvPr/>
        </p:nvSpPr>
        <p:spPr>
          <a:xfrm>
            <a:off x="2754291" y="8387929"/>
            <a:ext cx="3241515" cy="1065022"/>
          </a:xfrm>
          <a:prstGeom prst="rect">
            <a:avLst/>
          </a:prstGeom>
        </p:spPr>
        <p:txBody>
          <a:bodyPr lIns="0" tIns="0" rIns="0" bIns="0" rtlCol="0" anchor="t">
            <a:spAutoFit/>
          </a:bodyPr>
          <a:lstStyle/>
          <a:p>
            <a:pPr algn="ctr">
              <a:lnSpc>
                <a:spcPts val="4297"/>
              </a:lnSpc>
              <a:spcBef>
                <a:spcPct val="0"/>
              </a:spcBef>
            </a:pPr>
            <a:r>
              <a:rPr lang="en-US" sz="3069">
                <a:solidFill>
                  <a:srgbClr val="36698F"/>
                </a:solidFill>
                <a:latin typeface="Open Sauce"/>
                <a:ea typeface="Open Sauce"/>
                <a:cs typeface="Open Sauce"/>
                <a:sym typeface="Open Sauce"/>
              </a:rPr>
              <a:t>Clear plans and growth potential</a:t>
            </a:r>
          </a:p>
        </p:txBody>
      </p:sp>
      <p:sp>
        <p:nvSpPr>
          <p:cNvPr id="15" name="TextBox 15"/>
          <p:cNvSpPr txBox="1"/>
          <p:nvPr/>
        </p:nvSpPr>
        <p:spPr>
          <a:xfrm>
            <a:off x="12899200" y="7294604"/>
            <a:ext cx="4445464" cy="2150872"/>
          </a:xfrm>
          <a:prstGeom prst="rect">
            <a:avLst/>
          </a:prstGeom>
        </p:spPr>
        <p:txBody>
          <a:bodyPr lIns="0" tIns="0" rIns="0" bIns="0" rtlCol="0" anchor="t">
            <a:spAutoFit/>
          </a:bodyPr>
          <a:lstStyle/>
          <a:p>
            <a:pPr algn="ctr">
              <a:lnSpc>
                <a:spcPts val="4297"/>
              </a:lnSpc>
              <a:spcBef>
                <a:spcPct val="0"/>
              </a:spcBef>
            </a:pPr>
            <a:r>
              <a:rPr lang="en-US" sz="3069">
                <a:solidFill>
                  <a:srgbClr val="36698F"/>
                </a:solidFill>
                <a:latin typeface="Open Sauce"/>
                <a:ea typeface="Open Sauce"/>
                <a:cs typeface="Open Sauce"/>
                <a:sym typeface="Open Sauce"/>
              </a:rPr>
              <a:t>Flexible, affordable, and specialised to meet all needs and abilities</a:t>
            </a:r>
          </a:p>
        </p:txBody>
      </p:sp>
      <p:sp>
        <p:nvSpPr>
          <p:cNvPr id="16" name="Freeform 16"/>
          <p:cNvSpPr/>
          <p:nvPr/>
        </p:nvSpPr>
        <p:spPr>
          <a:xfrm rot="-4810736">
            <a:off x="17453449" y="-7986018"/>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Freeform 17"/>
          <p:cNvSpPr/>
          <p:nvPr/>
        </p:nvSpPr>
        <p:spPr>
          <a:xfrm rot="-2422823">
            <a:off x="-6540291" y="5548127"/>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8" name="Freeform 18"/>
          <p:cNvSpPr/>
          <p:nvPr/>
        </p:nvSpPr>
        <p:spPr>
          <a:xfrm>
            <a:off x="5986137" y="321559"/>
            <a:ext cx="6315725" cy="3481544"/>
          </a:xfrm>
          <a:custGeom>
            <a:avLst/>
            <a:gdLst/>
            <a:ahLst/>
            <a:cxnLst/>
            <a:rect l="l" t="t" r="r" b="b"/>
            <a:pathLst>
              <a:path w="6315725" h="3481544">
                <a:moveTo>
                  <a:pt x="0" y="0"/>
                </a:moveTo>
                <a:lnTo>
                  <a:pt x="6315726" y="0"/>
                </a:lnTo>
                <a:lnTo>
                  <a:pt x="6315726" y="3481543"/>
                </a:lnTo>
                <a:lnTo>
                  <a:pt x="0" y="348154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154209" y="2765330"/>
            <a:ext cx="5963478" cy="4114800"/>
          </a:xfrm>
          <a:custGeom>
            <a:avLst/>
            <a:gdLst/>
            <a:ahLst/>
            <a:cxnLst/>
            <a:rect l="l" t="t" r="r" b="b"/>
            <a:pathLst>
              <a:path w="5963478" h="4114800">
                <a:moveTo>
                  <a:pt x="0" y="0"/>
                </a:moveTo>
                <a:lnTo>
                  <a:pt x="5963478" y="0"/>
                </a:lnTo>
                <a:lnTo>
                  <a:pt x="5963478"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6591944" y="3724546"/>
            <a:ext cx="5088007" cy="1996335"/>
          </a:xfrm>
          <a:prstGeom prst="rect">
            <a:avLst/>
          </a:prstGeom>
        </p:spPr>
        <p:txBody>
          <a:bodyPr lIns="0" tIns="0" rIns="0" bIns="0" rtlCol="0" anchor="t">
            <a:spAutoFit/>
          </a:bodyPr>
          <a:lstStyle/>
          <a:p>
            <a:pPr algn="ctr">
              <a:lnSpc>
                <a:spcPts val="8247"/>
              </a:lnSpc>
              <a:spcBef>
                <a:spcPct val="0"/>
              </a:spcBef>
            </a:pPr>
            <a:r>
              <a:rPr lang="en-US" sz="4659" b="1">
                <a:solidFill>
                  <a:srgbClr val="36698F"/>
                </a:solidFill>
                <a:latin typeface="Canva Sans Bold"/>
                <a:ea typeface="Canva Sans Bold"/>
                <a:cs typeface="Canva Sans Bold"/>
                <a:sym typeface="Canva Sans Bold"/>
              </a:rPr>
              <a:t>How We Will Use Your Investment</a:t>
            </a:r>
          </a:p>
        </p:txBody>
      </p:sp>
      <p:sp>
        <p:nvSpPr>
          <p:cNvPr id="4" name="Freeform 4"/>
          <p:cNvSpPr/>
          <p:nvPr/>
        </p:nvSpPr>
        <p:spPr>
          <a:xfrm rot="-6732421" flipH="1">
            <a:off x="4833240" y="2120369"/>
            <a:ext cx="1974142" cy="1966964"/>
          </a:xfrm>
          <a:custGeom>
            <a:avLst/>
            <a:gdLst/>
            <a:ahLst/>
            <a:cxnLst/>
            <a:rect l="l" t="t" r="r" b="b"/>
            <a:pathLst>
              <a:path w="1974142" h="1966964">
                <a:moveTo>
                  <a:pt x="1974142" y="0"/>
                </a:moveTo>
                <a:lnTo>
                  <a:pt x="0" y="0"/>
                </a:lnTo>
                <a:lnTo>
                  <a:pt x="0" y="1966964"/>
                </a:lnTo>
                <a:lnTo>
                  <a:pt x="1974142" y="1966964"/>
                </a:lnTo>
                <a:lnTo>
                  <a:pt x="1974142"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5469662" flipH="1" flipV="1">
            <a:off x="4381037" y="5896648"/>
            <a:ext cx="1974142" cy="1966964"/>
          </a:xfrm>
          <a:custGeom>
            <a:avLst/>
            <a:gdLst/>
            <a:ahLst/>
            <a:cxnLst/>
            <a:rect l="l" t="t" r="r" b="b"/>
            <a:pathLst>
              <a:path w="1974142" h="1966964">
                <a:moveTo>
                  <a:pt x="1974143" y="1966964"/>
                </a:moveTo>
                <a:lnTo>
                  <a:pt x="0" y="1966964"/>
                </a:lnTo>
                <a:lnTo>
                  <a:pt x="0" y="0"/>
                </a:lnTo>
                <a:lnTo>
                  <a:pt x="1974143" y="0"/>
                </a:lnTo>
                <a:lnTo>
                  <a:pt x="1974143" y="1966964"/>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4802779" flipH="1" flipV="1">
            <a:off x="11832176" y="1856028"/>
            <a:ext cx="1974142" cy="1966964"/>
          </a:xfrm>
          <a:custGeom>
            <a:avLst/>
            <a:gdLst/>
            <a:ahLst/>
            <a:cxnLst/>
            <a:rect l="l" t="t" r="r" b="b"/>
            <a:pathLst>
              <a:path w="1974142" h="1966964">
                <a:moveTo>
                  <a:pt x="1974142" y="1966964"/>
                </a:moveTo>
                <a:lnTo>
                  <a:pt x="0" y="1966964"/>
                </a:lnTo>
                <a:lnTo>
                  <a:pt x="0" y="0"/>
                </a:lnTo>
                <a:lnTo>
                  <a:pt x="1974142" y="0"/>
                </a:lnTo>
                <a:lnTo>
                  <a:pt x="1974142" y="1966964"/>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4298808" flipH="1">
            <a:off x="11727213" y="5533599"/>
            <a:ext cx="1974142" cy="1966964"/>
          </a:xfrm>
          <a:custGeom>
            <a:avLst/>
            <a:gdLst/>
            <a:ahLst/>
            <a:cxnLst/>
            <a:rect l="l" t="t" r="r" b="b"/>
            <a:pathLst>
              <a:path w="1974142" h="1966964">
                <a:moveTo>
                  <a:pt x="1974142" y="0"/>
                </a:moveTo>
                <a:lnTo>
                  <a:pt x="0" y="0"/>
                </a:lnTo>
                <a:lnTo>
                  <a:pt x="0" y="1966963"/>
                </a:lnTo>
                <a:lnTo>
                  <a:pt x="1974142" y="1966963"/>
                </a:lnTo>
                <a:lnTo>
                  <a:pt x="1974142"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835639" y="1846929"/>
            <a:ext cx="2897746" cy="1999445"/>
          </a:xfrm>
          <a:custGeom>
            <a:avLst/>
            <a:gdLst/>
            <a:ahLst/>
            <a:cxnLst/>
            <a:rect l="l" t="t" r="r" b="b"/>
            <a:pathLst>
              <a:path w="2897746" h="1999445">
                <a:moveTo>
                  <a:pt x="0" y="0"/>
                </a:moveTo>
                <a:lnTo>
                  <a:pt x="2897746" y="0"/>
                </a:lnTo>
                <a:lnTo>
                  <a:pt x="2897746" y="1999445"/>
                </a:lnTo>
                <a:lnTo>
                  <a:pt x="0" y="1999445"/>
                </a:lnTo>
                <a:lnTo>
                  <a:pt x="0"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TextBox 9"/>
          <p:cNvSpPr txBox="1"/>
          <p:nvPr/>
        </p:nvSpPr>
        <p:spPr>
          <a:xfrm>
            <a:off x="1558921" y="1833749"/>
            <a:ext cx="3603527" cy="2150997"/>
          </a:xfrm>
          <a:prstGeom prst="rect">
            <a:avLst/>
          </a:prstGeom>
        </p:spPr>
        <p:txBody>
          <a:bodyPr lIns="0" tIns="0" rIns="0" bIns="0" rtlCol="0" anchor="t">
            <a:spAutoFit/>
          </a:bodyPr>
          <a:lstStyle/>
          <a:p>
            <a:pPr algn="ctr">
              <a:lnSpc>
                <a:spcPts val="4291"/>
              </a:lnSpc>
            </a:pPr>
            <a:r>
              <a:rPr lang="en-US" sz="3065">
                <a:solidFill>
                  <a:srgbClr val="36698F"/>
                </a:solidFill>
                <a:latin typeface="Open Sauce"/>
                <a:ea typeface="Open Sauce"/>
                <a:cs typeface="Open Sauce"/>
                <a:sym typeface="Open Sauce"/>
              </a:rPr>
              <a:t>Expand tutor recruitment to increase student capacity</a:t>
            </a:r>
          </a:p>
        </p:txBody>
      </p:sp>
      <p:sp>
        <p:nvSpPr>
          <p:cNvPr id="10" name="Freeform 10"/>
          <p:cNvSpPr/>
          <p:nvPr/>
        </p:nvSpPr>
        <p:spPr>
          <a:xfrm flipH="1">
            <a:off x="13958542" y="1537720"/>
            <a:ext cx="2897746" cy="1999445"/>
          </a:xfrm>
          <a:custGeom>
            <a:avLst/>
            <a:gdLst/>
            <a:ahLst/>
            <a:cxnLst/>
            <a:rect l="l" t="t" r="r" b="b"/>
            <a:pathLst>
              <a:path w="2897746" h="1999445">
                <a:moveTo>
                  <a:pt x="2897746" y="0"/>
                </a:moveTo>
                <a:lnTo>
                  <a:pt x="0" y="0"/>
                </a:lnTo>
                <a:lnTo>
                  <a:pt x="0" y="1999445"/>
                </a:lnTo>
                <a:lnTo>
                  <a:pt x="2897746" y="1999445"/>
                </a:lnTo>
                <a:lnTo>
                  <a:pt x="2897746"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467082" y="6517080"/>
            <a:ext cx="2897746" cy="1999445"/>
          </a:xfrm>
          <a:custGeom>
            <a:avLst/>
            <a:gdLst/>
            <a:ahLst/>
            <a:cxnLst/>
            <a:rect l="l" t="t" r="r" b="b"/>
            <a:pathLst>
              <a:path w="2897746" h="1999445">
                <a:moveTo>
                  <a:pt x="0" y="0"/>
                </a:moveTo>
                <a:lnTo>
                  <a:pt x="2897746" y="0"/>
                </a:lnTo>
                <a:lnTo>
                  <a:pt x="2897746" y="1999445"/>
                </a:lnTo>
                <a:lnTo>
                  <a:pt x="0" y="1999445"/>
                </a:lnTo>
                <a:lnTo>
                  <a:pt x="0"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flipH="1">
            <a:off x="13822573" y="5965418"/>
            <a:ext cx="3494343" cy="2411097"/>
          </a:xfrm>
          <a:custGeom>
            <a:avLst/>
            <a:gdLst/>
            <a:ahLst/>
            <a:cxnLst/>
            <a:rect l="l" t="t" r="r" b="b"/>
            <a:pathLst>
              <a:path w="3494343" h="2411097">
                <a:moveTo>
                  <a:pt x="3494343" y="0"/>
                </a:moveTo>
                <a:lnTo>
                  <a:pt x="0" y="0"/>
                </a:lnTo>
                <a:lnTo>
                  <a:pt x="0" y="2411097"/>
                </a:lnTo>
                <a:lnTo>
                  <a:pt x="3494343" y="2411097"/>
                </a:lnTo>
                <a:lnTo>
                  <a:pt x="3494343"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13822573" y="1480570"/>
            <a:ext cx="3183265" cy="2150997"/>
          </a:xfrm>
          <a:prstGeom prst="rect">
            <a:avLst/>
          </a:prstGeom>
        </p:spPr>
        <p:txBody>
          <a:bodyPr lIns="0" tIns="0" rIns="0" bIns="0" rtlCol="0" anchor="t">
            <a:spAutoFit/>
          </a:bodyPr>
          <a:lstStyle/>
          <a:p>
            <a:pPr algn="ctr">
              <a:lnSpc>
                <a:spcPts val="4291"/>
              </a:lnSpc>
            </a:pPr>
            <a:r>
              <a:rPr lang="en-US" sz="3065">
                <a:solidFill>
                  <a:srgbClr val="36698F"/>
                </a:solidFill>
                <a:latin typeface="Open Sauce"/>
                <a:ea typeface="Open Sauce"/>
                <a:cs typeface="Open Sauce"/>
                <a:sym typeface="Open Sauce"/>
              </a:rPr>
              <a:t>Secure larger premises for better group tuition</a:t>
            </a:r>
          </a:p>
        </p:txBody>
      </p:sp>
      <p:sp>
        <p:nvSpPr>
          <p:cNvPr id="14" name="TextBox 14"/>
          <p:cNvSpPr txBox="1"/>
          <p:nvPr/>
        </p:nvSpPr>
        <p:spPr>
          <a:xfrm>
            <a:off x="1295197" y="6768568"/>
            <a:ext cx="3241515" cy="1607947"/>
          </a:xfrm>
          <a:prstGeom prst="rect">
            <a:avLst/>
          </a:prstGeom>
        </p:spPr>
        <p:txBody>
          <a:bodyPr lIns="0" tIns="0" rIns="0" bIns="0" rtlCol="0" anchor="t">
            <a:spAutoFit/>
          </a:bodyPr>
          <a:lstStyle/>
          <a:p>
            <a:pPr algn="ctr">
              <a:lnSpc>
                <a:spcPts val="4297"/>
              </a:lnSpc>
              <a:spcBef>
                <a:spcPct val="0"/>
              </a:spcBef>
            </a:pPr>
            <a:r>
              <a:rPr lang="en-US" sz="3069">
                <a:solidFill>
                  <a:srgbClr val="36698F"/>
                </a:solidFill>
                <a:latin typeface="Open Sauce"/>
                <a:ea typeface="Open Sauce"/>
                <a:cs typeface="Open Sauce"/>
                <a:sym typeface="Open Sauce"/>
              </a:rPr>
              <a:t>Introduce more subjects, like languages</a:t>
            </a:r>
          </a:p>
        </p:txBody>
      </p:sp>
      <p:sp>
        <p:nvSpPr>
          <p:cNvPr id="15" name="Freeform 15"/>
          <p:cNvSpPr/>
          <p:nvPr/>
        </p:nvSpPr>
        <p:spPr>
          <a:xfrm rot="-4810736">
            <a:off x="17673633" y="-7800726"/>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6" name="Freeform 16"/>
          <p:cNvSpPr/>
          <p:nvPr/>
        </p:nvSpPr>
        <p:spPr>
          <a:xfrm rot="-2422823">
            <a:off x="-8168436" y="5575521"/>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Freeform 17"/>
          <p:cNvSpPr/>
          <p:nvPr/>
        </p:nvSpPr>
        <p:spPr>
          <a:xfrm>
            <a:off x="7563349" y="249622"/>
            <a:ext cx="3310079" cy="3381945"/>
          </a:xfrm>
          <a:custGeom>
            <a:avLst/>
            <a:gdLst/>
            <a:ahLst/>
            <a:cxnLst/>
            <a:rect l="l" t="t" r="r" b="b"/>
            <a:pathLst>
              <a:path w="3310079" h="3381945">
                <a:moveTo>
                  <a:pt x="0" y="0"/>
                </a:moveTo>
                <a:lnTo>
                  <a:pt x="3310079" y="0"/>
                </a:lnTo>
                <a:lnTo>
                  <a:pt x="3310079" y="3381945"/>
                </a:lnTo>
                <a:lnTo>
                  <a:pt x="0" y="338194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8" name="TextBox 18"/>
          <p:cNvSpPr txBox="1"/>
          <p:nvPr/>
        </p:nvSpPr>
        <p:spPr>
          <a:xfrm>
            <a:off x="13822573" y="6441230"/>
            <a:ext cx="3897355" cy="1607947"/>
          </a:xfrm>
          <a:prstGeom prst="rect">
            <a:avLst/>
          </a:prstGeom>
        </p:spPr>
        <p:txBody>
          <a:bodyPr lIns="0" tIns="0" rIns="0" bIns="0" rtlCol="0" anchor="t">
            <a:spAutoFit/>
          </a:bodyPr>
          <a:lstStyle/>
          <a:p>
            <a:pPr algn="ctr">
              <a:lnSpc>
                <a:spcPts val="4297"/>
              </a:lnSpc>
              <a:spcBef>
                <a:spcPct val="0"/>
              </a:spcBef>
            </a:pPr>
            <a:r>
              <a:rPr lang="en-US" sz="3069">
                <a:solidFill>
                  <a:srgbClr val="36698F"/>
                </a:solidFill>
                <a:latin typeface="Open Sauce"/>
                <a:ea typeface="Open Sauce"/>
                <a:cs typeface="Open Sauce"/>
                <a:sym typeface="Open Sauce"/>
              </a:rPr>
              <a:t>Invest in targeted marketing, both print and digital</a:t>
            </a:r>
          </a:p>
        </p:txBody>
      </p:sp>
      <p:sp>
        <p:nvSpPr>
          <p:cNvPr id="19" name="Freeform 19"/>
          <p:cNvSpPr/>
          <p:nvPr/>
        </p:nvSpPr>
        <p:spPr>
          <a:xfrm flipH="1">
            <a:off x="8185608" y="7619615"/>
            <a:ext cx="3494343" cy="2411097"/>
          </a:xfrm>
          <a:custGeom>
            <a:avLst/>
            <a:gdLst/>
            <a:ahLst/>
            <a:cxnLst/>
            <a:rect l="l" t="t" r="r" b="b"/>
            <a:pathLst>
              <a:path w="3494343" h="2411097">
                <a:moveTo>
                  <a:pt x="3494343" y="0"/>
                </a:moveTo>
                <a:lnTo>
                  <a:pt x="0" y="0"/>
                </a:lnTo>
                <a:lnTo>
                  <a:pt x="0" y="2411096"/>
                </a:lnTo>
                <a:lnTo>
                  <a:pt x="3494343" y="2411096"/>
                </a:lnTo>
                <a:lnTo>
                  <a:pt x="3494343"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0" name="Freeform 20"/>
          <p:cNvSpPr/>
          <p:nvPr/>
        </p:nvSpPr>
        <p:spPr>
          <a:xfrm rot="-3291623" flipV="1">
            <a:off x="6858944" y="6906841"/>
            <a:ext cx="1974142" cy="1966964"/>
          </a:xfrm>
          <a:custGeom>
            <a:avLst/>
            <a:gdLst/>
            <a:ahLst/>
            <a:cxnLst/>
            <a:rect l="l" t="t" r="r" b="b"/>
            <a:pathLst>
              <a:path w="1974142" h="1966964">
                <a:moveTo>
                  <a:pt x="0" y="1966964"/>
                </a:moveTo>
                <a:lnTo>
                  <a:pt x="1974143" y="1966964"/>
                </a:lnTo>
                <a:lnTo>
                  <a:pt x="1974143" y="0"/>
                </a:lnTo>
                <a:lnTo>
                  <a:pt x="0" y="0"/>
                </a:lnTo>
                <a:lnTo>
                  <a:pt x="0" y="1966964"/>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TextBox 21"/>
          <p:cNvSpPr txBox="1"/>
          <p:nvPr/>
        </p:nvSpPr>
        <p:spPr>
          <a:xfrm>
            <a:off x="8220332" y="8319365"/>
            <a:ext cx="3459619" cy="1065022"/>
          </a:xfrm>
          <a:prstGeom prst="rect">
            <a:avLst/>
          </a:prstGeom>
        </p:spPr>
        <p:txBody>
          <a:bodyPr lIns="0" tIns="0" rIns="0" bIns="0" rtlCol="0" anchor="t">
            <a:spAutoFit/>
          </a:bodyPr>
          <a:lstStyle/>
          <a:p>
            <a:pPr algn="ctr">
              <a:lnSpc>
                <a:spcPts val="4297"/>
              </a:lnSpc>
              <a:spcBef>
                <a:spcPct val="0"/>
              </a:spcBef>
            </a:pPr>
            <a:r>
              <a:rPr lang="en-US" sz="3069">
                <a:solidFill>
                  <a:srgbClr val="36698F"/>
                </a:solidFill>
                <a:latin typeface="Open Sauce"/>
                <a:ea typeface="Open Sauce"/>
                <a:cs typeface="Open Sauce"/>
                <a:sym typeface="Open Sauce"/>
              </a:rPr>
              <a:t>Support low-income students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6781800" y="145776"/>
            <a:ext cx="4107582" cy="1038225"/>
          </a:xfrm>
          <a:prstGeom prst="rect">
            <a:avLst/>
          </a:prstGeom>
        </p:spPr>
        <p:txBody>
          <a:bodyPr wrap="square" lIns="0" tIns="0" rIns="0" bIns="0" rtlCol="0" anchor="t">
            <a:spAutoFit/>
          </a:bodyPr>
          <a:lstStyle/>
          <a:p>
            <a:pPr algn="ctr">
              <a:lnSpc>
                <a:spcPts val="8850"/>
              </a:lnSpc>
              <a:spcBef>
                <a:spcPct val="0"/>
              </a:spcBef>
            </a:pPr>
            <a:r>
              <a:rPr lang="en-US" sz="5000" b="1" dirty="0">
                <a:solidFill>
                  <a:srgbClr val="000000"/>
                </a:solidFill>
                <a:latin typeface="Canva Sans Bold"/>
                <a:ea typeface="Canva Sans Bold"/>
                <a:cs typeface="Canva Sans Bold"/>
                <a:sym typeface="Canva Sans Bold"/>
              </a:rPr>
              <a:t>References</a:t>
            </a:r>
          </a:p>
        </p:txBody>
      </p:sp>
      <p:sp>
        <p:nvSpPr>
          <p:cNvPr id="5" name="TextBox 5"/>
          <p:cNvSpPr txBox="1"/>
          <p:nvPr/>
        </p:nvSpPr>
        <p:spPr>
          <a:xfrm>
            <a:off x="694907" y="1262261"/>
            <a:ext cx="16898186" cy="8474990"/>
          </a:xfrm>
          <a:prstGeom prst="rect">
            <a:avLst/>
          </a:prstGeom>
        </p:spPr>
        <p:txBody>
          <a:bodyPr lIns="0" tIns="0" rIns="0" bIns="0" rtlCol="0" anchor="t">
            <a:spAutoFit/>
          </a:bodyPr>
          <a:lstStyle/>
          <a:p>
            <a:pPr algn="l">
              <a:lnSpc>
                <a:spcPts val="3548"/>
              </a:lnSpc>
            </a:pPr>
            <a:r>
              <a:rPr lang="en-US" sz="2004">
                <a:solidFill>
                  <a:srgbClr val="000000"/>
                </a:solidFill>
                <a:latin typeface="Canva Sans"/>
                <a:ea typeface="Canva Sans"/>
                <a:cs typeface="Canva Sans"/>
                <a:sym typeface="Canva Sans"/>
              </a:rPr>
              <a:t>Adobe After Effects (2025). Motion graphics software | Adobe After Effects. [online] Adobe.com. Available at: https://www.adobe.com/uk/products/aftereffects.html?msockid=2210f48da564633b1277e004a484624b [Accessed 19 Jun. 2025].</a:t>
            </a:r>
          </a:p>
          <a:p>
            <a:pPr algn="l">
              <a:lnSpc>
                <a:spcPts val="3548"/>
              </a:lnSpc>
            </a:pPr>
            <a:endParaRPr lang="en-US" sz="2004">
              <a:solidFill>
                <a:srgbClr val="000000"/>
              </a:solidFill>
              <a:latin typeface="Canva Sans"/>
              <a:ea typeface="Canva Sans"/>
              <a:cs typeface="Canva Sans"/>
              <a:sym typeface="Canva Sans"/>
            </a:endParaRPr>
          </a:p>
          <a:p>
            <a:pPr algn="l">
              <a:lnSpc>
                <a:spcPts val="3548"/>
              </a:lnSpc>
            </a:pPr>
            <a:r>
              <a:rPr lang="en-US" sz="2004">
                <a:solidFill>
                  <a:srgbClr val="000000"/>
                </a:solidFill>
                <a:latin typeface="Canva Sans"/>
                <a:ea typeface="Canva Sans"/>
                <a:cs typeface="Canva Sans"/>
                <a:sym typeface="Canva Sans"/>
              </a:rPr>
              <a:t>Canva (2025). Canva: Visual Suite for Everyone. [online] Canva. Available at: https://www.canva.com/?msockid=2210f48da564633b1277e004a484624b [Accessed 5 Jun. 2025].</a:t>
            </a:r>
          </a:p>
          <a:p>
            <a:pPr algn="l">
              <a:lnSpc>
                <a:spcPts val="3548"/>
              </a:lnSpc>
            </a:pPr>
            <a:endParaRPr lang="en-US" sz="2004">
              <a:solidFill>
                <a:srgbClr val="000000"/>
              </a:solidFill>
              <a:latin typeface="Canva Sans"/>
              <a:ea typeface="Canva Sans"/>
              <a:cs typeface="Canva Sans"/>
              <a:sym typeface="Canva Sans"/>
            </a:endParaRPr>
          </a:p>
          <a:p>
            <a:pPr algn="l">
              <a:lnSpc>
                <a:spcPts val="3548"/>
              </a:lnSpc>
            </a:pPr>
            <a:r>
              <a:rPr lang="en-US" sz="2004">
                <a:solidFill>
                  <a:srgbClr val="000000"/>
                </a:solidFill>
                <a:latin typeface="Canva Sans"/>
                <a:ea typeface="Canva Sans"/>
                <a:cs typeface="Canva Sans"/>
                <a:sym typeface="Canva Sans"/>
              </a:rPr>
              <a:t>Chiangpradit, L. (2023). Are STEM Subjects Harder? | STEM Sports. [online] https://stemsports.com/. Available at: https://stemsports.com/are-stem-subjects-harder/ [Accessed 2 Jun. 2025].</a:t>
            </a:r>
          </a:p>
          <a:p>
            <a:pPr algn="l">
              <a:lnSpc>
                <a:spcPts val="3548"/>
              </a:lnSpc>
            </a:pPr>
            <a:endParaRPr lang="en-US" sz="2004">
              <a:solidFill>
                <a:srgbClr val="000000"/>
              </a:solidFill>
              <a:latin typeface="Canva Sans"/>
              <a:ea typeface="Canva Sans"/>
              <a:cs typeface="Canva Sans"/>
              <a:sym typeface="Canva Sans"/>
            </a:endParaRPr>
          </a:p>
          <a:p>
            <a:pPr algn="l">
              <a:lnSpc>
                <a:spcPts val="3548"/>
              </a:lnSpc>
            </a:pPr>
            <a:r>
              <a:rPr lang="en-US" sz="2004">
                <a:solidFill>
                  <a:srgbClr val="000000"/>
                </a:solidFill>
                <a:latin typeface="Canva Sans"/>
                <a:ea typeface="Canva Sans"/>
                <a:cs typeface="Canva Sans"/>
                <a:sym typeface="Canva Sans"/>
              </a:rPr>
              <a:t>Education Endowment Foundation (2021). Small Group Tuition. [online] EEF. Available at: https://educationendowmentfoundation.org.uk/education-evidence/teaching-learning-toolkit/small-group-tuition [Accessed 9 Jun. 2025].</a:t>
            </a:r>
          </a:p>
          <a:p>
            <a:pPr algn="l">
              <a:lnSpc>
                <a:spcPts val="3548"/>
              </a:lnSpc>
            </a:pPr>
            <a:endParaRPr lang="en-US" sz="2004">
              <a:solidFill>
                <a:srgbClr val="000000"/>
              </a:solidFill>
              <a:latin typeface="Canva Sans"/>
              <a:ea typeface="Canva Sans"/>
              <a:cs typeface="Canva Sans"/>
              <a:sym typeface="Canva Sans"/>
            </a:endParaRPr>
          </a:p>
          <a:p>
            <a:pPr algn="l">
              <a:lnSpc>
                <a:spcPts val="3548"/>
              </a:lnSpc>
            </a:pPr>
            <a:r>
              <a:rPr lang="en-US" sz="2004">
                <a:solidFill>
                  <a:srgbClr val="000000"/>
                </a:solidFill>
                <a:latin typeface="Canva Sans"/>
                <a:ea typeface="Canva Sans"/>
                <a:cs typeface="Canva Sans"/>
                <a:sym typeface="Canva Sans"/>
              </a:rPr>
              <a:t>Hollingsworth, S. (2024). 12 Reasons Why Your Business Absolutely Needs SEO. [online] Search Engine Journal. Available at: https://www.searchenginejournal.com/why-seo-is-important-for-business/248101/ [Accessed 9 Jun. 2025].</a:t>
            </a:r>
          </a:p>
          <a:p>
            <a:pPr algn="l">
              <a:lnSpc>
                <a:spcPts val="3548"/>
              </a:lnSpc>
            </a:pPr>
            <a:endParaRPr lang="en-US" sz="2004">
              <a:solidFill>
                <a:srgbClr val="000000"/>
              </a:solidFill>
              <a:latin typeface="Canva Sans"/>
              <a:ea typeface="Canva Sans"/>
              <a:cs typeface="Canva Sans"/>
              <a:sym typeface="Canva Sans"/>
            </a:endParaRPr>
          </a:p>
          <a:p>
            <a:pPr algn="l">
              <a:lnSpc>
                <a:spcPts val="3548"/>
              </a:lnSpc>
            </a:pPr>
            <a:r>
              <a:rPr lang="en-US" sz="2004">
                <a:solidFill>
                  <a:srgbClr val="000000"/>
                </a:solidFill>
                <a:latin typeface="Canva Sans"/>
                <a:ea typeface="Canva Sans"/>
                <a:cs typeface="Canva Sans"/>
                <a:sym typeface="Canva Sans"/>
              </a:rPr>
              <a:t>Mali, D. and Lim, H. (2021). How do students perceive face-to-face/blended learning as a result of the Covid-19 pandemic? The International Journal of Management Education, 19(3). doi: https://doi.org/10.1016/j.ijme.2021.100552.</a:t>
            </a:r>
          </a:p>
          <a:p>
            <a:pPr algn="l">
              <a:lnSpc>
                <a:spcPts val="3548"/>
              </a:lnSpc>
              <a:spcBef>
                <a:spcPct val="0"/>
              </a:spcBef>
            </a:pPr>
            <a:endParaRPr lang="en-US" sz="2004">
              <a:solidFill>
                <a:srgbClr val="000000"/>
              </a:solidFill>
              <a:latin typeface="Canva Sans"/>
              <a:ea typeface="Canva Sans"/>
              <a:cs typeface="Canva Sans"/>
              <a:sym typeface="Canva Sans"/>
            </a:endParaRPr>
          </a:p>
        </p:txBody>
      </p:sp>
      <p:sp>
        <p:nvSpPr>
          <p:cNvPr id="6" name="Freeform 6"/>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2422823">
            <a:off x="-5340285" y="6032303"/>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692462"/>
            <a:ext cx="17108997" cy="8054340"/>
          </a:xfrm>
          <a:prstGeom prst="rect">
            <a:avLst/>
          </a:prstGeom>
        </p:spPr>
        <p:txBody>
          <a:bodyPr lIns="0" tIns="0" rIns="0" bIns="0" rtlCol="0" anchor="t">
            <a:spAutoFit/>
          </a:bodyPr>
          <a:lstStyle/>
          <a:p>
            <a:pPr algn="l">
              <a:lnSpc>
                <a:spcPts val="3780"/>
              </a:lnSpc>
              <a:spcBef>
                <a:spcPct val="0"/>
              </a:spcBef>
            </a:pPr>
            <a:r>
              <a:rPr lang="en-US" sz="2000">
                <a:solidFill>
                  <a:srgbClr val="000000"/>
                </a:solidFill>
                <a:latin typeface="Canva Sans"/>
                <a:ea typeface="Canva Sans"/>
                <a:cs typeface="Canva Sans"/>
                <a:sym typeface="Canva Sans"/>
              </a:rPr>
              <a:t>Pexels (2025). Free Stock Photos. [online] Pexels.com. Available at: https://www.pexels.com/ [Accessed 19 Jun. 2025].</a:t>
            </a:r>
          </a:p>
          <a:p>
            <a:pPr algn="l">
              <a:lnSpc>
                <a:spcPts val="3780"/>
              </a:lnSpc>
              <a:spcBef>
                <a:spcPct val="0"/>
              </a:spcBef>
            </a:pPr>
            <a:endParaRPr lang="en-US" sz="2000">
              <a:solidFill>
                <a:srgbClr val="000000"/>
              </a:solidFill>
              <a:latin typeface="Canva Sans"/>
              <a:ea typeface="Canva Sans"/>
              <a:cs typeface="Canva Sans"/>
              <a:sym typeface="Canva Sans"/>
            </a:endParaRPr>
          </a:p>
          <a:p>
            <a:pPr algn="l">
              <a:lnSpc>
                <a:spcPts val="3780"/>
              </a:lnSpc>
              <a:spcBef>
                <a:spcPct val="0"/>
              </a:spcBef>
            </a:pPr>
            <a:r>
              <a:rPr lang="en-US" sz="2000">
                <a:solidFill>
                  <a:srgbClr val="000000"/>
                </a:solidFill>
                <a:latin typeface="Canva Sans"/>
                <a:ea typeface="Canva Sans"/>
                <a:cs typeface="Canva Sans"/>
                <a:sym typeface="Canva Sans"/>
              </a:rPr>
              <a:t>PowerPoint (2025). PowerPoint. [online] Cloud.microsoft. Available at: https://powerpoint.cloud.microsoft/.</a:t>
            </a:r>
          </a:p>
          <a:p>
            <a:pPr algn="l">
              <a:lnSpc>
                <a:spcPts val="3780"/>
              </a:lnSpc>
              <a:spcBef>
                <a:spcPct val="0"/>
              </a:spcBef>
            </a:pPr>
            <a:endParaRPr lang="en-US" sz="2000">
              <a:solidFill>
                <a:srgbClr val="000000"/>
              </a:solidFill>
              <a:latin typeface="Canva Sans"/>
              <a:ea typeface="Canva Sans"/>
              <a:cs typeface="Canva Sans"/>
              <a:sym typeface="Canva Sans"/>
            </a:endParaRPr>
          </a:p>
          <a:p>
            <a:pPr algn="l">
              <a:lnSpc>
                <a:spcPts val="3780"/>
              </a:lnSpc>
              <a:spcBef>
                <a:spcPct val="0"/>
              </a:spcBef>
            </a:pPr>
            <a:r>
              <a:rPr lang="en-US" sz="2000">
                <a:solidFill>
                  <a:srgbClr val="000000"/>
                </a:solidFill>
                <a:latin typeface="Canva Sans"/>
                <a:ea typeface="Canva Sans"/>
                <a:cs typeface="Canva Sans"/>
                <a:sym typeface="Canva Sans"/>
              </a:rPr>
              <a:t>Squarespace (2025). Squarespace. [online] Squarespace. Available at: https://www.squarespace.com/ [Accessed 6 Jun. 2025].</a:t>
            </a:r>
          </a:p>
          <a:p>
            <a:pPr algn="l">
              <a:lnSpc>
                <a:spcPts val="3780"/>
              </a:lnSpc>
              <a:spcBef>
                <a:spcPct val="0"/>
              </a:spcBef>
            </a:pPr>
            <a:endParaRPr lang="en-US" sz="2000">
              <a:solidFill>
                <a:srgbClr val="000000"/>
              </a:solidFill>
              <a:latin typeface="Canva Sans"/>
              <a:ea typeface="Canva Sans"/>
              <a:cs typeface="Canva Sans"/>
              <a:sym typeface="Canva Sans"/>
            </a:endParaRPr>
          </a:p>
          <a:p>
            <a:pPr algn="l">
              <a:lnSpc>
                <a:spcPts val="3780"/>
              </a:lnSpc>
              <a:spcBef>
                <a:spcPct val="0"/>
              </a:spcBef>
            </a:pPr>
            <a:r>
              <a:rPr lang="en-US" sz="2000">
                <a:solidFill>
                  <a:srgbClr val="000000"/>
                </a:solidFill>
                <a:latin typeface="Canva Sans"/>
                <a:ea typeface="Canva Sans"/>
                <a:cs typeface="Canva Sans"/>
                <a:sym typeface="Canva Sans"/>
              </a:rPr>
              <a:t>Supan, D. (2023). Best Practices for Content Marketing in 2023 - DigitalMarketer. [online] DigitalMarketer. Available at: https://www.digitalmarketer.com/blog/content-marketing-2023/ [Accessed 4 Jun. 2025].</a:t>
            </a:r>
          </a:p>
          <a:p>
            <a:pPr algn="l">
              <a:lnSpc>
                <a:spcPts val="3780"/>
              </a:lnSpc>
              <a:spcBef>
                <a:spcPct val="0"/>
              </a:spcBef>
            </a:pPr>
            <a:endParaRPr lang="en-US" sz="2000">
              <a:solidFill>
                <a:srgbClr val="000000"/>
              </a:solidFill>
              <a:latin typeface="Canva Sans"/>
              <a:ea typeface="Canva Sans"/>
              <a:cs typeface="Canva Sans"/>
              <a:sym typeface="Canva Sans"/>
            </a:endParaRPr>
          </a:p>
          <a:p>
            <a:pPr algn="l">
              <a:lnSpc>
                <a:spcPts val="3780"/>
              </a:lnSpc>
              <a:spcBef>
                <a:spcPct val="0"/>
              </a:spcBef>
            </a:pPr>
            <a:r>
              <a:rPr lang="en-US" sz="2000">
                <a:solidFill>
                  <a:srgbClr val="000000"/>
                </a:solidFill>
                <a:latin typeface="Canva Sans"/>
                <a:ea typeface="Canva Sans"/>
                <a:cs typeface="Canva Sans"/>
                <a:sym typeface="Canva Sans"/>
              </a:rPr>
              <a:t>The Sutton Trust (2019). Private Tuition 2019. [online] Sutton Trust. Available at: https://www.suttontrust.com/our-research/private-tuition-polling-2019/ [Accessed 2 Jun. 2025].</a:t>
            </a:r>
          </a:p>
          <a:p>
            <a:pPr algn="l">
              <a:lnSpc>
                <a:spcPts val="3780"/>
              </a:lnSpc>
              <a:spcBef>
                <a:spcPct val="0"/>
              </a:spcBef>
            </a:pPr>
            <a:endParaRPr lang="en-US" sz="2000">
              <a:solidFill>
                <a:srgbClr val="000000"/>
              </a:solidFill>
              <a:latin typeface="Canva Sans"/>
              <a:ea typeface="Canva Sans"/>
              <a:cs typeface="Canva Sans"/>
              <a:sym typeface="Canva Sans"/>
            </a:endParaRPr>
          </a:p>
          <a:p>
            <a:pPr algn="l">
              <a:lnSpc>
                <a:spcPts val="3780"/>
              </a:lnSpc>
              <a:spcBef>
                <a:spcPct val="0"/>
              </a:spcBef>
            </a:pPr>
            <a:r>
              <a:rPr lang="en-US" sz="2000">
                <a:solidFill>
                  <a:srgbClr val="000000"/>
                </a:solidFill>
                <a:latin typeface="Canva Sans"/>
                <a:ea typeface="Canva Sans"/>
                <a:cs typeface="Canva Sans"/>
                <a:sym typeface="Canva Sans"/>
              </a:rPr>
              <a:t>Tittle, L. (2024). Using Tuition to Improve Grades. [online] gcsehelp.co.uk. Available at: https://www.gcsehelp.co.uk/tuition-and-tutoring-using-tuition-to-improve-grades [Accessed 3 Jun. 2025].</a:t>
            </a:r>
          </a:p>
          <a:p>
            <a:pPr algn="l">
              <a:lnSpc>
                <a:spcPts val="3780"/>
              </a:lnSpc>
              <a:spcBef>
                <a:spcPct val="0"/>
              </a:spcBef>
            </a:pPr>
            <a:endParaRPr lang="en-US" sz="2000">
              <a:solidFill>
                <a:srgbClr val="000000"/>
              </a:solidFill>
              <a:latin typeface="Canva Sans"/>
              <a:ea typeface="Canva Sans"/>
              <a:cs typeface="Canva Sans"/>
              <a:sym typeface="Canva Sans"/>
            </a:endParaRPr>
          </a:p>
          <a:p>
            <a:pPr algn="l">
              <a:lnSpc>
                <a:spcPts val="3780"/>
              </a:lnSpc>
              <a:spcBef>
                <a:spcPct val="0"/>
              </a:spcBef>
            </a:pPr>
            <a:r>
              <a:rPr lang="en-US" sz="2000">
                <a:solidFill>
                  <a:srgbClr val="000000"/>
                </a:solidFill>
                <a:latin typeface="Canva Sans"/>
                <a:ea typeface="Canva Sans"/>
                <a:cs typeface="Canva Sans"/>
                <a:sym typeface="Canva Sans"/>
              </a:rPr>
              <a:t>Music for Video Library (2020). ROYALTY FREE Motivational Background Music / Corporate Promo Music Royalty Free by MUSIC4VIDEO. YouTube. Available at: https://www.youtube.com/watch?v=TPAtVHtGxog [Accessed 19 Jun. 2025].</a:t>
            </a:r>
          </a:p>
        </p:txBody>
      </p:sp>
      <p:sp>
        <p:nvSpPr>
          <p:cNvPr id="3" name="TextBox 3"/>
          <p:cNvSpPr txBox="1"/>
          <p:nvPr/>
        </p:nvSpPr>
        <p:spPr>
          <a:xfrm>
            <a:off x="6629400" y="145776"/>
            <a:ext cx="4259982" cy="1038225"/>
          </a:xfrm>
          <a:prstGeom prst="rect">
            <a:avLst/>
          </a:prstGeom>
        </p:spPr>
        <p:txBody>
          <a:bodyPr wrap="square" lIns="0" tIns="0" rIns="0" bIns="0" rtlCol="0" anchor="t">
            <a:spAutoFit/>
          </a:bodyPr>
          <a:lstStyle/>
          <a:p>
            <a:pPr algn="ctr">
              <a:lnSpc>
                <a:spcPts val="8850"/>
              </a:lnSpc>
              <a:spcBef>
                <a:spcPct val="0"/>
              </a:spcBef>
            </a:pPr>
            <a:r>
              <a:rPr lang="en-US" sz="5000" b="1" dirty="0">
                <a:solidFill>
                  <a:srgbClr val="000000"/>
                </a:solidFill>
                <a:latin typeface="Canva Sans Bold"/>
                <a:ea typeface="Canva Sans Bold"/>
                <a:cs typeface="Canva Sans Bold"/>
                <a:sym typeface="Canva Sans Bold"/>
              </a:rPr>
              <a:t>References</a:t>
            </a:r>
          </a:p>
        </p:txBody>
      </p:sp>
      <p:sp>
        <p:nvSpPr>
          <p:cNvPr id="4" name="Freeform 4"/>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rot="-2422823">
            <a:off x="-5340285" y="6032303"/>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a:off x="5486400" y="4165923"/>
            <a:ext cx="7315200" cy="1955153"/>
          </a:xfrm>
          <a:custGeom>
            <a:avLst/>
            <a:gdLst/>
            <a:ahLst/>
            <a:cxnLst/>
            <a:rect l="l" t="t" r="r" b="b"/>
            <a:pathLst>
              <a:path w="7315200" h="1955153">
                <a:moveTo>
                  <a:pt x="0" y="0"/>
                </a:moveTo>
                <a:lnTo>
                  <a:pt x="7315200" y="0"/>
                </a:lnTo>
                <a:lnTo>
                  <a:pt x="7315200" y="1955154"/>
                </a:lnTo>
                <a:lnTo>
                  <a:pt x="0" y="195515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2446</Words>
  <Application>Microsoft Office PowerPoint</Application>
  <PresentationFormat>Custom</PresentationFormat>
  <Paragraphs>284</Paragraphs>
  <Slides>22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Canva Sans Bold</vt:lpstr>
      <vt:lpstr>Open Sauce Bold</vt:lpstr>
      <vt:lpstr>Arial</vt:lpstr>
      <vt:lpstr>Calibri</vt:lpstr>
      <vt:lpstr>Canva Sans</vt:lpstr>
      <vt:lpstr>Open Sauce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Beige Elegant Modern Minimalistisch Business Projektvorstellung Vortrag Marketing Präsentation</dc:title>
  <cp:lastModifiedBy>Fataya Bitar</cp:lastModifiedBy>
  <cp:revision>2</cp:revision>
  <dcterms:created xsi:type="dcterms:W3CDTF">2006-08-16T00:00:00Z</dcterms:created>
  <dcterms:modified xsi:type="dcterms:W3CDTF">2025-06-30T22:54:35Z</dcterms:modified>
  <dc:identifier>DAGrrfSzPCU</dc:identifier>
</cp:coreProperties>
</file>