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86" r:id="rId7"/>
    <p:sldId id="299" r:id="rId8"/>
    <p:sldId id="288" r:id="rId9"/>
    <p:sldId id="300" r:id="rId10"/>
    <p:sldId id="301" r:id="rId11"/>
    <p:sldId id="29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875F0D-AEC2-41B1-8E84-D78BF594958E}" v="4" dt="2026-04-28T16:28:15.507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646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5/1/2026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5/1/2026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948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249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743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Righ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71600"/>
            <a:ext cx="5486400" cy="4114800"/>
          </a:xfrm>
        </p:spPr>
        <p:txBody>
          <a:bodyPr anchor="ctr" anchorCtr="0">
            <a:noAutofit/>
          </a:bodyPr>
          <a:lstStyle>
            <a:lvl1pPr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124234B-E1C4-2616-9993-A23142AA69B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83438" y="1168400"/>
            <a:ext cx="4500562" cy="4521200"/>
          </a:xfrm>
          <a:prstGeom prst="ellipse">
            <a:avLst/>
          </a:prstGeom>
          <a:solidFill>
            <a:schemeClr val="accent2"/>
          </a:solidFill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66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Lef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0" y="457200"/>
            <a:ext cx="5120640" cy="3200400"/>
          </a:xfrm>
        </p:spPr>
        <p:txBody>
          <a:bodyPr anchor="b" anchorCtr="0">
            <a:noAutofit/>
          </a:bodyPr>
          <a:lstStyle>
            <a:lvl1pPr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3DBBF-E63D-81E5-E7CE-32F6F2C2F93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943598" y="3657600"/>
            <a:ext cx="5120640" cy="1828800"/>
          </a:xfrm>
        </p:spPr>
        <p:txBody>
          <a:bodyPr anchor="t" anchorCtr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64033732-ADA1-C540-7276-3FF5CDEF2C5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04238" y="1157224"/>
            <a:ext cx="4500562" cy="4521200"/>
          </a:xfrm>
          <a:prstGeom prst="ellipse">
            <a:avLst/>
          </a:prstGeom>
          <a:solidFill>
            <a:schemeClr val="accent2"/>
          </a:solidFill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856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74" r:id="rId4"/>
    <p:sldLayoutId id="2147483671" r:id="rId5"/>
    <p:sldLayoutId id="2147483659" r:id="rId6"/>
    <p:sldLayoutId id="2147483668" r:id="rId7"/>
    <p:sldLayoutId id="2147483669" r:id="rId8"/>
    <p:sldLayoutId id="2147483661" r:id="rId9"/>
    <p:sldLayoutId id="2147483666" r:id="rId1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.png"/><Relationship Id="rId5" Type="http://schemas.openxmlformats.org/officeDocument/2006/relationships/hyperlink" Target="https://doi.org/10.2307/2214201" TargetMode="Externa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3234860" TargetMode="External"/><Relationship Id="rId2" Type="http://schemas.openxmlformats.org/officeDocument/2006/relationships/hyperlink" Target="https://www.jstor.org/stable/26417695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jstor.org/stable/2026882" TargetMode="External"/><Relationship Id="rId5" Type="http://schemas.openxmlformats.org/officeDocument/2006/relationships/hyperlink" Target="https://doi.org/10.2307/2214201" TargetMode="External"/><Relationship Id="rId4" Type="http://schemas.openxmlformats.org/officeDocument/2006/relationships/hyperlink" Target="https://www.jstor.org/stable/j.ctv8d5tp1.9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232913"/>
            <a:ext cx="7096933" cy="383013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AI Be Considered a Person?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1781C19-5EAD-39E6-97F2-8E32D68670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8"/>
    </mc:Choice>
    <mc:Fallback xmlns="">
      <p:transition spd="slow" advTm="9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771" y="287389"/>
            <a:ext cx="9701077" cy="1047454"/>
          </a:xfrm>
        </p:spPr>
        <p:txBody>
          <a:bodyPr/>
          <a:lstStyle/>
          <a:p>
            <a:r>
              <a:rPr lang="en-US" u="sng" dirty="0"/>
              <a:t>Introduction</a:t>
            </a:r>
            <a:r>
              <a:rPr lang="en-US" dirty="0"/>
              <a:t>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0BA4A59-7381-D331-8BF3-C3B8FBACB951}"/>
              </a:ext>
            </a:extLst>
          </p:cNvPr>
          <p:cNvSpPr/>
          <p:nvPr/>
        </p:nvSpPr>
        <p:spPr>
          <a:xfrm>
            <a:off x="642257" y="1475072"/>
            <a:ext cx="3306871" cy="162838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What is personhood?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A087A47-4985-D86A-4D14-AFCA954FD5FD}"/>
              </a:ext>
            </a:extLst>
          </p:cNvPr>
          <p:cNvSpPr/>
          <p:nvPr/>
        </p:nvSpPr>
        <p:spPr>
          <a:xfrm>
            <a:off x="4186509" y="1475072"/>
            <a:ext cx="3657600" cy="162838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I will explore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598B07F-1C91-6F0B-5330-B265DFE2EBB6}"/>
              </a:ext>
            </a:extLst>
          </p:cNvPr>
          <p:cNvSpPr/>
          <p:nvPr/>
        </p:nvSpPr>
        <p:spPr>
          <a:xfrm>
            <a:off x="414321" y="3243684"/>
            <a:ext cx="3594970" cy="174441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AI relates to this topic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B358AB1-92FF-C5CC-A36B-3A897892A984}"/>
              </a:ext>
            </a:extLst>
          </p:cNvPr>
          <p:cNvSpPr/>
          <p:nvPr/>
        </p:nvSpPr>
        <p:spPr>
          <a:xfrm>
            <a:off x="4103403" y="3174790"/>
            <a:ext cx="4079308" cy="188220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perspective on this topic</a:t>
            </a:r>
          </a:p>
        </p:txBody>
      </p:sp>
      <p:pic>
        <p:nvPicPr>
          <p:cNvPr id="27" name="Video 26">
            <a:hlinkClick r:id="" action="ppaction://media"/>
            <a:extLst>
              <a:ext uri="{FF2B5EF4-FFF2-40B4-BE49-F238E27FC236}">
                <a16:creationId xmlns:a16="http://schemas.microsoft.com/office/drawing/2014/main" id="{01239852-E209-5C4E-ED14-795A0ACD15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E446FB-2878-E557-16A2-449058254B34}"/>
              </a:ext>
            </a:extLst>
          </p:cNvPr>
          <p:cNvSpPr txBox="1"/>
          <p:nvPr/>
        </p:nvSpPr>
        <p:spPr>
          <a:xfrm>
            <a:off x="562711" y="6004049"/>
            <a:ext cx="762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Marya Schechtman, ‘Personhood and Personal Identity’,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Philosophy,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87.2 (1990), pp. 87–88.</a:t>
            </a:r>
          </a:p>
          <a:p>
            <a:pPr marL="228600" indent="-228600">
              <a:buAutoNum type="arabicPeriod"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319"/>
    </mc:Choice>
    <mc:Fallback xmlns="">
      <p:transition spd="slow" advTm="113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48DD4-4828-CE87-0C5C-42BE175E8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128" y="338203"/>
            <a:ext cx="5745271" cy="772140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Perspectives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352B59C-8665-1F79-BAEE-B65132AB02A0}"/>
              </a:ext>
            </a:extLst>
          </p:cNvPr>
          <p:cNvSpPr/>
          <p:nvPr/>
        </p:nvSpPr>
        <p:spPr>
          <a:xfrm>
            <a:off x="351623" y="1254767"/>
            <a:ext cx="2480153" cy="204174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Autonomy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B489E1C-4CC3-0C6C-9E67-E5BC6B9F4973}"/>
              </a:ext>
            </a:extLst>
          </p:cNvPr>
          <p:cNvSpPr/>
          <p:nvPr/>
        </p:nvSpPr>
        <p:spPr>
          <a:xfrm>
            <a:off x="2668489" y="1295478"/>
            <a:ext cx="2480153" cy="204174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Rights &amp; responsibilities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D06C31E-8364-2527-36D8-ACA60B98C890}"/>
              </a:ext>
            </a:extLst>
          </p:cNvPr>
          <p:cNvSpPr/>
          <p:nvPr/>
        </p:nvSpPr>
        <p:spPr>
          <a:xfrm>
            <a:off x="7010399" y="1336188"/>
            <a:ext cx="2563825" cy="20824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relationships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02A2F28-C1CB-91B0-7794-E1F95B777682}"/>
              </a:ext>
            </a:extLst>
          </p:cNvPr>
          <p:cNvSpPr/>
          <p:nvPr/>
        </p:nvSpPr>
        <p:spPr>
          <a:xfrm>
            <a:off x="4855924" y="1376900"/>
            <a:ext cx="2480152" cy="200103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Moral consideration 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CDD3A8F8-4749-3714-A216-ADACB1FBF3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2CFEA7-A201-FE74-6669-A8BAC5391AAC}"/>
              </a:ext>
            </a:extLst>
          </p:cNvPr>
          <p:cNvSpPr txBox="1"/>
          <p:nvPr/>
        </p:nvSpPr>
        <p:spPr>
          <a:xfrm>
            <a:off x="1265128" y="4546859"/>
            <a:ext cx="85183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Hanne Laceulle, ‘Autonomy’, in 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Aging and Self-Realization: Cultural Narratives about Later Life (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Bielefeld: transcript Verlag, 2018), p. 182.</a:t>
            </a:r>
          </a:p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Daniel N. Hoffman, ‘Personhood and Rights’, 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Polity,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19.1 (1986), p. 75. </a:t>
            </a:r>
          </a:p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Ibid.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677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942"/>
    </mc:Choice>
    <mc:Fallback xmlns="">
      <p:transition spd="slow" advTm="249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AC9C-0E75-16C8-AAFA-13795993D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9781" y="288099"/>
            <a:ext cx="5346043" cy="1503123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Insights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C5E9FC-87D0-534B-2648-0026A2B93490}"/>
              </a:ext>
            </a:extLst>
          </p:cNvPr>
          <p:cNvSpPr/>
          <p:nvPr/>
        </p:nvSpPr>
        <p:spPr>
          <a:xfrm>
            <a:off x="877487" y="1768834"/>
            <a:ext cx="4897011" cy="203907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5.‘The abilities to think about oneself and to introspect one’s own states comprise important aspects of what we call consciousness.’ </a:t>
            </a:r>
          </a:p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8D58730-08BE-1A35-C9F7-0F01C7FFE40E}"/>
              </a:ext>
            </a:extLst>
          </p:cNvPr>
          <p:cNvSpPr/>
          <p:nvPr/>
        </p:nvSpPr>
        <p:spPr>
          <a:xfrm>
            <a:off x="6096000" y="1706538"/>
            <a:ext cx="5027112" cy="210137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Gless, Silverman, and Weigend state that ‘with the advert of autonomous, self-guided robots, it may well be that Intelligent Agents are no less responsible for their actions as human beings are.’  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EDB74066-C9BE-BC59-E09C-2C7C13CBC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267" y="4718304"/>
            <a:ext cx="9254066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5. John </a:t>
            </a:r>
            <a:r>
              <a:rPr lang="en-US" alt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Pollock,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Philosophy and Artificial Intelligence</a:t>
            </a:r>
            <a:r>
              <a:rPr lang="en-US" alt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’,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Philosophical Perspectives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4, 1990, pp. 461–98.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JSTOR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alt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https://doi.org/10.2307/2214201</a:t>
            </a:r>
            <a:r>
              <a:rPr lang="en-US" alt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p. 463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AF6F70-14B3-3327-7C89-5A79D8EC435B}"/>
              </a:ext>
            </a:extLst>
          </p:cNvPr>
          <p:cNvSpPr txBox="1"/>
          <p:nvPr/>
        </p:nvSpPr>
        <p:spPr>
          <a:xfrm>
            <a:off x="694267" y="4964525"/>
            <a:ext cx="9254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Sabine Gless, Emily Silverman, and Thomas Weigend, If Robots Cause Harm, Who Is to Blame? Self-Driving Cars and Criminal Liability’, </a:t>
            </a:r>
            <a:r>
              <a:rPr lang="en-GB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Criminal Law Review,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19.3 (2016), pp. 415–16.</a:t>
            </a:r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3E23D2FC-E861-E907-F3EA-F054A72932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678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699"/>
    </mc:Choice>
    <mc:Fallback xmlns="">
      <p:transition spd="slow" advTm="62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EE190-899A-46D2-989D-C4BC6A46F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358" y="413657"/>
            <a:ext cx="4968240" cy="925286"/>
          </a:xfrm>
        </p:spPr>
        <p:txBody>
          <a:bodyPr/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Perspective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BE97A9B-32D9-6801-1136-131AD6A449E5}"/>
              </a:ext>
            </a:extLst>
          </p:cNvPr>
          <p:cNvSpPr/>
          <p:nvPr/>
        </p:nvSpPr>
        <p:spPr>
          <a:xfrm>
            <a:off x="58143" y="1338943"/>
            <a:ext cx="2751551" cy="254278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view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565BB7B-87F6-EFFB-B538-312BB6689AB7}"/>
              </a:ext>
            </a:extLst>
          </p:cNvPr>
          <p:cNvSpPr/>
          <p:nvPr/>
        </p:nvSpPr>
        <p:spPr>
          <a:xfrm>
            <a:off x="2511312" y="2304192"/>
            <a:ext cx="2751551" cy="24801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reason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8FAF4C4-8049-1C49-CBDE-C941BDE1079F}"/>
              </a:ext>
            </a:extLst>
          </p:cNvPr>
          <p:cNvSpPr/>
          <p:nvPr/>
        </p:nvSpPr>
        <p:spPr>
          <a:xfrm>
            <a:off x="4469856" y="897102"/>
            <a:ext cx="2751551" cy="254278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support 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68EA88C-EE2E-1F9B-BE92-354C568406FB}"/>
              </a:ext>
            </a:extLst>
          </p:cNvPr>
          <p:cNvSpPr/>
          <p:nvPr/>
        </p:nvSpPr>
        <p:spPr>
          <a:xfrm>
            <a:off x="6831172" y="2168494"/>
            <a:ext cx="2551134" cy="24801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I agree or disagree with academic Insights</a:t>
            </a:r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6968BB4C-DF9C-3198-339C-99D662CCC7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9750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063"/>
    </mc:Choice>
    <mc:Fallback xmlns="">
      <p:transition spd="slow" advTm="87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FAD3A-0218-56B4-B732-E2C99C9E0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917" y="701457"/>
            <a:ext cx="4968240" cy="1252603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 dirty="0"/>
              <a:t> </a:t>
            </a: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27CEF306-5C55-5689-3809-40942506932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9BEF996-F176-9B75-7EAA-5557AFC374F4}"/>
              </a:ext>
            </a:extLst>
          </p:cNvPr>
          <p:cNvSpPr/>
          <p:nvPr/>
        </p:nvSpPr>
        <p:spPr>
          <a:xfrm>
            <a:off x="859971" y="2264229"/>
            <a:ext cx="3995058" cy="12526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Lacks personhood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BC8C2F7-5E4B-BD73-0314-68CE5B2D18E0}"/>
              </a:ext>
            </a:extLst>
          </p:cNvPr>
          <p:cNvSpPr/>
          <p:nvPr/>
        </p:nvSpPr>
        <p:spPr>
          <a:xfrm>
            <a:off x="5606143" y="2264228"/>
            <a:ext cx="3581400" cy="125260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Lacks emotion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37E23CD-6371-E742-C869-F1E2416F81CD}"/>
              </a:ext>
            </a:extLst>
          </p:cNvPr>
          <p:cNvSpPr/>
          <p:nvPr/>
        </p:nvSpPr>
        <p:spPr>
          <a:xfrm>
            <a:off x="859971" y="4147457"/>
            <a:ext cx="4082143" cy="12526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responsibility.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D812249-6D28-9A1D-9CD7-2EF9FEF5F977}"/>
              </a:ext>
            </a:extLst>
          </p:cNvPr>
          <p:cNvSpPr/>
          <p:nvPr/>
        </p:nvSpPr>
        <p:spPr>
          <a:xfrm>
            <a:off x="5606143" y="4147457"/>
            <a:ext cx="3777343" cy="12526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does not have autonomy</a:t>
            </a:r>
          </a:p>
        </p:txBody>
      </p:sp>
    </p:spTree>
    <p:extLst>
      <p:ext uri="{BB962C8B-B14F-4D97-AF65-F5344CB8AC3E}">
        <p14:creationId xmlns:p14="http://schemas.microsoft.com/office/powerpoint/2010/main" val="6829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13"/>
    </mc:Choice>
    <mc:Fallback xmlns="">
      <p:transition spd="slow" advTm="64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9EBBA-2254-AE97-FF56-C65071A22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94" y="-478971"/>
            <a:ext cx="5327317" cy="1377863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5781FE-76CE-CCF7-E437-FFB57A91AB5A}"/>
              </a:ext>
            </a:extLst>
          </p:cNvPr>
          <p:cNvSpPr txBox="1"/>
          <p:nvPr/>
        </p:nvSpPr>
        <p:spPr>
          <a:xfrm>
            <a:off x="417982" y="1216299"/>
            <a:ext cx="10652790" cy="81253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Gless, Sabine, Emily Silverman, and Thomas Weigend, If Robots Cause Harm, Who Is to Blame? Self-Driving Cars and Criminal Liability’,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Criminal Law Review,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19.3 (2016), pp. 412–36.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https://www.jstor.org/stable/26417695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28 April 2026).</a:t>
            </a: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Hoffman, Daniel N., ‘Personhood and Rights’,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Polity,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19.1 (1986), pp. 74–96.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https://www.jstor.org/stable/3234860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28 April 2026).</a:t>
            </a: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Laceulle, Hanne, ‘Autonomy’, in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Aging and Self-Realization: Cultural Narratives about Later Life (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Bielefeld: transcript Verlag, 2018), pp. 159–88.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https://www.jstor.org/stable/j.ctv8d5tp1.9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28 April 2026).</a:t>
            </a: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Pollock, John, ‘Philosophy and Artificial Intelligence’, </a:t>
            </a:r>
            <a:r>
              <a:rPr lang="en-US" alt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Philosophical Perspectives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4, 1990, pp. 461–98. </a:t>
            </a:r>
            <a:r>
              <a:rPr lang="en-US" alt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JSTOR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https://doi.org/10.2307/2214201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28 April 2026).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Schechtman, Marya, ‘Personhood and Personal Identity’,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Philosophy,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87.2 (1990), pp. 71–92.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https://www.jstor.org/stable/2026882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28 April 2026).</a:t>
            </a: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1823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20105</TotalTime>
  <Words>526</Words>
  <Application>Microsoft Office PowerPoint</Application>
  <PresentationFormat>Widescreen</PresentationFormat>
  <Paragraphs>54</Paragraphs>
  <Slides>8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Tenorite</vt:lpstr>
      <vt:lpstr>Times New Roman</vt:lpstr>
      <vt:lpstr>Custom</vt:lpstr>
      <vt:lpstr>Should AI Be Considered a Person?</vt:lpstr>
      <vt:lpstr>Introduction </vt:lpstr>
      <vt:lpstr> Theoretical Perspectives </vt:lpstr>
      <vt:lpstr>Academic Insights</vt:lpstr>
      <vt:lpstr>My Perspective</vt:lpstr>
      <vt:lpstr>Conclusion </vt:lpstr>
      <vt:lpstr>Bibliography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Moore</dc:creator>
  <cp:lastModifiedBy>Charlotte Moore</cp:lastModifiedBy>
  <cp:revision>5</cp:revision>
  <dcterms:created xsi:type="dcterms:W3CDTF">2026-04-16T13:54:35Z</dcterms:created>
  <dcterms:modified xsi:type="dcterms:W3CDTF">2026-05-01T15:27:29Z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