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56" autoAdjust="0"/>
    <p:restoredTop sz="77255" autoAdjust="0"/>
  </p:normalViewPr>
  <p:slideViewPr>
    <p:cSldViewPr snapToGrid="0">
      <p:cViewPr varScale="1">
        <p:scale>
          <a:sx n="63" d="100"/>
          <a:sy n="63" d="100"/>
        </p:scale>
        <p:origin x="1454"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C8DA3A-6EA8-4B2F-A72F-56477ECE40DE}"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A45B9F7C-3B9C-4AE0-9E4E-64A53D903336}">
      <dgm:prSet/>
      <dgm:spPr/>
      <dgm:t>
        <a:bodyPr/>
        <a:lstStyle/>
        <a:p>
          <a:r>
            <a:rPr lang="en-US" b="0" i="0" dirty="0"/>
            <a:t>Defining EI and CQ</a:t>
          </a:r>
          <a:endParaRPr lang="en-US" dirty="0"/>
        </a:p>
      </dgm:t>
    </dgm:pt>
    <dgm:pt modelId="{3E5ED18B-25F0-42E7-B35D-C7F8C7545615}" type="parTrans" cxnId="{2A7BB961-B5E3-4D54-A12B-2E71474A1B28}">
      <dgm:prSet/>
      <dgm:spPr/>
      <dgm:t>
        <a:bodyPr/>
        <a:lstStyle/>
        <a:p>
          <a:endParaRPr lang="en-US"/>
        </a:p>
      </dgm:t>
    </dgm:pt>
    <dgm:pt modelId="{C486A097-3AB2-4A65-B7D0-3BE8A3B97D13}" type="sibTrans" cxnId="{2A7BB961-B5E3-4D54-A12B-2E71474A1B28}">
      <dgm:prSet/>
      <dgm:spPr/>
      <dgm:t>
        <a:bodyPr/>
        <a:lstStyle/>
        <a:p>
          <a:endParaRPr lang="en-US"/>
        </a:p>
      </dgm:t>
    </dgm:pt>
    <dgm:pt modelId="{042DB4D7-45F6-42C8-A0D6-40AF8A21FBA7}">
      <dgm:prSet/>
      <dgm:spPr/>
      <dgm:t>
        <a:bodyPr/>
        <a:lstStyle/>
        <a:p>
          <a:r>
            <a:rPr lang="en-US" b="0" i="0"/>
            <a:t>Theoretical models</a:t>
          </a:r>
          <a:endParaRPr lang="en-US"/>
        </a:p>
      </dgm:t>
    </dgm:pt>
    <dgm:pt modelId="{FC19690C-0CE5-4171-A3DD-3064A0B42134}" type="parTrans" cxnId="{944DD97D-B4A1-4AAE-A11F-15F263FDA22F}">
      <dgm:prSet/>
      <dgm:spPr/>
      <dgm:t>
        <a:bodyPr/>
        <a:lstStyle/>
        <a:p>
          <a:endParaRPr lang="en-US"/>
        </a:p>
      </dgm:t>
    </dgm:pt>
    <dgm:pt modelId="{AF0B5D8D-A859-4EB0-94C5-EAD8ECDF74D1}" type="sibTrans" cxnId="{944DD97D-B4A1-4AAE-A11F-15F263FDA22F}">
      <dgm:prSet/>
      <dgm:spPr/>
      <dgm:t>
        <a:bodyPr/>
        <a:lstStyle/>
        <a:p>
          <a:endParaRPr lang="en-US"/>
        </a:p>
      </dgm:t>
    </dgm:pt>
    <dgm:pt modelId="{90499895-AE97-42A4-A052-A3F593DE6D20}">
      <dgm:prSet/>
      <dgm:spPr/>
      <dgm:t>
        <a:bodyPr/>
        <a:lstStyle/>
        <a:p>
          <a:r>
            <a:rPr lang="en-US" b="0" i="0"/>
            <a:t>Real-world leadership examples</a:t>
          </a:r>
          <a:endParaRPr lang="en-US"/>
        </a:p>
      </dgm:t>
    </dgm:pt>
    <dgm:pt modelId="{27AEE268-4B60-44FD-9496-BB6204CED126}" type="parTrans" cxnId="{DA4B26B5-8A96-47E5-BB55-B5F0FBC16E68}">
      <dgm:prSet/>
      <dgm:spPr/>
      <dgm:t>
        <a:bodyPr/>
        <a:lstStyle/>
        <a:p>
          <a:endParaRPr lang="en-US"/>
        </a:p>
      </dgm:t>
    </dgm:pt>
    <dgm:pt modelId="{12265645-A441-421F-8840-D7B0AF8F61DB}" type="sibTrans" cxnId="{DA4B26B5-8A96-47E5-BB55-B5F0FBC16E68}">
      <dgm:prSet/>
      <dgm:spPr/>
      <dgm:t>
        <a:bodyPr/>
        <a:lstStyle/>
        <a:p>
          <a:endParaRPr lang="en-US"/>
        </a:p>
      </dgm:t>
    </dgm:pt>
    <dgm:pt modelId="{E1BED279-A62F-4A16-AAD4-D6E3DE8BAFD3}">
      <dgm:prSet/>
      <dgm:spPr/>
      <dgm:t>
        <a:bodyPr/>
        <a:lstStyle/>
        <a:p>
          <a:r>
            <a:rPr lang="en-US" b="0" i="0"/>
            <a:t>Application in multicultural/collaborative settings</a:t>
          </a:r>
          <a:endParaRPr lang="en-US"/>
        </a:p>
      </dgm:t>
    </dgm:pt>
    <dgm:pt modelId="{94E90EA7-1CC8-4A88-BC4E-D966E1704EF6}" type="parTrans" cxnId="{4D477D42-1A25-4366-8902-8C0DF625E3DA}">
      <dgm:prSet/>
      <dgm:spPr/>
      <dgm:t>
        <a:bodyPr/>
        <a:lstStyle/>
        <a:p>
          <a:endParaRPr lang="en-US"/>
        </a:p>
      </dgm:t>
    </dgm:pt>
    <dgm:pt modelId="{1B1B32F5-A2FB-4B58-9B84-553890ADC1D5}" type="sibTrans" cxnId="{4D477D42-1A25-4366-8902-8C0DF625E3DA}">
      <dgm:prSet/>
      <dgm:spPr/>
      <dgm:t>
        <a:bodyPr/>
        <a:lstStyle/>
        <a:p>
          <a:endParaRPr lang="en-US"/>
        </a:p>
      </dgm:t>
    </dgm:pt>
    <dgm:pt modelId="{3DF8E8F2-A3E9-47DA-80A1-350DE427A45E}">
      <dgm:prSet/>
      <dgm:spPr/>
      <dgm:t>
        <a:bodyPr/>
        <a:lstStyle/>
        <a:p>
          <a:r>
            <a:rPr lang="en-US" b="0" i="0"/>
            <a:t>Summary &amp; key takeaways.</a:t>
          </a:r>
          <a:endParaRPr lang="en-US"/>
        </a:p>
      </dgm:t>
    </dgm:pt>
    <dgm:pt modelId="{B2BE42A8-9093-4BF5-9E01-6D36FA22B54D}" type="parTrans" cxnId="{8C5D6DAD-B6BA-4484-8A17-9AC005939DBB}">
      <dgm:prSet/>
      <dgm:spPr/>
      <dgm:t>
        <a:bodyPr/>
        <a:lstStyle/>
        <a:p>
          <a:endParaRPr lang="en-US"/>
        </a:p>
      </dgm:t>
    </dgm:pt>
    <dgm:pt modelId="{26E1812B-6DF3-4818-B7AF-2DAD5CE9EEF1}" type="sibTrans" cxnId="{8C5D6DAD-B6BA-4484-8A17-9AC005939DBB}">
      <dgm:prSet/>
      <dgm:spPr/>
      <dgm:t>
        <a:bodyPr/>
        <a:lstStyle/>
        <a:p>
          <a:endParaRPr lang="en-US"/>
        </a:p>
      </dgm:t>
    </dgm:pt>
    <dgm:pt modelId="{1B046236-C349-3644-B1F6-A1CD1E414402}" type="pres">
      <dgm:prSet presAssocID="{6CC8DA3A-6EA8-4B2F-A72F-56477ECE40DE}" presName="vert0" presStyleCnt="0">
        <dgm:presLayoutVars>
          <dgm:dir/>
          <dgm:animOne val="branch"/>
          <dgm:animLvl val="lvl"/>
        </dgm:presLayoutVars>
      </dgm:prSet>
      <dgm:spPr/>
    </dgm:pt>
    <dgm:pt modelId="{7FBB2EB9-BCF9-454B-B18F-9EBDAECAEAA3}" type="pres">
      <dgm:prSet presAssocID="{A45B9F7C-3B9C-4AE0-9E4E-64A53D903336}" presName="thickLine" presStyleLbl="alignNode1" presStyleIdx="0" presStyleCnt="5"/>
      <dgm:spPr/>
    </dgm:pt>
    <dgm:pt modelId="{4069E6E8-10E2-4A41-95AC-14832A707E60}" type="pres">
      <dgm:prSet presAssocID="{A45B9F7C-3B9C-4AE0-9E4E-64A53D903336}" presName="horz1" presStyleCnt="0"/>
      <dgm:spPr/>
    </dgm:pt>
    <dgm:pt modelId="{F66ECC8B-AA37-4C47-80B3-CA9E70B1FC8F}" type="pres">
      <dgm:prSet presAssocID="{A45B9F7C-3B9C-4AE0-9E4E-64A53D903336}" presName="tx1" presStyleLbl="revTx" presStyleIdx="0" presStyleCnt="5"/>
      <dgm:spPr/>
    </dgm:pt>
    <dgm:pt modelId="{89136B2D-8E9C-004A-8BF3-004B779AFE9C}" type="pres">
      <dgm:prSet presAssocID="{A45B9F7C-3B9C-4AE0-9E4E-64A53D903336}" presName="vert1" presStyleCnt="0"/>
      <dgm:spPr/>
    </dgm:pt>
    <dgm:pt modelId="{BD1CE342-1C67-CA49-BAA5-4C852DB1DB36}" type="pres">
      <dgm:prSet presAssocID="{042DB4D7-45F6-42C8-A0D6-40AF8A21FBA7}" presName="thickLine" presStyleLbl="alignNode1" presStyleIdx="1" presStyleCnt="5"/>
      <dgm:spPr/>
    </dgm:pt>
    <dgm:pt modelId="{C9863F7E-9D26-0E41-A844-B9F158218FFC}" type="pres">
      <dgm:prSet presAssocID="{042DB4D7-45F6-42C8-A0D6-40AF8A21FBA7}" presName="horz1" presStyleCnt="0"/>
      <dgm:spPr/>
    </dgm:pt>
    <dgm:pt modelId="{FDF3C9FD-F305-D044-B0BD-4B1638E179EC}" type="pres">
      <dgm:prSet presAssocID="{042DB4D7-45F6-42C8-A0D6-40AF8A21FBA7}" presName="tx1" presStyleLbl="revTx" presStyleIdx="1" presStyleCnt="5"/>
      <dgm:spPr/>
    </dgm:pt>
    <dgm:pt modelId="{251CCB0C-C04E-EB44-8EF6-A7AD063770E5}" type="pres">
      <dgm:prSet presAssocID="{042DB4D7-45F6-42C8-A0D6-40AF8A21FBA7}" presName="vert1" presStyleCnt="0"/>
      <dgm:spPr/>
    </dgm:pt>
    <dgm:pt modelId="{8D10AA08-3A67-C34E-B1B7-55CAB159889A}" type="pres">
      <dgm:prSet presAssocID="{90499895-AE97-42A4-A052-A3F593DE6D20}" presName="thickLine" presStyleLbl="alignNode1" presStyleIdx="2" presStyleCnt="5"/>
      <dgm:spPr/>
    </dgm:pt>
    <dgm:pt modelId="{EBA55A75-847F-8A47-A97E-B2D42F2C2BCE}" type="pres">
      <dgm:prSet presAssocID="{90499895-AE97-42A4-A052-A3F593DE6D20}" presName="horz1" presStyleCnt="0"/>
      <dgm:spPr/>
    </dgm:pt>
    <dgm:pt modelId="{06FFA8F5-2082-7C46-B3E6-6460D049C877}" type="pres">
      <dgm:prSet presAssocID="{90499895-AE97-42A4-A052-A3F593DE6D20}" presName="tx1" presStyleLbl="revTx" presStyleIdx="2" presStyleCnt="5"/>
      <dgm:spPr/>
    </dgm:pt>
    <dgm:pt modelId="{F92D663A-B70E-2248-90E9-942FA34BC738}" type="pres">
      <dgm:prSet presAssocID="{90499895-AE97-42A4-A052-A3F593DE6D20}" presName="vert1" presStyleCnt="0"/>
      <dgm:spPr/>
    </dgm:pt>
    <dgm:pt modelId="{FA002523-ADE7-7247-81E2-0D350D4C0BC6}" type="pres">
      <dgm:prSet presAssocID="{E1BED279-A62F-4A16-AAD4-D6E3DE8BAFD3}" presName="thickLine" presStyleLbl="alignNode1" presStyleIdx="3" presStyleCnt="5"/>
      <dgm:spPr/>
    </dgm:pt>
    <dgm:pt modelId="{0CD3756C-959D-8F4F-A880-BC1AB3E8FFC0}" type="pres">
      <dgm:prSet presAssocID="{E1BED279-A62F-4A16-AAD4-D6E3DE8BAFD3}" presName="horz1" presStyleCnt="0"/>
      <dgm:spPr/>
    </dgm:pt>
    <dgm:pt modelId="{423FD4B1-446D-4E4D-84B3-7043C0D604C3}" type="pres">
      <dgm:prSet presAssocID="{E1BED279-A62F-4A16-AAD4-D6E3DE8BAFD3}" presName="tx1" presStyleLbl="revTx" presStyleIdx="3" presStyleCnt="5"/>
      <dgm:spPr/>
    </dgm:pt>
    <dgm:pt modelId="{288E1FC9-DB09-7142-B38B-F3CD45C1D1A7}" type="pres">
      <dgm:prSet presAssocID="{E1BED279-A62F-4A16-AAD4-D6E3DE8BAFD3}" presName="vert1" presStyleCnt="0"/>
      <dgm:spPr/>
    </dgm:pt>
    <dgm:pt modelId="{68E77CAB-298D-624A-B465-AD7066974270}" type="pres">
      <dgm:prSet presAssocID="{3DF8E8F2-A3E9-47DA-80A1-350DE427A45E}" presName="thickLine" presStyleLbl="alignNode1" presStyleIdx="4" presStyleCnt="5"/>
      <dgm:spPr/>
    </dgm:pt>
    <dgm:pt modelId="{B3E3EAA4-291C-DA42-836F-7FE829F77192}" type="pres">
      <dgm:prSet presAssocID="{3DF8E8F2-A3E9-47DA-80A1-350DE427A45E}" presName="horz1" presStyleCnt="0"/>
      <dgm:spPr/>
    </dgm:pt>
    <dgm:pt modelId="{2D91C39E-EDB2-3042-A7C3-52AD5182C44B}" type="pres">
      <dgm:prSet presAssocID="{3DF8E8F2-A3E9-47DA-80A1-350DE427A45E}" presName="tx1" presStyleLbl="revTx" presStyleIdx="4" presStyleCnt="5"/>
      <dgm:spPr/>
    </dgm:pt>
    <dgm:pt modelId="{5FAE4E77-943D-044B-9DB5-87FD98BBBC7E}" type="pres">
      <dgm:prSet presAssocID="{3DF8E8F2-A3E9-47DA-80A1-350DE427A45E}" presName="vert1" presStyleCnt="0"/>
      <dgm:spPr/>
    </dgm:pt>
  </dgm:ptLst>
  <dgm:cxnLst>
    <dgm:cxn modelId="{CD58D20F-D4E1-F04A-830C-A11D50FDBC71}" type="presOf" srcId="{A45B9F7C-3B9C-4AE0-9E4E-64A53D903336}" destId="{F66ECC8B-AA37-4C47-80B3-CA9E70B1FC8F}" srcOrd="0" destOrd="0" presId="urn:microsoft.com/office/officeart/2008/layout/LinedList"/>
    <dgm:cxn modelId="{4DE6DA5D-A507-DB40-8A35-6F3CA9A64875}" type="presOf" srcId="{90499895-AE97-42A4-A052-A3F593DE6D20}" destId="{06FFA8F5-2082-7C46-B3E6-6460D049C877}" srcOrd="0" destOrd="0" presId="urn:microsoft.com/office/officeart/2008/layout/LinedList"/>
    <dgm:cxn modelId="{2A7BB961-B5E3-4D54-A12B-2E71474A1B28}" srcId="{6CC8DA3A-6EA8-4B2F-A72F-56477ECE40DE}" destId="{A45B9F7C-3B9C-4AE0-9E4E-64A53D903336}" srcOrd="0" destOrd="0" parTransId="{3E5ED18B-25F0-42E7-B35D-C7F8C7545615}" sibTransId="{C486A097-3AB2-4A65-B7D0-3BE8A3B97D13}"/>
    <dgm:cxn modelId="{4D477D42-1A25-4366-8902-8C0DF625E3DA}" srcId="{6CC8DA3A-6EA8-4B2F-A72F-56477ECE40DE}" destId="{E1BED279-A62F-4A16-AAD4-D6E3DE8BAFD3}" srcOrd="3" destOrd="0" parTransId="{94E90EA7-1CC8-4A88-BC4E-D966E1704EF6}" sibTransId="{1B1B32F5-A2FB-4B58-9B84-553890ADC1D5}"/>
    <dgm:cxn modelId="{944DD97D-B4A1-4AAE-A11F-15F263FDA22F}" srcId="{6CC8DA3A-6EA8-4B2F-A72F-56477ECE40DE}" destId="{042DB4D7-45F6-42C8-A0D6-40AF8A21FBA7}" srcOrd="1" destOrd="0" parTransId="{FC19690C-0CE5-4171-A3DD-3064A0B42134}" sibTransId="{AF0B5D8D-A859-4EB0-94C5-EAD8ECDF74D1}"/>
    <dgm:cxn modelId="{BE0A4880-DAA3-1B40-A1DB-104CF7DF58ED}" type="presOf" srcId="{042DB4D7-45F6-42C8-A0D6-40AF8A21FBA7}" destId="{FDF3C9FD-F305-D044-B0BD-4B1638E179EC}" srcOrd="0" destOrd="0" presId="urn:microsoft.com/office/officeart/2008/layout/LinedList"/>
    <dgm:cxn modelId="{92336090-F63F-174E-9906-5CE3A288721E}" type="presOf" srcId="{3DF8E8F2-A3E9-47DA-80A1-350DE427A45E}" destId="{2D91C39E-EDB2-3042-A7C3-52AD5182C44B}" srcOrd="0" destOrd="0" presId="urn:microsoft.com/office/officeart/2008/layout/LinedList"/>
    <dgm:cxn modelId="{8C5D6DAD-B6BA-4484-8A17-9AC005939DBB}" srcId="{6CC8DA3A-6EA8-4B2F-A72F-56477ECE40DE}" destId="{3DF8E8F2-A3E9-47DA-80A1-350DE427A45E}" srcOrd="4" destOrd="0" parTransId="{B2BE42A8-9093-4BF5-9E01-6D36FA22B54D}" sibTransId="{26E1812B-6DF3-4818-B7AF-2DAD5CE9EEF1}"/>
    <dgm:cxn modelId="{DA4B26B5-8A96-47E5-BB55-B5F0FBC16E68}" srcId="{6CC8DA3A-6EA8-4B2F-A72F-56477ECE40DE}" destId="{90499895-AE97-42A4-A052-A3F593DE6D20}" srcOrd="2" destOrd="0" parTransId="{27AEE268-4B60-44FD-9496-BB6204CED126}" sibTransId="{12265645-A441-421F-8840-D7B0AF8F61DB}"/>
    <dgm:cxn modelId="{8C961CB8-EEEE-1B49-B4FA-5E2B0E6E5487}" type="presOf" srcId="{E1BED279-A62F-4A16-AAD4-D6E3DE8BAFD3}" destId="{423FD4B1-446D-4E4D-84B3-7043C0D604C3}" srcOrd="0" destOrd="0" presId="urn:microsoft.com/office/officeart/2008/layout/LinedList"/>
    <dgm:cxn modelId="{BAE326ED-3719-844B-865E-FF4D2752375A}" type="presOf" srcId="{6CC8DA3A-6EA8-4B2F-A72F-56477ECE40DE}" destId="{1B046236-C349-3644-B1F6-A1CD1E414402}" srcOrd="0" destOrd="0" presId="urn:microsoft.com/office/officeart/2008/layout/LinedList"/>
    <dgm:cxn modelId="{F2EFF26E-4691-FF44-8B99-9AD831D8D2AE}" type="presParOf" srcId="{1B046236-C349-3644-B1F6-A1CD1E414402}" destId="{7FBB2EB9-BCF9-454B-B18F-9EBDAECAEAA3}" srcOrd="0" destOrd="0" presId="urn:microsoft.com/office/officeart/2008/layout/LinedList"/>
    <dgm:cxn modelId="{BEA194CD-0840-DD40-8037-C054A20A023A}" type="presParOf" srcId="{1B046236-C349-3644-B1F6-A1CD1E414402}" destId="{4069E6E8-10E2-4A41-95AC-14832A707E60}" srcOrd="1" destOrd="0" presId="urn:microsoft.com/office/officeart/2008/layout/LinedList"/>
    <dgm:cxn modelId="{E9C87965-2AF7-E049-92C9-768E3AC40F9F}" type="presParOf" srcId="{4069E6E8-10E2-4A41-95AC-14832A707E60}" destId="{F66ECC8B-AA37-4C47-80B3-CA9E70B1FC8F}" srcOrd="0" destOrd="0" presId="urn:microsoft.com/office/officeart/2008/layout/LinedList"/>
    <dgm:cxn modelId="{84E89736-513F-8043-AAAC-65CDFA015836}" type="presParOf" srcId="{4069E6E8-10E2-4A41-95AC-14832A707E60}" destId="{89136B2D-8E9C-004A-8BF3-004B779AFE9C}" srcOrd="1" destOrd="0" presId="urn:microsoft.com/office/officeart/2008/layout/LinedList"/>
    <dgm:cxn modelId="{DE0ACF69-3542-8347-8301-4EA27FB31D33}" type="presParOf" srcId="{1B046236-C349-3644-B1F6-A1CD1E414402}" destId="{BD1CE342-1C67-CA49-BAA5-4C852DB1DB36}" srcOrd="2" destOrd="0" presId="urn:microsoft.com/office/officeart/2008/layout/LinedList"/>
    <dgm:cxn modelId="{FE205FE6-4719-9841-9030-1530C9A96D53}" type="presParOf" srcId="{1B046236-C349-3644-B1F6-A1CD1E414402}" destId="{C9863F7E-9D26-0E41-A844-B9F158218FFC}" srcOrd="3" destOrd="0" presId="urn:microsoft.com/office/officeart/2008/layout/LinedList"/>
    <dgm:cxn modelId="{039EC7E5-3320-D14E-9BAF-CB98144A3C6E}" type="presParOf" srcId="{C9863F7E-9D26-0E41-A844-B9F158218FFC}" destId="{FDF3C9FD-F305-D044-B0BD-4B1638E179EC}" srcOrd="0" destOrd="0" presId="urn:microsoft.com/office/officeart/2008/layout/LinedList"/>
    <dgm:cxn modelId="{5DC62030-FB9B-9D4E-AFEA-17735F468D57}" type="presParOf" srcId="{C9863F7E-9D26-0E41-A844-B9F158218FFC}" destId="{251CCB0C-C04E-EB44-8EF6-A7AD063770E5}" srcOrd="1" destOrd="0" presId="urn:microsoft.com/office/officeart/2008/layout/LinedList"/>
    <dgm:cxn modelId="{DCBE4ADB-E07A-D848-AF75-20EF1D1DB521}" type="presParOf" srcId="{1B046236-C349-3644-B1F6-A1CD1E414402}" destId="{8D10AA08-3A67-C34E-B1B7-55CAB159889A}" srcOrd="4" destOrd="0" presId="urn:microsoft.com/office/officeart/2008/layout/LinedList"/>
    <dgm:cxn modelId="{E614995C-2ED1-F345-A54F-71F6A6E87411}" type="presParOf" srcId="{1B046236-C349-3644-B1F6-A1CD1E414402}" destId="{EBA55A75-847F-8A47-A97E-B2D42F2C2BCE}" srcOrd="5" destOrd="0" presId="urn:microsoft.com/office/officeart/2008/layout/LinedList"/>
    <dgm:cxn modelId="{29F75C91-71ED-654E-8F63-97C53052087F}" type="presParOf" srcId="{EBA55A75-847F-8A47-A97E-B2D42F2C2BCE}" destId="{06FFA8F5-2082-7C46-B3E6-6460D049C877}" srcOrd="0" destOrd="0" presId="urn:microsoft.com/office/officeart/2008/layout/LinedList"/>
    <dgm:cxn modelId="{59BCD42C-A6F5-6545-B070-65DF515FD5E6}" type="presParOf" srcId="{EBA55A75-847F-8A47-A97E-B2D42F2C2BCE}" destId="{F92D663A-B70E-2248-90E9-942FA34BC738}" srcOrd="1" destOrd="0" presId="urn:microsoft.com/office/officeart/2008/layout/LinedList"/>
    <dgm:cxn modelId="{DA7A8E96-9A3A-5B4E-862F-0A8DB375AAC2}" type="presParOf" srcId="{1B046236-C349-3644-B1F6-A1CD1E414402}" destId="{FA002523-ADE7-7247-81E2-0D350D4C0BC6}" srcOrd="6" destOrd="0" presId="urn:microsoft.com/office/officeart/2008/layout/LinedList"/>
    <dgm:cxn modelId="{B32F372F-D304-C244-A8F7-13F6C3C2CA30}" type="presParOf" srcId="{1B046236-C349-3644-B1F6-A1CD1E414402}" destId="{0CD3756C-959D-8F4F-A880-BC1AB3E8FFC0}" srcOrd="7" destOrd="0" presId="urn:microsoft.com/office/officeart/2008/layout/LinedList"/>
    <dgm:cxn modelId="{2D58E17C-0F92-7246-93B5-11A18F5E43D1}" type="presParOf" srcId="{0CD3756C-959D-8F4F-A880-BC1AB3E8FFC0}" destId="{423FD4B1-446D-4E4D-84B3-7043C0D604C3}" srcOrd="0" destOrd="0" presId="urn:microsoft.com/office/officeart/2008/layout/LinedList"/>
    <dgm:cxn modelId="{8A6B8AB2-EF70-6D4D-BBE5-E9B86B0AF1FD}" type="presParOf" srcId="{0CD3756C-959D-8F4F-A880-BC1AB3E8FFC0}" destId="{288E1FC9-DB09-7142-B38B-F3CD45C1D1A7}" srcOrd="1" destOrd="0" presId="urn:microsoft.com/office/officeart/2008/layout/LinedList"/>
    <dgm:cxn modelId="{6CD56518-C635-FA49-90DE-5C98A71A18C7}" type="presParOf" srcId="{1B046236-C349-3644-B1F6-A1CD1E414402}" destId="{68E77CAB-298D-624A-B465-AD7066974270}" srcOrd="8" destOrd="0" presId="urn:microsoft.com/office/officeart/2008/layout/LinedList"/>
    <dgm:cxn modelId="{9504579C-8E63-9246-976F-9AA206D44DCE}" type="presParOf" srcId="{1B046236-C349-3644-B1F6-A1CD1E414402}" destId="{B3E3EAA4-291C-DA42-836F-7FE829F77192}" srcOrd="9" destOrd="0" presId="urn:microsoft.com/office/officeart/2008/layout/LinedList"/>
    <dgm:cxn modelId="{4584BE48-9927-9B4A-A150-F1236A59AC83}" type="presParOf" srcId="{B3E3EAA4-291C-DA42-836F-7FE829F77192}" destId="{2D91C39E-EDB2-3042-A7C3-52AD5182C44B}" srcOrd="0" destOrd="0" presId="urn:microsoft.com/office/officeart/2008/layout/LinedList"/>
    <dgm:cxn modelId="{034367D8-DCD6-FC4F-AB30-451B07282C1E}" type="presParOf" srcId="{B3E3EAA4-291C-DA42-836F-7FE829F77192}" destId="{5FAE4E77-943D-044B-9DB5-87FD98BBBC7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0A5E82-818E-4111-8193-0944FE9E8227}" type="doc">
      <dgm:prSet loTypeId="urn:microsoft.com/office/officeart/2008/layout/LinedList" loCatId="list" qsTypeId="urn:microsoft.com/office/officeart/2005/8/quickstyle/simple5" qsCatId="simple" csTypeId="urn:microsoft.com/office/officeart/2005/8/colors/accent3_2" csCatId="accent3"/>
      <dgm:spPr/>
      <dgm:t>
        <a:bodyPr/>
        <a:lstStyle/>
        <a:p>
          <a:endParaRPr lang="en-US"/>
        </a:p>
      </dgm:t>
    </dgm:pt>
    <dgm:pt modelId="{A924E529-FD41-4E79-8187-1816750A4379}">
      <dgm:prSet/>
      <dgm:spPr/>
      <dgm:t>
        <a:bodyPr/>
        <a:lstStyle/>
        <a:p>
          <a:r>
            <a:rPr lang="en-US" b="0" i="0" dirty="0"/>
            <a:t>During the Christchurch terror attack and COVID-19 pandemic, New Zealand Prime Minister Jacinda Ardern demonstrated high emotional presence. </a:t>
          </a:r>
          <a:endParaRPr lang="en-US" dirty="0"/>
        </a:p>
      </dgm:t>
    </dgm:pt>
    <dgm:pt modelId="{A59CE4D2-415D-4E15-A540-0DCFB8EBF649}" type="parTrans" cxnId="{94999298-687B-4482-BDFC-40AEE907C6FB}">
      <dgm:prSet/>
      <dgm:spPr/>
      <dgm:t>
        <a:bodyPr/>
        <a:lstStyle/>
        <a:p>
          <a:endParaRPr lang="en-US"/>
        </a:p>
      </dgm:t>
    </dgm:pt>
    <dgm:pt modelId="{6DA8EEE2-5E31-463A-A3D3-48A6FDB78DB5}" type="sibTrans" cxnId="{94999298-687B-4482-BDFC-40AEE907C6FB}">
      <dgm:prSet/>
      <dgm:spPr/>
      <dgm:t>
        <a:bodyPr/>
        <a:lstStyle/>
        <a:p>
          <a:endParaRPr lang="en-US"/>
        </a:p>
      </dgm:t>
    </dgm:pt>
    <dgm:pt modelId="{463E465A-0A5B-4DFF-9729-1276B4BEC96C}">
      <dgm:prSet/>
      <dgm:spPr/>
      <dgm:t>
        <a:bodyPr/>
        <a:lstStyle/>
        <a:p>
          <a:r>
            <a:rPr lang="en-US" b="0" i="0"/>
            <a:t>Her calm, transparent, and empathetic communication style fostered public trust and cohesion, earning global respect for her emotionally intelligent crisis leadership (BBC, 2019).</a:t>
          </a:r>
          <a:endParaRPr lang="en-US"/>
        </a:p>
      </dgm:t>
    </dgm:pt>
    <dgm:pt modelId="{371634A8-996B-447A-8507-01CAB80A932E}" type="parTrans" cxnId="{8F3A9B3E-E112-41B8-BD31-F52EFBE7E56E}">
      <dgm:prSet/>
      <dgm:spPr/>
      <dgm:t>
        <a:bodyPr/>
        <a:lstStyle/>
        <a:p>
          <a:endParaRPr lang="en-US"/>
        </a:p>
      </dgm:t>
    </dgm:pt>
    <dgm:pt modelId="{6759570E-A5EA-4F53-81CD-DE1C073BCC81}" type="sibTrans" cxnId="{8F3A9B3E-E112-41B8-BD31-F52EFBE7E56E}">
      <dgm:prSet/>
      <dgm:spPr/>
      <dgm:t>
        <a:bodyPr/>
        <a:lstStyle/>
        <a:p>
          <a:endParaRPr lang="en-US"/>
        </a:p>
      </dgm:t>
    </dgm:pt>
    <dgm:pt modelId="{B8166A10-2AF9-C64F-8DD5-6247FD229F73}" type="pres">
      <dgm:prSet presAssocID="{8F0A5E82-818E-4111-8193-0944FE9E8227}" presName="vert0" presStyleCnt="0">
        <dgm:presLayoutVars>
          <dgm:dir/>
          <dgm:animOne val="branch"/>
          <dgm:animLvl val="lvl"/>
        </dgm:presLayoutVars>
      </dgm:prSet>
      <dgm:spPr/>
    </dgm:pt>
    <dgm:pt modelId="{259B8A97-1749-644B-A068-1D4FB6C9BEA8}" type="pres">
      <dgm:prSet presAssocID="{A924E529-FD41-4E79-8187-1816750A4379}" presName="thickLine" presStyleLbl="alignNode1" presStyleIdx="0" presStyleCnt="2"/>
      <dgm:spPr/>
    </dgm:pt>
    <dgm:pt modelId="{8C4D6646-799F-E14D-AFE0-912A7765FAFD}" type="pres">
      <dgm:prSet presAssocID="{A924E529-FD41-4E79-8187-1816750A4379}" presName="horz1" presStyleCnt="0"/>
      <dgm:spPr/>
    </dgm:pt>
    <dgm:pt modelId="{C71772A7-E30B-684B-AFB6-D4EFDAE4DBF3}" type="pres">
      <dgm:prSet presAssocID="{A924E529-FD41-4E79-8187-1816750A4379}" presName="tx1" presStyleLbl="revTx" presStyleIdx="0" presStyleCnt="2"/>
      <dgm:spPr/>
    </dgm:pt>
    <dgm:pt modelId="{0E3E3472-306C-054E-9F19-97ED44EFBBC2}" type="pres">
      <dgm:prSet presAssocID="{A924E529-FD41-4E79-8187-1816750A4379}" presName="vert1" presStyleCnt="0"/>
      <dgm:spPr/>
    </dgm:pt>
    <dgm:pt modelId="{78CF9287-521A-2445-B25A-9B6BA38DB3B4}" type="pres">
      <dgm:prSet presAssocID="{463E465A-0A5B-4DFF-9729-1276B4BEC96C}" presName="thickLine" presStyleLbl="alignNode1" presStyleIdx="1" presStyleCnt="2"/>
      <dgm:spPr/>
    </dgm:pt>
    <dgm:pt modelId="{C7653FD6-4091-5841-A371-59833CBBDFDD}" type="pres">
      <dgm:prSet presAssocID="{463E465A-0A5B-4DFF-9729-1276B4BEC96C}" presName="horz1" presStyleCnt="0"/>
      <dgm:spPr/>
    </dgm:pt>
    <dgm:pt modelId="{14A34256-5186-8149-914E-017ACB7624FB}" type="pres">
      <dgm:prSet presAssocID="{463E465A-0A5B-4DFF-9729-1276B4BEC96C}" presName="tx1" presStyleLbl="revTx" presStyleIdx="1" presStyleCnt="2"/>
      <dgm:spPr/>
    </dgm:pt>
    <dgm:pt modelId="{5DF0DFE7-7BC8-7943-8DDD-292F8B86306D}" type="pres">
      <dgm:prSet presAssocID="{463E465A-0A5B-4DFF-9729-1276B4BEC96C}" presName="vert1" presStyleCnt="0"/>
      <dgm:spPr/>
    </dgm:pt>
  </dgm:ptLst>
  <dgm:cxnLst>
    <dgm:cxn modelId="{6D2EAF12-8CA3-4C44-879E-837291EEA1D2}" type="presOf" srcId="{463E465A-0A5B-4DFF-9729-1276B4BEC96C}" destId="{14A34256-5186-8149-914E-017ACB7624FB}" srcOrd="0" destOrd="0" presId="urn:microsoft.com/office/officeart/2008/layout/LinedList"/>
    <dgm:cxn modelId="{5627941A-3660-8D4F-BEAB-18725EB371DC}" type="presOf" srcId="{8F0A5E82-818E-4111-8193-0944FE9E8227}" destId="{B8166A10-2AF9-C64F-8DD5-6247FD229F73}" srcOrd="0" destOrd="0" presId="urn:microsoft.com/office/officeart/2008/layout/LinedList"/>
    <dgm:cxn modelId="{8F3A9B3E-E112-41B8-BD31-F52EFBE7E56E}" srcId="{8F0A5E82-818E-4111-8193-0944FE9E8227}" destId="{463E465A-0A5B-4DFF-9729-1276B4BEC96C}" srcOrd="1" destOrd="0" parTransId="{371634A8-996B-447A-8507-01CAB80A932E}" sibTransId="{6759570E-A5EA-4F53-81CD-DE1C073BCC81}"/>
    <dgm:cxn modelId="{075CD747-0A73-4E40-84AE-8C6E20ECE092}" type="presOf" srcId="{A924E529-FD41-4E79-8187-1816750A4379}" destId="{C71772A7-E30B-684B-AFB6-D4EFDAE4DBF3}" srcOrd="0" destOrd="0" presId="urn:microsoft.com/office/officeart/2008/layout/LinedList"/>
    <dgm:cxn modelId="{94999298-687B-4482-BDFC-40AEE907C6FB}" srcId="{8F0A5E82-818E-4111-8193-0944FE9E8227}" destId="{A924E529-FD41-4E79-8187-1816750A4379}" srcOrd="0" destOrd="0" parTransId="{A59CE4D2-415D-4E15-A540-0DCFB8EBF649}" sibTransId="{6DA8EEE2-5E31-463A-A3D3-48A6FDB78DB5}"/>
    <dgm:cxn modelId="{49D5218E-CD3B-1F4F-A3CC-3348BC2DF829}" type="presParOf" srcId="{B8166A10-2AF9-C64F-8DD5-6247FD229F73}" destId="{259B8A97-1749-644B-A068-1D4FB6C9BEA8}" srcOrd="0" destOrd="0" presId="urn:microsoft.com/office/officeart/2008/layout/LinedList"/>
    <dgm:cxn modelId="{91B031AA-604A-AA46-BFB3-273FF7794BAF}" type="presParOf" srcId="{B8166A10-2AF9-C64F-8DD5-6247FD229F73}" destId="{8C4D6646-799F-E14D-AFE0-912A7765FAFD}" srcOrd="1" destOrd="0" presId="urn:microsoft.com/office/officeart/2008/layout/LinedList"/>
    <dgm:cxn modelId="{A358BAC3-B1B2-EE44-80D8-F77A73E3584D}" type="presParOf" srcId="{8C4D6646-799F-E14D-AFE0-912A7765FAFD}" destId="{C71772A7-E30B-684B-AFB6-D4EFDAE4DBF3}" srcOrd="0" destOrd="0" presId="urn:microsoft.com/office/officeart/2008/layout/LinedList"/>
    <dgm:cxn modelId="{E780ED38-6352-154F-B268-B550432EC459}" type="presParOf" srcId="{8C4D6646-799F-E14D-AFE0-912A7765FAFD}" destId="{0E3E3472-306C-054E-9F19-97ED44EFBBC2}" srcOrd="1" destOrd="0" presId="urn:microsoft.com/office/officeart/2008/layout/LinedList"/>
    <dgm:cxn modelId="{FD9C86A4-3DC8-4B48-87A2-02E2C021FC49}" type="presParOf" srcId="{B8166A10-2AF9-C64F-8DD5-6247FD229F73}" destId="{78CF9287-521A-2445-B25A-9B6BA38DB3B4}" srcOrd="2" destOrd="0" presId="urn:microsoft.com/office/officeart/2008/layout/LinedList"/>
    <dgm:cxn modelId="{111A3811-6374-D347-B63F-DE1D6FC6A079}" type="presParOf" srcId="{B8166A10-2AF9-C64F-8DD5-6247FD229F73}" destId="{C7653FD6-4091-5841-A371-59833CBBDFDD}" srcOrd="3" destOrd="0" presId="urn:microsoft.com/office/officeart/2008/layout/LinedList"/>
    <dgm:cxn modelId="{5629EF8B-EE31-C34D-80F2-DE8437A29E84}" type="presParOf" srcId="{C7653FD6-4091-5841-A371-59833CBBDFDD}" destId="{14A34256-5186-8149-914E-017ACB7624FB}" srcOrd="0" destOrd="0" presId="urn:microsoft.com/office/officeart/2008/layout/LinedList"/>
    <dgm:cxn modelId="{5F8D83E8-8B22-CD4F-A301-A1647691860C}" type="presParOf" srcId="{C7653FD6-4091-5841-A371-59833CBBDFDD}" destId="{5DF0DFE7-7BC8-7943-8DDD-292F8B86306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01F2E8-00BA-434A-8213-69BFAB8F0F8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563F302-A5EE-4638-A9C1-17B0E3B663F8}">
      <dgm:prSet/>
      <dgm:spPr/>
      <dgm:t>
        <a:bodyPr/>
        <a:lstStyle/>
        <a:p>
          <a:r>
            <a:rPr lang="en-US" b="0" i="0"/>
            <a:t>Cultural Intelligence (CQ) is an individual's capability to function and manage effectively in culturally diverse settings. It is the ability to relate and work productively across cultures.</a:t>
          </a:r>
          <a:endParaRPr lang="en-US"/>
        </a:p>
      </dgm:t>
    </dgm:pt>
    <dgm:pt modelId="{6386DB63-58DB-4B3C-BF57-EED5E6025B5C}" type="parTrans" cxnId="{B3E39C36-5783-4FDE-B4ED-D419B2C13FF5}">
      <dgm:prSet/>
      <dgm:spPr/>
      <dgm:t>
        <a:bodyPr/>
        <a:lstStyle/>
        <a:p>
          <a:endParaRPr lang="en-US"/>
        </a:p>
      </dgm:t>
    </dgm:pt>
    <dgm:pt modelId="{948B1621-EE2D-4F10-8FCF-A3DE2E431133}" type="sibTrans" cxnId="{B3E39C36-5783-4FDE-B4ED-D419B2C13FF5}">
      <dgm:prSet/>
      <dgm:spPr/>
      <dgm:t>
        <a:bodyPr/>
        <a:lstStyle/>
        <a:p>
          <a:endParaRPr lang="en-US"/>
        </a:p>
      </dgm:t>
    </dgm:pt>
    <dgm:pt modelId="{E28529B5-2DC0-463B-A420-9BC6BF088026}">
      <dgm:prSet/>
      <dgm:spPr/>
      <dgm:t>
        <a:bodyPr/>
        <a:lstStyle/>
        <a:p>
          <a:r>
            <a:rPr lang="en-US" b="0" i="0"/>
            <a:t>This crucial capability allows one to understand unfamiliar cultural contexts, adapt their behavior, and communicate effectively, which is essential for leading global and multicultural teams (Earley &amp; Ang, 2003).</a:t>
          </a:r>
          <a:endParaRPr lang="en-US"/>
        </a:p>
      </dgm:t>
    </dgm:pt>
    <dgm:pt modelId="{7F59BD2E-2568-4D67-A27F-BA58397C9BFB}" type="parTrans" cxnId="{ED879DBF-F2C5-4EF6-B532-AD3849DFF4B7}">
      <dgm:prSet/>
      <dgm:spPr/>
      <dgm:t>
        <a:bodyPr/>
        <a:lstStyle/>
        <a:p>
          <a:endParaRPr lang="en-US"/>
        </a:p>
      </dgm:t>
    </dgm:pt>
    <dgm:pt modelId="{B0CEFFB4-B3DD-4D9B-B2EE-CB258FCAFC17}" type="sibTrans" cxnId="{ED879DBF-F2C5-4EF6-B532-AD3849DFF4B7}">
      <dgm:prSet/>
      <dgm:spPr/>
      <dgm:t>
        <a:bodyPr/>
        <a:lstStyle/>
        <a:p>
          <a:endParaRPr lang="en-US"/>
        </a:p>
      </dgm:t>
    </dgm:pt>
    <dgm:pt modelId="{5CC3E218-94C7-0942-9B51-88E83A673834}" type="pres">
      <dgm:prSet presAssocID="{A601F2E8-00BA-434A-8213-69BFAB8F0F8C}" presName="hierChild1" presStyleCnt="0">
        <dgm:presLayoutVars>
          <dgm:chPref val="1"/>
          <dgm:dir/>
          <dgm:animOne val="branch"/>
          <dgm:animLvl val="lvl"/>
          <dgm:resizeHandles/>
        </dgm:presLayoutVars>
      </dgm:prSet>
      <dgm:spPr/>
    </dgm:pt>
    <dgm:pt modelId="{8D38C7CF-47B7-1B4C-885E-04C2ED7F8E3C}" type="pres">
      <dgm:prSet presAssocID="{6563F302-A5EE-4638-A9C1-17B0E3B663F8}" presName="hierRoot1" presStyleCnt="0"/>
      <dgm:spPr/>
    </dgm:pt>
    <dgm:pt modelId="{FB87920D-75EC-CB4D-8C57-850709F45031}" type="pres">
      <dgm:prSet presAssocID="{6563F302-A5EE-4638-A9C1-17B0E3B663F8}" presName="composite" presStyleCnt="0"/>
      <dgm:spPr/>
    </dgm:pt>
    <dgm:pt modelId="{DB0D4B27-3EEE-8945-8C0A-DECBDE108A21}" type="pres">
      <dgm:prSet presAssocID="{6563F302-A5EE-4638-A9C1-17B0E3B663F8}" presName="background" presStyleLbl="node0" presStyleIdx="0" presStyleCnt="2"/>
      <dgm:spPr/>
    </dgm:pt>
    <dgm:pt modelId="{4FCDCDE2-3F8E-5742-AAA9-2B0D1F5D4030}" type="pres">
      <dgm:prSet presAssocID="{6563F302-A5EE-4638-A9C1-17B0E3B663F8}" presName="text" presStyleLbl="fgAcc0" presStyleIdx="0" presStyleCnt="2">
        <dgm:presLayoutVars>
          <dgm:chPref val="3"/>
        </dgm:presLayoutVars>
      </dgm:prSet>
      <dgm:spPr/>
    </dgm:pt>
    <dgm:pt modelId="{20AB5C16-E893-D441-A26F-380CF09C1472}" type="pres">
      <dgm:prSet presAssocID="{6563F302-A5EE-4638-A9C1-17B0E3B663F8}" presName="hierChild2" presStyleCnt="0"/>
      <dgm:spPr/>
    </dgm:pt>
    <dgm:pt modelId="{19098FA9-1192-1944-B0EC-E3F6BE74E0DD}" type="pres">
      <dgm:prSet presAssocID="{E28529B5-2DC0-463B-A420-9BC6BF088026}" presName="hierRoot1" presStyleCnt="0"/>
      <dgm:spPr/>
    </dgm:pt>
    <dgm:pt modelId="{5A1964A7-AEC9-6344-877F-649F20CCCBD7}" type="pres">
      <dgm:prSet presAssocID="{E28529B5-2DC0-463B-A420-9BC6BF088026}" presName="composite" presStyleCnt="0"/>
      <dgm:spPr/>
    </dgm:pt>
    <dgm:pt modelId="{AA31EB48-2FF6-8C42-B831-4625E6235D07}" type="pres">
      <dgm:prSet presAssocID="{E28529B5-2DC0-463B-A420-9BC6BF088026}" presName="background" presStyleLbl="node0" presStyleIdx="1" presStyleCnt="2"/>
      <dgm:spPr/>
    </dgm:pt>
    <dgm:pt modelId="{7719E9ED-F6EE-6C44-9C5F-B82CBCDE3FF4}" type="pres">
      <dgm:prSet presAssocID="{E28529B5-2DC0-463B-A420-9BC6BF088026}" presName="text" presStyleLbl="fgAcc0" presStyleIdx="1" presStyleCnt="2">
        <dgm:presLayoutVars>
          <dgm:chPref val="3"/>
        </dgm:presLayoutVars>
      </dgm:prSet>
      <dgm:spPr/>
    </dgm:pt>
    <dgm:pt modelId="{FB7F7025-DF52-1D42-BEC4-F38B9C076230}" type="pres">
      <dgm:prSet presAssocID="{E28529B5-2DC0-463B-A420-9BC6BF088026}" presName="hierChild2" presStyleCnt="0"/>
      <dgm:spPr/>
    </dgm:pt>
  </dgm:ptLst>
  <dgm:cxnLst>
    <dgm:cxn modelId="{B3E39C36-5783-4FDE-B4ED-D419B2C13FF5}" srcId="{A601F2E8-00BA-434A-8213-69BFAB8F0F8C}" destId="{6563F302-A5EE-4638-A9C1-17B0E3B663F8}" srcOrd="0" destOrd="0" parTransId="{6386DB63-58DB-4B3C-BF57-EED5E6025B5C}" sibTransId="{948B1621-EE2D-4F10-8FCF-A3DE2E431133}"/>
    <dgm:cxn modelId="{B05D9595-D9AC-D648-A5C0-D7E9D768B0D7}" type="presOf" srcId="{E28529B5-2DC0-463B-A420-9BC6BF088026}" destId="{7719E9ED-F6EE-6C44-9C5F-B82CBCDE3FF4}" srcOrd="0" destOrd="0" presId="urn:microsoft.com/office/officeart/2005/8/layout/hierarchy1"/>
    <dgm:cxn modelId="{825776AE-2DB2-6648-A79B-8CC428B29A46}" type="presOf" srcId="{A601F2E8-00BA-434A-8213-69BFAB8F0F8C}" destId="{5CC3E218-94C7-0942-9B51-88E83A673834}" srcOrd="0" destOrd="0" presId="urn:microsoft.com/office/officeart/2005/8/layout/hierarchy1"/>
    <dgm:cxn modelId="{ED879DBF-F2C5-4EF6-B532-AD3849DFF4B7}" srcId="{A601F2E8-00BA-434A-8213-69BFAB8F0F8C}" destId="{E28529B5-2DC0-463B-A420-9BC6BF088026}" srcOrd="1" destOrd="0" parTransId="{7F59BD2E-2568-4D67-A27F-BA58397C9BFB}" sibTransId="{B0CEFFB4-B3DD-4D9B-B2EE-CB258FCAFC17}"/>
    <dgm:cxn modelId="{7A349ED4-4E87-0440-B499-F4415D8E3FF1}" type="presOf" srcId="{6563F302-A5EE-4638-A9C1-17B0E3B663F8}" destId="{4FCDCDE2-3F8E-5742-AAA9-2B0D1F5D4030}" srcOrd="0" destOrd="0" presId="urn:microsoft.com/office/officeart/2005/8/layout/hierarchy1"/>
    <dgm:cxn modelId="{C014C5B8-CBEF-6C4A-8391-08840A278455}" type="presParOf" srcId="{5CC3E218-94C7-0942-9B51-88E83A673834}" destId="{8D38C7CF-47B7-1B4C-885E-04C2ED7F8E3C}" srcOrd="0" destOrd="0" presId="urn:microsoft.com/office/officeart/2005/8/layout/hierarchy1"/>
    <dgm:cxn modelId="{281CD9D2-7AE3-9644-85E5-AAB034FB8907}" type="presParOf" srcId="{8D38C7CF-47B7-1B4C-885E-04C2ED7F8E3C}" destId="{FB87920D-75EC-CB4D-8C57-850709F45031}" srcOrd="0" destOrd="0" presId="urn:microsoft.com/office/officeart/2005/8/layout/hierarchy1"/>
    <dgm:cxn modelId="{6A344D13-9C3C-CC45-9671-DCC1286FCC31}" type="presParOf" srcId="{FB87920D-75EC-CB4D-8C57-850709F45031}" destId="{DB0D4B27-3EEE-8945-8C0A-DECBDE108A21}" srcOrd="0" destOrd="0" presId="urn:microsoft.com/office/officeart/2005/8/layout/hierarchy1"/>
    <dgm:cxn modelId="{81F56CAE-45C4-3045-B05E-7C19305CF63D}" type="presParOf" srcId="{FB87920D-75EC-CB4D-8C57-850709F45031}" destId="{4FCDCDE2-3F8E-5742-AAA9-2B0D1F5D4030}" srcOrd="1" destOrd="0" presId="urn:microsoft.com/office/officeart/2005/8/layout/hierarchy1"/>
    <dgm:cxn modelId="{CA6C5503-5F56-7B41-BD63-F7A6B653A6A8}" type="presParOf" srcId="{8D38C7CF-47B7-1B4C-885E-04C2ED7F8E3C}" destId="{20AB5C16-E893-D441-A26F-380CF09C1472}" srcOrd="1" destOrd="0" presId="urn:microsoft.com/office/officeart/2005/8/layout/hierarchy1"/>
    <dgm:cxn modelId="{AD4CE888-F84C-8640-B7F7-EFC08F5E7DEA}" type="presParOf" srcId="{5CC3E218-94C7-0942-9B51-88E83A673834}" destId="{19098FA9-1192-1944-B0EC-E3F6BE74E0DD}" srcOrd="1" destOrd="0" presId="urn:microsoft.com/office/officeart/2005/8/layout/hierarchy1"/>
    <dgm:cxn modelId="{734AF08F-4C3A-8242-B4FC-5D1B0E0C59D0}" type="presParOf" srcId="{19098FA9-1192-1944-B0EC-E3F6BE74E0DD}" destId="{5A1964A7-AEC9-6344-877F-649F20CCCBD7}" srcOrd="0" destOrd="0" presId="urn:microsoft.com/office/officeart/2005/8/layout/hierarchy1"/>
    <dgm:cxn modelId="{D33F571E-6785-F24B-A6E4-595068601F55}" type="presParOf" srcId="{5A1964A7-AEC9-6344-877F-649F20CCCBD7}" destId="{AA31EB48-2FF6-8C42-B831-4625E6235D07}" srcOrd="0" destOrd="0" presId="urn:microsoft.com/office/officeart/2005/8/layout/hierarchy1"/>
    <dgm:cxn modelId="{A830D4A3-0DAF-9A47-95D1-E8C7DE543DE5}" type="presParOf" srcId="{5A1964A7-AEC9-6344-877F-649F20CCCBD7}" destId="{7719E9ED-F6EE-6C44-9C5F-B82CBCDE3FF4}" srcOrd="1" destOrd="0" presId="urn:microsoft.com/office/officeart/2005/8/layout/hierarchy1"/>
    <dgm:cxn modelId="{9217EB66-9574-FD40-93E8-A78FCFF18DB4}" type="presParOf" srcId="{19098FA9-1192-1944-B0EC-E3F6BE74E0DD}" destId="{FB7F7025-DF52-1D42-BEC4-F38B9C07623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464BDA-17B3-4890-8D2E-2A77030AB634}" type="doc">
      <dgm:prSet loTypeId="urn:microsoft.com/office/officeart/2005/8/layout/hierarchy1" loCatId="hierarchy" qsTypeId="urn:microsoft.com/office/officeart/2005/8/quickstyle/simple4" qsCatId="simple" csTypeId="urn:microsoft.com/office/officeart/2005/8/colors/accent2_2" csCatId="accent2" phldr="1"/>
      <dgm:spPr/>
      <dgm:t>
        <a:bodyPr/>
        <a:lstStyle/>
        <a:p>
          <a:endParaRPr lang="en-US"/>
        </a:p>
      </dgm:t>
    </dgm:pt>
    <dgm:pt modelId="{44B4BC4D-98D2-4326-BCC4-503BC20C24FD}">
      <dgm:prSet/>
      <dgm:spPr/>
      <dgm:t>
        <a:bodyPr/>
        <a:lstStyle/>
        <a:p>
          <a:r>
            <a:rPr lang="en-US" b="0" i="0" dirty="0"/>
            <a:t>Focused on understanding local markets</a:t>
          </a:r>
          <a:endParaRPr lang="en-US" dirty="0"/>
        </a:p>
      </dgm:t>
    </dgm:pt>
    <dgm:pt modelId="{F66A5E57-91E1-4273-8D4E-C3C82BD30ACF}" type="parTrans" cxnId="{26DDE355-EC08-4D47-996E-7702BA5A38FF}">
      <dgm:prSet/>
      <dgm:spPr/>
      <dgm:t>
        <a:bodyPr/>
        <a:lstStyle/>
        <a:p>
          <a:endParaRPr lang="en-US"/>
        </a:p>
      </dgm:t>
    </dgm:pt>
    <dgm:pt modelId="{A8A3EB93-3CBF-4D41-BF7D-10A24FD289B4}" type="sibTrans" cxnId="{26DDE355-EC08-4D47-996E-7702BA5A38FF}">
      <dgm:prSet/>
      <dgm:spPr/>
      <dgm:t>
        <a:bodyPr/>
        <a:lstStyle/>
        <a:p>
          <a:endParaRPr lang="en-US"/>
        </a:p>
      </dgm:t>
    </dgm:pt>
    <dgm:pt modelId="{A99EC632-C0D3-44B7-B962-F089515A52F3}">
      <dgm:prSet/>
      <dgm:spPr/>
      <dgm:t>
        <a:bodyPr/>
        <a:lstStyle/>
        <a:p>
          <a:r>
            <a:rPr lang="en-US" b="0" i="0"/>
            <a:t>Advocated cultural inclusivity in leadership</a:t>
          </a:r>
          <a:endParaRPr lang="en-US"/>
        </a:p>
      </dgm:t>
    </dgm:pt>
    <dgm:pt modelId="{3C877FFD-AE5A-4488-83CF-BE154F376CAA}" type="parTrans" cxnId="{72BC4DB3-4B72-4788-909A-D7710D278999}">
      <dgm:prSet/>
      <dgm:spPr/>
      <dgm:t>
        <a:bodyPr/>
        <a:lstStyle/>
        <a:p>
          <a:endParaRPr lang="en-US"/>
        </a:p>
      </dgm:t>
    </dgm:pt>
    <dgm:pt modelId="{1D855E23-C9F5-4F9E-B7BA-EFF5FB28BBB4}" type="sibTrans" cxnId="{72BC4DB3-4B72-4788-909A-D7710D278999}">
      <dgm:prSet/>
      <dgm:spPr/>
      <dgm:t>
        <a:bodyPr/>
        <a:lstStyle/>
        <a:p>
          <a:endParaRPr lang="en-US"/>
        </a:p>
      </dgm:t>
    </dgm:pt>
    <dgm:pt modelId="{9BC889E1-030B-4EBA-915A-A6A5AEC7687C}">
      <dgm:prSet/>
      <dgm:spPr/>
      <dgm:t>
        <a:bodyPr/>
        <a:lstStyle/>
        <a:p>
          <a:r>
            <a:rPr lang="en-US" b="0" i="0"/>
            <a:t>Sent personal letters to employees’ families (Forbes, 2018)</a:t>
          </a:r>
          <a:endParaRPr lang="en-US"/>
        </a:p>
      </dgm:t>
    </dgm:pt>
    <dgm:pt modelId="{D9914234-D1DD-4039-AE29-C9328EDB13B1}" type="parTrans" cxnId="{49556196-2324-4011-95AD-93264FEC26FB}">
      <dgm:prSet/>
      <dgm:spPr/>
      <dgm:t>
        <a:bodyPr/>
        <a:lstStyle/>
        <a:p>
          <a:endParaRPr lang="en-US"/>
        </a:p>
      </dgm:t>
    </dgm:pt>
    <dgm:pt modelId="{B5090390-CCCC-46D5-BA0E-9EDA76279546}" type="sibTrans" cxnId="{49556196-2324-4011-95AD-93264FEC26FB}">
      <dgm:prSet/>
      <dgm:spPr/>
      <dgm:t>
        <a:bodyPr/>
        <a:lstStyle/>
        <a:p>
          <a:endParaRPr lang="en-US"/>
        </a:p>
      </dgm:t>
    </dgm:pt>
    <dgm:pt modelId="{75112469-18F1-994F-8B15-D93A338C56F1}" type="pres">
      <dgm:prSet presAssocID="{22464BDA-17B3-4890-8D2E-2A77030AB634}" presName="hierChild1" presStyleCnt="0">
        <dgm:presLayoutVars>
          <dgm:chPref val="1"/>
          <dgm:dir/>
          <dgm:animOne val="branch"/>
          <dgm:animLvl val="lvl"/>
          <dgm:resizeHandles/>
        </dgm:presLayoutVars>
      </dgm:prSet>
      <dgm:spPr/>
    </dgm:pt>
    <dgm:pt modelId="{E256B8FC-2BA3-9741-8930-C128120CB8D1}" type="pres">
      <dgm:prSet presAssocID="{44B4BC4D-98D2-4326-BCC4-503BC20C24FD}" presName="hierRoot1" presStyleCnt="0"/>
      <dgm:spPr/>
    </dgm:pt>
    <dgm:pt modelId="{23E2DA23-BB8A-0547-968E-E295587E9994}" type="pres">
      <dgm:prSet presAssocID="{44B4BC4D-98D2-4326-BCC4-503BC20C24FD}" presName="composite" presStyleCnt="0"/>
      <dgm:spPr/>
    </dgm:pt>
    <dgm:pt modelId="{D9FEC1D5-2C65-3649-9249-4818D7EC2092}" type="pres">
      <dgm:prSet presAssocID="{44B4BC4D-98D2-4326-BCC4-503BC20C24FD}" presName="background" presStyleLbl="node0" presStyleIdx="0" presStyleCnt="3"/>
      <dgm:spPr/>
    </dgm:pt>
    <dgm:pt modelId="{1615F7E0-A19A-5C49-A8B9-F2245EE545E3}" type="pres">
      <dgm:prSet presAssocID="{44B4BC4D-98D2-4326-BCC4-503BC20C24FD}" presName="text" presStyleLbl="fgAcc0" presStyleIdx="0" presStyleCnt="3">
        <dgm:presLayoutVars>
          <dgm:chPref val="3"/>
        </dgm:presLayoutVars>
      </dgm:prSet>
      <dgm:spPr/>
    </dgm:pt>
    <dgm:pt modelId="{46C60921-7681-7F4A-80E4-581684AD458A}" type="pres">
      <dgm:prSet presAssocID="{44B4BC4D-98D2-4326-BCC4-503BC20C24FD}" presName="hierChild2" presStyleCnt="0"/>
      <dgm:spPr/>
    </dgm:pt>
    <dgm:pt modelId="{C4BBC87C-B35C-5443-B38D-20BCFBFB9439}" type="pres">
      <dgm:prSet presAssocID="{A99EC632-C0D3-44B7-B962-F089515A52F3}" presName="hierRoot1" presStyleCnt="0"/>
      <dgm:spPr/>
    </dgm:pt>
    <dgm:pt modelId="{E978DC06-8F55-554D-B745-4E03C44B8A85}" type="pres">
      <dgm:prSet presAssocID="{A99EC632-C0D3-44B7-B962-F089515A52F3}" presName="composite" presStyleCnt="0"/>
      <dgm:spPr/>
    </dgm:pt>
    <dgm:pt modelId="{EF2A09D3-D42B-7847-AC0D-A6155272EEA8}" type="pres">
      <dgm:prSet presAssocID="{A99EC632-C0D3-44B7-B962-F089515A52F3}" presName="background" presStyleLbl="node0" presStyleIdx="1" presStyleCnt="3"/>
      <dgm:spPr/>
    </dgm:pt>
    <dgm:pt modelId="{48818132-33B8-804E-8411-35BCD3C20208}" type="pres">
      <dgm:prSet presAssocID="{A99EC632-C0D3-44B7-B962-F089515A52F3}" presName="text" presStyleLbl="fgAcc0" presStyleIdx="1" presStyleCnt="3">
        <dgm:presLayoutVars>
          <dgm:chPref val="3"/>
        </dgm:presLayoutVars>
      </dgm:prSet>
      <dgm:spPr/>
    </dgm:pt>
    <dgm:pt modelId="{5B0B6E6B-DE94-AC47-ACEF-FB96E4D37DC2}" type="pres">
      <dgm:prSet presAssocID="{A99EC632-C0D3-44B7-B962-F089515A52F3}" presName="hierChild2" presStyleCnt="0"/>
      <dgm:spPr/>
    </dgm:pt>
    <dgm:pt modelId="{D2412A9D-AECE-4843-ABC7-1FB0D1CDE9BB}" type="pres">
      <dgm:prSet presAssocID="{9BC889E1-030B-4EBA-915A-A6A5AEC7687C}" presName="hierRoot1" presStyleCnt="0"/>
      <dgm:spPr/>
    </dgm:pt>
    <dgm:pt modelId="{4EFC1C4E-2263-0346-94DD-FE0376B57182}" type="pres">
      <dgm:prSet presAssocID="{9BC889E1-030B-4EBA-915A-A6A5AEC7687C}" presName="composite" presStyleCnt="0"/>
      <dgm:spPr/>
    </dgm:pt>
    <dgm:pt modelId="{9F4B6417-7769-7D4A-8CB5-A0F4B5FF0617}" type="pres">
      <dgm:prSet presAssocID="{9BC889E1-030B-4EBA-915A-A6A5AEC7687C}" presName="background" presStyleLbl="node0" presStyleIdx="2" presStyleCnt="3"/>
      <dgm:spPr/>
    </dgm:pt>
    <dgm:pt modelId="{8B54B4DF-FE1B-BF48-986C-1952BEA54DF7}" type="pres">
      <dgm:prSet presAssocID="{9BC889E1-030B-4EBA-915A-A6A5AEC7687C}" presName="text" presStyleLbl="fgAcc0" presStyleIdx="2" presStyleCnt="3">
        <dgm:presLayoutVars>
          <dgm:chPref val="3"/>
        </dgm:presLayoutVars>
      </dgm:prSet>
      <dgm:spPr/>
    </dgm:pt>
    <dgm:pt modelId="{72D816C5-082A-AE4A-BE9F-15543CAA0888}" type="pres">
      <dgm:prSet presAssocID="{9BC889E1-030B-4EBA-915A-A6A5AEC7687C}" presName="hierChild2" presStyleCnt="0"/>
      <dgm:spPr/>
    </dgm:pt>
  </dgm:ptLst>
  <dgm:cxnLst>
    <dgm:cxn modelId="{2AF79601-2BAD-814B-BA56-F4C67DBD9136}" type="presOf" srcId="{22464BDA-17B3-4890-8D2E-2A77030AB634}" destId="{75112469-18F1-994F-8B15-D93A338C56F1}" srcOrd="0" destOrd="0" presId="urn:microsoft.com/office/officeart/2005/8/layout/hierarchy1"/>
    <dgm:cxn modelId="{F52B790A-3ADD-7349-A552-02B0E462406D}" type="presOf" srcId="{A99EC632-C0D3-44B7-B962-F089515A52F3}" destId="{48818132-33B8-804E-8411-35BCD3C20208}" srcOrd="0" destOrd="0" presId="urn:microsoft.com/office/officeart/2005/8/layout/hierarchy1"/>
    <dgm:cxn modelId="{26DDE355-EC08-4D47-996E-7702BA5A38FF}" srcId="{22464BDA-17B3-4890-8D2E-2A77030AB634}" destId="{44B4BC4D-98D2-4326-BCC4-503BC20C24FD}" srcOrd="0" destOrd="0" parTransId="{F66A5E57-91E1-4273-8D4E-C3C82BD30ACF}" sibTransId="{A8A3EB93-3CBF-4D41-BF7D-10A24FD289B4}"/>
    <dgm:cxn modelId="{9FEADE8A-8E99-2E44-96CD-CB01DADA8B0D}" type="presOf" srcId="{44B4BC4D-98D2-4326-BCC4-503BC20C24FD}" destId="{1615F7E0-A19A-5C49-A8B9-F2245EE545E3}" srcOrd="0" destOrd="0" presId="urn:microsoft.com/office/officeart/2005/8/layout/hierarchy1"/>
    <dgm:cxn modelId="{49556196-2324-4011-95AD-93264FEC26FB}" srcId="{22464BDA-17B3-4890-8D2E-2A77030AB634}" destId="{9BC889E1-030B-4EBA-915A-A6A5AEC7687C}" srcOrd="2" destOrd="0" parTransId="{D9914234-D1DD-4039-AE29-C9328EDB13B1}" sibTransId="{B5090390-CCCC-46D5-BA0E-9EDA76279546}"/>
    <dgm:cxn modelId="{72BC4DB3-4B72-4788-909A-D7710D278999}" srcId="{22464BDA-17B3-4890-8D2E-2A77030AB634}" destId="{A99EC632-C0D3-44B7-B962-F089515A52F3}" srcOrd="1" destOrd="0" parTransId="{3C877FFD-AE5A-4488-83CF-BE154F376CAA}" sibTransId="{1D855E23-C9F5-4F9E-B7BA-EFF5FB28BBB4}"/>
    <dgm:cxn modelId="{A8F620D7-FD5E-D346-93EB-3BDD9E5325E0}" type="presOf" srcId="{9BC889E1-030B-4EBA-915A-A6A5AEC7687C}" destId="{8B54B4DF-FE1B-BF48-986C-1952BEA54DF7}" srcOrd="0" destOrd="0" presId="urn:microsoft.com/office/officeart/2005/8/layout/hierarchy1"/>
    <dgm:cxn modelId="{21038174-FC83-D140-90A0-BEAE76C2021B}" type="presParOf" srcId="{75112469-18F1-994F-8B15-D93A338C56F1}" destId="{E256B8FC-2BA3-9741-8930-C128120CB8D1}" srcOrd="0" destOrd="0" presId="urn:microsoft.com/office/officeart/2005/8/layout/hierarchy1"/>
    <dgm:cxn modelId="{E60FF7D1-DD22-7440-AA6E-ECF37ED2B3B0}" type="presParOf" srcId="{E256B8FC-2BA3-9741-8930-C128120CB8D1}" destId="{23E2DA23-BB8A-0547-968E-E295587E9994}" srcOrd="0" destOrd="0" presId="urn:microsoft.com/office/officeart/2005/8/layout/hierarchy1"/>
    <dgm:cxn modelId="{174CABBF-C7FC-C84D-B4C8-E08E04FE2BE9}" type="presParOf" srcId="{23E2DA23-BB8A-0547-968E-E295587E9994}" destId="{D9FEC1D5-2C65-3649-9249-4818D7EC2092}" srcOrd="0" destOrd="0" presId="urn:microsoft.com/office/officeart/2005/8/layout/hierarchy1"/>
    <dgm:cxn modelId="{2D51BA9F-A894-B84E-B27E-471092B147C5}" type="presParOf" srcId="{23E2DA23-BB8A-0547-968E-E295587E9994}" destId="{1615F7E0-A19A-5C49-A8B9-F2245EE545E3}" srcOrd="1" destOrd="0" presId="urn:microsoft.com/office/officeart/2005/8/layout/hierarchy1"/>
    <dgm:cxn modelId="{4973123A-AD05-7949-BD64-084A2B767E7A}" type="presParOf" srcId="{E256B8FC-2BA3-9741-8930-C128120CB8D1}" destId="{46C60921-7681-7F4A-80E4-581684AD458A}" srcOrd="1" destOrd="0" presId="urn:microsoft.com/office/officeart/2005/8/layout/hierarchy1"/>
    <dgm:cxn modelId="{6915980B-989B-7A49-B36C-144D0CDF2DB6}" type="presParOf" srcId="{75112469-18F1-994F-8B15-D93A338C56F1}" destId="{C4BBC87C-B35C-5443-B38D-20BCFBFB9439}" srcOrd="1" destOrd="0" presId="urn:microsoft.com/office/officeart/2005/8/layout/hierarchy1"/>
    <dgm:cxn modelId="{85FDDDD5-8F1E-9C4B-854B-1489B714A91C}" type="presParOf" srcId="{C4BBC87C-B35C-5443-B38D-20BCFBFB9439}" destId="{E978DC06-8F55-554D-B745-4E03C44B8A85}" srcOrd="0" destOrd="0" presId="urn:microsoft.com/office/officeart/2005/8/layout/hierarchy1"/>
    <dgm:cxn modelId="{42C139D0-977B-8345-AD1B-3102A3575D4F}" type="presParOf" srcId="{E978DC06-8F55-554D-B745-4E03C44B8A85}" destId="{EF2A09D3-D42B-7847-AC0D-A6155272EEA8}" srcOrd="0" destOrd="0" presId="urn:microsoft.com/office/officeart/2005/8/layout/hierarchy1"/>
    <dgm:cxn modelId="{09C87851-78D6-E444-B645-2ECB7F1BC1DB}" type="presParOf" srcId="{E978DC06-8F55-554D-B745-4E03C44B8A85}" destId="{48818132-33B8-804E-8411-35BCD3C20208}" srcOrd="1" destOrd="0" presId="urn:microsoft.com/office/officeart/2005/8/layout/hierarchy1"/>
    <dgm:cxn modelId="{98E82B30-86F1-964B-BBA5-68615EBDBF85}" type="presParOf" srcId="{C4BBC87C-B35C-5443-B38D-20BCFBFB9439}" destId="{5B0B6E6B-DE94-AC47-ACEF-FB96E4D37DC2}" srcOrd="1" destOrd="0" presId="urn:microsoft.com/office/officeart/2005/8/layout/hierarchy1"/>
    <dgm:cxn modelId="{8BE7D333-11F5-714D-8754-EDB8AA728B2E}" type="presParOf" srcId="{75112469-18F1-994F-8B15-D93A338C56F1}" destId="{D2412A9D-AECE-4843-ABC7-1FB0D1CDE9BB}" srcOrd="2" destOrd="0" presId="urn:microsoft.com/office/officeart/2005/8/layout/hierarchy1"/>
    <dgm:cxn modelId="{70BAA986-03DE-2347-85D6-DE6046753F73}" type="presParOf" srcId="{D2412A9D-AECE-4843-ABC7-1FB0D1CDE9BB}" destId="{4EFC1C4E-2263-0346-94DD-FE0376B57182}" srcOrd="0" destOrd="0" presId="urn:microsoft.com/office/officeart/2005/8/layout/hierarchy1"/>
    <dgm:cxn modelId="{9B8259AC-0D1B-6A4D-8CF7-470DA67C6B33}" type="presParOf" srcId="{4EFC1C4E-2263-0346-94DD-FE0376B57182}" destId="{9F4B6417-7769-7D4A-8CB5-A0F4B5FF0617}" srcOrd="0" destOrd="0" presId="urn:microsoft.com/office/officeart/2005/8/layout/hierarchy1"/>
    <dgm:cxn modelId="{C3FF89E8-D33B-864F-98E0-4CE9839551AB}" type="presParOf" srcId="{4EFC1C4E-2263-0346-94DD-FE0376B57182}" destId="{8B54B4DF-FE1B-BF48-986C-1952BEA54DF7}" srcOrd="1" destOrd="0" presId="urn:microsoft.com/office/officeart/2005/8/layout/hierarchy1"/>
    <dgm:cxn modelId="{7819312A-2091-6840-B0C8-FEB9DF894413}" type="presParOf" srcId="{D2412A9D-AECE-4843-ABC7-1FB0D1CDE9BB}" destId="{72D816C5-082A-AE4A-BE9F-15543CAA0888}"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B909D0E-E6E4-43C3-B2AC-769BFBED914B}"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5142C889-437E-4BF8-AF8D-9B0922E94130}">
      <dgm:prSet/>
      <dgm:spPr/>
      <dgm:t>
        <a:bodyPr/>
        <a:lstStyle/>
        <a:p>
          <a:r>
            <a:rPr lang="en-US" b="0" i="0" dirty="0"/>
            <a:t>Together = More inclusive, collaborative, and resilient leadership, Supports conflict resolution, trust-building, team cohesion</a:t>
          </a:r>
          <a:endParaRPr lang="en-US" dirty="0"/>
        </a:p>
      </dgm:t>
    </dgm:pt>
    <dgm:pt modelId="{05D9525D-6024-4A33-B753-2A8D6EBFF97A}" type="parTrans" cxnId="{8EC86A4A-3EFE-40E2-84A6-6658E77A935C}">
      <dgm:prSet/>
      <dgm:spPr/>
      <dgm:t>
        <a:bodyPr/>
        <a:lstStyle/>
        <a:p>
          <a:endParaRPr lang="en-US"/>
        </a:p>
      </dgm:t>
    </dgm:pt>
    <dgm:pt modelId="{B574013A-96A8-4B1A-9099-A932A6E43904}" type="sibTrans" cxnId="{8EC86A4A-3EFE-40E2-84A6-6658E77A935C}">
      <dgm:prSet/>
      <dgm:spPr/>
      <dgm:t>
        <a:bodyPr/>
        <a:lstStyle/>
        <a:p>
          <a:endParaRPr lang="en-US"/>
        </a:p>
      </dgm:t>
    </dgm:pt>
    <dgm:pt modelId="{FCD7972B-06EC-487F-B2D0-E217A1A574FB}">
      <dgm:prSet/>
      <dgm:spPr/>
      <dgm:t>
        <a:bodyPr/>
        <a:lstStyle/>
        <a:p>
          <a:r>
            <a:rPr lang="en-US" b="0" i="0"/>
            <a:t>Combining EI and CQ bridges emotional and cultural gaps, creating truly inclusive, effective, and globally-aware leadership (Business Insider, 2020).</a:t>
          </a:r>
          <a:endParaRPr lang="en-US"/>
        </a:p>
      </dgm:t>
    </dgm:pt>
    <dgm:pt modelId="{17F93FD9-BB71-4C56-9B40-FAE4A41141CA}" type="parTrans" cxnId="{77FD072E-99C8-472E-BA25-C5E89F514844}">
      <dgm:prSet/>
      <dgm:spPr/>
      <dgm:t>
        <a:bodyPr/>
        <a:lstStyle/>
        <a:p>
          <a:endParaRPr lang="en-US"/>
        </a:p>
      </dgm:t>
    </dgm:pt>
    <dgm:pt modelId="{847F4D75-F9C5-4D85-BDBC-804AEEEBE2D0}" type="sibTrans" cxnId="{77FD072E-99C8-472E-BA25-C5E89F514844}">
      <dgm:prSet/>
      <dgm:spPr/>
      <dgm:t>
        <a:bodyPr/>
        <a:lstStyle/>
        <a:p>
          <a:endParaRPr lang="en-US"/>
        </a:p>
      </dgm:t>
    </dgm:pt>
    <dgm:pt modelId="{CF934481-BF57-4B4D-A6C9-115ACD2A180C}" type="pres">
      <dgm:prSet presAssocID="{2B909D0E-E6E4-43C3-B2AC-769BFBED914B}" presName="linear" presStyleCnt="0">
        <dgm:presLayoutVars>
          <dgm:animLvl val="lvl"/>
          <dgm:resizeHandles val="exact"/>
        </dgm:presLayoutVars>
      </dgm:prSet>
      <dgm:spPr/>
    </dgm:pt>
    <dgm:pt modelId="{0C469B5A-EACA-6949-AB39-1E63A25ABB21}" type="pres">
      <dgm:prSet presAssocID="{5142C889-437E-4BF8-AF8D-9B0922E94130}" presName="parentText" presStyleLbl="node1" presStyleIdx="0" presStyleCnt="2">
        <dgm:presLayoutVars>
          <dgm:chMax val="0"/>
          <dgm:bulletEnabled val="1"/>
        </dgm:presLayoutVars>
      </dgm:prSet>
      <dgm:spPr/>
    </dgm:pt>
    <dgm:pt modelId="{14D67E9F-37D2-0140-BC8D-8A5D861FFDBB}" type="pres">
      <dgm:prSet presAssocID="{B574013A-96A8-4B1A-9099-A932A6E43904}" presName="spacer" presStyleCnt="0"/>
      <dgm:spPr/>
    </dgm:pt>
    <dgm:pt modelId="{EFA65C4D-272D-DC4B-B256-B43CD846D8F3}" type="pres">
      <dgm:prSet presAssocID="{FCD7972B-06EC-487F-B2D0-E217A1A574FB}" presName="parentText" presStyleLbl="node1" presStyleIdx="1" presStyleCnt="2">
        <dgm:presLayoutVars>
          <dgm:chMax val="0"/>
          <dgm:bulletEnabled val="1"/>
        </dgm:presLayoutVars>
      </dgm:prSet>
      <dgm:spPr/>
    </dgm:pt>
  </dgm:ptLst>
  <dgm:cxnLst>
    <dgm:cxn modelId="{77FD072E-99C8-472E-BA25-C5E89F514844}" srcId="{2B909D0E-E6E4-43C3-B2AC-769BFBED914B}" destId="{FCD7972B-06EC-487F-B2D0-E217A1A574FB}" srcOrd="1" destOrd="0" parTransId="{17F93FD9-BB71-4C56-9B40-FAE4A41141CA}" sibTransId="{847F4D75-F9C5-4D85-BDBC-804AEEEBE2D0}"/>
    <dgm:cxn modelId="{1CCE1348-455C-794C-969A-05443F8FA884}" type="presOf" srcId="{5142C889-437E-4BF8-AF8D-9B0922E94130}" destId="{0C469B5A-EACA-6949-AB39-1E63A25ABB21}" srcOrd="0" destOrd="0" presId="urn:microsoft.com/office/officeart/2005/8/layout/vList2"/>
    <dgm:cxn modelId="{8EC86A4A-3EFE-40E2-84A6-6658E77A935C}" srcId="{2B909D0E-E6E4-43C3-B2AC-769BFBED914B}" destId="{5142C889-437E-4BF8-AF8D-9B0922E94130}" srcOrd="0" destOrd="0" parTransId="{05D9525D-6024-4A33-B753-2A8D6EBFF97A}" sibTransId="{B574013A-96A8-4B1A-9099-A932A6E43904}"/>
    <dgm:cxn modelId="{282ECF93-3E9A-3344-B5B0-A8577F49BE80}" type="presOf" srcId="{2B909D0E-E6E4-43C3-B2AC-769BFBED914B}" destId="{CF934481-BF57-4B4D-A6C9-115ACD2A180C}" srcOrd="0" destOrd="0" presId="urn:microsoft.com/office/officeart/2005/8/layout/vList2"/>
    <dgm:cxn modelId="{D77AE5C9-87BA-CE45-AD73-0D424253C4CC}" type="presOf" srcId="{FCD7972B-06EC-487F-B2D0-E217A1A574FB}" destId="{EFA65C4D-272D-DC4B-B256-B43CD846D8F3}" srcOrd="0" destOrd="0" presId="urn:microsoft.com/office/officeart/2005/8/layout/vList2"/>
    <dgm:cxn modelId="{13590A31-03AB-7440-A2BD-ED889F5A72AC}" type="presParOf" srcId="{CF934481-BF57-4B4D-A6C9-115ACD2A180C}" destId="{0C469B5A-EACA-6949-AB39-1E63A25ABB21}" srcOrd="0" destOrd="0" presId="urn:microsoft.com/office/officeart/2005/8/layout/vList2"/>
    <dgm:cxn modelId="{6EB56302-75FC-184E-B87A-3B5364E8A77E}" type="presParOf" srcId="{CF934481-BF57-4B4D-A6C9-115ACD2A180C}" destId="{14D67E9F-37D2-0140-BC8D-8A5D861FFDBB}" srcOrd="1" destOrd="0" presId="urn:microsoft.com/office/officeart/2005/8/layout/vList2"/>
    <dgm:cxn modelId="{41E68089-C3E8-3643-BDD6-6F7E53B94C47}" type="presParOf" srcId="{CF934481-BF57-4B4D-A6C9-115ACD2A180C}" destId="{EFA65C4D-272D-DC4B-B256-B43CD846D8F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56CF20-96A4-4F12-9408-FD98754FB78B}"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5E7F566D-2783-4553-A8A5-064F274B51EC}">
      <dgm:prSet/>
      <dgm:spPr/>
      <dgm:t>
        <a:bodyPr/>
        <a:lstStyle/>
        <a:p>
          <a:r>
            <a:rPr lang="en-US"/>
            <a:t>Practice</a:t>
          </a:r>
        </a:p>
      </dgm:t>
    </dgm:pt>
    <dgm:pt modelId="{5ED32C0E-41EF-4B03-A5EB-128861D3F76D}" type="parTrans" cxnId="{E2A788FE-6C27-46EE-9B41-FCB27F100403}">
      <dgm:prSet/>
      <dgm:spPr/>
      <dgm:t>
        <a:bodyPr/>
        <a:lstStyle/>
        <a:p>
          <a:endParaRPr lang="en-US"/>
        </a:p>
      </dgm:t>
    </dgm:pt>
    <dgm:pt modelId="{43313737-6204-442F-9F9D-26986E0EFADA}" type="sibTrans" cxnId="{E2A788FE-6C27-46EE-9B41-FCB27F100403}">
      <dgm:prSet/>
      <dgm:spPr/>
      <dgm:t>
        <a:bodyPr/>
        <a:lstStyle/>
        <a:p>
          <a:endParaRPr lang="en-US"/>
        </a:p>
      </dgm:t>
    </dgm:pt>
    <dgm:pt modelId="{BF915BED-ED06-4348-86B7-D9FBB0EE3DB4}">
      <dgm:prSet/>
      <dgm:spPr/>
      <dgm:t>
        <a:bodyPr/>
        <a:lstStyle/>
        <a:p>
          <a:r>
            <a:rPr lang="en-US" dirty="0"/>
            <a:t>Practice emotional self-awareness (journals, coaching), Increase cultural exposure (diverse teams, language learning)</a:t>
          </a:r>
        </a:p>
      </dgm:t>
    </dgm:pt>
    <dgm:pt modelId="{EC97B313-0EFE-445A-B04C-12EF5DCBA33A}" type="parTrans" cxnId="{AD7E11D7-135A-485F-9EC2-6C9A06D33AEE}">
      <dgm:prSet/>
      <dgm:spPr/>
      <dgm:t>
        <a:bodyPr/>
        <a:lstStyle/>
        <a:p>
          <a:endParaRPr lang="en-US"/>
        </a:p>
      </dgm:t>
    </dgm:pt>
    <dgm:pt modelId="{07CF8898-D20F-435A-96BB-FA6E499B99D0}" type="sibTrans" cxnId="{AD7E11D7-135A-485F-9EC2-6C9A06D33AEE}">
      <dgm:prSet/>
      <dgm:spPr/>
      <dgm:t>
        <a:bodyPr/>
        <a:lstStyle/>
        <a:p>
          <a:endParaRPr lang="en-US"/>
        </a:p>
      </dgm:t>
    </dgm:pt>
    <dgm:pt modelId="{9E88466D-047C-4119-835D-3F6F86CCE8C3}">
      <dgm:prSet/>
      <dgm:spPr/>
      <dgm:t>
        <a:bodyPr/>
        <a:lstStyle/>
        <a:p>
          <a:r>
            <a:rPr lang="en-US"/>
            <a:t>Reflect</a:t>
          </a:r>
        </a:p>
      </dgm:t>
    </dgm:pt>
    <dgm:pt modelId="{8FB3D1BD-BA6E-4183-A411-060387702267}" type="parTrans" cxnId="{62A30652-D23A-48C3-85AA-B3C2D0869779}">
      <dgm:prSet/>
      <dgm:spPr/>
      <dgm:t>
        <a:bodyPr/>
        <a:lstStyle/>
        <a:p>
          <a:endParaRPr lang="en-US"/>
        </a:p>
      </dgm:t>
    </dgm:pt>
    <dgm:pt modelId="{22CDFD7E-7DD0-416C-BAD0-C9F3B9DA649F}" type="sibTrans" cxnId="{62A30652-D23A-48C3-85AA-B3C2D0869779}">
      <dgm:prSet/>
      <dgm:spPr/>
      <dgm:t>
        <a:bodyPr/>
        <a:lstStyle/>
        <a:p>
          <a:endParaRPr lang="en-US"/>
        </a:p>
      </dgm:t>
    </dgm:pt>
    <dgm:pt modelId="{649008BD-224F-4FFD-B6CA-A2B45AFC58BC}">
      <dgm:prSet/>
      <dgm:spPr/>
      <dgm:t>
        <a:bodyPr/>
        <a:lstStyle/>
        <a:p>
          <a:r>
            <a:rPr lang="en-US"/>
            <a:t>Reflect regularly and seek feedback, Learn from role models (Forbes, 2023)</a:t>
          </a:r>
        </a:p>
      </dgm:t>
    </dgm:pt>
    <dgm:pt modelId="{E8FBF246-E2CE-4FB3-A9A8-BA7EBD2F5E70}" type="parTrans" cxnId="{322E14FE-18FB-4A76-AE7E-C76ABDE05FBB}">
      <dgm:prSet/>
      <dgm:spPr/>
      <dgm:t>
        <a:bodyPr/>
        <a:lstStyle/>
        <a:p>
          <a:endParaRPr lang="en-US"/>
        </a:p>
      </dgm:t>
    </dgm:pt>
    <dgm:pt modelId="{09D6D7A5-5E2F-4795-95B7-5490365436E4}" type="sibTrans" cxnId="{322E14FE-18FB-4A76-AE7E-C76ABDE05FBB}">
      <dgm:prSet/>
      <dgm:spPr/>
      <dgm:t>
        <a:bodyPr/>
        <a:lstStyle/>
        <a:p>
          <a:endParaRPr lang="en-US"/>
        </a:p>
      </dgm:t>
    </dgm:pt>
    <dgm:pt modelId="{5A95D46E-61F9-46C5-A3C2-80869F76D6D0}">
      <dgm:prSet/>
      <dgm:spPr/>
      <dgm:t>
        <a:bodyPr/>
        <a:lstStyle/>
        <a:p>
          <a:r>
            <a:rPr lang="en-US"/>
            <a:t>Use</a:t>
          </a:r>
        </a:p>
      </dgm:t>
    </dgm:pt>
    <dgm:pt modelId="{84E7CA5E-BCF5-4F15-8B8D-EE779D478862}" type="parTrans" cxnId="{A5679078-7E8B-42DD-BC19-62F71DF73146}">
      <dgm:prSet/>
      <dgm:spPr/>
      <dgm:t>
        <a:bodyPr/>
        <a:lstStyle/>
        <a:p>
          <a:endParaRPr lang="en-US"/>
        </a:p>
      </dgm:t>
    </dgm:pt>
    <dgm:pt modelId="{3D0101F9-3BC3-4FE6-BD2F-4BFE78C6E7C0}" type="sibTrans" cxnId="{A5679078-7E8B-42DD-BC19-62F71DF73146}">
      <dgm:prSet/>
      <dgm:spPr/>
      <dgm:t>
        <a:bodyPr/>
        <a:lstStyle/>
        <a:p>
          <a:endParaRPr lang="en-US"/>
        </a:p>
      </dgm:t>
    </dgm:pt>
    <dgm:pt modelId="{737DF1CE-E205-434C-98C3-CC0338783492}">
      <dgm:prSet/>
      <dgm:spPr/>
      <dgm:t>
        <a:bodyPr/>
        <a:lstStyle/>
        <a:p>
          <a:r>
            <a:rPr lang="en-US"/>
            <a:t>Use reflective journals to track emotional reactions and triggers</a:t>
          </a:r>
        </a:p>
      </dgm:t>
    </dgm:pt>
    <dgm:pt modelId="{90B57A3C-D2D0-4200-9D3C-DD339CA866D9}" type="parTrans" cxnId="{3F9E36F3-95B4-4CAF-AF31-2258CDCB154E}">
      <dgm:prSet/>
      <dgm:spPr/>
      <dgm:t>
        <a:bodyPr/>
        <a:lstStyle/>
        <a:p>
          <a:endParaRPr lang="en-US"/>
        </a:p>
      </dgm:t>
    </dgm:pt>
    <dgm:pt modelId="{18070990-A669-4397-852D-75B01D42FE36}" type="sibTrans" cxnId="{3F9E36F3-95B4-4CAF-AF31-2258CDCB154E}">
      <dgm:prSet/>
      <dgm:spPr/>
      <dgm:t>
        <a:bodyPr/>
        <a:lstStyle/>
        <a:p>
          <a:endParaRPr lang="en-US"/>
        </a:p>
      </dgm:t>
    </dgm:pt>
    <dgm:pt modelId="{06626A5A-C644-4B50-BC59-B471E6518F7C}">
      <dgm:prSet/>
      <dgm:spPr/>
      <dgm:t>
        <a:bodyPr/>
        <a:lstStyle/>
        <a:p>
          <a:r>
            <a:rPr lang="en-US"/>
            <a:t>Seek</a:t>
          </a:r>
        </a:p>
      </dgm:t>
    </dgm:pt>
    <dgm:pt modelId="{E20E8D2B-E664-41A5-BF12-4425654F2F86}" type="parTrans" cxnId="{CFDEF212-6314-4BA7-A662-034AD4CA169A}">
      <dgm:prSet/>
      <dgm:spPr/>
      <dgm:t>
        <a:bodyPr/>
        <a:lstStyle/>
        <a:p>
          <a:endParaRPr lang="en-US"/>
        </a:p>
      </dgm:t>
    </dgm:pt>
    <dgm:pt modelId="{6BD8AF53-CCCF-4B21-B3E0-E2759DD85465}" type="sibTrans" cxnId="{CFDEF212-6314-4BA7-A662-034AD4CA169A}">
      <dgm:prSet/>
      <dgm:spPr/>
      <dgm:t>
        <a:bodyPr/>
        <a:lstStyle/>
        <a:p>
          <a:endParaRPr lang="en-US"/>
        </a:p>
      </dgm:t>
    </dgm:pt>
    <dgm:pt modelId="{92AE2285-CFA3-4CA5-B084-B7692F149D64}">
      <dgm:prSet/>
      <dgm:spPr/>
      <dgm:t>
        <a:bodyPr/>
        <a:lstStyle/>
        <a:p>
          <a:r>
            <a:rPr lang="en-US"/>
            <a:t>Seek regular feedback from diverse peers or team members</a:t>
          </a:r>
        </a:p>
      </dgm:t>
    </dgm:pt>
    <dgm:pt modelId="{ADE66EAD-F914-417B-838A-906EF1779282}" type="parTrans" cxnId="{12ADA819-8DC8-48B0-ACB7-69A0988DB6AD}">
      <dgm:prSet/>
      <dgm:spPr/>
      <dgm:t>
        <a:bodyPr/>
        <a:lstStyle/>
        <a:p>
          <a:endParaRPr lang="en-US"/>
        </a:p>
      </dgm:t>
    </dgm:pt>
    <dgm:pt modelId="{2C3AF7DB-6A04-4171-AD9D-B352352F56E1}" type="sibTrans" cxnId="{12ADA819-8DC8-48B0-ACB7-69A0988DB6AD}">
      <dgm:prSet/>
      <dgm:spPr/>
      <dgm:t>
        <a:bodyPr/>
        <a:lstStyle/>
        <a:p>
          <a:endParaRPr lang="en-US"/>
        </a:p>
      </dgm:t>
    </dgm:pt>
    <dgm:pt modelId="{3B4ED935-1373-40A6-B65D-0F1096A5C121}">
      <dgm:prSet/>
      <dgm:spPr/>
      <dgm:t>
        <a:bodyPr/>
        <a:lstStyle/>
        <a:p>
          <a:r>
            <a:rPr lang="en-US"/>
            <a:t>Attend</a:t>
          </a:r>
        </a:p>
      </dgm:t>
    </dgm:pt>
    <dgm:pt modelId="{B38E477D-593E-4DCE-8387-2A591FE6CA53}" type="parTrans" cxnId="{9BDE8B76-B3A3-426B-8AFB-11A48F4A83BE}">
      <dgm:prSet/>
      <dgm:spPr/>
      <dgm:t>
        <a:bodyPr/>
        <a:lstStyle/>
        <a:p>
          <a:endParaRPr lang="en-US"/>
        </a:p>
      </dgm:t>
    </dgm:pt>
    <dgm:pt modelId="{3C6268EC-6BCD-434C-9EE2-E2CFCC11F0FC}" type="sibTrans" cxnId="{9BDE8B76-B3A3-426B-8AFB-11A48F4A83BE}">
      <dgm:prSet/>
      <dgm:spPr/>
      <dgm:t>
        <a:bodyPr/>
        <a:lstStyle/>
        <a:p>
          <a:endParaRPr lang="en-US"/>
        </a:p>
      </dgm:t>
    </dgm:pt>
    <dgm:pt modelId="{7D3D7C62-DC75-4844-AC0B-E3969DE16606}">
      <dgm:prSet/>
      <dgm:spPr/>
      <dgm:t>
        <a:bodyPr/>
        <a:lstStyle/>
        <a:p>
          <a:r>
            <a:rPr lang="en-US"/>
            <a:t>Attend intercultural communication or CQ development workshops</a:t>
          </a:r>
        </a:p>
      </dgm:t>
    </dgm:pt>
    <dgm:pt modelId="{77BD49E6-B5B2-4BAE-907C-475465752E9F}" type="parTrans" cxnId="{D9E9F5E6-A8F7-4B38-9914-CBC15B291829}">
      <dgm:prSet/>
      <dgm:spPr/>
      <dgm:t>
        <a:bodyPr/>
        <a:lstStyle/>
        <a:p>
          <a:endParaRPr lang="en-US"/>
        </a:p>
      </dgm:t>
    </dgm:pt>
    <dgm:pt modelId="{87953057-1FC2-43E3-9011-4A3F48EE7CA8}" type="sibTrans" cxnId="{D9E9F5E6-A8F7-4B38-9914-CBC15B291829}">
      <dgm:prSet/>
      <dgm:spPr/>
      <dgm:t>
        <a:bodyPr/>
        <a:lstStyle/>
        <a:p>
          <a:endParaRPr lang="en-US"/>
        </a:p>
      </dgm:t>
    </dgm:pt>
    <dgm:pt modelId="{20995AED-ED7F-4DAE-8978-5EC2E7C46016}">
      <dgm:prSet/>
      <dgm:spPr/>
      <dgm:t>
        <a:bodyPr/>
        <a:lstStyle/>
        <a:p>
          <a:r>
            <a:rPr lang="en-US"/>
            <a:t>Practice</a:t>
          </a:r>
        </a:p>
      </dgm:t>
    </dgm:pt>
    <dgm:pt modelId="{545BBC8C-8B89-403D-BEDC-9848451D3A89}" type="parTrans" cxnId="{640BE59F-7DF4-4B4E-B9FB-B3C883A5906B}">
      <dgm:prSet/>
      <dgm:spPr/>
      <dgm:t>
        <a:bodyPr/>
        <a:lstStyle/>
        <a:p>
          <a:endParaRPr lang="en-US"/>
        </a:p>
      </dgm:t>
    </dgm:pt>
    <dgm:pt modelId="{3960347C-8179-4694-8D4C-7CEC043B2C31}" type="sibTrans" cxnId="{640BE59F-7DF4-4B4E-B9FB-B3C883A5906B}">
      <dgm:prSet/>
      <dgm:spPr/>
      <dgm:t>
        <a:bodyPr/>
        <a:lstStyle/>
        <a:p>
          <a:endParaRPr lang="en-US"/>
        </a:p>
      </dgm:t>
    </dgm:pt>
    <dgm:pt modelId="{34D5B0A7-0237-473F-BE52-A6B1722B705C}">
      <dgm:prSet/>
      <dgm:spPr/>
      <dgm:t>
        <a:bodyPr/>
        <a:lstStyle/>
        <a:p>
          <a:r>
            <a:rPr lang="en-US"/>
            <a:t>Practice active listening in group discussions</a:t>
          </a:r>
        </a:p>
      </dgm:t>
    </dgm:pt>
    <dgm:pt modelId="{B04A8D6F-C9C0-46BA-BCEF-55D4A9602AD8}" type="parTrans" cxnId="{8095AD2A-7E47-42D8-B334-A5DC5D2B005E}">
      <dgm:prSet/>
      <dgm:spPr/>
      <dgm:t>
        <a:bodyPr/>
        <a:lstStyle/>
        <a:p>
          <a:endParaRPr lang="en-US"/>
        </a:p>
      </dgm:t>
    </dgm:pt>
    <dgm:pt modelId="{4C041CD9-7597-4C71-BF5B-59FD4F8098E4}" type="sibTrans" cxnId="{8095AD2A-7E47-42D8-B334-A5DC5D2B005E}">
      <dgm:prSet/>
      <dgm:spPr/>
      <dgm:t>
        <a:bodyPr/>
        <a:lstStyle/>
        <a:p>
          <a:endParaRPr lang="en-US"/>
        </a:p>
      </dgm:t>
    </dgm:pt>
    <dgm:pt modelId="{1C5D5E99-88FC-42D0-ABA6-02B0455506CB}">
      <dgm:prSet/>
      <dgm:spPr/>
      <dgm:t>
        <a:bodyPr/>
        <a:lstStyle/>
        <a:p>
          <a:r>
            <a:rPr lang="en-US"/>
            <a:t>Study and emulate</a:t>
          </a:r>
        </a:p>
      </dgm:t>
    </dgm:pt>
    <dgm:pt modelId="{68A50077-15A5-4915-B48F-1EAD4FFF79BD}" type="parTrans" cxnId="{8D74D8A9-1CDD-49C5-8D08-CC07AE878BBD}">
      <dgm:prSet/>
      <dgm:spPr/>
      <dgm:t>
        <a:bodyPr/>
        <a:lstStyle/>
        <a:p>
          <a:endParaRPr lang="en-US"/>
        </a:p>
      </dgm:t>
    </dgm:pt>
    <dgm:pt modelId="{02779D03-F793-45E2-8F46-329E0D0E81A5}" type="sibTrans" cxnId="{8D74D8A9-1CDD-49C5-8D08-CC07AE878BBD}">
      <dgm:prSet/>
      <dgm:spPr/>
      <dgm:t>
        <a:bodyPr/>
        <a:lstStyle/>
        <a:p>
          <a:endParaRPr lang="en-US"/>
        </a:p>
      </dgm:t>
    </dgm:pt>
    <dgm:pt modelId="{05A950AA-20DB-4B76-944E-FB405DA797A0}">
      <dgm:prSet/>
      <dgm:spPr/>
      <dgm:t>
        <a:bodyPr/>
        <a:lstStyle/>
        <a:p>
          <a:r>
            <a:rPr lang="en-US"/>
            <a:t>Study and emulate leaders like Nadella or Nooyi</a:t>
          </a:r>
        </a:p>
      </dgm:t>
    </dgm:pt>
    <dgm:pt modelId="{C85312FA-6AE2-4AA4-88FD-1E211191CE6E}" type="parTrans" cxnId="{ECDAEF71-505C-4B2B-ACAF-6B2CB0E7CA05}">
      <dgm:prSet/>
      <dgm:spPr/>
      <dgm:t>
        <a:bodyPr/>
        <a:lstStyle/>
        <a:p>
          <a:endParaRPr lang="en-US"/>
        </a:p>
      </dgm:t>
    </dgm:pt>
    <dgm:pt modelId="{D2F9059C-88ED-4724-8A92-FE4BB2D77333}" type="sibTrans" cxnId="{ECDAEF71-505C-4B2B-ACAF-6B2CB0E7CA05}">
      <dgm:prSet/>
      <dgm:spPr/>
      <dgm:t>
        <a:bodyPr/>
        <a:lstStyle/>
        <a:p>
          <a:endParaRPr lang="en-US"/>
        </a:p>
      </dgm:t>
    </dgm:pt>
    <dgm:pt modelId="{473FB53F-7B68-944B-8D51-D9CC5EE93BD4}" type="pres">
      <dgm:prSet presAssocID="{4456CF20-96A4-4F12-9408-FD98754FB78B}" presName="vert0" presStyleCnt="0">
        <dgm:presLayoutVars>
          <dgm:dir/>
          <dgm:animOne val="branch"/>
          <dgm:animLvl val="lvl"/>
        </dgm:presLayoutVars>
      </dgm:prSet>
      <dgm:spPr/>
    </dgm:pt>
    <dgm:pt modelId="{E7C4EC63-FD8E-E140-806B-093675255702}" type="pres">
      <dgm:prSet presAssocID="{5E7F566D-2783-4553-A8A5-064F274B51EC}" presName="thickLine" presStyleLbl="alignNode1" presStyleIdx="0" presStyleCnt="7"/>
      <dgm:spPr/>
    </dgm:pt>
    <dgm:pt modelId="{1EA3BBC3-B69B-6345-83FB-0D3B652B3F07}" type="pres">
      <dgm:prSet presAssocID="{5E7F566D-2783-4553-A8A5-064F274B51EC}" presName="horz1" presStyleCnt="0"/>
      <dgm:spPr/>
    </dgm:pt>
    <dgm:pt modelId="{95DB9EDA-9534-F547-9023-595AC7786C2B}" type="pres">
      <dgm:prSet presAssocID="{5E7F566D-2783-4553-A8A5-064F274B51EC}" presName="tx1" presStyleLbl="revTx" presStyleIdx="0" presStyleCnt="14"/>
      <dgm:spPr/>
    </dgm:pt>
    <dgm:pt modelId="{5A4F847E-EC15-FC48-B655-27C701C6493E}" type="pres">
      <dgm:prSet presAssocID="{5E7F566D-2783-4553-A8A5-064F274B51EC}" presName="vert1" presStyleCnt="0"/>
      <dgm:spPr/>
    </dgm:pt>
    <dgm:pt modelId="{CE4520AA-2ECC-9A48-BF7B-CD8641140BA8}" type="pres">
      <dgm:prSet presAssocID="{BF915BED-ED06-4348-86B7-D9FBB0EE3DB4}" presName="vertSpace2a" presStyleCnt="0"/>
      <dgm:spPr/>
    </dgm:pt>
    <dgm:pt modelId="{38D4AAAA-38A6-3D4B-80CE-A799E60D3BD5}" type="pres">
      <dgm:prSet presAssocID="{BF915BED-ED06-4348-86B7-D9FBB0EE3DB4}" presName="horz2" presStyleCnt="0"/>
      <dgm:spPr/>
    </dgm:pt>
    <dgm:pt modelId="{023103EF-07F2-5649-A37A-B2E589598741}" type="pres">
      <dgm:prSet presAssocID="{BF915BED-ED06-4348-86B7-D9FBB0EE3DB4}" presName="horzSpace2" presStyleCnt="0"/>
      <dgm:spPr/>
    </dgm:pt>
    <dgm:pt modelId="{E0530B7E-4B55-5144-89E3-E523AFCE51FE}" type="pres">
      <dgm:prSet presAssocID="{BF915BED-ED06-4348-86B7-D9FBB0EE3DB4}" presName="tx2" presStyleLbl="revTx" presStyleIdx="1" presStyleCnt="14"/>
      <dgm:spPr/>
    </dgm:pt>
    <dgm:pt modelId="{3D8E2D85-D536-9C41-B357-C10C5EFD085B}" type="pres">
      <dgm:prSet presAssocID="{BF915BED-ED06-4348-86B7-D9FBB0EE3DB4}" presName="vert2" presStyleCnt="0"/>
      <dgm:spPr/>
    </dgm:pt>
    <dgm:pt modelId="{337A9FDD-871F-B346-8886-4833FB024701}" type="pres">
      <dgm:prSet presAssocID="{BF915BED-ED06-4348-86B7-D9FBB0EE3DB4}" presName="thinLine2b" presStyleLbl="callout" presStyleIdx="0" presStyleCnt="7"/>
      <dgm:spPr/>
    </dgm:pt>
    <dgm:pt modelId="{84122B15-AAF1-AB48-BF28-4641D3806AB9}" type="pres">
      <dgm:prSet presAssocID="{BF915BED-ED06-4348-86B7-D9FBB0EE3DB4}" presName="vertSpace2b" presStyleCnt="0"/>
      <dgm:spPr/>
    </dgm:pt>
    <dgm:pt modelId="{C63DB9F3-E781-8A4F-A74C-5159ABE825D2}" type="pres">
      <dgm:prSet presAssocID="{9E88466D-047C-4119-835D-3F6F86CCE8C3}" presName="thickLine" presStyleLbl="alignNode1" presStyleIdx="1" presStyleCnt="7"/>
      <dgm:spPr/>
    </dgm:pt>
    <dgm:pt modelId="{0EE03128-7E55-0E42-BC9B-7EDC89D3B2BF}" type="pres">
      <dgm:prSet presAssocID="{9E88466D-047C-4119-835D-3F6F86CCE8C3}" presName="horz1" presStyleCnt="0"/>
      <dgm:spPr/>
    </dgm:pt>
    <dgm:pt modelId="{2621492A-DB5E-3542-8C00-2F8F411B9F8F}" type="pres">
      <dgm:prSet presAssocID="{9E88466D-047C-4119-835D-3F6F86CCE8C3}" presName="tx1" presStyleLbl="revTx" presStyleIdx="2" presStyleCnt="14"/>
      <dgm:spPr/>
    </dgm:pt>
    <dgm:pt modelId="{BC5E6D8A-145F-E34A-804C-74BA1E2FFFAE}" type="pres">
      <dgm:prSet presAssocID="{9E88466D-047C-4119-835D-3F6F86CCE8C3}" presName="vert1" presStyleCnt="0"/>
      <dgm:spPr/>
    </dgm:pt>
    <dgm:pt modelId="{267E644C-0C2D-D448-B518-6A0B80EC5679}" type="pres">
      <dgm:prSet presAssocID="{649008BD-224F-4FFD-B6CA-A2B45AFC58BC}" presName="vertSpace2a" presStyleCnt="0"/>
      <dgm:spPr/>
    </dgm:pt>
    <dgm:pt modelId="{80375AB0-FD6E-2C47-BD7B-D6C5A1142E94}" type="pres">
      <dgm:prSet presAssocID="{649008BD-224F-4FFD-B6CA-A2B45AFC58BC}" presName="horz2" presStyleCnt="0"/>
      <dgm:spPr/>
    </dgm:pt>
    <dgm:pt modelId="{7774C3F3-6B6C-CC46-B57C-AA36C947CAEF}" type="pres">
      <dgm:prSet presAssocID="{649008BD-224F-4FFD-B6CA-A2B45AFC58BC}" presName="horzSpace2" presStyleCnt="0"/>
      <dgm:spPr/>
    </dgm:pt>
    <dgm:pt modelId="{FAA486DC-B1A5-4C49-A446-868711833310}" type="pres">
      <dgm:prSet presAssocID="{649008BD-224F-4FFD-B6CA-A2B45AFC58BC}" presName="tx2" presStyleLbl="revTx" presStyleIdx="3" presStyleCnt="14"/>
      <dgm:spPr/>
    </dgm:pt>
    <dgm:pt modelId="{ACF51A70-0026-3C49-9401-F43D5F354A81}" type="pres">
      <dgm:prSet presAssocID="{649008BD-224F-4FFD-B6CA-A2B45AFC58BC}" presName="vert2" presStyleCnt="0"/>
      <dgm:spPr/>
    </dgm:pt>
    <dgm:pt modelId="{175A2F65-26F0-6342-A387-C175A388DF03}" type="pres">
      <dgm:prSet presAssocID="{649008BD-224F-4FFD-B6CA-A2B45AFC58BC}" presName="thinLine2b" presStyleLbl="callout" presStyleIdx="1" presStyleCnt="7"/>
      <dgm:spPr/>
    </dgm:pt>
    <dgm:pt modelId="{EF7956C0-5123-FA4E-9C0A-49AB64FEA688}" type="pres">
      <dgm:prSet presAssocID="{649008BD-224F-4FFD-B6CA-A2B45AFC58BC}" presName="vertSpace2b" presStyleCnt="0"/>
      <dgm:spPr/>
    </dgm:pt>
    <dgm:pt modelId="{8781AC4E-D51A-7E4F-BF29-EF6199C3F541}" type="pres">
      <dgm:prSet presAssocID="{5A95D46E-61F9-46C5-A3C2-80869F76D6D0}" presName="thickLine" presStyleLbl="alignNode1" presStyleIdx="2" presStyleCnt="7"/>
      <dgm:spPr/>
    </dgm:pt>
    <dgm:pt modelId="{2A3EAB96-236C-B348-8386-802C6C9F7D82}" type="pres">
      <dgm:prSet presAssocID="{5A95D46E-61F9-46C5-A3C2-80869F76D6D0}" presName="horz1" presStyleCnt="0"/>
      <dgm:spPr/>
    </dgm:pt>
    <dgm:pt modelId="{A2F96BC5-5A50-164D-A850-FFEB4D4D99CA}" type="pres">
      <dgm:prSet presAssocID="{5A95D46E-61F9-46C5-A3C2-80869F76D6D0}" presName="tx1" presStyleLbl="revTx" presStyleIdx="4" presStyleCnt="14"/>
      <dgm:spPr/>
    </dgm:pt>
    <dgm:pt modelId="{1F890717-D7CF-1848-BF8F-39E66301C3E5}" type="pres">
      <dgm:prSet presAssocID="{5A95D46E-61F9-46C5-A3C2-80869F76D6D0}" presName="vert1" presStyleCnt="0"/>
      <dgm:spPr/>
    </dgm:pt>
    <dgm:pt modelId="{7A4A61AD-5101-944F-A002-DE1EC4618F44}" type="pres">
      <dgm:prSet presAssocID="{737DF1CE-E205-434C-98C3-CC0338783492}" presName="vertSpace2a" presStyleCnt="0"/>
      <dgm:spPr/>
    </dgm:pt>
    <dgm:pt modelId="{BEBB2411-85ED-D54D-BD46-761AE8DCD1FB}" type="pres">
      <dgm:prSet presAssocID="{737DF1CE-E205-434C-98C3-CC0338783492}" presName="horz2" presStyleCnt="0"/>
      <dgm:spPr/>
    </dgm:pt>
    <dgm:pt modelId="{984B83F7-BE5A-C74D-8541-442286127844}" type="pres">
      <dgm:prSet presAssocID="{737DF1CE-E205-434C-98C3-CC0338783492}" presName="horzSpace2" presStyleCnt="0"/>
      <dgm:spPr/>
    </dgm:pt>
    <dgm:pt modelId="{277DFD13-A3A7-4542-8136-8648D012CA6E}" type="pres">
      <dgm:prSet presAssocID="{737DF1CE-E205-434C-98C3-CC0338783492}" presName="tx2" presStyleLbl="revTx" presStyleIdx="5" presStyleCnt="14"/>
      <dgm:spPr/>
    </dgm:pt>
    <dgm:pt modelId="{F953AF13-9BC5-8F44-8B6D-BE5D693755F2}" type="pres">
      <dgm:prSet presAssocID="{737DF1CE-E205-434C-98C3-CC0338783492}" presName="vert2" presStyleCnt="0"/>
      <dgm:spPr/>
    </dgm:pt>
    <dgm:pt modelId="{2E51B897-B4E1-BC45-8867-AF4582606AD3}" type="pres">
      <dgm:prSet presAssocID="{737DF1CE-E205-434C-98C3-CC0338783492}" presName="thinLine2b" presStyleLbl="callout" presStyleIdx="2" presStyleCnt="7"/>
      <dgm:spPr/>
    </dgm:pt>
    <dgm:pt modelId="{7B29F96C-E7AB-D54E-B63B-08128072190B}" type="pres">
      <dgm:prSet presAssocID="{737DF1CE-E205-434C-98C3-CC0338783492}" presName="vertSpace2b" presStyleCnt="0"/>
      <dgm:spPr/>
    </dgm:pt>
    <dgm:pt modelId="{6B2E7F9E-8E6A-2F48-A7B7-AFB687590FF4}" type="pres">
      <dgm:prSet presAssocID="{06626A5A-C644-4B50-BC59-B471E6518F7C}" presName="thickLine" presStyleLbl="alignNode1" presStyleIdx="3" presStyleCnt="7"/>
      <dgm:spPr/>
    </dgm:pt>
    <dgm:pt modelId="{3BB9DE7F-4D1E-C346-84B8-4AE8E357E3D7}" type="pres">
      <dgm:prSet presAssocID="{06626A5A-C644-4B50-BC59-B471E6518F7C}" presName="horz1" presStyleCnt="0"/>
      <dgm:spPr/>
    </dgm:pt>
    <dgm:pt modelId="{95DA7A84-4B40-2943-A3ED-5E175D269A1E}" type="pres">
      <dgm:prSet presAssocID="{06626A5A-C644-4B50-BC59-B471E6518F7C}" presName="tx1" presStyleLbl="revTx" presStyleIdx="6" presStyleCnt="14"/>
      <dgm:spPr/>
    </dgm:pt>
    <dgm:pt modelId="{5AEA62CA-968F-8648-AA39-BEF1FCBFF3D7}" type="pres">
      <dgm:prSet presAssocID="{06626A5A-C644-4B50-BC59-B471E6518F7C}" presName="vert1" presStyleCnt="0"/>
      <dgm:spPr/>
    </dgm:pt>
    <dgm:pt modelId="{64EF0F31-FFE9-5346-8B41-5A27E4B39453}" type="pres">
      <dgm:prSet presAssocID="{92AE2285-CFA3-4CA5-B084-B7692F149D64}" presName="vertSpace2a" presStyleCnt="0"/>
      <dgm:spPr/>
    </dgm:pt>
    <dgm:pt modelId="{7A58A02C-8EAE-C042-A073-32CAF1E7A57F}" type="pres">
      <dgm:prSet presAssocID="{92AE2285-CFA3-4CA5-B084-B7692F149D64}" presName="horz2" presStyleCnt="0"/>
      <dgm:spPr/>
    </dgm:pt>
    <dgm:pt modelId="{CCB21A3D-547A-C04A-850E-C5A597721752}" type="pres">
      <dgm:prSet presAssocID="{92AE2285-CFA3-4CA5-B084-B7692F149D64}" presName="horzSpace2" presStyleCnt="0"/>
      <dgm:spPr/>
    </dgm:pt>
    <dgm:pt modelId="{4D578EFE-491E-B241-9E70-5F06F11B8765}" type="pres">
      <dgm:prSet presAssocID="{92AE2285-CFA3-4CA5-B084-B7692F149D64}" presName="tx2" presStyleLbl="revTx" presStyleIdx="7" presStyleCnt="14"/>
      <dgm:spPr/>
    </dgm:pt>
    <dgm:pt modelId="{7559BC85-C241-AB45-B77F-B5E016969940}" type="pres">
      <dgm:prSet presAssocID="{92AE2285-CFA3-4CA5-B084-B7692F149D64}" presName="vert2" presStyleCnt="0"/>
      <dgm:spPr/>
    </dgm:pt>
    <dgm:pt modelId="{FAB92D78-611B-1E43-A536-616A633F0AF2}" type="pres">
      <dgm:prSet presAssocID="{92AE2285-CFA3-4CA5-B084-B7692F149D64}" presName="thinLine2b" presStyleLbl="callout" presStyleIdx="3" presStyleCnt="7"/>
      <dgm:spPr/>
    </dgm:pt>
    <dgm:pt modelId="{72D1966B-CA65-7D4F-A462-D586B15880AB}" type="pres">
      <dgm:prSet presAssocID="{92AE2285-CFA3-4CA5-B084-B7692F149D64}" presName="vertSpace2b" presStyleCnt="0"/>
      <dgm:spPr/>
    </dgm:pt>
    <dgm:pt modelId="{D6785540-F562-164C-9D50-418624216405}" type="pres">
      <dgm:prSet presAssocID="{3B4ED935-1373-40A6-B65D-0F1096A5C121}" presName="thickLine" presStyleLbl="alignNode1" presStyleIdx="4" presStyleCnt="7"/>
      <dgm:spPr/>
    </dgm:pt>
    <dgm:pt modelId="{3F6615F0-6333-5240-9537-E23F62163E4C}" type="pres">
      <dgm:prSet presAssocID="{3B4ED935-1373-40A6-B65D-0F1096A5C121}" presName="horz1" presStyleCnt="0"/>
      <dgm:spPr/>
    </dgm:pt>
    <dgm:pt modelId="{998DC8FD-4DA7-6642-B97E-EE4F4EAA2C4D}" type="pres">
      <dgm:prSet presAssocID="{3B4ED935-1373-40A6-B65D-0F1096A5C121}" presName="tx1" presStyleLbl="revTx" presStyleIdx="8" presStyleCnt="14"/>
      <dgm:spPr/>
    </dgm:pt>
    <dgm:pt modelId="{E8638B1E-BE0C-EC44-96E3-F01C1D108D06}" type="pres">
      <dgm:prSet presAssocID="{3B4ED935-1373-40A6-B65D-0F1096A5C121}" presName="vert1" presStyleCnt="0"/>
      <dgm:spPr/>
    </dgm:pt>
    <dgm:pt modelId="{206F9317-9D65-2541-B243-4C77888FE1FF}" type="pres">
      <dgm:prSet presAssocID="{7D3D7C62-DC75-4844-AC0B-E3969DE16606}" presName="vertSpace2a" presStyleCnt="0"/>
      <dgm:spPr/>
    </dgm:pt>
    <dgm:pt modelId="{86094007-77C7-F74B-8C76-530152AF1D4E}" type="pres">
      <dgm:prSet presAssocID="{7D3D7C62-DC75-4844-AC0B-E3969DE16606}" presName="horz2" presStyleCnt="0"/>
      <dgm:spPr/>
    </dgm:pt>
    <dgm:pt modelId="{EDD426E6-5D57-CE4D-ABD3-892D9B680DF6}" type="pres">
      <dgm:prSet presAssocID="{7D3D7C62-DC75-4844-AC0B-E3969DE16606}" presName="horzSpace2" presStyleCnt="0"/>
      <dgm:spPr/>
    </dgm:pt>
    <dgm:pt modelId="{BC27BA9D-0F80-9340-8659-4166D1826DCE}" type="pres">
      <dgm:prSet presAssocID="{7D3D7C62-DC75-4844-AC0B-E3969DE16606}" presName="tx2" presStyleLbl="revTx" presStyleIdx="9" presStyleCnt="14"/>
      <dgm:spPr/>
    </dgm:pt>
    <dgm:pt modelId="{3C175557-68D1-F94F-8EC7-583C6EE5A38F}" type="pres">
      <dgm:prSet presAssocID="{7D3D7C62-DC75-4844-AC0B-E3969DE16606}" presName="vert2" presStyleCnt="0"/>
      <dgm:spPr/>
    </dgm:pt>
    <dgm:pt modelId="{CCCA235E-84B4-8443-BBAF-B427498D2CAF}" type="pres">
      <dgm:prSet presAssocID="{7D3D7C62-DC75-4844-AC0B-E3969DE16606}" presName="thinLine2b" presStyleLbl="callout" presStyleIdx="4" presStyleCnt="7"/>
      <dgm:spPr/>
    </dgm:pt>
    <dgm:pt modelId="{8BDD896F-297E-2B4E-9584-3D51DC709E01}" type="pres">
      <dgm:prSet presAssocID="{7D3D7C62-DC75-4844-AC0B-E3969DE16606}" presName="vertSpace2b" presStyleCnt="0"/>
      <dgm:spPr/>
    </dgm:pt>
    <dgm:pt modelId="{FE855AEE-D63F-A449-9D78-720719248610}" type="pres">
      <dgm:prSet presAssocID="{20995AED-ED7F-4DAE-8978-5EC2E7C46016}" presName="thickLine" presStyleLbl="alignNode1" presStyleIdx="5" presStyleCnt="7"/>
      <dgm:spPr/>
    </dgm:pt>
    <dgm:pt modelId="{C7CCBAB6-7863-A44E-BD98-BD66A969C10C}" type="pres">
      <dgm:prSet presAssocID="{20995AED-ED7F-4DAE-8978-5EC2E7C46016}" presName="horz1" presStyleCnt="0"/>
      <dgm:spPr/>
    </dgm:pt>
    <dgm:pt modelId="{3B5F70B6-B0BC-694C-A513-38A08182A77C}" type="pres">
      <dgm:prSet presAssocID="{20995AED-ED7F-4DAE-8978-5EC2E7C46016}" presName="tx1" presStyleLbl="revTx" presStyleIdx="10" presStyleCnt="14"/>
      <dgm:spPr/>
    </dgm:pt>
    <dgm:pt modelId="{AEF190D3-04E4-D840-B7FC-69D21EE6D3D7}" type="pres">
      <dgm:prSet presAssocID="{20995AED-ED7F-4DAE-8978-5EC2E7C46016}" presName="vert1" presStyleCnt="0"/>
      <dgm:spPr/>
    </dgm:pt>
    <dgm:pt modelId="{07299A55-ABF1-7A4F-977B-838260EF998C}" type="pres">
      <dgm:prSet presAssocID="{34D5B0A7-0237-473F-BE52-A6B1722B705C}" presName="vertSpace2a" presStyleCnt="0"/>
      <dgm:spPr/>
    </dgm:pt>
    <dgm:pt modelId="{53F21013-671F-F243-A712-D63329ADE371}" type="pres">
      <dgm:prSet presAssocID="{34D5B0A7-0237-473F-BE52-A6B1722B705C}" presName="horz2" presStyleCnt="0"/>
      <dgm:spPr/>
    </dgm:pt>
    <dgm:pt modelId="{095882EC-0B5C-F441-B24E-3AA0A68C118B}" type="pres">
      <dgm:prSet presAssocID="{34D5B0A7-0237-473F-BE52-A6B1722B705C}" presName="horzSpace2" presStyleCnt="0"/>
      <dgm:spPr/>
    </dgm:pt>
    <dgm:pt modelId="{68391B4C-50CF-9645-AA18-F73DC84132AA}" type="pres">
      <dgm:prSet presAssocID="{34D5B0A7-0237-473F-BE52-A6B1722B705C}" presName="tx2" presStyleLbl="revTx" presStyleIdx="11" presStyleCnt="14"/>
      <dgm:spPr/>
    </dgm:pt>
    <dgm:pt modelId="{924CD89B-2160-9144-A195-953CF7BBAFBC}" type="pres">
      <dgm:prSet presAssocID="{34D5B0A7-0237-473F-BE52-A6B1722B705C}" presName="vert2" presStyleCnt="0"/>
      <dgm:spPr/>
    </dgm:pt>
    <dgm:pt modelId="{12599E43-B172-FA40-959E-CB0AA2F164BF}" type="pres">
      <dgm:prSet presAssocID="{34D5B0A7-0237-473F-BE52-A6B1722B705C}" presName="thinLine2b" presStyleLbl="callout" presStyleIdx="5" presStyleCnt="7"/>
      <dgm:spPr/>
    </dgm:pt>
    <dgm:pt modelId="{06D5EC47-6B9E-6E45-A116-0894DC15FF78}" type="pres">
      <dgm:prSet presAssocID="{34D5B0A7-0237-473F-BE52-A6B1722B705C}" presName="vertSpace2b" presStyleCnt="0"/>
      <dgm:spPr/>
    </dgm:pt>
    <dgm:pt modelId="{1933DFFF-3922-984A-9B20-B3ADF95A2729}" type="pres">
      <dgm:prSet presAssocID="{1C5D5E99-88FC-42D0-ABA6-02B0455506CB}" presName="thickLine" presStyleLbl="alignNode1" presStyleIdx="6" presStyleCnt="7"/>
      <dgm:spPr/>
    </dgm:pt>
    <dgm:pt modelId="{E77127B6-BC44-2F4D-954C-00F3EE16EFC2}" type="pres">
      <dgm:prSet presAssocID="{1C5D5E99-88FC-42D0-ABA6-02B0455506CB}" presName="horz1" presStyleCnt="0"/>
      <dgm:spPr/>
    </dgm:pt>
    <dgm:pt modelId="{6808EAA6-64AB-CA4F-9BAA-909691BEC89E}" type="pres">
      <dgm:prSet presAssocID="{1C5D5E99-88FC-42D0-ABA6-02B0455506CB}" presName="tx1" presStyleLbl="revTx" presStyleIdx="12" presStyleCnt="14"/>
      <dgm:spPr/>
    </dgm:pt>
    <dgm:pt modelId="{8B3888E9-54AB-954C-B265-7F84974CEA89}" type="pres">
      <dgm:prSet presAssocID="{1C5D5E99-88FC-42D0-ABA6-02B0455506CB}" presName="vert1" presStyleCnt="0"/>
      <dgm:spPr/>
    </dgm:pt>
    <dgm:pt modelId="{0D3906CC-F64E-BE4F-ACB3-DBEC3C851CBC}" type="pres">
      <dgm:prSet presAssocID="{05A950AA-20DB-4B76-944E-FB405DA797A0}" presName="vertSpace2a" presStyleCnt="0"/>
      <dgm:spPr/>
    </dgm:pt>
    <dgm:pt modelId="{C8F82D31-1AC9-7E43-AF41-58614C905318}" type="pres">
      <dgm:prSet presAssocID="{05A950AA-20DB-4B76-944E-FB405DA797A0}" presName="horz2" presStyleCnt="0"/>
      <dgm:spPr/>
    </dgm:pt>
    <dgm:pt modelId="{F62CEAE2-C5A4-4647-9B24-80DECA6664BC}" type="pres">
      <dgm:prSet presAssocID="{05A950AA-20DB-4B76-944E-FB405DA797A0}" presName="horzSpace2" presStyleCnt="0"/>
      <dgm:spPr/>
    </dgm:pt>
    <dgm:pt modelId="{A1D51BC4-D93C-CE40-B2E6-34EBA3FB86BB}" type="pres">
      <dgm:prSet presAssocID="{05A950AA-20DB-4B76-944E-FB405DA797A0}" presName="tx2" presStyleLbl="revTx" presStyleIdx="13" presStyleCnt="14"/>
      <dgm:spPr/>
    </dgm:pt>
    <dgm:pt modelId="{C9716B7A-BE13-C847-A241-9610F01CE60B}" type="pres">
      <dgm:prSet presAssocID="{05A950AA-20DB-4B76-944E-FB405DA797A0}" presName="vert2" presStyleCnt="0"/>
      <dgm:spPr/>
    </dgm:pt>
    <dgm:pt modelId="{A534D0C9-3BFE-7248-B0C1-50FF19CC9A6E}" type="pres">
      <dgm:prSet presAssocID="{05A950AA-20DB-4B76-944E-FB405DA797A0}" presName="thinLine2b" presStyleLbl="callout" presStyleIdx="6" presStyleCnt="7"/>
      <dgm:spPr/>
    </dgm:pt>
    <dgm:pt modelId="{8BFBA3B0-DABD-9D4A-A136-320CA4E10B0E}" type="pres">
      <dgm:prSet presAssocID="{05A950AA-20DB-4B76-944E-FB405DA797A0}" presName="vertSpace2b" presStyleCnt="0"/>
      <dgm:spPr/>
    </dgm:pt>
  </dgm:ptLst>
  <dgm:cxnLst>
    <dgm:cxn modelId="{02206112-D6E0-1C49-80F2-A10A1FE0A670}" type="presOf" srcId="{737DF1CE-E205-434C-98C3-CC0338783492}" destId="{277DFD13-A3A7-4542-8136-8648D012CA6E}" srcOrd="0" destOrd="0" presId="urn:microsoft.com/office/officeart/2008/layout/LinedList"/>
    <dgm:cxn modelId="{CFDEF212-6314-4BA7-A662-034AD4CA169A}" srcId="{4456CF20-96A4-4F12-9408-FD98754FB78B}" destId="{06626A5A-C644-4B50-BC59-B471E6518F7C}" srcOrd="3" destOrd="0" parTransId="{E20E8D2B-E664-41A5-BF12-4425654F2F86}" sibTransId="{6BD8AF53-CCCF-4B21-B3E0-E2759DD85465}"/>
    <dgm:cxn modelId="{12ADA819-8DC8-48B0-ACB7-69A0988DB6AD}" srcId="{06626A5A-C644-4B50-BC59-B471E6518F7C}" destId="{92AE2285-CFA3-4CA5-B084-B7692F149D64}" srcOrd="0" destOrd="0" parTransId="{ADE66EAD-F914-417B-838A-906EF1779282}" sibTransId="{2C3AF7DB-6A04-4171-AD9D-B352352F56E1}"/>
    <dgm:cxn modelId="{8095AD2A-7E47-42D8-B334-A5DC5D2B005E}" srcId="{20995AED-ED7F-4DAE-8978-5EC2E7C46016}" destId="{34D5B0A7-0237-473F-BE52-A6B1722B705C}" srcOrd="0" destOrd="0" parTransId="{B04A8D6F-C9C0-46BA-BCEF-55D4A9602AD8}" sibTransId="{4C041CD9-7597-4C71-BF5B-59FD4F8098E4}"/>
    <dgm:cxn modelId="{59F7995C-706B-8B47-A010-6D89E8562363}" type="presOf" srcId="{9E88466D-047C-4119-835D-3F6F86CCE8C3}" destId="{2621492A-DB5E-3542-8C00-2F8F411B9F8F}" srcOrd="0" destOrd="0" presId="urn:microsoft.com/office/officeart/2008/layout/LinedList"/>
    <dgm:cxn modelId="{796D1A5D-B31B-1B45-9600-A4E0488D34FD}" type="presOf" srcId="{7D3D7C62-DC75-4844-AC0B-E3969DE16606}" destId="{BC27BA9D-0F80-9340-8659-4166D1826DCE}" srcOrd="0" destOrd="0" presId="urn:microsoft.com/office/officeart/2008/layout/LinedList"/>
    <dgm:cxn modelId="{68D3FC5E-E04F-2142-A076-53FD64A28A4B}" type="presOf" srcId="{1C5D5E99-88FC-42D0-ABA6-02B0455506CB}" destId="{6808EAA6-64AB-CA4F-9BAA-909691BEC89E}" srcOrd="0" destOrd="0" presId="urn:microsoft.com/office/officeart/2008/layout/LinedList"/>
    <dgm:cxn modelId="{F8C1B948-945F-D446-B239-2EABE2BC14D0}" type="presOf" srcId="{92AE2285-CFA3-4CA5-B084-B7692F149D64}" destId="{4D578EFE-491E-B241-9E70-5F06F11B8765}" srcOrd="0" destOrd="0" presId="urn:microsoft.com/office/officeart/2008/layout/LinedList"/>
    <dgm:cxn modelId="{ECDAEF71-505C-4B2B-ACAF-6B2CB0E7CA05}" srcId="{1C5D5E99-88FC-42D0-ABA6-02B0455506CB}" destId="{05A950AA-20DB-4B76-944E-FB405DA797A0}" srcOrd="0" destOrd="0" parTransId="{C85312FA-6AE2-4AA4-88FD-1E211191CE6E}" sibTransId="{D2F9059C-88ED-4724-8A92-FE4BB2D77333}"/>
    <dgm:cxn modelId="{62A30652-D23A-48C3-85AA-B3C2D0869779}" srcId="{4456CF20-96A4-4F12-9408-FD98754FB78B}" destId="{9E88466D-047C-4119-835D-3F6F86CCE8C3}" srcOrd="1" destOrd="0" parTransId="{8FB3D1BD-BA6E-4183-A411-060387702267}" sibTransId="{22CDFD7E-7DD0-416C-BAD0-C9F3B9DA649F}"/>
    <dgm:cxn modelId="{C5075A56-F260-934B-BC04-E7D6C47E2F4A}" type="presOf" srcId="{5A95D46E-61F9-46C5-A3C2-80869F76D6D0}" destId="{A2F96BC5-5A50-164D-A850-FFEB4D4D99CA}" srcOrd="0" destOrd="0" presId="urn:microsoft.com/office/officeart/2008/layout/LinedList"/>
    <dgm:cxn modelId="{9BDE8B76-B3A3-426B-8AFB-11A48F4A83BE}" srcId="{4456CF20-96A4-4F12-9408-FD98754FB78B}" destId="{3B4ED935-1373-40A6-B65D-0F1096A5C121}" srcOrd="4" destOrd="0" parTransId="{B38E477D-593E-4DCE-8387-2A591FE6CA53}" sibTransId="{3C6268EC-6BCD-434C-9EE2-E2CFCC11F0FC}"/>
    <dgm:cxn modelId="{A5679078-7E8B-42DD-BC19-62F71DF73146}" srcId="{4456CF20-96A4-4F12-9408-FD98754FB78B}" destId="{5A95D46E-61F9-46C5-A3C2-80869F76D6D0}" srcOrd="2" destOrd="0" parTransId="{84E7CA5E-BCF5-4F15-8B8D-EE779D478862}" sibTransId="{3D0101F9-3BC3-4FE6-BD2F-4BFE78C6E7C0}"/>
    <dgm:cxn modelId="{060AB78B-AB7A-8F41-84B6-6EDFEC8BF31A}" type="presOf" srcId="{05A950AA-20DB-4B76-944E-FB405DA797A0}" destId="{A1D51BC4-D93C-CE40-B2E6-34EBA3FB86BB}" srcOrd="0" destOrd="0" presId="urn:microsoft.com/office/officeart/2008/layout/LinedList"/>
    <dgm:cxn modelId="{C8D5E49A-1D06-DB43-8AF8-0F9F57CD36F8}" type="presOf" srcId="{20995AED-ED7F-4DAE-8978-5EC2E7C46016}" destId="{3B5F70B6-B0BC-694C-A513-38A08182A77C}" srcOrd="0" destOrd="0" presId="urn:microsoft.com/office/officeart/2008/layout/LinedList"/>
    <dgm:cxn modelId="{640BE59F-7DF4-4B4E-B9FB-B3C883A5906B}" srcId="{4456CF20-96A4-4F12-9408-FD98754FB78B}" destId="{20995AED-ED7F-4DAE-8978-5EC2E7C46016}" srcOrd="5" destOrd="0" parTransId="{545BBC8C-8B89-403D-BEDC-9848451D3A89}" sibTransId="{3960347C-8179-4694-8D4C-7CEC043B2C31}"/>
    <dgm:cxn modelId="{8D74D8A9-1CDD-49C5-8D08-CC07AE878BBD}" srcId="{4456CF20-96A4-4F12-9408-FD98754FB78B}" destId="{1C5D5E99-88FC-42D0-ABA6-02B0455506CB}" srcOrd="6" destOrd="0" parTransId="{68A50077-15A5-4915-B48F-1EAD4FFF79BD}" sibTransId="{02779D03-F793-45E2-8F46-329E0D0E81A5}"/>
    <dgm:cxn modelId="{F8C997AA-BED9-7043-8886-A12B17511C68}" type="presOf" srcId="{34D5B0A7-0237-473F-BE52-A6B1722B705C}" destId="{68391B4C-50CF-9645-AA18-F73DC84132AA}" srcOrd="0" destOrd="0" presId="urn:microsoft.com/office/officeart/2008/layout/LinedList"/>
    <dgm:cxn modelId="{6DEFC2B1-87D7-F74D-A13B-BBA4F64EDE38}" type="presOf" srcId="{4456CF20-96A4-4F12-9408-FD98754FB78B}" destId="{473FB53F-7B68-944B-8D51-D9CC5EE93BD4}" srcOrd="0" destOrd="0" presId="urn:microsoft.com/office/officeart/2008/layout/LinedList"/>
    <dgm:cxn modelId="{8E2419B7-4ED2-464E-95AE-AD84ACE3BCF8}" type="presOf" srcId="{3B4ED935-1373-40A6-B65D-0F1096A5C121}" destId="{998DC8FD-4DA7-6642-B97E-EE4F4EAA2C4D}" srcOrd="0" destOrd="0" presId="urn:microsoft.com/office/officeart/2008/layout/LinedList"/>
    <dgm:cxn modelId="{6D2661D0-A52F-674F-9C9A-99F26884DEA8}" type="presOf" srcId="{649008BD-224F-4FFD-B6CA-A2B45AFC58BC}" destId="{FAA486DC-B1A5-4C49-A446-868711833310}" srcOrd="0" destOrd="0" presId="urn:microsoft.com/office/officeart/2008/layout/LinedList"/>
    <dgm:cxn modelId="{AD7E11D7-135A-485F-9EC2-6C9A06D33AEE}" srcId="{5E7F566D-2783-4553-A8A5-064F274B51EC}" destId="{BF915BED-ED06-4348-86B7-D9FBB0EE3DB4}" srcOrd="0" destOrd="0" parTransId="{EC97B313-0EFE-445A-B04C-12EF5DCBA33A}" sibTransId="{07CF8898-D20F-435A-96BB-FA6E499B99D0}"/>
    <dgm:cxn modelId="{1D5200DC-1D14-B948-83FC-E7C724BD3459}" type="presOf" srcId="{BF915BED-ED06-4348-86B7-D9FBB0EE3DB4}" destId="{E0530B7E-4B55-5144-89E3-E523AFCE51FE}" srcOrd="0" destOrd="0" presId="urn:microsoft.com/office/officeart/2008/layout/LinedList"/>
    <dgm:cxn modelId="{D9E9F5E6-A8F7-4B38-9914-CBC15B291829}" srcId="{3B4ED935-1373-40A6-B65D-0F1096A5C121}" destId="{7D3D7C62-DC75-4844-AC0B-E3969DE16606}" srcOrd="0" destOrd="0" parTransId="{77BD49E6-B5B2-4BAE-907C-475465752E9F}" sibTransId="{87953057-1FC2-43E3-9011-4A3F48EE7CA8}"/>
    <dgm:cxn modelId="{D1CE29EF-94F3-7647-A883-E6ECAD841737}" type="presOf" srcId="{5E7F566D-2783-4553-A8A5-064F274B51EC}" destId="{95DB9EDA-9534-F547-9023-595AC7786C2B}" srcOrd="0" destOrd="0" presId="urn:microsoft.com/office/officeart/2008/layout/LinedList"/>
    <dgm:cxn modelId="{A52043F0-7F7B-904B-A912-B71B0A84EBFD}" type="presOf" srcId="{06626A5A-C644-4B50-BC59-B471E6518F7C}" destId="{95DA7A84-4B40-2943-A3ED-5E175D269A1E}" srcOrd="0" destOrd="0" presId="urn:microsoft.com/office/officeart/2008/layout/LinedList"/>
    <dgm:cxn modelId="{3F9E36F3-95B4-4CAF-AF31-2258CDCB154E}" srcId="{5A95D46E-61F9-46C5-A3C2-80869F76D6D0}" destId="{737DF1CE-E205-434C-98C3-CC0338783492}" srcOrd="0" destOrd="0" parTransId="{90B57A3C-D2D0-4200-9D3C-DD339CA866D9}" sibTransId="{18070990-A669-4397-852D-75B01D42FE36}"/>
    <dgm:cxn modelId="{322E14FE-18FB-4A76-AE7E-C76ABDE05FBB}" srcId="{9E88466D-047C-4119-835D-3F6F86CCE8C3}" destId="{649008BD-224F-4FFD-B6CA-A2B45AFC58BC}" srcOrd="0" destOrd="0" parTransId="{E8FBF246-E2CE-4FB3-A9A8-BA7EBD2F5E70}" sibTransId="{09D6D7A5-5E2F-4795-95B7-5490365436E4}"/>
    <dgm:cxn modelId="{E2A788FE-6C27-46EE-9B41-FCB27F100403}" srcId="{4456CF20-96A4-4F12-9408-FD98754FB78B}" destId="{5E7F566D-2783-4553-A8A5-064F274B51EC}" srcOrd="0" destOrd="0" parTransId="{5ED32C0E-41EF-4B03-A5EB-128861D3F76D}" sibTransId="{43313737-6204-442F-9F9D-26986E0EFADA}"/>
    <dgm:cxn modelId="{F9C1A064-7A98-874A-834C-9B1F081D140B}" type="presParOf" srcId="{473FB53F-7B68-944B-8D51-D9CC5EE93BD4}" destId="{E7C4EC63-FD8E-E140-806B-093675255702}" srcOrd="0" destOrd="0" presId="urn:microsoft.com/office/officeart/2008/layout/LinedList"/>
    <dgm:cxn modelId="{5D161D43-709B-7949-BA46-A155870443D0}" type="presParOf" srcId="{473FB53F-7B68-944B-8D51-D9CC5EE93BD4}" destId="{1EA3BBC3-B69B-6345-83FB-0D3B652B3F07}" srcOrd="1" destOrd="0" presId="urn:microsoft.com/office/officeart/2008/layout/LinedList"/>
    <dgm:cxn modelId="{891D3F37-9D66-F047-9876-BC739EE31013}" type="presParOf" srcId="{1EA3BBC3-B69B-6345-83FB-0D3B652B3F07}" destId="{95DB9EDA-9534-F547-9023-595AC7786C2B}" srcOrd="0" destOrd="0" presId="urn:microsoft.com/office/officeart/2008/layout/LinedList"/>
    <dgm:cxn modelId="{6D0F8134-23F4-3944-980D-71C70936309E}" type="presParOf" srcId="{1EA3BBC3-B69B-6345-83FB-0D3B652B3F07}" destId="{5A4F847E-EC15-FC48-B655-27C701C6493E}" srcOrd="1" destOrd="0" presId="urn:microsoft.com/office/officeart/2008/layout/LinedList"/>
    <dgm:cxn modelId="{3EECF705-DF36-D042-A77C-09ACB808AD7F}" type="presParOf" srcId="{5A4F847E-EC15-FC48-B655-27C701C6493E}" destId="{CE4520AA-2ECC-9A48-BF7B-CD8641140BA8}" srcOrd="0" destOrd="0" presId="urn:microsoft.com/office/officeart/2008/layout/LinedList"/>
    <dgm:cxn modelId="{01376FF7-CD29-CB48-91DC-AAD48D0DC45D}" type="presParOf" srcId="{5A4F847E-EC15-FC48-B655-27C701C6493E}" destId="{38D4AAAA-38A6-3D4B-80CE-A799E60D3BD5}" srcOrd="1" destOrd="0" presId="urn:microsoft.com/office/officeart/2008/layout/LinedList"/>
    <dgm:cxn modelId="{6DE16DEC-3233-6B4A-AF16-675E8FA9820F}" type="presParOf" srcId="{38D4AAAA-38A6-3D4B-80CE-A799E60D3BD5}" destId="{023103EF-07F2-5649-A37A-B2E589598741}" srcOrd="0" destOrd="0" presId="urn:microsoft.com/office/officeart/2008/layout/LinedList"/>
    <dgm:cxn modelId="{74BF7DBA-92CA-694D-B80C-333440487EC6}" type="presParOf" srcId="{38D4AAAA-38A6-3D4B-80CE-A799E60D3BD5}" destId="{E0530B7E-4B55-5144-89E3-E523AFCE51FE}" srcOrd="1" destOrd="0" presId="urn:microsoft.com/office/officeart/2008/layout/LinedList"/>
    <dgm:cxn modelId="{EA389874-88D6-6348-B6F0-1D9B3C79C15B}" type="presParOf" srcId="{38D4AAAA-38A6-3D4B-80CE-A799E60D3BD5}" destId="{3D8E2D85-D536-9C41-B357-C10C5EFD085B}" srcOrd="2" destOrd="0" presId="urn:microsoft.com/office/officeart/2008/layout/LinedList"/>
    <dgm:cxn modelId="{C53C4956-05BF-BA48-8FBA-87045EE2D291}" type="presParOf" srcId="{5A4F847E-EC15-FC48-B655-27C701C6493E}" destId="{337A9FDD-871F-B346-8886-4833FB024701}" srcOrd="2" destOrd="0" presId="urn:microsoft.com/office/officeart/2008/layout/LinedList"/>
    <dgm:cxn modelId="{73BAE150-48FA-6149-AD80-5328A0ED6A07}" type="presParOf" srcId="{5A4F847E-EC15-FC48-B655-27C701C6493E}" destId="{84122B15-AAF1-AB48-BF28-4641D3806AB9}" srcOrd="3" destOrd="0" presId="urn:microsoft.com/office/officeart/2008/layout/LinedList"/>
    <dgm:cxn modelId="{EA0281DD-D16A-8A4D-91A3-81FC77EFA587}" type="presParOf" srcId="{473FB53F-7B68-944B-8D51-D9CC5EE93BD4}" destId="{C63DB9F3-E781-8A4F-A74C-5159ABE825D2}" srcOrd="2" destOrd="0" presId="urn:microsoft.com/office/officeart/2008/layout/LinedList"/>
    <dgm:cxn modelId="{09B87566-D4C8-0B48-8DBA-425903C1C209}" type="presParOf" srcId="{473FB53F-7B68-944B-8D51-D9CC5EE93BD4}" destId="{0EE03128-7E55-0E42-BC9B-7EDC89D3B2BF}" srcOrd="3" destOrd="0" presId="urn:microsoft.com/office/officeart/2008/layout/LinedList"/>
    <dgm:cxn modelId="{DD921163-BD8D-E843-9AB6-2AB1C44EFEFB}" type="presParOf" srcId="{0EE03128-7E55-0E42-BC9B-7EDC89D3B2BF}" destId="{2621492A-DB5E-3542-8C00-2F8F411B9F8F}" srcOrd="0" destOrd="0" presId="urn:microsoft.com/office/officeart/2008/layout/LinedList"/>
    <dgm:cxn modelId="{FBA9FEFB-124C-0C4F-85D8-11C5973F0615}" type="presParOf" srcId="{0EE03128-7E55-0E42-BC9B-7EDC89D3B2BF}" destId="{BC5E6D8A-145F-E34A-804C-74BA1E2FFFAE}" srcOrd="1" destOrd="0" presId="urn:microsoft.com/office/officeart/2008/layout/LinedList"/>
    <dgm:cxn modelId="{1C3F8741-BEA0-784A-8206-1136AE83D04A}" type="presParOf" srcId="{BC5E6D8A-145F-E34A-804C-74BA1E2FFFAE}" destId="{267E644C-0C2D-D448-B518-6A0B80EC5679}" srcOrd="0" destOrd="0" presId="urn:microsoft.com/office/officeart/2008/layout/LinedList"/>
    <dgm:cxn modelId="{D3969436-4FA1-6A41-9162-A206BC913958}" type="presParOf" srcId="{BC5E6D8A-145F-E34A-804C-74BA1E2FFFAE}" destId="{80375AB0-FD6E-2C47-BD7B-D6C5A1142E94}" srcOrd="1" destOrd="0" presId="urn:microsoft.com/office/officeart/2008/layout/LinedList"/>
    <dgm:cxn modelId="{69E89C86-116A-3042-9889-F5B7C27E01AD}" type="presParOf" srcId="{80375AB0-FD6E-2C47-BD7B-D6C5A1142E94}" destId="{7774C3F3-6B6C-CC46-B57C-AA36C947CAEF}" srcOrd="0" destOrd="0" presId="urn:microsoft.com/office/officeart/2008/layout/LinedList"/>
    <dgm:cxn modelId="{06784702-9A34-EE47-8239-EE6DE6B4FEB5}" type="presParOf" srcId="{80375AB0-FD6E-2C47-BD7B-D6C5A1142E94}" destId="{FAA486DC-B1A5-4C49-A446-868711833310}" srcOrd="1" destOrd="0" presId="urn:microsoft.com/office/officeart/2008/layout/LinedList"/>
    <dgm:cxn modelId="{B73EBD60-2B0E-A54F-93F4-108480D852C5}" type="presParOf" srcId="{80375AB0-FD6E-2C47-BD7B-D6C5A1142E94}" destId="{ACF51A70-0026-3C49-9401-F43D5F354A81}" srcOrd="2" destOrd="0" presId="urn:microsoft.com/office/officeart/2008/layout/LinedList"/>
    <dgm:cxn modelId="{DB47DD3D-2441-0441-B919-3E6149F74B5B}" type="presParOf" srcId="{BC5E6D8A-145F-E34A-804C-74BA1E2FFFAE}" destId="{175A2F65-26F0-6342-A387-C175A388DF03}" srcOrd="2" destOrd="0" presId="urn:microsoft.com/office/officeart/2008/layout/LinedList"/>
    <dgm:cxn modelId="{CFE44A3F-D49E-A942-BE3B-27EC4D8E066B}" type="presParOf" srcId="{BC5E6D8A-145F-E34A-804C-74BA1E2FFFAE}" destId="{EF7956C0-5123-FA4E-9C0A-49AB64FEA688}" srcOrd="3" destOrd="0" presId="urn:microsoft.com/office/officeart/2008/layout/LinedList"/>
    <dgm:cxn modelId="{220EDD50-7525-9A43-9A5F-B4123B38395F}" type="presParOf" srcId="{473FB53F-7B68-944B-8D51-D9CC5EE93BD4}" destId="{8781AC4E-D51A-7E4F-BF29-EF6199C3F541}" srcOrd="4" destOrd="0" presId="urn:microsoft.com/office/officeart/2008/layout/LinedList"/>
    <dgm:cxn modelId="{7C09E0C1-B2FB-0946-9D3C-CBD18A4E5CCB}" type="presParOf" srcId="{473FB53F-7B68-944B-8D51-D9CC5EE93BD4}" destId="{2A3EAB96-236C-B348-8386-802C6C9F7D82}" srcOrd="5" destOrd="0" presId="urn:microsoft.com/office/officeart/2008/layout/LinedList"/>
    <dgm:cxn modelId="{011F725D-98BD-834F-BE8A-C65B9112DF6B}" type="presParOf" srcId="{2A3EAB96-236C-B348-8386-802C6C9F7D82}" destId="{A2F96BC5-5A50-164D-A850-FFEB4D4D99CA}" srcOrd="0" destOrd="0" presId="urn:microsoft.com/office/officeart/2008/layout/LinedList"/>
    <dgm:cxn modelId="{F5407816-60A8-0F44-86EF-49E1398567D0}" type="presParOf" srcId="{2A3EAB96-236C-B348-8386-802C6C9F7D82}" destId="{1F890717-D7CF-1848-BF8F-39E66301C3E5}" srcOrd="1" destOrd="0" presId="urn:microsoft.com/office/officeart/2008/layout/LinedList"/>
    <dgm:cxn modelId="{39D1C281-4E66-9546-9599-CBE38D33A5A9}" type="presParOf" srcId="{1F890717-D7CF-1848-BF8F-39E66301C3E5}" destId="{7A4A61AD-5101-944F-A002-DE1EC4618F44}" srcOrd="0" destOrd="0" presId="urn:microsoft.com/office/officeart/2008/layout/LinedList"/>
    <dgm:cxn modelId="{43D6F1BD-23B2-D340-8F08-EA106518CF44}" type="presParOf" srcId="{1F890717-D7CF-1848-BF8F-39E66301C3E5}" destId="{BEBB2411-85ED-D54D-BD46-761AE8DCD1FB}" srcOrd="1" destOrd="0" presId="urn:microsoft.com/office/officeart/2008/layout/LinedList"/>
    <dgm:cxn modelId="{43B23C30-6319-4844-9750-A2E44D81BF0E}" type="presParOf" srcId="{BEBB2411-85ED-D54D-BD46-761AE8DCD1FB}" destId="{984B83F7-BE5A-C74D-8541-442286127844}" srcOrd="0" destOrd="0" presId="urn:microsoft.com/office/officeart/2008/layout/LinedList"/>
    <dgm:cxn modelId="{B614BE13-2A5C-014F-89C6-0E1147D3A704}" type="presParOf" srcId="{BEBB2411-85ED-D54D-BD46-761AE8DCD1FB}" destId="{277DFD13-A3A7-4542-8136-8648D012CA6E}" srcOrd="1" destOrd="0" presId="urn:microsoft.com/office/officeart/2008/layout/LinedList"/>
    <dgm:cxn modelId="{3C518995-09A0-8F4A-A864-0F1D920EBE2D}" type="presParOf" srcId="{BEBB2411-85ED-D54D-BD46-761AE8DCD1FB}" destId="{F953AF13-9BC5-8F44-8B6D-BE5D693755F2}" srcOrd="2" destOrd="0" presId="urn:microsoft.com/office/officeart/2008/layout/LinedList"/>
    <dgm:cxn modelId="{D5C84829-553C-6E4D-819E-A8DF92EC6E16}" type="presParOf" srcId="{1F890717-D7CF-1848-BF8F-39E66301C3E5}" destId="{2E51B897-B4E1-BC45-8867-AF4582606AD3}" srcOrd="2" destOrd="0" presId="urn:microsoft.com/office/officeart/2008/layout/LinedList"/>
    <dgm:cxn modelId="{79923CCD-D00C-7A4B-A91B-5825AE089313}" type="presParOf" srcId="{1F890717-D7CF-1848-BF8F-39E66301C3E5}" destId="{7B29F96C-E7AB-D54E-B63B-08128072190B}" srcOrd="3" destOrd="0" presId="urn:microsoft.com/office/officeart/2008/layout/LinedList"/>
    <dgm:cxn modelId="{86FAA315-A483-354F-ADDD-33F8EE749634}" type="presParOf" srcId="{473FB53F-7B68-944B-8D51-D9CC5EE93BD4}" destId="{6B2E7F9E-8E6A-2F48-A7B7-AFB687590FF4}" srcOrd="6" destOrd="0" presId="urn:microsoft.com/office/officeart/2008/layout/LinedList"/>
    <dgm:cxn modelId="{644A0D4A-1C3A-A449-8A07-716B921CBF1D}" type="presParOf" srcId="{473FB53F-7B68-944B-8D51-D9CC5EE93BD4}" destId="{3BB9DE7F-4D1E-C346-84B8-4AE8E357E3D7}" srcOrd="7" destOrd="0" presId="urn:microsoft.com/office/officeart/2008/layout/LinedList"/>
    <dgm:cxn modelId="{7E960940-54F3-D34F-B751-2A0C5CCDF87D}" type="presParOf" srcId="{3BB9DE7F-4D1E-C346-84B8-4AE8E357E3D7}" destId="{95DA7A84-4B40-2943-A3ED-5E175D269A1E}" srcOrd="0" destOrd="0" presId="urn:microsoft.com/office/officeart/2008/layout/LinedList"/>
    <dgm:cxn modelId="{0E333481-A6BC-0744-8F34-B0FF251500C6}" type="presParOf" srcId="{3BB9DE7F-4D1E-C346-84B8-4AE8E357E3D7}" destId="{5AEA62CA-968F-8648-AA39-BEF1FCBFF3D7}" srcOrd="1" destOrd="0" presId="urn:microsoft.com/office/officeart/2008/layout/LinedList"/>
    <dgm:cxn modelId="{23330B24-7756-0B43-AB78-9CDCCEA458F1}" type="presParOf" srcId="{5AEA62CA-968F-8648-AA39-BEF1FCBFF3D7}" destId="{64EF0F31-FFE9-5346-8B41-5A27E4B39453}" srcOrd="0" destOrd="0" presId="urn:microsoft.com/office/officeart/2008/layout/LinedList"/>
    <dgm:cxn modelId="{83BFAAB0-2AB0-1D40-8B75-123C96750D74}" type="presParOf" srcId="{5AEA62CA-968F-8648-AA39-BEF1FCBFF3D7}" destId="{7A58A02C-8EAE-C042-A073-32CAF1E7A57F}" srcOrd="1" destOrd="0" presId="urn:microsoft.com/office/officeart/2008/layout/LinedList"/>
    <dgm:cxn modelId="{38BDC35D-EB8F-5A4A-88DD-9B62B89AE7F1}" type="presParOf" srcId="{7A58A02C-8EAE-C042-A073-32CAF1E7A57F}" destId="{CCB21A3D-547A-C04A-850E-C5A597721752}" srcOrd="0" destOrd="0" presId="urn:microsoft.com/office/officeart/2008/layout/LinedList"/>
    <dgm:cxn modelId="{5D8E366F-8B75-7746-A334-6336244B610C}" type="presParOf" srcId="{7A58A02C-8EAE-C042-A073-32CAF1E7A57F}" destId="{4D578EFE-491E-B241-9E70-5F06F11B8765}" srcOrd="1" destOrd="0" presId="urn:microsoft.com/office/officeart/2008/layout/LinedList"/>
    <dgm:cxn modelId="{F7E59809-1029-C940-8B84-CEC4C42C008A}" type="presParOf" srcId="{7A58A02C-8EAE-C042-A073-32CAF1E7A57F}" destId="{7559BC85-C241-AB45-B77F-B5E016969940}" srcOrd="2" destOrd="0" presId="urn:microsoft.com/office/officeart/2008/layout/LinedList"/>
    <dgm:cxn modelId="{A89104A6-CC91-AA4A-877B-1DAE0474B246}" type="presParOf" srcId="{5AEA62CA-968F-8648-AA39-BEF1FCBFF3D7}" destId="{FAB92D78-611B-1E43-A536-616A633F0AF2}" srcOrd="2" destOrd="0" presId="urn:microsoft.com/office/officeart/2008/layout/LinedList"/>
    <dgm:cxn modelId="{AC871D9A-CCD7-E041-A90B-E2A4A3D4E8FC}" type="presParOf" srcId="{5AEA62CA-968F-8648-AA39-BEF1FCBFF3D7}" destId="{72D1966B-CA65-7D4F-A462-D586B15880AB}" srcOrd="3" destOrd="0" presId="urn:microsoft.com/office/officeart/2008/layout/LinedList"/>
    <dgm:cxn modelId="{FA8B0189-0913-2A47-B74E-C3848DC0964F}" type="presParOf" srcId="{473FB53F-7B68-944B-8D51-D9CC5EE93BD4}" destId="{D6785540-F562-164C-9D50-418624216405}" srcOrd="8" destOrd="0" presId="urn:microsoft.com/office/officeart/2008/layout/LinedList"/>
    <dgm:cxn modelId="{1DD89551-A617-A24D-8A99-5FC6246AC374}" type="presParOf" srcId="{473FB53F-7B68-944B-8D51-D9CC5EE93BD4}" destId="{3F6615F0-6333-5240-9537-E23F62163E4C}" srcOrd="9" destOrd="0" presId="urn:microsoft.com/office/officeart/2008/layout/LinedList"/>
    <dgm:cxn modelId="{C8F53126-FB31-5A44-9756-3897EDE865C6}" type="presParOf" srcId="{3F6615F0-6333-5240-9537-E23F62163E4C}" destId="{998DC8FD-4DA7-6642-B97E-EE4F4EAA2C4D}" srcOrd="0" destOrd="0" presId="urn:microsoft.com/office/officeart/2008/layout/LinedList"/>
    <dgm:cxn modelId="{5FCB63C2-2786-7447-8B28-1263CEED6961}" type="presParOf" srcId="{3F6615F0-6333-5240-9537-E23F62163E4C}" destId="{E8638B1E-BE0C-EC44-96E3-F01C1D108D06}" srcOrd="1" destOrd="0" presId="urn:microsoft.com/office/officeart/2008/layout/LinedList"/>
    <dgm:cxn modelId="{10985441-CA75-1447-9482-7078F5C99C30}" type="presParOf" srcId="{E8638B1E-BE0C-EC44-96E3-F01C1D108D06}" destId="{206F9317-9D65-2541-B243-4C77888FE1FF}" srcOrd="0" destOrd="0" presId="urn:microsoft.com/office/officeart/2008/layout/LinedList"/>
    <dgm:cxn modelId="{F46AB566-D53B-A14E-AAB1-934EA0997C9B}" type="presParOf" srcId="{E8638B1E-BE0C-EC44-96E3-F01C1D108D06}" destId="{86094007-77C7-F74B-8C76-530152AF1D4E}" srcOrd="1" destOrd="0" presId="urn:microsoft.com/office/officeart/2008/layout/LinedList"/>
    <dgm:cxn modelId="{FED5DF17-56A4-7C44-A38F-800EB709D2B9}" type="presParOf" srcId="{86094007-77C7-F74B-8C76-530152AF1D4E}" destId="{EDD426E6-5D57-CE4D-ABD3-892D9B680DF6}" srcOrd="0" destOrd="0" presId="urn:microsoft.com/office/officeart/2008/layout/LinedList"/>
    <dgm:cxn modelId="{0BAD8655-1C1B-2D4A-8123-2D1B0A469E67}" type="presParOf" srcId="{86094007-77C7-F74B-8C76-530152AF1D4E}" destId="{BC27BA9D-0F80-9340-8659-4166D1826DCE}" srcOrd="1" destOrd="0" presId="urn:microsoft.com/office/officeart/2008/layout/LinedList"/>
    <dgm:cxn modelId="{C6830CE2-1498-CC4B-8ECB-8A87F6831F68}" type="presParOf" srcId="{86094007-77C7-F74B-8C76-530152AF1D4E}" destId="{3C175557-68D1-F94F-8EC7-583C6EE5A38F}" srcOrd="2" destOrd="0" presId="urn:microsoft.com/office/officeart/2008/layout/LinedList"/>
    <dgm:cxn modelId="{1A4AEB2A-3311-4349-8157-C474F7078EB0}" type="presParOf" srcId="{E8638B1E-BE0C-EC44-96E3-F01C1D108D06}" destId="{CCCA235E-84B4-8443-BBAF-B427498D2CAF}" srcOrd="2" destOrd="0" presId="urn:microsoft.com/office/officeart/2008/layout/LinedList"/>
    <dgm:cxn modelId="{DF3B3381-1C0B-9841-B09E-2FB27D9FCF66}" type="presParOf" srcId="{E8638B1E-BE0C-EC44-96E3-F01C1D108D06}" destId="{8BDD896F-297E-2B4E-9584-3D51DC709E01}" srcOrd="3" destOrd="0" presId="urn:microsoft.com/office/officeart/2008/layout/LinedList"/>
    <dgm:cxn modelId="{33E36D73-A455-9748-B089-B6F44C57567D}" type="presParOf" srcId="{473FB53F-7B68-944B-8D51-D9CC5EE93BD4}" destId="{FE855AEE-D63F-A449-9D78-720719248610}" srcOrd="10" destOrd="0" presId="urn:microsoft.com/office/officeart/2008/layout/LinedList"/>
    <dgm:cxn modelId="{9465A687-87B0-7B42-8A45-14004E9436BE}" type="presParOf" srcId="{473FB53F-7B68-944B-8D51-D9CC5EE93BD4}" destId="{C7CCBAB6-7863-A44E-BD98-BD66A969C10C}" srcOrd="11" destOrd="0" presId="urn:microsoft.com/office/officeart/2008/layout/LinedList"/>
    <dgm:cxn modelId="{E01E2132-54DF-5445-9DA3-3C73D22BACF3}" type="presParOf" srcId="{C7CCBAB6-7863-A44E-BD98-BD66A969C10C}" destId="{3B5F70B6-B0BC-694C-A513-38A08182A77C}" srcOrd="0" destOrd="0" presId="urn:microsoft.com/office/officeart/2008/layout/LinedList"/>
    <dgm:cxn modelId="{6BD5A79C-A337-364B-8E6A-246FEB229F40}" type="presParOf" srcId="{C7CCBAB6-7863-A44E-BD98-BD66A969C10C}" destId="{AEF190D3-04E4-D840-B7FC-69D21EE6D3D7}" srcOrd="1" destOrd="0" presId="urn:microsoft.com/office/officeart/2008/layout/LinedList"/>
    <dgm:cxn modelId="{47E70F80-C7A9-B449-BB26-0E37F1040917}" type="presParOf" srcId="{AEF190D3-04E4-D840-B7FC-69D21EE6D3D7}" destId="{07299A55-ABF1-7A4F-977B-838260EF998C}" srcOrd="0" destOrd="0" presId="urn:microsoft.com/office/officeart/2008/layout/LinedList"/>
    <dgm:cxn modelId="{DABF2941-67E4-5342-8CDC-78F271F69D05}" type="presParOf" srcId="{AEF190D3-04E4-D840-B7FC-69D21EE6D3D7}" destId="{53F21013-671F-F243-A712-D63329ADE371}" srcOrd="1" destOrd="0" presId="urn:microsoft.com/office/officeart/2008/layout/LinedList"/>
    <dgm:cxn modelId="{8FDD0702-3ECC-E04D-A518-8780BCDD498C}" type="presParOf" srcId="{53F21013-671F-F243-A712-D63329ADE371}" destId="{095882EC-0B5C-F441-B24E-3AA0A68C118B}" srcOrd="0" destOrd="0" presId="urn:microsoft.com/office/officeart/2008/layout/LinedList"/>
    <dgm:cxn modelId="{D33267D9-E9E1-EB44-ACD6-5FA4578C63FC}" type="presParOf" srcId="{53F21013-671F-F243-A712-D63329ADE371}" destId="{68391B4C-50CF-9645-AA18-F73DC84132AA}" srcOrd="1" destOrd="0" presId="urn:microsoft.com/office/officeart/2008/layout/LinedList"/>
    <dgm:cxn modelId="{B3555F30-DCA0-2F4D-9CCF-2439D0FDA8AD}" type="presParOf" srcId="{53F21013-671F-F243-A712-D63329ADE371}" destId="{924CD89B-2160-9144-A195-953CF7BBAFBC}" srcOrd="2" destOrd="0" presId="urn:microsoft.com/office/officeart/2008/layout/LinedList"/>
    <dgm:cxn modelId="{6D88BE00-9E43-1446-8F18-B13C6295D89F}" type="presParOf" srcId="{AEF190D3-04E4-D840-B7FC-69D21EE6D3D7}" destId="{12599E43-B172-FA40-959E-CB0AA2F164BF}" srcOrd="2" destOrd="0" presId="urn:microsoft.com/office/officeart/2008/layout/LinedList"/>
    <dgm:cxn modelId="{4DE0C665-DF36-EC43-B050-40E20F62B737}" type="presParOf" srcId="{AEF190D3-04E4-D840-B7FC-69D21EE6D3D7}" destId="{06D5EC47-6B9E-6E45-A116-0894DC15FF78}" srcOrd="3" destOrd="0" presId="urn:microsoft.com/office/officeart/2008/layout/LinedList"/>
    <dgm:cxn modelId="{9E6A68EE-4BBD-0244-B798-5BB775D2E4E6}" type="presParOf" srcId="{473FB53F-7B68-944B-8D51-D9CC5EE93BD4}" destId="{1933DFFF-3922-984A-9B20-B3ADF95A2729}" srcOrd="12" destOrd="0" presId="urn:microsoft.com/office/officeart/2008/layout/LinedList"/>
    <dgm:cxn modelId="{8C3871BA-6BC9-4343-A15D-E7BB0D77258A}" type="presParOf" srcId="{473FB53F-7B68-944B-8D51-D9CC5EE93BD4}" destId="{E77127B6-BC44-2F4D-954C-00F3EE16EFC2}" srcOrd="13" destOrd="0" presId="urn:microsoft.com/office/officeart/2008/layout/LinedList"/>
    <dgm:cxn modelId="{54BB66B1-CD76-0F49-8087-1B11FEC64B14}" type="presParOf" srcId="{E77127B6-BC44-2F4D-954C-00F3EE16EFC2}" destId="{6808EAA6-64AB-CA4F-9BAA-909691BEC89E}" srcOrd="0" destOrd="0" presId="urn:microsoft.com/office/officeart/2008/layout/LinedList"/>
    <dgm:cxn modelId="{7AAE1C51-C5FA-BC45-9115-65050C9917B5}" type="presParOf" srcId="{E77127B6-BC44-2F4D-954C-00F3EE16EFC2}" destId="{8B3888E9-54AB-954C-B265-7F84974CEA89}" srcOrd="1" destOrd="0" presId="urn:microsoft.com/office/officeart/2008/layout/LinedList"/>
    <dgm:cxn modelId="{18D4695A-A8EF-E144-8399-4985BA76F836}" type="presParOf" srcId="{8B3888E9-54AB-954C-B265-7F84974CEA89}" destId="{0D3906CC-F64E-BE4F-ACB3-DBEC3C851CBC}" srcOrd="0" destOrd="0" presId="urn:microsoft.com/office/officeart/2008/layout/LinedList"/>
    <dgm:cxn modelId="{13CEE4BC-8F9D-2443-8ABE-1D5715AB4082}" type="presParOf" srcId="{8B3888E9-54AB-954C-B265-7F84974CEA89}" destId="{C8F82D31-1AC9-7E43-AF41-58614C905318}" srcOrd="1" destOrd="0" presId="urn:microsoft.com/office/officeart/2008/layout/LinedList"/>
    <dgm:cxn modelId="{66696144-958C-6945-A287-F54616A51E36}" type="presParOf" srcId="{C8F82D31-1AC9-7E43-AF41-58614C905318}" destId="{F62CEAE2-C5A4-4647-9B24-80DECA6664BC}" srcOrd="0" destOrd="0" presId="urn:microsoft.com/office/officeart/2008/layout/LinedList"/>
    <dgm:cxn modelId="{486E4602-C316-4A4F-A0D9-95E8B4945863}" type="presParOf" srcId="{C8F82D31-1AC9-7E43-AF41-58614C905318}" destId="{A1D51BC4-D93C-CE40-B2E6-34EBA3FB86BB}" srcOrd="1" destOrd="0" presId="urn:microsoft.com/office/officeart/2008/layout/LinedList"/>
    <dgm:cxn modelId="{9AF24F4F-86AB-C54F-8852-0B8EDCF367BA}" type="presParOf" srcId="{C8F82D31-1AC9-7E43-AF41-58614C905318}" destId="{C9716B7A-BE13-C847-A241-9610F01CE60B}" srcOrd="2" destOrd="0" presId="urn:microsoft.com/office/officeart/2008/layout/LinedList"/>
    <dgm:cxn modelId="{BA68C249-FA08-C84B-88CF-CC3E973F9CCC}" type="presParOf" srcId="{8B3888E9-54AB-954C-B265-7F84974CEA89}" destId="{A534D0C9-3BFE-7248-B0C1-50FF19CC9A6E}" srcOrd="2" destOrd="0" presId="urn:microsoft.com/office/officeart/2008/layout/LinedList"/>
    <dgm:cxn modelId="{6A33189A-C300-3642-8CD8-96D9F2DCDFA6}" type="presParOf" srcId="{8B3888E9-54AB-954C-B265-7F84974CEA89}" destId="{8BFBA3B0-DABD-9D4A-A136-320CA4E10B0E}"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B2EB9-BCF9-454B-B18F-9EBDAECAEAA3}">
      <dsp:nvSpPr>
        <dsp:cNvPr id="0" name=""/>
        <dsp:cNvSpPr/>
      </dsp:nvSpPr>
      <dsp:spPr>
        <a:xfrm>
          <a:off x="0" y="558"/>
          <a:ext cx="6496050"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66ECC8B-AA37-4C47-80B3-CA9E70B1FC8F}">
      <dsp:nvSpPr>
        <dsp:cNvPr id="0" name=""/>
        <dsp:cNvSpPr/>
      </dsp:nvSpPr>
      <dsp:spPr>
        <a:xfrm>
          <a:off x="0" y="558"/>
          <a:ext cx="6496050" cy="914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dirty="0"/>
            <a:t>Defining EI and CQ</a:t>
          </a:r>
          <a:endParaRPr lang="en-US" sz="2500" kern="1200" dirty="0"/>
        </a:p>
      </dsp:txBody>
      <dsp:txXfrm>
        <a:off x="0" y="558"/>
        <a:ext cx="6496050" cy="914176"/>
      </dsp:txXfrm>
    </dsp:sp>
    <dsp:sp modelId="{BD1CE342-1C67-CA49-BAA5-4C852DB1DB36}">
      <dsp:nvSpPr>
        <dsp:cNvPr id="0" name=""/>
        <dsp:cNvSpPr/>
      </dsp:nvSpPr>
      <dsp:spPr>
        <a:xfrm>
          <a:off x="0" y="914734"/>
          <a:ext cx="6496050"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DF3C9FD-F305-D044-B0BD-4B1638E179EC}">
      <dsp:nvSpPr>
        <dsp:cNvPr id="0" name=""/>
        <dsp:cNvSpPr/>
      </dsp:nvSpPr>
      <dsp:spPr>
        <a:xfrm>
          <a:off x="0" y="914734"/>
          <a:ext cx="6496050" cy="914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a:t>Theoretical models</a:t>
          </a:r>
          <a:endParaRPr lang="en-US" sz="2500" kern="1200"/>
        </a:p>
      </dsp:txBody>
      <dsp:txXfrm>
        <a:off x="0" y="914734"/>
        <a:ext cx="6496050" cy="914176"/>
      </dsp:txXfrm>
    </dsp:sp>
    <dsp:sp modelId="{8D10AA08-3A67-C34E-B1B7-55CAB159889A}">
      <dsp:nvSpPr>
        <dsp:cNvPr id="0" name=""/>
        <dsp:cNvSpPr/>
      </dsp:nvSpPr>
      <dsp:spPr>
        <a:xfrm>
          <a:off x="0" y="1828911"/>
          <a:ext cx="6496050" cy="0"/>
        </a:xfrm>
        <a:prstGeom prst="lin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06FFA8F5-2082-7C46-B3E6-6460D049C877}">
      <dsp:nvSpPr>
        <dsp:cNvPr id="0" name=""/>
        <dsp:cNvSpPr/>
      </dsp:nvSpPr>
      <dsp:spPr>
        <a:xfrm>
          <a:off x="0" y="1828911"/>
          <a:ext cx="6496050" cy="914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a:t>Real-world leadership examples</a:t>
          </a:r>
          <a:endParaRPr lang="en-US" sz="2500" kern="1200"/>
        </a:p>
      </dsp:txBody>
      <dsp:txXfrm>
        <a:off x="0" y="1828911"/>
        <a:ext cx="6496050" cy="914176"/>
      </dsp:txXfrm>
    </dsp:sp>
    <dsp:sp modelId="{FA002523-ADE7-7247-81E2-0D350D4C0BC6}">
      <dsp:nvSpPr>
        <dsp:cNvPr id="0" name=""/>
        <dsp:cNvSpPr/>
      </dsp:nvSpPr>
      <dsp:spPr>
        <a:xfrm>
          <a:off x="0" y="2743088"/>
          <a:ext cx="6496050" cy="0"/>
        </a:xfrm>
        <a:prstGeom prst="lin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23FD4B1-446D-4E4D-84B3-7043C0D604C3}">
      <dsp:nvSpPr>
        <dsp:cNvPr id="0" name=""/>
        <dsp:cNvSpPr/>
      </dsp:nvSpPr>
      <dsp:spPr>
        <a:xfrm>
          <a:off x="0" y="2743088"/>
          <a:ext cx="6496050" cy="914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a:t>Application in multicultural/collaborative settings</a:t>
          </a:r>
          <a:endParaRPr lang="en-US" sz="2500" kern="1200"/>
        </a:p>
      </dsp:txBody>
      <dsp:txXfrm>
        <a:off x="0" y="2743088"/>
        <a:ext cx="6496050" cy="914176"/>
      </dsp:txXfrm>
    </dsp:sp>
    <dsp:sp modelId="{68E77CAB-298D-624A-B465-AD7066974270}">
      <dsp:nvSpPr>
        <dsp:cNvPr id="0" name=""/>
        <dsp:cNvSpPr/>
      </dsp:nvSpPr>
      <dsp:spPr>
        <a:xfrm>
          <a:off x="0" y="3657265"/>
          <a:ext cx="6496050"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D91C39E-EDB2-3042-A7C3-52AD5182C44B}">
      <dsp:nvSpPr>
        <dsp:cNvPr id="0" name=""/>
        <dsp:cNvSpPr/>
      </dsp:nvSpPr>
      <dsp:spPr>
        <a:xfrm>
          <a:off x="0" y="3657265"/>
          <a:ext cx="6496050" cy="914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a:t>Summary &amp; key takeaways.</a:t>
          </a:r>
          <a:endParaRPr lang="en-US" sz="2500" kern="1200"/>
        </a:p>
      </dsp:txBody>
      <dsp:txXfrm>
        <a:off x="0" y="3657265"/>
        <a:ext cx="6496050" cy="9141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B8A97-1749-644B-A068-1D4FB6C9BEA8}">
      <dsp:nvSpPr>
        <dsp:cNvPr id="0" name=""/>
        <dsp:cNvSpPr/>
      </dsp:nvSpPr>
      <dsp:spPr>
        <a:xfrm>
          <a:off x="0" y="0"/>
          <a:ext cx="3307744"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C71772A7-E30B-684B-AFB6-D4EFDAE4DBF3}">
      <dsp:nvSpPr>
        <dsp:cNvPr id="0" name=""/>
        <dsp:cNvSpPr/>
      </dsp:nvSpPr>
      <dsp:spPr>
        <a:xfrm>
          <a:off x="0" y="0"/>
          <a:ext cx="3307744" cy="190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During the Christchurch terror attack and COVID-19 pandemic, New Zealand Prime Minister Jacinda Ardern demonstrated high emotional presence. </a:t>
          </a:r>
          <a:endParaRPr lang="en-US" sz="1800" kern="1200" dirty="0"/>
        </a:p>
      </dsp:txBody>
      <dsp:txXfrm>
        <a:off x="0" y="0"/>
        <a:ext cx="3307744" cy="1904999"/>
      </dsp:txXfrm>
    </dsp:sp>
    <dsp:sp modelId="{78CF9287-521A-2445-B25A-9B6BA38DB3B4}">
      <dsp:nvSpPr>
        <dsp:cNvPr id="0" name=""/>
        <dsp:cNvSpPr/>
      </dsp:nvSpPr>
      <dsp:spPr>
        <a:xfrm>
          <a:off x="0" y="1904999"/>
          <a:ext cx="3307744"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14A34256-5186-8149-914E-017ACB7624FB}">
      <dsp:nvSpPr>
        <dsp:cNvPr id="0" name=""/>
        <dsp:cNvSpPr/>
      </dsp:nvSpPr>
      <dsp:spPr>
        <a:xfrm>
          <a:off x="0" y="1904999"/>
          <a:ext cx="3307744" cy="190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a:t>Her calm, transparent, and empathetic communication style fostered public trust and cohesion, earning global respect for her emotionally intelligent crisis leadership (BBC, 2019).</a:t>
          </a:r>
          <a:endParaRPr lang="en-US" sz="1800" kern="1200"/>
        </a:p>
      </dsp:txBody>
      <dsp:txXfrm>
        <a:off x="0" y="1904999"/>
        <a:ext cx="3307744" cy="19049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D4B27-3EEE-8945-8C0A-DECBDE108A21}">
      <dsp:nvSpPr>
        <dsp:cNvPr id="0" name=""/>
        <dsp:cNvSpPr/>
      </dsp:nvSpPr>
      <dsp:spPr>
        <a:xfrm>
          <a:off x="85120"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CDCDE2-3F8E-5742-AAA9-2B0D1F5D4030}">
      <dsp:nvSpPr>
        <dsp:cNvPr id="0" name=""/>
        <dsp:cNvSpPr/>
      </dsp:nvSpPr>
      <dsp:spPr>
        <a:xfrm>
          <a:off x="595840"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Cultural Intelligence (CQ) is an individual's capability to function and manage effectively in culturally diverse settings. It is the ability to relate and work productively across cultures.</a:t>
          </a:r>
          <a:endParaRPr lang="en-US" sz="2200" kern="1200"/>
        </a:p>
      </dsp:txBody>
      <dsp:txXfrm>
        <a:off x="681328" y="570834"/>
        <a:ext cx="4425508" cy="2747791"/>
      </dsp:txXfrm>
    </dsp:sp>
    <dsp:sp modelId="{AA31EB48-2FF6-8C42-B831-4625E6235D07}">
      <dsp:nvSpPr>
        <dsp:cNvPr id="0" name=""/>
        <dsp:cNvSpPr/>
      </dsp:nvSpPr>
      <dsp:spPr>
        <a:xfrm>
          <a:off x="5703045"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19E9ED-F6EE-6C44-9C5F-B82CBCDE3FF4}">
      <dsp:nvSpPr>
        <dsp:cNvPr id="0" name=""/>
        <dsp:cNvSpPr/>
      </dsp:nvSpPr>
      <dsp:spPr>
        <a:xfrm>
          <a:off x="6213765"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This crucial capability allows one to understand unfamiliar cultural contexts, adapt their behavior, and communicate effectively, which is essential for leading global and multicultural teams (Earley &amp; Ang, 2003).</a:t>
          </a:r>
          <a:endParaRPr lang="en-US" sz="2200" kern="1200"/>
        </a:p>
      </dsp:txBody>
      <dsp:txXfrm>
        <a:off x="6299253" y="570834"/>
        <a:ext cx="4425508" cy="27477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EC1D5-2C65-3649-9249-4818D7EC2092}">
      <dsp:nvSpPr>
        <dsp:cNvPr id="0" name=""/>
        <dsp:cNvSpPr/>
      </dsp:nvSpPr>
      <dsp:spPr>
        <a:xfrm>
          <a:off x="0" y="1248267"/>
          <a:ext cx="1740428" cy="1105171"/>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1615F7E0-A19A-5C49-A8B9-F2245EE545E3}">
      <dsp:nvSpPr>
        <dsp:cNvPr id="0" name=""/>
        <dsp:cNvSpPr/>
      </dsp:nvSpPr>
      <dsp:spPr>
        <a:xfrm>
          <a:off x="193380" y="1431979"/>
          <a:ext cx="1740428" cy="1105171"/>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dirty="0"/>
            <a:t>Focused on understanding local markets</a:t>
          </a:r>
          <a:endParaRPr lang="en-US" sz="1300" kern="1200" dirty="0"/>
        </a:p>
      </dsp:txBody>
      <dsp:txXfrm>
        <a:off x="225749" y="1464348"/>
        <a:ext cx="1675690" cy="1040433"/>
      </dsp:txXfrm>
    </dsp:sp>
    <dsp:sp modelId="{EF2A09D3-D42B-7847-AC0D-A6155272EEA8}">
      <dsp:nvSpPr>
        <dsp:cNvPr id="0" name=""/>
        <dsp:cNvSpPr/>
      </dsp:nvSpPr>
      <dsp:spPr>
        <a:xfrm>
          <a:off x="2127189" y="1248267"/>
          <a:ext cx="1740428" cy="1105171"/>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8818132-33B8-804E-8411-35BCD3C20208}">
      <dsp:nvSpPr>
        <dsp:cNvPr id="0" name=""/>
        <dsp:cNvSpPr/>
      </dsp:nvSpPr>
      <dsp:spPr>
        <a:xfrm>
          <a:off x="2320570" y="1431979"/>
          <a:ext cx="1740428" cy="1105171"/>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Advocated cultural inclusivity in leadership</a:t>
          </a:r>
          <a:endParaRPr lang="en-US" sz="1300" kern="1200"/>
        </a:p>
      </dsp:txBody>
      <dsp:txXfrm>
        <a:off x="2352939" y="1464348"/>
        <a:ext cx="1675690" cy="1040433"/>
      </dsp:txXfrm>
    </dsp:sp>
    <dsp:sp modelId="{9F4B6417-7769-7D4A-8CB5-A0F4B5FF0617}">
      <dsp:nvSpPr>
        <dsp:cNvPr id="0" name=""/>
        <dsp:cNvSpPr/>
      </dsp:nvSpPr>
      <dsp:spPr>
        <a:xfrm>
          <a:off x="4254379" y="1248267"/>
          <a:ext cx="1740428" cy="1105171"/>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8B54B4DF-FE1B-BF48-986C-1952BEA54DF7}">
      <dsp:nvSpPr>
        <dsp:cNvPr id="0" name=""/>
        <dsp:cNvSpPr/>
      </dsp:nvSpPr>
      <dsp:spPr>
        <a:xfrm>
          <a:off x="4447760" y="1431979"/>
          <a:ext cx="1740428" cy="1105171"/>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Sent personal letters to employees’ families (Forbes, 2018)</a:t>
          </a:r>
          <a:endParaRPr lang="en-US" sz="1300" kern="1200"/>
        </a:p>
      </dsp:txBody>
      <dsp:txXfrm>
        <a:off x="4480129" y="1464348"/>
        <a:ext cx="1675690" cy="10404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69B5A-EACA-6949-AB39-1E63A25ABB21}">
      <dsp:nvSpPr>
        <dsp:cNvPr id="0" name=""/>
        <dsp:cNvSpPr/>
      </dsp:nvSpPr>
      <dsp:spPr>
        <a:xfrm>
          <a:off x="0" y="31738"/>
          <a:ext cx="10895369" cy="162864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0" i="0" kern="1200" dirty="0"/>
            <a:t>Together = More inclusive, collaborative, and resilient leadership, Supports conflict resolution, trust-building, team cohesion</a:t>
          </a:r>
          <a:endParaRPr lang="en-US" sz="2900" kern="1200" dirty="0"/>
        </a:p>
      </dsp:txBody>
      <dsp:txXfrm>
        <a:off x="79504" y="111242"/>
        <a:ext cx="10736361" cy="1469632"/>
      </dsp:txXfrm>
    </dsp:sp>
    <dsp:sp modelId="{EFA65C4D-272D-DC4B-B256-B43CD846D8F3}">
      <dsp:nvSpPr>
        <dsp:cNvPr id="0" name=""/>
        <dsp:cNvSpPr/>
      </dsp:nvSpPr>
      <dsp:spPr>
        <a:xfrm>
          <a:off x="0" y="1743898"/>
          <a:ext cx="10895369" cy="162864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0" i="0" kern="1200"/>
            <a:t>Combining EI and CQ bridges emotional and cultural gaps, creating truly inclusive, effective, and globally-aware leadership (Business Insider, 2020).</a:t>
          </a:r>
          <a:endParaRPr lang="en-US" sz="2900" kern="1200"/>
        </a:p>
      </dsp:txBody>
      <dsp:txXfrm>
        <a:off x="79504" y="1823402"/>
        <a:ext cx="10736361" cy="14696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C4EC63-FD8E-E140-806B-093675255702}">
      <dsp:nvSpPr>
        <dsp:cNvPr id="0" name=""/>
        <dsp:cNvSpPr/>
      </dsp:nvSpPr>
      <dsp:spPr>
        <a:xfrm>
          <a:off x="0" y="558"/>
          <a:ext cx="6496050" cy="0"/>
        </a:xfrm>
        <a:prstGeom prst="lin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95DB9EDA-9534-F547-9023-595AC7786C2B}">
      <dsp:nvSpPr>
        <dsp:cNvPr id="0" name=""/>
        <dsp:cNvSpPr/>
      </dsp:nvSpPr>
      <dsp:spPr>
        <a:xfrm>
          <a:off x="0" y="558"/>
          <a:ext cx="1299209"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Practice</a:t>
          </a:r>
        </a:p>
      </dsp:txBody>
      <dsp:txXfrm>
        <a:off x="0" y="558"/>
        <a:ext cx="1299209" cy="652983"/>
      </dsp:txXfrm>
    </dsp:sp>
    <dsp:sp modelId="{E0530B7E-4B55-5144-89E3-E523AFCE51FE}">
      <dsp:nvSpPr>
        <dsp:cNvPr id="0" name=""/>
        <dsp:cNvSpPr/>
      </dsp:nvSpPr>
      <dsp:spPr>
        <a:xfrm>
          <a:off x="1396650" y="30210"/>
          <a:ext cx="5099399" cy="593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Practice emotional self-awareness (journals, coaching), Increase cultural exposure (diverse teams, language learning)</a:t>
          </a:r>
        </a:p>
      </dsp:txBody>
      <dsp:txXfrm>
        <a:off x="1396650" y="30210"/>
        <a:ext cx="5099399" cy="593041"/>
      </dsp:txXfrm>
    </dsp:sp>
    <dsp:sp modelId="{337A9FDD-871F-B346-8886-4833FB024701}">
      <dsp:nvSpPr>
        <dsp:cNvPr id="0" name=""/>
        <dsp:cNvSpPr/>
      </dsp:nvSpPr>
      <dsp:spPr>
        <a:xfrm>
          <a:off x="1299209" y="623251"/>
          <a:ext cx="5196839"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C63DB9F3-E781-8A4F-A74C-5159ABE825D2}">
      <dsp:nvSpPr>
        <dsp:cNvPr id="0" name=""/>
        <dsp:cNvSpPr/>
      </dsp:nvSpPr>
      <dsp:spPr>
        <a:xfrm>
          <a:off x="0" y="653541"/>
          <a:ext cx="6496050" cy="0"/>
        </a:xfrm>
        <a:prstGeom prst="line">
          <a:avLst/>
        </a:prstGeom>
        <a:gradFill rotWithShape="0">
          <a:gsLst>
            <a:gs pos="0">
              <a:schemeClr val="accent5">
                <a:hueOff val="-306190"/>
                <a:satOff val="45"/>
                <a:lumOff val="-1079"/>
                <a:alphaOff val="0"/>
                <a:tint val="98000"/>
                <a:lumMod val="114000"/>
              </a:schemeClr>
            </a:gs>
            <a:gs pos="100000">
              <a:schemeClr val="accent5">
                <a:hueOff val="-306190"/>
                <a:satOff val="45"/>
                <a:lumOff val="-1079"/>
                <a:alphaOff val="0"/>
                <a:shade val="90000"/>
                <a:lumMod val="84000"/>
              </a:schemeClr>
            </a:gs>
          </a:gsLst>
          <a:lin ang="5400000" scaled="0"/>
        </a:gradFill>
        <a:ln w="9525" cap="rnd" cmpd="sng" algn="ctr">
          <a:solidFill>
            <a:schemeClr val="accent5">
              <a:hueOff val="-306190"/>
              <a:satOff val="45"/>
              <a:lumOff val="-1079"/>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621492A-DB5E-3542-8C00-2F8F411B9F8F}">
      <dsp:nvSpPr>
        <dsp:cNvPr id="0" name=""/>
        <dsp:cNvSpPr/>
      </dsp:nvSpPr>
      <dsp:spPr>
        <a:xfrm>
          <a:off x="0" y="653541"/>
          <a:ext cx="1299209"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Reflect</a:t>
          </a:r>
        </a:p>
      </dsp:txBody>
      <dsp:txXfrm>
        <a:off x="0" y="653541"/>
        <a:ext cx="1299209" cy="652983"/>
      </dsp:txXfrm>
    </dsp:sp>
    <dsp:sp modelId="{FAA486DC-B1A5-4C49-A446-868711833310}">
      <dsp:nvSpPr>
        <dsp:cNvPr id="0" name=""/>
        <dsp:cNvSpPr/>
      </dsp:nvSpPr>
      <dsp:spPr>
        <a:xfrm>
          <a:off x="1396650" y="683193"/>
          <a:ext cx="5099399" cy="593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Reflect regularly and seek feedback, Learn from role models (Forbes, 2023)</a:t>
          </a:r>
        </a:p>
      </dsp:txBody>
      <dsp:txXfrm>
        <a:off x="1396650" y="683193"/>
        <a:ext cx="5099399" cy="593041"/>
      </dsp:txXfrm>
    </dsp:sp>
    <dsp:sp modelId="{175A2F65-26F0-6342-A387-C175A388DF03}">
      <dsp:nvSpPr>
        <dsp:cNvPr id="0" name=""/>
        <dsp:cNvSpPr/>
      </dsp:nvSpPr>
      <dsp:spPr>
        <a:xfrm>
          <a:off x="1299209" y="1276235"/>
          <a:ext cx="5196839"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8781AC4E-D51A-7E4F-BF29-EF6199C3F541}">
      <dsp:nvSpPr>
        <dsp:cNvPr id="0" name=""/>
        <dsp:cNvSpPr/>
      </dsp:nvSpPr>
      <dsp:spPr>
        <a:xfrm>
          <a:off x="0" y="1306524"/>
          <a:ext cx="6496050" cy="0"/>
        </a:xfrm>
        <a:prstGeom prst="line">
          <a:avLst/>
        </a:prstGeom>
        <a:gradFill rotWithShape="0">
          <a:gsLst>
            <a:gs pos="0">
              <a:schemeClr val="accent5">
                <a:hueOff val="-612379"/>
                <a:satOff val="90"/>
                <a:lumOff val="-2157"/>
                <a:alphaOff val="0"/>
                <a:tint val="98000"/>
                <a:lumMod val="114000"/>
              </a:schemeClr>
            </a:gs>
            <a:gs pos="100000">
              <a:schemeClr val="accent5">
                <a:hueOff val="-612379"/>
                <a:satOff val="90"/>
                <a:lumOff val="-2157"/>
                <a:alphaOff val="0"/>
                <a:shade val="90000"/>
                <a:lumMod val="84000"/>
              </a:schemeClr>
            </a:gs>
          </a:gsLst>
          <a:lin ang="5400000" scaled="0"/>
        </a:gradFill>
        <a:ln w="9525" cap="rnd" cmpd="sng" algn="ctr">
          <a:solidFill>
            <a:schemeClr val="accent5">
              <a:hueOff val="-612379"/>
              <a:satOff val="90"/>
              <a:lumOff val="-2157"/>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2F96BC5-5A50-164D-A850-FFEB4D4D99CA}">
      <dsp:nvSpPr>
        <dsp:cNvPr id="0" name=""/>
        <dsp:cNvSpPr/>
      </dsp:nvSpPr>
      <dsp:spPr>
        <a:xfrm>
          <a:off x="0" y="1306524"/>
          <a:ext cx="1299209"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Use</a:t>
          </a:r>
        </a:p>
      </dsp:txBody>
      <dsp:txXfrm>
        <a:off x="0" y="1306524"/>
        <a:ext cx="1299209" cy="652983"/>
      </dsp:txXfrm>
    </dsp:sp>
    <dsp:sp modelId="{277DFD13-A3A7-4542-8136-8648D012CA6E}">
      <dsp:nvSpPr>
        <dsp:cNvPr id="0" name=""/>
        <dsp:cNvSpPr/>
      </dsp:nvSpPr>
      <dsp:spPr>
        <a:xfrm>
          <a:off x="1396650" y="1336176"/>
          <a:ext cx="5099399" cy="593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Use reflective journals to track emotional reactions and triggers</a:t>
          </a:r>
        </a:p>
      </dsp:txBody>
      <dsp:txXfrm>
        <a:off x="1396650" y="1336176"/>
        <a:ext cx="5099399" cy="593041"/>
      </dsp:txXfrm>
    </dsp:sp>
    <dsp:sp modelId="{2E51B897-B4E1-BC45-8867-AF4582606AD3}">
      <dsp:nvSpPr>
        <dsp:cNvPr id="0" name=""/>
        <dsp:cNvSpPr/>
      </dsp:nvSpPr>
      <dsp:spPr>
        <a:xfrm>
          <a:off x="1299209" y="1929218"/>
          <a:ext cx="5196839"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6B2E7F9E-8E6A-2F48-A7B7-AFB687590FF4}">
      <dsp:nvSpPr>
        <dsp:cNvPr id="0" name=""/>
        <dsp:cNvSpPr/>
      </dsp:nvSpPr>
      <dsp:spPr>
        <a:xfrm>
          <a:off x="0" y="1959508"/>
          <a:ext cx="6496050" cy="0"/>
        </a:xfrm>
        <a:prstGeom prst="line">
          <a:avLst/>
        </a:prstGeom>
        <a:gradFill rotWithShape="0">
          <a:gsLst>
            <a:gs pos="0">
              <a:schemeClr val="accent5">
                <a:hueOff val="-918568"/>
                <a:satOff val="135"/>
                <a:lumOff val="-3236"/>
                <a:alphaOff val="0"/>
                <a:tint val="98000"/>
                <a:lumMod val="114000"/>
              </a:schemeClr>
            </a:gs>
            <a:gs pos="100000">
              <a:schemeClr val="accent5">
                <a:hueOff val="-918568"/>
                <a:satOff val="135"/>
                <a:lumOff val="-3236"/>
                <a:alphaOff val="0"/>
                <a:shade val="90000"/>
                <a:lumMod val="84000"/>
              </a:schemeClr>
            </a:gs>
          </a:gsLst>
          <a:lin ang="5400000" scaled="0"/>
        </a:gradFill>
        <a:ln w="9525" cap="rnd" cmpd="sng" algn="ctr">
          <a:solidFill>
            <a:schemeClr val="accent5">
              <a:hueOff val="-918568"/>
              <a:satOff val="135"/>
              <a:lumOff val="-3236"/>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95DA7A84-4B40-2943-A3ED-5E175D269A1E}">
      <dsp:nvSpPr>
        <dsp:cNvPr id="0" name=""/>
        <dsp:cNvSpPr/>
      </dsp:nvSpPr>
      <dsp:spPr>
        <a:xfrm>
          <a:off x="0" y="1959508"/>
          <a:ext cx="1299209"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Seek</a:t>
          </a:r>
        </a:p>
      </dsp:txBody>
      <dsp:txXfrm>
        <a:off x="0" y="1959508"/>
        <a:ext cx="1299209" cy="652983"/>
      </dsp:txXfrm>
    </dsp:sp>
    <dsp:sp modelId="{4D578EFE-491E-B241-9E70-5F06F11B8765}">
      <dsp:nvSpPr>
        <dsp:cNvPr id="0" name=""/>
        <dsp:cNvSpPr/>
      </dsp:nvSpPr>
      <dsp:spPr>
        <a:xfrm>
          <a:off x="1396650" y="1989160"/>
          <a:ext cx="5099399" cy="593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Seek regular feedback from diverse peers or team members</a:t>
          </a:r>
        </a:p>
      </dsp:txBody>
      <dsp:txXfrm>
        <a:off x="1396650" y="1989160"/>
        <a:ext cx="5099399" cy="593041"/>
      </dsp:txXfrm>
    </dsp:sp>
    <dsp:sp modelId="{FAB92D78-611B-1E43-A536-616A633F0AF2}">
      <dsp:nvSpPr>
        <dsp:cNvPr id="0" name=""/>
        <dsp:cNvSpPr/>
      </dsp:nvSpPr>
      <dsp:spPr>
        <a:xfrm>
          <a:off x="1299209" y="2582201"/>
          <a:ext cx="5196839"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D6785540-F562-164C-9D50-418624216405}">
      <dsp:nvSpPr>
        <dsp:cNvPr id="0" name=""/>
        <dsp:cNvSpPr/>
      </dsp:nvSpPr>
      <dsp:spPr>
        <a:xfrm>
          <a:off x="0" y="2612491"/>
          <a:ext cx="6496050" cy="0"/>
        </a:xfrm>
        <a:prstGeom prst="line">
          <a:avLst/>
        </a:prstGeom>
        <a:gradFill rotWithShape="0">
          <a:gsLst>
            <a:gs pos="0">
              <a:schemeClr val="accent5">
                <a:hueOff val="-1224758"/>
                <a:satOff val="180"/>
                <a:lumOff val="-4314"/>
                <a:alphaOff val="0"/>
                <a:tint val="98000"/>
                <a:lumMod val="114000"/>
              </a:schemeClr>
            </a:gs>
            <a:gs pos="100000">
              <a:schemeClr val="accent5">
                <a:hueOff val="-1224758"/>
                <a:satOff val="180"/>
                <a:lumOff val="-4314"/>
                <a:alphaOff val="0"/>
                <a:shade val="90000"/>
                <a:lumMod val="84000"/>
              </a:schemeClr>
            </a:gs>
          </a:gsLst>
          <a:lin ang="5400000" scaled="0"/>
        </a:gradFill>
        <a:ln w="9525" cap="rnd" cmpd="sng" algn="ctr">
          <a:solidFill>
            <a:schemeClr val="accent5">
              <a:hueOff val="-1224758"/>
              <a:satOff val="180"/>
              <a:lumOff val="-4314"/>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998DC8FD-4DA7-6642-B97E-EE4F4EAA2C4D}">
      <dsp:nvSpPr>
        <dsp:cNvPr id="0" name=""/>
        <dsp:cNvSpPr/>
      </dsp:nvSpPr>
      <dsp:spPr>
        <a:xfrm>
          <a:off x="0" y="2612491"/>
          <a:ext cx="1299209"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Attend</a:t>
          </a:r>
        </a:p>
      </dsp:txBody>
      <dsp:txXfrm>
        <a:off x="0" y="2612491"/>
        <a:ext cx="1299209" cy="652983"/>
      </dsp:txXfrm>
    </dsp:sp>
    <dsp:sp modelId="{BC27BA9D-0F80-9340-8659-4166D1826DCE}">
      <dsp:nvSpPr>
        <dsp:cNvPr id="0" name=""/>
        <dsp:cNvSpPr/>
      </dsp:nvSpPr>
      <dsp:spPr>
        <a:xfrm>
          <a:off x="1396650" y="2642143"/>
          <a:ext cx="5099399" cy="593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Attend intercultural communication or CQ development workshops</a:t>
          </a:r>
        </a:p>
      </dsp:txBody>
      <dsp:txXfrm>
        <a:off x="1396650" y="2642143"/>
        <a:ext cx="5099399" cy="593041"/>
      </dsp:txXfrm>
    </dsp:sp>
    <dsp:sp modelId="{CCCA235E-84B4-8443-BBAF-B427498D2CAF}">
      <dsp:nvSpPr>
        <dsp:cNvPr id="0" name=""/>
        <dsp:cNvSpPr/>
      </dsp:nvSpPr>
      <dsp:spPr>
        <a:xfrm>
          <a:off x="1299209" y="3235185"/>
          <a:ext cx="5196839"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FE855AEE-D63F-A449-9D78-720719248610}">
      <dsp:nvSpPr>
        <dsp:cNvPr id="0" name=""/>
        <dsp:cNvSpPr/>
      </dsp:nvSpPr>
      <dsp:spPr>
        <a:xfrm>
          <a:off x="0" y="3265475"/>
          <a:ext cx="6496050" cy="0"/>
        </a:xfrm>
        <a:prstGeom prst="line">
          <a:avLst/>
        </a:prstGeom>
        <a:gradFill rotWithShape="0">
          <a:gsLst>
            <a:gs pos="0">
              <a:schemeClr val="accent5">
                <a:hueOff val="-1530947"/>
                <a:satOff val="225"/>
                <a:lumOff val="-5393"/>
                <a:alphaOff val="0"/>
                <a:tint val="98000"/>
                <a:lumMod val="114000"/>
              </a:schemeClr>
            </a:gs>
            <a:gs pos="100000">
              <a:schemeClr val="accent5">
                <a:hueOff val="-1530947"/>
                <a:satOff val="225"/>
                <a:lumOff val="-5393"/>
                <a:alphaOff val="0"/>
                <a:shade val="90000"/>
                <a:lumMod val="84000"/>
              </a:schemeClr>
            </a:gs>
          </a:gsLst>
          <a:lin ang="5400000" scaled="0"/>
        </a:gradFill>
        <a:ln w="9525" cap="rnd" cmpd="sng" algn="ctr">
          <a:solidFill>
            <a:schemeClr val="accent5">
              <a:hueOff val="-1530947"/>
              <a:satOff val="225"/>
              <a:lumOff val="-5393"/>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B5F70B6-B0BC-694C-A513-38A08182A77C}">
      <dsp:nvSpPr>
        <dsp:cNvPr id="0" name=""/>
        <dsp:cNvSpPr/>
      </dsp:nvSpPr>
      <dsp:spPr>
        <a:xfrm>
          <a:off x="0" y="3265475"/>
          <a:ext cx="1299209"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Practice</a:t>
          </a:r>
        </a:p>
      </dsp:txBody>
      <dsp:txXfrm>
        <a:off x="0" y="3265475"/>
        <a:ext cx="1299209" cy="652983"/>
      </dsp:txXfrm>
    </dsp:sp>
    <dsp:sp modelId="{68391B4C-50CF-9645-AA18-F73DC84132AA}">
      <dsp:nvSpPr>
        <dsp:cNvPr id="0" name=""/>
        <dsp:cNvSpPr/>
      </dsp:nvSpPr>
      <dsp:spPr>
        <a:xfrm>
          <a:off x="1396650" y="3295127"/>
          <a:ext cx="5099399" cy="593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Practice active listening in group discussions</a:t>
          </a:r>
        </a:p>
      </dsp:txBody>
      <dsp:txXfrm>
        <a:off x="1396650" y="3295127"/>
        <a:ext cx="5099399" cy="593041"/>
      </dsp:txXfrm>
    </dsp:sp>
    <dsp:sp modelId="{12599E43-B172-FA40-959E-CB0AA2F164BF}">
      <dsp:nvSpPr>
        <dsp:cNvPr id="0" name=""/>
        <dsp:cNvSpPr/>
      </dsp:nvSpPr>
      <dsp:spPr>
        <a:xfrm>
          <a:off x="1299209" y="3888168"/>
          <a:ext cx="5196839"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933DFFF-3922-984A-9B20-B3ADF95A2729}">
      <dsp:nvSpPr>
        <dsp:cNvPr id="0" name=""/>
        <dsp:cNvSpPr/>
      </dsp:nvSpPr>
      <dsp:spPr>
        <a:xfrm>
          <a:off x="0" y="3918458"/>
          <a:ext cx="6496050" cy="0"/>
        </a:xfrm>
        <a:prstGeom prst="line">
          <a:avLst/>
        </a:prstGeom>
        <a:gradFill rotWithShape="0">
          <a:gsLst>
            <a:gs pos="0">
              <a:schemeClr val="accent5">
                <a:hueOff val="-1837137"/>
                <a:satOff val="270"/>
                <a:lumOff val="-6471"/>
                <a:alphaOff val="0"/>
                <a:tint val="98000"/>
                <a:lumMod val="114000"/>
              </a:schemeClr>
            </a:gs>
            <a:gs pos="100000">
              <a:schemeClr val="accent5">
                <a:hueOff val="-1837137"/>
                <a:satOff val="270"/>
                <a:lumOff val="-6471"/>
                <a:alphaOff val="0"/>
                <a:shade val="90000"/>
                <a:lumMod val="84000"/>
              </a:schemeClr>
            </a:gs>
          </a:gsLst>
          <a:lin ang="5400000" scaled="0"/>
        </a:gradFill>
        <a:ln w="9525" cap="rnd" cmpd="sng" algn="ctr">
          <a:solidFill>
            <a:schemeClr val="accent5">
              <a:hueOff val="-1837137"/>
              <a:satOff val="270"/>
              <a:lumOff val="-6471"/>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808EAA6-64AB-CA4F-9BAA-909691BEC89E}">
      <dsp:nvSpPr>
        <dsp:cNvPr id="0" name=""/>
        <dsp:cNvSpPr/>
      </dsp:nvSpPr>
      <dsp:spPr>
        <a:xfrm>
          <a:off x="0" y="3918458"/>
          <a:ext cx="1299209"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Study and emulate</a:t>
          </a:r>
        </a:p>
      </dsp:txBody>
      <dsp:txXfrm>
        <a:off x="0" y="3918458"/>
        <a:ext cx="1299209" cy="652983"/>
      </dsp:txXfrm>
    </dsp:sp>
    <dsp:sp modelId="{A1D51BC4-D93C-CE40-B2E6-34EBA3FB86BB}">
      <dsp:nvSpPr>
        <dsp:cNvPr id="0" name=""/>
        <dsp:cNvSpPr/>
      </dsp:nvSpPr>
      <dsp:spPr>
        <a:xfrm>
          <a:off x="1396650" y="3948110"/>
          <a:ext cx="5099399" cy="593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Study and emulate leaders like Nadella or Nooyi</a:t>
          </a:r>
        </a:p>
      </dsp:txBody>
      <dsp:txXfrm>
        <a:off x="1396650" y="3948110"/>
        <a:ext cx="5099399" cy="593041"/>
      </dsp:txXfrm>
    </dsp:sp>
    <dsp:sp modelId="{A534D0C9-3BFE-7248-B0C1-50FF19CC9A6E}">
      <dsp:nvSpPr>
        <dsp:cNvPr id="0" name=""/>
        <dsp:cNvSpPr/>
      </dsp:nvSpPr>
      <dsp:spPr>
        <a:xfrm>
          <a:off x="1299209" y="4541152"/>
          <a:ext cx="5196839"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DE5B50-5C81-4933-8C0E-8D05CB65918D}" type="datetimeFigureOut">
              <a:rPr lang="en-US" smtClean="0"/>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2D530A-2066-4E6F-ACAD-D5D69D6C7DF9}" type="slidenum">
              <a:rPr lang="en-US" smtClean="0"/>
              <a:t>‹#›</a:t>
            </a:fld>
            <a:endParaRPr lang="en-US"/>
          </a:p>
        </p:txBody>
      </p:sp>
    </p:spTree>
    <p:extLst>
      <p:ext uri="{BB962C8B-B14F-4D97-AF65-F5344CB8AC3E}">
        <p14:creationId xmlns:p14="http://schemas.microsoft.com/office/powerpoint/2010/main" val="3647330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"Hi and welcome! Today, I want to discuss Emotional and Cultural Intelligence and their importance for effective modern leaders. In a globalized and hybrid worked world, leading with empathy and understanding diverse perspectives is essential, not just beneficial. I will unfold these two concepts using established theoretical frameworks, real world business examples and applied them in the multicultural and cooperative contexts. I will discuss how Emotional Intelligence and Cultural Intelligence &lt;extroverted, soft, and cooperative type, spontaneous friendly, and innovative to survive and prosper in the business world be a good/caring leader while also a career control with leader approach&gt; and sustainable performance, creativity, and innovation as teamwork as cohesion is kept. ‘Horizontal’, cooperative, listening, and empathetic handling is critical for getting people engaged and onboard, as stated by Edith Heard, Director General, European Molecular Biology Laboratory (financial Times, 2022). This is the theoretical underpinning for the practice of emotional and cultural intelligence in leadership."</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1</a:t>
            </a:fld>
            <a:endParaRPr lang="en-US"/>
          </a:p>
        </p:txBody>
      </p:sp>
    </p:spTree>
    <p:extLst>
      <p:ext uri="{BB962C8B-B14F-4D97-AF65-F5344CB8AC3E}">
        <p14:creationId xmlns:p14="http://schemas.microsoft.com/office/powerpoint/2010/main" val="2141868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"In the modern world, the case for the necessity of EI and CQ is strong. First, the diversity of work teams requires leaders to manage people with different values, modes of communication, and various motivational drivers (Rock and Grant, 2016).  Second, leaders of remote and hybrid work teams are challenged to demonstrate greater trust and empathy, as they cannot manage performance by mere physical presence (Gartner, 2021). These changes require leaders to encourage integration and partnership, as they are pivotal in maintaining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cohesion. Edith Heard of the European Molecular Biology Laboratory exemplifies this in stating, ''the empathy and tuning into people that I need for my leadership are rooted in a multilingual, multicultural environment'' (Financial Times, 2022). This is to say that leadership emotional attunement and competence derives from the individual's cultural complexity experience, a pivotal aspect in the integration of leadership effectiveness in today's </a:t>
            </a:r>
            <a:r>
              <a:rPr lang="en-US" dirty="0" err="1">
                <a:latin typeface="Times New Roman" panose="02020603050405020304" pitchFamily="18" charset="0"/>
                <a:cs typeface="Times New Roman" panose="02020603050405020304" pitchFamily="18" charset="0"/>
              </a:rPr>
              <a:t>globalised</a:t>
            </a:r>
            <a:r>
              <a:rPr lang="en-US" dirty="0">
                <a:latin typeface="Times New Roman" panose="02020603050405020304" pitchFamily="18" charset="0"/>
                <a:cs typeface="Times New Roman" panose="02020603050405020304" pitchFamily="18" charset="0"/>
              </a:rPr>
              <a:t> world."</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2</a:t>
            </a:fld>
            <a:endParaRPr lang="en-US"/>
          </a:p>
        </p:txBody>
      </p:sp>
    </p:spTree>
    <p:extLst>
      <p:ext uri="{BB962C8B-B14F-4D97-AF65-F5344CB8AC3E}">
        <p14:creationId xmlns:p14="http://schemas.microsoft.com/office/powerpoint/2010/main" val="2904324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In order to conduct a thorough examination, our presentation will be delivered in the following sequence. We will start with a precise delineation of Emotional Intelligence and Cultural Intelligence, creating an understanding of their fundamentals. We will then present and analyze critically two central theoretical models, Goleman’s EI framework and Earley and Ang’s Four-Factor model of CQ. After the theoretical constructs, we will practice four case studies of contemporary business leaders, such as Satya Nadella and Indra Nooyi. We will integrate practice and theory by demonstrating the application of EI and CQ in peer-oriented multicultural environments and cooperation, a principal criterion of the outline. In the end, we will present the central message and practical insights with respect to leading to novice. This order allows us to transition from the theory to the application, ensuring a comprehensive understanding of the subject.</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3</a:t>
            </a:fld>
            <a:endParaRPr lang="en-US"/>
          </a:p>
        </p:txBody>
      </p:sp>
    </p:spTree>
    <p:extLst>
      <p:ext uri="{BB962C8B-B14F-4D97-AF65-F5344CB8AC3E}">
        <p14:creationId xmlns:p14="http://schemas.microsoft.com/office/powerpoint/2010/main" val="2472258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of Emotional Intelligence (EI) is the capacity to perceive and regulate our feelings and those of other people and to feel and affect the feelings of other people. This forms a major leadership competency, particularly in the modern fast tracked and teamwork orientation workplaces. High EI leaders are able to communicate effectively, handle stress, settle conflict and establish a good interpersonal relationship. According to Goleman model, EI has five fundamental elements, namely self-awareness, self-regulation, motivation, empathy, and social skills. Four of these elements, namely, self-awareness, self-regulation, social awareness and relationship management, have been illustrated in this slide. Both of them are crucial in leadership. Indicatively, self-awareness assists a leader to identify the areas of their emotional triggers, whereas social awareness enables a leader to experience the feelings of team members. Leaders who use these skills inspire trust, boost team morale and promote teamwork. In the end, EI also helps leaders make wiser decisions in the face of pressure, change their communication style, and build inclusive and emotionally safe working environments in which people flourish </a:t>
            </a:r>
            <a:r>
              <a:rPr lang="en-US" dirty="0">
                <a:solidFill>
                  <a:srgbClr val="FFFFFF"/>
                </a:solidFill>
                <a:latin typeface="Times New Roman" panose="02020603050405020304" pitchFamily="18" charset="0"/>
                <a:cs typeface="Times New Roman" panose="02020603050405020304" pitchFamily="18" charset="0"/>
              </a:rPr>
              <a:t>(BBC, </a:t>
            </a:r>
            <a:r>
              <a:rPr lang="en-US" b="1" dirty="0">
                <a:solidFill>
                  <a:srgbClr val="FFFFFF"/>
                </a:solidFill>
                <a:latin typeface="Times New Roman" panose="02020603050405020304" pitchFamily="18" charset="0"/>
                <a:cs typeface="Times New Roman" panose="02020603050405020304" pitchFamily="18" charset="0"/>
              </a:rPr>
              <a:t>2019</a:t>
            </a:r>
            <a:r>
              <a:rPr lang="en-US" dirty="0">
                <a:solidFill>
                  <a:srgbClr val="FFFFFF"/>
                </a:solidFill>
                <a:latin typeface="Times New Roman" panose="02020603050405020304" pitchFamily="18" charset="0"/>
                <a:cs typeface="Times New Roman" panose="02020603050405020304" pitchFamily="18" charset="0"/>
              </a:rPr>
              <a:t>).</a:t>
            </a:r>
            <a:endParaRPr lang="en-US" dirty="0"/>
          </a:p>
        </p:txBody>
      </p:sp>
      <p:sp>
        <p:nvSpPr>
          <p:cNvPr id="4" name="Slide Number Placeholder 3"/>
          <p:cNvSpPr>
            <a:spLocks noGrp="1"/>
          </p:cNvSpPr>
          <p:nvPr>
            <p:ph type="sldNum" sz="quarter" idx="5"/>
          </p:nvPr>
        </p:nvSpPr>
        <p:spPr/>
        <p:txBody>
          <a:bodyPr/>
          <a:lstStyle/>
          <a:p>
            <a:fld id="{BF2D530A-2066-4E6F-ACAD-D5D69D6C7DF9}" type="slidenum">
              <a:rPr lang="en-US" smtClean="0"/>
              <a:t>4</a:t>
            </a:fld>
            <a:endParaRPr lang="en-US"/>
          </a:p>
        </p:txBody>
      </p:sp>
    </p:spTree>
    <p:extLst>
      <p:ext uri="{BB962C8B-B14F-4D97-AF65-F5344CB8AC3E}">
        <p14:creationId xmlns:p14="http://schemas.microsoft.com/office/powerpoint/2010/main" val="2434925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"Emotional Intelligence (EI) will be the starting point. Goleman defines EI as the ability to feel emotions (and the emotions of other people), to be able to motivate yourself, and to properly control your emotions and the emotions in your relationships (1995). Understanding, using and regulating emotions is the primary and the most important aspect of EI. It is about being ‘smart’ with feelings, not necessarily about being ‘nice’. For people in leading positions, this is a core quality. Such persons deposit high degrees of EI and are able to lead scattered morale teams and navigate teams through conflicts and trust building (self-regulation and conflict resolution). In other words, EI is the foundation of leadership on the relationship and human-skill side of the equation, calculated and technical (Goleman, 1998)."</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Goleman identifies 5 components of emotional intelligence; Self-awareness, Self-regulation, Motivation, Empathy, and Social Skills. Self-awareness understands and correctly identifies one’s feelings and their effects, Self-regulation is managing bad impulses and the ability to think things through before reacting or acting, Motivation is the will to work for other things instead of money and title, Empathy is understanding other people’s emotional structures and Social Skills is the ability to manage and create relationships and networks (Goleman, 1998). Practically, an Self-regulating and Self-Aware leader is able to remain calm under pressure. Empathetic leaders can recognize team burnout and overextension. Socially skilled leaders can inspire and rally people towards a certain objective and influence other directly towards it. These are practical emotional abilities and the model serves to assess and develop them.</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5</a:t>
            </a:fld>
            <a:endParaRPr lang="en-US"/>
          </a:p>
        </p:txBody>
      </p:sp>
    </p:spTree>
    <p:extLst>
      <p:ext uri="{BB962C8B-B14F-4D97-AF65-F5344CB8AC3E}">
        <p14:creationId xmlns:p14="http://schemas.microsoft.com/office/powerpoint/2010/main" val="3810692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"An illustrative business case of emotional intelligence is Microsoft’s CEO Satya Nadella. When Nadella first took over Microsoft in 2014, he took control of an organization of which internal rivalry was common and the culture was stagnant. He deliberately set about changing this by embracing empathy which he believed is the cornerstone of the innovation and cooperative culture shift Microsoft needed (Nadella, 2017). He urged the leaders of the organization to active and compassionate listeners and to foster the organizational culture of learn-it-all, rather than the typical know-it-all, which creates psychologically safe spaces where employees can learn from their failures. He applied the emotional intelligence components outlined by Goleman wherein empathy, social skills, and motivation had tangible outcomes. Microsoft’s market value increased significantly during the cultural transformation which encouraged collaboration and innovation (Forbes, 2023). Nadella’s example is the best demonstration of emotional intelligence as a soft approach in business transformation."</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6</a:t>
            </a:fld>
            <a:endParaRPr lang="en-US"/>
          </a:p>
        </p:txBody>
      </p:sp>
    </p:spTree>
    <p:extLst>
      <p:ext uri="{BB962C8B-B14F-4D97-AF65-F5344CB8AC3E}">
        <p14:creationId xmlns:p14="http://schemas.microsoft.com/office/powerpoint/2010/main" val="3961026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"Outside the corporate sphere, the former Prime Minister of New Zealand, Jacinda Arden, is another example of emotionally intelligent political leadership. Ardern's emotionally charged and empathic leadership style especially shone during the Christchurch terrorist attack and the Covid 19 Pandemic when Ardern displayed and practiced empathy during and after the Christchurch shooting when she attacked, publicly, and unequivocally the compassion and acceptance to rally and stand in solidarity to support the Muslim community (BBC, 2019). Her pandemic leadership where she spoke to the population clearly and calmly reinforced the social trust and compliance necessary during the pandemic, was an application, of self-regulation and social skills, under extreme social pressure (The Guardian, 2020). Ardern's pandemic leadership and global reputation demonstrate the emotionally intelligent public leadership. Ardern showed leadership in crisis emotionally intelligent public leadership can preserve social cohesion and trust in the leadership during unpredictable and complex situations."</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Besides the corporate sector, one can observe the influence of Emotional Intelligence (EI) on political leadership in the case of Jacinda Ardern, New Zealand's former Prime Minister. Ardern's presidency during the Christchurch Attack terror crises and the COVID-19 pandemic was defined by a notable emotional presence and warmth. Ardern's more than empathic response and solidarity with Christchurch's Muslim community showed what empathetic leadership should look like (BBC, 2019). During the COVID-19 community panics and lockdowns, her speaking style, which in crisis situations was calm and ever so reassuring, was a prime example of the trust and compliance a leader can build amongst the governed. This case illustrates an application of self-regulation and exceptional social skills (The Guardian, 2020). This approach was unprecedented and gained Ardern global admiration, demonstrating that emotionally attuned leadership in the public sphere can navigate crises, social-psychological tangles, and uncertainty while maintaining public trust.</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7</a:t>
            </a:fld>
            <a:endParaRPr lang="en-US"/>
          </a:p>
        </p:txBody>
      </p:sp>
    </p:spTree>
    <p:extLst>
      <p:ext uri="{BB962C8B-B14F-4D97-AF65-F5344CB8AC3E}">
        <p14:creationId xmlns:p14="http://schemas.microsoft.com/office/powerpoint/2010/main" val="2110716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Cultural Intelligence represents the next subject matter. Emotional intelligence addresses the universal language of emotions while CQ attends to culture’s particular contexts. CQ is defined as an individual’s capability to function and manage effectively in culturally diverse settings (Earley &amp; Ang, 2003). Thus, CQ is the ability to relate to and engage with others of varying cultures. This also refers to an individual’s ability to move beyond basic cultural awareness and possession of a culturally diverse sophisticated set of skills and approaches that one is able to modify and switch to fit particular cultural expectations and surroundings. Livermore (2015) posits that in a global economy with multinational teams and cross-country projects, a leader’s CQ is vital in preventing misunderstandings, establishing rapport with globally dispersed stakeholders, and harnessing the unique innovations that diverse teams can offer. Therefore, CQ is an integral part of global leadership competency.</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8</a:t>
            </a:fld>
            <a:endParaRPr lang="en-US"/>
          </a:p>
        </p:txBody>
      </p:sp>
    </p:spTree>
    <p:extLst>
      <p:ext uri="{BB962C8B-B14F-4D97-AF65-F5344CB8AC3E}">
        <p14:creationId xmlns:p14="http://schemas.microsoft.com/office/powerpoint/2010/main" val="1463833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Through four separate dimensions, Earley and Ang’s models provide a comprehensive understanding of CQ. First, Metacognitive CQ is the uppermost level of cultural strategy—planning and adjusting your cross-cultural interaction mental models. Secondly, Cognitive CQ is the knowledge of various cultures including their norms, practices, and conventions. Third, Motivational CQ is the personal drive and interest to not only encounter but also embrace new cultures; the assurance and the will to move past any barriers presented by diverse cultures. Finally,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CQ is the capacity to adjust and adapt your speech and other non-verbal communications like gestures and eye contact, to align with various cultural contexts (Earley &amp; Ang, 2003). A leader may have high cognitive CQ knowledge about a culture, but without the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CQ to adapt their greetings, they may still cause offence. This model shows that CQ is a multifaceted capability.</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9</a:t>
            </a:fld>
            <a:endParaRPr lang="en-US"/>
          </a:p>
        </p:txBody>
      </p:sp>
    </p:spTree>
    <p:extLst>
      <p:ext uri="{BB962C8B-B14F-4D97-AF65-F5344CB8AC3E}">
        <p14:creationId xmlns:p14="http://schemas.microsoft.com/office/powerpoint/2010/main" val="2189194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first CQ case study is on Sundar Pichai who is the CEO of Alphabet, parent to Google. Pichai is the top leader of some of the most diverse and global workforces. His leadership style is indicative of strong Metacognitive and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CQ. He seems to appreciate the complexities of the global landscape to the extent of authorship autonomy to local teams and adapting to regional markets which is a high-cultural CQ component (Harvard Business Review 2018).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CQ manifests in the way Pichai addresses multi-cultural diverse teams and employees. He espouses a calm and disciplined attitude. Pichai is the person to best demonstrate how to manage the complexities of differing national regulations and their markets to encourage innovation in most advanced tech. He is continually and seamlessly navigating CQ Business (Insider 2020)."</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10</a:t>
            </a:fld>
            <a:endParaRPr lang="en-US"/>
          </a:p>
        </p:txBody>
      </p:sp>
    </p:spTree>
    <p:extLst>
      <p:ext uri="{BB962C8B-B14F-4D97-AF65-F5344CB8AC3E}">
        <p14:creationId xmlns:p14="http://schemas.microsoft.com/office/powerpoint/2010/main" val="11657287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Nooyi was awarded a “Diversity Champion” accolade for having a recognition and incorporation of cross-cultural elements into local policies. During her tenure, the company maintained a consistent annual growth rate of fifteen percent for twenty-three consecutive years (PepsiCo, 2018). Also, during her executive leadership, the company employed and integrated thousands of people from migrant groups into its local operations. Such actions and policies fulfilled the company’s social responsibilities and complemented its philanthropic local operations, which her leadership valued to a great extent. In her professional address each year, she incorporated a leadership statement from her mother who was a great influence in her own leadership development, a great contribution of culture to her leadership. Having built and sustained the company’s leadership culture based on a mother, she in turn cultivated a model of leadership integrated with social responsibility and a valued recognition of local culture which she cultivated in her great mother’s example.</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11</a:t>
            </a:fld>
            <a:endParaRPr lang="en-US"/>
          </a:p>
        </p:txBody>
      </p:sp>
    </p:spTree>
    <p:extLst>
      <p:ext uri="{BB962C8B-B14F-4D97-AF65-F5344CB8AC3E}">
        <p14:creationId xmlns:p14="http://schemas.microsoft.com/office/powerpoint/2010/main" val="3025811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err="1">
                <a:latin typeface="Times New Roman" panose="02020603050405020304" pitchFamily="18" charset="0"/>
                <a:cs typeface="Times New Roman" panose="02020603050405020304" pitchFamily="18" charset="0"/>
              </a:rPr>
              <a:t>Recognising</a:t>
            </a:r>
            <a:r>
              <a:rPr lang="en-US" dirty="0">
                <a:latin typeface="Times New Roman" panose="02020603050405020304" pitchFamily="18" charset="0"/>
                <a:cs typeface="Times New Roman" panose="02020603050405020304" pitchFamily="18" charset="0"/>
              </a:rPr>
              <a:t> the relationship between emotional intelligence (EI) and cultural intelligence (CQ) is essential. Although different, these skills are profoundly interconnected. The focus of emotional intelligence is the general territory of emotions—self-awareness and self-regulation, and managing relationships with empathy. Conversely, cultural intelligence zeroes in on the particular area of culture—understanding and shifting one’s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across differing cultural paradigms. The vital overlap is in empathy and interpersonal effectiveness. The empathy that emotional intelligence provides is the fuel that drives the willingness and flexible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needed for CQ (Livermore, 2015). A leader may be emotionally empathetic, but without CQ, they may misapply that empathy in a different culture scenario. Conversely, high CQ without emotional intelligence would yield a leader who understands the cultural parameters but is not connected on the emotional human sphere. To deal with the complexities of human emotions and cultural differences, a leader needs emotional and cultural intelligence together.</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12</a:t>
            </a:fld>
            <a:endParaRPr lang="en-US"/>
          </a:p>
        </p:txBody>
      </p:sp>
    </p:spTree>
    <p:extLst>
      <p:ext uri="{BB962C8B-B14F-4D97-AF65-F5344CB8AC3E}">
        <p14:creationId xmlns:p14="http://schemas.microsoft.com/office/powerpoint/2010/main" val="9388746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“What makes the synergy of EI and CQ potentially formidable? In combination, they shape a leadership profile that is inclusive, integrated, and adaptable. While EI empowers a leader to establish team trust and psychological safety, CQ facilitates the achievement of these goals across divergent cultural boundaries, ensuring all team members feel appreciated and recognized. This synergy is also crucial to the resolution of conflicts, which, after all, are usually rooted in a deep emotional core, and, for the multicultural, hybrid teams which are the workplace norm today, the emotional and cultural misunderstandings that are often the primary triggers (Goleman and Livermore, 2017).... This dual capability, which is essential for cohesion and collaboration to foster performance and innovation in today’s complex and globalized marketplace, is indispensable for hybrid multicultural teams."</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13</a:t>
            </a:fld>
            <a:endParaRPr lang="en-US"/>
          </a:p>
        </p:txBody>
      </p:sp>
    </p:spTree>
    <p:extLst>
      <p:ext uri="{BB962C8B-B14F-4D97-AF65-F5344CB8AC3E}">
        <p14:creationId xmlns:p14="http://schemas.microsoft.com/office/powerpoint/2010/main" val="3915972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Leadership styles exemplified by Elon Musk and Satya Nadella can provide insights into divergent approaches. Musk’s high IQ and visionary innovations at Tesla and SpaceX resulted in massive accolades; leadership, however, became associated with volatility, erratic social media communication, and </a:t>
            </a:r>
            <a:r>
              <a:rPr lang="en-US" dirty="0" err="1">
                <a:latin typeface="Times New Roman" panose="02020603050405020304" pitchFamily="18" charset="0"/>
                <a:cs typeface="Times New Roman" panose="02020603050405020304" pitchFamily="18" charset="0"/>
              </a:rPr>
              <a:t>pressureism</a:t>
            </a:r>
            <a:r>
              <a:rPr lang="en-US" dirty="0">
                <a:latin typeface="Times New Roman" panose="02020603050405020304" pitchFamily="18" charset="0"/>
                <a:cs typeface="Times New Roman" panose="02020603050405020304" pitchFamily="18" charset="0"/>
              </a:rPr>
              <a:t> that led to criticism of Tesla’s workplace culture and turnover (The Wall Street Journal, 2021). Here, gaps in EI, particularly self-regulation and empathy, loom large. Nadella’s transformations, as discussed with respect to the Microsoft culture, high EI and CQ, shifted the focus to inclusive innovation and tremendous success. Visceral drives can underestimate the point: Net disruptive change hinges on EI and CQ ‘soft skills’ to lead sustainably, with resilience, ever-centrically human, keeping talent, and growing, which is the long haul.</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14</a:t>
            </a:fld>
            <a:endParaRPr lang="en-US"/>
          </a:p>
        </p:txBody>
      </p:sp>
    </p:spTree>
    <p:extLst>
      <p:ext uri="{BB962C8B-B14F-4D97-AF65-F5344CB8AC3E}">
        <p14:creationId xmlns:p14="http://schemas.microsoft.com/office/powerpoint/2010/main" val="287703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"This presentation has captured a number of pivotal points. First, Emotional and Cultural Intelligence should be mastered and trained, and should be part of any leader’s essential skill set. Next, Goleman (1995) and Earley &amp; Ang (2003) provided us with actionable theoretical models to grasp, evaluate, and advance these skills in ourselves and in others. Lastly, leaders Nadella, Ardern, Pichai and Nooyi provided us with elements of real life cases where a leader’s high EI and CQ drove success on their initiatives by fostering innovation, resilient cultures, and strong performance within diverse and cooperative frameworks. Such leaders demonstrate that contemporary leaders, in a </a:t>
            </a:r>
            <a:r>
              <a:rPr lang="en-US" dirty="0" err="1">
                <a:latin typeface="Times New Roman" panose="02020603050405020304" pitchFamily="18" charset="0"/>
                <a:cs typeface="Times New Roman" panose="02020603050405020304" pitchFamily="18" charset="0"/>
              </a:rPr>
              <a:t>globalised</a:t>
            </a:r>
            <a:r>
              <a:rPr lang="en-US" dirty="0">
                <a:latin typeface="Times New Roman" panose="02020603050405020304" pitchFamily="18" charset="0"/>
                <a:cs typeface="Times New Roman" panose="02020603050405020304" pitchFamily="18" charset="0"/>
              </a:rPr>
              <a:t> world, must possess technical skills that align with a culturally competent and emotionally sensitive approach to the diverse people within their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ecosystems."</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15</a:t>
            </a:fld>
            <a:endParaRPr lang="en-US"/>
          </a:p>
        </p:txBody>
      </p:sp>
    </p:spTree>
    <p:extLst>
      <p:ext uri="{BB962C8B-B14F-4D97-AF65-F5344CB8AC3E}">
        <p14:creationId xmlns:p14="http://schemas.microsoft.com/office/powerpoint/2010/main" val="12265337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Leaders-in-training must refine EI and CQ with focused and directed practices. Concerning the Emotional Intelligence domain, practitioners must initiate self-awareness exercises, and self-reflective journals and 360-degree feedback. Work with empathetic conversations and mindful listening. For the Cultural Intelligence domain, practitioners must pursue and join diverse teams and seek and engage with cross-cultural realms, within and outside your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Engage with cross-cultural diverse other-referenced media, and if you can, study a new language. It provides a new culture and perspective framework. Importantly, engage in some self-reflective practices concerning your relationships, </a:t>
            </a:r>
            <a:r>
              <a:rPr lang="en-US" dirty="0" err="1">
                <a:latin typeface="Times New Roman" panose="02020603050405020304" pitchFamily="18" charset="0"/>
                <a:cs typeface="Times New Roman" panose="02020603050405020304" pitchFamily="18" charset="0"/>
              </a:rPr>
              <a:t>uninstrumentally</a:t>
            </a:r>
            <a:r>
              <a:rPr lang="en-US" dirty="0">
                <a:latin typeface="Times New Roman" panose="02020603050405020304" pitchFamily="18" charset="0"/>
                <a:cs typeface="Times New Roman" panose="02020603050405020304" pitchFamily="18" charset="0"/>
              </a:rPr>
              <a:t> learn from exemplars of the desired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and leaders discussed in class. The directed practice is not insubstantial. However, balanced motivation and discipline will produce a high pay-off compared with the initiative and effort volumes. The heightened and improved leadership and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outcomes justify the </a:t>
            </a:r>
            <a:r>
              <a:rPr lang="en-US" dirty="0" err="1">
                <a:latin typeface="Times New Roman" panose="02020603050405020304" pitchFamily="18" charset="0"/>
                <a:cs typeface="Times New Roman" panose="02020603050405020304" pitchFamily="18" charset="0"/>
              </a:rPr>
              <a:t>unfavourable</a:t>
            </a:r>
            <a:r>
              <a:rPr lang="en-US" dirty="0">
                <a:latin typeface="Times New Roman" panose="02020603050405020304" pitchFamily="18" charset="0"/>
                <a:cs typeface="Times New Roman" panose="02020603050405020304" pitchFamily="18" charset="0"/>
              </a:rPr>
              <a:t> investment ratio.</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16</a:t>
            </a:fld>
            <a:endParaRPr lang="en-US"/>
          </a:p>
        </p:txBody>
      </p:sp>
    </p:spTree>
    <p:extLst>
      <p:ext uri="{BB962C8B-B14F-4D97-AF65-F5344CB8AC3E}">
        <p14:creationId xmlns:p14="http://schemas.microsoft.com/office/powerpoint/2010/main" val="19812685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We have come to the end of our formal presentation. We’ve defined, explored the theories, and looked at the practical uses of Emotional and Cultural Intelligence in leadership. They contribute to a more inclusive, effective, and sustainable form of leadership at a time when the world is highly interdependent and complex. At this point, we would really appreciate hearing your thoughts. It could be a question regarding one of the case studies, a discussion around the applied models, or personal insights around Emotional and Cultural Intelligence in a leadership role. We are open to your questions and comments. Thank you for your participation and attention.</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F2D530A-2066-4E6F-ACAD-D5D69D6C7DF9}" type="slidenum">
              <a:rPr lang="en-US" smtClean="0"/>
              <a:t>17</a:t>
            </a:fld>
            <a:endParaRPr lang="en-US"/>
          </a:p>
        </p:txBody>
      </p:sp>
    </p:spTree>
    <p:extLst>
      <p:ext uri="{BB962C8B-B14F-4D97-AF65-F5344CB8AC3E}">
        <p14:creationId xmlns:p14="http://schemas.microsoft.com/office/powerpoint/2010/main" val="13705152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2D530A-2066-4E6F-ACAD-D5D69D6C7DF9}" type="slidenum">
              <a:rPr lang="en-US" smtClean="0"/>
              <a:t>18</a:t>
            </a:fld>
            <a:endParaRPr lang="en-US"/>
          </a:p>
        </p:txBody>
      </p:sp>
    </p:spTree>
    <p:extLst>
      <p:ext uri="{BB962C8B-B14F-4D97-AF65-F5344CB8AC3E}">
        <p14:creationId xmlns:p14="http://schemas.microsoft.com/office/powerpoint/2010/main" val="19107904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2D530A-2066-4E6F-ACAD-D5D69D6C7DF9}" type="slidenum">
              <a:rPr lang="en-US" smtClean="0"/>
              <a:t>19</a:t>
            </a:fld>
            <a:endParaRPr lang="en-US"/>
          </a:p>
        </p:txBody>
      </p:sp>
    </p:spTree>
    <p:extLst>
      <p:ext uri="{BB962C8B-B14F-4D97-AF65-F5344CB8AC3E}">
        <p14:creationId xmlns:p14="http://schemas.microsoft.com/office/powerpoint/2010/main" val="40602902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A840A-7839-D335-DF29-C0A348A8CC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DF0A75-715B-A800-3C46-87FDE87C9F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A544C0-32B6-A6C0-E38F-FE16899D108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B444EF5-A614-F711-730B-5193B3C50D39}"/>
              </a:ext>
            </a:extLst>
          </p:cNvPr>
          <p:cNvSpPr>
            <a:spLocks noGrp="1"/>
          </p:cNvSpPr>
          <p:nvPr>
            <p:ph type="sldNum" sz="quarter" idx="5"/>
          </p:nvPr>
        </p:nvSpPr>
        <p:spPr/>
        <p:txBody>
          <a:bodyPr/>
          <a:lstStyle/>
          <a:p>
            <a:fld id="{BF2D530A-2066-4E6F-ACAD-D5D69D6C7DF9}" type="slidenum">
              <a:rPr lang="en-US" smtClean="0"/>
              <a:t>20</a:t>
            </a:fld>
            <a:endParaRPr lang="en-US"/>
          </a:p>
        </p:txBody>
      </p:sp>
    </p:spTree>
    <p:extLst>
      <p:ext uri="{BB962C8B-B14F-4D97-AF65-F5344CB8AC3E}">
        <p14:creationId xmlns:p14="http://schemas.microsoft.com/office/powerpoint/2010/main" val="3209211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4035340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3191421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736137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5B5A22-0C36-43AC-BEF2-CBD78183AF51}"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1914811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5B5A22-0C36-43AC-BEF2-CBD78183AF51}"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2174216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4135841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1080461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21956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5B5A22-0C36-43AC-BEF2-CBD78183AF51}"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986023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5B5A22-0C36-43AC-BEF2-CBD78183AF51}"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979285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33711308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69053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818518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3201021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31383098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2212426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B5A22-0C36-43AC-BEF2-CBD78183AF51}"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B04109-9CAF-4590-BA5A-03CF765CC013}" type="slidenum">
              <a:rPr lang="en-US" smtClean="0"/>
              <a:t>‹#›</a:t>
            </a:fld>
            <a:endParaRPr lang="en-US"/>
          </a:p>
        </p:txBody>
      </p:sp>
    </p:spTree>
    <p:extLst>
      <p:ext uri="{BB962C8B-B14F-4D97-AF65-F5344CB8AC3E}">
        <p14:creationId xmlns:p14="http://schemas.microsoft.com/office/powerpoint/2010/main" val="2447931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25B5A22-0C36-43AC-BEF2-CBD78183AF51}" type="datetimeFigureOut">
              <a:rPr lang="en-US" smtClean="0"/>
              <a:t>12/8/2025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5B04109-9CAF-4590-BA5A-03CF765CC013}" type="slidenum">
              <a:rPr lang="en-US" smtClean="0"/>
              <a:t>‹#›</a:t>
            </a:fld>
            <a:endParaRPr lang="en-US"/>
          </a:p>
        </p:txBody>
      </p:sp>
    </p:spTree>
    <p:extLst>
      <p:ext uri="{BB962C8B-B14F-4D97-AF65-F5344CB8AC3E}">
        <p14:creationId xmlns:p14="http://schemas.microsoft.com/office/powerpoint/2010/main" val="30161972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1.jpe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jpeg"/><Relationship Id="rId7" Type="http://schemas.openxmlformats.org/officeDocument/2006/relationships/diagramQuickStyle" Target="../diagrams/quickStyle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4.jpeg"/><Relationship Id="rId9" Type="http://schemas.microsoft.com/office/2007/relationships/diagramDrawing" Target="../diagrams/drawing4.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m/news/world-asia-47601827"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forbes.com/sites/" TargetMode="External"/><Relationship Id="rId5" Type="http://schemas.openxmlformats.org/officeDocument/2006/relationships/hyperlink" Target="https://www.ft.com/content/" TargetMode="External"/><Relationship Id="rId4" Type="http://schemas.openxmlformats.org/officeDocument/2006/relationships/hyperlink" Target="https://www.businessinsider.com/sundar-pichai-leadership-style-google-2020-12"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wsj.com/" TargetMode="External"/><Relationship Id="rId3" Type="http://schemas.openxmlformats.org/officeDocument/2006/relationships/hyperlink" Target="https://www.forbes.com/sites/" TargetMode="External"/><Relationship Id="rId7" Type="http://schemas.openxmlformats.org/officeDocument/2006/relationships/hyperlink" Target="https://www.theguardian.com/"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hbr.org/2016/11/why-diverse-teams-are-smarter" TargetMode="External"/><Relationship Id="rId5" Type="http://schemas.openxmlformats.org/officeDocument/2006/relationships/hyperlink" Target="https://hbr.org/2018/04/" TargetMode="External"/><Relationship Id="rId4" Type="http://schemas.openxmlformats.org/officeDocument/2006/relationships/hyperlink" Target="https://www.gartner.com/"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923DD-527C-F5B0-A34D-15AF07310DBB}"/>
              </a:ext>
            </a:extLst>
          </p:cNvPr>
          <p:cNvSpPr>
            <a:spLocks noGrp="1"/>
          </p:cNvSpPr>
          <p:nvPr>
            <p:ph type="ctrTitle"/>
          </p:nvPr>
        </p:nvSpPr>
        <p:spPr>
          <a:xfrm>
            <a:off x="5282381" y="1150164"/>
            <a:ext cx="6261917" cy="3238956"/>
          </a:xfrm>
        </p:spPr>
        <p:txBody>
          <a:bodyPr>
            <a:normAutofit/>
          </a:bodyPr>
          <a:lstStyle/>
          <a:p>
            <a:pPr>
              <a:lnSpc>
                <a:spcPct val="90000"/>
              </a:lnSpc>
            </a:pPr>
            <a:r>
              <a:rPr lang="en-US" sz="4500" b="1" dirty="0">
                <a:latin typeface="Times New Roman" panose="02020603050405020304" pitchFamily="18" charset="0"/>
                <a:cs typeface="Times New Roman" panose="02020603050405020304" pitchFamily="18" charset="0"/>
              </a:rPr>
              <a:t>“The Role of Emotional and Cultural Intelligence in Effective Leadership”</a:t>
            </a:r>
            <a:br>
              <a:rPr lang="en-US" sz="4500" b="1" dirty="0">
                <a:latin typeface="Times New Roman" panose="02020603050405020304" pitchFamily="18" charset="0"/>
                <a:cs typeface="Times New Roman" panose="02020603050405020304" pitchFamily="18" charset="0"/>
              </a:rPr>
            </a:br>
            <a:endParaRPr lang="en-US" sz="45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5E1367A-2433-DE73-3298-BB8E63F7D0F6}"/>
              </a:ext>
            </a:extLst>
          </p:cNvPr>
          <p:cNvSpPr>
            <a:spLocks noGrp="1"/>
          </p:cNvSpPr>
          <p:nvPr>
            <p:ph type="subTitle" idx="1"/>
          </p:nvPr>
        </p:nvSpPr>
        <p:spPr>
          <a:xfrm>
            <a:off x="5282382" y="4763803"/>
            <a:ext cx="6261917" cy="1464378"/>
          </a:xfrm>
        </p:spPr>
        <p:txBody>
          <a:bodyPr>
            <a:normAutofit/>
          </a:bodyPr>
          <a:lstStyle/>
          <a:p>
            <a:pPr>
              <a:lnSpc>
                <a:spcPct val="90000"/>
              </a:lnSpc>
            </a:pPr>
            <a:r>
              <a:rPr lang="en-US" sz="1400" b="1" dirty="0">
                <a:solidFill>
                  <a:schemeClr val="tx1"/>
                </a:solidFill>
                <a:latin typeface="Times New Roman" panose="02020603050405020304" pitchFamily="18" charset="0"/>
                <a:cs typeface="Times New Roman" panose="02020603050405020304" pitchFamily="18" charset="0"/>
              </a:rPr>
              <a:t>Group members: </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BRANDUSA Mihaela Ciobanu</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Daniela Mihaela Visan</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Florin Visan </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Tatiana BADESCU</a:t>
            </a:r>
          </a:p>
          <a:p>
            <a:pPr>
              <a:lnSpc>
                <a:spcPct val="90000"/>
              </a:lnSpc>
            </a:pPr>
            <a:endParaRPr lang="en-US" sz="1400" b="1" dirty="0">
              <a:solidFill>
                <a:schemeClr val="tx1"/>
              </a:solidFill>
              <a:latin typeface="Times New Roman" panose="02020603050405020304" pitchFamily="18" charset="0"/>
              <a:cs typeface="Times New Roman" panose="02020603050405020304" pitchFamily="18" charset="0"/>
            </a:endParaRPr>
          </a:p>
        </p:txBody>
      </p:sp>
      <p:pic>
        <p:nvPicPr>
          <p:cNvPr id="5" name="Picture 4" descr="Red toy person in front of two lines of white figures">
            <a:extLst>
              <a:ext uri="{FF2B5EF4-FFF2-40B4-BE49-F238E27FC236}">
                <a16:creationId xmlns:a16="http://schemas.microsoft.com/office/drawing/2014/main" id="{E09C27F7-5E3F-5476-469C-A573F0EE5CAF}"/>
              </a:ext>
            </a:extLst>
          </p:cNvPr>
          <p:cNvPicPr>
            <a:picLocks noChangeAspect="1"/>
          </p:cNvPicPr>
          <p:nvPr/>
        </p:nvPicPr>
        <p:blipFill>
          <a:blip r:embed="rId4"/>
          <a:srcRect l="29711" r="25855"/>
          <a:stretch>
            <a:fillRect/>
          </a:stretch>
        </p:blipFill>
        <p:spPr>
          <a:xfrm>
            <a:off x="-1" y="10"/>
            <a:ext cx="4634681" cy="6857990"/>
          </a:xfrm>
          <a:prstGeom prst="rect">
            <a:avLst/>
          </a:prstGeom>
        </p:spPr>
      </p:pic>
      <p:sp>
        <p:nvSpPr>
          <p:cNvPr id="6" name="TextBox 5">
            <a:extLst>
              <a:ext uri="{FF2B5EF4-FFF2-40B4-BE49-F238E27FC236}">
                <a16:creationId xmlns:a16="http://schemas.microsoft.com/office/drawing/2014/main" id="{6400772F-4B0B-54C2-47C4-5F0D6EB31E96}"/>
              </a:ext>
            </a:extLst>
          </p:cNvPr>
          <p:cNvSpPr txBox="1"/>
          <p:nvPr/>
        </p:nvSpPr>
        <p:spPr>
          <a:xfrm>
            <a:off x="5255611" y="3883024"/>
            <a:ext cx="6315456" cy="563231"/>
          </a:xfrm>
          <a:prstGeom prst="rect">
            <a:avLst/>
          </a:prstGeom>
          <a:noFill/>
        </p:spPr>
        <p:txBody>
          <a:bodyPr wrap="square">
            <a:spAutoFit/>
          </a:bodyPr>
          <a:lstStyle/>
          <a:p>
            <a:pPr>
              <a:lnSpc>
                <a:spcPct val="90000"/>
              </a:lnSpc>
            </a:pPr>
            <a:r>
              <a:rPr lang="en-US" sz="1800" b="1" dirty="0">
                <a:solidFill>
                  <a:schemeClr val="tx1"/>
                </a:solidFill>
                <a:latin typeface="Times New Roman" panose="02020603050405020304" pitchFamily="18" charset="0"/>
                <a:cs typeface="Times New Roman" panose="02020603050405020304" pitchFamily="18" charset="0"/>
              </a:rPr>
              <a:t>Module: LCBB6003 – Leadership and Management Theory</a:t>
            </a:r>
          </a:p>
          <a:p>
            <a:pPr>
              <a:lnSpc>
                <a:spcPct val="90000"/>
              </a:lnSpc>
            </a:pPr>
            <a:r>
              <a:rPr lang="en-US" sz="1600" b="1" dirty="0">
                <a:latin typeface="Times New Roman" panose="02020603050405020304" pitchFamily="18" charset="0"/>
                <a:cs typeface="Times New Roman" panose="02020603050405020304" pitchFamily="18" charset="0"/>
              </a:rPr>
              <a:t>Date: 14 / 12 / 2025</a:t>
            </a:r>
            <a:endParaRPr lang="en-US" sz="16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8739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par>
                          <p:cTn id="12" fill="hold">
                            <p:stCondLst>
                              <p:cond delay="1000"/>
                            </p:stCondLst>
                            <p:childTnLst>
                              <p:par>
                                <p:cTn id="13" presetID="6" presetClass="entr" presetSubtype="16"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par>
                          <p:cTn id="16" fill="hold">
                            <p:stCondLst>
                              <p:cond delay="3000"/>
                            </p:stCondLst>
                            <p:childTnLst>
                              <p:par>
                                <p:cTn id="17" presetID="21" presetClass="entr" presetSubtype="1" fill="hold" grpId="0" nodeType="after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wheel(1)">
                                      <p:cBhvr>
                                        <p:cTn id="19" dur="750"/>
                                        <p:tgtEl>
                                          <p:spTgt spid="3">
                                            <p:txEl>
                                              <p:pRg st="0" end="0"/>
                                            </p:txEl>
                                          </p:spTgt>
                                        </p:tgtEl>
                                      </p:cBhvr>
                                    </p:animEffect>
                                  </p:childTnLst>
                                </p:cTn>
                              </p:par>
                            </p:childTnLst>
                          </p:cTn>
                        </p:par>
                        <p:par>
                          <p:cTn id="20" fill="hold">
                            <p:stCondLst>
                              <p:cond delay="3750"/>
                            </p:stCondLst>
                            <p:childTnLst>
                              <p:par>
                                <p:cTn id="21" presetID="21" presetClass="entr" presetSubtype="1" fill="hold" grpId="0" nodeType="after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heel(1)">
                                      <p:cBhvr>
                                        <p:cTn id="23" dur="750"/>
                                        <p:tgtEl>
                                          <p:spTgt spid="3">
                                            <p:txEl>
                                              <p:pRg st="1" end="1"/>
                                            </p:txEl>
                                          </p:spTgt>
                                        </p:tgtEl>
                                      </p:cBhvr>
                                    </p:animEffect>
                                  </p:childTnLst>
                                </p:cTn>
                              </p:par>
                            </p:childTnLst>
                          </p:cTn>
                        </p:par>
                        <p:par>
                          <p:cTn id="24" fill="hold">
                            <p:stCondLst>
                              <p:cond delay="4500"/>
                            </p:stCondLst>
                            <p:childTnLst>
                              <p:par>
                                <p:cTn id="25" presetID="21" presetClass="entr" presetSubtype="1" fill="hold" grpId="0" nodeType="after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heel(1)">
                                      <p:cBhvr>
                                        <p:cTn id="27" dur="750"/>
                                        <p:tgtEl>
                                          <p:spTgt spid="3">
                                            <p:txEl>
                                              <p:pRg st="2" end="2"/>
                                            </p:txEl>
                                          </p:spTgt>
                                        </p:tgtEl>
                                      </p:cBhvr>
                                    </p:animEffect>
                                  </p:childTnLst>
                                </p:cTn>
                              </p:par>
                            </p:childTnLst>
                          </p:cTn>
                        </p:par>
                        <p:par>
                          <p:cTn id="28" fill="hold">
                            <p:stCondLst>
                              <p:cond delay="5250"/>
                            </p:stCondLst>
                            <p:childTnLst>
                              <p:par>
                                <p:cTn id="29" presetID="21" presetClass="entr" presetSubtype="1"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wheel(1)">
                                      <p:cBhvr>
                                        <p:cTn id="31" dur="750"/>
                                        <p:tgtEl>
                                          <p:spTgt spid="3">
                                            <p:txEl>
                                              <p:pRg st="3" end="3"/>
                                            </p:txEl>
                                          </p:spTgt>
                                        </p:tgtEl>
                                      </p:cBhvr>
                                    </p:animEffect>
                                  </p:childTnLst>
                                </p:cTn>
                              </p:par>
                            </p:childTnLst>
                          </p:cTn>
                        </p:par>
                        <p:par>
                          <p:cTn id="32" fill="hold">
                            <p:stCondLst>
                              <p:cond delay="6000"/>
                            </p:stCondLst>
                            <p:childTnLst>
                              <p:par>
                                <p:cTn id="33" presetID="21" presetClass="entr" presetSubtype="1"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wheel(1)">
                                      <p:cBhvr>
                                        <p:cTn id="35" dur="7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1D79E-6ABC-631D-D197-DD6E7A9A87B3}"/>
              </a:ext>
            </a:extLst>
          </p:cNvPr>
          <p:cNvSpPr>
            <a:spLocks noGrp="1"/>
          </p:cNvSpPr>
          <p:nvPr>
            <p:ph type="title"/>
          </p:nvPr>
        </p:nvSpPr>
        <p:spPr>
          <a:xfrm>
            <a:off x="648930" y="629266"/>
            <a:ext cx="9252154" cy="1223983"/>
          </a:xfrm>
        </p:spPr>
        <p:txBody>
          <a:bodyPr>
            <a:normAutofit/>
          </a:bodyPr>
          <a:lstStyle/>
          <a:p>
            <a:pPr>
              <a:lnSpc>
                <a:spcPct val="90000"/>
              </a:lnSpc>
            </a:pPr>
            <a:r>
              <a:rPr lang="en-US" sz="3900" b="1" dirty="0">
                <a:latin typeface="Times New Roman" panose="02020603050405020304" pitchFamily="18" charset="0"/>
                <a:cs typeface="Times New Roman" panose="02020603050405020304" pitchFamily="18" charset="0"/>
              </a:rPr>
              <a:t>Emotional &amp; Cultural Intelligence Are Essential in Modern Leadership</a:t>
            </a:r>
          </a:p>
        </p:txBody>
      </p:sp>
      <p:pic>
        <p:nvPicPr>
          <p:cNvPr id="1026" name="Picture 2" descr="Emotional Intelligence in Leadership ...">
            <a:extLst>
              <a:ext uri="{FF2B5EF4-FFF2-40B4-BE49-F238E27FC236}">
                <a16:creationId xmlns:a16="http://schemas.microsoft.com/office/drawing/2014/main" id="{9F25C70B-1DA2-B11D-65BD-A9E4BD806D5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6915" y="2675685"/>
            <a:ext cx="5451627" cy="294924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A6465DF-C665-3469-6988-ACA6660B4D79}"/>
              </a:ext>
            </a:extLst>
          </p:cNvPr>
          <p:cNvSpPr>
            <a:spLocks noGrp="1"/>
          </p:cNvSpPr>
          <p:nvPr>
            <p:ph idx="1"/>
          </p:nvPr>
        </p:nvSpPr>
        <p:spPr>
          <a:xfrm>
            <a:off x="6575729" y="2052214"/>
            <a:ext cx="4415293" cy="4196185"/>
          </a:xfrm>
        </p:spPr>
        <p:txBody>
          <a:bodyPr>
            <a:normAutofit/>
          </a:bodyPr>
          <a:lstStyle/>
          <a:p>
            <a:r>
              <a:rPr lang="en-US" dirty="0">
                <a:latin typeface="Times New Roman" panose="02020603050405020304" pitchFamily="18" charset="0"/>
                <a:cs typeface="Times New Roman" panose="02020603050405020304" pitchFamily="18" charset="0"/>
              </a:rPr>
              <a:t> Increased workplace diversity</a:t>
            </a:r>
          </a:p>
          <a:p>
            <a:r>
              <a:rPr lang="en-US" dirty="0">
                <a:latin typeface="Times New Roman" panose="02020603050405020304" pitchFamily="18" charset="0"/>
                <a:cs typeface="Times New Roman" panose="02020603050405020304" pitchFamily="18" charset="0"/>
              </a:rPr>
              <a:t>Remote and hybrid work</a:t>
            </a:r>
          </a:p>
          <a:p>
            <a:r>
              <a:rPr lang="en-US" dirty="0">
                <a:latin typeface="Times New Roman" panose="02020603050405020304" pitchFamily="18" charset="0"/>
                <a:cs typeface="Times New Roman" panose="02020603050405020304" pitchFamily="18" charset="0"/>
              </a:rPr>
              <a:t>Need for empathy, collaboration, and cross-cultural awareness,</a:t>
            </a:r>
          </a:p>
          <a:p>
            <a:r>
              <a:rPr lang="en-US" dirty="0">
                <a:latin typeface="Times New Roman" panose="02020603050405020304" pitchFamily="18" charset="0"/>
                <a:cs typeface="Times New Roman" panose="02020603050405020304" pitchFamily="18" charset="0"/>
              </a:rPr>
              <a:t>Quote: Edith Heard's statement.</a:t>
            </a:r>
          </a:p>
        </p:txBody>
      </p:sp>
    </p:spTree>
    <p:extLst>
      <p:ext uri="{BB962C8B-B14F-4D97-AF65-F5344CB8AC3E}">
        <p14:creationId xmlns:p14="http://schemas.microsoft.com/office/powerpoint/2010/main" val="274713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ppt_w</p:attrName>
                                        </p:attrNameLst>
                                      </p:cBhvr>
                                      <p:tavLst>
                                        <p:tav tm="0" fmla="#ppt_w*sin(2.5*pi*$)">
                                          <p:val>
                                            <p:fltVal val="0"/>
                                          </p:val>
                                        </p:tav>
                                        <p:tav tm="100000">
                                          <p:val>
                                            <p:fltVal val="1"/>
                                          </p:val>
                                        </p:tav>
                                      </p:tavLst>
                                    </p:anim>
                                    <p:anim calcmode="lin" valueType="num">
                                      <p:cBhvr>
                                        <p:cTn id="9" dur="100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6" presetClass="entr" presetSubtype="16" fill="hold" nodeType="after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circle(in)">
                                      <p:cBhvr>
                                        <p:cTn id="13" dur="2000"/>
                                        <p:tgtEl>
                                          <p:spTgt spid="1026"/>
                                        </p:tgtEl>
                                      </p:cBhvr>
                                    </p:animEffect>
                                  </p:childTnLst>
                                </p:cTn>
                              </p:par>
                            </p:childTnLst>
                          </p:cTn>
                        </p:par>
                        <p:par>
                          <p:cTn id="14" fill="hold">
                            <p:stCondLst>
                              <p:cond delay="3000"/>
                            </p:stCondLst>
                            <p:childTnLst>
                              <p:par>
                                <p:cTn id="15" presetID="2" presetClass="entr" presetSubtype="4"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9" fill="hold">
                            <p:stCondLst>
                              <p:cond delay="3500"/>
                            </p:stCondLst>
                            <p:childTnLst>
                              <p:par>
                                <p:cTn id="20" presetID="2" presetClass="entr" presetSubtype="4"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24" fill="hold">
                            <p:stCondLst>
                              <p:cond delay="4000"/>
                            </p:stCondLst>
                            <p:childTnLst>
                              <p:par>
                                <p:cTn id="25" presetID="2" presetClass="entr" presetSubtype="4" fill="hold" grpId="0" nodeType="after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9" fill="hold">
                            <p:stCondLst>
                              <p:cond delay="4500"/>
                            </p:stCondLst>
                            <p:childTnLst>
                              <p:par>
                                <p:cTn id="30" presetID="2" presetClass="entr" presetSubtype="4" fill="hold" grpId="0" nodeType="after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938BF1-68F7-995D-B114-DD3644E0E637}"/>
              </a:ext>
            </a:extLst>
          </p:cNvPr>
          <p:cNvSpPr>
            <a:spLocks noGrp="1"/>
          </p:cNvSpPr>
          <p:nvPr>
            <p:ph type="title"/>
          </p:nvPr>
        </p:nvSpPr>
        <p:spPr>
          <a:xfrm>
            <a:off x="643855" y="1447800"/>
            <a:ext cx="3108626" cy="4572000"/>
          </a:xfrm>
        </p:spPr>
        <p:txBody>
          <a:bodyPr anchor="ctr">
            <a:normAutofit/>
          </a:bodyPr>
          <a:lstStyle/>
          <a:p>
            <a:r>
              <a:rPr lang="en-US" sz="3200" b="1" dirty="0">
                <a:solidFill>
                  <a:srgbClr val="F2F2F2"/>
                </a:solidFill>
                <a:latin typeface="Times New Roman" panose="02020603050405020304" pitchFamily="18" charset="0"/>
                <a:cs typeface="Times New Roman" panose="02020603050405020304" pitchFamily="18" charset="0"/>
              </a:rPr>
              <a:t>Structure of the Presentation</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76D2BA6F-54BA-306B-910F-EB87D227F8F3}"/>
              </a:ext>
            </a:extLst>
          </p:cNvPr>
          <p:cNvGraphicFramePr>
            <a:graphicFrameLocks noGrp="1"/>
          </p:cNvGraphicFramePr>
          <p:nvPr>
            <p:ph idx="1"/>
            <p:extLst>
              <p:ext uri="{D42A27DB-BD31-4B8C-83A1-F6EECF244321}">
                <p14:modId xmlns:p14="http://schemas.microsoft.com/office/powerpoint/2010/main" val="3133836769"/>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708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1" presetClass="entr" presetSubtype="1"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heel(1)">
                                      <p:cBhvr>
                                        <p:cTn id="2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C464B-2E3A-EDB9-EDA0-9C76D8A60166}"/>
              </a:ext>
            </a:extLst>
          </p:cNvPr>
          <p:cNvSpPr>
            <a:spLocks noGrp="1"/>
          </p:cNvSpPr>
          <p:nvPr>
            <p:ph type="title"/>
          </p:nvPr>
        </p:nvSpPr>
        <p:spPr>
          <a:xfrm>
            <a:off x="648930" y="629266"/>
            <a:ext cx="5616217" cy="1622321"/>
          </a:xfrm>
        </p:spPr>
        <p:txBody>
          <a:bodyPr>
            <a:normAutofit/>
          </a:bodyPr>
          <a:lstStyle/>
          <a:p>
            <a:pPr>
              <a:lnSpc>
                <a:spcPct val="90000"/>
              </a:lnSpc>
            </a:pPr>
            <a:r>
              <a:rPr lang="en-US" sz="3600" b="1" dirty="0">
                <a:solidFill>
                  <a:srgbClr val="EBEBEB"/>
                </a:solidFill>
                <a:latin typeface="Times New Roman" panose="02020603050405020304" pitchFamily="18" charset="0"/>
                <a:cs typeface="Times New Roman" panose="02020603050405020304" pitchFamily="18" charset="0"/>
              </a:rPr>
              <a:t>Understanding Emotional Intelligence (EI)</a:t>
            </a:r>
          </a:p>
        </p:txBody>
      </p:sp>
      <p:sp>
        <p:nvSpPr>
          <p:cNvPr id="2059"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061" name="Freeform: Shape 2060">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2052" name="Picture 4" descr="Know-How: Emotional Intelligence">
            <a:extLst>
              <a:ext uri="{FF2B5EF4-FFF2-40B4-BE49-F238E27FC236}">
                <a16:creationId xmlns:a16="http://schemas.microsoft.com/office/drawing/2014/main" id="{65764B32-D7E5-4990-1E6B-656A8D99FF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63742" y="1438929"/>
            <a:ext cx="3980139" cy="3980139"/>
          </a:xfrm>
          <a:prstGeom prst="rect">
            <a:avLst/>
          </a:prstGeom>
          <a:noFill/>
          <a:effectLst/>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AF4F8FC-D4BE-4E26-5621-F3165F20C067}"/>
              </a:ext>
            </a:extLst>
          </p:cNvPr>
          <p:cNvSpPr>
            <a:spLocks noGrp="1"/>
          </p:cNvSpPr>
          <p:nvPr>
            <p:ph idx="1"/>
          </p:nvPr>
        </p:nvSpPr>
        <p:spPr>
          <a:xfrm>
            <a:off x="648931" y="2438400"/>
            <a:ext cx="5616216" cy="3785419"/>
          </a:xfrm>
        </p:spPr>
        <p:txBody>
          <a:bodyPr>
            <a:normAutofit/>
          </a:bodyPr>
          <a:lstStyle/>
          <a:p>
            <a:r>
              <a:rPr lang="en-US" dirty="0">
                <a:solidFill>
                  <a:srgbClr val="FFFFFF"/>
                </a:solidFill>
                <a:latin typeface="Times New Roman" panose="02020603050405020304" pitchFamily="18" charset="0"/>
                <a:cs typeface="Times New Roman" panose="02020603050405020304" pitchFamily="18" charset="0"/>
              </a:rPr>
              <a:t>Emotional Intelligence (EI) refers to understanding and positively managing emotions to control stress and facilitate communication to </a:t>
            </a:r>
            <a:r>
              <a:rPr lang="en-US" dirty="0" err="1">
                <a:solidFill>
                  <a:srgbClr val="FFFFFF"/>
                </a:solidFill>
                <a:latin typeface="Times New Roman" panose="02020603050405020304" pitchFamily="18" charset="0"/>
                <a:cs typeface="Times New Roman" panose="02020603050405020304" pitchFamily="18" charset="0"/>
              </a:rPr>
              <a:t>empathise</a:t>
            </a:r>
            <a:r>
              <a:rPr lang="en-US" dirty="0">
                <a:solidFill>
                  <a:srgbClr val="FFFFFF"/>
                </a:solidFill>
                <a:latin typeface="Times New Roman" panose="02020603050405020304" pitchFamily="18" charset="0"/>
                <a:cs typeface="Times New Roman" panose="02020603050405020304" pitchFamily="18" charset="0"/>
              </a:rPr>
              <a:t> with others, solve problems and resolve conflicts.  </a:t>
            </a:r>
          </a:p>
          <a:p>
            <a:endParaRPr lang="en-US" dirty="0">
              <a:solidFill>
                <a:srgbClr val="FFFFFF"/>
              </a:solidFill>
              <a:latin typeface="Times New Roman" panose="02020603050405020304" pitchFamily="18" charset="0"/>
              <a:cs typeface="Times New Roman" panose="02020603050405020304" pitchFamily="18" charset="0"/>
            </a:endParaRPr>
          </a:p>
          <a:p>
            <a:r>
              <a:rPr lang="en-US" dirty="0">
                <a:solidFill>
                  <a:srgbClr val="FFFFFF"/>
                </a:solidFill>
                <a:latin typeface="Times New Roman" panose="02020603050405020304" pitchFamily="18" charset="0"/>
                <a:cs typeface="Times New Roman" panose="02020603050405020304" pitchFamily="18" charset="0"/>
              </a:rPr>
              <a:t>It involves perceiving, understanding, and managing one’s own and others’ emotions is crucial for leadership effectiveness, trust-building, teamwork, and interpersonal relationships (BBC, 2019).</a:t>
            </a:r>
          </a:p>
          <a:p>
            <a:endParaRPr lang="en-US"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0944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4" fill="hold" nodeType="afterEffect">
                                  <p:stCondLst>
                                    <p:cond delay="0"/>
                                  </p:stCondLst>
                                  <p:childTnLst>
                                    <p:set>
                                      <p:cBhvr>
                                        <p:cTn id="12" dur="1" fill="hold">
                                          <p:stCondLst>
                                            <p:cond delay="0"/>
                                          </p:stCondLst>
                                        </p:cTn>
                                        <p:tgtEl>
                                          <p:spTgt spid="2052"/>
                                        </p:tgtEl>
                                        <p:attrNameLst>
                                          <p:attrName>style.visibility</p:attrName>
                                        </p:attrNameLst>
                                      </p:cBhvr>
                                      <p:to>
                                        <p:strVal val="visible"/>
                                      </p:to>
                                    </p:set>
                                    <p:anim calcmode="lin" valueType="num">
                                      <p:cBhvr additive="base">
                                        <p:cTn id="13" dur="500" fill="hold"/>
                                        <p:tgtEl>
                                          <p:spTgt spid="2052"/>
                                        </p:tgtEl>
                                        <p:attrNameLst>
                                          <p:attrName>ppt_x</p:attrName>
                                        </p:attrNameLst>
                                      </p:cBhvr>
                                      <p:tavLst>
                                        <p:tav tm="0">
                                          <p:val>
                                            <p:strVal val="#ppt_x"/>
                                          </p:val>
                                        </p:tav>
                                        <p:tav tm="100000">
                                          <p:val>
                                            <p:strVal val="#ppt_x"/>
                                          </p:val>
                                        </p:tav>
                                      </p:tavLst>
                                    </p:anim>
                                    <p:anim calcmode="lin" valueType="num">
                                      <p:cBhvr additive="base">
                                        <p:cTn id="14" dur="500" fill="hold"/>
                                        <p:tgtEl>
                                          <p:spTgt spid="2052"/>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31" presetClass="entr" presetSubtype="0" fill="hold" grpId="0" nodeType="after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9"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0"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1" dur="1000"/>
                                        <p:tgtEl>
                                          <p:spTgt spid="3">
                                            <p:txEl>
                                              <p:pRg st="0" end="0"/>
                                            </p:txEl>
                                          </p:spTgt>
                                        </p:tgtEl>
                                      </p:cBhvr>
                                    </p:animEffect>
                                  </p:childTnLst>
                                </p:cTn>
                              </p:par>
                            </p:childTnLst>
                          </p:cTn>
                        </p:par>
                        <p:par>
                          <p:cTn id="22" fill="hold">
                            <p:stCondLst>
                              <p:cond delay="2500"/>
                            </p:stCondLst>
                            <p:childTnLst>
                              <p:par>
                                <p:cTn id="23" presetID="31"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p:cTn id="2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7" name="Rectangle 308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53988-FEFE-FC76-68C6-4FB6582C3AA7}"/>
              </a:ext>
            </a:extLst>
          </p:cNvPr>
          <p:cNvSpPr>
            <a:spLocks noGrp="1"/>
          </p:cNvSpPr>
          <p:nvPr>
            <p:ph type="title"/>
          </p:nvPr>
        </p:nvSpPr>
        <p:spPr>
          <a:xfrm>
            <a:off x="648930" y="629266"/>
            <a:ext cx="6188190" cy="1622321"/>
          </a:xfrm>
        </p:spPr>
        <p:txBody>
          <a:bodyPr>
            <a:normAutofit/>
          </a:bodyPr>
          <a:lstStyle/>
          <a:p>
            <a:r>
              <a:rPr lang="en-US" b="1" dirty="0">
                <a:solidFill>
                  <a:srgbClr val="EBEBEB"/>
                </a:solidFill>
                <a:latin typeface="Times New Roman" panose="02020603050405020304" pitchFamily="18" charset="0"/>
                <a:cs typeface="Times New Roman" panose="02020603050405020304" pitchFamily="18" charset="0"/>
              </a:rPr>
              <a:t>Goleman’s Five Components of EI</a:t>
            </a:r>
          </a:p>
        </p:txBody>
      </p:sp>
      <p:sp>
        <p:nvSpPr>
          <p:cNvPr id="308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089" name="Freeform: Shape 3082">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3074" name="Picture 2" descr="Daniel Goleman: Self-Mastery ...">
            <a:extLst>
              <a:ext uri="{FF2B5EF4-FFF2-40B4-BE49-F238E27FC236}">
                <a16:creationId xmlns:a16="http://schemas.microsoft.com/office/drawing/2014/main" id="{77F1A9AD-F84E-61D2-E244-C37C8E4F36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9871" y="2091621"/>
            <a:ext cx="3414010" cy="2674755"/>
          </a:xfrm>
          <a:prstGeom prst="rect">
            <a:avLst/>
          </a:prstGeom>
          <a:noFill/>
          <a:effectLst/>
          <a:extLst>
            <a:ext uri="{909E8E84-426E-40DD-AFC4-6F175D3DCCD1}">
              <a14:hiddenFill xmlns:a14="http://schemas.microsoft.com/office/drawing/2010/main">
                <a:solidFill>
                  <a:srgbClr val="FFFFFF"/>
                </a:solidFill>
              </a14:hiddenFill>
            </a:ext>
          </a:extLst>
        </p:spPr>
      </p:pic>
      <p:sp>
        <p:nvSpPr>
          <p:cNvPr id="3090" name="Rectangle 3089">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34205CF-69C4-0E4F-32C9-509A4BF799F4}"/>
              </a:ext>
            </a:extLst>
          </p:cNvPr>
          <p:cNvSpPr>
            <a:spLocks noGrp="1"/>
          </p:cNvSpPr>
          <p:nvPr>
            <p:ph idx="1"/>
          </p:nvPr>
        </p:nvSpPr>
        <p:spPr>
          <a:xfrm>
            <a:off x="648930" y="2438400"/>
            <a:ext cx="6188189" cy="3785419"/>
          </a:xfrm>
        </p:spPr>
        <p:txBody>
          <a:bodyPr>
            <a:normAutofit/>
          </a:bodyPr>
          <a:lstStyle/>
          <a:p>
            <a:pPr marL="0" indent="0">
              <a:buNone/>
            </a:pPr>
            <a:r>
              <a:rPr lang="en-US" dirty="0">
                <a:solidFill>
                  <a:srgbClr val="FFFFFF"/>
                </a:solidFill>
                <a:latin typeface="Times New Roman" panose="02020603050405020304" pitchFamily="18" charset="0"/>
                <a:cs typeface="Times New Roman" panose="02020603050405020304" pitchFamily="18" charset="0"/>
              </a:rPr>
              <a:t>1. Self-awareness</a:t>
            </a:r>
          </a:p>
          <a:p>
            <a:pPr marL="0" indent="0">
              <a:buNone/>
            </a:pPr>
            <a:r>
              <a:rPr lang="en-US" dirty="0">
                <a:solidFill>
                  <a:srgbClr val="FFFFFF"/>
                </a:solidFill>
                <a:latin typeface="Times New Roman" panose="02020603050405020304" pitchFamily="18" charset="0"/>
                <a:cs typeface="Times New Roman" panose="02020603050405020304" pitchFamily="18" charset="0"/>
              </a:rPr>
              <a:t>2. Self-regulation</a:t>
            </a:r>
          </a:p>
          <a:p>
            <a:pPr marL="0" indent="0">
              <a:buNone/>
            </a:pPr>
            <a:r>
              <a:rPr lang="en-US" dirty="0">
                <a:solidFill>
                  <a:srgbClr val="FFFFFF"/>
                </a:solidFill>
                <a:latin typeface="Times New Roman" panose="02020603050405020304" pitchFamily="18" charset="0"/>
                <a:cs typeface="Times New Roman" panose="02020603050405020304" pitchFamily="18" charset="0"/>
              </a:rPr>
              <a:t>3. Motivation</a:t>
            </a:r>
          </a:p>
          <a:p>
            <a:pPr marL="0" indent="0">
              <a:buNone/>
            </a:pPr>
            <a:r>
              <a:rPr lang="en-US" dirty="0">
                <a:solidFill>
                  <a:srgbClr val="FFFFFF"/>
                </a:solidFill>
                <a:latin typeface="Times New Roman" panose="02020603050405020304" pitchFamily="18" charset="0"/>
                <a:cs typeface="Times New Roman" panose="02020603050405020304" pitchFamily="18" charset="0"/>
              </a:rPr>
              <a:t>4. Empathy</a:t>
            </a:r>
          </a:p>
          <a:p>
            <a:pPr marL="0" indent="0">
              <a:buNone/>
            </a:pPr>
            <a:r>
              <a:rPr lang="en-US" dirty="0">
                <a:solidFill>
                  <a:srgbClr val="FFFFFF"/>
                </a:solidFill>
                <a:latin typeface="Times New Roman" panose="02020603050405020304" pitchFamily="18" charset="0"/>
                <a:cs typeface="Times New Roman" panose="02020603050405020304" pitchFamily="18" charset="0"/>
              </a:rPr>
              <a:t>5. Social skills  (Goleman, 1998)</a:t>
            </a:r>
          </a:p>
        </p:txBody>
      </p:sp>
    </p:spTree>
    <p:extLst>
      <p:ext uri="{BB962C8B-B14F-4D97-AF65-F5344CB8AC3E}">
        <p14:creationId xmlns:p14="http://schemas.microsoft.com/office/powerpoint/2010/main" val="497002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22" presetClass="entr" presetSubtype="4" fill="hold" nodeType="afterEffect">
                                  <p:stCondLst>
                                    <p:cond delay="0"/>
                                  </p:stCondLst>
                                  <p:childTnLst>
                                    <p:set>
                                      <p:cBhvr>
                                        <p:cTn id="13" dur="1" fill="hold">
                                          <p:stCondLst>
                                            <p:cond delay="0"/>
                                          </p:stCondLst>
                                        </p:cTn>
                                        <p:tgtEl>
                                          <p:spTgt spid="3074"/>
                                        </p:tgtEl>
                                        <p:attrNameLst>
                                          <p:attrName>style.visibility</p:attrName>
                                        </p:attrNameLst>
                                      </p:cBhvr>
                                      <p:to>
                                        <p:strVal val="visible"/>
                                      </p:to>
                                    </p:set>
                                    <p:animEffect transition="in" filter="wipe(down)">
                                      <p:cBhvr>
                                        <p:cTn id="14" dur="750"/>
                                        <p:tgtEl>
                                          <p:spTgt spid="3074"/>
                                        </p:tgtEl>
                                      </p:cBhvr>
                                    </p:animEffect>
                                  </p:childTnLst>
                                </p:cTn>
                              </p:par>
                            </p:childTnLst>
                          </p:cTn>
                        </p:par>
                        <p:par>
                          <p:cTn id="15" fill="hold">
                            <p:stCondLst>
                              <p:cond delay="1750"/>
                            </p:stCondLst>
                            <p:childTnLst>
                              <p:par>
                                <p:cTn id="16" presetID="14" presetClass="entr" presetSubtype="10" fill="hold" grpId="0" nodeType="after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8" dur="500"/>
                                        <p:tgtEl>
                                          <p:spTgt spid="3">
                                            <p:txEl>
                                              <p:pRg st="0" end="0"/>
                                            </p:txEl>
                                          </p:spTgt>
                                        </p:tgtEl>
                                      </p:cBhvr>
                                    </p:animEffect>
                                  </p:childTnLst>
                                </p:cTn>
                              </p:par>
                            </p:childTnLst>
                          </p:cTn>
                        </p:par>
                        <p:par>
                          <p:cTn id="19" fill="hold">
                            <p:stCondLst>
                              <p:cond delay="2250"/>
                            </p:stCondLst>
                            <p:childTnLst>
                              <p:par>
                                <p:cTn id="20" presetID="14" presetClass="entr" presetSubtype="10"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2" dur="500"/>
                                        <p:tgtEl>
                                          <p:spTgt spid="3">
                                            <p:txEl>
                                              <p:pRg st="1" end="1"/>
                                            </p:txEl>
                                          </p:spTgt>
                                        </p:tgtEl>
                                      </p:cBhvr>
                                    </p:animEffect>
                                  </p:childTnLst>
                                </p:cTn>
                              </p:par>
                            </p:childTnLst>
                          </p:cTn>
                        </p:par>
                        <p:par>
                          <p:cTn id="23" fill="hold">
                            <p:stCondLst>
                              <p:cond delay="2750"/>
                            </p:stCondLst>
                            <p:childTnLst>
                              <p:par>
                                <p:cTn id="24" presetID="14" presetClass="entr" presetSubtype="10" fill="hold" grpId="0" nodeType="after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6" dur="500"/>
                                        <p:tgtEl>
                                          <p:spTgt spid="3">
                                            <p:txEl>
                                              <p:pRg st="2" end="2"/>
                                            </p:txEl>
                                          </p:spTgt>
                                        </p:tgtEl>
                                      </p:cBhvr>
                                    </p:animEffect>
                                  </p:childTnLst>
                                </p:cTn>
                              </p:par>
                            </p:childTnLst>
                          </p:cTn>
                        </p:par>
                        <p:par>
                          <p:cTn id="27" fill="hold">
                            <p:stCondLst>
                              <p:cond delay="3250"/>
                            </p:stCondLst>
                            <p:childTnLst>
                              <p:par>
                                <p:cTn id="28" presetID="14" presetClass="entr" presetSubtype="10" fill="hold" grpId="0" nodeType="after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30" dur="500"/>
                                        <p:tgtEl>
                                          <p:spTgt spid="3">
                                            <p:txEl>
                                              <p:pRg st="3" end="3"/>
                                            </p:txEl>
                                          </p:spTgt>
                                        </p:tgtEl>
                                      </p:cBhvr>
                                    </p:animEffect>
                                  </p:childTnLst>
                                </p:cTn>
                              </p:par>
                            </p:childTnLst>
                          </p:cTn>
                        </p:par>
                        <p:par>
                          <p:cTn id="31" fill="hold">
                            <p:stCondLst>
                              <p:cond delay="3750"/>
                            </p:stCondLst>
                            <p:childTnLst>
                              <p:par>
                                <p:cTn id="32" presetID="14" presetClass="entr" presetSubtype="10" fill="hold" grpId="0" nodeType="after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randombar(horizontal)">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9922B851-6B16-415F-9600-DB0E665C5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40C13-E220-2389-BE53-473AA7AE2BB9}"/>
              </a:ext>
            </a:extLst>
          </p:cNvPr>
          <p:cNvSpPr>
            <a:spLocks noGrp="1"/>
          </p:cNvSpPr>
          <p:nvPr>
            <p:ph type="title"/>
          </p:nvPr>
        </p:nvSpPr>
        <p:spPr>
          <a:xfrm>
            <a:off x="648929" y="629266"/>
            <a:ext cx="4944152" cy="1622321"/>
          </a:xfrm>
        </p:spPr>
        <p:txBody>
          <a:bodyPr>
            <a:normAutofit/>
          </a:bodyPr>
          <a:lstStyle/>
          <a:p>
            <a:pPr>
              <a:lnSpc>
                <a:spcPct val="90000"/>
              </a:lnSpc>
            </a:pPr>
            <a:r>
              <a:rPr lang="en-US" sz="3600" b="1" dirty="0">
                <a:solidFill>
                  <a:srgbClr val="EBEBEB"/>
                </a:solidFill>
                <a:latin typeface="Times New Roman" panose="02020603050405020304" pitchFamily="18" charset="0"/>
                <a:cs typeface="Times New Roman" panose="02020603050405020304" pitchFamily="18" charset="0"/>
              </a:rPr>
              <a:t>Case Study: Satya Nadella – Leading with Empathy</a:t>
            </a:r>
          </a:p>
        </p:txBody>
      </p:sp>
      <p:sp>
        <p:nvSpPr>
          <p:cNvPr id="4105" name="Rectangle 4104">
            <a:extLst>
              <a:ext uri="{FF2B5EF4-FFF2-40B4-BE49-F238E27FC236}">
                <a16:creationId xmlns:a16="http://schemas.microsoft.com/office/drawing/2014/main" id="{FAA2B0B0-E6D1-4F97-A03B-5B9DC568A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ounded Rectangle 9">
            <a:extLst>
              <a:ext uri="{FF2B5EF4-FFF2-40B4-BE49-F238E27FC236}">
                <a16:creationId xmlns:a16="http://schemas.microsoft.com/office/drawing/2014/main" id="{7067A410-38E7-4862-BC25-A40927006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atya Nadella on Flexible Work ...">
            <a:extLst>
              <a:ext uri="{FF2B5EF4-FFF2-40B4-BE49-F238E27FC236}">
                <a16:creationId xmlns:a16="http://schemas.microsoft.com/office/drawing/2014/main" id="{02F15CF0-E23D-FD41-2F5A-FF95C49C213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60689" y="2188308"/>
            <a:ext cx="4163991" cy="2331834"/>
          </a:xfrm>
          <a:prstGeom prst="rect">
            <a:avLst/>
          </a:prstGeom>
          <a:noFill/>
          <a:effectLst/>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95E21D77-54D4-42F2-9F79-B4B22CCA1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3A40F79-4A55-F943-710E-2639D274E997}"/>
              </a:ext>
            </a:extLst>
          </p:cNvPr>
          <p:cNvSpPr>
            <a:spLocks noGrp="1"/>
          </p:cNvSpPr>
          <p:nvPr>
            <p:ph idx="1"/>
          </p:nvPr>
        </p:nvSpPr>
        <p:spPr>
          <a:xfrm>
            <a:off x="648930" y="2438400"/>
            <a:ext cx="4944151" cy="3785419"/>
          </a:xfrm>
        </p:spPr>
        <p:txBody>
          <a:bodyPr>
            <a:normAutofit/>
          </a:bodyPr>
          <a:lstStyle/>
          <a:p>
            <a:r>
              <a:rPr lang="en-US" dirty="0">
                <a:solidFill>
                  <a:srgbClr val="FFFFFF"/>
                </a:solidFill>
                <a:latin typeface="Times New Roman" panose="02020603050405020304" pitchFamily="18" charset="0"/>
                <a:cs typeface="Times New Roman" panose="02020603050405020304" pitchFamily="18" charset="0"/>
              </a:rPr>
              <a:t>Transformed Microsoft culture through EI</a:t>
            </a:r>
          </a:p>
          <a:p>
            <a:r>
              <a:rPr lang="en-US" dirty="0">
                <a:solidFill>
                  <a:srgbClr val="FFFFFF"/>
                </a:solidFill>
                <a:latin typeface="Times New Roman" panose="02020603050405020304" pitchFamily="18" charset="0"/>
                <a:cs typeface="Times New Roman" panose="02020603050405020304" pitchFamily="18" charset="0"/>
              </a:rPr>
              <a:t>Promoted listening, empathy, learning from failure</a:t>
            </a:r>
          </a:p>
          <a:p>
            <a:r>
              <a:rPr lang="en-US" dirty="0">
                <a:solidFill>
                  <a:srgbClr val="FFFFFF"/>
                </a:solidFill>
                <a:latin typeface="Times New Roman" panose="02020603050405020304" pitchFamily="18" charset="0"/>
                <a:cs typeface="Times New Roman" panose="02020603050405020304" pitchFamily="18" charset="0"/>
              </a:rPr>
              <a:t> Boosted innovation and collaboration</a:t>
            </a:r>
          </a:p>
        </p:txBody>
      </p:sp>
    </p:spTree>
    <p:extLst>
      <p:ext uri="{BB962C8B-B14F-4D97-AF65-F5344CB8AC3E}">
        <p14:creationId xmlns:p14="http://schemas.microsoft.com/office/powerpoint/2010/main" val="223820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362">
                                          <p:stCondLst>
                                            <p:cond delay="0"/>
                                          </p:stCondLst>
                                        </p:cTn>
                                        <p:tgtEl>
                                          <p:spTgt spid="2"/>
                                        </p:tgtEl>
                                      </p:cBhvr>
                                    </p:animEffect>
                                    <p:anim calcmode="lin" valueType="num">
                                      <p:cBhvr>
                                        <p:cTn id="8" dur="1139"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2"/>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2"/>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2"/>
                                        </p:tgtEl>
                                        <p:attrNameLst>
                                          <p:attrName>ppt_y</p:attrName>
                                        </p:attrNameLst>
                                      </p:cBhvr>
                                      <p:tavLst>
                                        <p:tav tm="0" fmla="#ppt_y-sin(pi*$)/81">
                                          <p:val>
                                            <p:fltVal val="0"/>
                                          </p:val>
                                        </p:tav>
                                        <p:tav tm="100000">
                                          <p:val>
                                            <p:fltVal val="1"/>
                                          </p:val>
                                        </p:tav>
                                      </p:tavLst>
                                    </p:anim>
                                    <p:animScale>
                                      <p:cBhvr>
                                        <p:cTn id="13" dur="16">
                                          <p:stCondLst>
                                            <p:cond delay="406"/>
                                          </p:stCondLst>
                                        </p:cTn>
                                        <p:tgtEl>
                                          <p:spTgt spid="2"/>
                                        </p:tgtEl>
                                      </p:cBhvr>
                                      <p:to x="100000" y="60000"/>
                                    </p:animScale>
                                    <p:animScale>
                                      <p:cBhvr>
                                        <p:cTn id="14" dur="104" decel="50000">
                                          <p:stCondLst>
                                            <p:cond delay="423"/>
                                          </p:stCondLst>
                                        </p:cTn>
                                        <p:tgtEl>
                                          <p:spTgt spid="2"/>
                                        </p:tgtEl>
                                      </p:cBhvr>
                                      <p:to x="100000" y="100000"/>
                                    </p:animScale>
                                    <p:animScale>
                                      <p:cBhvr>
                                        <p:cTn id="15" dur="16">
                                          <p:stCondLst>
                                            <p:cond delay="820"/>
                                          </p:stCondLst>
                                        </p:cTn>
                                        <p:tgtEl>
                                          <p:spTgt spid="2"/>
                                        </p:tgtEl>
                                      </p:cBhvr>
                                      <p:to x="100000" y="80000"/>
                                    </p:animScale>
                                    <p:animScale>
                                      <p:cBhvr>
                                        <p:cTn id="16" dur="104" decel="50000">
                                          <p:stCondLst>
                                            <p:cond delay="836"/>
                                          </p:stCondLst>
                                        </p:cTn>
                                        <p:tgtEl>
                                          <p:spTgt spid="2"/>
                                        </p:tgtEl>
                                      </p:cBhvr>
                                      <p:to x="100000" y="100000"/>
                                    </p:animScale>
                                    <p:animScale>
                                      <p:cBhvr>
                                        <p:cTn id="17" dur="16">
                                          <p:stCondLst>
                                            <p:cond delay="1026"/>
                                          </p:stCondLst>
                                        </p:cTn>
                                        <p:tgtEl>
                                          <p:spTgt spid="2"/>
                                        </p:tgtEl>
                                      </p:cBhvr>
                                      <p:to x="100000" y="90000"/>
                                    </p:animScale>
                                    <p:animScale>
                                      <p:cBhvr>
                                        <p:cTn id="18" dur="104" decel="50000">
                                          <p:stCondLst>
                                            <p:cond delay="1042"/>
                                          </p:stCondLst>
                                        </p:cTn>
                                        <p:tgtEl>
                                          <p:spTgt spid="2"/>
                                        </p:tgtEl>
                                      </p:cBhvr>
                                      <p:to x="100000" y="100000"/>
                                    </p:animScale>
                                    <p:animScale>
                                      <p:cBhvr>
                                        <p:cTn id="19" dur="16">
                                          <p:stCondLst>
                                            <p:cond delay="1130"/>
                                          </p:stCondLst>
                                        </p:cTn>
                                        <p:tgtEl>
                                          <p:spTgt spid="2"/>
                                        </p:tgtEl>
                                      </p:cBhvr>
                                      <p:to x="100000" y="95000"/>
                                    </p:animScale>
                                    <p:animScale>
                                      <p:cBhvr>
                                        <p:cTn id="20" dur="104" decel="50000">
                                          <p:stCondLst>
                                            <p:cond delay="1146"/>
                                          </p:stCondLst>
                                        </p:cTn>
                                        <p:tgtEl>
                                          <p:spTgt spid="2"/>
                                        </p:tgtEl>
                                      </p:cBhvr>
                                      <p:to x="100000" y="100000"/>
                                    </p:animScale>
                                  </p:childTnLst>
                                </p:cTn>
                              </p:par>
                            </p:childTnLst>
                          </p:cTn>
                        </p:par>
                        <p:par>
                          <p:cTn id="21" fill="hold">
                            <p:stCondLst>
                              <p:cond delay="1250"/>
                            </p:stCondLst>
                            <p:childTnLst>
                              <p:par>
                                <p:cTn id="22" presetID="21" presetClass="entr" presetSubtype="1" fill="hold" nodeType="afterEffect">
                                  <p:stCondLst>
                                    <p:cond delay="0"/>
                                  </p:stCondLst>
                                  <p:childTnLst>
                                    <p:set>
                                      <p:cBhvr>
                                        <p:cTn id="23" dur="1" fill="hold">
                                          <p:stCondLst>
                                            <p:cond delay="0"/>
                                          </p:stCondLst>
                                        </p:cTn>
                                        <p:tgtEl>
                                          <p:spTgt spid="4098"/>
                                        </p:tgtEl>
                                        <p:attrNameLst>
                                          <p:attrName>style.visibility</p:attrName>
                                        </p:attrNameLst>
                                      </p:cBhvr>
                                      <p:to>
                                        <p:strVal val="visible"/>
                                      </p:to>
                                    </p:set>
                                    <p:animEffect transition="in" filter="wheel(1)">
                                      <p:cBhvr>
                                        <p:cTn id="24" dur="1000"/>
                                        <p:tgtEl>
                                          <p:spTgt spid="4098"/>
                                        </p:tgtEl>
                                      </p:cBhvr>
                                    </p:animEffect>
                                  </p:childTnLst>
                                </p:cTn>
                              </p:par>
                            </p:childTnLst>
                          </p:cTn>
                        </p:par>
                        <p:par>
                          <p:cTn id="25" fill="hold">
                            <p:stCondLst>
                              <p:cond delay="2250"/>
                            </p:stCondLst>
                            <p:childTnLst>
                              <p:par>
                                <p:cTn id="26" presetID="16" presetClass="entr" presetSubtype="21" fill="hold" grpId="0" nodeType="afterEffect">
                                  <p:stCondLst>
                                    <p:cond delay="0"/>
                                  </p:stCondLst>
                                  <p:childTnLst>
                                    <p:set>
                                      <p:cBhvr>
                                        <p:cTn id="27" dur="1" fill="hold">
                                          <p:stCondLst>
                                            <p:cond delay="0"/>
                                          </p:stCondLst>
                                        </p:cTn>
                                        <p:tgtEl>
                                          <p:spTgt spid="3">
                                            <p:txEl>
                                              <p:pRg st="0" end="0"/>
                                            </p:txEl>
                                          </p:spTgt>
                                        </p:tgtEl>
                                        <p:attrNameLst>
                                          <p:attrName>style.visibility</p:attrName>
                                        </p:attrNameLst>
                                      </p:cBhvr>
                                      <p:to>
                                        <p:strVal val="visible"/>
                                      </p:to>
                                    </p:set>
                                    <p:animEffect transition="in" filter="barn(inVertical)">
                                      <p:cBhvr>
                                        <p:cTn id="28" dur="500"/>
                                        <p:tgtEl>
                                          <p:spTgt spid="3">
                                            <p:txEl>
                                              <p:pRg st="0" end="0"/>
                                            </p:txEl>
                                          </p:spTgt>
                                        </p:tgtEl>
                                      </p:cBhvr>
                                    </p:animEffect>
                                  </p:childTnLst>
                                </p:cTn>
                              </p:par>
                            </p:childTnLst>
                          </p:cTn>
                        </p:par>
                        <p:par>
                          <p:cTn id="29" fill="hold">
                            <p:stCondLst>
                              <p:cond delay="2750"/>
                            </p:stCondLst>
                            <p:childTnLst>
                              <p:par>
                                <p:cTn id="30" presetID="16" presetClass="entr" presetSubtype="21" fill="hold" grpId="0" nodeType="after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barn(inVertical)">
                                      <p:cBhvr>
                                        <p:cTn id="32" dur="500"/>
                                        <p:tgtEl>
                                          <p:spTgt spid="3">
                                            <p:txEl>
                                              <p:pRg st="1" end="1"/>
                                            </p:txEl>
                                          </p:spTgt>
                                        </p:tgtEl>
                                      </p:cBhvr>
                                    </p:animEffect>
                                  </p:childTnLst>
                                </p:cTn>
                              </p:par>
                            </p:childTnLst>
                          </p:cTn>
                        </p:par>
                        <p:par>
                          <p:cTn id="33" fill="hold">
                            <p:stCondLst>
                              <p:cond delay="3250"/>
                            </p:stCondLst>
                            <p:childTnLst>
                              <p:par>
                                <p:cTn id="34" presetID="16" presetClass="entr" presetSubtype="21" fill="hold" grpId="0" nodeType="afterEffect">
                                  <p:stCondLst>
                                    <p:cond delay="0"/>
                                  </p:stCondLst>
                                  <p:childTnLst>
                                    <p:set>
                                      <p:cBhvr>
                                        <p:cTn id="35" dur="1" fill="hold">
                                          <p:stCondLst>
                                            <p:cond delay="0"/>
                                          </p:stCondLst>
                                        </p:cTn>
                                        <p:tgtEl>
                                          <p:spTgt spid="3">
                                            <p:txEl>
                                              <p:pRg st="2" end="2"/>
                                            </p:txEl>
                                          </p:spTgt>
                                        </p:tgtEl>
                                        <p:attrNameLst>
                                          <p:attrName>style.visibility</p:attrName>
                                        </p:attrNameLst>
                                      </p:cBhvr>
                                      <p:to>
                                        <p:strVal val="visible"/>
                                      </p:to>
                                    </p:set>
                                    <p:animEffect transition="in" filter="barn(inVertical)">
                                      <p:cBhvr>
                                        <p:cTn id="3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B95F8-DA7F-1B07-D0C7-E1AA4BDDAF80}"/>
              </a:ext>
            </a:extLst>
          </p:cNvPr>
          <p:cNvSpPr>
            <a:spLocks noGrp="1"/>
          </p:cNvSpPr>
          <p:nvPr>
            <p:ph type="title"/>
          </p:nvPr>
        </p:nvSpPr>
        <p:spPr>
          <a:xfrm>
            <a:off x="6742108" y="629266"/>
            <a:ext cx="3307744" cy="1641986"/>
          </a:xfrm>
        </p:spPr>
        <p:txBody>
          <a:bodyPr>
            <a:normAutofit/>
          </a:bodyPr>
          <a:lstStyle/>
          <a:p>
            <a:pPr>
              <a:lnSpc>
                <a:spcPct val="90000"/>
              </a:lnSpc>
            </a:pPr>
            <a:r>
              <a:rPr lang="en-US" sz="2900" b="1" dirty="0">
                <a:latin typeface="Times New Roman" panose="02020603050405020304" pitchFamily="18" charset="0"/>
                <a:cs typeface="Times New Roman" panose="02020603050405020304" pitchFamily="18" charset="0"/>
              </a:rPr>
              <a:t>Business Example 2: Jacinda Ardern </a:t>
            </a:r>
            <a:br>
              <a:rPr lang="en-US" sz="2900" b="1" dirty="0">
                <a:latin typeface="Times New Roman" panose="02020603050405020304" pitchFamily="18" charset="0"/>
                <a:cs typeface="Times New Roman" panose="02020603050405020304" pitchFamily="18" charset="0"/>
              </a:rPr>
            </a:br>
            <a:endParaRPr lang="en-US" sz="29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83DA18E6-9EE8-55B0-6CB4-2A84B603FBD3}"/>
              </a:ext>
            </a:extLst>
          </p:cNvPr>
          <p:cNvPicPr>
            <a:picLocks noChangeAspect="1"/>
          </p:cNvPicPr>
          <p:nvPr/>
        </p:nvPicPr>
        <p:blipFill>
          <a:blip r:embed="rId4"/>
          <a:srcRect r="7500" b="1"/>
          <a:stretch>
            <a:fillRect/>
          </a:stretch>
        </p:blipFill>
        <p:spPr>
          <a:xfrm>
            <a:off x="-2" y="10"/>
            <a:ext cx="6094407" cy="6857990"/>
          </a:xfrm>
          <a:prstGeom prst="rect">
            <a:avLst/>
          </a:prstGeom>
        </p:spPr>
      </p:pic>
      <p:graphicFrame>
        <p:nvGraphicFramePr>
          <p:cNvPr id="5" name="Content Placeholder 2">
            <a:extLst>
              <a:ext uri="{FF2B5EF4-FFF2-40B4-BE49-F238E27FC236}">
                <a16:creationId xmlns:a16="http://schemas.microsoft.com/office/drawing/2014/main" id="{DAB6DEB6-289A-CB0A-07FB-EED8EA2AA5C1}"/>
              </a:ext>
            </a:extLst>
          </p:cNvPr>
          <p:cNvGraphicFramePr>
            <a:graphicFrameLocks noGrp="1"/>
          </p:cNvGraphicFramePr>
          <p:nvPr>
            <p:ph idx="1"/>
            <p:extLst>
              <p:ext uri="{D42A27DB-BD31-4B8C-83A1-F6EECF244321}">
                <p14:modId xmlns:p14="http://schemas.microsoft.com/office/powerpoint/2010/main" val="1993141401"/>
              </p:ext>
            </p:extLst>
          </p:nvPr>
        </p:nvGraphicFramePr>
        <p:xfrm>
          <a:off x="6742108" y="2438400"/>
          <a:ext cx="3307744" cy="38099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86593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00"/>
                                        <p:tgtEl>
                                          <p:spTgt spid="3"/>
                                        </p:tgtEl>
                                      </p:cBhvr>
                                    </p:animEffect>
                                  </p:childTnLst>
                                </p:cTn>
                              </p:par>
                            </p:childTnLst>
                          </p:cTn>
                        </p:par>
                        <p:par>
                          <p:cTn id="12" fill="hold">
                            <p:stCondLst>
                              <p:cond delay="1000"/>
                            </p:stCondLst>
                            <p:childTnLst>
                              <p:par>
                                <p:cTn id="13" presetID="45"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250"/>
                                        <p:tgtEl>
                                          <p:spTgt spid="5"/>
                                        </p:tgtEl>
                                      </p:cBhvr>
                                    </p:animEffect>
                                    <p:anim calcmode="lin" valueType="num">
                                      <p:cBhvr>
                                        <p:cTn id="16" dur="1250" fill="hold"/>
                                        <p:tgtEl>
                                          <p:spTgt spid="5"/>
                                        </p:tgtEl>
                                        <p:attrNameLst>
                                          <p:attrName>ppt_w</p:attrName>
                                        </p:attrNameLst>
                                      </p:cBhvr>
                                      <p:tavLst>
                                        <p:tav tm="0" fmla="#ppt_w*sin(2.5*pi*$)">
                                          <p:val>
                                            <p:fltVal val="0"/>
                                          </p:val>
                                        </p:tav>
                                        <p:tav tm="100000">
                                          <p:val>
                                            <p:fltVal val="1"/>
                                          </p:val>
                                        </p:tav>
                                      </p:tavLst>
                                    </p:anim>
                                    <p:anim calcmode="lin" valueType="num">
                                      <p:cBhvr>
                                        <p:cTn id="17" dur="125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3F5067-99C1-B6FD-571B-00E0FB946998}"/>
              </a:ext>
            </a:extLst>
          </p:cNvPr>
          <p:cNvSpPr>
            <a:spLocks noGrp="1"/>
          </p:cNvSpPr>
          <p:nvPr>
            <p:ph type="title"/>
          </p:nvPr>
        </p:nvSpPr>
        <p:spPr>
          <a:xfrm>
            <a:off x="648930" y="629267"/>
            <a:ext cx="9252154" cy="1016654"/>
          </a:xfrm>
        </p:spPr>
        <p:txBody>
          <a:bodyPr>
            <a:normAutofit/>
          </a:bodyPr>
          <a:lstStyle/>
          <a:p>
            <a:r>
              <a:rPr lang="en-US" sz="3900" b="1" dirty="0">
                <a:solidFill>
                  <a:srgbClr val="EBEBEB"/>
                </a:solidFill>
                <a:latin typeface="Times New Roman" panose="02020603050405020304" pitchFamily="18" charset="0"/>
                <a:cs typeface="Times New Roman" panose="02020603050405020304" pitchFamily="18" charset="0"/>
              </a:rPr>
              <a:t>Understanding Cultural Intelligence (CQ)</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US"/>
          </a:p>
        </p:txBody>
      </p:sp>
      <p:graphicFrame>
        <p:nvGraphicFramePr>
          <p:cNvPr id="5" name="Content Placeholder 2">
            <a:extLst>
              <a:ext uri="{FF2B5EF4-FFF2-40B4-BE49-F238E27FC236}">
                <a16:creationId xmlns:a16="http://schemas.microsoft.com/office/drawing/2014/main" id="{FA082541-0C89-DA0B-2FD0-6982219C18B3}"/>
              </a:ext>
            </a:extLst>
          </p:cNvPr>
          <p:cNvGraphicFramePr>
            <a:graphicFrameLocks noGrp="1"/>
          </p:cNvGraphicFramePr>
          <p:nvPr>
            <p:ph idx="1"/>
            <p:extLst>
              <p:ext uri="{D42A27DB-BD31-4B8C-83A1-F6EECF244321}">
                <p14:modId xmlns:p14="http://schemas.microsoft.com/office/powerpoint/2010/main" val="3712874631"/>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5963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750"/>
                                        <p:tgtEl>
                                          <p:spTgt spid="2"/>
                                        </p:tgtEl>
                                      </p:cBhvr>
                                    </p:animEffect>
                                  </p:childTnLst>
                                </p:cTn>
                              </p:par>
                            </p:childTnLst>
                          </p:cTn>
                        </p:par>
                        <p:par>
                          <p:cTn id="8" fill="hold">
                            <p:stCondLst>
                              <p:cond delay="750"/>
                            </p:stCondLst>
                            <p:childTnLst>
                              <p:par>
                                <p:cTn id="9" presetID="2" presetClass="entr" presetSubtype="4"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EFBC-6074-60F1-FEA2-F299A64A1233}"/>
              </a:ext>
            </a:extLst>
          </p:cNvPr>
          <p:cNvSpPr>
            <a:spLocks noGrp="1"/>
          </p:cNvSpPr>
          <p:nvPr>
            <p:ph type="title"/>
          </p:nvPr>
        </p:nvSpPr>
        <p:spPr>
          <a:xfrm>
            <a:off x="5282381" y="629266"/>
            <a:ext cx="4767471" cy="1641986"/>
          </a:xfrm>
        </p:spPr>
        <p:txBody>
          <a:bodyPr>
            <a:normAutofit/>
          </a:bodyPr>
          <a:lstStyle/>
          <a:p>
            <a:r>
              <a:rPr lang="en-US" b="1" dirty="0">
                <a:latin typeface="Times New Roman" panose="02020603050405020304" pitchFamily="18" charset="0"/>
                <a:cs typeface="Times New Roman" panose="02020603050405020304" pitchFamily="18" charset="0"/>
              </a:rPr>
              <a:t> Four Dimensions of CQ</a:t>
            </a:r>
          </a:p>
        </p:txBody>
      </p:sp>
      <p:pic>
        <p:nvPicPr>
          <p:cNvPr id="5" name="Picture 4" descr="Colourful carved figures of humans">
            <a:extLst>
              <a:ext uri="{FF2B5EF4-FFF2-40B4-BE49-F238E27FC236}">
                <a16:creationId xmlns:a16="http://schemas.microsoft.com/office/drawing/2014/main" id="{E34259A0-2BAA-EE55-743E-8B46F84197B2}"/>
              </a:ext>
            </a:extLst>
          </p:cNvPr>
          <p:cNvPicPr>
            <a:picLocks noChangeAspect="1"/>
          </p:cNvPicPr>
          <p:nvPr/>
        </p:nvPicPr>
        <p:blipFill>
          <a:blip r:embed="rId4"/>
          <a:srcRect l="26041" r="25808" b="-1"/>
          <a:stretch>
            <a:fillRect/>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BB47AD76-3F8D-907E-7549-89DFCE29B0F5}"/>
              </a:ext>
            </a:extLst>
          </p:cNvPr>
          <p:cNvSpPr>
            <a:spLocks noGrp="1"/>
          </p:cNvSpPr>
          <p:nvPr>
            <p:ph idx="1"/>
          </p:nvPr>
        </p:nvSpPr>
        <p:spPr>
          <a:xfrm>
            <a:off x="5282381" y="2438400"/>
            <a:ext cx="4767471" cy="3809999"/>
          </a:xfrm>
        </p:spPr>
        <p:txBody>
          <a:bodyPr>
            <a:normAutofit/>
          </a:bodyPr>
          <a:lstStyle/>
          <a:p>
            <a:pPr>
              <a:lnSpc>
                <a:spcPct val="90000"/>
              </a:lnSpc>
            </a:pPr>
            <a:r>
              <a:rPr lang="en-US" sz="1700" b="1" dirty="0"/>
              <a:t>CQ Drive (Motivation):</a:t>
            </a:r>
            <a:r>
              <a:rPr lang="en-US" sz="1700" dirty="0"/>
              <a:t> Your interest and confidence in functioning in diverse settings.</a:t>
            </a:r>
          </a:p>
          <a:p>
            <a:pPr>
              <a:lnSpc>
                <a:spcPct val="90000"/>
              </a:lnSpc>
            </a:pPr>
            <a:r>
              <a:rPr lang="en-US" sz="1700" b="1" dirty="0"/>
              <a:t>CQ Knowledge (Cognition):</a:t>
            </a:r>
            <a:r>
              <a:rPr lang="en-US" sz="1700" dirty="0"/>
              <a:t> Understanding cultural similarities and differences.</a:t>
            </a:r>
          </a:p>
          <a:p>
            <a:pPr>
              <a:lnSpc>
                <a:spcPct val="90000"/>
              </a:lnSpc>
            </a:pPr>
            <a:r>
              <a:rPr lang="en-US" sz="1700" b="1" dirty="0"/>
              <a:t>CQ Strategy (Metacognition):</a:t>
            </a:r>
            <a:r>
              <a:rPr lang="en-US" sz="1700" dirty="0"/>
              <a:t> Awareness and ability to plan for multicultural interactions.</a:t>
            </a:r>
          </a:p>
          <a:p>
            <a:pPr>
              <a:lnSpc>
                <a:spcPct val="90000"/>
              </a:lnSpc>
            </a:pPr>
            <a:r>
              <a:rPr lang="en-US" sz="1700" b="1" dirty="0"/>
              <a:t>CQ Action (Behavior):</a:t>
            </a:r>
            <a:r>
              <a:rPr lang="en-US" sz="1700" dirty="0"/>
              <a:t> Adapting your verbal and non-verbal behavior appropriately (Livermore, 2015).</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067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45" presetClass="entr" presetSubtype="0" fill="hold" grpId="0"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750"/>
                                        <p:tgtEl>
                                          <p:spTgt spid="3">
                                            <p:txEl>
                                              <p:pRg st="0" end="0"/>
                                            </p:txEl>
                                          </p:spTgt>
                                        </p:tgtEl>
                                      </p:cBhvr>
                                    </p:animEffect>
                                    <p:anim calcmode="lin" valueType="num">
                                      <p:cBhvr>
                                        <p:cTn id="17" dur="75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8" dur="75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par>
                          <p:cTn id="19" fill="hold">
                            <p:stCondLst>
                              <p:cond delay="1750"/>
                            </p:stCondLst>
                            <p:childTnLst>
                              <p:par>
                                <p:cTn id="20" presetID="45" presetClass="entr" presetSubtype="0"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750"/>
                                        <p:tgtEl>
                                          <p:spTgt spid="3">
                                            <p:txEl>
                                              <p:pRg st="1" end="1"/>
                                            </p:txEl>
                                          </p:spTgt>
                                        </p:tgtEl>
                                      </p:cBhvr>
                                    </p:animEffect>
                                    <p:anim calcmode="lin" valueType="num">
                                      <p:cBhvr>
                                        <p:cTn id="23" dur="75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4" dur="75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par>
                          <p:cTn id="25" fill="hold">
                            <p:stCondLst>
                              <p:cond delay="2500"/>
                            </p:stCondLst>
                            <p:childTnLst>
                              <p:par>
                                <p:cTn id="26" presetID="45" presetClass="entr" presetSubtype="0" fill="hold" grpId="0" nodeType="after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750"/>
                                        <p:tgtEl>
                                          <p:spTgt spid="3">
                                            <p:txEl>
                                              <p:pRg st="2" end="2"/>
                                            </p:txEl>
                                          </p:spTgt>
                                        </p:tgtEl>
                                      </p:cBhvr>
                                    </p:animEffect>
                                    <p:anim calcmode="lin" valueType="num">
                                      <p:cBhvr>
                                        <p:cTn id="29" dur="75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30" dur="75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par>
                          <p:cTn id="31" fill="hold">
                            <p:stCondLst>
                              <p:cond delay="3250"/>
                            </p:stCondLst>
                            <p:childTnLst>
                              <p:par>
                                <p:cTn id="32" presetID="45" presetClass="entr" presetSubtype="0" fill="hold" grpId="0" nodeType="after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750"/>
                                        <p:tgtEl>
                                          <p:spTgt spid="3">
                                            <p:txEl>
                                              <p:pRg st="3" end="3"/>
                                            </p:txEl>
                                          </p:spTgt>
                                        </p:tgtEl>
                                      </p:cBhvr>
                                    </p:animEffect>
                                    <p:anim calcmode="lin" valueType="num">
                                      <p:cBhvr>
                                        <p:cTn id="35" dur="75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6" dur="75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5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4873B0-60E9-3D1A-AC60-E74021D7F0C5}"/>
              </a:ext>
            </a:extLst>
          </p:cNvPr>
          <p:cNvSpPr>
            <a:spLocks noGrp="1"/>
          </p:cNvSpPr>
          <p:nvPr>
            <p:ph type="title"/>
          </p:nvPr>
        </p:nvSpPr>
        <p:spPr>
          <a:xfrm>
            <a:off x="648930" y="629267"/>
            <a:ext cx="9252154" cy="1016654"/>
          </a:xfrm>
        </p:spPr>
        <p:txBody>
          <a:bodyPr>
            <a:normAutofit/>
          </a:bodyPr>
          <a:lstStyle/>
          <a:p>
            <a:pPr>
              <a:lnSpc>
                <a:spcPct val="90000"/>
              </a:lnSpc>
            </a:pPr>
            <a:r>
              <a:rPr lang="en-US" sz="3300" b="1" dirty="0">
                <a:solidFill>
                  <a:srgbClr val="EBEBEB"/>
                </a:solidFill>
                <a:latin typeface="Times New Roman" panose="02020603050405020304" pitchFamily="18" charset="0"/>
                <a:cs typeface="Times New Roman" panose="02020603050405020304" pitchFamily="18" charset="0"/>
              </a:rPr>
              <a:t>Case Study: Sundar Pichai – Leading Global Teams</a:t>
            </a:r>
          </a:p>
        </p:txBody>
      </p:sp>
      <p:sp useBgFill="1">
        <p:nvSpPr>
          <p:cNvPr id="6157" name="Freeform: Shape 615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3" name="Content Placeholder 2">
            <a:extLst>
              <a:ext uri="{FF2B5EF4-FFF2-40B4-BE49-F238E27FC236}">
                <a16:creationId xmlns:a16="http://schemas.microsoft.com/office/drawing/2014/main" id="{7B12040D-F7DA-D7F7-518D-0757B954CD41}"/>
              </a:ext>
            </a:extLst>
          </p:cNvPr>
          <p:cNvSpPr>
            <a:spLocks noGrp="1"/>
          </p:cNvSpPr>
          <p:nvPr>
            <p:ph idx="1"/>
          </p:nvPr>
        </p:nvSpPr>
        <p:spPr>
          <a:xfrm>
            <a:off x="648931" y="2548281"/>
            <a:ext cx="5122606" cy="3658689"/>
          </a:xfrm>
        </p:spPr>
        <p:txBody>
          <a:bodyPr>
            <a:normAutofit/>
          </a:bodyPr>
          <a:lstStyle/>
          <a:p>
            <a:r>
              <a:rPr lang="en-US" dirty="0">
                <a:latin typeface="Times New Roman" panose="02020603050405020304" pitchFamily="18" charset="0"/>
                <a:cs typeface="Times New Roman" panose="02020603050405020304" pitchFamily="18" charset="0"/>
              </a:rPr>
              <a:t>Sundar Pichai leads Google’s global teams by demonstrating high Cultural and Emotional Intelligence.</a:t>
            </a:r>
          </a:p>
          <a:p>
            <a:r>
              <a:rPr lang="en-US" dirty="0">
                <a:latin typeface="Times New Roman" panose="02020603050405020304" pitchFamily="18" charset="0"/>
                <a:cs typeface="Times New Roman" panose="02020603050405020304" pitchFamily="18" charset="0"/>
              </a:rPr>
              <a:t> His calm, adaptive style and respect for local autonomy foster an innovative, inclusive, and effective worldwide organization (Harvard Business Review, 2013).</a:t>
            </a:r>
          </a:p>
        </p:txBody>
      </p:sp>
      <p:pic>
        <p:nvPicPr>
          <p:cNvPr id="6146" name="Picture 2" descr="Success Story of Sundar Pichai ...">
            <a:extLst>
              <a:ext uri="{FF2B5EF4-FFF2-40B4-BE49-F238E27FC236}">
                <a16:creationId xmlns:a16="http://schemas.microsoft.com/office/drawing/2014/main" id="{91E04D69-7DDD-D206-CDD5-B38D10F3B1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1916" y="2871969"/>
            <a:ext cx="5451627" cy="301464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8633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290">
                                          <p:stCondLst>
                                            <p:cond delay="0"/>
                                          </p:stCondLst>
                                        </p:cTn>
                                        <p:tgtEl>
                                          <p:spTgt spid="2"/>
                                        </p:tgtEl>
                                      </p:cBhvr>
                                    </p:animEffect>
                                    <p:anim calcmode="lin" valueType="num">
                                      <p:cBhvr>
                                        <p:cTn id="8" dur="911"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2"/>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2"/>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2"/>
                                        </p:tgtEl>
                                        <p:attrNameLst>
                                          <p:attrName>ppt_y</p:attrName>
                                        </p:attrNameLst>
                                      </p:cBhvr>
                                      <p:tavLst>
                                        <p:tav tm="0" fmla="#ppt_y-sin(pi*$)/81">
                                          <p:val>
                                            <p:fltVal val="0"/>
                                          </p:val>
                                        </p:tav>
                                        <p:tav tm="100000">
                                          <p:val>
                                            <p:fltVal val="1"/>
                                          </p:val>
                                        </p:tav>
                                      </p:tavLst>
                                    </p:anim>
                                    <p:animScale>
                                      <p:cBhvr>
                                        <p:cTn id="13" dur="13">
                                          <p:stCondLst>
                                            <p:cond delay="325"/>
                                          </p:stCondLst>
                                        </p:cTn>
                                        <p:tgtEl>
                                          <p:spTgt spid="2"/>
                                        </p:tgtEl>
                                      </p:cBhvr>
                                      <p:to x="100000" y="60000"/>
                                    </p:animScale>
                                    <p:animScale>
                                      <p:cBhvr>
                                        <p:cTn id="14" dur="83" decel="50000">
                                          <p:stCondLst>
                                            <p:cond delay="338"/>
                                          </p:stCondLst>
                                        </p:cTn>
                                        <p:tgtEl>
                                          <p:spTgt spid="2"/>
                                        </p:tgtEl>
                                      </p:cBhvr>
                                      <p:to x="100000" y="100000"/>
                                    </p:animScale>
                                    <p:animScale>
                                      <p:cBhvr>
                                        <p:cTn id="15" dur="13">
                                          <p:stCondLst>
                                            <p:cond delay="656"/>
                                          </p:stCondLst>
                                        </p:cTn>
                                        <p:tgtEl>
                                          <p:spTgt spid="2"/>
                                        </p:tgtEl>
                                      </p:cBhvr>
                                      <p:to x="100000" y="80000"/>
                                    </p:animScale>
                                    <p:animScale>
                                      <p:cBhvr>
                                        <p:cTn id="16" dur="83" decel="50000">
                                          <p:stCondLst>
                                            <p:cond delay="669"/>
                                          </p:stCondLst>
                                        </p:cTn>
                                        <p:tgtEl>
                                          <p:spTgt spid="2"/>
                                        </p:tgtEl>
                                      </p:cBhvr>
                                      <p:to x="100000" y="100000"/>
                                    </p:animScale>
                                    <p:animScale>
                                      <p:cBhvr>
                                        <p:cTn id="17" dur="13">
                                          <p:stCondLst>
                                            <p:cond delay="821"/>
                                          </p:stCondLst>
                                        </p:cTn>
                                        <p:tgtEl>
                                          <p:spTgt spid="2"/>
                                        </p:tgtEl>
                                      </p:cBhvr>
                                      <p:to x="100000" y="90000"/>
                                    </p:animScale>
                                    <p:animScale>
                                      <p:cBhvr>
                                        <p:cTn id="18" dur="83" decel="50000">
                                          <p:stCondLst>
                                            <p:cond delay="834"/>
                                          </p:stCondLst>
                                        </p:cTn>
                                        <p:tgtEl>
                                          <p:spTgt spid="2"/>
                                        </p:tgtEl>
                                      </p:cBhvr>
                                      <p:to x="100000" y="100000"/>
                                    </p:animScale>
                                    <p:animScale>
                                      <p:cBhvr>
                                        <p:cTn id="19" dur="13">
                                          <p:stCondLst>
                                            <p:cond delay="904"/>
                                          </p:stCondLst>
                                        </p:cTn>
                                        <p:tgtEl>
                                          <p:spTgt spid="2"/>
                                        </p:tgtEl>
                                      </p:cBhvr>
                                      <p:to x="100000" y="95000"/>
                                    </p:animScale>
                                    <p:animScale>
                                      <p:cBhvr>
                                        <p:cTn id="20" dur="83" decel="50000">
                                          <p:stCondLst>
                                            <p:cond delay="917"/>
                                          </p:stCondLst>
                                        </p:cTn>
                                        <p:tgtEl>
                                          <p:spTgt spid="2"/>
                                        </p:tgtEl>
                                      </p:cBhvr>
                                      <p:to x="100000" y="100000"/>
                                    </p:animScale>
                                  </p:childTnLst>
                                </p:cTn>
                              </p:par>
                            </p:childTnLst>
                          </p:cTn>
                        </p:par>
                        <p:par>
                          <p:cTn id="21" fill="hold">
                            <p:stCondLst>
                              <p:cond delay="1000"/>
                            </p:stCondLst>
                            <p:childTnLst>
                              <p:par>
                                <p:cTn id="22" presetID="21" presetClass="entr" presetSubtype="1" fill="hold" nodeType="afterEffect">
                                  <p:stCondLst>
                                    <p:cond delay="0"/>
                                  </p:stCondLst>
                                  <p:childTnLst>
                                    <p:set>
                                      <p:cBhvr>
                                        <p:cTn id="23" dur="1" fill="hold">
                                          <p:stCondLst>
                                            <p:cond delay="0"/>
                                          </p:stCondLst>
                                        </p:cTn>
                                        <p:tgtEl>
                                          <p:spTgt spid="6146"/>
                                        </p:tgtEl>
                                        <p:attrNameLst>
                                          <p:attrName>style.visibility</p:attrName>
                                        </p:attrNameLst>
                                      </p:cBhvr>
                                      <p:to>
                                        <p:strVal val="visible"/>
                                      </p:to>
                                    </p:set>
                                    <p:animEffect transition="in" filter="wheel(1)">
                                      <p:cBhvr>
                                        <p:cTn id="24" dur="1250"/>
                                        <p:tgtEl>
                                          <p:spTgt spid="6146"/>
                                        </p:tgtEl>
                                      </p:cBhvr>
                                    </p:animEffect>
                                  </p:childTnLst>
                                </p:cTn>
                              </p:par>
                            </p:childTnLst>
                          </p:cTn>
                        </p:par>
                        <p:par>
                          <p:cTn id="25" fill="hold">
                            <p:stCondLst>
                              <p:cond delay="2250"/>
                            </p:stCondLst>
                            <p:childTnLst>
                              <p:par>
                                <p:cTn id="26" presetID="10" presetClass="entr" presetSubtype="0" fill="hold" grpId="0" nodeType="afterEffect">
                                  <p:stCondLst>
                                    <p:cond delay="0"/>
                                  </p:stCondLst>
                                  <p:childTnLst>
                                    <p:set>
                                      <p:cBhvr>
                                        <p:cTn id="27" dur="1" fill="hold">
                                          <p:stCondLst>
                                            <p:cond delay="0"/>
                                          </p:stCondLst>
                                        </p:cTn>
                                        <p:tgtEl>
                                          <p:spTgt spid="3">
                                            <p:txEl>
                                              <p:pRg st="0" end="0"/>
                                            </p:txEl>
                                          </p:spTgt>
                                        </p:tgtEl>
                                        <p:attrNameLst>
                                          <p:attrName>style.visibility</p:attrName>
                                        </p:attrNameLst>
                                      </p:cBhvr>
                                      <p:to>
                                        <p:strVal val="visible"/>
                                      </p:to>
                                    </p:set>
                                    <p:animEffect transition="in" filter="fade">
                                      <p:cBhvr>
                                        <p:cTn id="28" dur="500"/>
                                        <p:tgtEl>
                                          <p:spTgt spid="3">
                                            <p:txEl>
                                              <p:pRg st="0" end="0"/>
                                            </p:txEl>
                                          </p:spTgt>
                                        </p:tgtEl>
                                      </p:cBhvr>
                                    </p:animEffect>
                                  </p:childTnLst>
                                </p:cTn>
                              </p:par>
                            </p:childTnLst>
                          </p:cTn>
                        </p:par>
                        <p:par>
                          <p:cTn id="29" fill="hold">
                            <p:stCondLst>
                              <p:cond delay="2750"/>
                            </p:stCondLst>
                            <p:childTnLst>
                              <p:par>
                                <p:cTn id="30" presetID="10" presetClass="entr" presetSubtype="0" fill="hold" grpId="0" nodeType="after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2B060-9C40-B7A3-234A-EDB50ECBA835}"/>
              </a:ext>
            </a:extLst>
          </p:cNvPr>
          <p:cNvSpPr>
            <a:spLocks noGrp="1"/>
          </p:cNvSpPr>
          <p:nvPr>
            <p:ph type="title"/>
          </p:nvPr>
        </p:nvSpPr>
        <p:spPr>
          <a:xfrm>
            <a:off x="648930" y="629266"/>
            <a:ext cx="6188190" cy="1622321"/>
          </a:xfrm>
        </p:spPr>
        <p:txBody>
          <a:bodyPr>
            <a:normAutofit/>
          </a:bodyPr>
          <a:lstStyle/>
          <a:p>
            <a:pPr>
              <a:lnSpc>
                <a:spcPct val="90000"/>
              </a:lnSpc>
            </a:pPr>
            <a:r>
              <a:rPr lang="en-US" sz="3600" b="1" dirty="0">
                <a:solidFill>
                  <a:srgbClr val="EBEBEB"/>
                </a:solidFill>
                <a:latin typeface="Times New Roman" panose="02020603050405020304" pitchFamily="18" charset="0"/>
                <a:cs typeface="Times New Roman" panose="02020603050405020304" pitchFamily="18" charset="0"/>
              </a:rPr>
              <a:t>Case Study: Indra Nooyi – Cultural Empathy in Practice</a:t>
            </a:r>
          </a:p>
        </p:txBody>
      </p:sp>
      <p:sp>
        <p:nvSpPr>
          <p:cNvPr id="3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 name="Picture 2">
            <a:extLst>
              <a:ext uri="{FF2B5EF4-FFF2-40B4-BE49-F238E27FC236}">
                <a16:creationId xmlns:a16="http://schemas.microsoft.com/office/drawing/2014/main" id="{026AF578-951C-CE49-5133-5BAA799F84E0}"/>
              </a:ext>
            </a:extLst>
          </p:cNvPr>
          <p:cNvPicPr>
            <a:picLocks noChangeAspect="1"/>
          </p:cNvPicPr>
          <p:nvPr/>
        </p:nvPicPr>
        <p:blipFill>
          <a:blip r:embed="rId4"/>
          <a:srcRect r="3381" b="1"/>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graphicFrame>
        <p:nvGraphicFramePr>
          <p:cNvPr id="5" name="Content Placeholder 2">
            <a:extLst>
              <a:ext uri="{FF2B5EF4-FFF2-40B4-BE49-F238E27FC236}">
                <a16:creationId xmlns:a16="http://schemas.microsoft.com/office/drawing/2014/main" id="{1A29B951-8DDF-ECEA-652C-138BEB9C837E}"/>
              </a:ext>
            </a:extLst>
          </p:cNvPr>
          <p:cNvGraphicFramePr>
            <a:graphicFrameLocks noGrp="1"/>
          </p:cNvGraphicFramePr>
          <p:nvPr>
            <p:ph idx="1"/>
            <p:extLst>
              <p:ext uri="{D42A27DB-BD31-4B8C-83A1-F6EECF244321}">
                <p14:modId xmlns:p14="http://schemas.microsoft.com/office/powerpoint/2010/main" val="4291875685"/>
              </p:ext>
            </p:extLst>
          </p:nvPr>
        </p:nvGraphicFramePr>
        <p:xfrm>
          <a:off x="648930" y="2438400"/>
          <a:ext cx="6188189" cy="37854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37749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4" presetClass="entr" presetSubtype="10"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par>
                          <p:cTn id="13" fill="hold">
                            <p:stCondLst>
                              <p:cond delay="1000"/>
                            </p:stCondLst>
                            <p:childTnLst>
                              <p:par>
                                <p:cTn id="14" presetID="42" presetClass="entr" presetSubtype="0" fill="hold" grpId="0" nodeType="afterEffect">
                                  <p:stCondLst>
                                    <p:cond delay="0"/>
                                  </p:stCondLst>
                                  <p:childTnLst>
                                    <p:set>
                                      <p:cBhvr>
                                        <p:cTn id="15" dur="1" fill="hold">
                                          <p:stCondLst>
                                            <p:cond delay="0"/>
                                          </p:stCondLst>
                                        </p:cTn>
                                        <p:tgtEl>
                                          <p:spTgt spid="5">
                                            <p:graphicEl>
                                              <a:dgm id="{D9FEC1D5-2C65-3649-9249-4818D7EC2092}"/>
                                            </p:graphicEl>
                                          </p:spTgt>
                                        </p:tgtEl>
                                        <p:attrNameLst>
                                          <p:attrName>style.visibility</p:attrName>
                                        </p:attrNameLst>
                                      </p:cBhvr>
                                      <p:to>
                                        <p:strVal val="visible"/>
                                      </p:to>
                                    </p:set>
                                    <p:animEffect transition="in" filter="fade">
                                      <p:cBhvr>
                                        <p:cTn id="16" dur="500"/>
                                        <p:tgtEl>
                                          <p:spTgt spid="5">
                                            <p:graphicEl>
                                              <a:dgm id="{D9FEC1D5-2C65-3649-9249-4818D7EC2092}"/>
                                            </p:graphicEl>
                                          </p:spTgt>
                                        </p:tgtEl>
                                      </p:cBhvr>
                                    </p:animEffect>
                                    <p:anim calcmode="lin" valueType="num">
                                      <p:cBhvr>
                                        <p:cTn id="17" dur="500" fill="hold"/>
                                        <p:tgtEl>
                                          <p:spTgt spid="5">
                                            <p:graphicEl>
                                              <a:dgm id="{D9FEC1D5-2C65-3649-9249-4818D7EC2092}"/>
                                            </p:graphicEl>
                                          </p:spTgt>
                                        </p:tgtEl>
                                        <p:attrNameLst>
                                          <p:attrName>ppt_x</p:attrName>
                                        </p:attrNameLst>
                                      </p:cBhvr>
                                      <p:tavLst>
                                        <p:tav tm="0">
                                          <p:val>
                                            <p:strVal val="#ppt_x"/>
                                          </p:val>
                                        </p:tav>
                                        <p:tav tm="100000">
                                          <p:val>
                                            <p:strVal val="#ppt_x"/>
                                          </p:val>
                                        </p:tav>
                                      </p:tavLst>
                                    </p:anim>
                                    <p:anim calcmode="lin" valueType="num">
                                      <p:cBhvr>
                                        <p:cTn id="18" dur="500" fill="hold"/>
                                        <p:tgtEl>
                                          <p:spTgt spid="5">
                                            <p:graphicEl>
                                              <a:dgm id="{D9FEC1D5-2C65-3649-9249-4818D7EC2092}"/>
                                            </p:graphicEl>
                                          </p:spTgt>
                                        </p:tgtEl>
                                        <p:attrNameLst>
                                          <p:attrName>ppt_y</p:attrName>
                                        </p:attrNameLst>
                                      </p:cBhvr>
                                      <p:tavLst>
                                        <p:tav tm="0">
                                          <p:val>
                                            <p:strVal val="#ppt_y+.1"/>
                                          </p:val>
                                        </p:tav>
                                        <p:tav tm="100000">
                                          <p:val>
                                            <p:strVal val="#ppt_y"/>
                                          </p:val>
                                        </p:tav>
                                      </p:tavLst>
                                    </p:anim>
                                  </p:childTnLst>
                                </p:cTn>
                              </p:par>
                            </p:childTnLst>
                          </p:cTn>
                        </p:par>
                        <p:par>
                          <p:cTn id="19" fill="hold">
                            <p:stCondLst>
                              <p:cond delay="1500"/>
                            </p:stCondLst>
                            <p:childTnLst>
                              <p:par>
                                <p:cTn id="20" presetID="42" presetClass="entr" presetSubtype="0" fill="hold" grpId="0" nodeType="afterEffect">
                                  <p:stCondLst>
                                    <p:cond delay="0"/>
                                  </p:stCondLst>
                                  <p:childTnLst>
                                    <p:set>
                                      <p:cBhvr>
                                        <p:cTn id="21" dur="1" fill="hold">
                                          <p:stCondLst>
                                            <p:cond delay="0"/>
                                          </p:stCondLst>
                                        </p:cTn>
                                        <p:tgtEl>
                                          <p:spTgt spid="5">
                                            <p:graphicEl>
                                              <a:dgm id="{1615F7E0-A19A-5C49-A8B9-F2245EE545E3}"/>
                                            </p:graphicEl>
                                          </p:spTgt>
                                        </p:tgtEl>
                                        <p:attrNameLst>
                                          <p:attrName>style.visibility</p:attrName>
                                        </p:attrNameLst>
                                      </p:cBhvr>
                                      <p:to>
                                        <p:strVal val="visible"/>
                                      </p:to>
                                    </p:set>
                                    <p:animEffect transition="in" filter="fade">
                                      <p:cBhvr>
                                        <p:cTn id="22" dur="500"/>
                                        <p:tgtEl>
                                          <p:spTgt spid="5">
                                            <p:graphicEl>
                                              <a:dgm id="{1615F7E0-A19A-5C49-A8B9-F2245EE545E3}"/>
                                            </p:graphicEl>
                                          </p:spTgt>
                                        </p:tgtEl>
                                      </p:cBhvr>
                                    </p:animEffect>
                                    <p:anim calcmode="lin" valueType="num">
                                      <p:cBhvr>
                                        <p:cTn id="23" dur="500" fill="hold"/>
                                        <p:tgtEl>
                                          <p:spTgt spid="5">
                                            <p:graphicEl>
                                              <a:dgm id="{1615F7E0-A19A-5C49-A8B9-F2245EE545E3}"/>
                                            </p:graphicEl>
                                          </p:spTgt>
                                        </p:tgtEl>
                                        <p:attrNameLst>
                                          <p:attrName>ppt_x</p:attrName>
                                        </p:attrNameLst>
                                      </p:cBhvr>
                                      <p:tavLst>
                                        <p:tav tm="0">
                                          <p:val>
                                            <p:strVal val="#ppt_x"/>
                                          </p:val>
                                        </p:tav>
                                        <p:tav tm="100000">
                                          <p:val>
                                            <p:strVal val="#ppt_x"/>
                                          </p:val>
                                        </p:tav>
                                      </p:tavLst>
                                    </p:anim>
                                    <p:anim calcmode="lin" valueType="num">
                                      <p:cBhvr>
                                        <p:cTn id="24" dur="500" fill="hold"/>
                                        <p:tgtEl>
                                          <p:spTgt spid="5">
                                            <p:graphicEl>
                                              <a:dgm id="{1615F7E0-A19A-5C49-A8B9-F2245EE545E3}"/>
                                            </p:graphicEl>
                                          </p:spTgt>
                                        </p:tgtEl>
                                        <p:attrNameLst>
                                          <p:attrName>ppt_y</p:attrName>
                                        </p:attrNameLst>
                                      </p:cBhvr>
                                      <p:tavLst>
                                        <p:tav tm="0">
                                          <p:val>
                                            <p:strVal val="#ppt_y+.1"/>
                                          </p:val>
                                        </p:tav>
                                        <p:tav tm="100000">
                                          <p:val>
                                            <p:strVal val="#ppt_y"/>
                                          </p:val>
                                        </p:tav>
                                      </p:tavLst>
                                    </p:anim>
                                  </p:childTnLst>
                                </p:cTn>
                              </p:par>
                            </p:childTnLst>
                          </p:cTn>
                        </p:par>
                        <p:par>
                          <p:cTn id="25" fill="hold">
                            <p:stCondLst>
                              <p:cond delay="2000"/>
                            </p:stCondLst>
                            <p:childTnLst>
                              <p:par>
                                <p:cTn id="26" presetID="42" presetClass="entr" presetSubtype="0" fill="hold" grpId="0" nodeType="afterEffect">
                                  <p:stCondLst>
                                    <p:cond delay="0"/>
                                  </p:stCondLst>
                                  <p:childTnLst>
                                    <p:set>
                                      <p:cBhvr>
                                        <p:cTn id="27" dur="1" fill="hold">
                                          <p:stCondLst>
                                            <p:cond delay="0"/>
                                          </p:stCondLst>
                                        </p:cTn>
                                        <p:tgtEl>
                                          <p:spTgt spid="5">
                                            <p:graphicEl>
                                              <a:dgm id="{EF2A09D3-D42B-7847-AC0D-A6155272EEA8}"/>
                                            </p:graphicEl>
                                          </p:spTgt>
                                        </p:tgtEl>
                                        <p:attrNameLst>
                                          <p:attrName>style.visibility</p:attrName>
                                        </p:attrNameLst>
                                      </p:cBhvr>
                                      <p:to>
                                        <p:strVal val="visible"/>
                                      </p:to>
                                    </p:set>
                                    <p:animEffect transition="in" filter="fade">
                                      <p:cBhvr>
                                        <p:cTn id="28" dur="500"/>
                                        <p:tgtEl>
                                          <p:spTgt spid="5">
                                            <p:graphicEl>
                                              <a:dgm id="{EF2A09D3-D42B-7847-AC0D-A6155272EEA8}"/>
                                            </p:graphicEl>
                                          </p:spTgt>
                                        </p:tgtEl>
                                      </p:cBhvr>
                                    </p:animEffect>
                                    <p:anim calcmode="lin" valueType="num">
                                      <p:cBhvr>
                                        <p:cTn id="29" dur="500" fill="hold"/>
                                        <p:tgtEl>
                                          <p:spTgt spid="5">
                                            <p:graphicEl>
                                              <a:dgm id="{EF2A09D3-D42B-7847-AC0D-A6155272EEA8}"/>
                                            </p:graphicEl>
                                          </p:spTgt>
                                        </p:tgtEl>
                                        <p:attrNameLst>
                                          <p:attrName>ppt_x</p:attrName>
                                        </p:attrNameLst>
                                      </p:cBhvr>
                                      <p:tavLst>
                                        <p:tav tm="0">
                                          <p:val>
                                            <p:strVal val="#ppt_x"/>
                                          </p:val>
                                        </p:tav>
                                        <p:tav tm="100000">
                                          <p:val>
                                            <p:strVal val="#ppt_x"/>
                                          </p:val>
                                        </p:tav>
                                      </p:tavLst>
                                    </p:anim>
                                    <p:anim calcmode="lin" valueType="num">
                                      <p:cBhvr>
                                        <p:cTn id="30" dur="500" fill="hold"/>
                                        <p:tgtEl>
                                          <p:spTgt spid="5">
                                            <p:graphicEl>
                                              <a:dgm id="{EF2A09D3-D42B-7847-AC0D-A6155272EEA8}"/>
                                            </p:graphicEl>
                                          </p:spTgt>
                                        </p:tgtEl>
                                        <p:attrNameLst>
                                          <p:attrName>ppt_y</p:attrName>
                                        </p:attrNameLst>
                                      </p:cBhvr>
                                      <p:tavLst>
                                        <p:tav tm="0">
                                          <p:val>
                                            <p:strVal val="#ppt_y+.1"/>
                                          </p:val>
                                        </p:tav>
                                        <p:tav tm="100000">
                                          <p:val>
                                            <p:strVal val="#ppt_y"/>
                                          </p:val>
                                        </p:tav>
                                      </p:tavLst>
                                    </p:anim>
                                  </p:childTnLst>
                                </p:cTn>
                              </p:par>
                            </p:childTnLst>
                          </p:cTn>
                        </p:par>
                        <p:par>
                          <p:cTn id="31" fill="hold">
                            <p:stCondLst>
                              <p:cond delay="2500"/>
                            </p:stCondLst>
                            <p:childTnLst>
                              <p:par>
                                <p:cTn id="32" presetID="42" presetClass="entr" presetSubtype="0" fill="hold" grpId="0" nodeType="afterEffect">
                                  <p:stCondLst>
                                    <p:cond delay="0"/>
                                  </p:stCondLst>
                                  <p:childTnLst>
                                    <p:set>
                                      <p:cBhvr>
                                        <p:cTn id="33" dur="1" fill="hold">
                                          <p:stCondLst>
                                            <p:cond delay="0"/>
                                          </p:stCondLst>
                                        </p:cTn>
                                        <p:tgtEl>
                                          <p:spTgt spid="5">
                                            <p:graphicEl>
                                              <a:dgm id="{48818132-33B8-804E-8411-35BCD3C20208}"/>
                                            </p:graphicEl>
                                          </p:spTgt>
                                        </p:tgtEl>
                                        <p:attrNameLst>
                                          <p:attrName>style.visibility</p:attrName>
                                        </p:attrNameLst>
                                      </p:cBhvr>
                                      <p:to>
                                        <p:strVal val="visible"/>
                                      </p:to>
                                    </p:set>
                                    <p:animEffect transition="in" filter="fade">
                                      <p:cBhvr>
                                        <p:cTn id="34" dur="500"/>
                                        <p:tgtEl>
                                          <p:spTgt spid="5">
                                            <p:graphicEl>
                                              <a:dgm id="{48818132-33B8-804E-8411-35BCD3C20208}"/>
                                            </p:graphicEl>
                                          </p:spTgt>
                                        </p:tgtEl>
                                      </p:cBhvr>
                                    </p:animEffect>
                                    <p:anim calcmode="lin" valueType="num">
                                      <p:cBhvr>
                                        <p:cTn id="35" dur="500" fill="hold"/>
                                        <p:tgtEl>
                                          <p:spTgt spid="5">
                                            <p:graphicEl>
                                              <a:dgm id="{48818132-33B8-804E-8411-35BCD3C20208}"/>
                                            </p:graphicEl>
                                          </p:spTgt>
                                        </p:tgtEl>
                                        <p:attrNameLst>
                                          <p:attrName>ppt_x</p:attrName>
                                        </p:attrNameLst>
                                      </p:cBhvr>
                                      <p:tavLst>
                                        <p:tav tm="0">
                                          <p:val>
                                            <p:strVal val="#ppt_x"/>
                                          </p:val>
                                        </p:tav>
                                        <p:tav tm="100000">
                                          <p:val>
                                            <p:strVal val="#ppt_x"/>
                                          </p:val>
                                        </p:tav>
                                      </p:tavLst>
                                    </p:anim>
                                    <p:anim calcmode="lin" valueType="num">
                                      <p:cBhvr>
                                        <p:cTn id="36" dur="500" fill="hold"/>
                                        <p:tgtEl>
                                          <p:spTgt spid="5">
                                            <p:graphicEl>
                                              <a:dgm id="{48818132-33B8-804E-8411-35BCD3C20208}"/>
                                            </p:graphicEl>
                                          </p:spTgt>
                                        </p:tgtEl>
                                        <p:attrNameLst>
                                          <p:attrName>ppt_y</p:attrName>
                                        </p:attrNameLst>
                                      </p:cBhvr>
                                      <p:tavLst>
                                        <p:tav tm="0">
                                          <p:val>
                                            <p:strVal val="#ppt_y+.1"/>
                                          </p:val>
                                        </p:tav>
                                        <p:tav tm="100000">
                                          <p:val>
                                            <p:strVal val="#ppt_y"/>
                                          </p:val>
                                        </p:tav>
                                      </p:tavLst>
                                    </p:anim>
                                  </p:childTnLst>
                                </p:cTn>
                              </p:par>
                            </p:childTnLst>
                          </p:cTn>
                        </p:par>
                        <p:par>
                          <p:cTn id="37" fill="hold">
                            <p:stCondLst>
                              <p:cond delay="3000"/>
                            </p:stCondLst>
                            <p:childTnLst>
                              <p:par>
                                <p:cTn id="38" presetID="42" presetClass="entr" presetSubtype="0" fill="hold" grpId="0" nodeType="afterEffect">
                                  <p:stCondLst>
                                    <p:cond delay="0"/>
                                  </p:stCondLst>
                                  <p:childTnLst>
                                    <p:set>
                                      <p:cBhvr>
                                        <p:cTn id="39" dur="1" fill="hold">
                                          <p:stCondLst>
                                            <p:cond delay="0"/>
                                          </p:stCondLst>
                                        </p:cTn>
                                        <p:tgtEl>
                                          <p:spTgt spid="5">
                                            <p:graphicEl>
                                              <a:dgm id="{9F4B6417-7769-7D4A-8CB5-A0F4B5FF0617}"/>
                                            </p:graphicEl>
                                          </p:spTgt>
                                        </p:tgtEl>
                                        <p:attrNameLst>
                                          <p:attrName>style.visibility</p:attrName>
                                        </p:attrNameLst>
                                      </p:cBhvr>
                                      <p:to>
                                        <p:strVal val="visible"/>
                                      </p:to>
                                    </p:set>
                                    <p:animEffect transition="in" filter="fade">
                                      <p:cBhvr>
                                        <p:cTn id="40" dur="500"/>
                                        <p:tgtEl>
                                          <p:spTgt spid="5">
                                            <p:graphicEl>
                                              <a:dgm id="{9F4B6417-7769-7D4A-8CB5-A0F4B5FF0617}"/>
                                            </p:graphicEl>
                                          </p:spTgt>
                                        </p:tgtEl>
                                      </p:cBhvr>
                                    </p:animEffect>
                                    <p:anim calcmode="lin" valueType="num">
                                      <p:cBhvr>
                                        <p:cTn id="41" dur="500" fill="hold"/>
                                        <p:tgtEl>
                                          <p:spTgt spid="5">
                                            <p:graphicEl>
                                              <a:dgm id="{9F4B6417-7769-7D4A-8CB5-A0F4B5FF0617}"/>
                                            </p:graphicEl>
                                          </p:spTgt>
                                        </p:tgtEl>
                                        <p:attrNameLst>
                                          <p:attrName>ppt_x</p:attrName>
                                        </p:attrNameLst>
                                      </p:cBhvr>
                                      <p:tavLst>
                                        <p:tav tm="0">
                                          <p:val>
                                            <p:strVal val="#ppt_x"/>
                                          </p:val>
                                        </p:tav>
                                        <p:tav tm="100000">
                                          <p:val>
                                            <p:strVal val="#ppt_x"/>
                                          </p:val>
                                        </p:tav>
                                      </p:tavLst>
                                    </p:anim>
                                    <p:anim calcmode="lin" valueType="num">
                                      <p:cBhvr>
                                        <p:cTn id="42" dur="500" fill="hold"/>
                                        <p:tgtEl>
                                          <p:spTgt spid="5">
                                            <p:graphicEl>
                                              <a:dgm id="{9F4B6417-7769-7D4A-8CB5-A0F4B5FF0617}"/>
                                            </p:graphicEl>
                                          </p:spTgt>
                                        </p:tgtEl>
                                        <p:attrNameLst>
                                          <p:attrName>ppt_y</p:attrName>
                                        </p:attrNameLst>
                                      </p:cBhvr>
                                      <p:tavLst>
                                        <p:tav tm="0">
                                          <p:val>
                                            <p:strVal val="#ppt_y+.1"/>
                                          </p:val>
                                        </p:tav>
                                        <p:tav tm="100000">
                                          <p:val>
                                            <p:strVal val="#ppt_y"/>
                                          </p:val>
                                        </p:tav>
                                      </p:tavLst>
                                    </p:anim>
                                  </p:childTnLst>
                                </p:cTn>
                              </p:par>
                            </p:childTnLst>
                          </p:cTn>
                        </p:par>
                        <p:par>
                          <p:cTn id="43" fill="hold">
                            <p:stCondLst>
                              <p:cond delay="3500"/>
                            </p:stCondLst>
                            <p:childTnLst>
                              <p:par>
                                <p:cTn id="44" presetID="42" presetClass="entr" presetSubtype="0" fill="hold" grpId="0" nodeType="afterEffect">
                                  <p:stCondLst>
                                    <p:cond delay="0"/>
                                  </p:stCondLst>
                                  <p:childTnLst>
                                    <p:set>
                                      <p:cBhvr>
                                        <p:cTn id="45" dur="1" fill="hold">
                                          <p:stCondLst>
                                            <p:cond delay="0"/>
                                          </p:stCondLst>
                                        </p:cTn>
                                        <p:tgtEl>
                                          <p:spTgt spid="5">
                                            <p:graphicEl>
                                              <a:dgm id="{8B54B4DF-FE1B-BF48-986C-1952BEA54DF7}"/>
                                            </p:graphicEl>
                                          </p:spTgt>
                                        </p:tgtEl>
                                        <p:attrNameLst>
                                          <p:attrName>style.visibility</p:attrName>
                                        </p:attrNameLst>
                                      </p:cBhvr>
                                      <p:to>
                                        <p:strVal val="visible"/>
                                      </p:to>
                                    </p:set>
                                    <p:animEffect transition="in" filter="fade">
                                      <p:cBhvr>
                                        <p:cTn id="46" dur="500"/>
                                        <p:tgtEl>
                                          <p:spTgt spid="5">
                                            <p:graphicEl>
                                              <a:dgm id="{8B54B4DF-FE1B-BF48-986C-1952BEA54DF7}"/>
                                            </p:graphicEl>
                                          </p:spTgt>
                                        </p:tgtEl>
                                      </p:cBhvr>
                                    </p:animEffect>
                                    <p:anim calcmode="lin" valueType="num">
                                      <p:cBhvr>
                                        <p:cTn id="47" dur="500" fill="hold"/>
                                        <p:tgtEl>
                                          <p:spTgt spid="5">
                                            <p:graphicEl>
                                              <a:dgm id="{8B54B4DF-FE1B-BF48-986C-1952BEA54DF7}"/>
                                            </p:graphicEl>
                                          </p:spTgt>
                                        </p:tgtEl>
                                        <p:attrNameLst>
                                          <p:attrName>ppt_x</p:attrName>
                                        </p:attrNameLst>
                                      </p:cBhvr>
                                      <p:tavLst>
                                        <p:tav tm="0">
                                          <p:val>
                                            <p:strVal val="#ppt_x"/>
                                          </p:val>
                                        </p:tav>
                                        <p:tav tm="100000">
                                          <p:val>
                                            <p:strVal val="#ppt_x"/>
                                          </p:val>
                                        </p:tav>
                                      </p:tavLst>
                                    </p:anim>
                                    <p:anim calcmode="lin" valueType="num">
                                      <p:cBhvr>
                                        <p:cTn id="48" dur="500" fill="hold"/>
                                        <p:tgtEl>
                                          <p:spTgt spid="5">
                                            <p:graphicEl>
                                              <a:dgm id="{8B54B4DF-FE1B-BF48-986C-1952BEA54DF7}"/>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093AE-C35D-931D-2C0B-17F39325372B}"/>
              </a:ext>
            </a:extLst>
          </p:cNvPr>
          <p:cNvSpPr>
            <a:spLocks noGrp="1"/>
          </p:cNvSpPr>
          <p:nvPr>
            <p:ph type="title"/>
          </p:nvPr>
        </p:nvSpPr>
        <p:spPr>
          <a:xfrm>
            <a:off x="648930" y="629266"/>
            <a:ext cx="6188190" cy="1622321"/>
          </a:xfrm>
        </p:spPr>
        <p:txBody>
          <a:bodyPr>
            <a:normAutofit/>
          </a:bodyPr>
          <a:lstStyle/>
          <a:p>
            <a:r>
              <a:rPr lang="en-US" dirty="0">
                <a:solidFill>
                  <a:srgbClr val="EBEBEB"/>
                </a:solidFill>
                <a:latin typeface="Times New Roman" panose="02020603050405020304" pitchFamily="18" charset="0"/>
                <a:cs typeface="Times New Roman" panose="02020603050405020304" pitchFamily="18" charset="0"/>
              </a:rPr>
              <a:t>EI vs CQ: Overlapping and Unique Traits</a:t>
            </a:r>
          </a:p>
        </p:txBody>
      </p:sp>
      <p:sp>
        <p:nvSpPr>
          <p:cNvPr id="3" name="Content Placeholder 2">
            <a:extLst>
              <a:ext uri="{FF2B5EF4-FFF2-40B4-BE49-F238E27FC236}">
                <a16:creationId xmlns:a16="http://schemas.microsoft.com/office/drawing/2014/main" id="{CFAF177A-5C15-2970-46D5-712FDABBE0CE}"/>
              </a:ext>
            </a:extLst>
          </p:cNvPr>
          <p:cNvSpPr>
            <a:spLocks noGrp="1"/>
          </p:cNvSpPr>
          <p:nvPr>
            <p:ph idx="1"/>
          </p:nvPr>
        </p:nvSpPr>
        <p:spPr>
          <a:xfrm>
            <a:off x="648930" y="2438400"/>
            <a:ext cx="6188189" cy="3785419"/>
          </a:xfrm>
        </p:spPr>
        <p:txBody>
          <a:bodyPr>
            <a:normAutofit/>
          </a:bodyPr>
          <a:lstStyle/>
          <a:p>
            <a:r>
              <a:rPr lang="en-US" dirty="0">
                <a:solidFill>
                  <a:srgbClr val="FFFFFF"/>
                </a:solidFill>
                <a:latin typeface="Times New Roman" panose="02020603050405020304" pitchFamily="18" charset="0"/>
                <a:cs typeface="Times New Roman" panose="02020603050405020304" pitchFamily="18" charset="0"/>
              </a:rPr>
              <a:t>Emotions, self-awareness, empathy</a:t>
            </a:r>
          </a:p>
          <a:p>
            <a:r>
              <a:rPr lang="en-US" dirty="0">
                <a:solidFill>
                  <a:srgbClr val="FFFFFF"/>
                </a:solidFill>
                <a:latin typeface="Times New Roman" panose="02020603050405020304" pitchFamily="18" charset="0"/>
                <a:cs typeface="Times New Roman" panose="02020603050405020304" pitchFamily="18" charset="0"/>
              </a:rPr>
              <a:t>CQ: Culture, adaptability, cross-cultural communication</a:t>
            </a:r>
          </a:p>
          <a:p>
            <a:r>
              <a:rPr lang="en-US" dirty="0">
                <a:solidFill>
                  <a:srgbClr val="FFFFFF"/>
                </a:solidFill>
                <a:latin typeface="Times New Roman" panose="02020603050405020304" pitchFamily="18" charset="0"/>
                <a:cs typeface="Times New Roman" panose="02020603050405020304" pitchFamily="18" charset="0"/>
              </a:rPr>
              <a:t>Overlap: Empathy, interpersonal effectiveness</a:t>
            </a:r>
          </a:p>
          <a:p>
            <a:r>
              <a:rPr lang="en-US" dirty="0">
                <a:solidFill>
                  <a:srgbClr val="FFFFFF"/>
                </a:solidFill>
                <a:latin typeface="Times New Roman" panose="02020603050405020304" pitchFamily="18" charset="0"/>
                <a:cs typeface="Times New Roman" panose="02020603050405020304" pitchFamily="18" charset="0"/>
              </a:rPr>
              <a:t>Both EI and CQ require self-awareness and empathy. However, EI focuses on managing emotions in interpersonal contexts, while CQ specifically enables effective adaptation to diverse cultural norms and situations (Gartner, 2021).</a:t>
            </a:r>
          </a:p>
          <a:p>
            <a:endParaRPr lang="en-US" dirty="0">
              <a:solidFill>
                <a:srgbClr val="FFFFFF"/>
              </a:solidFill>
              <a:latin typeface="Times New Roman" panose="02020603050405020304" pitchFamily="18" charset="0"/>
              <a:cs typeface="Times New Roman" panose="02020603050405020304" pitchFamily="18" charset="0"/>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Hands holding each other's wrists and interlinked to form a circle">
            <a:extLst>
              <a:ext uri="{FF2B5EF4-FFF2-40B4-BE49-F238E27FC236}">
                <a16:creationId xmlns:a16="http://schemas.microsoft.com/office/drawing/2014/main" id="{94FDCA5D-1D66-6A00-CDC1-E84919E2DB72}"/>
              </a:ext>
            </a:extLst>
          </p:cNvPr>
          <p:cNvPicPr>
            <a:picLocks noChangeAspect="1"/>
          </p:cNvPicPr>
          <p:nvPr/>
        </p:nvPicPr>
        <p:blipFill>
          <a:blip r:embed="rId4"/>
          <a:srcRect l="27663" r="24028"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043901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anim calcmode="lin" valueType="num">
                                      <p:cBhvr>
                                        <p:cTn id="8" dur="500" fill="hold"/>
                                        <p:tgtEl>
                                          <p:spTgt spid="2"/>
                                        </p:tgtEl>
                                        <p:attrNameLst>
                                          <p:attrName>ppt_x</p:attrName>
                                        </p:attrNameLst>
                                      </p:cBhvr>
                                      <p:tavLst>
                                        <p:tav tm="0">
                                          <p:val>
                                            <p:strVal val="#ppt_x"/>
                                          </p:val>
                                        </p:tav>
                                        <p:tav tm="100000">
                                          <p:val>
                                            <p:strVal val="#ppt_x"/>
                                          </p:val>
                                        </p:tav>
                                      </p:tavLst>
                                    </p:anim>
                                    <p:anim calcmode="lin" valueType="num">
                                      <p:cBhvr>
                                        <p:cTn id="9" dur="5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21" presetClass="entr" presetSubtype="1"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heel(1)">
                                      <p:cBhvr>
                                        <p:cTn id="13" dur="1000"/>
                                        <p:tgtEl>
                                          <p:spTgt spid="5"/>
                                        </p:tgtEl>
                                      </p:cBhvr>
                                    </p:animEffect>
                                  </p:childTnLst>
                                </p:cTn>
                              </p:par>
                            </p:childTnLst>
                          </p:cTn>
                        </p:par>
                        <p:par>
                          <p:cTn id="14" fill="hold">
                            <p:stCondLst>
                              <p:cond delay="1500"/>
                            </p:stCondLst>
                            <p:childTnLst>
                              <p:par>
                                <p:cTn id="15" presetID="45" presetClass="entr" presetSubtype="0"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750"/>
                                        <p:tgtEl>
                                          <p:spTgt spid="3">
                                            <p:txEl>
                                              <p:pRg st="0" end="0"/>
                                            </p:txEl>
                                          </p:spTgt>
                                        </p:tgtEl>
                                      </p:cBhvr>
                                    </p:animEffect>
                                    <p:anim calcmode="lin" valueType="num">
                                      <p:cBhvr>
                                        <p:cTn id="18" dur="75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9" dur="75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par>
                          <p:cTn id="20" fill="hold">
                            <p:stCondLst>
                              <p:cond delay="2250"/>
                            </p:stCondLst>
                            <p:childTnLst>
                              <p:par>
                                <p:cTn id="21" presetID="45" presetClass="entr" presetSubtype="0" fill="hold" grpId="0" nodeType="after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750"/>
                                        <p:tgtEl>
                                          <p:spTgt spid="3">
                                            <p:txEl>
                                              <p:pRg st="1" end="1"/>
                                            </p:txEl>
                                          </p:spTgt>
                                        </p:tgtEl>
                                      </p:cBhvr>
                                    </p:animEffect>
                                    <p:anim calcmode="lin" valueType="num">
                                      <p:cBhvr>
                                        <p:cTn id="24" dur="75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5" dur="75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par>
                          <p:cTn id="26" fill="hold">
                            <p:stCondLst>
                              <p:cond delay="3000"/>
                            </p:stCondLst>
                            <p:childTnLst>
                              <p:par>
                                <p:cTn id="27" presetID="45" presetClass="entr" presetSubtype="0" fill="hold" grpId="0" nodeType="after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750"/>
                                        <p:tgtEl>
                                          <p:spTgt spid="3">
                                            <p:txEl>
                                              <p:pRg st="2" end="2"/>
                                            </p:txEl>
                                          </p:spTgt>
                                        </p:tgtEl>
                                      </p:cBhvr>
                                    </p:animEffect>
                                    <p:anim calcmode="lin" valueType="num">
                                      <p:cBhvr>
                                        <p:cTn id="30" dur="75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31" dur="75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par>
                          <p:cTn id="32" fill="hold">
                            <p:stCondLst>
                              <p:cond delay="3750"/>
                            </p:stCondLst>
                            <p:childTnLst>
                              <p:par>
                                <p:cTn id="33" presetID="45" presetClass="entr" presetSubtype="0" fill="hold" grpId="0" nodeType="after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750"/>
                                        <p:tgtEl>
                                          <p:spTgt spid="3">
                                            <p:txEl>
                                              <p:pRg st="3" end="3"/>
                                            </p:txEl>
                                          </p:spTgt>
                                        </p:tgtEl>
                                      </p:cBhvr>
                                    </p:animEffect>
                                    <p:anim calcmode="lin" valueType="num">
                                      <p:cBhvr>
                                        <p:cTn id="36" dur="75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7" dur="75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9"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74D8082-C487-39F3-C567-AC827CEBD905}"/>
              </a:ext>
            </a:extLst>
          </p:cNvPr>
          <p:cNvSpPr>
            <a:spLocks noGrp="1"/>
          </p:cNvSpPr>
          <p:nvPr>
            <p:ph type="title"/>
          </p:nvPr>
        </p:nvSpPr>
        <p:spPr>
          <a:xfrm>
            <a:off x="648930" y="629267"/>
            <a:ext cx="9252154" cy="1016654"/>
          </a:xfrm>
        </p:spPr>
        <p:txBody>
          <a:bodyPr>
            <a:normAutofit/>
          </a:bodyPr>
          <a:lstStyle/>
          <a:p>
            <a:r>
              <a:rPr lang="en-US" b="1" dirty="0">
                <a:solidFill>
                  <a:srgbClr val="EBEBEB"/>
                </a:solidFill>
                <a:latin typeface="Times New Roman" panose="02020603050405020304" pitchFamily="18" charset="0"/>
                <a:cs typeface="Times New Roman" panose="02020603050405020304" pitchFamily="18" charset="0"/>
              </a:rPr>
              <a:t>The Power of Combining EI and CQ</a:t>
            </a:r>
          </a:p>
        </p:txBody>
      </p:sp>
      <p:sp>
        <p:nvSpPr>
          <p:cNvPr id="41" name="Rectangle 40">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Freeform: Shape 42">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US"/>
          </a:p>
        </p:txBody>
      </p:sp>
      <p:graphicFrame>
        <p:nvGraphicFramePr>
          <p:cNvPr id="5" name="Content Placeholder 2">
            <a:extLst>
              <a:ext uri="{FF2B5EF4-FFF2-40B4-BE49-F238E27FC236}">
                <a16:creationId xmlns:a16="http://schemas.microsoft.com/office/drawing/2014/main" id="{C947A47C-9B00-B18E-8868-FDEAC9EE65E9}"/>
              </a:ext>
            </a:extLst>
          </p:cNvPr>
          <p:cNvGraphicFramePr>
            <a:graphicFrameLocks noGrp="1"/>
          </p:cNvGraphicFramePr>
          <p:nvPr>
            <p:ph idx="1"/>
            <p:extLst>
              <p:ext uri="{D42A27DB-BD31-4B8C-83A1-F6EECF244321}">
                <p14:modId xmlns:p14="http://schemas.microsoft.com/office/powerpoint/2010/main" val="1152481610"/>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6087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1000"/>
                                        <p:tgtEl>
                                          <p:spTgt spid="2"/>
                                        </p:tgtEl>
                                      </p:cBhvr>
                                    </p:animEffect>
                                  </p:childTnLst>
                                </p:cTn>
                              </p:par>
                            </p:childTnLst>
                          </p:cTn>
                        </p:par>
                        <p:par>
                          <p:cTn id="8" fill="hold">
                            <p:stCondLst>
                              <p:cond delay="1000"/>
                            </p:stCondLst>
                            <p:childTnLst>
                              <p:par>
                                <p:cTn id="9" presetID="42" presetClass="entr" presetSubtype="0" fill="hold" grpId="0" nodeType="afterEffect">
                                  <p:stCondLst>
                                    <p:cond delay="0"/>
                                  </p:stCondLst>
                                  <p:childTnLst>
                                    <p:set>
                                      <p:cBhvr>
                                        <p:cTn id="10" dur="1" fill="hold">
                                          <p:stCondLst>
                                            <p:cond delay="0"/>
                                          </p:stCondLst>
                                        </p:cTn>
                                        <p:tgtEl>
                                          <p:spTgt spid="5">
                                            <p:graphicEl>
                                              <a:dgm id="{0C469B5A-EACA-6949-AB39-1E63A25ABB21}"/>
                                            </p:graphicEl>
                                          </p:spTgt>
                                        </p:tgtEl>
                                        <p:attrNameLst>
                                          <p:attrName>style.visibility</p:attrName>
                                        </p:attrNameLst>
                                      </p:cBhvr>
                                      <p:to>
                                        <p:strVal val="visible"/>
                                      </p:to>
                                    </p:set>
                                    <p:animEffect transition="in" filter="fade">
                                      <p:cBhvr>
                                        <p:cTn id="11" dur="1000"/>
                                        <p:tgtEl>
                                          <p:spTgt spid="5">
                                            <p:graphicEl>
                                              <a:dgm id="{0C469B5A-EACA-6949-AB39-1E63A25ABB21}"/>
                                            </p:graphicEl>
                                          </p:spTgt>
                                        </p:tgtEl>
                                      </p:cBhvr>
                                    </p:animEffect>
                                    <p:anim calcmode="lin" valueType="num">
                                      <p:cBhvr>
                                        <p:cTn id="12" dur="1000" fill="hold"/>
                                        <p:tgtEl>
                                          <p:spTgt spid="5">
                                            <p:graphicEl>
                                              <a:dgm id="{0C469B5A-EACA-6949-AB39-1E63A25ABB21}"/>
                                            </p:graphicEl>
                                          </p:spTgt>
                                        </p:tgtEl>
                                        <p:attrNameLst>
                                          <p:attrName>ppt_x</p:attrName>
                                        </p:attrNameLst>
                                      </p:cBhvr>
                                      <p:tavLst>
                                        <p:tav tm="0">
                                          <p:val>
                                            <p:strVal val="#ppt_x"/>
                                          </p:val>
                                        </p:tav>
                                        <p:tav tm="100000">
                                          <p:val>
                                            <p:strVal val="#ppt_x"/>
                                          </p:val>
                                        </p:tav>
                                      </p:tavLst>
                                    </p:anim>
                                    <p:anim calcmode="lin" valueType="num">
                                      <p:cBhvr>
                                        <p:cTn id="13" dur="1000" fill="hold"/>
                                        <p:tgtEl>
                                          <p:spTgt spid="5">
                                            <p:graphicEl>
                                              <a:dgm id="{0C469B5A-EACA-6949-AB39-1E63A25ABB21}"/>
                                            </p:graphicEl>
                                          </p:spTgt>
                                        </p:tgtEl>
                                        <p:attrNameLst>
                                          <p:attrName>ppt_y</p:attrName>
                                        </p:attrNameLst>
                                      </p:cBhvr>
                                      <p:tavLst>
                                        <p:tav tm="0">
                                          <p:val>
                                            <p:strVal val="#ppt_y+.1"/>
                                          </p:val>
                                        </p:tav>
                                        <p:tav tm="100000">
                                          <p:val>
                                            <p:strVal val="#ppt_y"/>
                                          </p:val>
                                        </p:tav>
                                      </p:tavLst>
                                    </p:anim>
                                  </p:childTnLst>
                                </p:cTn>
                              </p:par>
                            </p:childTnLst>
                          </p:cTn>
                        </p:par>
                        <p:par>
                          <p:cTn id="14" fill="hold">
                            <p:stCondLst>
                              <p:cond delay="2000"/>
                            </p:stCondLst>
                            <p:childTnLst>
                              <p:par>
                                <p:cTn id="15" presetID="42" presetClass="entr" presetSubtype="0" fill="hold" grpId="0" nodeType="afterEffect">
                                  <p:stCondLst>
                                    <p:cond delay="0"/>
                                  </p:stCondLst>
                                  <p:childTnLst>
                                    <p:set>
                                      <p:cBhvr>
                                        <p:cTn id="16" dur="1" fill="hold">
                                          <p:stCondLst>
                                            <p:cond delay="0"/>
                                          </p:stCondLst>
                                        </p:cTn>
                                        <p:tgtEl>
                                          <p:spTgt spid="5">
                                            <p:graphicEl>
                                              <a:dgm id="{EFA65C4D-272D-DC4B-B256-B43CD846D8F3}"/>
                                            </p:graphicEl>
                                          </p:spTgt>
                                        </p:tgtEl>
                                        <p:attrNameLst>
                                          <p:attrName>style.visibility</p:attrName>
                                        </p:attrNameLst>
                                      </p:cBhvr>
                                      <p:to>
                                        <p:strVal val="visible"/>
                                      </p:to>
                                    </p:set>
                                    <p:animEffect transition="in" filter="fade">
                                      <p:cBhvr>
                                        <p:cTn id="17" dur="1000"/>
                                        <p:tgtEl>
                                          <p:spTgt spid="5">
                                            <p:graphicEl>
                                              <a:dgm id="{EFA65C4D-272D-DC4B-B256-B43CD846D8F3}"/>
                                            </p:graphicEl>
                                          </p:spTgt>
                                        </p:tgtEl>
                                      </p:cBhvr>
                                    </p:animEffect>
                                    <p:anim calcmode="lin" valueType="num">
                                      <p:cBhvr>
                                        <p:cTn id="18" dur="1000" fill="hold"/>
                                        <p:tgtEl>
                                          <p:spTgt spid="5">
                                            <p:graphicEl>
                                              <a:dgm id="{EFA65C4D-272D-DC4B-B256-B43CD846D8F3}"/>
                                            </p:graphicEl>
                                          </p:spTgt>
                                        </p:tgtEl>
                                        <p:attrNameLst>
                                          <p:attrName>ppt_x</p:attrName>
                                        </p:attrNameLst>
                                      </p:cBhvr>
                                      <p:tavLst>
                                        <p:tav tm="0">
                                          <p:val>
                                            <p:strVal val="#ppt_x"/>
                                          </p:val>
                                        </p:tav>
                                        <p:tav tm="100000">
                                          <p:val>
                                            <p:strVal val="#ppt_x"/>
                                          </p:val>
                                        </p:tav>
                                      </p:tavLst>
                                    </p:anim>
                                    <p:anim calcmode="lin" valueType="num">
                                      <p:cBhvr>
                                        <p:cTn id="19" dur="1000" fill="hold"/>
                                        <p:tgtEl>
                                          <p:spTgt spid="5">
                                            <p:graphicEl>
                                              <a:dgm id="{EFA65C4D-272D-DC4B-B256-B43CD846D8F3}"/>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2" name="Title 1">
            <a:extLst>
              <a:ext uri="{FF2B5EF4-FFF2-40B4-BE49-F238E27FC236}">
                <a16:creationId xmlns:a16="http://schemas.microsoft.com/office/drawing/2014/main" id="{448528C4-CB5F-755D-2EC5-68C254388743}"/>
              </a:ext>
            </a:extLst>
          </p:cNvPr>
          <p:cNvSpPr>
            <a:spLocks noGrp="1"/>
          </p:cNvSpPr>
          <p:nvPr>
            <p:ph type="title"/>
          </p:nvPr>
        </p:nvSpPr>
        <p:spPr>
          <a:xfrm>
            <a:off x="1103312" y="452718"/>
            <a:ext cx="8947522" cy="1400530"/>
          </a:xfrm>
        </p:spPr>
        <p:txBody>
          <a:bodyPr anchor="ctr">
            <a:normAutofit/>
          </a:bodyPr>
          <a:lstStyle/>
          <a:p>
            <a:pPr>
              <a:lnSpc>
                <a:spcPct val="90000"/>
              </a:lnSpc>
            </a:pPr>
            <a:r>
              <a:rPr lang="en-US" sz="3600" b="1" dirty="0">
                <a:solidFill>
                  <a:srgbClr val="FFFFFF"/>
                </a:solidFill>
                <a:latin typeface="Times New Roman" panose="02020603050405020304" pitchFamily="18" charset="0"/>
                <a:cs typeface="Times New Roman" panose="02020603050405020304" pitchFamily="18" charset="0"/>
              </a:rPr>
              <a:t>Case Contrast: Elon Musk vs Satya Nadella</a:t>
            </a:r>
            <a:br>
              <a:rPr lang="en-US" sz="3600" b="1" dirty="0">
                <a:solidFill>
                  <a:srgbClr val="FFFFFF"/>
                </a:solidFill>
                <a:latin typeface="Times New Roman" panose="02020603050405020304" pitchFamily="18" charset="0"/>
                <a:cs typeface="Times New Roman" panose="02020603050405020304" pitchFamily="18" charset="0"/>
              </a:rPr>
            </a:br>
            <a:endParaRPr lang="en-US" sz="36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6561732-4C13-4B85-A62D-30B5EFB95E43}"/>
              </a:ext>
            </a:extLst>
          </p:cNvPr>
          <p:cNvSpPr>
            <a:spLocks noGrp="1"/>
          </p:cNvSpPr>
          <p:nvPr>
            <p:ph idx="1"/>
          </p:nvPr>
        </p:nvSpPr>
        <p:spPr>
          <a:xfrm>
            <a:off x="1103312" y="2763520"/>
            <a:ext cx="8946541" cy="3484879"/>
          </a:xfrm>
        </p:spPr>
        <p:txBody>
          <a:bodyPr>
            <a:normAutofit/>
          </a:bodyPr>
          <a:lstStyle/>
          <a:p>
            <a:r>
              <a:rPr lang="en-US" dirty="0">
                <a:latin typeface="Times New Roman" panose="02020603050405020304" pitchFamily="18" charset="0"/>
                <a:cs typeface="Times New Roman" panose="02020603050405020304" pitchFamily="18" charset="0"/>
              </a:rPr>
              <a:t>Elon Musk: High IQ, low EI/CQ; seen as brilliant but volatile,</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 Satya Nadella: Moderate risk-taker, high EI &amp; CQ; drives inclusive innovation, Lesson: Soft skills drive sustainable leadership (Forbes, 2023)</a:t>
            </a:r>
          </a:p>
        </p:txBody>
      </p:sp>
      <p:pic>
        <p:nvPicPr>
          <p:cNvPr id="4" name="Picture 3">
            <a:extLst>
              <a:ext uri="{FF2B5EF4-FFF2-40B4-BE49-F238E27FC236}">
                <a16:creationId xmlns:a16="http://schemas.microsoft.com/office/drawing/2014/main" id="{2A2639D3-4B27-AF31-7485-C3D935B68F24}"/>
              </a:ext>
            </a:extLst>
          </p:cNvPr>
          <p:cNvPicPr>
            <a:picLocks noChangeAspect="1"/>
          </p:cNvPicPr>
          <p:nvPr/>
        </p:nvPicPr>
        <p:blipFill>
          <a:blip r:embed="rId3"/>
          <a:stretch>
            <a:fillRect/>
          </a:stretch>
        </p:blipFill>
        <p:spPr>
          <a:xfrm>
            <a:off x="9350777" y="2286162"/>
            <a:ext cx="1231900" cy="1638300"/>
          </a:xfrm>
          <a:prstGeom prst="rect">
            <a:avLst/>
          </a:prstGeom>
        </p:spPr>
      </p:pic>
      <p:pic>
        <p:nvPicPr>
          <p:cNvPr id="5" name="Picture 4">
            <a:extLst>
              <a:ext uri="{FF2B5EF4-FFF2-40B4-BE49-F238E27FC236}">
                <a16:creationId xmlns:a16="http://schemas.microsoft.com/office/drawing/2014/main" id="{6762C99C-FBB8-0959-C9AD-7BAFA90D2251}"/>
              </a:ext>
            </a:extLst>
          </p:cNvPr>
          <p:cNvPicPr>
            <a:picLocks noChangeAspect="1"/>
          </p:cNvPicPr>
          <p:nvPr/>
        </p:nvPicPr>
        <p:blipFill>
          <a:blip r:embed="rId4"/>
          <a:stretch>
            <a:fillRect/>
          </a:stretch>
        </p:blipFill>
        <p:spPr>
          <a:xfrm>
            <a:off x="10152062" y="4427361"/>
            <a:ext cx="1257300" cy="1612900"/>
          </a:xfrm>
          <a:prstGeom prst="rect">
            <a:avLst/>
          </a:prstGeom>
        </p:spPr>
      </p:pic>
    </p:spTree>
    <p:extLst>
      <p:ext uri="{BB962C8B-B14F-4D97-AF65-F5344CB8AC3E}">
        <p14:creationId xmlns:p14="http://schemas.microsoft.com/office/powerpoint/2010/main" val="250617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1000"/>
                                        <p:tgtEl>
                                          <p:spTgt spid="2"/>
                                        </p:tgtEl>
                                      </p:cBhvr>
                                    </p:animEffect>
                                  </p:childTnLst>
                                </p:cTn>
                              </p:par>
                            </p:childTnLst>
                          </p:cTn>
                        </p:par>
                        <p:par>
                          <p:cTn id="8" fill="hold">
                            <p:stCondLst>
                              <p:cond delay="1000"/>
                            </p:stCondLst>
                            <p:childTnLst>
                              <p:par>
                                <p:cTn id="9" presetID="6" presetClass="entr" presetSubtype="16"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1000"/>
                                        <p:tgtEl>
                                          <p:spTgt spid="4"/>
                                        </p:tgtEl>
                                      </p:cBhvr>
                                    </p:animEffect>
                                  </p:childTnLst>
                                </p:cTn>
                              </p:par>
                            </p:childTnLst>
                          </p:cTn>
                        </p:par>
                        <p:par>
                          <p:cTn id="12" fill="hold">
                            <p:stCondLst>
                              <p:cond delay="2000"/>
                            </p:stCondLst>
                            <p:childTnLst>
                              <p:par>
                                <p:cTn id="13" presetID="22" presetClass="entr" presetSubtype="4"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par>
                          <p:cTn id="16" fill="hold">
                            <p:stCondLst>
                              <p:cond delay="2500"/>
                            </p:stCondLst>
                            <p:childTnLst>
                              <p:par>
                                <p:cTn id="17" presetID="2" presetClass="entr" presetSubtype="4" fill="hold" grpId="0" nodeType="after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21" fill="hold">
                            <p:stCondLst>
                              <p:cond delay="3000"/>
                            </p:stCondLst>
                            <p:childTnLst>
                              <p:par>
                                <p:cTn id="22" presetID="2" presetClass="entr" presetSubtype="4" fill="hold" grpId="0" nodeType="after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 calcmode="lin" valueType="num">
                                      <p:cBhvr additive="base">
                                        <p:cTn id="2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2" name="Title 1">
            <a:extLst>
              <a:ext uri="{FF2B5EF4-FFF2-40B4-BE49-F238E27FC236}">
                <a16:creationId xmlns:a16="http://schemas.microsoft.com/office/drawing/2014/main" id="{4F72A88A-8249-4FFA-CE41-D25AB87EABEE}"/>
              </a:ext>
            </a:extLst>
          </p:cNvPr>
          <p:cNvSpPr>
            <a:spLocks noGrp="1"/>
          </p:cNvSpPr>
          <p:nvPr>
            <p:ph type="title"/>
          </p:nvPr>
        </p:nvSpPr>
        <p:spPr>
          <a:xfrm>
            <a:off x="1103312" y="452718"/>
            <a:ext cx="8947522" cy="1400530"/>
          </a:xfrm>
        </p:spPr>
        <p:txBody>
          <a:bodyPr anchor="ctr">
            <a:normAutofit/>
          </a:bodyPr>
          <a:lstStyle/>
          <a:p>
            <a:r>
              <a:rPr lang="en-US" b="1" dirty="0">
                <a:solidFill>
                  <a:srgbClr val="FFFFFF"/>
                </a:solidFill>
                <a:latin typeface="Times New Roman" panose="02020603050405020304" pitchFamily="18" charset="0"/>
                <a:cs typeface="Times New Roman" panose="02020603050405020304" pitchFamily="18" charset="0"/>
              </a:rPr>
              <a:t>Summary of Key Insights</a:t>
            </a:r>
            <a:br>
              <a:rPr lang="en-US" b="1" dirty="0">
                <a:solidFill>
                  <a:srgbClr val="FFFFFF"/>
                </a:solidFill>
                <a:latin typeface="Times New Roman" panose="02020603050405020304" pitchFamily="18" charset="0"/>
                <a:cs typeface="Times New Roman" panose="02020603050405020304" pitchFamily="18" charset="0"/>
              </a:rPr>
            </a:br>
            <a:endParaRPr lang="en-US"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910C0C-A7E0-7904-E31C-2109EDD0BC8C}"/>
              </a:ext>
            </a:extLst>
          </p:cNvPr>
          <p:cNvSpPr>
            <a:spLocks noGrp="1"/>
          </p:cNvSpPr>
          <p:nvPr>
            <p:ph idx="1"/>
          </p:nvPr>
        </p:nvSpPr>
        <p:spPr>
          <a:xfrm>
            <a:off x="1103312" y="2763520"/>
            <a:ext cx="8946541" cy="3484879"/>
          </a:xfrm>
        </p:spPr>
        <p:txBody>
          <a:bodyPr>
            <a:normAutofit/>
          </a:bodyPr>
          <a:lstStyle/>
          <a:p>
            <a:r>
              <a:rPr lang="en-US" dirty="0">
                <a:latin typeface="Times New Roman" panose="02020603050405020304" pitchFamily="18" charset="0"/>
                <a:cs typeface="Times New Roman" panose="02020603050405020304" pitchFamily="18" charset="0"/>
              </a:rPr>
              <a:t>EI and CQ are learnable leadership skills</a:t>
            </a:r>
          </a:p>
          <a:p>
            <a:r>
              <a:rPr lang="en-US" dirty="0">
                <a:latin typeface="Times New Roman" panose="02020603050405020304" pitchFamily="18" charset="0"/>
                <a:cs typeface="Times New Roman" panose="02020603050405020304" pitchFamily="18" charset="0"/>
              </a:rPr>
              <a:t> Models by Goleman, Earley &amp; Ang offer actionable frameworks,</a:t>
            </a:r>
          </a:p>
          <a:p>
            <a:r>
              <a:rPr lang="en-US" dirty="0">
                <a:latin typeface="Times New Roman" panose="02020603050405020304" pitchFamily="18" charset="0"/>
                <a:cs typeface="Times New Roman" panose="02020603050405020304" pitchFamily="18" charset="0"/>
              </a:rPr>
              <a:t>Real-world leaders show how they shape success in diverse settings (Gartner, 2021).</a:t>
            </a:r>
          </a:p>
        </p:txBody>
      </p:sp>
    </p:spTree>
    <p:extLst>
      <p:ext uri="{BB962C8B-B14F-4D97-AF65-F5344CB8AC3E}">
        <p14:creationId xmlns:p14="http://schemas.microsoft.com/office/powerpoint/2010/main" val="3461230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ppt_w</p:attrName>
                                        </p:attrNameLst>
                                      </p:cBhvr>
                                      <p:tavLst>
                                        <p:tav tm="0" fmla="#ppt_w*sin(2.5*pi*$)">
                                          <p:val>
                                            <p:fltVal val="0"/>
                                          </p:val>
                                        </p:tav>
                                        <p:tav tm="100000">
                                          <p:val>
                                            <p:fltVal val="1"/>
                                          </p:val>
                                        </p:tav>
                                      </p:tavLst>
                                    </p:anim>
                                    <p:anim calcmode="lin" valueType="num">
                                      <p:cBhvr>
                                        <p:cTn id="9" dur="100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22" presetClass="entr" presetSubtype="4"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par>
                          <p:cTn id="14" fill="hold">
                            <p:stCondLst>
                              <p:cond delay="1500"/>
                            </p:stCondLst>
                            <p:childTnLst>
                              <p:par>
                                <p:cTn id="15" presetID="22" presetClass="entr" presetSubtype="4"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par>
                          <p:cTn id="18" fill="hold">
                            <p:stCondLst>
                              <p:cond delay="2000"/>
                            </p:stCondLst>
                            <p:childTnLst>
                              <p:par>
                                <p:cTn id="19" presetID="22" presetClass="entr" presetSubtype="4"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D988F-33D9-F99E-A1FB-24A922E936C3}"/>
              </a:ext>
            </a:extLst>
          </p:cNvPr>
          <p:cNvSpPr>
            <a:spLocks noGrp="1"/>
          </p:cNvSpPr>
          <p:nvPr>
            <p:ph type="title"/>
          </p:nvPr>
        </p:nvSpPr>
        <p:spPr>
          <a:xfrm>
            <a:off x="643855" y="1447800"/>
            <a:ext cx="3108626" cy="4572000"/>
          </a:xfrm>
        </p:spPr>
        <p:txBody>
          <a:bodyPr anchor="ctr">
            <a:normAutofit/>
          </a:bodyPr>
          <a:lstStyle/>
          <a:p>
            <a:r>
              <a:rPr lang="en-US" sz="3000" dirty="0">
                <a:solidFill>
                  <a:srgbClr val="F2F2F2"/>
                </a:solidFill>
                <a:latin typeface="Times New Roman" panose="02020603050405020304" pitchFamily="18" charset="0"/>
                <a:cs typeface="Times New Roman" panose="02020603050405020304" pitchFamily="18" charset="0"/>
              </a:rPr>
              <a:t>Recommendations for Aspiring Leaders</a:t>
            </a:r>
            <a:br>
              <a:rPr lang="en-US" sz="3000" dirty="0">
                <a:solidFill>
                  <a:srgbClr val="F2F2F2"/>
                </a:solidFill>
                <a:latin typeface="Times New Roman" panose="02020603050405020304" pitchFamily="18" charset="0"/>
                <a:cs typeface="Times New Roman" panose="02020603050405020304" pitchFamily="18" charset="0"/>
              </a:rPr>
            </a:br>
            <a:endParaRPr lang="en-US" sz="3000" dirty="0">
              <a:solidFill>
                <a:srgbClr val="F2F2F2"/>
              </a:solidFill>
              <a:latin typeface="Times New Roman" panose="02020603050405020304" pitchFamily="18" charset="0"/>
              <a:cs typeface="Times New Roman" panose="02020603050405020304" pitchFamily="18" charset="0"/>
            </a:endParaRPr>
          </a:p>
        </p:txBody>
      </p:sp>
      <p:sp>
        <p:nvSpPr>
          <p:cNvPr id="47" name="Freeform: Shape 46">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51" name="Rectangle 50">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30" name="Content Placeholder 2">
            <a:extLst>
              <a:ext uri="{FF2B5EF4-FFF2-40B4-BE49-F238E27FC236}">
                <a16:creationId xmlns:a16="http://schemas.microsoft.com/office/drawing/2014/main" id="{6C5F356C-C7AD-BC75-FF4E-9BE9D5651B71}"/>
              </a:ext>
            </a:extLst>
          </p:cNvPr>
          <p:cNvGraphicFramePr/>
          <p:nvPr>
            <p:extLst>
              <p:ext uri="{D42A27DB-BD31-4B8C-83A1-F6EECF244321}">
                <p14:modId xmlns:p14="http://schemas.microsoft.com/office/powerpoint/2010/main" val="724461340"/>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1763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0"/>
                                        </p:tgtEl>
                                        <p:attrNameLst>
                                          <p:attrName>style.visibility</p:attrName>
                                        </p:attrNameLst>
                                      </p:cBhvr>
                                      <p:to>
                                        <p:strVal val="visible"/>
                                      </p:to>
                                    </p:set>
                                    <p:anim calcmode="lin" valueType="num">
                                      <p:cBhvr additive="base">
                                        <p:cTn id="12" dur="500" fill="hold"/>
                                        <p:tgtEl>
                                          <p:spTgt spid="30"/>
                                        </p:tgtEl>
                                        <p:attrNameLst>
                                          <p:attrName>ppt_x</p:attrName>
                                        </p:attrNameLst>
                                      </p:cBhvr>
                                      <p:tavLst>
                                        <p:tav tm="0">
                                          <p:val>
                                            <p:strVal val="#ppt_x"/>
                                          </p:val>
                                        </p:tav>
                                        <p:tav tm="100000">
                                          <p:val>
                                            <p:strVal val="#ppt_x"/>
                                          </p:val>
                                        </p:tav>
                                      </p:tavLst>
                                    </p:anim>
                                    <p:anim calcmode="lin" valueType="num">
                                      <p:cBhvr additive="base">
                                        <p:cTn id="13"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0"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A9B4DB73-8874-61FF-48A4-517917DA3C6E}"/>
              </a:ext>
            </a:extLst>
          </p:cNvPr>
          <p:cNvSpPr>
            <a:spLocks noGrp="1"/>
          </p:cNvSpPr>
          <p:nvPr>
            <p:ph idx="1"/>
          </p:nvPr>
        </p:nvSpPr>
        <p:spPr>
          <a:xfrm>
            <a:off x="1154955" y="4777380"/>
            <a:ext cx="6974911" cy="861420"/>
          </a:xfrm>
        </p:spPr>
        <p:txBody>
          <a:bodyPr vert="horz" lIns="91440" tIns="45720" rIns="91440" bIns="45720" rtlCol="0" anchor="t">
            <a:normAutofit/>
          </a:bodyPr>
          <a:lstStyle/>
          <a:p>
            <a:pPr marL="0" indent="0">
              <a:buNone/>
            </a:pPr>
            <a:r>
              <a:rPr lang="en-US" b="0" i="0" kern="1200" cap="all" dirty="0">
                <a:solidFill>
                  <a:schemeClr val="tx1">
                    <a:lumMod val="85000"/>
                    <a:lumOff val="15000"/>
                  </a:schemeClr>
                </a:solidFill>
                <a:latin typeface="+mj-lt"/>
                <a:ea typeface="+mj-ea"/>
                <a:cs typeface="+mj-cs"/>
              </a:rPr>
              <a:t>“We’d love to hear your thoughts or answer any questions.”</a:t>
            </a:r>
          </a:p>
        </p:txBody>
      </p:sp>
      <p:sp>
        <p:nvSpPr>
          <p:cNvPr id="2" name="Title 1">
            <a:extLst>
              <a:ext uri="{FF2B5EF4-FFF2-40B4-BE49-F238E27FC236}">
                <a16:creationId xmlns:a16="http://schemas.microsoft.com/office/drawing/2014/main" id="{7AE19674-DDD4-AB11-6481-0A2F4CFDF6BD}"/>
              </a:ext>
            </a:extLst>
          </p:cNvPr>
          <p:cNvSpPr>
            <a:spLocks noGrp="1"/>
          </p:cNvSpPr>
          <p:nvPr>
            <p:ph type="title"/>
          </p:nvPr>
        </p:nvSpPr>
        <p:spPr>
          <a:xfrm>
            <a:off x="1154955" y="1447800"/>
            <a:ext cx="6974915" cy="3329581"/>
          </a:xfrm>
        </p:spPr>
        <p:txBody>
          <a:bodyPr vert="horz" lIns="91440" tIns="45720" rIns="91440" bIns="45720" rtlCol="0" anchor="b">
            <a:normAutofit/>
          </a:bodyPr>
          <a:lstStyle/>
          <a:p>
            <a:r>
              <a:rPr lang="en-US" sz="7200" b="0" i="0" kern="1200" dirty="0">
                <a:solidFill>
                  <a:schemeClr val="tx2"/>
                </a:solidFill>
                <a:latin typeface="+mj-lt"/>
                <a:ea typeface="+mj-ea"/>
                <a:cs typeface="+mj-cs"/>
              </a:rPr>
              <a:t>Questions &amp; Discussion</a:t>
            </a:r>
          </a:p>
        </p:txBody>
      </p:sp>
      <p:sp>
        <p:nvSpPr>
          <p:cNvPr id="26" name="Rectangle 25">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254546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heel(1)">
                                      <p:cBhvr>
                                        <p:cTn id="11"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B731B-F848-F0CE-D158-203413FE4AF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BC492EB5-BEC0-F897-65E6-412D17BCE016}"/>
              </a:ext>
            </a:extLst>
          </p:cNvPr>
          <p:cNvSpPr>
            <a:spLocks noGrp="1"/>
          </p:cNvSpPr>
          <p:nvPr>
            <p:ph idx="1"/>
          </p:nvPr>
        </p:nvSpPr>
        <p:spPr>
          <a:xfrm>
            <a:off x="1103312" y="2052918"/>
            <a:ext cx="10370933" cy="4195481"/>
          </a:xfrm>
        </p:spPr>
        <p:txBody>
          <a:bodyPr>
            <a:normAutofit fontScale="92500" lnSpcReduction="20000"/>
          </a:bodyPr>
          <a:lstStyle/>
          <a:p>
            <a:pPr algn="just"/>
            <a:r>
              <a:rPr lang="en-US" sz="2400" dirty="0">
                <a:latin typeface="Times New Roman" panose="02020603050405020304" pitchFamily="18" charset="0"/>
                <a:cs typeface="Times New Roman" panose="02020603050405020304" pitchFamily="18" charset="0"/>
              </a:rPr>
              <a:t>BBC, 2019. Christchurch shooting: Jacinda Ardern's response wins praise. </a:t>
            </a:r>
            <a:r>
              <a:rPr lang="en-US" sz="2400" i="1" dirty="0">
                <a:latin typeface="Times New Roman" panose="02020603050405020304" pitchFamily="18" charset="0"/>
                <a:cs typeface="Times New Roman" panose="02020603050405020304" pitchFamily="18" charset="0"/>
              </a:rPr>
              <a:t>BBC News</a:t>
            </a:r>
            <a:r>
              <a:rPr lang="en-US" sz="2400" dirty="0">
                <a:latin typeface="Times New Roman" panose="02020603050405020304" pitchFamily="18" charset="0"/>
                <a:cs typeface="Times New Roman" panose="02020603050405020304" pitchFamily="18" charset="0"/>
              </a:rPr>
              <a:t>. Available at: </a:t>
            </a:r>
            <a:r>
              <a:rPr lang="en-US" sz="2400" dirty="0">
                <a:latin typeface="Times New Roman" panose="02020603050405020304" pitchFamily="18" charset="0"/>
                <a:cs typeface="Times New Roman" panose="02020603050405020304" pitchFamily="18" charset="0"/>
                <a:hlinkClick r:id="rId3"/>
              </a:rPr>
              <a:t>https://www.bbc.com/news/world-asia-47601827</a:t>
            </a:r>
            <a:r>
              <a:rPr lang="en-US" sz="2400" dirty="0">
                <a:latin typeface="Times New Roman" panose="02020603050405020304" pitchFamily="18" charset="0"/>
                <a:cs typeface="Times New Roman" panose="02020603050405020304" pitchFamily="18" charset="0"/>
              </a:rPr>
              <a:t> [Accessed 15 May 2024].</a:t>
            </a:r>
          </a:p>
          <a:p>
            <a:pPr algn="just"/>
            <a:r>
              <a:rPr lang="en-US" sz="2400" dirty="0">
                <a:latin typeface="Times New Roman" panose="02020603050405020304" pitchFamily="18" charset="0"/>
                <a:cs typeface="Times New Roman" panose="02020603050405020304" pitchFamily="18" charset="0"/>
              </a:rPr>
              <a:t>Business Insider, 2020, December. How Sundar Pichai's calm leadership style is perfect for Google. </a:t>
            </a:r>
            <a:r>
              <a:rPr lang="en-US" sz="2400" i="1" dirty="0">
                <a:latin typeface="Times New Roman" panose="02020603050405020304" pitchFamily="18" charset="0"/>
                <a:cs typeface="Times New Roman" panose="02020603050405020304" pitchFamily="18" charset="0"/>
              </a:rPr>
              <a:t>Business Insider</a:t>
            </a:r>
            <a:r>
              <a:rPr lang="en-US" sz="2400" dirty="0">
                <a:latin typeface="Times New Roman" panose="02020603050405020304" pitchFamily="18" charset="0"/>
                <a:cs typeface="Times New Roman" panose="02020603050405020304" pitchFamily="18" charset="0"/>
              </a:rPr>
              <a:t>. Available at: </a:t>
            </a:r>
            <a:r>
              <a:rPr lang="en-US" sz="2400" dirty="0">
                <a:latin typeface="Times New Roman" panose="02020603050405020304" pitchFamily="18" charset="0"/>
                <a:cs typeface="Times New Roman" panose="02020603050405020304" pitchFamily="18" charset="0"/>
                <a:hlinkClick r:id="rId4"/>
              </a:rPr>
              <a:t>https://www.businessinsider.com/sundar-pichai-leadership-style-google-2020-12</a:t>
            </a:r>
            <a:r>
              <a:rPr lang="en-US" sz="2400" dirty="0">
                <a:latin typeface="Times New Roman" panose="02020603050405020304" pitchFamily="18" charset="0"/>
                <a:cs typeface="Times New Roman" panose="02020603050405020304" pitchFamily="18" charset="0"/>
              </a:rPr>
              <a:t> [Accessed 15 May 2024].</a:t>
            </a:r>
          </a:p>
          <a:p>
            <a:pPr algn="just"/>
            <a:r>
              <a:rPr lang="en-US" sz="2400" dirty="0">
                <a:latin typeface="Times New Roman" panose="02020603050405020304" pitchFamily="18" charset="0"/>
                <a:cs typeface="Times New Roman" panose="02020603050405020304" pitchFamily="18" charset="0"/>
              </a:rPr>
              <a:t>Earley, P.C. and Ang, S., 2003. </a:t>
            </a:r>
            <a:r>
              <a:rPr lang="en-US" sz="2400" i="1" dirty="0">
                <a:latin typeface="Times New Roman" panose="02020603050405020304" pitchFamily="18" charset="0"/>
                <a:cs typeface="Times New Roman" panose="02020603050405020304" pitchFamily="18" charset="0"/>
              </a:rPr>
              <a:t>Cultural Intelligence: Individual Interactions Across Cultures</a:t>
            </a:r>
            <a:r>
              <a:rPr lang="en-US" sz="2400" dirty="0">
                <a:latin typeface="Times New Roman" panose="02020603050405020304" pitchFamily="18" charset="0"/>
                <a:cs typeface="Times New Roman" panose="02020603050405020304" pitchFamily="18" charset="0"/>
              </a:rPr>
              <a:t>. Stanford University Press, Stanford.</a:t>
            </a:r>
          </a:p>
          <a:p>
            <a:pPr algn="just"/>
            <a:r>
              <a:rPr lang="en-US" sz="2400" dirty="0">
                <a:latin typeface="Times New Roman" panose="02020603050405020304" pitchFamily="18" charset="0"/>
                <a:cs typeface="Times New Roman" panose="02020603050405020304" pitchFamily="18" charset="0"/>
              </a:rPr>
              <a:t>Financial Times, 2022. EMBL director-general Edith Heard on leadership and empathy. </a:t>
            </a:r>
            <a:r>
              <a:rPr lang="en-US" sz="2400" i="1" dirty="0">
                <a:latin typeface="Times New Roman" panose="02020603050405020304" pitchFamily="18" charset="0"/>
                <a:cs typeface="Times New Roman" panose="02020603050405020304" pitchFamily="18" charset="0"/>
              </a:rPr>
              <a:t>Financial Times</a:t>
            </a:r>
            <a:r>
              <a:rPr lang="en-US" sz="2400" dirty="0">
                <a:latin typeface="Times New Roman" panose="02020603050405020304" pitchFamily="18" charset="0"/>
                <a:cs typeface="Times New Roman" panose="02020603050405020304" pitchFamily="18" charset="0"/>
              </a:rPr>
              <a:t>. Available at: </a:t>
            </a:r>
            <a:r>
              <a:rPr lang="en-US" sz="2400" dirty="0">
                <a:latin typeface="Times New Roman" panose="02020603050405020304" pitchFamily="18" charset="0"/>
                <a:cs typeface="Times New Roman" panose="02020603050405020304" pitchFamily="18" charset="0"/>
                <a:hlinkClick r:id="rId5"/>
              </a:rPr>
              <a:t>https://www.ft.com/content/</a:t>
            </a:r>
            <a:r>
              <a:rPr lang="en-US" sz="2400" dirty="0">
                <a:latin typeface="Times New Roman" panose="02020603050405020304" pitchFamily="18" charset="0"/>
                <a:cs typeface="Times New Roman" panose="02020603050405020304" pitchFamily="18" charset="0"/>
              </a:rPr>
              <a:t> [Accessed 15 May 2024].</a:t>
            </a:r>
          </a:p>
          <a:p>
            <a:pPr algn="just"/>
            <a:r>
              <a:rPr lang="en-US" sz="2400" dirty="0">
                <a:latin typeface="Times New Roman" panose="02020603050405020304" pitchFamily="18" charset="0"/>
                <a:cs typeface="Times New Roman" panose="02020603050405020304" pitchFamily="18" charset="0"/>
              </a:rPr>
              <a:t>Forbes, 2018. How Indra Nooyi turned design thinking into a strategy. </a:t>
            </a:r>
            <a:r>
              <a:rPr lang="en-US" sz="2400" i="1" dirty="0">
                <a:latin typeface="Times New Roman" panose="02020603050405020304" pitchFamily="18" charset="0"/>
                <a:cs typeface="Times New Roman" panose="02020603050405020304" pitchFamily="18" charset="0"/>
              </a:rPr>
              <a:t>Forbes</a:t>
            </a:r>
            <a:r>
              <a:rPr lang="en-US" sz="2400" dirty="0">
                <a:latin typeface="Times New Roman" panose="02020603050405020304" pitchFamily="18" charset="0"/>
                <a:cs typeface="Times New Roman" panose="02020603050405020304" pitchFamily="18" charset="0"/>
              </a:rPr>
              <a:t>. Available at: </a:t>
            </a:r>
            <a:r>
              <a:rPr lang="en-US" sz="2400" dirty="0">
                <a:latin typeface="Times New Roman" panose="02020603050405020304" pitchFamily="18" charset="0"/>
                <a:cs typeface="Times New Roman" panose="02020603050405020304" pitchFamily="18" charset="0"/>
                <a:hlinkClick r:id="rId6"/>
              </a:rPr>
              <a:t>https://www.forbes.com/sites/</a:t>
            </a:r>
            <a:r>
              <a:rPr lang="en-US" sz="2400" dirty="0">
                <a:latin typeface="Times New Roman" panose="02020603050405020304" pitchFamily="18" charset="0"/>
                <a:cs typeface="Times New Roman" panose="02020603050405020304" pitchFamily="18" charset="0"/>
              </a:rPr>
              <a:t> [Accessed 15 May 2024].</a:t>
            </a:r>
          </a:p>
          <a:p>
            <a:pPr algn="just"/>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1271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31"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3" dur="5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4" dur="500"/>
                                        <p:tgtEl>
                                          <p:spTgt spid="3">
                                            <p:txEl>
                                              <p:pRg st="0" end="0"/>
                                            </p:txEl>
                                          </p:spTgt>
                                        </p:tgtEl>
                                      </p:cBhvr>
                                    </p:animEffect>
                                  </p:childTnLst>
                                </p:cTn>
                              </p:par>
                            </p:childTnLst>
                          </p:cTn>
                        </p:par>
                        <p:par>
                          <p:cTn id="15" fill="hold">
                            <p:stCondLst>
                              <p:cond delay="1000"/>
                            </p:stCondLst>
                            <p:childTnLst>
                              <p:par>
                                <p:cTn id="16" presetID="31" presetClass="entr" presetSubtype="0"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0" dur="5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1" dur="500"/>
                                        <p:tgtEl>
                                          <p:spTgt spid="3">
                                            <p:txEl>
                                              <p:pRg st="1" end="1"/>
                                            </p:txEl>
                                          </p:spTgt>
                                        </p:tgtEl>
                                      </p:cBhvr>
                                    </p:animEffect>
                                  </p:childTnLst>
                                </p:cTn>
                              </p:par>
                            </p:childTnLst>
                          </p:cTn>
                        </p:par>
                        <p:par>
                          <p:cTn id="22" fill="hold">
                            <p:stCondLst>
                              <p:cond delay="1500"/>
                            </p:stCondLst>
                            <p:childTnLst>
                              <p:par>
                                <p:cTn id="23" presetID="31"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p:cTn id="25"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7" dur="5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8" dur="500"/>
                                        <p:tgtEl>
                                          <p:spTgt spid="3">
                                            <p:txEl>
                                              <p:pRg st="2" end="2"/>
                                            </p:txEl>
                                          </p:spTgt>
                                        </p:tgtEl>
                                      </p:cBhvr>
                                    </p:animEffect>
                                  </p:childTnLst>
                                </p:cTn>
                              </p:par>
                            </p:childTnLst>
                          </p:cTn>
                        </p:par>
                        <p:par>
                          <p:cTn id="29" fill="hold">
                            <p:stCondLst>
                              <p:cond delay="2000"/>
                            </p:stCondLst>
                            <p:childTnLst>
                              <p:par>
                                <p:cTn id="30" presetID="31" presetClass="entr" presetSubtype="0" fill="hold" grpId="0" nodeType="after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p:cTn id="3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4" dur="5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5" dur="500"/>
                                        <p:tgtEl>
                                          <p:spTgt spid="3">
                                            <p:txEl>
                                              <p:pRg st="3" end="3"/>
                                            </p:txEl>
                                          </p:spTgt>
                                        </p:tgtEl>
                                      </p:cBhvr>
                                    </p:animEffect>
                                  </p:childTnLst>
                                </p:cTn>
                              </p:par>
                            </p:childTnLst>
                          </p:cTn>
                        </p:par>
                        <p:par>
                          <p:cTn id="36" fill="hold">
                            <p:stCondLst>
                              <p:cond delay="2500"/>
                            </p:stCondLst>
                            <p:childTnLst>
                              <p:par>
                                <p:cTn id="37" presetID="31" presetClass="entr" presetSubtype="0" fill="hold" grpId="0" nodeType="after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5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5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D9722-F878-2D4C-0969-3872170CECC5}"/>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84525773-0479-86C3-98FA-BDA340D2E492}"/>
              </a:ext>
            </a:extLst>
          </p:cNvPr>
          <p:cNvSpPr>
            <a:spLocks noGrp="1"/>
          </p:cNvSpPr>
          <p:nvPr>
            <p:ph idx="1"/>
          </p:nvPr>
        </p:nvSpPr>
        <p:spPr>
          <a:xfrm>
            <a:off x="191730" y="1268361"/>
            <a:ext cx="11724968" cy="5456903"/>
          </a:xfrm>
        </p:spPr>
        <p:txBody>
          <a:bodyPr>
            <a:normAutofit lnSpcReduction="10000"/>
          </a:bodyPr>
          <a:lstStyle/>
          <a:p>
            <a:r>
              <a:rPr lang="en-US" sz="1600" dirty="0">
                <a:latin typeface="Times New Roman" panose="02020603050405020304" pitchFamily="18" charset="0"/>
                <a:cs typeface="Times New Roman" panose="02020603050405020304" pitchFamily="18" charset="0"/>
              </a:rPr>
              <a:t>Forbes, 2023. How Satya Nadella’s empathy transformed Microsoft. </a:t>
            </a:r>
            <a:r>
              <a:rPr lang="en-US" sz="1600" i="1" dirty="0">
                <a:latin typeface="Times New Roman" panose="02020603050405020304" pitchFamily="18" charset="0"/>
                <a:cs typeface="Times New Roman" panose="02020603050405020304" pitchFamily="18" charset="0"/>
              </a:rPr>
              <a:t>Forbes</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3"/>
              </a:rPr>
              <a:t>https://www.forbes.com/sites/</a:t>
            </a:r>
            <a:r>
              <a:rPr lang="en-US" sz="1600" dirty="0">
                <a:latin typeface="Times New Roman" panose="02020603050405020304" pitchFamily="18" charset="0"/>
                <a:cs typeface="Times New Roman" panose="02020603050405020304" pitchFamily="18" charset="0"/>
              </a:rPr>
              <a:t> [Accessed 15 May 2024].</a:t>
            </a:r>
          </a:p>
          <a:p>
            <a:r>
              <a:rPr lang="en-US" sz="1600" dirty="0">
                <a:latin typeface="Times New Roman" panose="02020603050405020304" pitchFamily="18" charset="0"/>
                <a:cs typeface="Times New Roman" panose="02020603050405020304" pitchFamily="18" charset="0"/>
              </a:rPr>
              <a:t>Gartner, 2021. 4 key skills leaders need in the hybrid workplace. </a:t>
            </a:r>
            <a:r>
              <a:rPr lang="en-US" sz="1600" i="1" dirty="0">
                <a:latin typeface="Times New Roman" panose="02020603050405020304" pitchFamily="18" charset="0"/>
                <a:cs typeface="Times New Roman" panose="02020603050405020304" pitchFamily="18" charset="0"/>
              </a:rPr>
              <a:t>Gartner Insights</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rPr>
              <a:t>https://www.gartner.com</a:t>
            </a:r>
            <a:r>
              <a:rPr lang="en-US" sz="1600" dirty="0">
                <a:latin typeface="Times New Roman" panose="02020603050405020304" pitchFamily="18" charset="0"/>
                <a:cs typeface="Times New Roman" panose="02020603050405020304" pitchFamily="18" charset="0"/>
              </a:rPr>
              <a:t> [Accessed 15 May 2024].</a:t>
            </a:r>
          </a:p>
          <a:p>
            <a:r>
              <a:rPr lang="en-US" sz="1600" dirty="0">
                <a:latin typeface="Times New Roman" panose="02020603050405020304" pitchFamily="18" charset="0"/>
                <a:cs typeface="Times New Roman" panose="02020603050405020304" pitchFamily="18" charset="0"/>
              </a:rPr>
              <a:t>Goleman, D., 1995. </a:t>
            </a:r>
            <a:r>
              <a:rPr lang="en-US" sz="1600" i="1" dirty="0">
                <a:latin typeface="Times New Roman" panose="02020603050405020304" pitchFamily="18" charset="0"/>
                <a:cs typeface="Times New Roman" panose="02020603050405020304" pitchFamily="18" charset="0"/>
              </a:rPr>
              <a:t>Emotional Intelligence: Why It Can Matter More Than IQ</a:t>
            </a:r>
            <a:r>
              <a:rPr lang="en-US" sz="1600" dirty="0">
                <a:latin typeface="Times New Roman" panose="02020603050405020304" pitchFamily="18" charset="0"/>
                <a:cs typeface="Times New Roman" panose="02020603050405020304" pitchFamily="18" charset="0"/>
              </a:rPr>
              <a:t>. Bantam Books, New York.</a:t>
            </a:r>
          </a:p>
          <a:p>
            <a:r>
              <a:rPr lang="en-US" sz="1600" dirty="0">
                <a:latin typeface="Times New Roman" panose="02020603050405020304" pitchFamily="18" charset="0"/>
                <a:cs typeface="Times New Roman" panose="02020603050405020304" pitchFamily="18" charset="0"/>
              </a:rPr>
              <a:t>Goleman, D., 1998. </a:t>
            </a:r>
            <a:r>
              <a:rPr lang="en-US" sz="1600" i="1" dirty="0">
                <a:latin typeface="Times New Roman" panose="02020603050405020304" pitchFamily="18" charset="0"/>
                <a:cs typeface="Times New Roman" panose="02020603050405020304" pitchFamily="18" charset="0"/>
              </a:rPr>
              <a:t>Working with Emotional Intelligence</a:t>
            </a:r>
            <a:r>
              <a:rPr lang="en-US" sz="1600" dirty="0">
                <a:latin typeface="Times New Roman" panose="02020603050405020304" pitchFamily="18" charset="0"/>
                <a:cs typeface="Times New Roman" panose="02020603050405020304" pitchFamily="18" charset="0"/>
              </a:rPr>
              <a:t>. Bloomsbury, London.</a:t>
            </a:r>
          </a:p>
          <a:p>
            <a:r>
              <a:rPr lang="en-US" sz="1600" dirty="0">
                <a:latin typeface="Times New Roman" panose="02020603050405020304" pitchFamily="18" charset="0"/>
                <a:cs typeface="Times New Roman" panose="02020603050405020304" pitchFamily="18" charset="0"/>
              </a:rPr>
              <a:t>Harvard Business Review, 2018, April. How Google’s CEO manages the company’s rapid growth. </a:t>
            </a:r>
            <a:r>
              <a:rPr lang="en-US" sz="1600" i="1" dirty="0">
                <a:latin typeface="Times New Roman" panose="02020603050405020304" pitchFamily="18" charset="0"/>
                <a:cs typeface="Times New Roman" panose="02020603050405020304" pitchFamily="18" charset="0"/>
              </a:rPr>
              <a:t>Harvard Business Review</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5"/>
              </a:rPr>
              <a:t>https://hbr.org/2018/04/</a:t>
            </a:r>
            <a:r>
              <a:rPr lang="en-US" sz="1600" dirty="0">
                <a:latin typeface="Times New Roman" panose="02020603050405020304" pitchFamily="18" charset="0"/>
                <a:cs typeface="Times New Roman" panose="02020603050405020304" pitchFamily="18" charset="0"/>
              </a:rPr>
              <a:t> [Accessed 15 May 2024].</a:t>
            </a:r>
          </a:p>
          <a:p>
            <a:r>
              <a:rPr lang="en-US" sz="1600" dirty="0">
                <a:latin typeface="Times New Roman" panose="02020603050405020304" pitchFamily="18" charset="0"/>
                <a:cs typeface="Times New Roman" panose="02020603050405020304" pitchFamily="18" charset="0"/>
              </a:rPr>
              <a:t>Livermore, D., 2015. </a:t>
            </a:r>
            <a:r>
              <a:rPr lang="en-US" sz="1600" i="1" dirty="0">
                <a:latin typeface="Times New Roman" panose="02020603050405020304" pitchFamily="18" charset="0"/>
                <a:cs typeface="Times New Roman" panose="02020603050405020304" pitchFamily="18" charset="0"/>
              </a:rPr>
              <a:t>Leading with Cultural Intelligence: The Real Secret to Success</a:t>
            </a:r>
            <a:r>
              <a:rPr lang="en-US" sz="1600" dirty="0">
                <a:latin typeface="Times New Roman" panose="02020603050405020304" pitchFamily="18" charset="0"/>
                <a:cs typeface="Times New Roman" panose="02020603050405020304" pitchFamily="18" charset="0"/>
              </a:rPr>
              <a:t>. 2nd ed. AMACOM, New York.</a:t>
            </a:r>
          </a:p>
          <a:p>
            <a:r>
              <a:rPr lang="en-US" sz="1600" dirty="0">
                <a:latin typeface="Times New Roman" panose="02020603050405020304" pitchFamily="18" charset="0"/>
                <a:cs typeface="Times New Roman" panose="02020603050405020304" pitchFamily="18" charset="0"/>
              </a:rPr>
              <a:t>Nadella, S., 2017. </a:t>
            </a:r>
            <a:r>
              <a:rPr lang="en-US" sz="1600" i="1" dirty="0">
                <a:latin typeface="Times New Roman" panose="02020603050405020304" pitchFamily="18" charset="0"/>
                <a:cs typeface="Times New Roman" panose="02020603050405020304" pitchFamily="18" charset="0"/>
              </a:rPr>
              <a:t>Hit Refresh: The Quest to Rediscover Microsoft's Soul and Imagine a Better Future for Everyone</a:t>
            </a:r>
            <a:r>
              <a:rPr lang="en-US" sz="1600" dirty="0">
                <a:latin typeface="Times New Roman" panose="02020603050405020304" pitchFamily="18" charset="0"/>
                <a:cs typeface="Times New Roman" panose="02020603050405020304" pitchFamily="18" charset="0"/>
              </a:rPr>
              <a:t>. Harper Business, New York.</a:t>
            </a:r>
          </a:p>
          <a:p>
            <a:r>
              <a:rPr lang="en-US" sz="1600" dirty="0">
                <a:latin typeface="Times New Roman" panose="02020603050405020304" pitchFamily="18" charset="0"/>
                <a:cs typeface="Times New Roman" panose="02020603050405020304" pitchFamily="18" charset="0"/>
              </a:rPr>
              <a:t>Nooyi, I., 2021. </a:t>
            </a:r>
            <a:r>
              <a:rPr lang="en-US" sz="1600" i="1" dirty="0">
                <a:latin typeface="Times New Roman" panose="02020603050405020304" pitchFamily="18" charset="0"/>
                <a:cs typeface="Times New Roman" panose="02020603050405020304" pitchFamily="18" charset="0"/>
              </a:rPr>
              <a:t>My Life in Full: Work, Family, and Our Future</a:t>
            </a:r>
            <a:r>
              <a:rPr lang="en-US" sz="1600" dirty="0">
                <a:latin typeface="Times New Roman" panose="02020603050405020304" pitchFamily="18" charset="0"/>
                <a:cs typeface="Times New Roman" panose="02020603050405020304" pitchFamily="18" charset="0"/>
              </a:rPr>
              <a:t>. Penguin Random House, New York.</a:t>
            </a:r>
          </a:p>
          <a:p>
            <a:r>
              <a:rPr lang="en-US" sz="1600" dirty="0">
                <a:latin typeface="Times New Roman" panose="02020603050405020304" pitchFamily="18" charset="0"/>
                <a:cs typeface="Times New Roman" panose="02020603050405020304" pitchFamily="18" charset="0"/>
              </a:rPr>
              <a:t>Rock, D. and Grant, H., 2016, November. Why diverse teams are smarter. </a:t>
            </a:r>
            <a:r>
              <a:rPr lang="en-US" sz="1600" i="1" dirty="0">
                <a:latin typeface="Times New Roman" panose="02020603050405020304" pitchFamily="18" charset="0"/>
                <a:cs typeface="Times New Roman" panose="02020603050405020304" pitchFamily="18" charset="0"/>
              </a:rPr>
              <a:t>Harvard Business Review</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6"/>
              </a:rPr>
              <a:t>https://hbr.org/2016/11/why-diverse-teams-are-smarter</a:t>
            </a:r>
            <a:r>
              <a:rPr lang="en-US" sz="1600" dirty="0">
                <a:latin typeface="Times New Roman" panose="02020603050405020304" pitchFamily="18" charset="0"/>
                <a:cs typeface="Times New Roman" panose="02020603050405020304" pitchFamily="18" charset="0"/>
              </a:rPr>
              <a:t> [Accessed 15 May 2024].</a:t>
            </a:r>
          </a:p>
          <a:p>
            <a:r>
              <a:rPr lang="en-US" sz="1600" dirty="0">
                <a:latin typeface="Times New Roman" panose="02020603050405020304" pitchFamily="18" charset="0"/>
                <a:cs typeface="Times New Roman" panose="02020603050405020304" pitchFamily="18" charset="0"/>
              </a:rPr>
              <a:t>The Guardian, 2020. Jacinda Ardern's coronavirus response has been a masterclass in crisis leadership. </a:t>
            </a:r>
            <a:r>
              <a:rPr lang="en-US" sz="1600" i="1" dirty="0">
                <a:latin typeface="Times New Roman" panose="02020603050405020304" pitchFamily="18" charset="0"/>
                <a:cs typeface="Times New Roman" panose="02020603050405020304" pitchFamily="18" charset="0"/>
              </a:rPr>
              <a:t>The Guardian</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7"/>
              </a:rPr>
              <a:t>https://www.theguardian.com/</a:t>
            </a:r>
            <a:r>
              <a:rPr lang="en-US" sz="1600" dirty="0">
                <a:latin typeface="Times New Roman" panose="02020603050405020304" pitchFamily="18" charset="0"/>
                <a:cs typeface="Times New Roman" panose="02020603050405020304" pitchFamily="18" charset="0"/>
              </a:rPr>
              <a:t> [Accessed 15 May 2024].</a:t>
            </a:r>
          </a:p>
          <a:p>
            <a:r>
              <a:rPr lang="en-US" sz="1600" dirty="0">
                <a:latin typeface="Times New Roman" panose="02020603050405020304" pitchFamily="18" charset="0"/>
                <a:cs typeface="Times New Roman" panose="02020603050405020304" pitchFamily="18" charset="0"/>
              </a:rPr>
              <a:t>The Wall Street Journal, 2021. Elon Musk’s management style: ‘If you don’t come in, we assume you have resigned’. </a:t>
            </a:r>
            <a:r>
              <a:rPr lang="en-US" sz="1600" i="1" dirty="0">
                <a:latin typeface="Times New Roman" panose="02020603050405020304" pitchFamily="18" charset="0"/>
                <a:cs typeface="Times New Roman" panose="02020603050405020304" pitchFamily="18" charset="0"/>
              </a:rPr>
              <a:t>The Wall Street Journal</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8"/>
              </a:rPr>
              <a:t>https://www.wsj.com/</a:t>
            </a:r>
            <a:r>
              <a:rPr lang="en-US" sz="1600" dirty="0">
                <a:latin typeface="Times New Roman" panose="02020603050405020304" pitchFamily="18" charset="0"/>
                <a:cs typeface="Times New Roman" panose="02020603050405020304" pitchFamily="18" charset="0"/>
              </a:rPr>
              <a:t> [Accessed 15 May 2024].</a:t>
            </a:r>
          </a:p>
          <a:p>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052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8" fill="hold">
                            <p:stCondLst>
                              <p:cond delay="3500"/>
                            </p:stCondLst>
                            <p:childTnLst>
                              <p:par>
                                <p:cTn id="39" presetID="2" presetClass="entr" presetSubtype="4" fill="hold" grpId="0" nodeType="after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43" fill="hold">
                            <p:stCondLst>
                              <p:cond delay="4000"/>
                            </p:stCondLst>
                            <p:childTnLst>
                              <p:par>
                                <p:cTn id="44" presetID="2" presetClass="entr" presetSubtype="4" fill="hold" grpId="0" nodeType="after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 calcmode="lin" valueType="num">
                                      <p:cBhvr additive="base">
                                        <p:cTn id="4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8" fill="hold">
                            <p:stCondLst>
                              <p:cond delay="4500"/>
                            </p:stCondLst>
                            <p:childTnLst>
                              <p:par>
                                <p:cTn id="49" presetID="2" presetClass="entr" presetSubtype="4" fill="hold" grpId="0" nodeType="after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 calcmode="lin" valueType="num">
                                      <p:cBhvr additive="base">
                                        <p:cTn id="5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par>
                          <p:cTn id="53" fill="hold">
                            <p:stCondLst>
                              <p:cond delay="5000"/>
                            </p:stCondLst>
                            <p:childTnLst>
                              <p:par>
                                <p:cTn id="54" presetID="2" presetClass="entr" presetSubtype="4" fill="hold" grpId="0" nodeType="after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 calcmode="lin" valueType="num">
                                      <p:cBhvr additive="base">
                                        <p:cTn id="5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par>
                          <p:cTn id="58" fill="hold">
                            <p:stCondLst>
                              <p:cond delay="5500"/>
                            </p:stCondLst>
                            <p:childTnLst>
                              <p:par>
                                <p:cTn id="59" presetID="2" presetClass="entr" presetSubtype="4" fill="hold" grpId="0" nodeType="after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9ECD6-9A8D-0442-F7D5-F05B3D514A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5B08EE-3D63-2104-DEB8-A15F69A03170}"/>
              </a:ext>
            </a:extLst>
          </p:cNvPr>
          <p:cNvSpPr>
            <a:spLocks noGrp="1"/>
          </p:cNvSpPr>
          <p:nvPr>
            <p:ph type="title"/>
          </p:nvPr>
        </p:nvSpPr>
        <p:spPr>
          <a:xfrm>
            <a:off x="1393638" y="2728735"/>
            <a:ext cx="9404723" cy="1400530"/>
          </a:xfrm>
        </p:spPr>
        <p:txBody>
          <a:bodyPr/>
          <a:lstStyle/>
          <a:p>
            <a:pPr algn="ctr"/>
            <a:r>
              <a:rPr lang="en-US" sz="11500"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648787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163</TotalTime>
  <Words>4408</Words>
  <Application>Microsoft Office PowerPoint</Application>
  <PresentationFormat>Widescreen</PresentationFormat>
  <Paragraphs>147</Paragraphs>
  <Slides>20</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Century Gothic</vt:lpstr>
      <vt:lpstr>Times New Roman</vt:lpstr>
      <vt:lpstr>Wingdings 3</vt:lpstr>
      <vt:lpstr>Ion</vt:lpstr>
      <vt:lpstr>“The Role of Emotional and Cultural Intelligence in Effective Leadership” </vt:lpstr>
      <vt:lpstr>Emotional &amp; Cultural Intelligence Are Essential in Modern Leadership</vt:lpstr>
      <vt:lpstr>Structure of the Presentation</vt:lpstr>
      <vt:lpstr>Understanding Emotional Intelligence (EI)</vt:lpstr>
      <vt:lpstr>Goleman’s Five Components of EI</vt:lpstr>
      <vt:lpstr>Case Study: Satya Nadella – Leading with Empathy</vt:lpstr>
      <vt:lpstr>Business Example 2: Jacinda Ardern  </vt:lpstr>
      <vt:lpstr>Understanding Cultural Intelligence (CQ)</vt:lpstr>
      <vt:lpstr> Four Dimensions of CQ</vt:lpstr>
      <vt:lpstr>Case Study: Sundar Pichai – Leading Global Teams</vt:lpstr>
      <vt:lpstr>Case Study: Indra Nooyi – Cultural Empathy in Practice</vt:lpstr>
      <vt:lpstr>EI vs CQ: Overlapping and Unique Traits</vt:lpstr>
      <vt:lpstr>The Power of Combining EI and CQ</vt:lpstr>
      <vt:lpstr>Case Contrast: Elon Musk vs Satya Nadella </vt:lpstr>
      <vt:lpstr>Summary of Key Insights </vt:lpstr>
      <vt:lpstr>Recommendations for Aspiring Leaders </vt:lpstr>
      <vt:lpstr>Questions &amp; Discussion</vt:lpstr>
      <vt:lpstr>References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EUM-IT</dc:creator>
  <cp:lastModifiedBy>Florin Claudiu Visan (2247386)</cp:lastModifiedBy>
  <cp:revision>12</cp:revision>
  <cp:lastPrinted>2025-11-02T17:54:50Z</cp:lastPrinted>
  <dcterms:created xsi:type="dcterms:W3CDTF">2025-11-02T14:24:17Z</dcterms:created>
  <dcterms:modified xsi:type="dcterms:W3CDTF">2025-12-08T09:36:23Z</dcterms:modified>
</cp:coreProperties>
</file>