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1" r:id="rId6"/>
    <p:sldId id="312" r:id="rId7"/>
    <p:sldId id="331" r:id="rId8"/>
    <p:sldId id="314" r:id="rId9"/>
    <p:sldId id="315" r:id="rId10"/>
    <p:sldId id="316" r:id="rId11"/>
    <p:sldId id="317" r:id="rId12"/>
    <p:sldId id="318" r:id="rId13"/>
    <p:sldId id="319" r:id="rId14"/>
    <p:sldId id="282" r:id="rId15"/>
    <p:sldId id="296" r:id="rId16"/>
    <p:sldId id="302" r:id="rId17"/>
    <p:sldId id="300" r:id="rId18"/>
    <p:sldId id="328" r:id="rId19"/>
    <p:sldId id="332" r:id="rId20"/>
    <p:sldId id="258" r:id="rId21"/>
    <p:sldId id="326" r:id="rId22"/>
    <p:sldId id="324" r:id="rId23"/>
    <p:sldId id="269" r:id="rId24"/>
    <p:sldId id="274" r:id="rId25"/>
    <p:sldId id="289" r:id="rId26"/>
    <p:sldId id="266" r:id="rId27"/>
    <p:sldId id="267" r:id="rId28"/>
    <p:sldId id="333" r:id="rId29"/>
    <p:sldId id="322" r:id="rId30"/>
    <p:sldId id="268" r:id="rId31"/>
    <p:sldId id="270" r:id="rId32"/>
    <p:sldId id="330" r:id="rId33"/>
    <p:sldId id="273" r:id="rId34"/>
    <p:sldId id="278" r:id="rId35"/>
    <p:sldId id="335" r:id="rId36"/>
    <p:sldId id="272" r:id="rId37"/>
    <p:sldId id="271" r:id="rId38"/>
    <p:sldId id="263" r:id="rId39"/>
    <p:sldId id="284" r:id="rId40"/>
    <p:sldId id="285" r:id="rId41"/>
    <p:sldId id="293" r:id="rId42"/>
    <p:sldId id="294" r:id="rId43"/>
    <p:sldId id="262" r:id="rId44"/>
    <p:sldId id="295" r:id="rId45"/>
    <p:sldId id="297" r:id="rId46"/>
    <p:sldId id="291" r:id="rId47"/>
    <p:sldId id="27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8A3AC1-98E3-7732-285D-71E61498A49E}" v="22" dt="2024-10-01T09:26:07.817"/>
    <p1510:client id="{CC2FB420-C127-07B7-ED37-426181F3ED90}" v="3" dt="2024-09-30T12:52:14.5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6" d="100"/>
          <a:sy n="96" d="100"/>
        </p:scale>
        <p:origin x="42"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CF89C5-6093-4FA0-B835-899746F6EA09}"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96E9FD8-ACAC-4F46-87D6-CB6E55C6B7E6}">
      <dgm:prSet/>
      <dgm:spPr/>
      <dgm:t>
        <a:bodyPr/>
        <a:lstStyle/>
        <a:p>
          <a:r>
            <a:rPr lang="en-US" dirty="0"/>
            <a:t>Michael E. Porter determined 2 factors above all influenced a business's chance of making superior profits</a:t>
          </a:r>
        </a:p>
      </dgm:t>
    </dgm:pt>
    <dgm:pt modelId="{90154D58-8555-4C80-AE52-116E03A57C6D}" type="parTrans" cxnId="{7AB9657B-14F7-4EEC-AD38-3D3582EF9639}">
      <dgm:prSet/>
      <dgm:spPr/>
      <dgm:t>
        <a:bodyPr/>
        <a:lstStyle/>
        <a:p>
          <a:endParaRPr lang="en-US"/>
        </a:p>
      </dgm:t>
    </dgm:pt>
    <dgm:pt modelId="{0913E71D-0D0C-4A3B-A7BB-23F7E602B824}" type="sibTrans" cxnId="{7AB9657B-14F7-4EEC-AD38-3D3582EF9639}">
      <dgm:prSet/>
      <dgm:spPr/>
      <dgm:t>
        <a:bodyPr/>
        <a:lstStyle/>
        <a:p>
          <a:endParaRPr lang="en-US"/>
        </a:p>
      </dgm:t>
    </dgm:pt>
    <dgm:pt modelId="{8768BC76-3595-400D-ABA3-CFA0BEE3DECD}">
      <dgm:prSet/>
      <dgm:spPr/>
      <dgm:t>
        <a:bodyPr/>
        <a:lstStyle/>
        <a:p>
          <a:pPr rtl="0"/>
          <a:r>
            <a:rPr lang="en-US" dirty="0"/>
            <a:t>Firstly, the </a:t>
          </a:r>
          <a:r>
            <a:rPr lang="en-US" u="none" dirty="0"/>
            <a:t>attractiveness of the industry or the business environment where the business organization primarily operates </a:t>
          </a:r>
          <a:r>
            <a:rPr lang="en-US" dirty="0"/>
            <a:t>(</a:t>
          </a:r>
          <a:r>
            <a:rPr lang="en-US" dirty="0">
              <a:latin typeface="Calibri Light" panose="020F0302020204030204"/>
            </a:rPr>
            <a:t>in light of PESTEL</a:t>
          </a:r>
          <a:r>
            <a:rPr lang="en-US" dirty="0"/>
            <a:t> analysis</a:t>
          </a:r>
          <a:r>
            <a:rPr lang="en-US" dirty="0">
              <a:latin typeface="Calibri Light" panose="020F0302020204030204"/>
            </a:rPr>
            <a:t> and Stakeholder analysis)</a:t>
          </a:r>
          <a:r>
            <a:rPr lang="en-US" dirty="0"/>
            <a:t> </a:t>
          </a:r>
        </a:p>
      </dgm:t>
    </dgm:pt>
    <dgm:pt modelId="{BF58A228-CDA1-48A6-87E3-A1B36005E1F1}" type="parTrans" cxnId="{EC3EF55E-8BBD-417F-9BEB-D01266766AE6}">
      <dgm:prSet/>
      <dgm:spPr/>
      <dgm:t>
        <a:bodyPr/>
        <a:lstStyle/>
        <a:p>
          <a:endParaRPr lang="en-US"/>
        </a:p>
      </dgm:t>
    </dgm:pt>
    <dgm:pt modelId="{EBC81EDC-347D-422F-8C50-77B5382FFF91}" type="sibTrans" cxnId="{EC3EF55E-8BBD-417F-9BEB-D01266766AE6}">
      <dgm:prSet/>
      <dgm:spPr/>
      <dgm:t>
        <a:bodyPr/>
        <a:lstStyle/>
        <a:p>
          <a:endParaRPr lang="en-US"/>
        </a:p>
      </dgm:t>
    </dgm:pt>
    <dgm:pt modelId="{7BF9DBBF-EE7E-4C32-8E4F-A050995D91A0}">
      <dgm:prSet/>
      <dgm:spPr/>
      <dgm:t>
        <a:bodyPr/>
        <a:lstStyle/>
        <a:p>
          <a:r>
            <a:rPr lang="en-US" dirty="0"/>
            <a:t>Secondly,  </a:t>
          </a:r>
          <a:r>
            <a:rPr lang="en-US" u="none" dirty="0">
              <a:latin typeface="Calibri Light" panose="020F0302020204030204"/>
            </a:rPr>
            <a:t>how</a:t>
          </a:r>
          <a:r>
            <a:rPr lang="en-US" u="none" dirty="0"/>
            <a:t> the business positions itself within that industry and business environment </a:t>
          </a:r>
        </a:p>
      </dgm:t>
    </dgm:pt>
    <dgm:pt modelId="{C46434FF-C570-4190-8070-0C338277B5D9}" type="parTrans" cxnId="{25F1BF1E-DDA9-4E5E-ADDC-180FB086C759}">
      <dgm:prSet/>
      <dgm:spPr/>
      <dgm:t>
        <a:bodyPr/>
        <a:lstStyle/>
        <a:p>
          <a:endParaRPr lang="en-US"/>
        </a:p>
      </dgm:t>
    </dgm:pt>
    <dgm:pt modelId="{19AFFC21-AC38-43AA-A59B-7C6C406060BD}" type="sibTrans" cxnId="{25F1BF1E-DDA9-4E5E-ADDC-180FB086C759}">
      <dgm:prSet/>
      <dgm:spPr/>
      <dgm:t>
        <a:bodyPr/>
        <a:lstStyle/>
        <a:p>
          <a:endParaRPr lang="en-US"/>
        </a:p>
      </dgm:t>
    </dgm:pt>
    <dgm:pt modelId="{0EE2B418-18BE-4482-A273-09DF1C4B02B6}" type="pres">
      <dgm:prSet presAssocID="{D0CF89C5-6093-4FA0-B835-899746F6EA09}" presName="linear" presStyleCnt="0">
        <dgm:presLayoutVars>
          <dgm:animLvl val="lvl"/>
          <dgm:resizeHandles val="exact"/>
        </dgm:presLayoutVars>
      </dgm:prSet>
      <dgm:spPr/>
    </dgm:pt>
    <dgm:pt modelId="{A1A5B5A6-031B-462B-8FDF-084556ADBD2F}" type="pres">
      <dgm:prSet presAssocID="{E96E9FD8-ACAC-4F46-87D6-CB6E55C6B7E6}" presName="parentText" presStyleLbl="node1" presStyleIdx="0" presStyleCnt="3">
        <dgm:presLayoutVars>
          <dgm:chMax val="0"/>
          <dgm:bulletEnabled val="1"/>
        </dgm:presLayoutVars>
      </dgm:prSet>
      <dgm:spPr/>
    </dgm:pt>
    <dgm:pt modelId="{D3BE017F-7652-4EAB-B111-F5EF3AE808C4}" type="pres">
      <dgm:prSet presAssocID="{0913E71D-0D0C-4A3B-A7BB-23F7E602B824}" presName="spacer" presStyleCnt="0"/>
      <dgm:spPr/>
    </dgm:pt>
    <dgm:pt modelId="{777AB096-6DD9-4AFF-9187-9F2A6C6F4B1B}" type="pres">
      <dgm:prSet presAssocID="{8768BC76-3595-400D-ABA3-CFA0BEE3DECD}" presName="parentText" presStyleLbl="node1" presStyleIdx="1" presStyleCnt="3">
        <dgm:presLayoutVars>
          <dgm:chMax val="0"/>
          <dgm:bulletEnabled val="1"/>
        </dgm:presLayoutVars>
      </dgm:prSet>
      <dgm:spPr/>
    </dgm:pt>
    <dgm:pt modelId="{0B61A70E-13D2-4CA8-AC28-526F30BF6548}" type="pres">
      <dgm:prSet presAssocID="{EBC81EDC-347D-422F-8C50-77B5382FFF91}" presName="spacer" presStyleCnt="0"/>
      <dgm:spPr/>
    </dgm:pt>
    <dgm:pt modelId="{8974B3FB-46AC-4C17-85C8-12DD7E0DB637}" type="pres">
      <dgm:prSet presAssocID="{7BF9DBBF-EE7E-4C32-8E4F-A050995D91A0}" presName="parentText" presStyleLbl="node1" presStyleIdx="2" presStyleCnt="3">
        <dgm:presLayoutVars>
          <dgm:chMax val="0"/>
          <dgm:bulletEnabled val="1"/>
        </dgm:presLayoutVars>
      </dgm:prSet>
      <dgm:spPr/>
    </dgm:pt>
  </dgm:ptLst>
  <dgm:cxnLst>
    <dgm:cxn modelId="{CE19FE17-B276-412B-8567-7BF4851BA1B1}" type="presOf" srcId="{8768BC76-3595-400D-ABA3-CFA0BEE3DECD}" destId="{777AB096-6DD9-4AFF-9187-9F2A6C6F4B1B}" srcOrd="0" destOrd="0" presId="urn:microsoft.com/office/officeart/2005/8/layout/vList2"/>
    <dgm:cxn modelId="{25F1BF1E-DDA9-4E5E-ADDC-180FB086C759}" srcId="{D0CF89C5-6093-4FA0-B835-899746F6EA09}" destId="{7BF9DBBF-EE7E-4C32-8E4F-A050995D91A0}" srcOrd="2" destOrd="0" parTransId="{C46434FF-C570-4190-8070-0C338277B5D9}" sibTransId="{19AFFC21-AC38-43AA-A59B-7C6C406060BD}"/>
    <dgm:cxn modelId="{1FBE153E-B031-4A89-9451-CA7B776178A3}" type="presOf" srcId="{7BF9DBBF-EE7E-4C32-8E4F-A050995D91A0}" destId="{8974B3FB-46AC-4C17-85C8-12DD7E0DB637}" srcOrd="0" destOrd="0" presId="urn:microsoft.com/office/officeart/2005/8/layout/vList2"/>
    <dgm:cxn modelId="{EC3EF55E-8BBD-417F-9BEB-D01266766AE6}" srcId="{D0CF89C5-6093-4FA0-B835-899746F6EA09}" destId="{8768BC76-3595-400D-ABA3-CFA0BEE3DECD}" srcOrd="1" destOrd="0" parTransId="{BF58A228-CDA1-48A6-87E3-A1B36005E1F1}" sibTransId="{EBC81EDC-347D-422F-8C50-77B5382FFF91}"/>
    <dgm:cxn modelId="{7AB9657B-14F7-4EEC-AD38-3D3582EF9639}" srcId="{D0CF89C5-6093-4FA0-B835-899746F6EA09}" destId="{E96E9FD8-ACAC-4F46-87D6-CB6E55C6B7E6}" srcOrd="0" destOrd="0" parTransId="{90154D58-8555-4C80-AE52-116E03A57C6D}" sibTransId="{0913E71D-0D0C-4A3B-A7BB-23F7E602B824}"/>
    <dgm:cxn modelId="{8A0C6D85-9D12-4D7E-B261-EA666EC34347}" type="presOf" srcId="{D0CF89C5-6093-4FA0-B835-899746F6EA09}" destId="{0EE2B418-18BE-4482-A273-09DF1C4B02B6}" srcOrd="0" destOrd="0" presId="urn:microsoft.com/office/officeart/2005/8/layout/vList2"/>
    <dgm:cxn modelId="{4EA81BA8-CBAE-45C8-8BC1-B3FD433781E4}" type="presOf" srcId="{E96E9FD8-ACAC-4F46-87D6-CB6E55C6B7E6}" destId="{A1A5B5A6-031B-462B-8FDF-084556ADBD2F}" srcOrd="0" destOrd="0" presId="urn:microsoft.com/office/officeart/2005/8/layout/vList2"/>
    <dgm:cxn modelId="{3EAE4834-A187-41EA-90A6-AD6DA8A73C14}" type="presParOf" srcId="{0EE2B418-18BE-4482-A273-09DF1C4B02B6}" destId="{A1A5B5A6-031B-462B-8FDF-084556ADBD2F}" srcOrd="0" destOrd="0" presId="urn:microsoft.com/office/officeart/2005/8/layout/vList2"/>
    <dgm:cxn modelId="{806D6DC3-67CE-440D-95AE-39847FCCA907}" type="presParOf" srcId="{0EE2B418-18BE-4482-A273-09DF1C4B02B6}" destId="{D3BE017F-7652-4EAB-B111-F5EF3AE808C4}" srcOrd="1" destOrd="0" presId="urn:microsoft.com/office/officeart/2005/8/layout/vList2"/>
    <dgm:cxn modelId="{8DBE9611-C79E-4CCD-A907-9442EE339718}" type="presParOf" srcId="{0EE2B418-18BE-4482-A273-09DF1C4B02B6}" destId="{777AB096-6DD9-4AFF-9187-9F2A6C6F4B1B}" srcOrd="2" destOrd="0" presId="urn:microsoft.com/office/officeart/2005/8/layout/vList2"/>
    <dgm:cxn modelId="{7709C6A9-FDFE-4358-AEAA-C3FA864B54A7}" type="presParOf" srcId="{0EE2B418-18BE-4482-A273-09DF1C4B02B6}" destId="{0B61A70E-13D2-4CA8-AC28-526F30BF6548}" srcOrd="3" destOrd="0" presId="urn:microsoft.com/office/officeart/2005/8/layout/vList2"/>
    <dgm:cxn modelId="{C1F4739C-BC27-4452-B6AA-725CE72E1CC9}" type="presParOf" srcId="{0EE2B418-18BE-4482-A273-09DF1C4B02B6}" destId="{8974B3FB-46AC-4C17-85C8-12DD7E0DB63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15D25-7A49-463C-BB67-73924CEFE085}"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9A928E38-F2A7-4B60-B9EC-5F88EB0992A3}">
      <dgm:prSet/>
      <dgm:spPr/>
      <dgm:t>
        <a:bodyPr/>
        <a:lstStyle/>
        <a:p>
          <a:pPr>
            <a:lnSpc>
              <a:spcPct val="100000"/>
            </a:lnSpc>
          </a:pPr>
          <a:r>
            <a:rPr lang="en-US" dirty="0"/>
            <a:t>P = Political Environment</a:t>
          </a:r>
        </a:p>
      </dgm:t>
    </dgm:pt>
    <dgm:pt modelId="{C5FBF3C9-405A-4A98-A9B5-C75E70D998BE}" type="parTrans" cxnId="{C56ECC91-639C-4B7F-BF31-9FD06B8C7738}">
      <dgm:prSet/>
      <dgm:spPr/>
      <dgm:t>
        <a:bodyPr/>
        <a:lstStyle/>
        <a:p>
          <a:endParaRPr lang="en-US"/>
        </a:p>
      </dgm:t>
    </dgm:pt>
    <dgm:pt modelId="{9CFE4EAF-AA67-45F1-BEBC-DC5D8F0A6751}" type="sibTrans" cxnId="{C56ECC91-639C-4B7F-BF31-9FD06B8C7738}">
      <dgm:prSet/>
      <dgm:spPr/>
      <dgm:t>
        <a:bodyPr/>
        <a:lstStyle/>
        <a:p>
          <a:endParaRPr lang="en-US"/>
        </a:p>
      </dgm:t>
    </dgm:pt>
    <dgm:pt modelId="{AC4E44A9-9EA6-4E01-9914-9E05C7661E6B}">
      <dgm:prSet/>
      <dgm:spPr/>
      <dgm:t>
        <a:bodyPr/>
        <a:lstStyle/>
        <a:p>
          <a:pPr>
            <a:lnSpc>
              <a:spcPct val="100000"/>
            </a:lnSpc>
          </a:pPr>
          <a:r>
            <a:rPr lang="en-US" dirty="0"/>
            <a:t>E = Economic Environment</a:t>
          </a:r>
        </a:p>
      </dgm:t>
    </dgm:pt>
    <dgm:pt modelId="{258FB8EA-D7B4-4922-82E4-F443ABC9ED83}" type="parTrans" cxnId="{3B345C7B-C637-49D6-A934-80EF21D6890B}">
      <dgm:prSet/>
      <dgm:spPr/>
      <dgm:t>
        <a:bodyPr/>
        <a:lstStyle/>
        <a:p>
          <a:endParaRPr lang="en-US"/>
        </a:p>
      </dgm:t>
    </dgm:pt>
    <dgm:pt modelId="{639E0CDF-3942-444E-AF4F-813191482A8E}" type="sibTrans" cxnId="{3B345C7B-C637-49D6-A934-80EF21D6890B}">
      <dgm:prSet/>
      <dgm:spPr/>
      <dgm:t>
        <a:bodyPr/>
        <a:lstStyle/>
        <a:p>
          <a:endParaRPr lang="en-US"/>
        </a:p>
      </dgm:t>
    </dgm:pt>
    <dgm:pt modelId="{8E0AD611-E8F2-4034-A34A-7FA4F3202CFA}">
      <dgm:prSet/>
      <dgm:spPr/>
      <dgm:t>
        <a:bodyPr/>
        <a:lstStyle/>
        <a:p>
          <a:pPr>
            <a:lnSpc>
              <a:spcPct val="100000"/>
            </a:lnSpc>
          </a:pPr>
          <a:r>
            <a:rPr lang="en-US" dirty="0"/>
            <a:t>S = </a:t>
          </a:r>
          <a:r>
            <a:rPr lang="en-US" dirty="0">
              <a:latin typeface="Calibri Light" panose="020F0302020204030204"/>
            </a:rPr>
            <a:t>Socio-cultural</a:t>
          </a:r>
          <a:r>
            <a:rPr lang="en-US" dirty="0"/>
            <a:t> Environment</a:t>
          </a:r>
        </a:p>
      </dgm:t>
    </dgm:pt>
    <dgm:pt modelId="{C7100882-25D3-4702-B9FF-A5FD94375C31}" type="parTrans" cxnId="{A5F27499-DD68-4C33-BAFA-578B3AAED35B}">
      <dgm:prSet/>
      <dgm:spPr/>
      <dgm:t>
        <a:bodyPr/>
        <a:lstStyle/>
        <a:p>
          <a:endParaRPr lang="en-US"/>
        </a:p>
      </dgm:t>
    </dgm:pt>
    <dgm:pt modelId="{9F6864CE-6D9B-4638-9395-0B6034568B6E}" type="sibTrans" cxnId="{A5F27499-DD68-4C33-BAFA-578B3AAED35B}">
      <dgm:prSet/>
      <dgm:spPr/>
      <dgm:t>
        <a:bodyPr/>
        <a:lstStyle/>
        <a:p>
          <a:endParaRPr lang="en-US"/>
        </a:p>
      </dgm:t>
    </dgm:pt>
    <dgm:pt modelId="{815BABFB-BAD4-414A-95B6-607D64CFB7C8}">
      <dgm:prSet/>
      <dgm:spPr/>
      <dgm:t>
        <a:bodyPr/>
        <a:lstStyle/>
        <a:p>
          <a:pPr>
            <a:lnSpc>
              <a:spcPct val="100000"/>
            </a:lnSpc>
          </a:pPr>
          <a:r>
            <a:rPr lang="en-US" dirty="0"/>
            <a:t>T = Technological Environment</a:t>
          </a:r>
        </a:p>
      </dgm:t>
    </dgm:pt>
    <dgm:pt modelId="{709BFEDE-23CE-4A18-81D8-674BDDFAAC6D}" type="parTrans" cxnId="{FF2D64A6-ADC9-4464-8E3C-CE4149274C67}">
      <dgm:prSet/>
      <dgm:spPr/>
      <dgm:t>
        <a:bodyPr/>
        <a:lstStyle/>
        <a:p>
          <a:endParaRPr lang="en-US"/>
        </a:p>
      </dgm:t>
    </dgm:pt>
    <dgm:pt modelId="{733A0F95-6DF1-414F-9464-90898D7A81D0}" type="sibTrans" cxnId="{FF2D64A6-ADC9-4464-8E3C-CE4149274C67}">
      <dgm:prSet/>
      <dgm:spPr/>
      <dgm:t>
        <a:bodyPr/>
        <a:lstStyle/>
        <a:p>
          <a:endParaRPr lang="en-US"/>
        </a:p>
      </dgm:t>
    </dgm:pt>
    <dgm:pt modelId="{197E4F61-9ACE-49C8-8A53-F7A7795F49F0}">
      <dgm:prSet/>
      <dgm:spPr/>
      <dgm:t>
        <a:bodyPr/>
        <a:lstStyle/>
        <a:p>
          <a:pPr>
            <a:lnSpc>
              <a:spcPct val="100000"/>
            </a:lnSpc>
          </a:pPr>
          <a:r>
            <a:rPr lang="en-US" dirty="0"/>
            <a:t>E = Ecological Environment</a:t>
          </a:r>
        </a:p>
      </dgm:t>
    </dgm:pt>
    <dgm:pt modelId="{949D1D26-8DB7-4D3D-B59B-B50C0E771A9E}" type="parTrans" cxnId="{64B8AE09-05BB-4DE9-BEF6-C155044B58FD}">
      <dgm:prSet/>
      <dgm:spPr/>
      <dgm:t>
        <a:bodyPr/>
        <a:lstStyle/>
        <a:p>
          <a:endParaRPr lang="en-US"/>
        </a:p>
      </dgm:t>
    </dgm:pt>
    <dgm:pt modelId="{981E5EE4-25C5-4130-BCC6-DE54AF0F0481}" type="sibTrans" cxnId="{64B8AE09-05BB-4DE9-BEF6-C155044B58FD}">
      <dgm:prSet/>
      <dgm:spPr/>
      <dgm:t>
        <a:bodyPr/>
        <a:lstStyle/>
        <a:p>
          <a:endParaRPr lang="en-US"/>
        </a:p>
      </dgm:t>
    </dgm:pt>
    <dgm:pt modelId="{792FAC4F-1DDE-4F58-9D4F-BD75560FB96E}">
      <dgm:prSet/>
      <dgm:spPr/>
      <dgm:t>
        <a:bodyPr/>
        <a:lstStyle/>
        <a:p>
          <a:pPr>
            <a:lnSpc>
              <a:spcPct val="100000"/>
            </a:lnSpc>
          </a:pPr>
          <a:r>
            <a:rPr lang="en-US" dirty="0"/>
            <a:t>L = Legal Environment</a:t>
          </a:r>
        </a:p>
      </dgm:t>
    </dgm:pt>
    <dgm:pt modelId="{D92413D3-A70D-4CC8-9B13-CFA8F25E3547}" type="parTrans" cxnId="{D41FD1FD-D782-40CF-A53C-304D1EE10F18}">
      <dgm:prSet/>
      <dgm:spPr/>
      <dgm:t>
        <a:bodyPr/>
        <a:lstStyle/>
        <a:p>
          <a:endParaRPr lang="en-US"/>
        </a:p>
      </dgm:t>
    </dgm:pt>
    <dgm:pt modelId="{216AC642-DEAB-427E-BFD6-610CE9C04566}" type="sibTrans" cxnId="{D41FD1FD-D782-40CF-A53C-304D1EE10F18}">
      <dgm:prSet/>
      <dgm:spPr/>
      <dgm:t>
        <a:bodyPr/>
        <a:lstStyle/>
        <a:p>
          <a:endParaRPr lang="en-US"/>
        </a:p>
      </dgm:t>
    </dgm:pt>
    <dgm:pt modelId="{E77B7BA3-E025-4A72-9406-7169F1F6D255}" type="pres">
      <dgm:prSet presAssocID="{32715D25-7A49-463C-BB67-73924CEFE085}" presName="root" presStyleCnt="0">
        <dgm:presLayoutVars>
          <dgm:dir/>
          <dgm:resizeHandles val="exact"/>
        </dgm:presLayoutVars>
      </dgm:prSet>
      <dgm:spPr/>
    </dgm:pt>
    <dgm:pt modelId="{2EFFE645-FEAF-4E70-80F3-E4705C297FF8}" type="pres">
      <dgm:prSet presAssocID="{9A928E38-F2A7-4B60-B9EC-5F88EB0992A3}" presName="compNode" presStyleCnt="0"/>
      <dgm:spPr/>
    </dgm:pt>
    <dgm:pt modelId="{B59BFE0C-D575-441A-9AA2-C3AC8C165439}" type="pres">
      <dgm:prSet presAssocID="{9A928E38-F2A7-4B60-B9EC-5F88EB0992A3}"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05956E0E-3649-493F-8A0A-8E88B0685FA3}" type="pres">
      <dgm:prSet presAssocID="{9A928E38-F2A7-4B60-B9EC-5F88EB0992A3}" presName="spaceRect" presStyleCnt="0"/>
      <dgm:spPr/>
    </dgm:pt>
    <dgm:pt modelId="{D7B95F57-5A37-46C8-8041-2E4877F78511}" type="pres">
      <dgm:prSet presAssocID="{9A928E38-F2A7-4B60-B9EC-5F88EB0992A3}" presName="textRect" presStyleLbl="revTx" presStyleIdx="0" presStyleCnt="6">
        <dgm:presLayoutVars>
          <dgm:chMax val="1"/>
          <dgm:chPref val="1"/>
        </dgm:presLayoutVars>
      </dgm:prSet>
      <dgm:spPr/>
    </dgm:pt>
    <dgm:pt modelId="{47542539-383E-4501-82DD-9F70F731B779}" type="pres">
      <dgm:prSet presAssocID="{9CFE4EAF-AA67-45F1-BEBC-DC5D8F0A6751}" presName="sibTrans" presStyleCnt="0"/>
      <dgm:spPr/>
    </dgm:pt>
    <dgm:pt modelId="{31D73DC0-AF65-4EEE-802B-F38A5AE75712}" type="pres">
      <dgm:prSet presAssocID="{AC4E44A9-9EA6-4E01-9914-9E05C7661E6B}" presName="compNode" presStyleCnt="0"/>
      <dgm:spPr/>
    </dgm:pt>
    <dgm:pt modelId="{AC2634E2-4A3C-4A94-95B6-B232D8471476}" type="pres">
      <dgm:prSet presAssocID="{AC4E44A9-9EA6-4E01-9914-9E05C7661E6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ins"/>
        </a:ext>
      </dgm:extLst>
    </dgm:pt>
    <dgm:pt modelId="{B08D88D2-E6AE-4EF5-8D10-B98A20A5F69D}" type="pres">
      <dgm:prSet presAssocID="{AC4E44A9-9EA6-4E01-9914-9E05C7661E6B}" presName="spaceRect" presStyleCnt="0"/>
      <dgm:spPr/>
    </dgm:pt>
    <dgm:pt modelId="{22590B0E-B5D8-4719-8D99-B83C0DB2F8E9}" type="pres">
      <dgm:prSet presAssocID="{AC4E44A9-9EA6-4E01-9914-9E05C7661E6B}" presName="textRect" presStyleLbl="revTx" presStyleIdx="1" presStyleCnt="6">
        <dgm:presLayoutVars>
          <dgm:chMax val="1"/>
          <dgm:chPref val="1"/>
        </dgm:presLayoutVars>
      </dgm:prSet>
      <dgm:spPr/>
    </dgm:pt>
    <dgm:pt modelId="{98581100-B935-444B-9D7A-EC2C7D658563}" type="pres">
      <dgm:prSet presAssocID="{639E0CDF-3942-444E-AF4F-813191482A8E}" presName="sibTrans" presStyleCnt="0"/>
      <dgm:spPr/>
    </dgm:pt>
    <dgm:pt modelId="{2067F199-7DFF-4C77-8D19-2564E9A58394}" type="pres">
      <dgm:prSet presAssocID="{8E0AD611-E8F2-4034-A34A-7FA4F3202CFA}" presName="compNode" presStyleCnt="0"/>
      <dgm:spPr/>
    </dgm:pt>
    <dgm:pt modelId="{68ADB6CA-657C-44B6-AB35-D660AB70175C}" type="pres">
      <dgm:prSet presAssocID="{8E0AD611-E8F2-4034-A34A-7FA4F3202CFA}"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eciduous tree"/>
        </a:ext>
      </dgm:extLst>
    </dgm:pt>
    <dgm:pt modelId="{318E89EB-7950-4427-B7DD-A1DF3D72F965}" type="pres">
      <dgm:prSet presAssocID="{8E0AD611-E8F2-4034-A34A-7FA4F3202CFA}" presName="spaceRect" presStyleCnt="0"/>
      <dgm:spPr/>
    </dgm:pt>
    <dgm:pt modelId="{907D43D8-E700-4A20-A106-73A5A37CB3B0}" type="pres">
      <dgm:prSet presAssocID="{8E0AD611-E8F2-4034-A34A-7FA4F3202CFA}" presName="textRect" presStyleLbl="revTx" presStyleIdx="2" presStyleCnt="6">
        <dgm:presLayoutVars>
          <dgm:chMax val="1"/>
          <dgm:chPref val="1"/>
        </dgm:presLayoutVars>
      </dgm:prSet>
      <dgm:spPr/>
    </dgm:pt>
    <dgm:pt modelId="{9F3295AC-4BA5-4D09-99CD-8427009FCDCA}" type="pres">
      <dgm:prSet presAssocID="{9F6864CE-6D9B-4638-9395-0B6034568B6E}" presName="sibTrans" presStyleCnt="0"/>
      <dgm:spPr/>
    </dgm:pt>
    <dgm:pt modelId="{EBD0A907-C55E-4A50-AEEB-7368DCE76FDC}" type="pres">
      <dgm:prSet presAssocID="{815BABFB-BAD4-414A-95B6-607D64CFB7C8}" presName="compNode" presStyleCnt="0"/>
      <dgm:spPr/>
    </dgm:pt>
    <dgm:pt modelId="{0289FD0F-6AD1-48FE-9BA7-3AF67B7F8531}" type="pres">
      <dgm:prSet presAssocID="{815BABFB-BAD4-414A-95B6-607D64CFB7C8}"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mputer"/>
        </a:ext>
      </dgm:extLst>
    </dgm:pt>
    <dgm:pt modelId="{5D88CE20-1715-4085-B41A-5EF7460D9174}" type="pres">
      <dgm:prSet presAssocID="{815BABFB-BAD4-414A-95B6-607D64CFB7C8}" presName="spaceRect" presStyleCnt="0"/>
      <dgm:spPr/>
    </dgm:pt>
    <dgm:pt modelId="{A4FA66AB-A15B-4EC3-B279-4A9B0FF82BFA}" type="pres">
      <dgm:prSet presAssocID="{815BABFB-BAD4-414A-95B6-607D64CFB7C8}" presName="textRect" presStyleLbl="revTx" presStyleIdx="3" presStyleCnt="6">
        <dgm:presLayoutVars>
          <dgm:chMax val="1"/>
          <dgm:chPref val="1"/>
        </dgm:presLayoutVars>
      </dgm:prSet>
      <dgm:spPr/>
    </dgm:pt>
    <dgm:pt modelId="{89DFFAF6-7019-418E-9D7D-6AAD87CB0E22}" type="pres">
      <dgm:prSet presAssocID="{733A0F95-6DF1-414F-9464-90898D7A81D0}" presName="sibTrans" presStyleCnt="0"/>
      <dgm:spPr/>
    </dgm:pt>
    <dgm:pt modelId="{26C21EE2-7EAC-476D-8BB2-8CCAA161FC5F}" type="pres">
      <dgm:prSet presAssocID="{197E4F61-9ACE-49C8-8A53-F7A7795F49F0}" presName="compNode" presStyleCnt="0"/>
      <dgm:spPr/>
    </dgm:pt>
    <dgm:pt modelId="{0AEF9A26-3BEB-4D57-8DB6-C079AF33084F}" type="pres">
      <dgm:prSet presAssocID="{197E4F61-9ACE-49C8-8A53-F7A7795F49F0}"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lant"/>
        </a:ext>
      </dgm:extLst>
    </dgm:pt>
    <dgm:pt modelId="{99CA9E2B-0A37-45BC-8552-763CC8564463}" type="pres">
      <dgm:prSet presAssocID="{197E4F61-9ACE-49C8-8A53-F7A7795F49F0}" presName="spaceRect" presStyleCnt="0"/>
      <dgm:spPr/>
    </dgm:pt>
    <dgm:pt modelId="{7CC15FAF-B474-4FC6-B7E4-55EBA2C0BE45}" type="pres">
      <dgm:prSet presAssocID="{197E4F61-9ACE-49C8-8A53-F7A7795F49F0}" presName="textRect" presStyleLbl="revTx" presStyleIdx="4" presStyleCnt="6">
        <dgm:presLayoutVars>
          <dgm:chMax val="1"/>
          <dgm:chPref val="1"/>
        </dgm:presLayoutVars>
      </dgm:prSet>
      <dgm:spPr/>
    </dgm:pt>
    <dgm:pt modelId="{E0E3CCFB-3E2C-4FAF-8EE4-3F71DFB0215D}" type="pres">
      <dgm:prSet presAssocID="{981E5EE4-25C5-4130-BCC6-DE54AF0F0481}" presName="sibTrans" presStyleCnt="0"/>
      <dgm:spPr/>
    </dgm:pt>
    <dgm:pt modelId="{76FB82AC-AACE-4782-A189-17D41B92DD14}" type="pres">
      <dgm:prSet presAssocID="{792FAC4F-1DDE-4F58-9D4F-BD75560FB96E}" presName="compNode" presStyleCnt="0"/>
      <dgm:spPr/>
    </dgm:pt>
    <dgm:pt modelId="{7D4652FA-5667-4239-8B44-ACA726B56F4C}" type="pres">
      <dgm:prSet presAssocID="{792FAC4F-1DDE-4F58-9D4F-BD75560FB96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cales of Justice"/>
        </a:ext>
      </dgm:extLst>
    </dgm:pt>
    <dgm:pt modelId="{C1C47F54-A517-4F2D-A686-D9AA5458BB8B}" type="pres">
      <dgm:prSet presAssocID="{792FAC4F-1DDE-4F58-9D4F-BD75560FB96E}" presName="spaceRect" presStyleCnt="0"/>
      <dgm:spPr/>
    </dgm:pt>
    <dgm:pt modelId="{E234D997-9287-45EC-B01B-013904DAFBF5}" type="pres">
      <dgm:prSet presAssocID="{792FAC4F-1DDE-4F58-9D4F-BD75560FB96E}" presName="textRect" presStyleLbl="revTx" presStyleIdx="5" presStyleCnt="6">
        <dgm:presLayoutVars>
          <dgm:chMax val="1"/>
          <dgm:chPref val="1"/>
        </dgm:presLayoutVars>
      </dgm:prSet>
      <dgm:spPr/>
    </dgm:pt>
  </dgm:ptLst>
  <dgm:cxnLst>
    <dgm:cxn modelId="{64B8AE09-05BB-4DE9-BEF6-C155044B58FD}" srcId="{32715D25-7A49-463C-BB67-73924CEFE085}" destId="{197E4F61-9ACE-49C8-8A53-F7A7795F49F0}" srcOrd="4" destOrd="0" parTransId="{949D1D26-8DB7-4D3D-B59B-B50C0E771A9E}" sibTransId="{981E5EE4-25C5-4130-BCC6-DE54AF0F0481}"/>
    <dgm:cxn modelId="{30FC6310-AF6C-47FF-BA6D-D2AF66A68848}" type="presOf" srcId="{792FAC4F-1DDE-4F58-9D4F-BD75560FB96E}" destId="{E234D997-9287-45EC-B01B-013904DAFBF5}" srcOrd="0" destOrd="0" presId="urn:microsoft.com/office/officeart/2018/2/layout/IconLabelList"/>
    <dgm:cxn modelId="{55AC172B-BB63-4AC2-88E8-0FFC41328B92}" type="presOf" srcId="{9A928E38-F2A7-4B60-B9EC-5F88EB0992A3}" destId="{D7B95F57-5A37-46C8-8041-2E4877F78511}" srcOrd="0" destOrd="0" presId="urn:microsoft.com/office/officeart/2018/2/layout/IconLabelList"/>
    <dgm:cxn modelId="{4A201547-CEC7-403F-AC93-A9B8701D15FF}" type="presOf" srcId="{815BABFB-BAD4-414A-95B6-607D64CFB7C8}" destId="{A4FA66AB-A15B-4EC3-B279-4A9B0FF82BFA}" srcOrd="0" destOrd="0" presId="urn:microsoft.com/office/officeart/2018/2/layout/IconLabelList"/>
    <dgm:cxn modelId="{F3EAE959-0339-43AA-A1FD-5458271D35B0}" type="presOf" srcId="{197E4F61-9ACE-49C8-8A53-F7A7795F49F0}" destId="{7CC15FAF-B474-4FC6-B7E4-55EBA2C0BE45}" srcOrd="0" destOrd="0" presId="urn:microsoft.com/office/officeart/2018/2/layout/IconLabelList"/>
    <dgm:cxn modelId="{3B345C7B-C637-49D6-A934-80EF21D6890B}" srcId="{32715D25-7A49-463C-BB67-73924CEFE085}" destId="{AC4E44A9-9EA6-4E01-9914-9E05C7661E6B}" srcOrd="1" destOrd="0" parTransId="{258FB8EA-D7B4-4922-82E4-F443ABC9ED83}" sibTransId="{639E0CDF-3942-444E-AF4F-813191482A8E}"/>
    <dgm:cxn modelId="{E3B1118A-DBA8-41D6-915E-D60D1DFFE195}" type="presOf" srcId="{32715D25-7A49-463C-BB67-73924CEFE085}" destId="{E77B7BA3-E025-4A72-9406-7169F1F6D255}" srcOrd="0" destOrd="0" presId="urn:microsoft.com/office/officeart/2018/2/layout/IconLabelList"/>
    <dgm:cxn modelId="{C56ECC91-639C-4B7F-BF31-9FD06B8C7738}" srcId="{32715D25-7A49-463C-BB67-73924CEFE085}" destId="{9A928E38-F2A7-4B60-B9EC-5F88EB0992A3}" srcOrd="0" destOrd="0" parTransId="{C5FBF3C9-405A-4A98-A9B5-C75E70D998BE}" sibTransId="{9CFE4EAF-AA67-45F1-BEBC-DC5D8F0A6751}"/>
    <dgm:cxn modelId="{A5F27499-DD68-4C33-BAFA-578B3AAED35B}" srcId="{32715D25-7A49-463C-BB67-73924CEFE085}" destId="{8E0AD611-E8F2-4034-A34A-7FA4F3202CFA}" srcOrd="2" destOrd="0" parTransId="{C7100882-25D3-4702-B9FF-A5FD94375C31}" sibTransId="{9F6864CE-6D9B-4638-9395-0B6034568B6E}"/>
    <dgm:cxn modelId="{FF2D64A6-ADC9-4464-8E3C-CE4149274C67}" srcId="{32715D25-7A49-463C-BB67-73924CEFE085}" destId="{815BABFB-BAD4-414A-95B6-607D64CFB7C8}" srcOrd="3" destOrd="0" parTransId="{709BFEDE-23CE-4A18-81D8-674BDDFAAC6D}" sibTransId="{733A0F95-6DF1-414F-9464-90898D7A81D0}"/>
    <dgm:cxn modelId="{2E85E8AD-490A-4562-BE92-5B5D309406BA}" type="presOf" srcId="{AC4E44A9-9EA6-4E01-9914-9E05C7661E6B}" destId="{22590B0E-B5D8-4719-8D99-B83C0DB2F8E9}" srcOrd="0" destOrd="0" presId="urn:microsoft.com/office/officeart/2018/2/layout/IconLabelList"/>
    <dgm:cxn modelId="{137B00B1-6EA4-457B-A9B9-818EADB4051C}" type="presOf" srcId="{8E0AD611-E8F2-4034-A34A-7FA4F3202CFA}" destId="{907D43D8-E700-4A20-A106-73A5A37CB3B0}" srcOrd="0" destOrd="0" presId="urn:microsoft.com/office/officeart/2018/2/layout/IconLabelList"/>
    <dgm:cxn modelId="{D41FD1FD-D782-40CF-A53C-304D1EE10F18}" srcId="{32715D25-7A49-463C-BB67-73924CEFE085}" destId="{792FAC4F-1DDE-4F58-9D4F-BD75560FB96E}" srcOrd="5" destOrd="0" parTransId="{D92413D3-A70D-4CC8-9B13-CFA8F25E3547}" sibTransId="{216AC642-DEAB-427E-BFD6-610CE9C04566}"/>
    <dgm:cxn modelId="{2A8C8488-2B4B-4CE1-A430-9B9311718E95}" type="presParOf" srcId="{E77B7BA3-E025-4A72-9406-7169F1F6D255}" destId="{2EFFE645-FEAF-4E70-80F3-E4705C297FF8}" srcOrd="0" destOrd="0" presId="urn:microsoft.com/office/officeart/2018/2/layout/IconLabelList"/>
    <dgm:cxn modelId="{9203A828-1488-4649-8252-C47C39F5C711}" type="presParOf" srcId="{2EFFE645-FEAF-4E70-80F3-E4705C297FF8}" destId="{B59BFE0C-D575-441A-9AA2-C3AC8C165439}" srcOrd="0" destOrd="0" presId="urn:microsoft.com/office/officeart/2018/2/layout/IconLabelList"/>
    <dgm:cxn modelId="{32230470-1928-4D5C-B5C0-13AF58B7A983}" type="presParOf" srcId="{2EFFE645-FEAF-4E70-80F3-E4705C297FF8}" destId="{05956E0E-3649-493F-8A0A-8E88B0685FA3}" srcOrd="1" destOrd="0" presId="urn:microsoft.com/office/officeart/2018/2/layout/IconLabelList"/>
    <dgm:cxn modelId="{BF2F7B16-4AEE-4587-863D-70924F257F17}" type="presParOf" srcId="{2EFFE645-FEAF-4E70-80F3-E4705C297FF8}" destId="{D7B95F57-5A37-46C8-8041-2E4877F78511}" srcOrd="2" destOrd="0" presId="urn:microsoft.com/office/officeart/2018/2/layout/IconLabelList"/>
    <dgm:cxn modelId="{CA799A36-8F95-47DE-86B7-03BFE5B95CDE}" type="presParOf" srcId="{E77B7BA3-E025-4A72-9406-7169F1F6D255}" destId="{47542539-383E-4501-82DD-9F70F731B779}" srcOrd="1" destOrd="0" presId="urn:microsoft.com/office/officeart/2018/2/layout/IconLabelList"/>
    <dgm:cxn modelId="{FAC2054F-44E1-42CB-B974-1BC3F474004E}" type="presParOf" srcId="{E77B7BA3-E025-4A72-9406-7169F1F6D255}" destId="{31D73DC0-AF65-4EEE-802B-F38A5AE75712}" srcOrd="2" destOrd="0" presId="urn:microsoft.com/office/officeart/2018/2/layout/IconLabelList"/>
    <dgm:cxn modelId="{5301F086-39DF-4A52-8564-6ED6CC64C247}" type="presParOf" srcId="{31D73DC0-AF65-4EEE-802B-F38A5AE75712}" destId="{AC2634E2-4A3C-4A94-95B6-B232D8471476}" srcOrd="0" destOrd="0" presId="urn:microsoft.com/office/officeart/2018/2/layout/IconLabelList"/>
    <dgm:cxn modelId="{CD5BC61A-355D-426B-8973-951A3DE91C6B}" type="presParOf" srcId="{31D73DC0-AF65-4EEE-802B-F38A5AE75712}" destId="{B08D88D2-E6AE-4EF5-8D10-B98A20A5F69D}" srcOrd="1" destOrd="0" presId="urn:microsoft.com/office/officeart/2018/2/layout/IconLabelList"/>
    <dgm:cxn modelId="{F40EF63D-B6DC-4EE0-8C4E-CD7AD9671176}" type="presParOf" srcId="{31D73DC0-AF65-4EEE-802B-F38A5AE75712}" destId="{22590B0E-B5D8-4719-8D99-B83C0DB2F8E9}" srcOrd="2" destOrd="0" presId="urn:microsoft.com/office/officeart/2018/2/layout/IconLabelList"/>
    <dgm:cxn modelId="{088E9421-A377-438F-8BAF-3708BB26E03A}" type="presParOf" srcId="{E77B7BA3-E025-4A72-9406-7169F1F6D255}" destId="{98581100-B935-444B-9D7A-EC2C7D658563}" srcOrd="3" destOrd="0" presId="urn:microsoft.com/office/officeart/2018/2/layout/IconLabelList"/>
    <dgm:cxn modelId="{D11BACC9-36D1-47FE-9353-D0DB9589B9BE}" type="presParOf" srcId="{E77B7BA3-E025-4A72-9406-7169F1F6D255}" destId="{2067F199-7DFF-4C77-8D19-2564E9A58394}" srcOrd="4" destOrd="0" presId="urn:microsoft.com/office/officeart/2018/2/layout/IconLabelList"/>
    <dgm:cxn modelId="{19E8C8A2-EB11-4488-919C-427FCDF7897C}" type="presParOf" srcId="{2067F199-7DFF-4C77-8D19-2564E9A58394}" destId="{68ADB6CA-657C-44B6-AB35-D660AB70175C}" srcOrd="0" destOrd="0" presId="urn:microsoft.com/office/officeart/2018/2/layout/IconLabelList"/>
    <dgm:cxn modelId="{ADF61CC7-DEDA-48F9-899F-72BA0BC970EB}" type="presParOf" srcId="{2067F199-7DFF-4C77-8D19-2564E9A58394}" destId="{318E89EB-7950-4427-B7DD-A1DF3D72F965}" srcOrd="1" destOrd="0" presId="urn:microsoft.com/office/officeart/2018/2/layout/IconLabelList"/>
    <dgm:cxn modelId="{FE8645A3-8823-4FC7-A8C8-B822B2F41A04}" type="presParOf" srcId="{2067F199-7DFF-4C77-8D19-2564E9A58394}" destId="{907D43D8-E700-4A20-A106-73A5A37CB3B0}" srcOrd="2" destOrd="0" presId="urn:microsoft.com/office/officeart/2018/2/layout/IconLabelList"/>
    <dgm:cxn modelId="{E149F067-359E-4A1D-94AF-13BCF03CE843}" type="presParOf" srcId="{E77B7BA3-E025-4A72-9406-7169F1F6D255}" destId="{9F3295AC-4BA5-4D09-99CD-8427009FCDCA}" srcOrd="5" destOrd="0" presId="urn:microsoft.com/office/officeart/2018/2/layout/IconLabelList"/>
    <dgm:cxn modelId="{0BA29D02-8538-46F3-BFD3-D96940AF9362}" type="presParOf" srcId="{E77B7BA3-E025-4A72-9406-7169F1F6D255}" destId="{EBD0A907-C55E-4A50-AEEB-7368DCE76FDC}" srcOrd="6" destOrd="0" presId="urn:microsoft.com/office/officeart/2018/2/layout/IconLabelList"/>
    <dgm:cxn modelId="{3BB285FA-0B0D-41CB-B001-458A8D1B9043}" type="presParOf" srcId="{EBD0A907-C55E-4A50-AEEB-7368DCE76FDC}" destId="{0289FD0F-6AD1-48FE-9BA7-3AF67B7F8531}" srcOrd="0" destOrd="0" presId="urn:microsoft.com/office/officeart/2018/2/layout/IconLabelList"/>
    <dgm:cxn modelId="{0A487F89-496B-4785-B605-271099346BC4}" type="presParOf" srcId="{EBD0A907-C55E-4A50-AEEB-7368DCE76FDC}" destId="{5D88CE20-1715-4085-B41A-5EF7460D9174}" srcOrd="1" destOrd="0" presId="urn:microsoft.com/office/officeart/2018/2/layout/IconLabelList"/>
    <dgm:cxn modelId="{DF3C7269-E4B0-4D30-937F-E80C9040E9B8}" type="presParOf" srcId="{EBD0A907-C55E-4A50-AEEB-7368DCE76FDC}" destId="{A4FA66AB-A15B-4EC3-B279-4A9B0FF82BFA}" srcOrd="2" destOrd="0" presId="urn:microsoft.com/office/officeart/2018/2/layout/IconLabelList"/>
    <dgm:cxn modelId="{E105E338-9F35-4C84-A5BF-B69DB1F57FBC}" type="presParOf" srcId="{E77B7BA3-E025-4A72-9406-7169F1F6D255}" destId="{89DFFAF6-7019-418E-9D7D-6AAD87CB0E22}" srcOrd="7" destOrd="0" presId="urn:microsoft.com/office/officeart/2018/2/layout/IconLabelList"/>
    <dgm:cxn modelId="{533CC3DF-62D6-40D8-8857-7D82AC8FAAFF}" type="presParOf" srcId="{E77B7BA3-E025-4A72-9406-7169F1F6D255}" destId="{26C21EE2-7EAC-476D-8BB2-8CCAA161FC5F}" srcOrd="8" destOrd="0" presId="urn:microsoft.com/office/officeart/2018/2/layout/IconLabelList"/>
    <dgm:cxn modelId="{D49100B3-A960-4E5E-B500-586071BFE4DE}" type="presParOf" srcId="{26C21EE2-7EAC-476D-8BB2-8CCAA161FC5F}" destId="{0AEF9A26-3BEB-4D57-8DB6-C079AF33084F}" srcOrd="0" destOrd="0" presId="urn:microsoft.com/office/officeart/2018/2/layout/IconLabelList"/>
    <dgm:cxn modelId="{24255777-7716-4E14-A273-CDE627B3BAFF}" type="presParOf" srcId="{26C21EE2-7EAC-476D-8BB2-8CCAA161FC5F}" destId="{99CA9E2B-0A37-45BC-8552-763CC8564463}" srcOrd="1" destOrd="0" presId="urn:microsoft.com/office/officeart/2018/2/layout/IconLabelList"/>
    <dgm:cxn modelId="{4EE8CB2C-9F1D-4A00-8477-F6CBBFF5A55C}" type="presParOf" srcId="{26C21EE2-7EAC-476D-8BB2-8CCAA161FC5F}" destId="{7CC15FAF-B474-4FC6-B7E4-55EBA2C0BE45}" srcOrd="2" destOrd="0" presId="urn:microsoft.com/office/officeart/2018/2/layout/IconLabelList"/>
    <dgm:cxn modelId="{D6C14965-217F-4E0B-8272-489BEB088035}" type="presParOf" srcId="{E77B7BA3-E025-4A72-9406-7169F1F6D255}" destId="{E0E3CCFB-3E2C-4FAF-8EE4-3F71DFB0215D}" srcOrd="9" destOrd="0" presId="urn:microsoft.com/office/officeart/2018/2/layout/IconLabelList"/>
    <dgm:cxn modelId="{D5394F0D-90B4-4E67-880B-3D26072832E9}" type="presParOf" srcId="{E77B7BA3-E025-4A72-9406-7169F1F6D255}" destId="{76FB82AC-AACE-4782-A189-17D41B92DD14}" srcOrd="10" destOrd="0" presId="urn:microsoft.com/office/officeart/2018/2/layout/IconLabelList"/>
    <dgm:cxn modelId="{226AFAFD-9227-4834-AD00-7A08F782ADC1}" type="presParOf" srcId="{76FB82AC-AACE-4782-A189-17D41B92DD14}" destId="{7D4652FA-5667-4239-8B44-ACA726B56F4C}" srcOrd="0" destOrd="0" presId="urn:microsoft.com/office/officeart/2018/2/layout/IconLabelList"/>
    <dgm:cxn modelId="{E7F4930B-8C66-498F-BDA2-01271D76281F}" type="presParOf" srcId="{76FB82AC-AACE-4782-A189-17D41B92DD14}" destId="{C1C47F54-A517-4F2D-A686-D9AA5458BB8B}" srcOrd="1" destOrd="0" presId="urn:microsoft.com/office/officeart/2018/2/layout/IconLabelList"/>
    <dgm:cxn modelId="{8D5F9B68-3594-432C-963C-EF3B6E76DC7E}" type="presParOf" srcId="{76FB82AC-AACE-4782-A189-17D41B92DD14}" destId="{E234D997-9287-45EC-B01B-013904DAFBF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F384BAF-91AC-40E3-A134-163CC6B1B86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D54DB37-6223-4DCD-B781-91D6815F40BB}">
      <dgm:prSet/>
      <dgm:spPr/>
      <dgm:t>
        <a:bodyPr/>
        <a:lstStyle/>
        <a:p>
          <a:r>
            <a:rPr lang="en-US"/>
            <a:t>In Porter's view, a business can only pursue one of three generic strategies to deliver superior performance.</a:t>
          </a:r>
        </a:p>
      </dgm:t>
    </dgm:pt>
    <dgm:pt modelId="{818FDAF9-BEE2-4863-AD96-10F1E72F2671}" type="parTrans" cxnId="{2F406E10-C7A9-46D9-9682-4BCB34D16F94}">
      <dgm:prSet/>
      <dgm:spPr/>
      <dgm:t>
        <a:bodyPr/>
        <a:lstStyle/>
        <a:p>
          <a:endParaRPr lang="en-US"/>
        </a:p>
      </dgm:t>
    </dgm:pt>
    <dgm:pt modelId="{6C379136-145C-4E1C-9EB8-454356047987}" type="sibTrans" cxnId="{2F406E10-C7A9-46D9-9682-4BCB34D16F94}">
      <dgm:prSet/>
      <dgm:spPr/>
      <dgm:t>
        <a:bodyPr/>
        <a:lstStyle/>
        <a:p>
          <a:endParaRPr lang="en-US"/>
        </a:p>
      </dgm:t>
    </dgm:pt>
    <dgm:pt modelId="{4EAA5794-ACA9-43AB-9022-47095297629C}">
      <dgm:prSet/>
      <dgm:spPr/>
      <dgm:t>
        <a:bodyPr/>
        <a:lstStyle/>
        <a:p>
          <a:r>
            <a:rPr lang="en-US"/>
            <a:t>1. It can have a cost advantage in that it could make a product or deliver a service for less than others (Cost leadership strategy)</a:t>
          </a:r>
        </a:p>
      </dgm:t>
    </dgm:pt>
    <dgm:pt modelId="{ABEA7E46-1F4C-40BF-868E-B2F376AF5A47}" type="parTrans" cxnId="{592F64D4-CF76-4653-B923-FA06E6366B8C}">
      <dgm:prSet/>
      <dgm:spPr/>
      <dgm:t>
        <a:bodyPr/>
        <a:lstStyle/>
        <a:p>
          <a:endParaRPr lang="en-US"/>
        </a:p>
      </dgm:t>
    </dgm:pt>
    <dgm:pt modelId="{275A526E-5055-4D8A-88AA-A2B3ADD04724}" type="sibTrans" cxnId="{592F64D4-CF76-4653-B923-FA06E6366B8C}">
      <dgm:prSet/>
      <dgm:spPr/>
      <dgm:t>
        <a:bodyPr/>
        <a:lstStyle/>
        <a:p>
          <a:endParaRPr lang="en-US"/>
        </a:p>
      </dgm:t>
    </dgm:pt>
    <dgm:pt modelId="{E76D953C-0F2E-4481-B80E-F90798E13A36}">
      <dgm:prSet/>
      <dgm:spPr/>
      <dgm:t>
        <a:bodyPr/>
        <a:lstStyle/>
        <a:p>
          <a:r>
            <a:rPr lang="en-US" dirty="0"/>
            <a:t>2. It could be different in a way that matters to consumers, so that its offer would be unique, or at least relatively so; (Differentiation strategy)</a:t>
          </a:r>
        </a:p>
      </dgm:t>
    </dgm:pt>
    <dgm:pt modelId="{25F1F2BA-72AA-48CF-9272-01834CC6E824}" type="parTrans" cxnId="{A9270925-EA23-4D66-9034-71B3B6A74227}">
      <dgm:prSet/>
      <dgm:spPr/>
      <dgm:t>
        <a:bodyPr/>
        <a:lstStyle/>
        <a:p>
          <a:endParaRPr lang="en-US"/>
        </a:p>
      </dgm:t>
    </dgm:pt>
    <dgm:pt modelId="{44C72AA2-EB3B-42A7-93A1-E58927E9158D}" type="sibTrans" cxnId="{A9270925-EA23-4D66-9034-71B3B6A74227}">
      <dgm:prSet/>
      <dgm:spPr/>
      <dgm:t>
        <a:bodyPr/>
        <a:lstStyle/>
        <a:p>
          <a:endParaRPr lang="en-US"/>
        </a:p>
      </dgm:t>
    </dgm:pt>
    <dgm:pt modelId="{C165C61E-53B2-404C-8FE3-314B021B28DE}">
      <dgm:prSet/>
      <dgm:spPr/>
      <dgm:t>
        <a:bodyPr/>
        <a:lstStyle/>
        <a:p>
          <a:r>
            <a:rPr lang="en-US" dirty="0"/>
            <a:t>3. It could concentrate on a narrow, specific segment, either with a cost advantage or differentiation (Focus strategy)</a:t>
          </a:r>
        </a:p>
      </dgm:t>
    </dgm:pt>
    <dgm:pt modelId="{CEE23D7B-EDBE-4CD9-AB25-909498B92957}" type="parTrans" cxnId="{8E3575B9-8D38-45EA-BE7E-623DE569AC24}">
      <dgm:prSet/>
      <dgm:spPr/>
      <dgm:t>
        <a:bodyPr/>
        <a:lstStyle/>
        <a:p>
          <a:endParaRPr lang="en-US"/>
        </a:p>
      </dgm:t>
    </dgm:pt>
    <dgm:pt modelId="{C969E16D-6B80-44F8-A3DD-EEADE8CAF9FD}" type="sibTrans" cxnId="{8E3575B9-8D38-45EA-BE7E-623DE569AC24}">
      <dgm:prSet/>
      <dgm:spPr/>
      <dgm:t>
        <a:bodyPr/>
        <a:lstStyle/>
        <a:p>
          <a:endParaRPr lang="en-US"/>
        </a:p>
      </dgm:t>
    </dgm:pt>
    <dgm:pt modelId="{269AEA35-225F-436E-B220-30865EE02228}" type="pres">
      <dgm:prSet presAssocID="{3F384BAF-91AC-40E3-A134-163CC6B1B866}" presName="linear" presStyleCnt="0">
        <dgm:presLayoutVars>
          <dgm:animLvl val="lvl"/>
          <dgm:resizeHandles val="exact"/>
        </dgm:presLayoutVars>
      </dgm:prSet>
      <dgm:spPr/>
    </dgm:pt>
    <dgm:pt modelId="{00B3F77D-1744-462A-BF06-164E31B8279B}" type="pres">
      <dgm:prSet presAssocID="{0D54DB37-6223-4DCD-B781-91D6815F40BB}" presName="parentText" presStyleLbl="node1" presStyleIdx="0" presStyleCnt="4">
        <dgm:presLayoutVars>
          <dgm:chMax val="0"/>
          <dgm:bulletEnabled val="1"/>
        </dgm:presLayoutVars>
      </dgm:prSet>
      <dgm:spPr/>
    </dgm:pt>
    <dgm:pt modelId="{2F6EC7B7-E742-4698-89CE-828AF928CC61}" type="pres">
      <dgm:prSet presAssocID="{6C379136-145C-4E1C-9EB8-454356047987}" presName="spacer" presStyleCnt="0"/>
      <dgm:spPr/>
    </dgm:pt>
    <dgm:pt modelId="{6BA8F7A4-0A66-4BC2-88FA-2AB3490D8FDB}" type="pres">
      <dgm:prSet presAssocID="{4EAA5794-ACA9-43AB-9022-47095297629C}" presName="parentText" presStyleLbl="node1" presStyleIdx="1" presStyleCnt="4">
        <dgm:presLayoutVars>
          <dgm:chMax val="0"/>
          <dgm:bulletEnabled val="1"/>
        </dgm:presLayoutVars>
      </dgm:prSet>
      <dgm:spPr/>
    </dgm:pt>
    <dgm:pt modelId="{F5CC3765-3BA9-411D-B905-5EE8C059BCB1}" type="pres">
      <dgm:prSet presAssocID="{275A526E-5055-4D8A-88AA-A2B3ADD04724}" presName="spacer" presStyleCnt="0"/>
      <dgm:spPr/>
    </dgm:pt>
    <dgm:pt modelId="{24353667-FBB9-4323-9DD5-D59E24D83B14}" type="pres">
      <dgm:prSet presAssocID="{E76D953C-0F2E-4481-B80E-F90798E13A36}" presName="parentText" presStyleLbl="node1" presStyleIdx="2" presStyleCnt="4">
        <dgm:presLayoutVars>
          <dgm:chMax val="0"/>
          <dgm:bulletEnabled val="1"/>
        </dgm:presLayoutVars>
      </dgm:prSet>
      <dgm:spPr/>
    </dgm:pt>
    <dgm:pt modelId="{D448A1DE-F852-4AC5-878A-6A947E3596DB}" type="pres">
      <dgm:prSet presAssocID="{44C72AA2-EB3B-42A7-93A1-E58927E9158D}" presName="spacer" presStyleCnt="0"/>
      <dgm:spPr/>
    </dgm:pt>
    <dgm:pt modelId="{2AA98E60-AF51-4ECF-A2A3-DABCD9DD5A2C}" type="pres">
      <dgm:prSet presAssocID="{C165C61E-53B2-404C-8FE3-314B021B28DE}" presName="parentText" presStyleLbl="node1" presStyleIdx="3" presStyleCnt="4">
        <dgm:presLayoutVars>
          <dgm:chMax val="0"/>
          <dgm:bulletEnabled val="1"/>
        </dgm:presLayoutVars>
      </dgm:prSet>
      <dgm:spPr/>
    </dgm:pt>
  </dgm:ptLst>
  <dgm:cxnLst>
    <dgm:cxn modelId="{D3D57402-BE43-4722-BF7D-54547DA9EE92}" type="presOf" srcId="{E76D953C-0F2E-4481-B80E-F90798E13A36}" destId="{24353667-FBB9-4323-9DD5-D59E24D83B14}" srcOrd="0" destOrd="0" presId="urn:microsoft.com/office/officeart/2005/8/layout/vList2"/>
    <dgm:cxn modelId="{2F406E10-C7A9-46D9-9682-4BCB34D16F94}" srcId="{3F384BAF-91AC-40E3-A134-163CC6B1B866}" destId="{0D54DB37-6223-4DCD-B781-91D6815F40BB}" srcOrd="0" destOrd="0" parTransId="{818FDAF9-BEE2-4863-AD96-10F1E72F2671}" sibTransId="{6C379136-145C-4E1C-9EB8-454356047987}"/>
    <dgm:cxn modelId="{A9270925-EA23-4D66-9034-71B3B6A74227}" srcId="{3F384BAF-91AC-40E3-A134-163CC6B1B866}" destId="{E76D953C-0F2E-4481-B80E-F90798E13A36}" srcOrd="2" destOrd="0" parTransId="{25F1F2BA-72AA-48CF-9272-01834CC6E824}" sibTransId="{44C72AA2-EB3B-42A7-93A1-E58927E9158D}"/>
    <dgm:cxn modelId="{DB8F002F-007A-4A51-8ABF-7AC2D2B10803}" type="presOf" srcId="{3F384BAF-91AC-40E3-A134-163CC6B1B866}" destId="{269AEA35-225F-436E-B220-30865EE02228}" srcOrd="0" destOrd="0" presId="urn:microsoft.com/office/officeart/2005/8/layout/vList2"/>
    <dgm:cxn modelId="{C57F738A-1432-4A94-8AD7-B232D4B113C8}" type="presOf" srcId="{C165C61E-53B2-404C-8FE3-314B021B28DE}" destId="{2AA98E60-AF51-4ECF-A2A3-DABCD9DD5A2C}" srcOrd="0" destOrd="0" presId="urn:microsoft.com/office/officeart/2005/8/layout/vList2"/>
    <dgm:cxn modelId="{8E3575B9-8D38-45EA-BE7E-623DE569AC24}" srcId="{3F384BAF-91AC-40E3-A134-163CC6B1B866}" destId="{C165C61E-53B2-404C-8FE3-314B021B28DE}" srcOrd="3" destOrd="0" parTransId="{CEE23D7B-EDBE-4CD9-AB25-909498B92957}" sibTransId="{C969E16D-6B80-44F8-A3DD-EEADE8CAF9FD}"/>
    <dgm:cxn modelId="{592F64D4-CF76-4653-B923-FA06E6366B8C}" srcId="{3F384BAF-91AC-40E3-A134-163CC6B1B866}" destId="{4EAA5794-ACA9-43AB-9022-47095297629C}" srcOrd="1" destOrd="0" parTransId="{ABEA7E46-1F4C-40BF-868E-B2F376AF5A47}" sibTransId="{275A526E-5055-4D8A-88AA-A2B3ADD04724}"/>
    <dgm:cxn modelId="{6F0C05EB-42FC-4C18-B80A-3566E5921B27}" type="presOf" srcId="{4EAA5794-ACA9-43AB-9022-47095297629C}" destId="{6BA8F7A4-0A66-4BC2-88FA-2AB3490D8FDB}" srcOrd="0" destOrd="0" presId="urn:microsoft.com/office/officeart/2005/8/layout/vList2"/>
    <dgm:cxn modelId="{9CB844FC-98CD-41A2-A9D5-89CB6DEE2591}" type="presOf" srcId="{0D54DB37-6223-4DCD-B781-91D6815F40BB}" destId="{00B3F77D-1744-462A-BF06-164E31B8279B}" srcOrd="0" destOrd="0" presId="urn:microsoft.com/office/officeart/2005/8/layout/vList2"/>
    <dgm:cxn modelId="{16162CAB-5353-4D11-AA9A-9F8158507607}" type="presParOf" srcId="{269AEA35-225F-436E-B220-30865EE02228}" destId="{00B3F77D-1744-462A-BF06-164E31B8279B}" srcOrd="0" destOrd="0" presId="urn:microsoft.com/office/officeart/2005/8/layout/vList2"/>
    <dgm:cxn modelId="{E6503848-1C99-4045-8A88-AB9867B9702A}" type="presParOf" srcId="{269AEA35-225F-436E-B220-30865EE02228}" destId="{2F6EC7B7-E742-4698-89CE-828AF928CC61}" srcOrd="1" destOrd="0" presId="urn:microsoft.com/office/officeart/2005/8/layout/vList2"/>
    <dgm:cxn modelId="{E5FE268A-C5D2-4C47-9547-A18220E5D09B}" type="presParOf" srcId="{269AEA35-225F-436E-B220-30865EE02228}" destId="{6BA8F7A4-0A66-4BC2-88FA-2AB3490D8FDB}" srcOrd="2" destOrd="0" presId="urn:microsoft.com/office/officeart/2005/8/layout/vList2"/>
    <dgm:cxn modelId="{2C5C69A5-FB2B-4117-80BF-DDDF78D6EA23}" type="presParOf" srcId="{269AEA35-225F-436E-B220-30865EE02228}" destId="{F5CC3765-3BA9-411D-B905-5EE8C059BCB1}" srcOrd="3" destOrd="0" presId="urn:microsoft.com/office/officeart/2005/8/layout/vList2"/>
    <dgm:cxn modelId="{A61F72BE-7544-4AC5-9DE5-086CED602475}" type="presParOf" srcId="{269AEA35-225F-436E-B220-30865EE02228}" destId="{24353667-FBB9-4323-9DD5-D59E24D83B14}" srcOrd="4" destOrd="0" presId="urn:microsoft.com/office/officeart/2005/8/layout/vList2"/>
    <dgm:cxn modelId="{1642EC72-3E37-4E74-B1E2-96C194D25460}" type="presParOf" srcId="{269AEA35-225F-436E-B220-30865EE02228}" destId="{D448A1DE-F852-4AC5-878A-6A947E3596DB}" srcOrd="5" destOrd="0" presId="urn:microsoft.com/office/officeart/2005/8/layout/vList2"/>
    <dgm:cxn modelId="{4BEA56F5-9D9B-499B-879F-3B63FA912586}" type="presParOf" srcId="{269AEA35-225F-436E-B220-30865EE02228}" destId="{2AA98E60-AF51-4ECF-A2A3-DABCD9DD5A2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A5B5A6-031B-462B-8FDF-084556ADBD2F}">
      <dsp:nvSpPr>
        <dsp:cNvPr id="0" name=""/>
        <dsp:cNvSpPr/>
      </dsp:nvSpPr>
      <dsp:spPr>
        <a:xfrm>
          <a:off x="0" y="31115"/>
          <a:ext cx="6253721" cy="162048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Michael E. Porter determined 2 factors above all influenced a business's chance of making superior profits</a:t>
          </a:r>
        </a:p>
      </dsp:txBody>
      <dsp:txXfrm>
        <a:off x="79106" y="110221"/>
        <a:ext cx="6095509" cy="1462274"/>
      </dsp:txXfrm>
    </dsp:sp>
    <dsp:sp modelId="{777AB096-6DD9-4AFF-9187-9F2A6C6F4B1B}">
      <dsp:nvSpPr>
        <dsp:cNvPr id="0" name=""/>
        <dsp:cNvSpPr/>
      </dsp:nvSpPr>
      <dsp:spPr>
        <a:xfrm>
          <a:off x="0" y="1717841"/>
          <a:ext cx="6253721" cy="1620486"/>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en-US" sz="2300" kern="1200" dirty="0"/>
            <a:t>Firstly, the </a:t>
          </a:r>
          <a:r>
            <a:rPr lang="en-US" sz="2300" u="none" kern="1200" dirty="0"/>
            <a:t>attractiveness of the industry or the business environment where the business organization primarily operates </a:t>
          </a:r>
          <a:r>
            <a:rPr lang="en-US" sz="2300" kern="1200" dirty="0"/>
            <a:t>(</a:t>
          </a:r>
          <a:r>
            <a:rPr lang="en-US" sz="2300" kern="1200" dirty="0">
              <a:latin typeface="Calibri Light" panose="020F0302020204030204"/>
            </a:rPr>
            <a:t>in light of PESTEL</a:t>
          </a:r>
          <a:r>
            <a:rPr lang="en-US" sz="2300" kern="1200" dirty="0"/>
            <a:t> analysis</a:t>
          </a:r>
          <a:r>
            <a:rPr lang="en-US" sz="2300" kern="1200" dirty="0">
              <a:latin typeface="Calibri Light" panose="020F0302020204030204"/>
            </a:rPr>
            <a:t> and Stakeholder analysis)</a:t>
          </a:r>
          <a:r>
            <a:rPr lang="en-US" sz="2300" kern="1200" dirty="0"/>
            <a:t> </a:t>
          </a:r>
        </a:p>
      </dsp:txBody>
      <dsp:txXfrm>
        <a:off x="79106" y="1796947"/>
        <a:ext cx="6095509" cy="1462274"/>
      </dsp:txXfrm>
    </dsp:sp>
    <dsp:sp modelId="{8974B3FB-46AC-4C17-85C8-12DD7E0DB637}">
      <dsp:nvSpPr>
        <dsp:cNvPr id="0" name=""/>
        <dsp:cNvSpPr/>
      </dsp:nvSpPr>
      <dsp:spPr>
        <a:xfrm>
          <a:off x="0" y="3404568"/>
          <a:ext cx="6253721" cy="162048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Secondly,  </a:t>
          </a:r>
          <a:r>
            <a:rPr lang="en-US" sz="2300" u="none" kern="1200" dirty="0">
              <a:latin typeface="Calibri Light" panose="020F0302020204030204"/>
            </a:rPr>
            <a:t>how</a:t>
          </a:r>
          <a:r>
            <a:rPr lang="en-US" sz="2300" u="none" kern="1200" dirty="0"/>
            <a:t> the business positions itself within that industry and business environment </a:t>
          </a:r>
        </a:p>
      </dsp:txBody>
      <dsp:txXfrm>
        <a:off x="79106" y="3483674"/>
        <a:ext cx="6095509" cy="14622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BFE0C-D575-441A-9AA2-C3AC8C165439}">
      <dsp:nvSpPr>
        <dsp:cNvPr id="0" name=""/>
        <dsp:cNvSpPr/>
      </dsp:nvSpPr>
      <dsp:spPr>
        <a:xfrm>
          <a:off x="421398" y="1395177"/>
          <a:ext cx="688183" cy="6881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B95F57-5A37-46C8-8041-2E4877F78511}">
      <dsp:nvSpPr>
        <dsp:cNvPr id="0" name=""/>
        <dsp:cNvSpPr/>
      </dsp:nvSpPr>
      <dsp:spPr>
        <a:xfrm>
          <a:off x="841"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P = Political Environment</a:t>
          </a:r>
        </a:p>
      </dsp:txBody>
      <dsp:txXfrm>
        <a:off x="841" y="2344441"/>
        <a:ext cx="1529296" cy="611718"/>
      </dsp:txXfrm>
    </dsp:sp>
    <dsp:sp modelId="{AC2634E2-4A3C-4A94-95B6-B232D8471476}">
      <dsp:nvSpPr>
        <dsp:cNvPr id="0" name=""/>
        <dsp:cNvSpPr/>
      </dsp:nvSpPr>
      <dsp:spPr>
        <a:xfrm>
          <a:off x="2218322" y="1395177"/>
          <a:ext cx="688183" cy="6881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590B0E-B5D8-4719-8D99-B83C0DB2F8E9}">
      <dsp:nvSpPr>
        <dsp:cNvPr id="0" name=""/>
        <dsp:cNvSpPr/>
      </dsp:nvSpPr>
      <dsp:spPr>
        <a:xfrm>
          <a:off x="1797765"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E = Economic Environment</a:t>
          </a:r>
        </a:p>
      </dsp:txBody>
      <dsp:txXfrm>
        <a:off x="1797765" y="2344441"/>
        <a:ext cx="1529296" cy="611718"/>
      </dsp:txXfrm>
    </dsp:sp>
    <dsp:sp modelId="{68ADB6CA-657C-44B6-AB35-D660AB70175C}">
      <dsp:nvSpPr>
        <dsp:cNvPr id="0" name=""/>
        <dsp:cNvSpPr/>
      </dsp:nvSpPr>
      <dsp:spPr>
        <a:xfrm>
          <a:off x="4015246" y="1395177"/>
          <a:ext cx="688183" cy="6881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7D43D8-E700-4A20-A106-73A5A37CB3B0}">
      <dsp:nvSpPr>
        <dsp:cNvPr id="0" name=""/>
        <dsp:cNvSpPr/>
      </dsp:nvSpPr>
      <dsp:spPr>
        <a:xfrm>
          <a:off x="3594689"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S = </a:t>
          </a:r>
          <a:r>
            <a:rPr lang="en-US" sz="1700" kern="1200" dirty="0">
              <a:latin typeface="Calibri Light" panose="020F0302020204030204"/>
            </a:rPr>
            <a:t>Socio-cultural</a:t>
          </a:r>
          <a:r>
            <a:rPr lang="en-US" sz="1700" kern="1200" dirty="0"/>
            <a:t> Environment</a:t>
          </a:r>
        </a:p>
      </dsp:txBody>
      <dsp:txXfrm>
        <a:off x="3594689" y="2344441"/>
        <a:ext cx="1529296" cy="611718"/>
      </dsp:txXfrm>
    </dsp:sp>
    <dsp:sp modelId="{0289FD0F-6AD1-48FE-9BA7-3AF67B7F8531}">
      <dsp:nvSpPr>
        <dsp:cNvPr id="0" name=""/>
        <dsp:cNvSpPr/>
      </dsp:nvSpPr>
      <dsp:spPr>
        <a:xfrm>
          <a:off x="5812170" y="1395177"/>
          <a:ext cx="688183" cy="6881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FA66AB-A15B-4EC3-B279-4A9B0FF82BFA}">
      <dsp:nvSpPr>
        <dsp:cNvPr id="0" name=""/>
        <dsp:cNvSpPr/>
      </dsp:nvSpPr>
      <dsp:spPr>
        <a:xfrm>
          <a:off x="5391613"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T = Technological Environment</a:t>
          </a:r>
        </a:p>
      </dsp:txBody>
      <dsp:txXfrm>
        <a:off x="5391613" y="2344441"/>
        <a:ext cx="1529296" cy="611718"/>
      </dsp:txXfrm>
    </dsp:sp>
    <dsp:sp modelId="{0AEF9A26-3BEB-4D57-8DB6-C079AF33084F}">
      <dsp:nvSpPr>
        <dsp:cNvPr id="0" name=""/>
        <dsp:cNvSpPr/>
      </dsp:nvSpPr>
      <dsp:spPr>
        <a:xfrm>
          <a:off x="7609093" y="1395177"/>
          <a:ext cx="688183" cy="6881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C15FAF-B474-4FC6-B7E4-55EBA2C0BE45}">
      <dsp:nvSpPr>
        <dsp:cNvPr id="0" name=""/>
        <dsp:cNvSpPr/>
      </dsp:nvSpPr>
      <dsp:spPr>
        <a:xfrm>
          <a:off x="7188537"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E = Ecological Environment</a:t>
          </a:r>
        </a:p>
      </dsp:txBody>
      <dsp:txXfrm>
        <a:off x="7188537" y="2344441"/>
        <a:ext cx="1529296" cy="611718"/>
      </dsp:txXfrm>
    </dsp:sp>
    <dsp:sp modelId="{7D4652FA-5667-4239-8B44-ACA726B56F4C}">
      <dsp:nvSpPr>
        <dsp:cNvPr id="0" name=""/>
        <dsp:cNvSpPr/>
      </dsp:nvSpPr>
      <dsp:spPr>
        <a:xfrm>
          <a:off x="9406017" y="1395177"/>
          <a:ext cx="688183" cy="6881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34D997-9287-45EC-B01B-013904DAFBF5}">
      <dsp:nvSpPr>
        <dsp:cNvPr id="0" name=""/>
        <dsp:cNvSpPr/>
      </dsp:nvSpPr>
      <dsp:spPr>
        <a:xfrm>
          <a:off x="8985461" y="2344441"/>
          <a:ext cx="1529296" cy="611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dirty="0"/>
            <a:t>L = Legal Environment</a:t>
          </a:r>
        </a:p>
      </dsp:txBody>
      <dsp:txXfrm>
        <a:off x="8985461" y="2344441"/>
        <a:ext cx="1529296" cy="6117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3F77D-1744-462A-BF06-164E31B8279B}">
      <dsp:nvSpPr>
        <dsp:cNvPr id="0" name=""/>
        <dsp:cNvSpPr/>
      </dsp:nvSpPr>
      <dsp:spPr>
        <a:xfrm>
          <a:off x="0" y="78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In Porter's view, a business can only pursue one of three generic strategies to deliver superior performance.</a:t>
          </a:r>
        </a:p>
      </dsp:txBody>
      <dsp:txXfrm>
        <a:off x="48547" y="127216"/>
        <a:ext cx="10418506" cy="897406"/>
      </dsp:txXfrm>
    </dsp:sp>
    <dsp:sp modelId="{6BA8F7A4-0A66-4BC2-88FA-2AB3490D8FDB}">
      <dsp:nvSpPr>
        <dsp:cNvPr id="0" name=""/>
        <dsp:cNvSpPr/>
      </dsp:nvSpPr>
      <dsp:spPr>
        <a:xfrm>
          <a:off x="0" y="1145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1. It can have a cost advantage in that it could make a product or deliver a service for less than others (Cost leadership strategy)</a:t>
          </a:r>
        </a:p>
      </dsp:txBody>
      <dsp:txXfrm>
        <a:off x="48547" y="1193716"/>
        <a:ext cx="10418506" cy="897406"/>
      </dsp:txXfrm>
    </dsp:sp>
    <dsp:sp modelId="{24353667-FBB9-4323-9DD5-D59E24D83B14}">
      <dsp:nvSpPr>
        <dsp:cNvPr id="0" name=""/>
        <dsp:cNvSpPr/>
      </dsp:nvSpPr>
      <dsp:spPr>
        <a:xfrm>
          <a:off x="0" y="22116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2. It could be different in a way that matters to consumers, so that its offer would be unique, or at least relatively so; (Differentiation strategy)</a:t>
          </a:r>
        </a:p>
      </dsp:txBody>
      <dsp:txXfrm>
        <a:off x="48547" y="2260216"/>
        <a:ext cx="10418506" cy="897406"/>
      </dsp:txXfrm>
    </dsp:sp>
    <dsp:sp modelId="{2AA98E60-AF51-4ECF-A2A3-DABCD9DD5A2C}">
      <dsp:nvSpPr>
        <dsp:cNvPr id="0" name=""/>
        <dsp:cNvSpPr/>
      </dsp:nvSpPr>
      <dsp:spPr>
        <a:xfrm>
          <a:off x="0" y="3278169"/>
          <a:ext cx="10515600" cy="9945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3. It could concentrate on a narrow, specific segment, either with a cost advantage or differentiation (Focus strategy)</a:t>
          </a:r>
        </a:p>
      </dsp:txBody>
      <dsp:txXfrm>
        <a:off x="48547" y="3326716"/>
        <a:ext cx="10418506" cy="89740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C5FF3-14A6-7EC2-CFA3-FD7F8B8DA7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CC71CE-2AB0-9795-A816-039258DC75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4E0FF7A-A71D-0109-4AC0-C3ABDE5B5B31}"/>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FAA92215-E652-5DF1-7963-AB83A7DA12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17C6B-A1EF-B5DC-3DC4-1089979D4745}"/>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1884093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33A43-A197-64AD-0551-B7225CF844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1FB8A6-8A40-5436-B5E5-64132C3068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A0CD53-A63E-E4D6-FC21-0EB38DABF9CD}"/>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762FF8C7-FB03-7642-FBF9-AD9A436618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ADB91D-78D8-A750-C569-55D0AADAEF3E}"/>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186457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46A5A-D2C0-150F-0A89-8C04B6C091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9E07436-6E7A-4B14-43A9-0D5CF1E6C4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14997C-BF16-7707-2B48-3CF253DFE08A}"/>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B46159A2-4245-0511-2223-12B6F0CA0F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C952CE-FFD2-7A6C-22A3-D07A8B3A095B}"/>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998123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3D260-AE84-B36A-EC90-258FF544581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31A6F7-BFCE-5296-888B-6A889C542C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06371F-C8BB-2F99-6421-DD285FB0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6BA848-55F0-449E-B633-DA136B6A5C82}"/>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6" name="Footer Placeholder 5">
            <a:extLst>
              <a:ext uri="{FF2B5EF4-FFF2-40B4-BE49-F238E27FC236}">
                <a16:creationId xmlns:a16="http://schemas.microsoft.com/office/drawing/2014/main" id="{3DADD0ED-55E5-14F2-EE5A-9FCE30D49C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4D7027-67F5-4716-D8A4-DE34F956CC76}"/>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3107220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0C4F0-EC89-DBCE-4D26-A4B3086AED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1A540E-4965-0250-42B6-D3C8E7EA9F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380C67-BA55-EBDA-8E5F-3D3E0BD9FF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8E8BCA6-B141-A77E-F299-B0A95D9C37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0AF76B-B2C6-9DDC-3B92-5DBA884AAB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ECAFE97-F1D2-E96E-EE40-B2F3798936C5}"/>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8" name="Footer Placeholder 7">
            <a:extLst>
              <a:ext uri="{FF2B5EF4-FFF2-40B4-BE49-F238E27FC236}">
                <a16:creationId xmlns:a16="http://schemas.microsoft.com/office/drawing/2014/main" id="{63EF38FA-F7C6-AAA2-722C-C767C4C7AE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C2796A-3E4B-FF65-D5BB-FC541759CD77}"/>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1610221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97466-5102-D8FB-4B75-C51F0DA0B8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2EEBA5-A05F-650E-ED19-30E7CC8BA9F1}"/>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4" name="Footer Placeholder 3">
            <a:extLst>
              <a:ext uri="{FF2B5EF4-FFF2-40B4-BE49-F238E27FC236}">
                <a16:creationId xmlns:a16="http://schemas.microsoft.com/office/drawing/2014/main" id="{C1B8C627-2151-A22C-DAC5-8DBC9ADFF6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12FE76-C4A7-5672-A488-F71612D8B9AF}"/>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27953691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91856C-A08B-A497-0139-444572D601BF}"/>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3" name="Footer Placeholder 2">
            <a:extLst>
              <a:ext uri="{FF2B5EF4-FFF2-40B4-BE49-F238E27FC236}">
                <a16:creationId xmlns:a16="http://schemas.microsoft.com/office/drawing/2014/main" id="{58A0CCE6-7E86-821E-B8B7-23B3927B503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C3B1D8-CDD4-0E46-4524-945A1B1DB767}"/>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1845661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26B09-D563-0843-FF49-BE451C1019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0CDD852-B81D-667D-E41B-A2B98D2381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A8D9328-093C-CE2F-32BA-E6E85377BB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8D4C9BE-DF05-EB2E-875F-9108C62D4894}"/>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6" name="Footer Placeholder 5">
            <a:extLst>
              <a:ext uri="{FF2B5EF4-FFF2-40B4-BE49-F238E27FC236}">
                <a16:creationId xmlns:a16="http://schemas.microsoft.com/office/drawing/2014/main" id="{E32E6E81-31D9-E639-A830-A7FB8E3F84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82EB665-0BEB-897D-8EB9-FC917BBA480D}"/>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796919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FCAE7-9292-3E37-1588-D20ED48A65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DF31CB-0725-3F7C-0377-3A84460659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241258A-C73F-DACE-25B7-075847A7ED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C473CA-8FC6-6CA3-4329-A0D3012944F7}"/>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6" name="Footer Placeholder 5">
            <a:extLst>
              <a:ext uri="{FF2B5EF4-FFF2-40B4-BE49-F238E27FC236}">
                <a16:creationId xmlns:a16="http://schemas.microsoft.com/office/drawing/2014/main" id="{DB5BB911-1481-8FFE-C59A-064197BB4B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41B01F-F685-54F5-5E6B-ACD19A00874B}"/>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4158067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BBE74-4B69-FE64-6C7C-9DC3B3D18B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3FC0B5-A8B2-AA2F-1689-CDC3ACBAF2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617D4D-DE75-0652-0136-B6CB49EB5F5D}"/>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5D571C42-3F54-5D30-E72D-461011B91D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903D35-2F8B-9253-85F6-35E4DC2B7369}"/>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404311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A84459-BEE8-5DA8-18AD-94522DA3DD0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779F21-D8E0-AA7C-4B1B-8FD63E1F80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B0C926-20C9-F35F-7142-C0BC9BB2F476}"/>
              </a:ext>
            </a:extLst>
          </p:cNvPr>
          <p:cNvSpPr>
            <a:spLocks noGrp="1"/>
          </p:cNvSpPr>
          <p:nvPr>
            <p:ph type="dt" sz="half" idx="10"/>
          </p:nvPr>
        </p:nvSpPr>
        <p:spPr/>
        <p:txBody>
          <a:body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FE073632-2084-7944-E24D-ADEC9B28FF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9C6D0A-D2C2-7F91-7C47-FF3DDF084230}"/>
              </a:ext>
            </a:extLst>
          </p:cNvPr>
          <p:cNvSpPr>
            <a:spLocks noGrp="1"/>
          </p:cNvSpPr>
          <p:nvPr>
            <p:ph type="sldNum" sz="quarter" idx="12"/>
          </p:nvPr>
        </p:nvSpPr>
        <p:spPr/>
        <p:txBody>
          <a:bodyPr/>
          <a:lstStyle/>
          <a:p>
            <a:fld id="{43780010-B5AE-4523-AC90-D176EC28683A}" type="slidenum">
              <a:rPr lang="en-GB" smtClean="0"/>
              <a:t>‹#›</a:t>
            </a:fld>
            <a:endParaRPr lang="en-GB"/>
          </a:p>
        </p:txBody>
      </p:sp>
    </p:spTree>
    <p:extLst>
      <p:ext uri="{BB962C8B-B14F-4D97-AF65-F5344CB8AC3E}">
        <p14:creationId xmlns:p14="http://schemas.microsoft.com/office/powerpoint/2010/main" val="1401068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E7D86B-4D85-2986-5CF4-926221A1F6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3448A6-FFD8-7B92-3CAD-DACA21A9B2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60D28D-8D7A-1D6D-CF09-0295F38D547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0D2140-78B7-433E-B84A-050ABE69C44A}" type="datetimeFigureOut">
              <a:rPr lang="en-GB" smtClean="0"/>
              <a:t>07/10/2025</a:t>
            </a:fld>
            <a:endParaRPr lang="en-GB"/>
          </a:p>
        </p:txBody>
      </p:sp>
      <p:sp>
        <p:nvSpPr>
          <p:cNvPr id="5" name="Footer Placeholder 4">
            <a:extLst>
              <a:ext uri="{FF2B5EF4-FFF2-40B4-BE49-F238E27FC236}">
                <a16:creationId xmlns:a16="http://schemas.microsoft.com/office/drawing/2014/main" id="{AE95F92D-EB8A-B85B-1CDC-0CE0CF7F27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6762E19-9D86-5592-C7F9-09ACBF00C7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780010-B5AE-4523-AC90-D176EC28683A}" type="slidenum">
              <a:rPr lang="en-GB" smtClean="0"/>
              <a:t>‹#›</a:t>
            </a:fld>
            <a:endParaRPr lang="en-GB"/>
          </a:p>
        </p:txBody>
      </p:sp>
    </p:spTree>
    <p:extLst>
      <p:ext uri="{BB962C8B-B14F-4D97-AF65-F5344CB8AC3E}">
        <p14:creationId xmlns:p14="http://schemas.microsoft.com/office/powerpoint/2010/main" val="3697234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13" descr="Colorful paints and brushes">
            <a:extLst>
              <a:ext uri="{FF2B5EF4-FFF2-40B4-BE49-F238E27FC236}">
                <a16:creationId xmlns:a16="http://schemas.microsoft.com/office/drawing/2014/main" id="{A3F69CDB-9026-FAE1-79DB-E4D14A7240C5}"/>
              </a:ext>
            </a:extLst>
          </p:cNvPr>
          <p:cNvPicPr>
            <a:picLocks noChangeAspect="1"/>
          </p:cNvPicPr>
          <p:nvPr/>
        </p:nvPicPr>
        <p:blipFill>
          <a:blip r:embed="rId2"/>
          <a:srcRect l="1700" t="6484" r="19397" b="-1"/>
          <a:stretch>
            <a:fillRect/>
          </a:stretch>
        </p:blipFill>
        <p:spPr>
          <a:xfrm>
            <a:off x="3523488" y="10"/>
            <a:ext cx="8668512" cy="6857990"/>
          </a:xfrm>
          <a:prstGeom prst="rect">
            <a:avLst/>
          </a:prstGeom>
        </p:spPr>
      </p:pic>
      <p:sp>
        <p:nvSpPr>
          <p:cNvPr id="31" name="Rectangle 3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0852E9B0-680F-A419-91D5-13B0ADAE603F}"/>
              </a:ext>
            </a:extLst>
          </p:cNvPr>
          <p:cNvSpPr txBox="1"/>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800"/>
              </a:spcAft>
            </a:pPr>
            <a:r>
              <a:rPr lang="en-US" sz="4800" b="1" u="sng">
                <a:solidFill>
                  <a:schemeClr val="bg1"/>
                </a:solidFill>
                <a:latin typeface="+mj-lt"/>
                <a:ea typeface="+mj-ea"/>
                <a:cs typeface="+mj-cs"/>
              </a:rPr>
              <a:t>Session 3</a:t>
            </a:r>
            <a:r>
              <a:rPr lang="en-US" sz="4800" b="1" u="sng">
                <a:solidFill>
                  <a:schemeClr val="bg1"/>
                </a:solidFill>
                <a:effectLst/>
                <a:latin typeface="+mj-lt"/>
                <a:ea typeface="+mj-ea"/>
                <a:cs typeface="+mj-cs"/>
              </a:rPr>
              <a:t>:</a:t>
            </a:r>
            <a:r>
              <a:rPr lang="en-US" sz="4800" b="1" u="sng">
                <a:solidFill>
                  <a:schemeClr val="bg1"/>
                </a:solidFill>
                <a:latin typeface="+mj-lt"/>
                <a:ea typeface="+mj-ea"/>
                <a:cs typeface="+mj-cs"/>
              </a:rPr>
              <a:t> </a:t>
            </a:r>
            <a:endParaRPr lang="en-US" sz="4800">
              <a:solidFill>
                <a:schemeClr val="bg1"/>
              </a:solidFill>
              <a:latin typeface="+mj-lt"/>
              <a:ea typeface="+mj-ea"/>
              <a:cs typeface="+mj-cs"/>
            </a:endParaRPr>
          </a:p>
          <a:p>
            <a:pPr>
              <a:lnSpc>
                <a:spcPct val="90000"/>
              </a:lnSpc>
              <a:spcBef>
                <a:spcPct val="0"/>
              </a:spcBef>
              <a:spcAft>
                <a:spcPts val="800"/>
              </a:spcAft>
            </a:pPr>
            <a:r>
              <a:rPr lang="en-US" sz="4800" b="1">
                <a:solidFill>
                  <a:schemeClr val="bg1"/>
                </a:solidFill>
                <a:effectLst/>
                <a:latin typeface="+mj-lt"/>
                <a:ea typeface="+mj-ea"/>
                <a:cs typeface="+mj-cs"/>
              </a:rPr>
              <a:t>The Big Picture</a:t>
            </a:r>
          </a:p>
          <a:p>
            <a:pPr>
              <a:lnSpc>
                <a:spcPct val="90000"/>
              </a:lnSpc>
              <a:spcBef>
                <a:spcPct val="0"/>
              </a:spcBef>
              <a:spcAft>
                <a:spcPts val="800"/>
              </a:spcAft>
            </a:pPr>
            <a:r>
              <a:rPr lang="en-US" sz="4800" b="1">
                <a:solidFill>
                  <a:schemeClr val="bg1"/>
                </a:solidFill>
                <a:latin typeface="+mj-lt"/>
                <a:ea typeface="+mj-ea"/>
                <a:cs typeface="+mj-cs"/>
              </a:rPr>
              <a:t>&amp;</a:t>
            </a:r>
          </a:p>
          <a:p>
            <a:pPr>
              <a:lnSpc>
                <a:spcPct val="90000"/>
              </a:lnSpc>
              <a:spcBef>
                <a:spcPct val="0"/>
              </a:spcBef>
              <a:spcAft>
                <a:spcPts val="800"/>
              </a:spcAft>
            </a:pPr>
            <a:r>
              <a:rPr lang="en-US" sz="4800" b="1">
                <a:solidFill>
                  <a:schemeClr val="bg1"/>
                </a:solidFill>
                <a:effectLst/>
                <a:latin typeface="+mj-lt"/>
                <a:ea typeface="+mj-ea"/>
                <a:cs typeface="+mj-cs"/>
              </a:rPr>
              <a:t>The Strategy</a:t>
            </a:r>
            <a:endParaRPr lang="en-US" sz="4800">
              <a:solidFill>
                <a:schemeClr val="bg1"/>
              </a:solidFill>
              <a:effectLst/>
              <a:latin typeface="+mj-lt"/>
              <a:ea typeface="+mj-ea"/>
              <a:cs typeface="+mj-cs"/>
            </a:endParaRPr>
          </a:p>
        </p:txBody>
      </p:sp>
      <p:sp>
        <p:nvSpPr>
          <p:cNvPr id="33" name="Rectangle 3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5" name="Rectangle 3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1221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6911B61-6521-12D0-EFFD-C8B30CB6AFBE}"/>
              </a:ext>
            </a:extLst>
          </p:cNvPr>
          <p:cNvPicPr>
            <a:picLocks noChangeAspect="1"/>
          </p:cNvPicPr>
          <p:nvPr/>
        </p:nvPicPr>
        <p:blipFill>
          <a:blip r:embed="rId2"/>
          <a:stretch>
            <a:fillRect/>
          </a:stretch>
        </p:blipFill>
        <p:spPr>
          <a:xfrm>
            <a:off x="74645" y="93305"/>
            <a:ext cx="12024049" cy="6693159"/>
          </a:xfrm>
          <a:prstGeom prst="rect">
            <a:avLst/>
          </a:prstGeom>
        </p:spPr>
      </p:pic>
    </p:spTree>
    <p:extLst>
      <p:ext uri="{BB962C8B-B14F-4D97-AF65-F5344CB8AC3E}">
        <p14:creationId xmlns:p14="http://schemas.microsoft.com/office/powerpoint/2010/main" val="1370034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C31DA9A-2D8E-DEC1-A741-A1C00A1B1DC6}"/>
              </a:ext>
            </a:extLst>
          </p:cNvPr>
          <p:cNvPicPr>
            <a:picLocks noChangeAspect="1"/>
          </p:cNvPicPr>
          <p:nvPr/>
        </p:nvPicPr>
        <p:blipFill>
          <a:blip r:embed="rId2"/>
          <a:stretch>
            <a:fillRect/>
          </a:stretch>
        </p:blipFill>
        <p:spPr>
          <a:xfrm>
            <a:off x="124408" y="68423"/>
            <a:ext cx="11936963" cy="6718041"/>
          </a:xfrm>
          <a:prstGeom prst="rect">
            <a:avLst/>
          </a:prstGeom>
        </p:spPr>
      </p:pic>
    </p:spTree>
    <p:extLst>
      <p:ext uri="{BB962C8B-B14F-4D97-AF65-F5344CB8AC3E}">
        <p14:creationId xmlns:p14="http://schemas.microsoft.com/office/powerpoint/2010/main" val="1421709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CA782FC-A702-862F-DD05-2B7B4B9BA059}"/>
              </a:ext>
            </a:extLst>
          </p:cNvPr>
          <p:cNvPicPr>
            <a:picLocks noChangeAspect="1"/>
          </p:cNvPicPr>
          <p:nvPr/>
        </p:nvPicPr>
        <p:blipFill>
          <a:blip r:embed="rId2"/>
          <a:stretch>
            <a:fillRect/>
          </a:stretch>
        </p:blipFill>
        <p:spPr>
          <a:xfrm>
            <a:off x="456817" y="242596"/>
            <a:ext cx="11277600" cy="5311371"/>
          </a:xfrm>
          <a:prstGeom prst="rect">
            <a:avLst/>
          </a:prstGeom>
        </p:spPr>
      </p:pic>
      <p:pic>
        <p:nvPicPr>
          <p:cNvPr id="3" name="Picture 2">
            <a:extLst>
              <a:ext uri="{FF2B5EF4-FFF2-40B4-BE49-F238E27FC236}">
                <a16:creationId xmlns:a16="http://schemas.microsoft.com/office/drawing/2014/main" id="{D6626E0C-7596-21D0-B2BA-6520BA17BDB8}"/>
              </a:ext>
            </a:extLst>
          </p:cNvPr>
          <p:cNvPicPr>
            <a:picLocks noChangeAspect="1"/>
          </p:cNvPicPr>
          <p:nvPr/>
        </p:nvPicPr>
        <p:blipFill>
          <a:blip r:embed="rId3"/>
          <a:stretch>
            <a:fillRect/>
          </a:stretch>
        </p:blipFill>
        <p:spPr>
          <a:xfrm>
            <a:off x="454505" y="5554823"/>
            <a:ext cx="11277599" cy="912331"/>
          </a:xfrm>
          <a:prstGeom prst="rect">
            <a:avLst/>
          </a:prstGeom>
        </p:spPr>
      </p:pic>
    </p:spTree>
    <p:extLst>
      <p:ext uri="{BB962C8B-B14F-4D97-AF65-F5344CB8AC3E}">
        <p14:creationId xmlns:p14="http://schemas.microsoft.com/office/powerpoint/2010/main" val="3970864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6AC6552-0B59-B3A3-54E2-984CF7950C5A}"/>
              </a:ext>
            </a:extLst>
          </p:cNvPr>
          <p:cNvPicPr>
            <a:picLocks noChangeAspect="1"/>
          </p:cNvPicPr>
          <p:nvPr/>
        </p:nvPicPr>
        <p:blipFill>
          <a:blip r:embed="rId2"/>
          <a:stretch>
            <a:fillRect/>
          </a:stretch>
        </p:blipFill>
        <p:spPr>
          <a:xfrm>
            <a:off x="457200" y="736473"/>
            <a:ext cx="11277600" cy="5385053"/>
          </a:xfrm>
          <a:prstGeom prst="rect">
            <a:avLst/>
          </a:prstGeom>
        </p:spPr>
      </p:pic>
    </p:spTree>
    <p:extLst>
      <p:ext uri="{BB962C8B-B14F-4D97-AF65-F5344CB8AC3E}">
        <p14:creationId xmlns:p14="http://schemas.microsoft.com/office/powerpoint/2010/main" val="3382727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AE75FB7-7456-D0CC-D322-CCC12BA25C0C}"/>
              </a:ext>
            </a:extLst>
          </p:cNvPr>
          <p:cNvPicPr>
            <a:picLocks noChangeAspect="1"/>
          </p:cNvPicPr>
          <p:nvPr/>
        </p:nvPicPr>
        <p:blipFill>
          <a:blip r:embed="rId2"/>
          <a:stretch>
            <a:fillRect/>
          </a:stretch>
        </p:blipFill>
        <p:spPr>
          <a:xfrm>
            <a:off x="167951" y="111967"/>
            <a:ext cx="11824996" cy="6674498"/>
          </a:xfrm>
          <a:prstGeom prst="rect">
            <a:avLst/>
          </a:prstGeom>
        </p:spPr>
      </p:pic>
    </p:spTree>
    <p:extLst>
      <p:ext uri="{BB962C8B-B14F-4D97-AF65-F5344CB8AC3E}">
        <p14:creationId xmlns:p14="http://schemas.microsoft.com/office/powerpoint/2010/main" val="2948559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C0DDA9F-9BC4-6365-B694-7D020AD34C1E}"/>
              </a:ext>
            </a:extLst>
          </p:cNvPr>
          <p:cNvPicPr>
            <a:picLocks noChangeAspect="1"/>
          </p:cNvPicPr>
          <p:nvPr/>
        </p:nvPicPr>
        <p:blipFill>
          <a:blip r:embed="rId2"/>
          <a:stretch>
            <a:fillRect/>
          </a:stretch>
        </p:blipFill>
        <p:spPr>
          <a:xfrm>
            <a:off x="457200" y="835152"/>
            <a:ext cx="11277600" cy="5187696"/>
          </a:xfrm>
          <a:prstGeom prst="rect">
            <a:avLst/>
          </a:prstGeom>
        </p:spPr>
      </p:pic>
    </p:spTree>
    <p:extLst>
      <p:ext uri="{BB962C8B-B14F-4D97-AF65-F5344CB8AC3E}">
        <p14:creationId xmlns:p14="http://schemas.microsoft.com/office/powerpoint/2010/main" val="3882331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8772105-3BE9-8CB5-11DF-46D9748198EE}"/>
              </a:ext>
            </a:extLst>
          </p:cNvPr>
          <p:cNvPicPr>
            <a:picLocks noChangeAspect="1"/>
          </p:cNvPicPr>
          <p:nvPr/>
        </p:nvPicPr>
        <p:blipFill>
          <a:blip r:embed="rId2"/>
          <a:stretch>
            <a:fillRect/>
          </a:stretch>
        </p:blipFill>
        <p:spPr>
          <a:xfrm>
            <a:off x="457200" y="1511808"/>
            <a:ext cx="11277600" cy="3834384"/>
          </a:xfrm>
          <a:prstGeom prst="rect">
            <a:avLst/>
          </a:prstGeom>
        </p:spPr>
      </p:pic>
    </p:spTree>
    <p:extLst>
      <p:ext uri="{BB962C8B-B14F-4D97-AF65-F5344CB8AC3E}">
        <p14:creationId xmlns:p14="http://schemas.microsoft.com/office/powerpoint/2010/main" val="4141057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87FABBA-F184-D390-EA88-77A2CDB41A44}"/>
              </a:ext>
            </a:extLst>
          </p:cNvPr>
          <p:cNvPicPr>
            <a:picLocks noChangeAspect="1"/>
          </p:cNvPicPr>
          <p:nvPr/>
        </p:nvPicPr>
        <p:blipFill>
          <a:blip r:embed="rId2"/>
          <a:stretch>
            <a:fillRect/>
          </a:stretch>
        </p:blipFill>
        <p:spPr>
          <a:xfrm>
            <a:off x="457200" y="2033397"/>
            <a:ext cx="11277600" cy="2791206"/>
          </a:xfrm>
          <a:prstGeom prst="rect">
            <a:avLst/>
          </a:prstGeom>
        </p:spPr>
      </p:pic>
    </p:spTree>
    <p:extLst>
      <p:ext uri="{BB962C8B-B14F-4D97-AF65-F5344CB8AC3E}">
        <p14:creationId xmlns:p14="http://schemas.microsoft.com/office/powerpoint/2010/main" val="3482888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112ABE5-14A3-E5E4-D70C-C760EC5F3B8B}"/>
              </a:ext>
            </a:extLst>
          </p:cNvPr>
          <p:cNvPicPr>
            <a:picLocks noChangeAspect="1"/>
          </p:cNvPicPr>
          <p:nvPr/>
        </p:nvPicPr>
        <p:blipFill>
          <a:blip r:embed="rId2"/>
          <a:stretch>
            <a:fillRect/>
          </a:stretch>
        </p:blipFill>
        <p:spPr>
          <a:xfrm>
            <a:off x="255036" y="124408"/>
            <a:ext cx="11719249" cy="6574972"/>
          </a:xfrm>
          <a:prstGeom prst="rect">
            <a:avLst/>
          </a:prstGeom>
        </p:spPr>
      </p:pic>
    </p:spTree>
    <p:extLst>
      <p:ext uri="{BB962C8B-B14F-4D97-AF65-F5344CB8AC3E}">
        <p14:creationId xmlns:p14="http://schemas.microsoft.com/office/powerpoint/2010/main" val="1631373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EFF7B1-6CB7-47D1-AD37-B870CA2B21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FA2962B-21B6-4689-A95D-A8FF6ADE4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A745280D-ED36-41FE-8EB1-CE597C99CF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117348" y="774914"/>
            <a:ext cx="304800" cy="429768"/>
            <a:chOff x="215328" y="-46937"/>
            <a:chExt cx="304800" cy="2773841"/>
          </a:xfrm>
        </p:grpSpPr>
        <p:cxnSp>
          <p:nvCxnSpPr>
            <p:cNvPr id="15" name="Straight Connector 14">
              <a:extLst>
                <a:ext uri="{FF2B5EF4-FFF2-40B4-BE49-F238E27FC236}">
                  <a16:creationId xmlns:a16="http://schemas.microsoft.com/office/drawing/2014/main" id="{3D26CEB3-5AE4-4088-AD63-396DB50F28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AA9279A-AD34-474C-834E-6BF658144A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3589559-7D9A-4ECD-90BB-A5565E2DAE7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01B1A71-DCEA-4EB2-8133-98A2CD6F09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80E95A5C-1E97-41C3-9DEC-245FF6DEBF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21" name="Oval 20">
              <a:extLst>
                <a:ext uri="{FF2B5EF4-FFF2-40B4-BE49-F238E27FC236}">
                  <a16:creationId xmlns:a16="http://schemas.microsoft.com/office/drawing/2014/main" id="{8D3C3374-C720-4FCD-B6CD-AEF1D1A6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7639E2EF-4D23-4EA3-B29E-D6362FF72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730820A4-6CEA-4BF7-8DE4-F5B2D2EB23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F320E002-8AED-4D4F-A104-0585FFFB9A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6A0BF3F3-3A09-42CE-9483-114BD01DD9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B233BD5C-DFC7-4EB7-B348-7C9B5B8D0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A00D2CE1-35C1-46E6-BD59-CEE668BD9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A58DCE86-9AE1-46D1-96D6-04B8B3EDF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31" name="Straight Connector 30">
              <a:extLst>
                <a:ext uri="{FF2B5EF4-FFF2-40B4-BE49-F238E27FC236}">
                  <a16:creationId xmlns:a16="http://schemas.microsoft.com/office/drawing/2014/main" id="{89B74739-D423-4F25-A976-0A6CD86D17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018E700-FF08-42AA-9237-24E7A74AD3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46B3488A-8A55-403E-B9C9-75AFA0CF53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5089B9D-BA8D-4A64-B95F-33940D9D6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6" name="Rectangle 35">
            <a:extLst>
              <a:ext uri="{FF2B5EF4-FFF2-40B4-BE49-F238E27FC236}">
                <a16:creationId xmlns:a16="http://schemas.microsoft.com/office/drawing/2014/main" id="{E18403B7-F2C7-4C07-8522-21C319109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37">
            <a:extLst>
              <a:ext uri="{FF2B5EF4-FFF2-40B4-BE49-F238E27FC236}">
                <a16:creationId xmlns:a16="http://schemas.microsoft.com/office/drawing/2014/main" id="{23B58CC6-A99E-43AF-A467-256F19287F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9" name="Straight Connector 38">
              <a:extLst>
                <a:ext uri="{FF2B5EF4-FFF2-40B4-BE49-F238E27FC236}">
                  <a16:creationId xmlns:a16="http://schemas.microsoft.com/office/drawing/2014/main" id="{8FE97852-3A18-4317-B17E-8C45174F96F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9D0BC6E-6D0B-4589-B1BF-372BAA383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30B892E-E062-4B0A-B79E-E55D36EC9AE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D1A4DF9-C28A-4C0A-B273-702F0C4880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5B516441-0DB8-C5E7-E273-91E4DDD19C4A}"/>
              </a:ext>
            </a:extLst>
          </p:cNvPr>
          <p:cNvSpPr>
            <a:spLocks noGrp="1"/>
          </p:cNvSpPr>
          <p:nvPr>
            <p:ph type="title"/>
          </p:nvPr>
        </p:nvSpPr>
        <p:spPr>
          <a:xfrm>
            <a:off x="630936" y="495992"/>
            <a:ext cx="4195140" cy="5638831"/>
          </a:xfrm>
          <a:noFill/>
        </p:spPr>
        <p:txBody>
          <a:bodyPr anchor="ctr">
            <a:normAutofit/>
          </a:bodyPr>
          <a:lstStyle/>
          <a:p>
            <a:r>
              <a:rPr lang="en-US" sz="4800" b="1">
                <a:ea typeface="Calibri Light"/>
                <a:cs typeface="Calibri Light"/>
              </a:rPr>
              <a:t>Handling The Big Picture</a:t>
            </a:r>
          </a:p>
        </p:txBody>
      </p:sp>
      <p:graphicFrame>
        <p:nvGraphicFramePr>
          <p:cNvPr id="5" name="Content Placeholder 2">
            <a:extLst>
              <a:ext uri="{FF2B5EF4-FFF2-40B4-BE49-F238E27FC236}">
                <a16:creationId xmlns:a16="http://schemas.microsoft.com/office/drawing/2014/main" id="{2093793D-A80B-1D33-20A9-23C18D168E27}"/>
              </a:ext>
            </a:extLst>
          </p:cNvPr>
          <p:cNvGraphicFramePr>
            <a:graphicFrameLocks noGrp="1"/>
          </p:cNvGraphicFramePr>
          <p:nvPr>
            <p:ph idx="1"/>
            <p:extLst>
              <p:ext uri="{D42A27DB-BD31-4B8C-83A1-F6EECF244321}">
                <p14:modId xmlns:p14="http://schemas.microsoft.com/office/powerpoint/2010/main" val="2457145644"/>
              </p:ext>
            </p:extLst>
          </p:nvPr>
        </p:nvGraphicFramePr>
        <p:xfrm>
          <a:off x="4915947" y="877023"/>
          <a:ext cx="6253722" cy="50561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3882771"/>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7FC61E-C3AD-0D03-603B-455540404F05}"/>
              </a:ext>
            </a:extLst>
          </p:cNvPr>
          <p:cNvSpPr>
            <a:spLocks noGrp="1"/>
          </p:cNvSpPr>
          <p:nvPr>
            <p:ph type="title"/>
          </p:nvPr>
        </p:nvSpPr>
        <p:spPr>
          <a:xfrm>
            <a:off x="838200" y="556995"/>
            <a:ext cx="10515600" cy="1133693"/>
          </a:xfrm>
        </p:spPr>
        <p:txBody>
          <a:bodyPr>
            <a:normAutofit/>
          </a:bodyPr>
          <a:lstStyle/>
          <a:p>
            <a:r>
              <a:rPr lang="en-US" sz="5200" b="1">
                <a:ea typeface="Calibri Light"/>
                <a:cs typeface="Calibri Light"/>
              </a:rPr>
              <a:t>PESTEL</a:t>
            </a:r>
            <a:endParaRPr lang="en-US" sz="5200">
              <a:ea typeface="Calibri Light"/>
              <a:cs typeface="Calibri Light"/>
            </a:endParaRPr>
          </a:p>
        </p:txBody>
      </p:sp>
      <p:graphicFrame>
        <p:nvGraphicFramePr>
          <p:cNvPr id="5" name="Content Placeholder 2">
            <a:extLst>
              <a:ext uri="{FF2B5EF4-FFF2-40B4-BE49-F238E27FC236}">
                <a16:creationId xmlns:a16="http://schemas.microsoft.com/office/drawing/2014/main" id="{563BC03D-F23B-D5F7-20CD-827999D16DF8}"/>
              </a:ext>
            </a:extLst>
          </p:cNvPr>
          <p:cNvGraphicFramePr>
            <a:graphicFrameLocks noGrp="1"/>
          </p:cNvGraphicFramePr>
          <p:nvPr>
            <p:ph idx="1"/>
            <p:extLst>
              <p:ext uri="{D42A27DB-BD31-4B8C-83A1-F6EECF244321}">
                <p14:modId xmlns:p14="http://schemas.microsoft.com/office/powerpoint/2010/main" val="8205888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6586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F14838-E45B-E8D5-9790-822CFA76D90B}"/>
              </a:ext>
            </a:extLst>
          </p:cNvPr>
          <p:cNvSpPr>
            <a:spLocks noGrp="1"/>
          </p:cNvSpPr>
          <p:nvPr>
            <p:ph type="title"/>
          </p:nvPr>
        </p:nvSpPr>
        <p:spPr>
          <a:xfrm>
            <a:off x="761803" y="350196"/>
            <a:ext cx="4646904" cy="1624520"/>
          </a:xfrm>
        </p:spPr>
        <p:txBody>
          <a:bodyPr anchor="ctr">
            <a:normAutofit/>
          </a:bodyPr>
          <a:lstStyle/>
          <a:p>
            <a:br>
              <a:rPr lang="en-US" sz="4000" b="1" dirty="0">
                <a:ea typeface="Calibri Light"/>
                <a:cs typeface="Calibri Light"/>
              </a:rPr>
            </a:br>
            <a:r>
              <a:rPr lang="en-US" sz="4000" b="1" dirty="0">
                <a:ea typeface="Calibri Light"/>
                <a:cs typeface="Calibri Light"/>
              </a:rPr>
              <a:t>Stakeholder Analysis</a:t>
            </a:r>
            <a:endParaRPr lang="en-US" sz="4000" dirty="0"/>
          </a:p>
          <a:p>
            <a:endParaRPr lang="en-US" sz="4000" dirty="0">
              <a:ea typeface="Calibri Light"/>
              <a:cs typeface="Calibri Light"/>
            </a:endParaRPr>
          </a:p>
        </p:txBody>
      </p:sp>
      <p:sp>
        <p:nvSpPr>
          <p:cNvPr id="3" name="Content Placeholder 2">
            <a:extLst>
              <a:ext uri="{FF2B5EF4-FFF2-40B4-BE49-F238E27FC236}">
                <a16:creationId xmlns:a16="http://schemas.microsoft.com/office/drawing/2014/main" id="{23ECA616-21FD-C6B1-F4FB-E8C1E3DFE12D}"/>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2400" dirty="0">
                <a:ea typeface="+mn-lt"/>
                <a:cs typeface="+mn-lt"/>
              </a:rPr>
              <a:t>Stakeholder" is a person, group or organization that has interest or concern in an organization. Stakeholders can affect or be affected by the organization's actions, objectives and policies. Post, Preston, Sachs (2002)</a:t>
            </a:r>
          </a:p>
          <a:p>
            <a:r>
              <a:rPr lang="en-US" sz="2400" dirty="0">
                <a:ea typeface="Calibri"/>
                <a:cs typeface="Calibri"/>
              </a:rPr>
              <a:t>Analysis of the interaction between stakeholders is critical</a:t>
            </a:r>
          </a:p>
        </p:txBody>
      </p:sp>
      <p:pic>
        <p:nvPicPr>
          <p:cNvPr id="5" name="Picture 4" descr="Multi-coloured push pins connected by a black wire">
            <a:extLst>
              <a:ext uri="{FF2B5EF4-FFF2-40B4-BE49-F238E27FC236}">
                <a16:creationId xmlns:a16="http://schemas.microsoft.com/office/drawing/2014/main" id="{BEAC53D3-FE1A-593B-3775-6E8CC0C21256}"/>
              </a:ext>
            </a:extLst>
          </p:cNvPr>
          <p:cNvPicPr>
            <a:picLocks noChangeAspect="1"/>
          </p:cNvPicPr>
          <p:nvPr/>
        </p:nvPicPr>
        <p:blipFill rotWithShape="1">
          <a:blip r:embed="rId2"/>
          <a:srcRect r="40687" b="-3"/>
          <a:stretch/>
        </p:blipFill>
        <p:spPr>
          <a:xfrm>
            <a:off x="6096000" y="1"/>
            <a:ext cx="6102825" cy="6858000"/>
          </a:xfrm>
          <a:prstGeom prst="rect">
            <a:avLst/>
          </a:prstGeom>
        </p:spPr>
      </p:pic>
    </p:spTree>
    <p:extLst>
      <p:ext uri="{BB962C8B-B14F-4D97-AF65-F5344CB8AC3E}">
        <p14:creationId xmlns:p14="http://schemas.microsoft.com/office/powerpoint/2010/main" val="1114420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A4162-AFBE-091B-84F9-A3559019B690}"/>
              </a:ext>
            </a:extLst>
          </p:cNvPr>
          <p:cNvSpPr>
            <a:spLocks noGrp="1"/>
          </p:cNvSpPr>
          <p:nvPr>
            <p:ph type="title"/>
          </p:nvPr>
        </p:nvSpPr>
        <p:spPr>
          <a:xfrm>
            <a:off x="5868557" y="1138036"/>
            <a:ext cx="5444382" cy="466827"/>
          </a:xfrm>
        </p:spPr>
        <p:txBody>
          <a:bodyPr anchor="t">
            <a:normAutofit fontScale="90000"/>
          </a:bodyPr>
          <a:lstStyle/>
          <a:p>
            <a:r>
              <a:rPr lang="en-US" sz="3200" b="1" dirty="0">
                <a:ea typeface="Calibri Light" panose="020F0302020204030204"/>
                <a:cs typeface="Calibri Light" panose="020F0302020204030204"/>
              </a:rPr>
              <a:t>Stakeholder Analysis</a:t>
            </a:r>
          </a:p>
        </p:txBody>
      </p:sp>
      <p:pic>
        <p:nvPicPr>
          <p:cNvPr id="5" name="Picture 4" descr="Colourful carved figures of humans">
            <a:extLst>
              <a:ext uri="{FF2B5EF4-FFF2-40B4-BE49-F238E27FC236}">
                <a16:creationId xmlns:a16="http://schemas.microsoft.com/office/drawing/2014/main" id="{E230AA2B-2979-69AE-FC3C-E4D1F6C57542}"/>
              </a:ext>
            </a:extLst>
          </p:cNvPr>
          <p:cNvPicPr>
            <a:picLocks noChangeAspect="1"/>
          </p:cNvPicPr>
          <p:nvPr/>
        </p:nvPicPr>
        <p:blipFill rotWithShape="1">
          <a:blip r:embed="rId2"/>
          <a:srcRect l="23649" r="22836" b="-10"/>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7BE2D23-D516-8492-50B9-76A3EDF307ED}"/>
              </a:ext>
            </a:extLst>
          </p:cNvPr>
          <p:cNvSpPr>
            <a:spLocks noGrp="1"/>
          </p:cNvSpPr>
          <p:nvPr>
            <p:ph idx="1"/>
          </p:nvPr>
        </p:nvSpPr>
        <p:spPr>
          <a:xfrm>
            <a:off x="5868557" y="1903445"/>
            <a:ext cx="5444382" cy="4507879"/>
          </a:xfrm>
        </p:spPr>
        <p:txBody>
          <a:bodyPr vert="horz" lIns="91440" tIns="45720" rIns="91440" bIns="45720" rtlCol="0" anchor="t">
            <a:noAutofit/>
          </a:bodyPr>
          <a:lstStyle/>
          <a:p>
            <a:pPr marL="0" indent="0">
              <a:buNone/>
            </a:pPr>
            <a:r>
              <a:rPr lang="en-US" sz="1800" b="1" dirty="0">
                <a:ea typeface="Calibri"/>
                <a:cs typeface="Calibri"/>
              </a:rPr>
              <a:t>Stakeholders are:</a:t>
            </a:r>
          </a:p>
          <a:p>
            <a:r>
              <a:rPr lang="en-US" sz="1800" b="1" dirty="0">
                <a:ea typeface="Calibri"/>
                <a:cs typeface="Calibri"/>
              </a:rPr>
              <a:t>Owners/Investors</a:t>
            </a:r>
          </a:p>
          <a:p>
            <a:r>
              <a:rPr lang="en-US" sz="1800" b="1" dirty="0">
                <a:ea typeface="Calibri"/>
                <a:cs typeface="Calibri"/>
              </a:rPr>
              <a:t>Employees</a:t>
            </a:r>
          </a:p>
          <a:p>
            <a:r>
              <a:rPr lang="en-US" sz="1800" b="1" dirty="0">
                <a:ea typeface="Calibri"/>
                <a:cs typeface="Calibri"/>
              </a:rPr>
              <a:t>Customers</a:t>
            </a:r>
          </a:p>
          <a:p>
            <a:r>
              <a:rPr lang="en-US" sz="1800" b="1" dirty="0">
                <a:ea typeface="Calibri"/>
                <a:cs typeface="Calibri"/>
              </a:rPr>
              <a:t>Suppliers</a:t>
            </a:r>
          </a:p>
          <a:p>
            <a:r>
              <a:rPr lang="en-US" sz="1800" b="1" dirty="0">
                <a:ea typeface="Calibri"/>
                <a:cs typeface="Calibri"/>
              </a:rPr>
              <a:t>Competitors</a:t>
            </a:r>
          </a:p>
          <a:p>
            <a:r>
              <a:rPr lang="en-US" sz="1800" b="1" dirty="0">
                <a:ea typeface="Calibri"/>
                <a:cs typeface="Calibri"/>
              </a:rPr>
              <a:t>Government</a:t>
            </a:r>
          </a:p>
          <a:p>
            <a:r>
              <a:rPr lang="en-US" sz="1800" b="1" dirty="0">
                <a:ea typeface="Calibri"/>
                <a:cs typeface="Calibri"/>
              </a:rPr>
              <a:t>Trade Union/Employee Association</a:t>
            </a:r>
          </a:p>
          <a:p>
            <a:r>
              <a:rPr lang="en-US" sz="1800" b="1" dirty="0">
                <a:ea typeface="Calibri"/>
                <a:cs typeface="Calibri"/>
              </a:rPr>
              <a:t>Owners' Association</a:t>
            </a:r>
          </a:p>
          <a:p>
            <a:r>
              <a:rPr lang="en-US" sz="1800" b="1" dirty="0">
                <a:ea typeface="Calibri"/>
                <a:cs typeface="Calibri"/>
              </a:rPr>
              <a:t>Media</a:t>
            </a:r>
          </a:p>
          <a:p>
            <a:r>
              <a:rPr lang="en-US" sz="1800" b="1" dirty="0">
                <a:ea typeface="Calibri"/>
                <a:cs typeface="Calibri"/>
              </a:rPr>
              <a:t>Social activist group</a:t>
            </a:r>
          </a:p>
          <a:p>
            <a:r>
              <a:rPr lang="en-US" sz="1800" b="1" dirty="0">
                <a:ea typeface="Calibri"/>
                <a:cs typeface="Calibri"/>
              </a:rPr>
              <a:t>Community</a:t>
            </a:r>
          </a:p>
          <a:p>
            <a:endParaRPr lang="en-US" sz="1100" dirty="0">
              <a:ea typeface="Calibri"/>
              <a:cs typeface="Calibri"/>
            </a:endParaRPr>
          </a:p>
          <a:p>
            <a:endParaRPr lang="en-US" sz="1100" dirty="0">
              <a:ea typeface="Calibri"/>
              <a:cs typeface="Calibri"/>
            </a:endParaRPr>
          </a:p>
        </p:txBody>
      </p:sp>
    </p:spTree>
    <p:extLst>
      <p:ext uri="{BB962C8B-B14F-4D97-AF65-F5344CB8AC3E}">
        <p14:creationId xmlns:p14="http://schemas.microsoft.com/office/powerpoint/2010/main" val="4054037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up of a text&#10;&#10;Description automatically generated">
            <a:extLst>
              <a:ext uri="{FF2B5EF4-FFF2-40B4-BE49-F238E27FC236}">
                <a16:creationId xmlns:a16="http://schemas.microsoft.com/office/drawing/2014/main" id="{9FE886E5-625B-5485-6DAA-0A974FF856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188" y="43544"/>
            <a:ext cx="12011608" cy="6644804"/>
          </a:xfrm>
          <a:prstGeom prst="rect">
            <a:avLst/>
          </a:prstGeom>
        </p:spPr>
      </p:pic>
    </p:spTree>
    <p:extLst>
      <p:ext uri="{BB962C8B-B14F-4D97-AF65-F5344CB8AC3E}">
        <p14:creationId xmlns:p14="http://schemas.microsoft.com/office/powerpoint/2010/main" val="39363012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9C4C620-AD5B-03FD-A7A7-38EEBDE8D07D}"/>
              </a:ext>
            </a:extLst>
          </p:cNvPr>
          <p:cNvPicPr>
            <a:picLocks noChangeAspect="1"/>
          </p:cNvPicPr>
          <p:nvPr/>
        </p:nvPicPr>
        <p:blipFill>
          <a:blip r:embed="rId2"/>
          <a:stretch>
            <a:fillRect/>
          </a:stretch>
        </p:blipFill>
        <p:spPr>
          <a:xfrm>
            <a:off x="460310" y="161731"/>
            <a:ext cx="11165633" cy="6525208"/>
          </a:xfrm>
          <a:prstGeom prst="rect">
            <a:avLst/>
          </a:prstGeom>
        </p:spPr>
      </p:pic>
    </p:spTree>
    <p:extLst>
      <p:ext uri="{BB962C8B-B14F-4D97-AF65-F5344CB8AC3E}">
        <p14:creationId xmlns:p14="http://schemas.microsoft.com/office/powerpoint/2010/main" val="3031558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Box 2">
            <a:extLst>
              <a:ext uri="{FF2B5EF4-FFF2-40B4-BE49-F238E27FC236}">
                <a16:creationId xmlns:a16="http://schemas.microsoft.com/office/drawing/2014/main" id="{A3F4B5A3-513F-1E53-C7C4-87DA4EEB3FCD}"/>
              </a:ext>
            </a:extLst>
          </p:cNvPr>
          <p:cNvSpPr txBox="1"/>
          <p:nvPr/>
        </p:nvSpPr>
        <p:spPr>
          <a:xfrm>
            <a:off x="660041" y="2256711"/>
            <a:ext cx="2392000" cy="2805924"/>
          </a:xfrm>
          <a:prstGeom prst="rect">
            <a:avLst/>
          </a:prstGeom>
        </p:spPr>
        <p:txBody>
          <a:bodyPr vert="horz" lIns="91440" tIns="45720" rIns="91440" bIns="45720" rtlCol="0" anchor="t">
            <a:normAutofit lnSpcReduction="10000"/>
          </a:bodyPr>
          <a:lstStyle/>
          <a:p>
            <a:pPr>
              <a:lnSpc>
                <a:spcPct val="90000"/>
              </a:lnSpc>
              <a:spcBef>
                <a:spcPct val="0"/>
              </a:spcBef>
              <a:spcAft>
                <a:spcPts val="600"/>
              </a:spcAft>
            </a:pPr>
            <a:r>
              <a:rPr lang="en-US" sz="4000" b="1" u="sng" kern="1200">
                <a:solidFill>
                  <a:srgbClr val="FFFFFF"/>
                </a:solidFill>
                <a:effectLst/>
                <a:latin typeface="+mj-lt"/>
                <a:ea typeface="+mj-ea"/>
                <a:cs typeface="+mj-cs"/>
              </a:rPr>
              <a:t>The five forces theory of industry structure </a:t>
            </a:r>
            <a:endParaRPr lang="en-US" sz="4000" kern="1200">
              <a:solidFill>
                <a:srgbClr val="FFFFFF"/>
              </a:solidFill>
              <a:latin typeface="+mj-lt"/>
              <a:ea typeface="+mj-ea"/>
              <a:cs typeface="+mj-cs"/>
            </a:endParaRPr>
          </a:p>
        </p:txBody>
      </p:sp>
      <p:pic>
        <p:nvPicPr>
          <p:cNvPr id="5" name="Picture 4" descr="A close-up of a document&#10;&#10;Description automatically generated">
            <a:extLst>
              <a:ext uri="{FF2B5EF4-FFF2-40B4-BE49-F238E27FC236}">
                <a16:creationId xmlns:a16="http://schemas.microsoft.com/office/drawing/2014/main" id="{97AF61BB-9F09-50CD-EDDF-BE6FC4C74C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7373" y="299847"/>
            <a:ext cx="7858350" cy="6459589"/>
          </a:xfrm>
          <a:prstGeom prst="rect">
            <a:avLst/>
          </a:prstGeom>
        </p:spPr>
      </p:pic>
    </p:spTree>
    <p:extLst>
      <p:ext uri="{BB962C8B-B14F-4D97-AF65-F5344CB8AC3E}">
        <p14:creationId xmlns:p14="http://schemas.microsoft.com/office/powerpoint/2010/main" val="3370027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993BC1D-3A64-D7BD-ED84-94D3F7ADACD4}"/>
              </a:ext>
            </a:extLst>
          </p:cNvPr>
          <p:cNvPicPr>
            <a:picLocks noChangeAspect="1"/>
          </p:cNvPicPr>
          <p:nvPr/>
        </p:nvPicPr>
        <p:blipFill>
          <a:blip r:embed="rId2"/>
          <a:stretch>
            <a:fillRect/>
          </a:stretch>
        </p:blipFill>
        <p:spPr>
          <a:xfrm>
            <a:off x="212785" y="191816"/>
            <a:ext cx="11780807" cy="6546254"/>
          </a:xfrm>
          <a:prstGeom prst="rect">
            <a:avLst/>
          </a:prstGeom>
        </p:spPr>
      </p:pic>
    </p:spTree>
    <p:extLst>
      <p:ext uri="{BB962C8B-B14F-4D97-AF65-F5344CB8AC3E}">
        <p14:creationId xmlns:p14="http://schemas.microsoft.com/office/powerpoint/2010/main" val="1486854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5E238DA3-F947-E0A0-B202-2C623E1736E9}"/>
              </a:ext>
            </a:extLst>
          </p:cNvPr>
          <p:cNvSpPr txBox="1"/>
          <p:nvPr/>
        </p:nvSpPr>
        <p:spPr>
          <a:xfrm>
            <a:off x="862366" y="698857"/>
            <a:ext cx="2794398" cy="5403831"/>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b="1"/>
              <a:t>What is a SWOT analysis?</a:t>
            </a:r>
          </a:p>
          <a:p>
            <a:pPr indent="-228600">
              <a:lnSpc>
                <a:spcPct val="90000"/>
              </a:lnSpc>
              <a:spcAft>
                <a:spcPts val="600"/>
              </a:spcAft>
              <a:buFont typeface="Arial" panose="020B0604020202020204" pitchFamily="34" charset="0"/>
              <a:buChar char="•"/>
            </a:pPr>
            <a:r>
              <a:rPr lang="en-US" sz="2000"/>
              <a:t>A SWOT analysis is a strategic planning technique that helps organizations identify their </a:t>
            </a:r>
            <a:r>
              <a:rPr lang="en-US" sz="2000" b="1"/>
              <a:t>S</a:t>
            </a:r>
            <a:r>
              <a:rPr lang="en-US" sz="2000"/>
              <a:t>trengths, </a:t>
            </a:r>
            <a:r>
              <a:rPr lang="en-US" sz="2000" b="1"/>
              <a:t>W</a:t>
            </a:r>
            <a:r>
              <a:rPr lang="en-US" sz="2000"/>
              <a:t>eaknesses, </a:t>
            </a:r>
            <a:r>
              <a:rPr lang="en-US" sz="2000" b="1"/>
              <a:t>O</a:t>
            </a:r>
            <a:r>
              <a:rPr lang="en-US" sz="2000"/>
              <a:t>pportunities, and </a:t>
            </a:r>
            <a:r>
              <a:rPr lang="en-US" sz="2000" b="1"/>
              <a:t>T</a:t>
            </a:r>
            <a:r>
              <a:rPr lang="en-US" sz="2000"/>
              <a:t>hreats. (That’s what SWOT analysis stands for!) By examining these four elements, you gain valuable insights into your company's current position – and future potential.</a:t>
            </a:r>
          </a:p>
        </p:txBody>
      </p:sp>
      <p:pic>
        <p:nvPicPr>
          <p:cNvPr id="3" name="Picture 2" descr="A screen shot of a diagram&#10;&#10;Description automatically generated">
            <a:extLst>
              <a:ext uri="{FF2B5EF4-FFF2-40B4-BE49-F238E27FC236}">
                <a16:creationId xmlns:a16="http://schemas.microsoft.com/office/drawing/2014/main" id="{A84C3B30-4FA0-3621-BDC0-4D7D585C46D0}"/>
              </a:ext>
            </a:extLst>
          </p:cNvPr>
          <p:cNvPicPr>
            <a:picLocks noChangeAspect="1"/>
          </p:cNvPicPr>
          <p:nvPr/>
        </p:nvPicPr>
        <p:blipFill>
          <a:blip r:embed="rId2"/>
          <a:stretch>
            <a:fillRect/>
          </a:stretch>
        </p:blipFill>
        <p:spPr>
          <a:xfrm>
            <a:off x="4372947" y="1"/>
            <a:ext cx="7819053" cy="6904652"/>
          </a:xfrm>
          <a:prstGeom prst="rect">
            <a:avLst/>
          </a:prstGeom>
        </p:spPr>
      </p:pic>
    </p:spTree>
    <p:extLst>
      <p:ext uri="{BB962C8B-B14F-4D97-AF65-F5344CB8AC3E}">
        <p14:creationId xmlns:p14="http://schemas.microsoft.com/office/powerpoint/2010/main" val="170701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414623C-976F-D905-836B-66ABFAA2A9C2}"/>
              </a:ext>
            </a:extLst>
          </p:cNvPr>
          <p:cNvPicPr>
            <a:picLocks noChangeAspect="1"/>
          </p:cNvPicPr>
          <p:nvPr/>
        </p:nvPicPr>
        <p:blipFill>
          <a:blip r:embed="rId2"/>
          <a:stretch>
            <a:fillRect/>
          </a:stretch>
        </p:blipFill>
        <p:spPr>
          <a:xfrm>
            <a:off x="136849" y="74645"/>
            <a:ext cx="11974286" cy="6686939"/>
          </a:xfrm>
          <a:prstGeom prst="rect">
            <a:avLst/>
          </a:prstGeom>
        </p:spPr>
      </p:pic>
    </p:spTree>
    <p:extLst>
      <p:ext uri="{BB962C8B-B14F-4D97-AF65-F5344CB8AC3E}">
        <p14:creationId xmlns:p14="http://schemas.microsoft.com/office/powerpoint/2010/main" val="111062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546458C-7EDE-D012-C233-572B5FFF004C}"/>
              </a:ext>
            </a:extLst>
          </p:cNvPr>
          <p:cNvPicPr>
            <a:picLocks noChangeAspect="1"/>
          </p:cNvPicPr>
          <p:nvPr/>
        </p:nvPicPr>
        <p:blipFill>
          <a:blip r:embed="rId2"/>
          <a:stretch>
            <a:fillRect/>
          </a:stretch>
        </p:blipFill>
        <p:spPr>
          <a:xfrm>
            <a:off x="298580" y="124407"/>
            <a:ext cx="11625942" cy="6599853"/>
          </a:xfrm>
          <a:prstGeom prst="rect">
            <a:avLst/>
          </a:prstGeom>
        </p:spPr>
      </p:pic>
    </p:spTree>
    <p:extLst>
      <p:ext uri="{BB962C8B-B14F-4D97-AF65-F5344CB8AC3E}">
        <p14:creationId xmlns:p14="http://schemas.microsoft.com/office/powerpoint/2010/main" val="2626235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0358-6DFA-1349-3C15-3F13BB443300}"/>
              </a:ext>
            </a:extLst>
          </p:cNvPr>
          <p:cNvSpPr>
            <a:spLocks noGrp="1"/>
          </p:cNvSpPr>
          <p:nvPr>
            <p:ph type="title"/>
          </p:nvPr>
        </p:nvSpPr>
        <p:spPr/>
        <p:txBody>
          <a:bodyPr/>
          <a:lstStyle/>
          <a:p>
            <a:pPr algn="ctr"/>
            <a:r>
              <a:rPr lang="en-US" b="1" dirty="0">
                <a:ea typeface="Calibri Light"/>
                <a:cs typeface="Calibri Light"/>
              </a:rPr>
              <a:t>Generic Strategic Options</a:t>
            </a:r>
          </a:p>
        </p:txBody>
      </p:sp>
      <p:graphicFrame>
        <p:nvGraphicFramePr>
          <p:cNvPr id="5" name="Content Placeholder 2">
            <a:extLst>
              <a:ext uri="{FF2B5EF4-FFF2-40B4-BE49-F238E27FC236}">
                <a16:creationId xmlns:a16="http://schemas.microsoft.com/office/drawing/2014/main" id="{0EDC67A9-1677-7E69-605C-52A89FC0612E}"/>
              </a:ext>
            </a:extLst>
          </p:cNvPr>
          <p:cNvGraphicFramePr>
            <a:graphicFrameLocks noGrp="1"/>
          </p:cNvGraphicFramePr>
          <p:nvPr>
            <p:ph idx="1"/>
            <p:extLst>
              <p:ext uri="{D42A27DB-BD31-4B8C-83A1-F6EECF244321}">
                <p14:modId xmlns:p14="http://schemas.microsoft.com/office/powerpoint/2010/main" val="186331750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1362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053B00-EF25-DDD1-2C3A-5097E03BBFB7}"/>
              </a:ext>
            </a:extLst>
          </p:cNvPr>
          <p:cNvSpPr txBox="1"/>
          <p:nvPr/>
        </p:nvSpPr>
        <p:spPr>
          <a:xfrm>
            <a:off x="1028700" y="1967266"/>
            <a:ext cx="2628900" cy="2547257"/>
          </a:xfrm>
          <a:prstGeom prst="ellipse">
            <a:avLst/>
          </a:prstGeom>
          <a:noFill/>
        </p:spPr>
        <p:txBody>
          <a:bodyPr vert="horz" lIns="91440" tIns="45720" rIns="91440" bIns="45720" rtlCol="0" anchor="ctr">
            <a:normAutofit/>
          </a:bodyPr>
          <a:lstStyle/>
          <a:p>
            <a:pPr algn="ctr">
              <a:lnSpc>
                <a:spcPct val="90000"/>
              </a:lnSpc>
              <a:spcBef>
                <a:spcPct val="0"/>
              </a:spcBef>
              <a:spcAft>
                <a:spcPts val="800"/>
              </a:spcAft>
            </a:pPr>
            <a:r>
              <a:rPr lang="en-US" sz="3600" u="sng" kern="1200">
                <a:solidFill>
                  <a:srgbClr val="FFFFFF"/>
                </a:solidFill>
                <a:effectLst/>
                <a:latin typeface="+mj-lt"/>
                <a:ea typeface="+mj-ea"/>
                <a:cs typeface="+mj-cs"/>
              </a:rPr>
              <a:t>Generic strategic options</a:t>
            </a:r>
            <a:endParaRPr lang="en-US" sz="3600" kern="1200">
              <a:solidFill>
                <a:srgbClr val="FFFFFF"/>
              </a:solidFill>
              <a:effectLst/>
              <a:latin typeface="+mj-lt"/>
              <a:ea typeface="+mj-ea"/>
              <a:cs typeface="+mj-cs"/>
            </a:endParaRPr>
          </a:p>
        </p:txBody>
      </p:sp>
      <p:pic>
        <p:nvPicPr>
          <p:cNvPr id="9" name="Picture 8">
            <a:extLst>
              <a:ext uri="{FF2B5EF4-FFF2-40B4-BE49-F238E27FC236}">
                <a16:creationId xmlns:a16="http://schemas.microsoft.com/office/drawing/2014/main" id="{D04A897E-62B9-3A24-269A-E0BA3F67A5DD}"/>
              </a:ext>
            </a:extLst>
          </p:cNvPr>
          <p:cNvPicPr>
            <a:picLocks noChangeAspect="1"/>
          </p:cNvPicPr>
          <p:nvPr/>
        </p:nvPicPr>
        <p:blipFill>
          <a:blip r:embed="rId2"/>
          <a:stretch>
            <a:fillRect/>
          </a:stretch>
        </p:blipFill>
        <p:spPr>
          <a:xfrm>
            <a:off x="4527804" y="335903"/>
            <a:ext cx="7483804" cy="6382138"/>
          </a:xfrm>
          <a:prstGeom prst="rect">
            <a:avLst/>
          </a:prstGeom>
        </p:spPr>
      </p:pic>
    </p:spTree>
    <p:extLst>
      <p:ext uri="{BB962C8B-B14F-4D97-AF65-F5344CB8AC3E}">
        <p14:creationId xmlns:p14="http://schemas.microsoft.com/office/powerpoint/2010/main" val="946586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81BFDD-CE2E-DB1B-DE34-DB5CC84A7F07}"/>
              </a:ext>
            </a:extLst>
          </p:cNvPr>
          <p:cNvSpPr txBox="1"/>
          <p:nvPr/>
        </p:nvSpPr>
        <p:spPr>
          <a:xfrm>
            <a:off x="699713" y="248038"/>
            <a:ext cx="7063721" cy="1159200"/>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4000" kern="1200" dirty="0">
                <a:solidFill>
                  <a:srgbClr val="FFFFFF"/>
                </a:solidFill>
                <a:effectLst/>
                <a:latin typeface="+mj-lt"/>
                <a:ea typeface="+mj-ea"/>
                <a:cs typeface="+mj-cs"/>
              </a:rPr>
              <a:t>Cost leadership</a:t>
            </a:r>
          </a:p>
        </p:txBody>
      </p:sp>
      <p:pic>
        <p:nvPicPr>
          <p:cNvPr id="5" name="Picture 4">
            <a:extLst>
              <a:ext uri="{FF2B5EF4-FFF2-40B4-BE49-F238E27FC236}">
                <a16:creationId xmlns:a16="http://schemas.microsoft.com/office/drawing/2014/main" id="{161BE683-9C6B-E319-C306-8D87FBD6BD59}"/>
              </a:ext>
            </a:extLst>
          </p:cNvPr>
          <p:cNvPicPr>
            <a:picLocks noChangeAspect="1"/>
          </p:cNvPicPr>
          <p:nvPr/>
        </p:nvPicPr>
        <p:blipFill>
          <a:blip r:embed="rId2"/>
          <a:stretch>
            <a:fillRect/>
          </a:stretch>
        </p:blipFill>
        <p:spPr>
          <a:xfrm>
            <a:off x="432225" y="1902026"/>
            <a:ext cx="11327549" cy="4825108"/>
          </a:xfrm>
          <a:prstGeom prst="rect">
            <a:avLst/>
          </a:prstGeom>
        </p:spPr>
      </p:pic>
    </p:spTree>
    <p:extLst>
      <p:ext uri="{BB962C8B-B14F-4D97-AF65-F5344CB8AC3E}">
        <p14:creationId xmlns:p14="http://schemas.microsoft.com/office/powerpoint/2010/main" val="376099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0B1924FA-3B1B-4E81-7678-5C65B25D74DE}"/>
              </a:ext>
            </a:extLst>
          </p:cNvPr>
          <p:cNvPicPr>
            <a:picLocks noChangeAspect="1"/>
          </p:cNvPicPr>
          <p:nvPr/>
        </p:nvPicPr>
        <p:blipFill>
          <a:blip r:embed="rId2"/>
          <a:stretch>
            <a:fillRect/>
          </a:stretch>
        </p:blipFill>
        <p:spPr>
          <a:xfrm>
            <a:off x="94421" y="84483"/>
            <a:ext cx="12006469" cy="6659217"/>
          </a:xfrm>
          <a:prstGeom prst="rect">
            <a:avLst/>
          </a:prstGeom>
        </p:spPr>
      </p:pic>
    </p:spTree>
    <p:extLst>
      <p:ext uri="{BB962C8B-B14F-4D97-AF65-F5344CB8AC3E}">
        <p14:creationId xmlns:p14="http://schemas.microsoft.com/office/powerpoint/2010/main" val="33713367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FCFB30-3ADD-A975-E500-F3FDE77DC43E}"/>
              </a:ext>
            </a:extLst>
          </p:cNvPr>
          <p:cNvPicPr>
            <a:picLocks noChangeAspect="1"/>
          </p:cNvPicPr>
          <p:nvPr/>
        </p:nvPicPr>
        <p:blipFill>
          <a:blip r:embed="rId2"/>
          <a:stretch>
            <a:fillRect/>
          </a:stretch>
        </p:blipFill>
        <p:spPr>
          <a:xfrm>
            <a:off x="201612" y="954087"/>
            <a:ext cx="7000875" cy="4695825"/>
          </a:xfrm>
          <a:prstGeom prst="rect">
            <a:avLst/>
          </a:prstGeom>
        </p:spPr>
      </p:pic>
      <p:pic>
        <p:nvPicPr>
          <p:cNvPr id="5" name="Picture 4">
            <a:extLst>
              <a:ext uri="{FF2B5EF4-FFF2-40B4-BE49-F238E27FC236}">
                <a16:creationId xmlns:a16="http://schemas.microsoft.com/office/drawing/2014/main" id="{DFB9DE80-0D3F-32D5-3307-CA80D9976F76}"/>
              </a:ext>
            </a:extLst>
          </p:cNvPr>
          <p:cNvPicPr>
            <a:picLocks noChangeAspect="1"/>
          </p:cNvPicPr>
          <p:nvPr/>
        </p:nvPicPr>
        <p:blipFill>
          <a:blip r:embed="rId3"/>
          <a:stretch>
            <a:fillRect/>
          </a:stretch>
        </p:blipFill>
        <p:spPr>
          <a:xfrm>
            <a:off x="7483474" y="954087"/>
            <a:ext cx="4506913" cy="4695825"/>
          </a:xfrm>
          <a:prstGeom prst="rect">
            <a:avLst/>
          </a:prstGeom>
        </p:spPr>
      </p:pic>
    </p:spTree>
    <p:extLst>
      <p:ext uri="{BB962C8B-B14F-4D97-AF65-F5344CB8AC3E}">
        <p14:creationId xmlns:p14="http://schemas.microsoft.com/office/powerpoint/2010/main" val="11966684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BCE62F5-00A5-DF2B-C465-320CD2304F30}"/>
              </a:ext>
            </a:extLst>
          </p:cNvPr>
          <p:cNvSpPr txBox="1"/>
          <p:nvPr/>
        </p:nvSpPr>
        <p:spPr>
          <a:xfrm>
            <a:off x="699713" y="248038"/>
            <a:ext cx="7063721" cy="1159200"/>
          </a:xfrm>
          <a:prstGeom prst="rect">
            <a:avLst/>
          </a:prstGeom>
        </p:spPr>
        <p:txBody>
          <a:bodyPr vert="horz" lIns="91440" tIns="45720" rIns="91440" bIns="45720" rtlCol="0" anchor="ctr">
            <a:normAutofit/>
          </a:bodyPr>
          <a:lstStyle/>
          <a:p>
            <a:pPr>
              <a:lnSpc>
                <a:spcPct val="90000"/>
              </a:lnSpc>
              <a:spcBef>
                <a:spcPct val="0"/>
              </a:spcBef>
              <a:spcAft>
                <a:spcPts val="800"/>
              </a:spcAft>
            </a:pPr>
            <a:r>
              <a:rPr lang="en-US" sz="4000" kern="1200">
                <a:solidFill>
                  <a:srgbClr val="FFFFFF"/>
                </a:solidFill>
                <a:effectLst/>
                <a:latin typeface="+mj-lt"/>
                <a:ea typeface="+mj-ea"/>
                <a:cs typeface="+mj-cs"/>
              </a:rPr>
              <a:t>Differentiation</a:t>
            </a:r>
          </a:p>
        </p:txBody>
      </p:sp>
      <p:pic>
        <p:nvPicPr>
          <p:cNvPr id="7" name="Picture 6">
            <a:extLst>
              <a:ext uri="{FF2B5EF4-FFF2-40B4-BE49-F238E27FC236}">
                <a16:creationId xmlns:a16="http://schemas.microsoft.com/office/drawing/2014/main" id="{7D0EF589-06BB-274C-C2C3-44D7E88617B6}"/>
              </a:ext>
            </a:extLst>
          </p:cNvPr>
          <p:cNvPicPr>
            <a:picLocks noChangeAspect="1"/>
          </p:cNvPicPr>
          <p:nvPr/>
        </p:nvPicPr>
        <p:blipFill>
          <a:blip r:embed="rId2"/>
          <a:stretch>
            <a:fillRect/>
          </a:stretch>
        </p:blipFill>
        <p:spPr>
          <a:xfrm>
            <a:off x="178905" y="1719471"/>
            <a:ext cx="11862352" cy="4964594"/>
          </a:xfrm>
          <a:prstGeom prst="rect">
            <a:avLst/>
          </a:prstGeom>
        </p:spPr>
      </p:pic>
    </p:spTree>
    <p:extLst>
      <p:ext uri="{BB962C8B-B14F-4D97-AF65-F5344CB8AC3E}">
        <p14:creationId xmlns:p14="http://schemas.microsoft.com/office/powerpoint/2010/main" val="37764692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35788C9-85DB-AF17-420B-95A12EFF3222}"/>
              </a:ext>
            </a:extLst>
          </p:cNvPr>
          <p:cNvSpPr txBox="1"/>
          <p:nvPr/>
        </p:nvSpPr>
        <p:spPr>
          <a:xfrm>
            <a:off x="699713" y="248038"/>
            <a:ext cx="7063721" cy="1159200"/>
          </a:xfrm>
          <a:prstGeom prst="rect">
            <a:avLst/>
          </a:prstGeom>
        </p:spPr>
        <p:txBody>
          <a:bodyPr vert="horz" lIns="91440" tIns="45720" rIns="91440" bIns="45720" rtlCol="0" anchor="ctr">
            <a:normAutofit/>
          </a:bodyPr>
          <a:lstStyle/>
          <a:p>
            <a:pPr>
              <a:lnSpc>
                <a:spcPct val="90000"/>
              </a:lnSpc>
              <a:spcBef>
                <a:spcPct val="0"/>
              </a:spcBef>
              <a:spcAft>
                <a:spcPts val="800"/>
              </a:spcAft>
            </a:pPr>
            <a:r>
              <a:rPr lang="en-US" sz="4000" kern="1200">
                <a:solidFill>
                  <a:srgbClr val="FFFFFF"/>
                </a:solidFill>
                <a:effectLst/>
                <a:latin typeface="+mj-lt"/>
                <a:ea typeface="+mj-ea"/>
                <a:cs typeface="+mj-cs"/>
              </a:rPr>
              <a:t>Focus</a:t>
            </a:r>
          </a:p>
        </p:txBody>
      </p:sp>
      <p:pic>
        <p:nvPicPr>
          <p:cNvPr id="3" name="Picture 2">
            <a:extLst>
              <a:ext uri="{FF2B5EF4-FFF2-40B4-BE49-F238E27FC236}">
                <a16:creationId xmlns:a16="http://schemas.microsoft.com/office/drawing/2014/main" id="{14575D3A-12C2-A159-ABB4-DE4F60100B86}"/>
              </a:ext>
            </a:extLst>
          </p:cNvPr>
          <p:cNvPicPr>
            <a:picLocks noChangeAspect="1"/>
          </p:cNvPicPr>
          <p:nvPr/>
        </p:nvPicPr>
        <p:blipFill>
          <a:blip r:embed="rId2"/>
          <a:stretch>
            <a:fillRect/>
          </a:stretch>
        </p:blipFill>
        <p:spPr>
          <a:xfrm>
            <a:off x="74645" y="1732993"/>
            <a:ext cx="11986726" cy="5075853"/>
          </a:xfrm>
          <a:prstGeom prst="rect">
            <a:avLst/>
          </a:prstGeom>
        </p:spPr>
      </p:pic>
    </p:spTree>
    <p:extLst>
      <p:ext uri="{BB962C8B-B14F-4D97-AF65-F5344CB8AC3E}">
        <p14:creationId xmlns:p14="http://schemas.microsoft.com/office/powerpoint/2010/main" val="22691175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1F5E19BA-7AA8-E3D5-6589-025F1EAAC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91219" y="82420"/>
            <a:ext cx="11809562" cy="6693159"/>
          </a:xfrm>
          <a:prstGeom prst="rect">
            <a:avLst/>
          </a:prstGeom>
          <a:noFill/>
        </p:spPr>
      </p:pic>
    </p:spTree>
    <p:extLst>
      <p:ext uri="{BB962C8B-B14F-4D97-AF65-F5344CB8AC3E}">
        <p14:creationId xmlns:p14="http://schemas.microsoft.com/office/powerpoint/2010/main" val="42868260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ED4BB1-F676-2540-6B0B-FA55E4EDE3A4}"/>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a:solidFill>
                  <a:schemeClr val="bg1"/>
                </a:solidFill>
                <a:effectLst/>
                <a:latin typeface="+mj-lt"/>
                <a:ea typeface="+mj-ea"/>
                <a:cs typeface="+mj-cs"/>
              </a:rPr>
              <a:t>First-to-Market Fallacy</a:t>
            </a:r>
          </a:p>
        </p:txBody>
      </p:sp>
      <p:pic>
        <p:nvPicPr>
          <p:cNvPr id="3" name="Picture 2">
            <a:extLst>
              <a:ext uri="{FF2B5EF4-FFF2-40B4-BE49-F238E27FC236}">
                <a16:creationId xmlns:a16="http://schemas.microsoft.com/office/drawing/2014/main" id="{E82A5E24-438C-A06A-858B-AEE265295670}"/>
              </a:ext>
            </a:extLst>
          </p:cNvPr>
          <p:cNvPicPr>
            <a:picLocks noChangeAspect="1"/>
          </p:cNvPicPr>
          <p:nvPr/>
        </p:nvPicPr>
        <p:blipFill>
          <a:blip r:embed="rId2"/>
          <a:stretch>
            <a:fillRect/>
          </a:stretch>
        </p:blipFill>
        <p:spPr>
          <a:xfrm>
            <a:off x="188384" y="1467281"/>
            <a:ext cx="11804649" cy="5322034"/>
          </a:xfrm>
          <a:prstGeom prst="rect">
            <a:avLst/>
          </a:prstGeom>
        </p:spPr>
      </p:pic>
    </p:spTree>
    <p:extLst>
      <p:ext uri="{BB962C8B-B14F-4D97-AF65-F5344CB8AC3E}">
        <p14:creationId xmlns:p14="http://schemas.microsoft.com/office/powerpoint/2010/main" val="10546826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925287-5AAE-6EAC-9898-D68FE94664A6}"/>
              </a:ext>
            </a:extLst>
          </p:cNvPr>
          <p:cNvSpPr>
            <a:spLocks noGrp="1"/>
          </p:cNvSpPr>
          <p:nvPr>
            <p:ph type="title"/>
          </p:nvPr>
        </p:nvSpPr>
        <p:spPr>
          <a:xfrm>
            <a:off x="1156851" y="637762"/>
            <a:ext cx="9888496" cy="900131"/>
          </a:xfrm>
        </p:spPr>
        <p:txBody>
          <a:bodyPr anchor="t">
            <a:normAutofit fontScale="90000"/>
          </a:bodyPr>
          <a:lstStyle/>
          <a:p>
            <a:pPr algn="ctr"/>
            <a:br>
              <a:rPr lang="en-US" sz="1900" dirty="0">
                <a:cs typeface="Calibri Light"/>
              </a:rPr>
            </a:br>
            <a:r>
              <a:rPr lang="en-US" sz="1900" dirty="0">
                <a:cs typeface="Calibri Light"/>
              </a:rPr>
              <a:t>In-</a:t>
            </a:r>
            <a:r>
              <a:rPr lang="en-US" sz="3600" b="1" dirty="0">
                <a:solidFill>
                  <a:schemeClr val="bg1"/>
                </a:solidFill>
                <a:cs typeface="Calibri Light"/>
              </a:rPr>
              <a:t>In-Class Exercises</a:t>
            </a:r>
            <a:br>
              <a:rPr lang="en-US" sz="3200" dirty="0">
                <a:cs typeface="Calibri Light"/>
              </a:rPr>
            </a:br>
            <a:endParaRPr lang="en-US" sz="3200" dirty="0">
              <a:solidFill>
                <a:schemeClr val="bg1"/>
              </a:solidFill>
              <a:ea typeface="Calibri Light"/>
              <a:cs typeface="Calibri Light"/>
            </a:endParaRPr>
          </a:p>
        </p:txBody>
      </p:sp>
      <p:sp>
        <p:nvSpPr>
          <p:cNvPr id="32" name="Rectangle 31">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E0C978-6668-C557-D607-B87B3A02613F}"/>
              </a:ext>
            </a:extLst>
          </p:cNvPr>
          <p:cNvSpPr>
            <a:spLocks noGrp="1"/>
          </p:cNvSpPr>
          <p:nvPr>
            <p:ph idx="1"/>
          </p:nvPr>
        </p:nvSpPr>
        <p:spPr>
          <a:xfrm>
            <a:off x="722254" y="2332108"/>
            <a:ext cx="10964127" cy="4252566"/>
          </a:xfrm>
        </p:spPr>
        <p:txBody>
          <a:bodyPr vert="horz" lIns="91440" tIns="45720" rIns="91440" bIns="45720" rtlCol="0" anchor="t">
            <a:normAutofit fontScale="92500" lnSpcReduction="10000"/>
          </a:bodyPr>
          <a:lstStyle/>
          <a:p>
            <a:r>
              <a:rPr lang="en-US" sz="3200" dirty="0">
                <a:cs typeface="Calibri"/>
              </a:rPr>
              <a:t>Using Porter's five forces, analyze the factors at work in your industry</a:t>
            </a:r>
            <a:endParaRPr lang="en-US" sz="3200" dirty="0">
              <a:ea typeface="Calibri"/>
              <a:cs typeface="Calibri"/>
            </a:endParaRPr>
          </a:p>
          <a:p>
            <a:r>
              <a:rPr lang="en-US" sz="3200" dirty="0">
                <a:cs typeface="Calibri"/>
              </a:rPr>
              <a:t>If you are expecting to be first to market, what other advantages for your proposition can you expand on in your business plan?</a:t>
            </a:r>
            <a:endParaRPr lang="en-US" sz="3200" dirty="0">
              <a:ea typeface="Calibri"/>
              <a:cs typeface="Calibri"/>
            </a:endParaRPr>
          </a:p>
          <a:p>
            <a:r>
              <a:rPr lang="en-US" sz="3200" dirty="0">
                <a:cs typeface="Calibri"/>
              </a:rPr>
              <a:t>Describe the strategic direction being pursued by the business you are/will be competing with, i.e. focus, differentiation, cost</a:t>
            </a:r>
            <a:endParaRPr lang="en-US" sz="3200" dirty="0">
              <a:ea typeface="Calibri"/>
              <a:cs typeface="Calibri"/>
            </a:endParaRPr>
          </a:p>
          <a:p>
            <a:r>
              <a:rPr lang="en-US" sz="3200" dirty="0">
                <a:cs typeface="Calibri"/>
              </a:rPr>
              <a:t>What strategic option will you be going for and why?</a:t>
            </a:r>
            <a:endParaRPr lang="en-US" sz="3200" dirty="0">
              <a:ea typeface="Calibri"/>
              <a:cs typeface="Calibri"/>
            </a:endParaRPr>
          </a:p>
          <a:p>
            <a:r>
              <a:rPr lang="en-US" sz="3200" dirty="0">
                <a:cs typeface="Calibri"/>
              </a:rPr>
              <a:t>Explain how you arrived at your proposition.</a:t>
            </a:r>
            <a:endParaRPr lang="en-US" sz="3200" dirty="0">
              <a:ea typeface="Calibri"/>
              <a:cs typeface="Calibri"/>
            </a:endParaRPr>
          </a:p>
          <a:p>
            <a:r>
              <a:rPr lang="en-US" sz="3200" dirty="0">
                <a:cs typeface="Calibri"/>
              </a:rPr>
              <a:t>What makes you believe it will succeed?</a:t>
            </a:r>
            <a:endParaRPr lang="en-US" sz="3200" dirty="0">
              <a:ea typeface="Calibri"/>
              <a:cs typeface="Calibri"/>
            </a:endParaRPr>
          </a:p>
        </p:txBody>
      </p:sp>
    </p:spTree>
    <p:extLst>
      <p:ext uri="{BB962C8B-B14F-4D97-AF65-F5344CB8AC3E}">
        <p14:creationId xmlns:p14="http://schemas.microsoft.com/office/powerpoint/2010/main" val="2859429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6FD2899-E71A-7889-48AC-023D7E761543}"/>
              </a:ext>
            </a:extLst>
          </p:cNvPr>
          <p:cNvPicPr>
            <a:picLocks noChangeAspect="1"/>
          </p:cNvPicPr>
          <p:nvPr/>
        </p:nvPicPr>
        <p:blipFill>
          <a:blip r:embed="rId2"/>
          <a:stretch>
            <a:fillRect/>
          </a:stretch>
        </p:blipFill>
        <p:spPr>
          <a:xfrm>
            <a:off x="273698" y="80865"/>
            <a:ext cx="11663265" cy="6693159"/>
          </a:xfrm>
          <a:prstGeom prst="rect">
            <a:avLst/>
          </a:prstGeom>
        </p:spPr>
      </p:pic>
    </p:spTree>
    <p:extLst>
      <p:ext uri="{BB962C8B-B14F-4D97-AF65-F5344CB8AC3E}">
        <p14:creationId xmlns:p14="http://schemas.microsoft.com/office/powerpoint/2010/main" val="87447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1984B3B-0D74-08C2-3BDD-9542B8D1C812}"/>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a:solidFill>
                  <a:schemeClr val="bg1"/>
                </a:solidFill>
                <a:effectLst/>
                <a:latin typeface="+mj-lt"/>
                <a:ea typeface="+mj-ea"/>
                <a:cs typeface="+mj-cs"/>
              </a:rPr>
              <a:t>Vision</a:t>
            </a:r>
          </a:p>
        </p:txBody>
      </p:sp>
      <p:pic>
        <p:nvPicPr>
          <p:cNvPr id="3" name="Picture 2">
            <a:extLst>
              <a:ext uri="{FF2B5EF4-FFF2-40B4-BE49-F238E27FC236}">
                <a16:creationId xmlns:a16="http://schemas.microsoft.com/office/drawing/2014/main" id="{3C127C35-0386-4D73-D2FF-49502DB4845E}"/>
              </a:ext>
            </a:extLst>
          </p:cNvPr>
          <p:cNvPicPr>
            <a:picLocks noChangeAspect="1"/>
          </p:cNvPicPr>
          <p:nvPr/>
        </p:nvPicPr>
        <p:blipFill>
          <a:blip r:embed="rId2"/>
          <a:stretch>
            <a:fillRect/>
          </a:stretch>
        </p:blipFill>
        <p:spPr>
          <a:xfrm>
            <a:off x="177801" y="1388058"/>
            <a:ext cx="11878732" cy="5197929"/>
          </a:xfrm>
          <a:prstGeom prst="rect">
            <a:avLst/>
          </a:prstGeom>
        </p:spPr>
      </p:pic>
    </p:spTree>
    <p:extLst>
      <p:ext uri="{BB962C8B-B14F-4D97-AF65-F5344CB8AC3E}">
        <p14:creationId xmlns:p14="http://schemas.microsoft.com/office/powerpoint/2010/main" val="1933108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AAF1C61-8A2E-8588-8AE5-527064AA1661}"/>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a:solidFill>
                  <a:schemeClr val="bg1"/>
                </a:solidFill>
                <a:effectLst/>
                <a:latin typeface="+mj-lt"/>
                <a:ea typeface="+mj-ea"/>
                <a:cs typeface="+mj-cs"/>
              </a:rPr>
              <a:t>Mission</a:t>
            </a:r>
          </a:p>
        </p:txBody>
      </p:sp>
      <p:pic>
        <p:nvPicPr>
          <p:cNvPr id="3" name="Picture 2">
            <a:extLst>
              <a:ext uri="{FF2B5EF4-FFF2-40B4-BE49-F238E27FC236}">
                <a16:creationId xmlns:a16="http://schemas.microsoft.com/office/drawing/2014/main" id="{41766AEF-46D9-1771-EDBB-5C7E2A4B9589}"/>
              </a:ext>
            </a:extLst>
          </p:cNvPr>
          <p:cNvPicPr>
            <a:picLocks noChangeAspect="1"/>
          </p:cNvPicPr>
          <p:nvPr/>
        </p:nvPicPr>
        <p:blipFill>
          <a:blip r:embed="rId2"/>
          <a:stretch>
            <a:fillRect/>
          </a:stretch>
        </p:blipFill>
        <p:spPr>
          <a:xfrm>
            <a:off x="130628" y="1396589"/>
            <a:ext cx="11880979" cy="5358774"/>
          </a:xfrm>
          <a:prstGeom prst="rect">
            <a:avLst/>
          </a:prstGeom>
        </p:spPr>
      </p:pic>
    </p:spTree>
    <p:extLst>
      <p:ext uri="{BB962C8B-B14F-4D97-AF65-F5344CB8AC3E}">
        <p14:creationId xmlns:p14="http://schemas.microsoft.com/office/powerpoint/2010/main" val="22505767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5611EF1-09E4-EA27-70C7-6594F4CAA789}"/>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a:solidFill>
                  <a:schemeClr val="bg1"/>
                </a:solidFill>
                <a:effectLst/>
                <a:latin typeface="+mj-lt"/>
                <a:ea typeface="+mj-ea"/>
                <a:cs typeface="+mj-cs"/>
              </a:rPr>
              <a:t>Values</a:t>
            </a:r>
          </a:p>
        </p:txBody>
      </p:sp>
      <p:pic>
        <p:nvPicPr>
          <p:cNvPr id="3" name="Picture 2">
            <a:extLst>
              <a:ext uri="{FF2B5EF4-FFF2-40B4-BE49-F238E27FC236}">
                <a16:creationId xmlns:a16="http://schemas.microsoft.com/office/drawing/2014/main" id="{33C71637-4070-F62A-A107-968CCF843648}"/>
              </a:ext>
            </a:extLst>
          </p:cNvPr>
          <p:cNvPicPr>
            <a:picLocks noChangeAspect="1"/>
          </p:cNvPicPr>
          <p:nvPr/>
        </p:nvPicPr>
        <p:blipFill>
          <a:blip r:embed="rId2"/>
          <a:stretch>
            <a:fillRect/>
          </a:stretch>
        </p:blipFill>
        <p:spPr>
          <a:xfrm>
            <a:off x="337608" y="1648409"/>
            <a:ext cx="11499829" cy="4889240"/>
          </a:xfrm>
          <a:prstGeom prst="rect">
            <a:avLst/>
          </a:prstGeom>
        </p:spPr>
      </p:pic>
    </p:spTree>
    <p:extLst>
      <p:ext uri="{BB962C8B-B14F-4D97-AF65-F5344CB8AC3E}">
        <p14:creationId xmlns:p14="http://schemas.microsoft.com/office/powerpoint/2010/main" val="1636052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7B4DB-11E8-1AC4-A151-BB437966AE62}"/>
              </a:ext>
            </a:extLst>
          </p:cNvPr>
          <p:cNvSpPr>
            <a:spLocks noGrp="1"/>
          </p:cNvSpPr>
          <p:nvPr>
            <p:ph type="title"/>
          </p:nvPr>
        </p:nvSpPr>
        <p:spPr>
          <a:xfrm>
            <a:off x="1156851" y="637762"/>
            <a:ext cx="9888496" cy="900131"/>
          </a:xfrm>
        </p:spPr>
        <p:txBody>
          <a:bodyPr anchor="t">
            <a:normAutofit/>
          </a:bodyPr>
          <a:lstStyle/>
          <a:p>
            <a:r>
              <a:rPr lang="en-US" sz="4000" b="1">
                <a:solidFill>
                  <a:schemeClr val="bg1"/>
                </a:solidFill>
                <a:ea typeface="Calibri Light"/>
                <a:cs typeface="Calibri Light"/>
              </a:rPr>
              <a:t>Vision and Mission</a:t>
            </a:r>
          </a:p>
        </p:txBody>
      </p:sp>
      <p:sp>
        <p:nvSpPr>
          <p:cNvPr id="19" name="Rectangle 18">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00E1EBB-39A2-A719-10BE-D84E917E8A5E}"/>
              </a:ext>
            </a:extLst>
          </p:cNvPr>
          <p:cNvSpPr>
            <a:spLocks noGrp="1"/>
          </p:cNvSpPr>
          <p:nvPr>
            <p:ph idx="1"/>
          </p:nvPr>
        </p:nvSpPr>
        <p:spPr>
          <a:xfrm>
            <a:off x="737196" y="2217343"/>
            <a:ext cx="11023891" cy="3959619"/>
          </a:xfrm>
        </p:spPr>
        <p:txBody>
          <a:bodyPr vert="horz" lIns="91440" tIns="45720" rIns="91440" bIns="45720" rtlCol="0" anchor="t">
            <a:normAutofit/>
          </a:bodyPr>
          <a:lstStyle/>
          <a:p>
            <a:r>
              <a:rPr lang="en-US" b="1" dirty="0">
                <a:ea typeface="+mn-lt"/>
                <a:cs typeface="+mn-lt"/>
              </a:rPr>
              <a:t>Vision Statement – </a:t>
            </a:r>
            <a:r>
              <a:rPr lang="en-US" dirty="0">
                <a:ea typeface="+mn-lt"/>
                <a:cs typeface="+mn-lt"/>
              </a:rPr>
              <a:t>A mental picture of what you want to accomplish or achieve. </a:t>
            </a:r>
          </a:p>
          <a:p>
            <a:r>
              <a:rPr lang="en-US" dirty="0">
                <a:ea typeface="+mn-lt"/>
                <a:cs typeface="+mn-lt"/>
              </a:rPr>
              <a:t>Example – Improving standard of life through a</a:t>
            </a:r>
            <a:r>
              <a:rPr lang="en-US" i="1" dirty="0">
                <a:ea typeface="+mn-lt"/>
                <a:cs typeface="+mn-lt"/>
              </a:rPr>
              <a:t> successful family dairy business.</a:t>
            </a:r>
            <a:endParaRPr lang="en-US" dirty="0">
              <a:ea typeface="Calibri"/>
              <a:cs typeface="Calibri"/>
            </a:endParaRPr>
          </a:p>
          <a:p>
            <a:r>
              <a:rPr lang="en-US" b="1" dirty="0">
                <a:ea typeface="+mn-lt"/>
                <a:cs typeface="+mn-lt"/>
              </a:rPr>
              <a:t>Mission Statement – </a:t>
            </a:r>
            <a:r>
              <a:rPr lang="en-US" dirty="0">
                <a:ea typeface="+mn-lt"/>
                <a:cs typeface="+mn-lt"/>
              </a:rPr>
              <a:t>A general statement of how the vision will be achieved. The mission statement is an action statement that usually begins with the word "to".</a:t>
            </a:r>
            <a:endParaRPr lang="en-US" dirty="0">
              <a:ea typeface="Calibri"/>
              <a:cs typeface="Calibri"/>
            </a:endParaRPr>
          </a:p>
          <a:p>
            <a:r>
              <a:rPr lang="en-US" dirty="0">
                <a:ea typeface="+mn-lt"/>
                <a:cs typeface="+mn-lt"/>
              </a:rPr>
              <a:t>Example  – </a:t>
            </a:r>
            <a:r>
              <a:rPr lang="en-US" i="1" dirty="0">
                <a:ea typeface="+mn-lt"/>
                <a:cs typeface="+mn-lt"/>
              </a:rPr>
              <a:t>To provide unique and high-quality dairy products to local consumers.</a:t>
            </a:r>
            <a:endParaRPr lang="en-US" dirty="0">
              <a:ea typeface="Calibri"/>
              <a:cs typeface="Calibri"/>
            </a:endParaRPr>
          </a:p>
          <a:p>
            <a:pPr marL="0" indent="0">
              <a:buNone/>
            </a:pPr>
            <a:endParaRPr lang="en-US" sz="2400">
              <a:ea typeface="Calibri"/>
              <a:cs typeface="Calibri"/>
            </a:endParaRPr>
          </a:p>
        </p:txBody>
      </p:sp>
    </p:spTree>
    <p:extLst>
      <p:ext uri="{BB962C8B-B14F-4D97-AF65-F5344CB8AC3E}">
        <p14:creationId xmlns:p14="http://schemas.microsoft.com/office/powerpoint/2010/main" val="6606562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1ACEFD-19CF-AD06-F33D-7DCD24D3D1BE}"/>
              </a:ext>
            </a:extLst>
          </p:cNvPr>
          <p:cNvSpPr>
            <a:spLocks noGrp="1"/>
          </p:cNvSpPr>
          <p:nvPr>
            <p:ph type="title"/>
          </p:nvPr>
        </p:nvSpPr>
        <p:spPr>
          <a:xfrm>
            <a:off x="1156851" y="637762"/>
            <a:ext cx="9888496" cy="900131"/>
          </a:xfrm>
        </p:spPr>
        <p:txBody>
          <a:bodyPr anchor="t">
            <a:normAutofit/>
          </a:bodyPr>
          <a:lstStyle/>
          <a:p>
            <a:r>
              <a:rPr lang="en-US" sz="4000" b="1" dirty="0">
                <a:solidFill>
                  <a:schemeClr val="bg1"/>
                </a:solidFill>
                <a:ea typeface="Calibri Light"/>
                <a:cs typeface="Calibri Light"/>
              </a:rPr>
              <a:t>Core Values</a:t>
            </a:r>
          </a:p>
        </p:txBody>
      </p:sp>
      <p:sp>
        <p:nvSpPr>
          <p:cNvPr id="19" name="Rectangle 18">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12EB74-70D5-A781-E960-D7E99AB1CFAA}"/>
              </a:ext>
            </a:extLst>
          </p:cNvPr>
          <p:cNvSpPr>
            <a:spLocks noGrp="1"/>
          </p:cNvSpPr>
          <p:nvPr>
            <p:ph idx="1"/>
          </p:nvPr>
        </p:nvSpPr>
        <p:spPr>
          <a:xfrm>
            <a:off x="542960" y="2217343"/>
            <a:ext cx="11367539" cy="3959619"/>
          </a:xfrm>
        </p:spPr>
        <p:txBody>
          <a:bodyPr vert="horz" lIns="91440" tIns="45720" rIns="91440" bIns="45720" rtlCol="0" anchor="t">
            <a:normAutofit/>
          </a:bodyPr>
          <a:lstStyle/>
          <a:p>
            <a:r>
              <a:rPr lang="en-US" b="1" dirty="0">
                <a:ea typeface="Calibri"/>
                <a:cs typeface="Calibri"/>
              </a:rPr>
              <a:t>Core Values– </a:t>
            </a:r>
            <a:r>
              <a:rPr lang="en-US" dirty="0">
                <a:ea typeface="Calibri"/>
                <a:cs typeface="Calibri"/>
              </a:rPr>
              <a:t>Core values define the organization in terms of the principles and values the leaders will follow in carrying out the activities of the organization.</a:t>
            </a:r>
          </a:p>
          <a:p>
            <a:r>
              <a:rPr lang="en-US" dirty="0">
                <a:ea typeface="Calibri"/>
                <a:cs typeface="Calibri"/>
              </a:rPr>
              <a:t>Core Values of the Example Business:</a:t>
            </a:r>
          </a:p>
          <a:p>
            <a:r>
              <a:rPr lang="en-US" i="1" dirty="0">
                <a:ea typeface="Calibri"/>
                <a:cs typeface="Calibri"/>
              </a:rPr>
              <a:t>Focus on new and innovative business ideas</a:t>
            </a:r>
            <a:endParaRPr lang="en-US" dirty="0">
              <a:ea typeface="Calibri"/>
              <a:cs typeface="Calibri"/>
            </a:endParaRPr>
          </a:p>
          <a:p>
            <a:r>
              <a:rPr lang="en-US" i="1" dirty="0">
                <a:ea typeface="Calibri"/>
                <a:cs typeface="Calibri"/>
              </a:rPr>
              <a:t>Practice high ethical standards.</a:t>
            </a:r>
            <a:endParaRPr lang="en-US" dirty="0">
              <a:ea typeface="Calibri"/>
              <a:cs typeface="Calibri"/>
            </a:endParaRPr>
          </a:p>
          <a:p>
            <a:r>
              <a:rPr lang="en-US" i="1" dirty="0">
                <a:ea typeface="Calibri"/>
                <a:cs typeface="Calibri"/>
              </a:rPr>
              <a:t>Respect and protect the environment.</a:t>
            </a:r>
            <a:endParaRPr lang="en-US" dirty="0">
              <a:ea typeface="Calibri"/>
              <a:cs typeface="Calibri"/>
            </a:endParaRPr>
          </a:p>
          <a:p>
            <a:r>
              <a:rPr lang="en-US" i="1" dirty="0">
                <a:ea typeface="Calibri"/>
                <a:cs typeface="Calibri"/>
              </a:rPr>
              <a:t>Meet the changing needs and desires of clients and consumers.</a:t>
            </a:r>
            <a:endParaRPr lang="en-US" dirty="0">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3195096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AC7A6B-81AA-096C-AA02-62F0200CBAD1}"/>
              </a:ext>
            </a:extLst>
          </p:cNvPr>
          <p:cNvSpPr>
            <a:spLocks noGrp="1"/>
          </p:cNvSpPr>
          <p:nvPr>
            <p:ph type="title"/>
          </p:nvPr>
        </p:nvSpPr>
        <p:spPr>
          <a:xfrm>
            <a:off x="1156851" y="637762"/>
            <a:ext cx="9888496" cy="1520377"/>
          </a:xfrm>
        </p:spPr>
        <p:txBody>
          <a:bodyPr anchor="ctr">
            <a:normAutofit/>
          </a:bodyPr>
          <a:lstStyle/>
          <a:p>
            <a:pPr>
              <a:spcBef>
                <a:spcPts val="1000"/>
              </a:spcBef>
            </a:pPr>
            <a:br>
              <a:rPr lang="en-US" sz="3400" dirty="0">
                <a:solidFill>
                  <a:schemeClr val="bg1"/>
                </a:solidFill>
                <a:latin typeface="Calibri"/>
                <a:ea typeface="Calibri"/>
                <a:cs typeface="Calibri"/>
              </a:rPr>
            </a:br>
            <a:br>
              <a:rPr lang="en-US" sz="3400" b="1" dirty="0">
                <a:solidFill>
                  <a:schemeClr val="bg1"/>
                </a:solidFill>
                <a:latin typeface="Calibri"/>
                <a:ea typeface="Calibri"/>
                <a:cs typeface="Calibri"/>
              </a:rPr>
            </a:br>
            <a:r>
              <a:rPr lang="en-US" sz="3400" b="1" dirty="0">
                <a:solidFill>
                  <a:schemeClr val="bg1"/>
                </a:solidFill>
                <a:latin typeface="Calibri"/>
                <a:ea typeface="Calibri"/>
                <a:cs typeface="Calibri"/>
              </a:rPr>
              <a:t>Strategies, Goals, Objectives and Action Plans</a:t>
            </a:r>
            <a:endParaRPr lang="en-US" sz="3400" b="1" dirty="0">
              <a:solidFill>
                <a:schemeClr val="bg1"/>
              </a:solidFill>
              <a:ea typeface="Calibri Light" panose="020F0302020204030204"/>
              <a:cs typeface="Calibri Light" panose="020F0302020204030204"/>
            </a:endParaRPr>
          </a:p>
          <a:p>
            <a:endParaRPr lang="en-US" sz="3400" dirty="0">
              <a:solidFill>
                <a:schemeClr val="bg1"/>
              </a:solidFill>
              <a:ea typeface="Calibri Light"/>
              <a:cs typeface="Calibri Light"/>
            </a:endParaRPr>
          </a:p>
        </p:txBody>
      </p:sp>
      <p:sp>
        <p:nvSpPr>
          <p:cNvPr id="23" name="Rectangle 2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613519C-E7EB-AD49-5AD4-DA3E86CCCD6D}"/>
              </a:ext>
            </a:extLst>
          </p:cNvPr>
          <p:cNvSpPr>
            <a:spLocks noGrp="1"/>
          </p:cNvSpPr>
          <p:nvPr>
            <p:ph idx="1"/>
          </p:nvPr>
        </p:nvSpPr>
        <p:spPr>
          <a:xfrm>
            <a:off x="572853" y="2958342"/>
            <a:ext cx="11055199" cy="3943266"/>
          </a:xfrm>
        </p:spPr>
        <p:txBody>
          <a:bodyPr vert="horz" lIns="91440" tIns="45720" rIns="91440" bIns="45720" rtlCol="0" anchor="t">
            <a:noAutofit/>
          </a:bodyPr>
          <a:lstStyle/>
          <a:p>
            <a:r>
              <a:rPr lang="en-US" dirty="0">
                <a:ea typeface="+mn-lt"/>
                <a:cs typeface="+mn-lt"/>
              </a:rPr>
              <a:t>Once you have created statements of vision and mission, and possibly core values, you can then develop the strategies, goals, objectives and action plans needed to activate your mission and achieve your vision.</a:t>
            </a:r>
            <a:endParaRPr lang="en-US" dirty="0">
              <a:ea typeface="Calibri"/>
              <a:cs typeface="Calibri"/>
            </a:endParaRPr>
          </a:p>
          <a:p>
            <a:r>
              <a:rPr lang="en-US" b="1" dirty="0">
                <a:ea typeface="+mn-lt"/>
                <a:cs typeface="+mn-lt"/>
              </a:rPr>
              <a:t>Strategies – </a:t>
            </a:r>
            <a:r>
              <a:rPr lang="en-US" dirty="0">
                <a:ea typeface="+mn-lt"/>
                <a:cs typeface="+mn-lt"/>
              </a:rPr>
              <a:t>A strategy is a statement of how you are going to achieve something. More specifically, a strategy is a unique approach of how you will use your mission to achieve your vision. Strategies are critical to the success of an organization because this is where you begin outlining a plan for doing something. The more unique the organization, the more creative and innovative you need to be in crafting your strategies.</a:t>
            </a:r>
            <a:endParaRPr lang="en-US" dirty="0">
              <a:ea typeface="Calibri"/>
              <a:cs typeface="Calibri"/>
            </a:endParaRPr>
          </a:p>
          <a:p>
            <a:pPr marL="0" indent="0">
              <a:buNone/>
            </a:pPr>
            <a:endParaRPr lang="en-US" sz="2200" dirty="0">
              <a:ea typeface="Calibri"/>
              <a:cs typeface="Calibri"/>
            </a:endParaRPr>
          </a:p>
        </p:txBody>
      </p:sp>
    </p:spTree>
    <p:extLst>
      <p:ext uri="{BB962C8B-B14F-4D97-AF65-F5344CB8AC3E}">
        <p14:creationId xmlns:p14="http://schemas.microsoft.com/office/powerpoint/2010/main" val="3821054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7BA219-E2FD-5D03-DF1A-A7CB130305FF}"/>
              </a:ext>
            </a:extLst>
          </p:cNvPr>
          <p:cNvSpPr>
            <a:spLocks noGrp="1"/>
          </p:cNvSpPr>
          <p:nvPr>
            <p:ph type="title"/>
          </p:nvPr>
        </p:nvSpPr>
        <p:spPr>
          <a:xfrm>
            <a:off x="1156851" y="637762"/>
            <a:ext cx="9888496" cy="900131"/>
          </a:xfrm>
        </p:spPr>
        <p:txBody>
          <a:bodyPr anchor="t">
            <a:normAutofit/>
          </a:bodyPr>
          <a:lstStyle/>
          <a:p>
            <a:pPr algn="ctr"/>
            <a:br>
              <a:rPr lang="en-US" sz="1900" b="1" dirty="0">
                <a:latin typeface="Calibri"/>
                <a:ea typeface="Calibri"/>
                <a:cs typeface="Calibri"/>
              </a:rPr>
            </a:br>
            <a:r>
              <a:rPr lang="en-US" sz="3200" b="1" dirty="0">
                <a:solidFill>
                  <a:schemeClr val="bg1"/>
                </a:solidFill>
                <a:latin typeface="Calibri"/>
                <a:ea typeface="Calibri"/>
                <a:cs typeface="Calibri"/>
              </a:rPr>
              <a:t>Strategies, Goals, Objectives and Action Plans</a:t>
            </a:r>
            <a:endParaRPr lang="en-US" sz="2000" dirty="0">
              <a:solidFill>
                <a:schemeClr val="bg1"/>
              </a:solidFill>
              <a:latin typeface="Calibri"/>
              <a:ea typeface="Calibri"/>
              <a:cs typeface="Calibri"/>
            </a:endParaRPr>
          </a:p>
          <a:p>
            <a:endParaRPr lang="en-US" sz="1900" dirty="0">
              <a:solidFill>
                <a:schemeClr val="bg1"/>
              </a:solidFill>
              <a:ea typeface="Calibri Light"/>
              <a:cs typeface="Calibri Light"/>
            </a:endParaRPr>
          </a:p>
        </p:txBody>
      </p:sp>
      <p:sp>
        <p:nvSpPr>
          <p:cNvPr id="23" name="Rectangle 2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DBE745A-AFB2-57D0-4FB6-CB886162DC3E}"/>
              </a:ext>
            </a:extLst>
          </p:cNvPr>
          <p:cNvSpPr>
            <a:spLocks noGrp="1"/>
          </p:cNvSpPr>
          <p:nvPr>
            <p:ph idx="1"/>
          </p:nvPr>
        </p:nvSpPr>
        <p:spPr>
          <a:xfrm>
            <a:off x="410547" y="2102197"/>
            <a:ext cx="11520195" cy="4590962"/>
          </a:xfrm>
        </p:spPr>
        <p:txBody>
          <a:bodyPr vert="horz" lIns="91440" tIns="45720" rIns="91440" bIns="45720" rtlCol="0">
            <a:normAutofit/>
          </a:bodyPr>
          <a:lstStyle/>
          <a:p>
            <a:r>
              <a:rPr lang="en-US" sz="2400" b="1" dirty="0">
                <a:ea typeface="+mn-lt"/>
                <a:cs typeface="+mn-lt"/>
              </a:rPr>
              <a:t>Goals – </a:t>
            </a:r>
            <a:r>
              <a:rPr lang="en-US" sz="2400" dirty="0">
                <a:ea typeface="+mn-lt"/>
                <a:cs typeface="+mn-lt"/>
              </a:rPr>
              <a:t>A goal is a general statement of what you want to achieve. More specifically, a goal is a milestone(s) in the process of implementing a strategy. </a:t>
            </a:r>
          </a:p>
          <a:p>
            <a:r>
              <a:rPr lang="en-US" sz="2400" dirty="0">
                <a:ea typeface="+mn-lt"/>
                <a:cs typeface="+mn-lt"/>
              </a:rPr>
              <a:t>Examples of business goals are:</a:t>
            </a:r>
            <a:endParaRPr lang="en-US" sz="2400" dirty="0">
              <a:ea typeface="Calibri" panose="020F0502020204030204"/>
              <a:cs typeface="Calibri" panose="020F0502020204030204"/>
            </a:endParaRPr>
          </a:p>
          <a:p>
            <a:r>
              <a:rPr lang="en-US" sz="2400" i="1" dirty="0">
                <a:ea typeface="+mn-lt"/>
                <a:cs typeface="+mn-lt"/>
              </a:rPr>
              <a:t>Increase profit margin</a:t>
            </a:r>
            <a:endParaRPr lang="en-US" sz="2400" dirty="0">
              <a:ea typeface="Calibri"/>
              <a:cs typeface="Calibri"/>
            </a:endParaRPr>
          </a:p>
          <a:p>
            <a:r>
              <a:rPr lang="en-US" sz="2400" i="1" dirty="0">
                <a:ea typeface="+mn-lt"/>
                <a:cs typeface="+mn-lt"/>
              </a:rPr>
              <a:t>Increase efficiency</a:t>
            </a:r>
            <a:endParaRPr lang="en-US" sz="2400" dirty="0">
              <a:ea typeface="Calibri"/>
              <a:cs typeface="Calibri"/>
            </a:endParaRPr>
          </a:p>
          <a:p>
            <a:r>
              <a:rPr lang="en-US" sz="2400" i="1" dirty="0">
                <a:ea typeface="+mn-lt"/>
                <a:cs typeface="+mn-lt"/>
              </a:rPr>
              <a:t>Capture a bigger market share</a:t>
            </a:r>
            <a:endParaRPr lang="en-US" sz="2400" dirty="0">
              <a:ea typeface="Calibri"/>
              <a:cs typeface="Calibri"/>
            </a:endParaRPr>
          </a:p>
          <a:p>
            <a:r>
              <a:rPr lang="en-US" sz="2400" i="1" dirty="0">
                <a:ea typeface="+mn-lt"/>
                <a:cs typeface="+mn-lt"/>
              </a:rPr>
              <a:t>Provide better customer service</a:t>
            </a:r>
            <a:endParaRPr lang="en-US" sz="2400" dirty="0">
              <a:ea typeface="Calibri"/>
              <a:cs typeface="Calibri"/>
            </a:endParaRPr>
          </a:p>
          <a:p>
            <a:r>
              <a:rPr lang="en-US" sz="2400" i="1" dirty="0">
                <a:ea typeface="+mn-lt"/>
                <a:cs typeface="+mn-lt"/>
              </a:rPr>
              <a:t>Improve employee training</a:t>
            </a:r>
            <a:endParaRPr lang="en-US" sz="2400" dirty="0">
              <a:ea typeface="Calibri"/>
              <a:cs typeface="Calibri"/>
            </a:endParaRPr>
          </a:p>
          <a:p>
            <a:r>
              <a:rPr lang="en-US" sz="2400" i="1" dirty="0">
                <a:ea typeface="+mn-lt"/>
                <a:cs typeface="+mn-lt"/>
              </a:rPr>
              <a:t>Reduce carbon emissions</a:t>
            </a:r>
            <a:endParaRPr lang="en-US" sz="2400" dirty="0">
              <a:ea typeface="Calibri"/>
              <a:cs typeface="Calibri"/>
            </a:endParaRPr>
          </a:p>
          <a:p>
            <a:endParaRPr lang="en-US" sz="2400" dirty="0">
              <a:ea typeface="Calibri"/>
              <a:cs typeface="Calibri"/>
            </a:endParaRPr>
          </a:p>
        </p:txBody>
      </p:sp>
    </p:spTree>
    <p:extLst>
      <p:ext uri="{BB962C8B-B14F-4D97-AF65-F5344CB8AC3E}">
        <p14:creationId xmlns:p14="http://schemas.microsoft.com/office/powerpoint/2010/main" val="25487387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A356BB8-DA49-8B1E-FDB6-50B5C15BF21D}"/>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800"/>
              </a:spcAft>
            </a:pPr>
            <a:r>
              <a:rPr lang="en-US" sz="3200" kern="1200">
                <a:solidFill>
                  <a:schemeClr val="bg1"/>
                </a:solidFill>
                <a:effectLst/>
                <a:latin typeface="+mj-lt"/>
                <a:ea typeface="+mj-ea"/>
                <a:cs typeface="+mj-cs"/>
              </a:rPr>
              <a:t>Objectives</a:t>
            </a:r>
          </a:p>
        </p:txBody>
      </p:sp>
      <p:pic>
        <p:nvPicPr>
          <p:cNvPr id="7" name="Picture 6">
            <a:extLst>
              <a:ext uri="{FF2B5EF4-FFF2-40B4-BE49-F238E27FC236}">
                <a16:creationId xmlns:a16="http://schemas.microsoft.com/office/drawing/2014/main" id="{98BF0FA8-5001-03FD-BE36-603D90FC8832}"/>
              </a:ext>
            </a:extLst>
          </p:cNvPr>
          <p:cNvPicPr>
            <a:picLocks noChangeAspect="1"/>
          </p:cNvPicPr>
          <p:nvPr/>
        </p:nvPicPr>
        <p:blipFill>
          <a:blip r:embed="rId2"/>
          <a:stretch>
            <a:fillRect/>
          </a:stretch>
        </p:blipFill>
        <p:spPr>
          <a:xfrm>
            <a:off x="245706" y="1461053"/>
            <a:ext cx="11700588" cy="5275650"/>
          </a:xfrm>
          <a:prstGeom prst="rect">
            <a:avLst/>
          </a:prstGeom>
        </p:spPr>
      </p:pic>
    </p:spTree>
    <p:extLst>
      <p:ext uri="{BB962C8B-B14F-4D97-AF65-F5344CB8AC3E}">
        <p14:creationId xmlns:p14="http://schemas.microsoft.com/office/powerpoint/2010/main" val="41212064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F15BBA-895A-27AE-D310-4F602DA97C64}"/>
              </a:ext>
            </a:extLst>
          </p:cNvPr>
          <p:cNvSpPr>
            <a:spLocks noGrp="1"/>
          </p:cNvSpPr>
          <p:nvPr>
            <p:ph type="title"/>
          </p:nvPr>
        </p:nvSpPr>
        <p:spPr>
          <a:xfrm>
            <a:off x="1156851" y="637762"/>
            <a:ext cx="9888496" cy="900131"/>
          </a:xfrm>
        </p:spPr>
        <p:txBody>
          <a:bodyPr anchor="t">
            <a:normAutofit/>
          </a:bodyPr>
          <a:lstStyle/>
          <a:p>
            <a:pPr algn="ctr"/>
            <a:br>
              <a:rPr lang="en-US" sz="1900" b="1" dirty="0">
                <a:latin typeface="Calibri"/>
                <a:ea typeface="Calibri"/>
                <a:cs typeface="Calibri"/>
              </a:rPr>
            </a:br>
            <a:r>
              <a:rPr lang="en-US" sz="3100" b="1" dirty="0">
                <a:solidFill>
                  <a:schemeClr val="bg1"/>
                </a:solidFill>
                <a:latin typeface="Calibri"/>
                <a:ea typeface="Calibri"/>
                <a:cs typeface="Calibri"/>
              </a:rPr>
              <a:t>Strategies, Goals, Objectives and Action Plans</a:t>
            </a:r>
            <a:endParaRPr lang="en-US" sz="3100" dirty="0">
              <a:solidFill>
                <a:schemeClr val="bg1"/>
              </a:solidFill>
              <a:latin typeface="Calibri"/>
              <a:ea typeface="Calibri"/>
              <a:cs typeface="Calibri"/>
            </a:endParaRPr>
          </a:p>
          <a:p>
            <a:endParaRPr lang="en-US" sz="1900">
              <a:solidFill>
                <a:schemeClr val="bg1"/>
              </a:solidFill>
              <a:ea typeface="Calibri Light"/>
              <a:cs typeface="Calibri Light"/>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5E011D-9F16-2103-BD7C-AF6D714635D8}"/>
              </a:ext>
            </a:extLst>
          </p:cNvPr>
          <p:cNvSpPr>
            <a:spLocks noGrp="1"/>
          </p:cNvSpPr>
          <p:nvPr>
            <p:ph idx="1"/>
          </p:nvPr>
        </p:nvSpPr>
        <p:spPr>
          <a:xfrm>
            <a:off x="587784" y="2217343"/>
            <a:ext cx="11128479" cy="3959619"/>
          </a:xfrm>
        </p:spPr>
        <p:txBody>
          <a:bodyPr vert="horz" lIns="91440" tIns="45720" rIns="91440" bIns="45720" rtlCol="0" anchor="t">
            <a:normAutofit/>
          </a:bodyPr>
          <a:lstStyle/>
          <a:p>
            <a:r>
              <a:rPr lang="en-US" sz="2400" b="1" dirty="0">
                <a:ea typeface="+mn-lt"/>
                <a:cs typeface="+mn-lt"/>
              </a:rPr>
              <a:t>Objectives – </a:t>
            </a:r>
            <a:r>
              <a:rPr lang="en-US" sz="2400" dirty="0">
                <a:ea typeface="+mn-lt"/>
                <a:cs typeface="+mn-lt"/>
              </a:rPr>
              <a:t>An objective turns a goal’s general statement of what is to be accomplished into a specific, quantifiable, time-sensitive statement of what is going to be achieved and when it will be achieved. Examples of business objectives are:</a:t>
            </a:r>
            <a:endParaRPr lang="en-US" sz="2400" dirty="0">
              <a:ea typeface="Calibri" panose="020F0502020204030204"/>
              <a:cs typeface="Calibri" panose="020F0502020204030204"/>
            </a:endParaRPr>
          </a:p>
          <a:p>
            <a:r>
              <a:rPr lang="en-US" sz="2400" i="1" dirty="0">
                <a:ea typeface="+mn-lt"/>
                <a:cs typeface="+mn-lt"/>
              </a:rPr>
              <a:t>Earn at least a 20 percent after-tax rate of return on our investment during the next fiscal year</a:t>
            </a:r>
            <a:endParaRPr lang="en-US" sz="2400" dirty="0">
              <a:ea typeface="Calibri"/>
              <a:cs typeface="Calibri"/>
            </a:endParaRPr>
          </a:p>
          <a:p>
            <a:r>
              <a:rPr lang="en-US" sz="2400" i="1" dirty="0">
                <a:ea typeface="+mn-lt"/>
                <a:cs typeface="+mn-lt"/>
              </a:rPr>
              <a:t>Increase market share by 10 percent over the next three years.</a:t>
            </a:r>
            <a:endParaRPr lang="en-US" sz="2400" dirty="0">
              <a:ea typeface="Calibri"/>
              <a:cs typeface="Calibri"/>
            </a:endParaRPr>
          </a:p>
          <a:p>
            <a:r>
              <a:rPr lang="en-US" sz="2400" i="1" dirty="0">
                <a:ea typeface="+mn-lt"/>
                <a:cs typeface="+mn-lt"/>
              </a:rPr>
              <a:t>Lower operating costs by 15 percent over the next two years through improvement in the efficiency of the manufacturing process.</a:t>
            </a:r>
            <a:endParaRPr lang="en-US" sz="2400" dirty="0">
              <a:ea typeface="Calibri"/>
              <a:cs typeface="Calibri"/>
            </a:endParaRPr>
          </a:p>
          <a:p>
            <a:r>
              <a:rPr lang="en-US" sz="2400" i="1" dirty="0">
                <a:ea typeface="+mn-lt"/>
                <a:cs typeface="+mn-lt"/>
              </a:rPr>
              <a:t>Reduce the call-back time of customer inquiries and questions to no more than four hours.</a:t>
            </a:r>
            <a:endParaRPr lang="en-US" sz="2400" dirty="0">
              <a:ea typeface="Calibri"/>
              <a:cs typeface="Calibri"/>
            </a:endParaRPr>
          </a:p>
        </p:txBody>
      </p:sp>
    </p:spTree>
    <p:extLst>
      <p:ext uri="{BB962C8B-B14F-4D97-AF65-F5344CB8AC3E}">
        <p14:creationId xmlns:p14="http://schemas.microsoft.com/office/powerpoint/2010/main" val="28200242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08278E-910B-A7AF-C026-0557630593EB}"/>
              </a:ext>
            </a:extLst>
          </p:cNvPr>
          <p:cNvSpPr>
            <a:spLocks noGrp="1"/>
          </p:cNvSpPr>
          <p:nvPr>
            <p:ph type="title"/>
          </p:nvPr>
        </p:nvSpPr>
        <p:spPr>
          <a:xfrm>
            <a:off x="1156851" y="637762"/>
            <a:ext cx="9888496" cy="900131"/>
          </a:xfrm>
        </p:spPr>
        <p:txBody>
          <a:bodyPr anchor="t">
            <a:normAutofit/>
          </a:bodyPr>
          <a:lstStyle/>
          <a:p>
            <a:br>
              <a:rPr lang="en-US" sz="2800" b="1">
                <a:solidFill>
                  <a:schemeClr val="bg1"/>
                </a:solidFill>
                <a:latin typeface="Calibri"/>
                <a:ea typeface="Calibri"/>
                <a:cs typeface="Calibri"/>
              </a:rPr>
            </a:br>
            <a:r>
              <a:rPr lang="en-US" sz="2800" b="1">
                <a:solidFill>
                  <a:schemeClr val="bg1"/>
                </a:solidFill>
                <a:latin typeface="Calibri"/>
                <a:ea typeface="Calibri"/>
                <a:cs typeface="Calibri"/>
              </a:rPr>
              <a:t>Strategies, Goals, Objectives and Action Plans</a:t>
            </a:r>
            <a:endParaRPr lang="en-US" sz="2800">
              <a:solidFill>
                <a:schemeClr val="bg1"/>
              </a:solidFill>
              <a:latin typeface="Calibri"/>
              <a:ea typeface="Calibri"/>
              <a:cs typeface="Calibri"/>
            </a:endParaRPr>
          </a:p>
          <a:p>
            <a:endParaRPr lang="en-US" sz="2800">
              <a:solidFill>
                <a:schemeClr val="bg1"/>
              </a:solidFill>
              <a:ea typeface="Calibri Light"/>
              <a:cs typeface="Calibri Light"/>
            </a:endParaRP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08B850-AD09-7337-6343-46EE9CD36EC0}"/>
              </a:ext>
            </a:extLst>
          </p:cNvPr>
          <p:cNvSpPr>
            <a:spLocks noGrp="1"/>
          </p:cNvSpPr>
          <p:nvPr>
            <p:ph idx="1"/>
          </p:nvPr>
        </p:nvSpPr>
        <p:spPr>
          <a:xfrm>
            <a:off x="1155548" y="2217343"/>
            <a:ext cx="9880893" cy="3959619"/>
          </a:xfrm>
        </p:spPr>
        <p:txBody>
          <a:bodyPr vert="horz" lIns="91440" tIns="45720" rIns="91440" bIns="45720" rtlCol="0">
            <a:normAutofit/>
          </a:bodyPr>
          <a:lstStyle/>
          <a:p>
            <a:r>
              <a:rPr lang="en-US" sz="2400" b="1" dirty="0">
                <a:ea typeface="Calibri"/>
                <a:cs typeface="Calibri"/>
              </a:rPr>
              <a:t>Action Plans – </a:t>
            </a:r>
            <a:r>
              <a:rPr lang="en-US" sz="2400" dirty="0">
                <a:ea typeface="Calibri"/>
                <a:cs typeface="Calibri"/>
              </a:rPr>
              <a:t>Action plans are statements of specific actions or activities that will be used to achieve a goal within the constraints of the objective. </a:t>
            </a:r>
          </a:p>
          <a:p>
            <a:pPr marL="0" indent="0">
              <a:buNone/>
            </a:pPr>
            <a:endParaRPr lang="en-US" sz="2400" dirty="0">
              <a:ea typeface="Calibri"/>
              <a:cs typeface="Calibri"/>
            </a:endParaRPr>
          </a:p>
        </p:txBody>
      </p:sp>
    </p:spTree>
    <p:extLst>
      <p:ext uri="{BB962C8B-B14F-4D97-AF65-F5344CB8AC3E}">
        <p14:creationId xmlns:p14="http://schemas.microsoft.com/office/powerpoint/2010/main" val="19196572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6DA885F8-06BA-66F5-CBD8-D36333F9E338}"/>
              </a:ext>
            </a:extLst>
          </p:cNvPr>
          <p:cNvPicPr>
            <a:picLocks noChangeAspect="1"/>
          </p:cNvPicPr>
          <p:nvPr/>
        </p:nvPicPr>
        <p:blipFill>
          <a:blip r:embed="rId2"/>
          <a:stretch>
            <a:fillRect/>
          </a:stretch>
        </p:blipFill>
        <p:spPr>
          <a:xfrm>
            <a:off x="391886" y="643466"/>
            <a:ext cx="7613779" cy="5566833"/>
          </a:xfrm>
          <a:prstGeom prst="rect">
            <a:avLst/>
          </a:prstGeom>
        </p:spPr>
      </p:pic>
      <p:grpSp>
        <p:nvGrpSpPr>
          <p:cNvPr id="11" name="Group 10">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2"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3"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579509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7C3CB9-292F-B763-B3DB-AF3CC48913B5}"/>
              </a:ext>
            </a:extLst>
          </p:cNvPr>
          <p:cNvSpPr>
            <a:spLocks noGrp="1"/>
          </p:cNvSpPr>
          <p:nvPr>
            <p:ph type="title"/>
          </p:nvPr>
        </p:nvSpPr>
        <p:spPr>
          <a:xfrm>
            <a:off x="761800" y="762001"/>
            <a:ext cx="5334197" cy="1007164"/>
          </a:xfrm>
        </p:spPr>
        <p:txBody>
          <a:bodyPr anchor="ctr">
            <a:normAutofit fontScale="90000"/>
          </a:bodyPr>
          <a:lstStyle/>
          <a:p>
            <a:pPr algn="ctr"/>
            <a:r>
              <a:rPr lang="en-US" sz="4000" b="1" dirty="0">
                <a:cs typeface="Calibri Light"/>
              </a:rPr>
              <a:t>In-Class Exercises</a:t>
            </a:r>
            <a:br>
              <a:rPr lang="en-US" sz="4000" dirty="0">
                <a:cs typeface="Calibri Light"/>
              </a:rPr>
            </a:br>
            <a:endParaRPr lang="en-US" sz="4000" dirty="0">
              <a:ea typeface="Calibri Light"/>
              <a:cs typeface="Calibri Light"/>
            </a:endParaRPr>
          </a:p>
        </p:txBody>
      </p:sp>
      <p:sp>
        <p:nvSpPr>
          <p:cNvPr id="3" name="Content Placeholder 2">
            <a:extLst>
              <a:ext uri="{FF2B5EF4-FFF2-40B4-BE49-F238E27FC236}">
                <a16:creationId xmlns:a16="http://schemas.microsoft.com/office/drawing/2014/main" id="{F79DBCBC-34FB-BC4A-899C-6F43F7D7FE3E}"/>
              </a:ext>
            </a:extLst>
          </p:cNvPr>
          <p:cNvSpPr>
            <a:spLocks noGrp="1"/>
          </p:cNvSpPr>
          <p:nvPr>
            <p:ph idx="1"/>
          </p:nvPr>
        </p:nvSpPr>
        <p:spPr>
          <a:xfrm>
            <a:off x="761800" y="2470244"/>
            <a:ext cx="5334197" cy="3769835"/>
          </a:xfrm>
        </p:spPr>
        <p:txBody>
          <a:bodyPr vert="horz" lIns="91440" tIns="45720" rIns="91440" bIns="45720" rtlCol="0" anchor="ctr">
            <a:normAutofit/>
          </a:bodyPr>
          <a:lstStyle/>
          <a:p>
            <a:r>
              <a:rPr lang="en-US" sz="2400" dirty="0">
                <a:cs typeface="Calibri"/>
              </a:rPr>
              <a:t>Write a mission statement linking your product or service to the customer needs it is aimed at.</a:t>
            </a:r>
            <a:endParaRPr lang="en-US" sz="2400" dirty="0">
              <a:ea typeface="Calibri"/>
              <a:cs typeface="Calibri"/>
            </a:endParaRPr>
          </a:p>
          <a:p>
            <a:r>
              <a:rPr lang="en-US" sz="2400" dirty="0">
                <a:cs typeface="Calibri"/>
              </a:rPr>
              <a:t>Write vision and values statements.</a:t>
            </a:r>
            <a:endParaRPr lang="en-US" sz="2400" dirty="0">
              <a:ea typeface="Calibri"/>
              <a:cs typeface="Calibri"/>
            </a:endParaRPr>
          </a:p>
          <a:p>
            <a:r>
              <a:rPr lang="en-US" sz="2400" dirty="0">
                <a:cs typeface="Calibri"/>
              </a:rPr>
              <a:t>What are your principal objectives: short term and long term.</a:t>
            </a:r>
            <a:endParaRPr lang="en-US" sz="2400" dirty="0">
              <a:ea typeface="Calibri"/>
              <a:cs typeface="Calibri"/>
            </a:endParaRPr>
          </a:p>
          <a:p>
            <a:r>
              <a:rPr lang="en-US" sz="2400" dirty="0">
                <a:cs typeface="Calibri"/>
              </a:rPr>
              <a:t>List your tasks and action plans as you see them at present.</a:t>
            </a:r>
            <a:endParaRPr lang="en-US" sz="2400" dirty="0">
              <a:ea typeface="Calibri"/>
              <a:cs typeface="Calibri"/>
            </a:endParaRPr>
          </a:p>
        </p:txBody>
      </p:sp>
      <p:pic>
        <p:nvPicPr>
          <p:cNvPr id="23" name="Picture 22" descr="Pen placed on top of a signature line">
            <a:extLst>
              <a:ext uri="{FF2B5EF4-FFF2-40B4-BE49-F238E27FC236}">
                <a16:creationId xmlns:a16="http://schemas.microsoft.com/office/drawing/2014/main" id="{BF353A53-A716-506C-1030-C2CA294EA1A5}"/>
              </a:ext>
            </a:extLst>
          </p:cNvPr>
          <p:cNvPicPr>
            <a:picLocks noChangeAspect="1"/>
          </p:cNvPicPr>
          <p:nvPr/>
        </p:nvPicPr>
        <p:blipFill rotWithShape="1">
          <a:blip r:embed="rId2"/>
          <a:srcRect l="48242" r="-3" b="-3"/>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0526041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4F4E5DD740B4C449295E8BD4C7C8975" ma:contentTypeVersion="4" ma:contentTypeDescription="Create a new document." ma:contentTypeScope="" ma:versionID="3b8f45c2b0115c1fd9737b94198ea85a">
  <xsd:schema xmlns:xsd="http://www.w3.org/2001/XMLSchema" xmlns:xs="http://www.w3.org/2001/XMLSchema" xmlns:p="http://schemas.microsoft.com/office/2006/metadata/properties" xmlns:ns2="400f23cb-0b5d-4596-8bc9-ae7c1eb380a3" targetNamespace="http://schemas.microsoft.com/office/2006/metadata/properties" ma:root="true" ma:fieldsID="259daee38fda165e24bb99bcd0bc0f77" ns2:_="">
    <xsd:import namespace="400f23cb-0b5d-4596-8bc9-ae7c1eb380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0f23cb-0b5d-4596-8bc9-ae7c1eb380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1710973-D11E-4728-A9DA-F752E513AAF3}">
  <ds:schemaRefs>
    <ds:schemaRef ds:uri="http://schemas.microsoft.com/sharepoint/v3/contenttype/forms"/>
  </ds:schemaRefs>
</ds:datastoreItem>
</file>

<file path=customXml/itemProps2.xml><?xml version="1.0" encoding="utf-8"?>
<ds:datastoreItem xmlns:ds="http://schemas.openxmlformats.org/officeDocument/2006/customXml" ds:itemID="{149F715A-F35A-4E34-BF87-E53D19C23346}">
  <ds:schemaRefs>
    <ds:schemaRef ds:uri="http://purl.org/dc/elements/1.1/"/>
    <ds:schemaRef ds:uri="http://schemas.microsoft.com/office/2006/metadata/properties"/>
    <ds:schemaRef ds:uri="http://schemas.microsoft.com/office/2006/documentManagement/types"/>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a5bd8bae-d77b-4579-b242-1f3afbf66184"/>
    <ds:schemaRef ds:uri="0d4f6ffa-9f28-4e2a-a23f-4264c91c95c3"/>
  </ds:schemaRefs>
</ds:datastoreItem>
</file>

<file path=customXml/itemProps3.xml><?xml version="1.0" encoding="utf-8"?>
<ds:datastoreItem xmlns:ds="http://schemas.openxmlformats.org/officeDocument/2006/customXml" ds:itemID="{F8FC1C14-118E-402F-8259-E4D4F1DD2B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0f23cb-0b5d-4596-8bc9-ae7c1eb380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992</Words>
  <Application>Microsoft Office PowerPoint</Application>
  <PresentationFormat>Widescreen</PresentationFormat>
  <Paragraphs>92</Paragraphs>
  <Slides>44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Handling The Big Picture</vt:lpstr>
      <vt:lpstr>PESTEL</vt:lpstr>
      <vt:lpstr> Stakeholder Analysis </vt:lpstr>
      <vt:lpstr>Stakeholder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Generic Strategic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In-In-Class Exercises </vt:lpstr>
      <vt:lpstr>PowerPoint Presentation</vt:lpstr>
      <vt:lpstr>PowerPoint Presentation</vt:lpstr>
      <vt:lpstr>PowerPoint Presentation</vt:lpstr>
      <vt:lpstr>PowerPoint Presentation</vt:lpstr>
      <vt:lpstr>Vision and Mission</vt:lpstr>
      <vt:lpstr>Core Values</vt:lpstr>
      <vt:lpstr>  Strategies, Goals, Objectives and Action Plans </vt:lpstr>
      <vt:lpstr> Strategies, Goals, Objectives and Action Plans </vt:lpstr>
      <vt:lpstr>PowerPoint Presentation</vt:lpstr>
      <vt:lpstr> Strategies, Goals, Objectives and Action Plans </vt:lpstr>
      <vt:lpstr> Strategies, Goals, Objectives and Action Plans </vt:lpstr>
      <vt:lpstr>PowerPoint Presentation</vt:lpstr>
      <vt:lpstr>In-Class Exercises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Moutushi Tanha</dc:creator>
  <cp:lastModifiedBy>Moutushi Tanha</cp:lastModifiedBy>
  <cp:revision>839</cp:revision>
  <dcterms:created xsi:type="dcterms:W3CDTF">2023-09-15T10:55:32Z</dcterms:created>
  <dcterms:modified xsi:type="dcterms:W3CDTF">2025-10-07T21:38:24Z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0x010100C4F4E5DD740B4C449295E8BD4C7C8975</vt:lpwstr>
  </property>
</Properties>
</file>