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349" r:id="rId2"/>
    <p:sldId id="260" r:id="rId3"/>
    <p:sldId id="262" r:id="rId4"/>
    <p:sldId id="264" r:id="rId5"/>
    <p:sldId id="266" r:id="rId6"/>
    <p:sldId id="268" r:id="rId7"/>
    <p:sldId id="270" r:id="rId8"/>
    <p:sldId id="272" r:id="rId9"/>
    <p:sldId id="274" r:id="rId10"/>
    <p:sldId id="276" r:id="rId11"/>
    <p:sldId id="278" r:id="rId12"/>
    <p:sldId id="280" r:id="rId13"/>
    <p:sldId id="282" r:id="rId14"/>
    <p:sldId id="284" r:id="rId15"/>
    <p:sldId id="286" r:id="rId16"/>
    <p:sldId id="288" r:id="rId17"/>
    <p:sldId id="290" r:id="rId18"/>
    <p:sldId id="292" r:id="rId19"/>
    <p:sldId id="294" r:id="rId20"/>
    <p:sldId id="296" r:id="rId21"/>
    <p:sldId id="298" r:id="rId22"/>
    <p:sldId id="300" r:id="rId23"/>
    <p:sldId id="302" r:id="rId24"/>
    <p:sldId id="304" r:id="rId25"/>
    <p:sldId id="306" r:id="rId26"/>
    <p:sldId id="308" r:id="rId27"/>
    <p:sldId id="310" r:id="rId28"/>
    <p:sldId id="312" r:id="rId29"/>
    <p:sldId id="314" r:id="rId30"/>
    <p:sldId id="316" r:id="rId31"/>
    <p:sldId id="318" r:id="rId32"/>
    <p:sldId id="320" r:id="rId33"/>
    <p:sldId id="322" r:id="rId34"/>
    <p:sldId id="324" r:id="rId35"/>
    <p:sldId id="326" r:id="rId36"/>
    <p:sldId id="328" r:id="rId37"/>
    <p:sldId id="330" r:id="rId38"/>
    <p:sldId id="332" r:id="rId39"/>
    <p:sldId id="334" r:id="rId40"/>
    <p:sldId id="336" r:id="rId41"/>
    <p:sldId id="338" r:id="rId42"/>
    <p:sldId id="340" r:id="rId43"/>
    <p:sldId id="342" r:id="rId44"/>
    <p:sldId id="344" r:id="rId45"/>
    <p:sldId id="346" r:id="rId46"/>
    <p:sldId id="348"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5" autoAdjust="0"/>
    <p:restoredTop sz="94660"/>
  </p:normalViewPr>
  <p:slideViewPr>
    <p:cSldViewPr snapToGrid="0">
      <p:cViewPr varScale="1">
        <p:scale>
          <a:sx n="102" d="100"/>
          <a:sy n="102" d="100"/>
        </p:scale>
        <p:origin x="65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54677C-55C6-4F04-83FE-DFED74C57B02}" type="datetimeFigureOut">
              <a:rPr lang="en-GB" smtClean="0"/>
              <a:t>17/01/2020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304EC4-F374-4F3B-9959-38912DE04077}" type="slidenum">
              <a:rPr lang="en-GB" smtClean="0"/>
              <a:t>‹#›</a:t>
            </a:fld>
            <a:endParaRPr lang="en-GB"/>
          </a:p>
        </p:txBody>
      </p:sp>
    </p:spTree>
    <p:extLst>
      <p:ext uri="{BB962C8B-B14F-4D97-AF65-F5344CB8AC3E}">
        <p14:creationId xmlns:p14="http://schemas.microsoft.com/office/powerpoint/2010/main" val="2125391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28B40C-270D-4E24-84CD-5729CE9ED8CE}" type="slidenum">
              <a:rPr lang="en-GB" smtClean="0"/>
              <a:t>25</a:t>
            </a:fld>
            <a:endParaRPr lang="en-GB"/>
          </a:p>
        </p:txBody>
      </p:sp>
    </p:spTree>
    <p:extLst>
      <p:ext uri="{BB962C8B-B14F-4D97-AF65-F5344CB8AC3E}">
        <p14:creationId xmlns:p14="http://schemas.microsoft.com/office/powerpoint/2010/main" val="1139905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3C4AA1E-2878-4047-A7A9-37AA0837D4E8}"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540187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C4AA1E-2878-4047-A7A9-37AA0837D4E8}"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2495406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3C4AA1E-2878-4047-A7A9-37AA0837D4E8}"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264192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3C4AA1E-2878-4047-A7A9-37AA0837D4E8}"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1538571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3C4AA1E-2878-4047-A7A9-37AA0837D4E8}"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3348903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3C4AA1E-2878-4047-A7A9-37AA0837D4E8}"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824721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C4AA1E-2878-4047-A7A9-37AA0837D4E8}"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1383641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C4AA1E-2878-4047-A7A9-37AA0837D4E8}"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2839895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C4AA1E-2878-4047-A7A9-37AA0837D4E8}"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2963218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C4AA1E-2878-4047-A7A9-37AA0837D4E8}"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3825582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C4AA1E-2878-4047-A7A9-37AA0837D4E8}"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9AC395-18E9-45BD-B2CF-24F9FE4DE81E}" type="slidenum">
              <a:rPr lang="en-GB" smtClean="0"/>
              <a:t>‹#›</a:t>
            </a:fld>
            <a:endParaRPr lang="en-GB"/>
          </a:p>
        </p:txBody>
      </p:sp>
    </p:spTree>
    <p:extLst>
      <p:ext uri="{BB962C8B-B14F-4D97-AF65-F5344CB8AC3E}">
        <p14:creationId xmlns:p14="http://schemas.microsoft.com/office/powerpoint/2010/main" val="2271119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C4AA1E-2878-4047-A7A9-37AA0837D4E8}" type="datetimeFigureOut">
              <a:rPr lang="en-GB" smtClean="0"/>
              <a:t>17/01/2020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9AC395-18E9-45BD-B2CF-24F9FE4DE81E}" type="slidenum">
              <a:rPr lang="en-GB" smtClean="0"/>
              <a:t>‹#›</a:t>
            </a:fld>
            <a:endParaRPr lang="en-GB"/>
          </a:p>
        </p:txBody>
      </p:sp>
    </p:spTree>
    <p:extLst>
      <p:ext uri="{BB962C8B-B14F-4D97-AF65-F5344CB8AC3E}">
        <p14:creationId xmlns:p14="http://schemas.microsoft.com/office/powerpoint/2010/main" val="12970590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sustainabledevelopment.un.org/?menu=1300" TargetMode="External"/><Relationship Id="rId2" Type="http://schemas.openxmlformats.org/officeDocument/2006/relationships/hyperlink" Target="http://www.un.org/millenniumgoals/news.s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bbc.co.uk/history/british/abolition/industrialisation_article_01.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ida.worldbank.org/" TargetMode="External"/><Relationship Id="rId1" Type="http://schemas.openxmlformats.org/officeDocument/2006/relationships/slideLayout" Target="../slideLayouts/slideLayout2.xml"/><Relationship Id="rId4" Type="http://schemas.openxmlformats.org/officeDocument/2006/relationships/image" Target="../media/image33.jpg"/></Relationships>
</file>

<file path=ppt/slides/_rels/slide40.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2200" dirty="0" smtClean="0"/>
              <a:t>Sustainable </a:t>
            </a:r>
            <a:r>
              <a:rPr lang="en-GB" sz="2200" dirty="0"/>
              <a:t>Development in an Era of Globalisation? </a:t>
            </a:r>
            <a:r>
              <a:rPr lang="en-GB" sz="2200" dirty="0" smtClean="0"/>
              <a:t>HPAN4008</a:t>
            </a:r>
            <a:r>
              <a:rPr lang="en-GB" sz="2200" smtClean="0"/>
              <a:t>: Part 10</a:t>
            </a:r>
            <a:r>
              <a:rPr lang="en-GB" dirty="0"/>
              <a:t/>
            </a:r>
            <a:br>
              <a:rPr lang="en-GB" dirty="0"/>
            </a:br>
            <a:r>
              <a:rPr lang="en-GB" sz="5300" b="1" dirty="0">
                <a:latin typeface="+mn-lt"/>
              </a:rPr>
              <a:t>Revision and Review</a:t>
            </a:r>
            <a:endParaRPr lang="en-GB" sz="5300" dirty="0">
              <a:latin typeface="+mn-lt"/>
            </a:endParaRPr>
          </a:p>
        </p:txBody>
      </p:sp>
      <p:pic>
        <p:nvPicPr>
          <p:cNvPr id="5" name="Content Placeholder 4"/>
          <p:cNvPicPr>
            <a:picLocks noGrp="1"/>
          </p:cNvPicPr>
          <p:nvPr>
            <p:ph idx="1"/>
          </p:nvPr>
        </p:nvPicPr>
        <p:blipFill>
          <a:blip r:embed="rId2"/>
          <a:stretch>
            <a:fillRect/>
          </a:stretch>
        </p:blipFill>
        <p:spPr>
          <a:xfrm>
            <a:off x="1094014" y="1690690"/>
            <a:ext cx="6988629" cy="4350881"/>
          </a:xfrm>
          <a:prstGeom prst="rect">
            <a:avLst/>
          </a:prstGeom>
        </p:spPr>
      </p:pic>
    </p:spTree>
    <p:extLst>
      <p:ext uri="{BB962C8B-B14F-4D97-AF65-F5344CB8AC3E}">
        <p14:creationId xmlns:p14="http://schemas.microsoft.com/office/powerpoint/2010/main" val="1556992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mn-lt"/>
              </a:rPr>
              <a:t>Sustainable Development in an Era of Globalisation?</a:t>
            </a:r>
            <a:endParaRPr lang="en-GB" b="1" dirty="0">
              <a:latin typeface="+mn-lt"/>
            </a:endParaRPr>
          </a:p>
        </p:txBody>
      </p:sp>
      <p:sp>
        <p:nvSpPr>
          <p:cNvPr id="3" name="Content Placeholder 2"/>
          <p:cNvSpPr>
            <a:spLocks noGrp="1"/>
          </p:cNvSpPr>
          <p:nvPr>
            <p:ph idx="1"/>
          </p:nvPr>
        </p:nvSpPr>
        <p:spPr>
          <a:solidFill>
            <a:schemeClr val="bg1">
              <a:lumMod val="85000"/>
            </a:schemeClr>
          </a:solidFill>
        </p:spPr>
        <p:txBody>
          <a:bodyPr>
            <a:normAutofit fontScale="77500" lnSpcReduction="20000"/>
          </a:bodyPr>
          <a:lstStyle/>
          <a:p>
            <a:pPr marL="36576" indent="0">
              <a:buNone/>
            </a:pPr>
            <a:r>
              <a:rPr lang="en-GB" dirty="0" smtClean="0"/>
              <a:t>Module summary:</a:t>
            </a:r>
          </a:p>
          <a:p>
            <a:pPr marL="36576" indent="0">
              <a:buNone/>
            </a:pPr>
            <a:endParaRPr lang="en-GB" dirty="0" smtClean="0"/>
          </a:p>
          <a:p>
            <a:pPr marL="36576" indent="0">
              <a:buNone/>
            </a:pPr>
            <a:r>
              <a:rPr lang="en-GB" dirty="0" smtClean="0"/>
              <a:t>Aims: to study</a:t>
            </a:r>
          </a:p>
          <a:p>
            <a:r>
              <a:rPr lang="en-GB" dirty="0" smtClean="0"/>
              <a:t>Factors in the emergence of rich and poor nations on the world stage</a:t>
            </a:r>
          </a:p>
          <a:p>
            <a:r>
              <a:rPr lang="en-GB" dirty="0" smtClean="0"/>
              <a:t>Different models and theories of development</a:t>
            </a:r>
          </a:p>
          <a:p>
            <a:pPr marL="36576" indent="0">
              <a:buNone/>
            </a:pPr>
            <a:r>
              <a:rPr lang="en-GB" dirty="0" smtClean="0"/>
              <a:t>Outcomes: to understand</a:t>
            </a:r>
          </a:p>
          <a:p>
            <a:r>
              <a:rPr lang="en-GB" dirty="0"/>
              <a:t>P</a:t>
            </a:r>
            <a:r>
              <a:rPr lang="en-GB" dirty="0" smtClean="0"/>
              <a:t>atterns of industrialisation and world trade – through eras of mercantilism and colonialism up to the present</a:t>
            </a:r>
          </a:p>
          <a:p>
            <a:r>
              <a:rPr lang="en-GB" dirty="0" smtClean="0"/>
              <a:t>The architecture of world trade and finance since WW2</a:t>
            </a:r>
          </a:p>
          <a:p>
            <a:r>
              <a:rPr lang="en-GB" dirty="0" smtClean="0"/>
              <a:t>Different models of world order and development</a:t>
            </a:r>
          </a:p>
          <a:p>
            <a:r>
              <a:rPr lang="en-GB" dirty="0" smtClean="0"/>
              <a:t>UN Sustainable Development Goals and current debates around their achievability</a:t>
            </a:r>
          </a:p>
          <a:p>
            <a:endParaRPr lang="en-GB" dirty="0" smtClean="0"/>
          </a:p>
          <a:p>
            <a:pPr marL="36576" indent="0">
              <a:buNone/>
            </a:pPr>
            <a:endParaRPr lang="en-GB" dirty="0" smtClean="0"/>
          </a:p>
          <a:p>
            <a:endParaRPr lang="en-GB" dirty="0"/>
          </a:p>
        </p:txBody>
      </p:sp>
    </p:spTree>
    <p:extLst>
      <p:ext uri="{BB962C8B-B14F-4D97-AF65-F5344CB8AC3E}">
        <p14:creationId xmlns:p14="http://schemas.microsoft.com/office/powerpoint/2010/main" val="139315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2700" dirty="0" smtClean="0"/>
              <a:t/>
            </a:r>
            <a:br>
              <a:rPr lang="en-GB" sz="2700" dirty="0" smtClean="0"/>
            </a:br>
            <a:r>
              <a:rPr lang="en-GB" sz="2700" dirty="0" smtClean="0"/>
              <a:t/>
            </a:r>
            <a:br>
              <a:rPr lang="en-GB" sz="2700" dirty="0" smtClean="0"/>
            </a:br>
            <a:r>
              <a:rPr lang="en-GB" sz="2700" dirty="0" smtClean="0"/>
              <a:t/>
            </a:r>
            <a:br>
              <a:rPr lang="en-GB" sz="2700" dirty="0" smtClean="0"/>
            </a:br>
            <a:r>
              <a:rPr lang="en-GB" sz="2000" dirty="0" smtClean="0"/>
              <a:t>Sustainable Development in a Era of Globalisation? </a:t>
            </a:r>
            <a:br>
              <a:rPr lang="en-GB" sz="2000" dirty="0" smtClean="0"/>
            </a:br>
            <a:r>
              <a:rPr lang="en-GB" sz="4400" b="1" dirty="0" smtClean="0">
                <a:latin typeface="+mn-lt"/>
              </a:rPr>
              <a:t>Rich and poor countries – why?</a:t>
            </a:r>
            <a:br>
              <a:rPr lang="en-GB" sz="4400" b="1" dirty="0" smtClean="0">
                <a:latin typeface="+mn-lt"/>
              </a:rPr>
            </a:br>
            <a:r>
              <a:rPr lang="en-GB" sz="2200" dirty="0" smtClean="0"/>
              <a:t/>
            </a:r>
            <a:br>
              <a:rPr lang="en-GB" sz="2200" dirty="0" smtClean="0"/>
            </a:br>
            <a:r>
              <a:rPr lang="en-GB" sz="3100" b="1" dirty="0" smtClean="0"/>
              <a:t>What ethical and political problems arise from the differences between rich and poor countries? </a:t>
            </a:r>
            <a:endParaRPr lang="en-GB" sz="3100" b="1"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67544" y="2780928"/>
            <a:ext cx="3657600" cy="3240360"/>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355976" y="2780928"/>
            <a:ext cx="3516284" cy="3240360"/>
          </a:xfrm>
        </p:spPr>
      </p:pic>
    </p:spTree>
    <p:extLst>
      <p:ext uri="{BB962C8B-B14F-4D97-AF65-F5344CB8AC3E}">
        <p14:creationId xmlns:p14="http://schemas.microsoft.com/office/powerpoint/2010/main" val="425804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UN Millennium Development Goals 2000-2015 and</a:t>
            </a:r>
            <a:br>
              <a:rPr lang="en-GB" sz="2800" b="1" dirty="0" smtClean="0"/>
            </a:br>
            <a:r>
              <a:rPr lang="en-GB" sz="2800" b="1" dirty="0" smtClean="0"/>
              <a:t>UN Sustainable Development Goals 2015-2030</a:t>
            </a:r>
            <a:endParaRPr lang="en-GB" sz="2800" b="1" dirty="0"/>
          </a:p>
        </p:txBody>
      </p:sp>
      <p:sp>
        <p:nvSpPr>
          <p:cNvPr id="3" name="Content Placeholder 2"/>
          <p:cNvSpPr>
            <a:spLocks noGrp="1"/>
          </p:cNvSpPr>
          <p:nvPr>
            <p:ph idx="1"/>
          </p:nvPr>
        </p:nvSpPr>
        <p:spPr/>
        <p:txBody>
          <a:bodyPr/>
          <a:lstStyle/>
          <a:p>
            <a:endParaRPr lang="en-GB" dirty="0" smtClean="0"/>
          </a:p>
          <a:p>
            <a:r>
              <a:rPr lang="en-GB" dirty="0" smtClean="0"/>
              <a:t>UNDP </a:t>
            </a:r>
            <a:r>
              <a:rPr lang="en-GB" dirty="0"/>
              <a:t>Website: details of MDGs (with interactive tiles on each MDG</a:t>
            </a:r>
            <a:r>
              <a:rPr lang="en-GB" dirty="0" smtClean="0"/>
              <a:t>):</a:t>
            </a:r>
            <a:endParaRPr lang="en-GB" dirty="0"/>
          </a:p>
          <a:p>
            <a:pPr marL="0" indent="0">
              <a:buNone/>
            </a:pPr>
            <a:r>
              <a:rPr lang="en-GB" dirty="0">
                <a:hlinkClick r:id="rId2"/>
              </a:rPr>
              <a:t>http://www.un.org/millenniumgoals/news.shtml</a:t>
            </a:r>
            <a:endParaRPr lang="en-GB" dirty="0"/>
          </a:p>
          <a:p>
            <a:pPr marL="36576" indent="0">
              <a:buNone/>
            </a:pPr>
            <a:endParaRPr lang="en-GB" dirty="0"/>
          </a:p>
          <a:p>
            <a:pPr marL="493776" indent="-457200"/>
            <a:r>
              <a:rPr lang="en-GB" dirty="0" smtClean="0"/>
              <a:t>Interactive information on each SDG in detail at:</a:t>
            </a:r>
          </a:p>
          <a:p>
            <a:pPr marL="36576" indent="0">
              <a:buNone/>
            </a:pPr>
            <a:r>
              <a:rPr lang="en-GB" sz="2400" dirty="0" smtClean="0">
                <a:hlinkClick r:id="rId3"/>
              </a:rPr>
              <a:t>https://sustainabledevelopment.un.org/?menu=1300</a:t>
            </a:r>
            <a:endParaRPr lang="en-GB" sz="2400" dirty="0" smtClean="0"/>
          </a:p>
          <a:p>
            <a:pPr marL="36576" indent="0">
              <a:buNone/>
            </a:pPr>
            <a:endParaRPr lang="en-GB" dirty="0"/>
          </a:p>
        </p:txBody>
      </p:sp>
    </p:spTree>
    <p:extLst>
      <p:ext uri="{BB962C8B-B14F-4D97-AF65-F5344CB8AC3E}">
        <p14:creationId xmlns:p14="http://schemas.microsoft.com/office/powerpoint/2010/main" val="16663684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2000" dirty="0" smtClean="0"/>
              <a:t/>
            </a:r>
            <a:br>
              <a:rPr lang="en-GB" sz="2000" dirty="0" smtClean="0"/>
            </a:br>
            <a:r>
              <a:rPr lang="en-GB" sz="2000" dirty="0"/>
              <a:t/>
            </a:r>
            <a:br>
              <a:rPr lang="en-GB" sz="2000" dirty="0"/>
            </a:br>
            <a:r>
              <a:rPr lang="en-GB" sz="2000" dirty="0"/>
              <a:t>Sustainable Development in an Era of Globalisation? </a:t>
            </a:r>
            <a:r>
              <a:rPr lang="en-GB" sz="2000" dirty="0" smtClean="0"/>
              <a:t>HPAN4008: Part 2 </a:t>
            </a:r>
            <a:r>
              <a:rPr lang="en-GB" sz="2000" dirty="0"/>
              <a:t/>
            </a:r>
            <a:br>
              <a:rPr lang="en-GB" sz="2000" dirty="0"/>
            </a:br>
            <a:r>
              <a:rPr lang="en-GB" b="1" dirty="0" smtClean="0">
                <a:latin typeface="+mn-lt"/>
              </a:rPr>
              <a:t>Historical Perspectives – the Growth of World Trade</a:t>
            </a: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2348880"/>
            <a:ext cx="6264696" cy="3888432"/>
          </a:xfrm>
        </p:spPr>
      </p:pic>
    </p:spTree>
    <p:extLst>
      <p:ext uri="{BB962C8B-B14F-4D97-AF65-F5344CB8AC3E}">
        <p14:creationId xmlns:p14="http://schemas.microsoft.com/office/powerpoint/2010/main" val="18684238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The Early Medieval World</a:t>
            </a:r>
            <a:endParaRPr lang="en-GB" b="1" dirty="0">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dirty="0" smtClean="0"/>
              <a:t>A number of powerful blocs:</a:t>
            </a:r>
          </a:p>
          <a:p>
            <a:r>
              <a:rPr lang="en-GB" dirty="0" smtClean="0"/>
              <a:t>Christendom (rival kingdoms </a:t>
            </a:r>
            <a:r>
              <a:rPr lang="en-GB" dirty="0"/>
              <a:t>a</a:t>
            </a:r>
            <a:r>
              <a:rPr lang="en-GB" dirty="0" smtClean="0"/>
              <a:t>nd fiefs)</a:t>
            </a:r>
          </a:p>
          <a:p>
            <a:r>
              <a:rPr lang="en-GB" dirty="0" smtClean="0"/>
              <a:t>Islam</a:t>
            </a:r>
          </a:p>
          <a:p>
            <a:r>
              <a:rPr lang="en-GB" dirty="0" smtClean="0"/>
              <a:t>China</a:t>
            </a:r>
          </a:p>
          <a:p>
            <a:r>
              <a:rPr lang="en-GB" dirty="0" smtClean="0"/>
              <a:t>The Mongol Khanate</a:t>
            </a:r>
          </a:p>
          <a:p>
            <a:r>
              <a:rPr lang="en-GB" dirty="0" err="1" smtClean="0"/>
              <a:t>Meso</a:t>
            </a:r>
            <a:r>
              <a:rPr lang="en-GB" dirty="0" smtClean="0"/>
              <a:t>-American/South American civilisations (unknown to the “Old World”)</a:t>
            </a:r>
          </a:p>
          <a:p>
            <a:r>
              <a:rPr lang="en-GB" smtClean="0"/>
              <a:t>Ghana/Igbo kingdoms</a:t>
            </a:r>
            <a:endParaRPr lang="en-GB" dirty="0" smtClean="0"/>
          </a:p>
          <a:p>
            <a:pPr marL="0" indent="0" algn="ctr">
              <a:buNone/>
            </a:pPr>
            <a:r>
              <a:rPr lang="en-GB" b="1" i="1" dirty="0" smtClean="0"/>
              <a:t>No obvious “front-runner” (?)</a:t>
            </a:r>
          </a:p>
          <a:p>
            <a:pPr marL="0" indent="0">
              <a:buNone/>
            </a:pPr>
            <a:endParaRPr lang="en-GB" dirty="0" smtClean="0"/>
          </a:p>
          <a:p>
            <a:endParaRPr lang="en-GB" dirty="0"/>
          </a:p>
        </p:txBody>
      </p:sp>
    </p:spTree>
    <p:extLst>
      <p:ext uri="{BB962C8B-B14F-4D97-AF65-F5344CB8AC3E}">
        <p14:creationId xmlns:p14="http://schemas.microsoft.com/office/powerpoint/2010/main" val="12334416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latin typeface="+mn-lt"/>
              </a:rPr>
              <a:t>The European Age of Reconnaissance and Discovery (the 15</a:t>
            </a:r>
            <a:r>
              <a:rPr lang="en-GB" sz="3600" b="1" baseline="30000" dirty="0" smtClean="0">
                <a:latin typeface="+mn-lt"/>
              </a:rPr>
              <a:t>th</a:t>
            </a:r>
            <a:r>
              <a:rPr lang="en-GB" sz="3600" b="1" dirty="0" smtClean="0">
                <a:latin typeface="+mn-lt"/>
              </a:rPr>
              <a:t> century)</a:t>
            </a:r>
            <a:endParaRPr lang="en-GB" sz="3600" b="1" dirty="0">
              <a:latin typeface="+mn-lt"/>
            </a:endParaRPr>
          </a:p>
        </p:txBody>
      </p:sp>
      <p:sp>
        <p:nvSpPr>
          <p:cNvPr id="3" name="Content Placeholder 2"/>
          <p:cNvSpPr>
            <a:spLocks noGrp="1"/>
          </p:cNvSpPr>
          <p:nvPr>
            <p:ph idx="1"/>
          </p:nvPr>
        </p:nvSpPr>
        <p:spPr>
          <a:solidFill>
            <a:schemeClr val="bg1">
              <a:lumMod val="85000"/>
            </a:schemeClr>
          </a:solidFill>
        </p:spPr>
        <p:txBody>
          <a:bodyPr>
            <a:normAutofit/>
          </a:bodyPr>
          <a:lstStyle/>
          <a:p>
            <a:r>
              <a:rPr lang="en-GB" sz="2800" dirty="0" smtClean="0"/>
              <a:t>Spain and Portugal: Rise and later relative decline; </a:t>
            </a:r>
            <a:r>
              <a:rPr lang="en-GB" sz="2800" i="1" dirty="0" smtClean="0"/>
              <a:t>conquistadores</a:t>
            </a:r>
            <a:r>
              <a:rPr lang="en-GB" sz="2800" dirty="0" smtClean="0"/>
              <a:t> and the importance of New World bullion, the challenge of pirates and privateers</a:t>
            </a:r>
          </a:p>
          <a:p>
            <a:endParaRPr lang="en-GB" sz="2800" dirty="0" smtClean="0"/>
          </a:p>
          <a:p>
            <a:r>
              <a:rPr lang="en-GB" sz="2800" dirty="0" smtClean="0"/>
              <a:t>England and France: Rivalry in North America; France’s Caribbean pearl (Saint </a:t>
            </a:r>
            <a:r>
              <a:rPr lang="en-GB" sz="2800" dirty="0" err="1" smtClean="0"/>
              <a:t>Domingue</a:t>
            </a:r>
            <a:r>
              <a:rPr lang="en-GB" sz="2800" dirty="0" smtClean="0"/>
              <a:t>/Haiti)</a:t>
            </a:r>
          </a:p>
          <a:p>
            <a:endParaRPr lang="en-GB" sz="2800" dirty="0" smtClean="0"/>
          </a:p>
          <a:p>
            <a:r>
              <a:rPr lang="en-GB" sz="2800" dirty="0" smtClean="0"/>
              <a:t>Naval powers: Spain, Portugal, Dutch Republic, France, England</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8498648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n-lt"/>
              </a:rPr>
              <a:t>Britain’s naval supremacy after 1763</a:t>
            </a:r>
            <a:br>
              <a:rPr lang="en-GB" b="1" dirty="0" smtClean="0">
                <a:latin typeface="+mn-lt"/>
              </a:rPr>
            </a:br>
            <a:r>
              <a:rPr lang="en-GB" sz="3100" b="1" dirty="0" smtClean="0">
                <a:latin typeface="+mn-lt"/>
              </a:rPr>
              <a:t>Slavers and the “Triangular Trade”</a:t>
            </a:r>
            <a:endParaRPr lang="en-GB" sz="3100" b="1" dirty="0">
              <a:latin typeface="+mn-lt"/>
            </a:endParaRPr>
          </a:p>
        </p:txBody>
      </p:sp>
      <p:sp>
        <p:nvSpPr>
          <p:cNvPr id="3" name="Content Placeholder 2"/>
          <p:cNvSpPr>
            <a:spLocks noGrp="1"/>
          </p:cNvSpPr>
          <p:nvPr>
            <p:ph idx="1"/>
          </p:nvPr>
        </p:nvSpPr>
        <p:spPr/>
        <p:txBody>
          <a:bodyPr/>
          <a:lstStyle/>
          <a:p>
            <a:pPr marL="0" indent="0">
              <a:buNone/>
            </a:pPr>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5736" y="1644090"/>
            <a:ext cx="4266667" cy="4725495"/>
          </a:xfrm>
          <a:prstGeom prst="rect">
            <a:avLst/>
          </a:prstGeom>
        </p:spPr>
      </p:pic>
    </p:spTree>
    <p:extLst>
      <p:ext uri="{BB962C8B-B14F-4D97-AF65-F5344CB8AC3E}">
        <p14:creationId xmlns:p14="http://schemas.microsoft.com/office/powerpoint/2010/main" val="3637446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mn-lt"/>
              </a:rPr>
              <a:t>The “Primitive Accumulation of Capital”</a:t>
            </a:r>
            <a:endParaRPr lang="en-GB" b="1" dirty="0">
              <a:latin typeface="+mn-lt"/>
            </a:endParaRPr>
          </a:p>
        </p:txBody>
      </p:sp>
      <p:sp>
        <p:nvSpPr>
          <p:cNvPr id="3" name="Content Placeholder 2"/>
          <p:cNvSpPr>
            <a:spLocks noGrp="1"/>
          </p:cNvSpPr>
          <p:nvPr>
            <p:ph idx="1"/>
          </p:nvPr>
        </p:nvSpPr>
        <p:spPr/>
        <p:txBody>
          <a:bodyPr>
            <a:normAutofit/>
          </a:bodyPr>
          <a:lstStyle/>
          <a:p>
            <a:r>
              <a:rPr lang="en-GB" dirty="0" smtClean="0"/>
              <a:t>Importance of slaving and colonial plantations in capital formation and emergence of London as a centre of banking and finance</a:t>
            </a:r>
          </a:p>
          <a:p>
            <a:r>
              <a:rPr lang="en-GB" sz="2400" dirty="0" smtClean="0"/>
              <a:t>See:</a:t>
            </a:r>
            <a:r>
              <a:rPr lang="en-GB" dirty="0" smtClean="0"/>
              <a:t> </a:t>
            </a:r>
            <a:r>
              <a:rPr lang="en-GB" sz="1800" dirty="0" smtClean="0">
                <a:hlinkClick r:id="rId2"/>
              </a:rPr>
              <a:t>www.bbc.co.uk/history/british/abolition/industrialisation_article_01.shtml</a:t>
            </a:r>
            <a:endParaRPr lang="en-GB" sz="1800" dirty="0" smtClean="0"/>
          </a:p>
          <a:p>
            <a:endParaRPr lang="en-GB" sz="2000" dirty="0" smtClean="0"/>
          </a:p>
          <a:p>
            <a:pPr marL="0" indent="0">
              <a:buNone/>
            </a:pPr>
            <a:r>
              <a:rPr lang="en-GB" sz="2000" dirty="0"/>
              <a:t> </a:t>
            </a:r>
            <a:r>
              <a:rPr lang="en-GB" sz="2000" dirty="0" smtClean="0"/>
              <a:t>      (from </a:t>
            </a:r>
            <a:r>
              <a:rPr lang="en-GB" sz="2000" i="1" dirty="0" smtClean="0"/>
              <a:t>Enslavement and Industrialisation </a:t>
            </a:r>
            <a:r>
              <a:rPr lang="en-GB" sz="2000" dirty="0" smtClean="0"/>
              <a:t>by Robin Blackburn, BBC History)</a:t>
            </a:r>
          </a:p>
          <a:p>
            <a:endParaRPr lang="en-GB" dirty="0"/>
          </a:p>
        </p:txBody>
      </p:sp>
    </p:spTree>
    <p:extLst>
      <p:ext uri="{BB962C8B-B14F-4D97-AF65-F5344CB8AC3E}">
        <p14:creationId xmlns:p14="http://schemas.microsoft.com/office/powerpoint/2010/main" val="32102392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2000" dirty="0" smtClean="0"/>
              <a:t/>
            </a:r>
            <a:br>
              <a:rPr lang="en-GB" sz="2000" dirty="0" smtClean="0"/>
            </a:br>
            <a:r>
              <a:rPr lang="en-GB" sz="2000" dirty="0"/>
              <a:t/>
            </a:r>
            <a:br>
              <a:rPr lang="en-GB" sz="2000" dirty="0"/>
            </a:br>
            <a:r>
              <a:rPr lang="en-GB" sz="2000" dirty="0" smtClean="0"/>
              <a:t/>
            </a:r>
            <a:br>
              <a:rPr lang="en-GB" sz="2000" dirty="0" smtClean="0"/>
            </a:br>
            <a:r>
              <a:rPr lang="en-GB" sz="2000" dirty="0" smtClean="0"/>
              <a:t>Sustainable Development in an Era of Globalisation? HPAN4008: Part 3</a:t>
            </a:r>
            <a:br>
              <a:rPr lang="en-GB" sz="2000" dirty="0" smtClean="0"/>
            </a:br>
            <a:r>
              <a:rPr lang="en-GB" b="1" dirty="0" smtClean="0">
                <a:latin typeface="+mn-lt"/>
              </a:rPr>
              <a:t>Industrialisation</a:t>
            </a:r>
            <a:r>
              <a:rPr lang="en-GB" sz="2000" b="1" dirty="0" smtClean="0">
                <a:latin typeface="+mn-lt"/>
              </a:rPr>
              <a:t/>
            </a:r>
            <a:br>
              <a:rPr lang="en-GB" sz="2000" b="1" dirty="0" smtClean="0">
                <a:latin typeface="+mn-lt"/>
              </a:rPr>
            </a:br>
            <a:r>
              <a:rPr lang="en-GB" sz="2000" dirty="0" smtClean="0"/>
              <a:t/>
            </a:r>
            <a:br>
              <a:rPr lang="en-GB" sz="2000" dirty="0" smtClean="0"/>
            </a:br>
            <a:endParaRPr lang="en-GB" sz="2000"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87577" y="1600200"/>
            <a:ext cx="6968846" cy="4525963"/>
          </a:xfrm>
        </p:spPr>
      </p:pic>
    </p:spTree>
    <p:extLst>
      <p:ext uri="{BB962C8B-B14F-4D97-AF65-F5344CB8AC3E}">
        <p14:creationId xmlns:p14="http://schemas.microsoft.com/office/powerpoint/2010/main" val="13685361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latin typeface="+mn-lt"/>
              </a:rPr>
              <a:t>Industry and Urbanisation in Britain</a:t>
            </a:r>
            <a:endParaRPr lang="en-GB" b="1" dirty="0">
              <a:latin typeface="+mn-lt"/>
            </a:endParaRPr>
          </a:p>
        </p:txBody>
      </p:sp>
      <p:sp>
        <p:nvSpPr>
          <p:cNvPr id="3" name="Content Placeholder 2"/>
          <p:cNvSpPr>
            <a:spLocks noGrp="1"/>
          </p:cNvSpPr>
          <p:nvPr>
            <p:ph idx="1"/>
          </p:nvPr>
        </p:nvSpPr>
        <p:spPr/>
        <p:txBody>
          <a:bodyPr/>
          <a:lstStyle/>
          <a:p>
            <a:r>
              <a:rPr lang="en-GB" sz="2400" dirty="0" smtClean="0"/>
              <a:t>Migration from country to town</a:t>
            </a:r>
          </a:p>
          <a:p>
            <a:r>
              <a:rPr lang="en-GB" sz="2400" dirty="0" smtClean="0"/>
              <a:t>Enclosures</a:t>
            </a:r>
          </a:p>
          <a:p>
            <a:r>
              <a:rPr lang="en-GB" sz="2400" dirty="0" smtClean="0"/>
              <a:t>Highland Clearances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3282042"/>
            <a:ext cx="5238750" cy="3292117"/>
          </a:xfrm>
          <a:prstGeom prst="rect">
            <a:avLst/>
          </a:prstGeom>
        </p:spPr>
      </p:pic>
    </p:spTree>
    <p:extLst>
      <p:ext uri="{BB962C8B-B14F-4D97-AF65-F5344CB8AC3E}">
        <p14:creationId xmlns:p14="http://schemas.microsoft.com/office/powerpoint/2010/main" val="11842832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3600" b="1" dirty="0" smtClean="0">
                <a:latin typeface="+mn-lt"/>
              </a:rPr>
              <a:t>Key inventions in the “industrial revolution” in Britain</a:t>
            </a:r>
            <a:endParaRPr lang="en-GB" sz="3600" b="1" dirty="0">
              <a:latin typeface="+mn-lt"/>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690688"/>
            <a:ext cx="6480720" cy="4618631"/>
          </a:xfrm>
        </p:spPr>
      </p:pic>
    </p:spTree>
    <p:extLst>
      <p:ext uri="{BB962C8B-B14F-4D97-AF65-F5344CB8AC3E}">
        <p14:creationId xmlns:p14="http://schemas.microsoft.com/office/powerpoint/2010/main" val="32643241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dirty="0">
                <a:latin typeface="+mn-lt"/>
              </a:rPr>
              <a:t>Finance: Joint Stock Companies</a:t>
            </a:r>
            <a:br>
              <a:rPr lang="en-GB" b="1" dirty="0">
                <a:latin typeface="+mn-lt"/>
              </a:rPr>
            </a:br>
            <a:r>
              <a:rPr lang="en-GB" b="1" dirty="0">
                <a:latin typeface="+mn-lt"/>
              </a:rPr>
              <a:t>The East India Company (</a:t>
            </a:r>
            <a:r>
              <a:rPr lang="en-GB" b="1" dirty="0" smtClean="0">
                <a:latin typeface="+mn-lt"/>
              </a:rPr>
              <a:t>1600)</a:t>
            </a:r>
            <a:endParaRPr lang="en-GB" b="1" dirty="0">
              <a:latin typeface="+mn-lt"/>
            </a:endParaRP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600072"/>
            <a:ext cx="6768752" cy="4834824"/>
          </a:xfrm>
        </p:spPr>
      </p:pic>
    </p:spTree>
    <p:extLst>
      <p:ext uri="{BB962C8B-B14F-4D97-AF65-F5344CB8AC3E}">
        <p14:creationId xmlns:p14="http://schemas.microsoft.com/office/powerpoint/2010/main" val="22296952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smtClean="0">
                <a:latin typeface="+mn-lt"/>
              </a:rPr>
              <a:t>Different</a:t>
            </a:r>
            <a:r>
              <a:rPr lang="en-GB" b="1" dirty="0" smtClean="0">
                <a:latin typeface="+mn-lt"/>
              </a:rPr>
              <a:t> models of industrialisation</a:t>
            </a:r>
            <a:endParaRPr lang="en-GB" b="1" dirty="0">
              <a:latin typeface="+mn-lt"/>
            </a:endParaRPr>
          </a:p>
        </p:txBody>
      </p:sp>
      <p:sp>
        <p:nvSpPr>
          <p:cNvPr id="3" name="Content Placeholder 2"/>
          <p:cNvSpPr>
            <a:spLocks noGrp="1"/>
          </p:cNvSpPr>
          <p:nvPr>
            <p:ph idx="1"/>
          </p:nvPr>
        </p:nvSpPr>
        <p:spPr/>
        <p:txBody>
          <a:bodyPr>
            <a:normAutofit/>
          </a:bodyPr>
          <a:lstStyle/>
          <a:p>
            <a:r>
              <a:rPr lang="en-GB" sz="2800" dirty="0" smtClean="0"/>
              <a:t>Classic model (Britain, Belgium, France…)</a:t>
            </a:r>
          </a:p>
          <a:p>
            <a:r>
              <a:rPr lang="en-GB" sz="2800" dirty="0" smtClean="0"/>
              <a:t>Landowner/military led (Prussian Junkers, Meiji Japan…)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8711" y="3212976"/>
            <a:ext cx="6886575" cy="3343275"/>
          </a:xfrm>
          <a:prstGeom prst="rect">
            <a:avLst/>
          </a:prstGeom>
        </p:spPr>
      </p:pic>
    </p:spTree>
    <p:extLst>
      <p:ext uri="{BB962C8B-B14F-4D97-AF65-F5344CB8AC3E}">
        <p14:creationId xmlns:p14="http://schemas.microsoft.com/office/powerpoint/2010/main" val="3733923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mn-lt"/>
              </a:rPr>
              <a:t>The “Communist” model of industrialisation</a:t>
            </a:r>
            <a:endParaRPr lang="en-GB" b="1" dirty="0">
              <a:latin typeface="+mn-lt"/>
            </a:endParaRPr>
          </a:p>
        </p:txBody>
      </p:sp>
      <p:sp>
        <p:nvSpPr>
          <p:cNvPr id="3" name="Content Placeholder 2"/>
          <p:cNvSpPr>
            <a:spLocks noGrp="1"/>
          </p:cNvSpPr>
          <p:nvPr>
            <p:ph sz="half" idx="1"/>
          </p:nvPr>
        </p:nvSpPr>
        <p:spPr/>
        <p:txBody>
          <a:bodyPr>
            <a:normAutofit/>
          </a:bodyPr>
          <a:lstStyle/>
          <a:p>
            <a:r>
              <a:rPr lang="en-GB" sz="2400" dirty="0" smtClean="0"/>
              <a:t>USSR 1928-1991</a:t>
            </a:r>
          </a:p>
          <a:p>
            <a:r>
              <a:rPr lang="en-GB" sz="2400" dirty="0" smtClean="0"/>
              <a:t>E. Europe after 1945</a:t>
            </a:r>
          </a:p>
          <a:p>
            <a:r>
              <a:rPr lang="en-GB" sz="2400" dirty="0" smtClean="0"/>
              <a:t>China after 1949</a:t>
            </a:r>
          </a:p>
          <a:p>
            <a:r>
              <a:rPr lang="en-GB" sz="2400" dirty="0" smtClean="0"/>
              <a:t>N Korea, Vietnam, Cuba </a:t>
            </a:r>
          </a:p>
          <a:p>
            <a:pPr marL="0" indent="0">
              <a:buNone/>
            </a:pPr>
            <a:endParaRPr lang="en-GB"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855365"/>
            <a:ext cx="3253035" cy="4525963"/>
          </a:xfr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3716594"/>
            <a:ext cx="4176464" cy="2520718"/>
          </a:xfrm>
          <a:prstGeom prst="rect">
            <a:avLst/>
          </a:prstGeom>
        </p:spPr>
      </p:pic>
    </p:spTree>
    <p:extLst>
      <p:ext uri="{BB962C8B-B14F-4D97-AF65-F5344CB8AC3E}">
        <p14:creationId xmlns:p14="http://schemas.microsoft.com/office/powerpoint/2010/main" val="21846013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The “Soviet Model”</a:t>
            </a:r>
            <a:endParaRPr lang="en-GB" b="1" dirty="0">
              <a:latin typeface="+mn-lt"/>
            </a:endParaRPr>
          </a:p>
        </p:txBody>
      </p:sp>
      <p:sp>
        <p:nvSpPr>
          <p:cNvPr id="3" name="Content Placeholder 2"/>
          <p:cNvSpPr>
            <a:spLocks noGrp="1"/>
          </p:cNvSpPr>
          <p:nvPr>
            <p:ph idx="1"/>
          </p:nvPr>
        </p:nvSpPr>
        <p:spPr/>
        <p:txBody>
          <a:bodyPr>
            <a:normAutofit lnSpcReduction="10000"/>
          </a:bodyPr>
          <a:lstStyle/>
          <a:p>
            <a:r>
              <a:rPr lang="en-GB" sz="3600" dirty="0" smtClean="0"/>
              <a:t>USSR 1928-1991</a:t>
            </a:r>
          </a:p>
          <a:p>
            <a:r>
              <a:rPr lang="en-GB" sz="3600" dirty="0" smtClean="0"/>
              <a:t>Eastern Europe after 1945/1948 (relative independence of Yugoslavia and Albania)</a:t>
            </a:r>
          </a:p>
          <a:p>
            <a:r>
              <a:rPr lang="en-GB" sz="3600" dirty="0" smtClean="0"/>
              <a:t>China after 1949 (Sino-Soviet split in 1965)</a:t>
            </a:r>
          </a:p>
          <a:p>
            <a:r>
              <a:rPr lang="en-GB" sz="3600" dirty="0" smtClean="0"/>
              <a:t>SE Asia: Korea and Vietnam</a:t>
            </a:r>
          </a:p>
          <a:p>
            <a:r>
              <a:rPr lang="en-GB" sz="3600" dirty="0" smtClean="0"/>
              <a:t>Cuba 1959</a:t>
            </a:r>
          </a:p>
        </p:txBody>
      </p:sp>
    </p:spTree>
    <p:extLst>
      <p:ext uri="{BB962C8B-B14F-4D97-AF65-F5344CB8AC3E}">
        <p14:creationId xmlns:p14="http://schemas.microsoft.com/office/powerpoint/2010/main" val="2699288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dirty="0" smtClean="0"/>
              <a:t>Sustainable Development in an Era of Globalisation? HPAN4008: Part 4</a:t>
            </a:r>
            <a:br>
              <a:rPr lang="en-GB" sz="2000" dirty="0" smtClean="0"/>
            </a:br>
            <a:r>
              <a:rPr lang="en-GB" b="1" dirty="0" smtClean="0">
                <a:latin typeface="+mn-lt"/>
              </a:rPr>
              <a:t>Colonialism and Imperialism</a:t>
            </a:r>
            <a:endParaRPr lang="en-GB" sz="3600" b="1" dirty="0">
              <a:latin typeface="+mn-lt"/>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628800"/>
            <a:ext cx="6768752" cy="4523782"/>
          </a:xfrm>
        </p:spPr>
      </p:pic>
    </p:spTree>
    <p:extLst>
      <p:ext uri="{BB962C8B-B14F-4D97-AF65-F5344CB8AC3E}">
        <p14:creationId xmlns:p14="http://schemas.microsoft.com/office/powerpoint/2010/main" val="30907387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900" b="1" dirty="0" smtClean="0">
                <a:latin typeface="+mn-lt"/>
              </a:rPr>
              <a:t>Spain and Portugal</a:t>
            </a:r>
            <a:r>
              <a:rPr lang="en-GB" sz="2800" b="1" dirty="0" smtClean="0">
                <a:latin typeface="+mn-lt"/>
              </a:rPr>
              <a:t/>
            </a:r>
            <a:br>
              <a:rPr lang="en-GB" sz="2800" b="1" dirty="0" smtClean="0">
                <a:latin typeface="+mn-lt"/>
              </a:rPr>
            </a:br>
            <a:r>
              <a:rPr lang="en-GB" sz="2800" b="1" dirty="0" smtClean="0">
                <a:latin typeface="+mn-lt"/>
              </a:rPr>
              <a:t>Colonial possessions by the early 16</a:t>
            </a:r>
            <a:r>
              <a:rPr lang="en-GB" sz="2800" b="1" baseline="30000" dirty="0" smtClean="0">
                <a:latin typeface="+mn-lt"/>
              </a:rPr>
              <a:t>th</a:t>
            </a:r>
            <a:r>
              <a:rPr lang="en-GB" sz="2800" b="1" dirty="0" smtClean="0">
                <a:latin typeface="+mn-lt"/>
              </a:rPr>
              <a:t> century</a:t>
            </a: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700808"/>
            <a:ext cx="7848872" cy="4392487"/>
          </a:xfrm>
        </p:spPr>
      </p:pic>
    </p:spTree>
    <p:extLst>
      <p:ext uri="{BB962C8B-B14F-4D97-AF65-F5344CB8AC3E}">
        <p14:creationId xmlns:p14="http://schemas.microsoft.com/office/powerpoint/2010/main" val="27142457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smtClean="0">
                <a:latin typeface="+mn-lt"/>
              </a:rPr>
              <a:t>Colonial expansion of England </a:t>
            </a:r>
            <a:br>
              <a:rPr lang="en-GB" b="1" dirty="0" smtClean="0">
                <a:latin typeface="+mn-lt"/>
              </a:rPr>
            </a:br>
            <a:endParaRPr lang="en-GB" b="1" dirty="0">
              <a:latin typeface="+mn-lt"/>
            </a:endParaRPr>
          </a:p>
        </p:txBody>
      </p:sp>
      <p:sp>
        <p:nvSpPr>
          <p:cNvPr id="3" name="Content Placeholder 2"/>
          <p:cNvSpPr>
            <a:spLocks noGrp="1"/>
          </p:cNvSpPr>
          <p:nvPr>
            <p:ph idx="1"/>
          </p:nvPr>
        </p:nvSpPr>
        <p:spPr/>
        <p:txBody>
          <a:bodyPr>
            <a:normAutofit/>
          </a:bodyPr>
          <a:lstStyle/>
          <a:p>
            <a:r>
              <a:rPr lang="en-GB" dirty="0" smtClean="0"/>
              <a:t>“Internal Colonialism”: Wales, Scotland, Ireland </a:t>
            </a:r>
            <a:r>
              <a:rPr lang="en-GB" sz="2600" dirty="0" smtClean="0"/>
              <a:t>(leading to union with Wales 1536, Scotland 1707 and Ireland 1801) </a:t>
            </a:r>
            <a:r>
              <a:rPr lang="en-GB" sz="2200" dirty="0" smtClean="0"/>
              <a:t>See: Michael </a:t>
            </a:r>
            <a:r>
              <a:rPr lang="en-GB" sz="2200" dirty="0" err="1" smtClean="0"/>
              <a:t>Hechter</a:t>
            </a:r>
            <a:r>
              <a:rPr lang="en-GB" sz="2200" dirty="0" smtClean="0"/>
              <a:t>, 1977. </a:t>
            </a:r>
            <a:r>
              <a:rPr lang="en-GB" sz="2200" i="1" dirty="0"/>
              <a:t>Internal Colonialism: The Celtic Fringe in British National Development, 1536-1966</a:t>
            </a:r>
            <a:endParaRPr lang="en-GB" sz="2200" dirty="0" smtClean="0"/>
          </a:p>
          <a:p>
            <a:r>
              <a:rPr lang="en-GB" dirty="0" smtClean="0"/>
              <a:t>Elizabethan colonies in North America: e.g. Virginia (Jamestown)</a:t>
            </a:r>
          </a:p>
          <a:p>
            <a:r>
              <a:rPr lang="en-GB" dirty="0" smtClean="0"/>
              <a:t>The Indian Wars begin: the Jamestown massacre of the </a:t>
            </a:r>
            <a:r>
              <a:rPr lang="en-GB" dirty="0" err="1" smtClean="0"/>
              <a:t>Powhatans</a:t>
            </a:r>
            <a:r>
              <a:rPr lang="en-GB" dirty="0" smtClean="0"/>
              <a:t> in 1622</a:t>
            </a:r>
          </a:p>
          <a:p>
            <a:r>
              <a:rPr lang="en-GB" dirty="0" smtClean="0"/>
              <a:t>Indian Wars continue: indigenous peoples “in alliance” with England or France</a:t>
            </a:r>
          </a:p>
          <a:p>
            <a:pPr marL="0" indent="0">
              <a:buNone/>
            </a:pPr>
            <a:endParaRPr lang="en-GB" dirty="0" smtClean="0"/>
          </a:p>
        </p:txBody>
      </p:sp>
    </p:spTree>
    <p:extLst>
      <p:ext uri="{BB962C8B-B14F-4D97-AF65-F5344CB8AC3E}">
        <p14:creationId xmlns:p14="http://schemas.microsoft.com/office/powerpoint/2010/main" val="28395617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
            </a:r>
            <a:br>
              <a:rPr lang="en-GB" dirty="0" smtClean="0"/>
            </a:br>
            <a:r>
              <a:rPr lang="en-GB" b="1" dirty="0" smtClean="0">
                <a:latin typeface="+mn-lt"/>
              </a:rPr>
              <a:t>Colonial </a:t>
            </a:r>
            <a:r>
              <a:rPr lang="en-GB" b="1" dirty="0">
                <a:latin typeface="+mn-lt"/>
              </a:rPr>
              <a:t>Rivalries in N America: </a:t>
            </a:r>
            <a:br>
              <a:rPr lang="en-GB" b="1" dirty="0">
                <a:latin typeface="+mn-lt"/>
              </a:rPr>
            </a:br>
            <a:r>
              <a:rPr lang="en-GB" b="1" dirty="0">
                <a:latin typeface="+mn-lt"/>
              </a:rPr>
              <a:t>the state of play  by 1763  </a:t>
            </a:r>
            <a:r>
              <a:rPr lang="en-GB" sz="3600" dirty="0"/>
              <a:t/>
            </a:r>
            <a:br>
              <a:rPr lang="en-GB" sz="3600" dirty="0"/>
            </a:br>
            <a:endParaRPr lang="en-GB" dirty="0"/>
          </a:p>
        </p:txBody>
      </p:sp>
      <p:sp>
        <p:nvSpPr>
          <p:cNvPr id="6" name="Content Placeholder 5"/>
          <p:cNvSpPr>
            <a:spLocks noGrp="1"/>
          </p:cNvSpPr>
          <p:nvPr>
            <p:ph sz="half" idx="2"/>
          </p:nvPr>
        </p:nvSpPr>
        <p:spPr/>
        <p:txBody>
          <a:bodyPr/>
          <a:lstStyle/>
          <a:p>
            <a:r>
              <a:rPr lang="en-GB" dirty="0" smtClean="0"/>
              <a:t>British control of Canada (and Acadia)</a:t>
            </a:r>
          </a:p>
          <a:p>
            <a:r>
              <a:rPr lang="en-GB" dirty="0" smtClean="0"/>
              <a:t>Continuation of Indian Wars (wars by proxy between England and France)</a:t>
            </a:r>
          </a:p>
          <a:p>
            <a:r>
              <a:rPr lang="en-GB" dirty="0"/>
              <a:t>Increased taxation of American colonies  “for defence”</a:t>
            </a:r>
          </a:p>
          <a:p>
            <a:endParaRPr lang="en-GB" dirty="0"/>
          </a:p>
        </p:txBody>
      </p:sp>
      <p:pic>
        <p:nvPicPr>
          <p:cNvPr id="7"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560386"/>
            <a:ext cx="3729335" cy="4604918"/>
          </a:xfrm>
        </p:spPr>
      </p:pic>
    </p:spTree>
    <p:extLst>
      <p:ext uri="{BB962C8B-B14F-4D97-AF65-F5344CB8AC3E}">
        <p14:creationId xmlns:p14="http://schemas.microsoft.com/office/powerpoint/2010/main" val="23658115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143000"/>
          </a:xfrm>
        </p:spPr>
        <p:txBody>
          <a:bodyPr>
            <a:noAutofit/>
          </a:bodyPr>
          <a:lstStyle/>
          <a:p>
            <a:r>
              <a:rPr lang="en-GB" sz="4800" dirty="0" smtClean="0"/>
              <a:t/>
            </a:r>
            <a:br>
              <a:rPr lang="en-GB" sz="4800" dirty="0" smtClean="0"/>
            </a:br>
            <a:r>
              <a:rPr lang="en-GB" sz="4800" dirty="0" smtClean="0"/>
              <a:t/>
            </a:r>
            <a:br>
              <a:rPr lang="en-GB" sz="4800" dirty="0" smtClean="0"/>
            </a:br>
            <a:r>
              <a:rPr lang="en-GB" sz="3600" b="1" dirty="0" smtClean="0">
                <a:latin typeface="+mn-lt"/>
              </a:rPr>
              <a:t>Colonial revolts in the Age of Revolution</a:t>
            </a:r>
            <a:br>
              <a:rPr lang="en-GB" sz="3600" b="1" dirty="0" smtClean="0">
                <a:latin typeface="+mn-lt"/>
              </a:rPr>
            </a:br>
            <a:r>
              <a:rPr lang="en-GB" sz="3200" b="1" dirty="0" smtClean="0">
                <a:latin typeface="+mn-lt"/>
              </a:rPr>
              <a:t>Two very different narratives: USA and Haiti</a:t>
            </a:r>
            <a:br>
              <a:rPr lang="en-GB" sz="3200" b="1" dirty="0" smtClean="0">
                <a:latin typeface="+mn-lt"/>
              </a:rPr>
            </a:br>
            <a:r>
              <a:rPr lang="en-GB" sz="3600" b="1" dirty="0" smtClean="0"/>
              <a:t>1. Britain’s </a:t>
            </a:r>
            <a:r>
              <a:rPr lang="en-GB" sz="3600" b="1" dirty="0"/>
              <a:t>American Colonies </a:t>
            </a:r>
            <a:r>
              <a:rPr lang="en-GB" sz="3600" b="1" dirty="0" smtClean="0"/>
              <a:t>1776-1783</a:t>
            </a:r>
            <a:r>
              <a:rPr lang="en-GB" sz="4800" dirty="0"/>
              <a:t/>
            </a:r>
            <a:br>
              <a:rPr lang="en-GB" sz="4800" dirty="0"/>
            </a:br>
            <a:endParaRPr lang="en-GB" sz="4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1600" y="2204865"/>
            <a:ext cx="6912768" cy="3960439"/>
          </a:xfrm>
        </p:spPr>
      </p:pic>
    </p:spTree>
    <p:extLst>
      <p:ext uri="{BB962C8B-B14F-4D97-AF65-F5344CB8AC3E}">
        <p14:creationId xmlns:p14="http://schemas.microsoft.com/office/powerpoint/2010/main" val="27280959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mn-lt"/>
              </a:rPr>
              <a:t>Expansion of USA: “Manifest destiny”</a:t>
            </a:r>
            <a:endParaRPr lang="en-GB" b="1" dirty="0">
              <a:latin typeface="+mn-lt"/>
            </a:endParaRP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9552" y="1772816"/>
            <a:ext cx="3784476" cy="4176464"/>
          </a:xfrm>
        </p:spPr>
      </p:pic>
      <p:sp>
        <p:nvSpPr>
          <p:cNvPr id="4" name="Content Placeholder 3"/>
          <p:cNvSpPr>
            <a:spLocks noGrp="1"/>
          </p:cNvSpPr>
          <p:nvPr>
            <p:ph sz="half" idx="2"/>
          </p:nvPr>
        </p:nvSpPr>
        <p:spPr>
          <a:xfrm>
            <a:off x="4499992" y="1600200"/>
            <a:ext cx="4186808" cy="4525963"/>
          </a:xfrm>
        </p:spPr>
        <p:txBody>
          <a:bodyPr>
            <a:normAutofit fontScale="92500" lnSpcReduction="10000"/>
          </a:bodyPr>
          <a:lstStyle/>
          <a:p>
            <a:r>
              <a:rPr lang="en-GB" dirty="0" smtClean="0"/>
              <a:t>1803 Louisiana purchase</a:t>
            </a:r>
          </a:p>
          <a:p>
            <a:r>
              <a:rPr lang="en-GB" dirty="0" smtClean="0"/>
              <a:t>War of 1812-1814</a:t>
            </a:r>
          </a:p>
          <a:p>
            <a:r>
              <a:rPr lang="en-GB" dirty="0" smtClean="0"/>
              <a:t>Westward expansion beyond the Mississippi (Indian Treaties)</a:t>
            </a:r>
          </a:p>
          <a:p>
            <a:r>
              <a:rPr lang="en-GB" dirty="0" smtClean="0"/>
              <a:t>1836-1848 </a:t>
            </a:r>
            <a:r>
              <a:rPr lang="en-GB" dirty="0"/>
              <a:t>M</a:t>
            </a:r>
            <a:r>
              <a:rPr lang="en-GB" dirty="0" smtClean="0"/>
              <a:t>exican wars</a:t>
            </a:r>
          </a:p>
          <a:p>
            <a:r>
              <a:rPr lang="en-GB" dirty="0" smtClean="0"/>
              <a:t>Another case of “Internal Colonialism”?</a:t>
            </a:r>
          </a:p>
          <a:p>
            <a:r>
              <a:rPr lang="en-GB" dirty="0" smtClean="0"/>
              <a:t>Spanish-US War in 1898: Cuba, Puerto Rico, Guam and the Philippines</a:t>
            </a:r>
          </a:p>
          <a:p>
            <a:endParaRPr lang="en-GB" dirty="0" smtClean="0"/>
          </a:p>
          <a:p>
            <a:endParaRPr lang="en-GB" dirty="0"/>
          </a:p>
        </p:txBody>
      </p:sp>
    </p:spTree>
    <p:extLst>
      <p:ext uri="{BB962C8B-B14F-4D97-AF65-F5344CB8AC3E}">
        <p14:creationId xmlns:p14="http://schemas.microsoft.com/office/powerpoint/2010/main" val="9125180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229600" cy="1512168"/>
          </a:xfrm>
        </p:spPr>
        <p:txBody>
          <a:bodyPr>
            <a:noAutofit/>
          </a:bodyPr>
          <a:lstStyle/>
          <a:p>
            <a:r>
              <a:rPr lang="en-GB" sz="3600" b="1" dirty="0" smtClean="0">
                <a:latin typeface="+mn-lt"/>
              </a:rPr>
              <a:t>2. Slave Revolt in San Domingo 1796-1801</a:t>
            </a:r>
            <a:r>
              <a:rPr lang="en-GB" sz="3600" b="1" dirty="0" smtClean="0"/>
              <a:t/>
            </a:r>
            <a:br>
              <a:rPr lang="en-GB" sz="3600" b="1" dirty="0" smtClean="0"/>
            </a:br>
            <a:r>
              <a:rPr lang="en-GB" sz="2800" dirty="0" smtClean="0"/>
              <a:t>Toussaint </a:t>
            </a:r>
            <a:r>
              <a:rPr lang="en-GB" sz="2800" dirty="0" err="1" smtClean="0"/>
              <a:t>L’Ouverture</a:t>
            </a:r>
            <a:r>
              <a:rPr lang="en-GB" sz="2800" dirty="0" smtClean="0"/>
              <a:t> and Haitian Independence</a:t>
            </a:r>
            <a:endParaRPr lang="en-GB" sz="2800"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1988840"/>
            <a:ext cx="4038600" cy="4032447"/>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59560" y="1989138"/>
            <a:ext cx="3015880" cy="4137025"/>
          </a:xfrm>
        </p:spPr>
      </p:pic>
    </p:spTree>
    <p:extLst>
      <p:ext uri="{BB962C8B-B14F-4D97-AF65-F5344CB8AC3E}">
        <p14:creationId xmlns:p14="http://schemas.microsoft.com/office/powerpoint/2010/main" val="29973298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latin typeface="+mn-lt"/>
              </a:rPr>
              <a:t>“Informal” Empire: British investment and influence in Latin America</a:t>
            </a:r>
            <a:endParaRPr lang="en-GB" sz="3600" b="1" dirty="0">
              <a:latin typeface="+mn-lt"/>
            </a:endParaRP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4" y="1531511"/>
            <a:ext cx="3528392" cy="4989367"/>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4008" y="1477225"/>
            <a:ext cx="4248472" cy="5009492"/>
          </a:xfrm>
        </p:spPr>
      </p:pic>
    </p:spTree>
    <p:extLst>
      <p:ext uri="{BB962C8B-B14F-4D97-AF65-F5344CB8AC3E}">
        <p14:creationId xmlns:p14="http://schemas.microsoft.com/office/powerpoint/2010/main" val="144486353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n-lt"/>
              </a:rPr>
              <a:t>Imperialism at its peak?</a:t>
            </a:r>
            <a:br>
              <a:rPr lang="en-GB" b="1" dirty="0" smtClean="0">
                <a:latin typeface="+mn-lt"/>
              </a:rPr>
            </a:br>
            <a:r>
              <a:rPr lang="en-GB" b="1" dirty="0" smtClean="0">
                <a:latin typeface="+mn-lt"/>
              </a:rPr>
              <a:t>The Scramble for Africa 1880-1900</a:t>
            </a:r>
            <a:endParaRPr lang="en-GB" b="1" dirty="0">
              <a:latin typeface="+mn-lt"/>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83768" y="1600200"/>
            <a:ext cx="4176463" cy="4709120"/>
          </a:xfrm>
        </p:spPr>
      </p:pic>
    </p:spTree>
    <p:extLst>
      <p:ext uri="{BB962C8B-B14F-4D97-AF65-F5344CB8AC3E}">
        <p14:creationId xmlns:p14="http://schemas.microsoft.com/office/powerpoint/2010/main" val="35858348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smtClean="0">
                <a:latin typeface="+mn-lt"/>
              </a:rPr>
              <a:t>Imperialism </a:t>
            </a:r>
            <a:r>
              <a:rPr lang="en-GB" b="1" dirty="0">
                <a:latin typeface="+mn-lt"/>
              </a:rPr>
              <a:t>– the Highest Stage of Capitalism</a:t>
            </a:r>
            <a:r>
              <a:rPr lang="en-GB" b="1" dirty="0" smtClean="0">
                <a:latin typeface="+mn-lt"/>
              </a:rPr>
              <a:t>?</a:t>
            </a:r>
            <a:r>
              <a:rPr lang="en-GB" b="1" dirty="0" smtClean="0"/>
              <a:t/>
            </a:r>
            <a:br>
              <a:rPr lang="en-GB" b="1" dirty="0" smtClean="0"/>
            </a:br>
            <a:r>
              <a:rPr lang="en-GB" sz="2700" dirty="0" smtClean="0"/>
              <a:t>See: J A Hobson (1902) and V I Lenin (1917)</a:t>
            </a:r>
            <a:endParaRPr lang="en-GB" sz="2700" dirty="0"/>
          </a:p>
        </p:txBody>
      </p:sp>
      <p:sp>
        <p:nvSpPr>
          <p:cNvPr id="3" name="Content Placeholder 2"/>
          <p:cNvSpPr>
            <a:spLocks noGrp="1"/>
          </p:cNvSpPr>
          <p:nvPr>
            <p:ph idx="1"/>
          </p:nvPr>
        </p:nvSpPr>
        <p:spPr/>
        <p:txBody>
          <a:bodyPr/>
          <a:lstStyle/>
          <a:p>
            <a:endParaRPr lang="en-GB" dirty="0" smtClean="0"/>
          </a:p>
          <a:p>
            <a:r>
              <a:rPr lang="en-GB" dirty="0" smtClean="0"/>
              <a:t>Division </a:t>
            </a:r>
            <a:r>
              <a:rPr lang="en-GB" dirty="0"/>
              <a:t>and re-division of the spoils</a:t>
            </a:r>
          </a:p>
          <a:p>
            <a:r>
              <a:rPr lang="en-GB" dirty="0"/>
              <a:t>An era of Wars and </a:t>
            </a:r>
            <a:r>
              <a:rPr lang="en-GB" dirty="0" smtClean="0"/>
              <a:t>Revolutions</a:t>
            </a:r>
            <a:endParaRPr lang="en-GB" dirty="0"/>
          </a:p>
          <a:p>
            <a:r>
              <a:rPr lang="en-GB" dirty="0"/>
              <a:t>1914-1918 Empires at War</a:t>
            </a:r>
          </a:p>
          <a:p>
            <a:r>
              <a:rPr lang="en-GB" dirty="0"/>
              <a:t>A line in the sand: the Middle </a:t>
            </a:r>
            <a:r>
              <a:rPr lang="en-GB" dirty="0" smtClean="0"/>
              <a:t>East – French and British “areas of influence”</a:t>
            </a:r>
            <a:endParaRPr lang="en-GB" dirty="0"/>
          </a:p>
          <a:p>
            <a:r>
              <a:rPr lang="en-GB" dirty="0"/>
              <a:t>1919 The Treaty of Versailles – a peace of the victors</a:t>
            </a:r>
          </a:p>
          <a:p>
            <a:endParaRPr lang="en-GB" dirty="0"/>
          </a:p>
        </p:txBody>
      </p:sp>
    </p:spTree>
    <p:extLst>
      <p:ext uri="{BB962C8B-B14F-4D97-AF65-F5344CB8AC3E}">
        <p14:creationId xmlns:p14="http://schemas.microsoft.com/office/powerpoint/2010/main" val="1915689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smtClean="0"/>
              <a:t>Sustainable </a:t>
            </a:r>
            <a:r>
              <a:rPr lang="en-GB" sz="2200" dirty="0"/>
              <a:t>Development in an Era of Globalisation? </a:t>
            </a:r>
            <a:r>
              <a:rPr lang="en-GB" sz="2200" dirty="0" smtClean="0"/>
              <a:t>HPAN4008: Part 5</a:t>
            </a:r>
            <a:r>
              <a:rPr lang="en-GB" sz="2200" dirty="0"/>
              <a:t/>
            </a:r>
            <a:br>
              <a:rPr lang="en-GB" sz="2200" dirty="0"/>
            </a:br>
            <a:r>
              <a:rPr lang="en-GB" sz="4800" b="1" dirty="0">
                <a:latin typeface="+mn-lt"/>
              </a:rPr>
              <a:t>Liberation and De-Colonisation</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4" y="1448780"/>
            <a:ext cx="3456384" cy="486054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83968" y="1340768"/>
            <a:ext cx="4464496" cy="4824536"/>
          </a:xfrm>
        </p:spPr>
      </p:pic>
    </p:spTree>
    <p:extLst>
      <p:ext uri="{BB962C8B-B14F-4D97-AF65-F5344CB8AC3E}">
        <p14:creationId xmlns:p14="http://schemas.microsoft.com/office/powerpoint/2010/main" val="2755267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Liberation and De-Colonisation</a:t>
            </a:r>
            <a:endParaRPr lang="en-GB" b="1" dirty="0">
              <a:latin typeface="+mn-lt"/>
            </a:endParaRPr>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Six Main Phases:</a:t>
            </a:r>
          </a:p>
          <a:p>
            <a:pPr>
              <a:buFont typeface="Arial" charset="0"/>
              <a:buChar char="•"/>
            </a:pPr>
            <a:r>
              <a:rPr lang="en-GB" dirty="0" smtClean="0"/>
              <a:t>1776-1804: USA and Haiti</a:t>
            </a:r>
          </a:p>
          <a:p>
            <a:pPr>
              <a:buFont typeface="Arial" charset="0"/>
              <a:buChar char="•"/>
            </a:pPr>
            <a:r>
              <a:rPr lang="en-GB" dirty="0" smtClean="0"/>
              <a:t>1808-1822: Spanish America and Brazil (1823: The Monroe Doctrine and “Informal Imperialism”)</a:t>
            </a:r>
          </a:p>
          <a:p>
            <a:pPr marL="0" indent="0">
              <a:buNone/>
            </a:pPr>
            <a:r>
              <a:rPr lang="en-GB" dirty="0" smtClean="0"/>
              <a:t>BUT…The Scramble for Africa 1880-1900</a:t>
            </a:r>
          </a:p>
          <a:p>
            <a:pPr>
              <a:buFont typeface="Arial" charset="0"/>
              <a:buChar char="•"/>
            </a:pPr>
            <a:r>
              <a:rPr lang="en-GB" dirty="0" smtClean="0"/>
              <a:t>1914-1931: The British “White Dominions” (including the </a:t>
            </a:r>
            <a:r>
              <a:rPr lang="en-GB" dirty="0"/>
              <a:t>I</a:t>
            </a:r>
            <a:r>
              <a:rPr lang="en-GB" dirty="0" smtClean="0"/>
              <a:t>rish Free State)</a:t>
            </a:r>
          </a:p>
          <a:p>
            <a:pPr>
              <a:buFont typeface="Arial" charset="0"/>
              <a:buChar char="•"/>
            </a:pPr>
            <a:r>
              <a:rPr lang="en-GB" dirty="0" smtClean="0"/>
              <a:t>1945-1960s: De-colonisation of British, Dutch and French Empires (including anti-colonial struggles in Indo-China and Algeria)</a:t>
            </a:r>
          </a:p>
          <a:p>
            <a:pPr>
              <a:buFont typeface="Arial" charset="0"/>
              <a:buChar char="•"/>
            </a:pPr>
            <a:r>
              <a:rPr lang="en-GB" dirty="0" smtClean="0"/>
              <a:t>1974: The Carnation Revolution in Portugal</a:t>
            </a:r>
          </a:p>
          <a:p>
            <a:pPr>
              <a:buFont typeface="Arial" charset="0"/>
              <a:buChar char="•"/>
            </a:pPr>
            <a:r>
              <a:rPr lang="en-GB" dirty="0" smtClean="0"/>
              <a:t>Completion of the struggles for independence in Southern Africa: Angola (MPLA), Mozambique (Frelimo), Zimbabwe (ZANU/</a:t>
            </a:r>
            <a:r>
              <a:rPr lang="en-GB" dirty="0" err="1" smtClean="0"/>
              <a:t>Zapu</a:t>
            </a:r>
            <a:r>
              <a:rPr lang="en-GB" dirty="0" smtClean="0"/>
              <a:t>), Namibia (SWAPO) and South Africa (ANC)</a:t>
            </a:r>
          </a:p>
          <a:p>
            <a:pPr marL="0" indent="0">
              <a:buNone/>
            </a:pPr>
            <a:r>
              <a:rPr lang="en-GB" b="1" dirty="0" smtClean="0"/>
              <a:t>NB A powerful undercurrent of anti-colonial struggle 1776-today</a:t>
            </a:r>
          </a:p>
          <a:p>
            <a:pPr marL="0" indent="0">
              <a:buNone/>
            </a:pPr>
            <a:endParaRPr lang="en-GB" dirty="0"/>
          </a:p>
          <a:p>
            <a:pPr marL="0" indent="0">
              <a:buNone/>
            </a:pPr>
            <a:endParaRPr lang="en-GB" dirty="0" smtClean="0"/>
          </a:p>
          <a:p>
            <a:pPr>
              <a:buFont typeface="Arial" charset="0"/>
              <a:buChar char="•"/>
            </a:pPr>
            <a:endParaRPr lang="en-GB" dirty="0"/>
          </a:p>
        </p:txBody>
      </p:sp>
    </p:spTree>
    <p:extLst>
      <p:ext uri="{BB962C8B-B14F-4D97-AF65-F5344CB8AC3E}">
        <p14:creationId xmlns:p14="http://schemas.microsoft.com/office/powerpoint/2010/main" val="151759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85000"/>
            </a:schemeClr>
          </a:solidFill>
        </p:spPr>
        <p:txBody>
          <a:bodyPr>
            <a:normAutofit/>
          </a:bodyPr>
          <a:lstStyle/>
          <a:p>
            <a:r>
              <a:rPr lang="en-GB" b="1" dirty="0" smtClean="0">
                <a:latin typeface="+mn-lt"/>
              </a:rPr>
              <a:t>The aftermath of independence in Latin America, 1830-1850</a:t>
            </a:r>
            <a:endParaRPr lang="en-GB" b="1" dirty="0">
              <a:latin typeface="+mn-lt"/>
            </a:endParaRP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smtClean="0"/>
          </a:p>
          <a:p>
            <a:pPr marL="0" indent="0">
              <a:buNone/>
            </a:pPr>
            <a:r>
              <a:rPr lang="en-GB" dirty="0" smtClean="0"/>
              <a:t>“In many parts of Spanish America the new governments had to deal with public debts, even before they could attempt to rebuild their economies…Tax collection, to put it mildly, was difficult. As a result…government authorities had to turn elsewhere for funds. A prime source was Britain, where bankers supported the regimes with loans…”</a:t>
            </a:r>
          </a:p>
          <a:p>
            <a:pPr marL="0" indent="0">
              <a:buNone/>
            </a:pPr>
            <a:endParaRPr lang="en-GB" dirty="0" smtClean="0"/>
          </a:p>
          <a:p>
            <a:pPr marL="0" indent="0">
              <a:buNone/>
            </a:pPr>
            <a:r>
              <a:rPr lang="en-GB" dirty="0" smtClean="0"/>
              <a:t>Skidmore, T.E. and Smith, P.H., 1989. </a:t>
            </a:r>
            <a:r>
              <a:rPr lang="en-GB" i="1" dirty="0" smtClean="0"/>
              <a:t>The Colonial Foundations</a:t>
            </a:r>
            <a:r>
              <a:rPr lang="en-GB" dirty="0" smtClean="0"/>
              <a:t> in </a:t>
            </a:r>
            <a:r>
              <a:rPr lang="en-GB" i="1" dirty="0" smtClean="0"/>
              <a:t>Modern Latin America</a:t>
            </a:r>
            <a:r>
              <a:rPr lang="en-GB" dirty="0" smtClean="0"/>
              <a:t>, Oxford: OUP, p.38</a:t>
            </a:r>
            <a:endParaRPr lang="en-GB" dirty="0"/>
          </a:p>
        </p:txBody>
      </p:sp>
    </p:spTree>
    <p:extLst>
      <p:ext uri="{BB962C8B-B14F-4D97-AF65-F5344CB8AC3E}">
        <p14:creationId xmlns:p14="http://schemas.microsoft.com/office/powerpoint/2010/main" val="483167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33832"/>
          </a:xfrm>
        </p:spPr>
        <p:txBody>
          <a:bodyPr>
            <a:normAutofit/>
          </a:bodyPr>
          <a:lstStyle/>
          <a:p>
            <a:r>
              <a:rPr lang="en-GB" sz="3600" b="1" dirty="0" smtClean="0">
                <a:latin typeface="+mn-lt"/>
              </a:rPr>
              <a:t>Rebuilding the world order after 1945</a:t>
            </a:r>
            <a:endParaRPr lang="en-GB" sz="3600" b="1" dirty="0">
              <a:latin typeface="+mn-lt"/>
            </a:endParaRPr>
          </a:p>
        </p:txBody>
      </p:sp>
      <p:sp>
        <p:nvSpPr>
          <p:cNvPr id="3" name="Content Placeholder 2"/>
          <p:cNvSpPr>
            <a:spLocks noGrp="1"/>
          </p:cNvSpPr>
          <p:nvPr>
            <p:ph idx="1"/>
          </p:nvPr>
        </p:nvSpPr>
        <p:spPr>
          <a:xfrm>
            <a:off x="457200" y="1196752"/>
            <a:ext cx="8229600" cy="4929411"/>
          </a:xfrm>
        </p:spPr>
        <p:txBody>
          <a:bodyPr/>
          <a:lstStyle/>
          <a:p>
            <a:pPr marL="0" indent="0">
              <a:buNone/>
            </a:pPr>
            <a:r>
              <a:rPr lang="en-GB" dirty="0" smtClean="0"/>
              <a:t>A second “League of Nations” -  this time with US involvement     </a:t>
            </a:r>
            <a:r>
              <a:rPr lang="en-GB" sz="1600" dirty="0" smtClean="0"/>
              <a:t>(</a:t>
            </a:r>
            <a:r>
              <a:rPr lang="en-GB" sz="1600" i="1" dirty="0" smtClean="0"/>
              <a:t>Below: </a:t>
            </a:r>
            <a:r>
              <a:rPr lang="en-GB" sz="1600" dirty="0" smtClean="0"/>
              <a:t>UN Founding Conference, San Francisco, 1945)</a:t>
            </a:r>
          </a:p>
          <a:p>
            <a:pPr marL="0" indent="0">
              <a:buNone/>
            </a:pPr>
            <a:endParaRPr lang="en-GB" sz="1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2420888"/>
            <a:ext cx="8096250" cy="3816424"/>
          </a:xfrm>
          <a:prstGeom prst="rect">
            <a:avLst/>
          </a:prstGeom>
        </p:spPr>
      </p:pic>
    </p:spTree>
    <p:extLst>
      <p:ext uri="{BB962C8B-B14F-4D97-AF65-F5344CB8AC3E}">
        <p14:creationId xmlns:p14="http://schemas.microsoft.com/office/powerpoint/2010/main" val="207711605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mn-lt"/>
              </a:rPr>
              <a:t>The End of Empire and the “Wind of Change”</a:t>
            </a:r>
            <a:endParaRPr lang="en-GB" b="1" dirty="0">
              <a:latin typeface="+mn-lt"/>
            </a:endParaRPr>
          </a:p>
        </p:txBody>
      </p:sp>
      <p:sp>
        <p:nvSpPr>
          <p:cNvPr id="3" name="Content Placeholder 2"/>
          <p:cNvSpPr>
            <a:spLocks noGrp="1"/>
          </p:cNvSpPr>
          <p:nvPr>
            <p:ph idx="1"/>
          </p:nvPr>
        </p:nvSpPr>
        <p:spPr/>
        <p:txBody>
          <a:bodyPr>
            <a:normAutofit fontScale="70000" lnSpcReduction="20000"/>
          </a:bodyPr>
          <a:lstStyle/>
          <a:p>
            <a:r>
              <a:rPr lang="en-GB" dirty="0" smtClean="0"/>
              <a:t>1947 India/Pakistan/Ceylon</a:t>
            </a:r>
          </a:p>
          <a:p>
            <a:r>
              <a:rPr lang="en-GB" dirty="0" smtClean="0"/>
              <a:t>1948 Burma, 1952 Egypt, 1956 Sudan</a:t>
            </a:r>
          </a:p>
          <a:p>
            <a:r>
              <a:rPr lang="en-GB" dirty="0" smtClean="0"/>
              <a:t>1956 The Suez Crisis – Imperialism’s limitations exposed </a:t>
            </a:r>
          </a:p>
          <a:p>
            <a:r>
              <a:rPr lang="en-GB" dirty="0" smtClean="0"/>
              <a:t>1952-1956 Tunisia</a:t>
            </a:r>
          </a:p>
          <a:p>
            <a:r>
              <a:rPr lang="en-GB" dirty="0" smtClean="0"/>
              <a:t>1954-1962 The struggle for Algerian Independence</a:t>
            </a:r>
          </a:p>
          <a:p>
            <a:r>
              <a:rPr lang="en-GB" dirty="0" smtClean="0"/>
              <a:t>1950-53 Korea and 1954-72 Vietnam</a:t>
            </a:r>
          </a:p>
          <a:p>
            <a:r>
              <a:rPr lang="en-GB" dirty="0" smtClean="0"/>
              <a:t>1952-1960 Mau </a:t>
            </a:r>
            <a:r>
              <a:rPr lang="en-GB" dirty="0" err="1" smtClean="0"/>
              <a:t>Mau</a:t>
            </a:r>
            <a:r>
              <a:rPr lang="en-GB" dirty="0" smtClean="0"/>
              <a:t> in Kenya; insurgency in Malaya (and Aden)</a:t>
            </a:r>
          </a:p>
          <a:p>
            <a:r>
              <a:rPr lang="en-GB" dirty="0" smtClean="0"/>
              <a:t>1957 Ghanaian independence</a:t>
            </a:r>
          </a:p>
          <a:p>
            <a:r>
              <a:rPr lang="en-GB" dirty="0" smtClean="0"/>
              <a:t>1958 Malaya</a:t>
            </a:r>
          </a:p>
          <a:p>
            <a:r>
              <a:rPr lang="en-GB" dirty="0" smtClean="0"/>
              <a:t>1960 Nigeria etc.</a:t>
            </a:r>
          </a:p>
          <a:p>
            <a:r>
              <a:rPr lang="en-GB" dirty="0" smtClean="0"/>
              <a:t>1960s France follows suit</a:t>
            </a:r>
          </a:p>
          <a:p>
            <a:r>
              <a:rPr lang="en-GB" dirty="0" smtClean="0"/>
              <a:t>1974 the “Carnation Revolution” in Portugal completes the struggle for freedom in Angola, Mozambique, Guinea Bissau, Cape Verde etc.</a:t>
            </a:r>
          </a:p>
        </p:txBody>
      </p:sp>
    </p:spTree>
    <p:extLst>
      <p:ext uri="{BB962C8B-B14F-4D97-AF65-F5344CB8AC3E}">
        <p14:creationId xmlns:p14="http://schemas.microsoft.com/office/powerpoint/2010/main" val="100542685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smtClean="0"/>
              <a:t>Sustainable </a:t>
            </a:r>
            <a:r>
              <a:rPr lang="en-GB" sz="1800" dirty="0"/>
              <a:t>Development in an Era of Globalisation? </a:t>
            </a:r>
            <a:r>
              <a:rPr lang="en-GB" sz="1800" dirty="0" smtClean="0"/>
              <a:t>HPAN4008: Part 6</a:t>
            </a:r>
            <a:r>
              <a:rPr lang="en-GB" sz="1800" dirty="0"/>
              <a:t/>
            </a:r>
            <a:br>
              <a:rPr lang="en-GB" sz="1800" dirty="0"/>
            </a:br>
            <a:r>
              <a:rPr lang="en-GB" sz="3200" b="1" dirty="0">
                <a:latin typeface="+mn-lt"/>
              </a:rPr>
              <a:t>Post-1945: Eastern Europe and the Cold War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9712" y="1412776"/>
            <a:ext cx="4824536" cy="4557029"/>
          </a:xfrm>
        </p:spPr>
      </p:pic>
    </p:spTree>
    <p:extLst>
      <p:ext uri="{BB962C8B-B14F-4D97-AF65-F5344CB8AC3E}">
        <p14:creationId xmlns:p14="http://schemas.microsoft.com/office/powerpoint/2010/main" val="224712029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The Cold War</a:t>
            </a:r>
            <a:endParaRPr lang="en-GB" b="1" dirty="0">
              <a:latin typeface="+mn-lt"/>
            </a:endParaRPr>
          </a:p>
        </p:txBody>
      </p:sp>
      <p:sp>
        <p:nvSpPr>
          <p:cNvPr id="3" name="Content Placeholder 2"/>
          <p:cNvSpPr>
            <a:spLocks noGrp="1"/>
          </p:cNvSpPr>
          <p:nvPr>
            <p:ph idx="1"/>
          </p:nvPr>
        </p:nvSpPr>
        <p:spPr>
          <a:xfrm>
            <a:off x="457200" y="1268760"/>
            <a:ext cx="8229600" cy="4857403"/>
          </a:xfrm>
        </p:spPr>
        <p:txBody>
          <a:bodyPr>
            <a:normAutofit/>
          </a:bodyPr>
          <a:lstStyle/>
          <a:p>
            <a:pPr>
              <a:buFont typeface="Arial" charset="0"/>
              <a:buChar char="•"/>
            </a:pPr>
            <a:r>
              <a:rPr lang="en-GB" sz="2800" dirty="0" smtClean="0"/>
              <a:t>Developments in Eastern </a:t>
            </a:r>
            <a:r>
              <a:rPr lang="en-GB" sz="2800" dirty="0"/>
              <a:t>Europe </a:t>
            </a:r>
            <a:r>
              <a:rPr lang="en-GB" sz="2800" dirty="0" smtClean="0"/>
              <a:t>1944-1948</a:t>
            </a:r>
            <a:endParaRPr lang="en-GB" sz="2800" dirty="0"/>
          </a:p>
          <a:p>
            <a:r>
              <a:rPr lang="en-GB" sz="2800" dirty="0"/>
              <a:t>The Iron Curtain</a:t>
            </a:r>
          </a:p>
          <a:p>
            <a:r>
              <a:rPr lang="en-GB" sz="2800" dirty="0"/>
              <a:t>NATO </a:t>
            </a:r>
            <a:r>
              <a:rPr lang="en-GB" sz="2800" dirty="0" smtClean="0"/>
              <a:t>(1949) and </a:t>
            </a:r>
            <a:r>
              <a:rPr lang="en-GB" sz="2800" dirty="0"/>
              <a:t>the Warsaw </a:t>
            </a:r>
            <a:r>
              <a:rPr lang="en-GB" sz="2800" dirty="0" smtClean="0"/>
              <a:t>Pact (1955)</a:t>
            </a:r>
            <a:endParaRPr lang="en-GB" sz="2800" dirty="0"/>
          </a:p>
          <a:p>
            <a:r>
              <a:rPr lang="en-GB" sz="2800" dirty="0" smtClean="0"/>
              <a:t>COMECON (1949-1991) and the European Coal and Steel Community (1951) – beginnings of the European Project</a:t>
            </a:r>
          </a:p>
          <a:p>
            <a:pPr marL="0" indent="0">
              <a:buNone/>
            </a:pPr>
            <a:r>
              <a:rPr lang="en-GB" sz="2800" b="1" dirty="0" smtClean="0"/>
              <a:t>Counter-narrative: Revolts in E Europe: East Germany 1951, Poland and Hungary 1956, Czechoslovakia 1968, </a:t>
            </a:r>
            <a:r>
              <a:rPr lang="en-GB" sz="2800" b="1" i="1" dirty="0" err="1" smtClean="0"/>
              <a:t>Solidarnosc</a:t>
            </a:r>
            <a:r>
              <a:rPr lang="en-GB" sz="2800" b="1" dirty="0" smtClean="0"/>
              <a:t> in Poland throughout the 1980s</a:t>
            </a:r>
          </a:p>
          <a:p>
            <a:pPr marL="0" indent="0">
              <a:buNone/>
            </a:pPr>
            <a:endParaRPr lang="en-GB" b="1" dirty="0"/>
          </a:p>
          <a:p>
            <a:pPr marL="0" indent="0">
              <a:buNone/>
            </a:pPr>
            <a:endParaRPr lang="en-GB" b="1" dirty="0" smtClean="0"/>
          </a:p>
          <a:p>
            <a:pPr marL="0" indent="0">
              <a:buNone/>
            </a:pPr>
            <a:endParaRPr lang="en-GB" b="1" dirty="0" smtClean="0"/>
          </a:p>
          <a:p>
            <a:pPr marL="0" indent="0">
              <a:buNone/>
            </a:pPr>
            <a:endParaRPr lang="en-GB" b="1" dirty="0"/>
          </a:p>
          <a:p>
            <a:pPr marL="0" indent="0">
              <a:buNone/>
            </a:pPr>
            <a:endParaRPr lang="en-GB" b="1" dirty="0" smtClean="0"/>
          </a:p>
          <a:p>
            <a:pPr marL="0" indent="0">
              <a:buNone/>
            </a:pPr>
            <a:endParaRPr lang="en-GB" b="1" dirty="0" smtClean="0"/>
          </a:p>
          <a:p>
            <a:pPr marL="0" indent="0">
              <a:buNone/>
            </a:pPr>
            <a:endParaRPr lang="en-GB" b="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6136" y="4941168"/>
            <a:ext cx="2808312" cy="1256437"/>
          </a:xfrm>
          <a:prstGeom prst="rect">
            <a:avLst/>
          </a:prstGeom>
        </p:spPr>
      </p:pic>
    </p:spTree>
    <p:extLst>
      <p:ext uri="{BB962C8B-B14F-4D97-AF65-F5344CB8AC3E}">
        <p14:creationId xmlns:p14="http://schemas.microsoft.com/office/powerpoint/2010/main" val="98060497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Autofit/>
          </a:bodyPr>
          <a:lstStyle/>
          <a:p>
            <a:r>
              <a:rPr lang="en-GB" sz="3600" b="1" dirty="0" smtClean="0">
                <a:latin typeface="+mn-lt"/>
              </a:rPr>
              <a:t>From Cold War to Détente and Peaceful Co-existence (and back again)</a:t>
            </a:r>
            <a:endParaRPr lang="en-GB" sz="3600" b="1" dirty="0">
              <a:latin typeface="+mn-lt"/>
            </a:endParaRPr>
          </a:p>
        </p:txBody>
      </p:sp>
      <p:sp>
        <p:nvSpPr>
          <p:cNvPr id="3" name="Content Placeholder 2"/>
          <p:cNvSpPr>
            <a:spLocks noGrp="1"/>
          </p:cNvSpPr>
          <p:nvPr>
            <p:ph idx="1"/>
          </p:nvPr>
        </p:nvSpPr>
        <p:spPr/>
        <p:txBody>
          <a:bodyPr>
            <a:normAutofit fontScale="92500" lnSpcReduction="20000"/>
          </a:bodyPr>
          <a:lstStyle/>
          <a:p>
            <a:r>
              <a:rPr lang="en-GB" dirty="0" smtClean="0"/>
              <a:t>1962 Cuban missile crisis</a:t>
            </a:r>
          </a:p>
          <a:p>
            <a:r>
              <a:rPr lang="en-GB" dirty="0" smtClean="0"/>
              <a:t>Sino-Soviet split in 1965</a:t>
            </a:r>
          </a:p>
          <a:p>
            <a:r>
              <a:rPr lang="en-GB" dirty="0" smtClean="0"/>
              <a:t>SALT talks (1969-1979) and détente (1971): Nixon visits China in 1972</a:t>
            </a:r>
          </a:p>
          <a:p>
            <a:r>
              <a:rPr lang="en-GB" dirty="0" smtClean="0"/>
              <a:t>1975 Helsinki Accords and CSCE (Commission on Security and Co-operation in Europe)</a:t>
            </a:r>
          </a:p>
          <a:p>
            <a:pPr marL="0" indent="0">
              <a:buNone/>
            </a:pPr>
            <a:r>
              <a:rPr lang="en-GB" dirty="0" smtClean="0"/>
              <a:t>BUT…</a:t>
            </a:r>
          </a:p>
          <a:p>
            <a:pPr>
              <a:buFont typeface="Arial" charset="0"/>
              <a:buChar char="•"/>
            </a:pPr>
            <a:r>
              <a:rPr lang="en-GB" dirty="0" smtClean="0"/>
              <a:t>New rivalries in Angola</a:t>
            </a:r>
            <a:r>
              <a:rPr lang="en-GB" dirty="0"/>
              <a:t> </a:t>
            </a:r>
            <a:r>
              <a:rPr lang="en-GB" dirty="0" smtClean="0"/>
              <a:t>and Mozambique 1974/5</a:t>
            </a:r>
          </a:p>
          <a:p>
            <a:r>
              <a:rPr lang="en-GB" dirty="0" smtClean="0"/>
              <a:t>Russian invasion of Afghanistan 1979 and collapse of détente</a:t>
            </a:r>
          </a:p>
          <a:p>
            <a:r>
              <a:rPr lang="en-GB" dirty="0" smtClean="0"/>
              <a:t>Reagan’s election in 1980</a:t>
            </a:r>
            <a:endParaRPr lang="en-GB" dirty="0"/>
          </a:p>
        </p:txBody>
      </p:sp>
    </p:spTree>
    <p:extLst>
      <p:ext uri="{BB962C8B-B14F-4D97-AF65-F5344CB8AC3E}">
        <p14:creationId xmlns:p14="http://schemas.microsoft.com/office/powerpoint/2010/main" val="189488744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smtClean="0"/>
              <a:t>Sustainable Development in an Era of Globalisation? HPAN4008: Part 7</a:t>
            </a:r>
            <a:br>
              <a:rPr lang="en-GB" sz="2200" dirty="0" smtClean="0"/>
            </a:br>
            <a:r>
              <a:rPr lang="en-GB" b="1" dirty="0" smtClean="0">
                <a:latin typeface="+mn-lt"/>
              </a:rPr>
              <a:t>Post-1945: Bretton Woods and a </a:t>
            </a:r>
            <a:r>
              <a:rPr lang="en-GB" b="1" dirty="0">
                <a:latin typeface="+mn-lt"/>
              </a:rPr>
              <a:t>n</a:t>
            </a:r>
            <a:r>
              <a:rPr lang="en-GB" b="1" dirty="0" smtClean="0">
                <a:latin typeface="+mn-lt"/>
              </a:rPr>
              <a:t>ew world order</a:t>
            </a: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705722"/>
            <a:ext cx="5976664" cy="4476728"/>
          </a:xfrm>
        </p:spPr>
      </p:pic>
    </p:spTree>
    <p:extLst>
      <p:ext uri="{BB962C8B-B14F-4D97-AF65-F5344CB8AC3E}">
        <p14:creationId xmlns:p14="http://schemas.microsoft.com/office/powerpoint/2010/main" val="292290732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Bretton Woods results</a:t>
            </a:r>
            <a:endParaRPr lang="en-GB" b="1" dirty="0">
              <a:latin typeface="+mn-lt"/>
            </a:endParaRPr>
          </a:p>
        </p:txBody>
      </p:sp>
      <p:sp>
        <p:nvSpPr>
          <p:cNvPr id="3" name="Content Placeholder 2"/>
          <p:cNvSpPr>
            <a:spLocks noGrp="1"/>
          </p:cNvSpPr>
          <p:nvPr>
            <p:ph idx="1"/>
          </p:nvPr>
        </p:nvSpPr>
        <p:spPr>
          <a:xfrm>
            <a:off x="457200" y="1268760"/>
            <a:ext cx="8229600" cy="4857403"/>
          </a:xfrm>
        </p:spPr>
        <p:txBody>
          <a:bodyPr>
            <a:normAutofit fontScale="85000" lnSpcReduction="20000"/>
          </a:bodyPr>
          <a:lstStyle/>
          <a:p>
            <a:pPr marL="0" indent="0">
              <a:buNone/>
            </a:pPr>
            <a:r>
              <a:rPr lang="en-GB" dirty="0" smtClean="0"/>
              <a:t>The Conference established </a:t>
            </a:r>
            <a:r>
              <a:rPr lang="en-GB" dirty="0"/>
              <a:t>two international organisations to deal with these </a:t>
            </a:r>
            <a:r>
              <a:rPr lang="en-GB" dirty="0" smtClean="0"/>
              <a:t>problems:</a:t>
            </a:r>
            <a:endParaRPr lang="en-GB" dirty="0"/>
          </a:p>
          <a:p>
            <a:pPr marL="0" indent="0">
              <a:buNone/>
            </a:pPr>
            <a:endParaRPr lang="en-GB" b="1" dirty="0" smtClean="0"/>
          </a:p>
          <a:p>
            <a:r>
              <a:rPr lang="en-GB" b="1" dirty="0" smtClean="0"/>
              <a:t>The </a:t>
            </a:r>
            <a:r>
              <a:rPr lang="en-GB" b="1" dirty="0"/>
              <a:t>International Monetary Fund </a:t>
            </a:r>
            <a:r>
              <a:rPr lang="en-GB" dirty="0"/>
              <a:t>was set up to enforce a set of fixed exchange rates that were linked to the </a:t>
            </a:r>
            <a:r>
              <a:rPr lang="en-GB" dirty="0" smtClean="0"/>
              <a:t>dollar – and the dollar was going to be “as good as gold”.</a:t>
            </a:r>
          </a:p>
          <a:p>
            <a:pPr marL="0" indent="0">
              <a:buNone/>
            </a:pPr>
            <a:r>
              <a:rPr lang="en-GB" sz="2600" i="1" dirty="0" smtClean="0"/>
              <a:t>Countries </a:t>
            </a:r>
            <a:r>
              <a:rPr lang="en-GB" sz="2600" i="1" dirty="0"/>
              <a:t>in balance of payments difficulties could receive </a:t>
            </a:r>
            <a:r>
              <a:rPr lang="en-GB" sz="2600" i="1" dirty="0" smtClean="0"/>
              <a:t>short-term help </a:t>
            </a:r>
            <a:r>
              <a:rPr lang="en-GB" sz="2600" i="1" dirty="0"/>
              <a:t>from the </a:t>
            </a:r>
            <a:r>
              <a:rPr lang="en-GB" sz="2600" i="1" dirty="0" smtClean="0"/>
              <a:t>IMF, </a:t>
            </a:r>
            <a:r>
              <a:rPr lang="en-GB" sz="2600" i="1" dirty="0"/>
              <a:t>and it could sanction changes in </a:t>
            </a:r>
            <a:r>
              <a:rPr lang="en-GB" sz="2600" i="1" dirty="0" smtClean="0"/>
              <a:t>exchange </a:t>
            </a:r>
            <a:r>
              <a:rPr lang="en-GB" sz="2600" i="1" dirty="0"/>
              <a:t>rates when necessary</a:t>
            </a:r>
            <a:r>
              <a:rPr lang="en-GB" sz="2600" i="1" dirty="0" smtClean="0"/>
              <a:t>.</a:t>
            </a:r>
            <a:endParaRPr lang="en-GB" sz="2600" i="1" dirty="0"/>
          </a:p>
          <a:p>
            <a:endParaRPr lang="en-GB" b="1" dirty="0" smtClean="0"/>
          </a:p>
          <a:p>
            <a:r>
              <a:rPr lang="en-GB" b="1" dirty="0" smtClean="0"/>
              <a:t>The </a:t>
            </a:r>
            <a:r>
              <a:rPr lang="en-GB" b="1" dirty="0"/>
              <a:t>World Bank </a:t>
            </a:r>
            <a:r>
              <a:rPr lang="en-GB" dirty="0"/>
              <a:t>(officially the </a:t>
            </a:r>
            <a:r>
              <a:rPr lang="en-GB" b="1" dirty="0"/>
              <a:t>International Bank for Reconstruction and Development</a:t>
            </a:r>
            <a:r>
              <a:rPr lang="en-GB" dirty="0"/>
              <a:t>) was set up to make long-term loans "facilitating the investment of capital for productive purposes, including the restoration of economies destroyed or disrupted by war [and] the reconversion of productive facilities to peacetime needs". </a:t>
            </a:r>
          </a:p>
          <a:p>
            <a:endParaRPr lang="en-GB" dirty="0"/>
          </a:p>
        </p:txBody>
      </p:sp>
    </p:spTree>
    <p:extLst>
      <p:ext uri="{BB962C8B-B14F-4D97-AF65-F5344CB8AC3E}">
        <p14:creationId xmlns:p14="http://schemas.microsoft.com/office/powerpoint/2010/main" val="228360677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noAutofit/>
          </a:bodyPr>
          <a:lstStyle/>
          <a:p>
            <a:r>
              <a:rPr lang="en-GB" sz="4000" b="1" dirty="0" smtClean="0">
                <a:latin typeface="+mn-lt"/>
              </a:rPr>
              <a:t>An early change of plan</a:t>
            </a:r>
            <a:endParaRPr lang="en-GB" sz="4000" b="1" dirty="0">
              <a:latin typeface="+mn-lt"/>
            </a:endParaRPr>
          </a:p>
        </p:txBody>
      </p:sp>
      <p:sp>
        <p:nvSpPr>
          <p:cNvPr id="7" name="Content Placeholder 6"/>
          <p:cNvSpPr>
            <a:spLocks noGrp="1"/>
          </p:cNvSpPr>
          <p:nvPr>
            <p:ph idx="1"/>
          </p:nvPr>
        </p:nvSpPr>
        <p:spPr>
          <a:xfrm>
            <a:off x="457200" y="1124744"/>
            <a:ext cx="8229600" cy="5001419"/>
          </a:xfrm>
        </p:spPr>
        <p:txBody>
          <a:bodyPr>
            <a:normAutofit/>
          </a:bodyPr>
          <a:lstStyle/>
          <a:p>
            <a:r>
              <a:rPr lang="en-GB" sz="2400" b="1" dirty="0" smtClean="0"/>
              <a:t>Shattered </a:t>
            </a:r>
            <a:r>
              <a:rPr lang="en-GB" sz="2400" b="1" dirty="0"/>
              <a:t>European economies effectively boycott the loans available from the IBRD (World </a:t>
            </a:r>
            <a:r>
              <a:rPr lang="en-GB" sz="2400" b="1" dirty="0" smtClean="0"/>
              <a:t>Bank)</a:t>
            </a:r>
          </a:p>
          <a:p>
            <a:r>
              <a:rPr lang="en-GB" sz="2400" b="1" dirty="0" smtClean="0"/>
              <a:t>Instead, the US launches the </a:t>
            </a:r>
            <a:r>
              <a:rPr lang="en-GB" sz="2400" b="1" i="1" dirty="0" smtClean="0"/>
              <a:t>Marshall </a:t>
            </a:r>
            <a:r>
              <a:rPr lang="en-GB" sz="2400" b="1" i="1" dirty="0"/>
              <a:t>Plan </a:t>
            </a:r>
            <a:r>
              <a:rPr lang="en-GB" sz="2400" b="1" dirty="0" smtClean="0"/>
              <a:t>in 1948</a:t>
            </a:r>
          </a:p>
          <a:p>
            <a:r>
              <a:rPr lang="en-GB" sz="2400" b="1" dirty="0" smtClean="0"/>
              <a:t>A different role evolves for the IBRD and the IMF: </a:t>
            </a:r>
            <a:r>
              <a:rPr lang="en-GB" sz="2400" b="1" i="1" dirty="0" smtClean="0"/>
              <a:t>chiefly</a:t>
            </a:r>
            <a:r>
              <a:rPr lang="en-GB" sz="2400" b="1" dirty="0" smtClean="0"/>
              <a:t>, loans to the post-colonial world </a:t>
            </a:r>
            <a:endParaRPr lang="en-GB" sz="2400" b="1" dirty="0"/>
          </a:p>
          <a:p>
            <a:pPr marL="0" indent="0">
              <a:buNone/>
            </a:pPr>
            <a:r>
              <a:rPr lang="en-GB" dirty="0" smtClean="0"/>
              <a:t> </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7" y="3717032"/>
            <a:ext cx="2616317" cy="269181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3237" y="3717032"/>
            <a:ext cx="2297195" cy="269181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26251" y="3717032"/>
            <a:ext cx="2485909" cy="2808312"/>
          </a:xfrm>
          <a:prstGeom prst="rect">
            <a:avLst/>
          </a:prstGeom>
        </p:spPr>
      </p:pic>
    </p:spTree>
    <p:extLst>
      <p:ext uri="{BB962C8B-B14F-4D97-AF65-F5344CB8AC3E}">
        <p14:creationId xmlns:p14="http://schemas.microsoft.com/office/powerpoint/2010/main" val="409004708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After 1971</a:t>
            </a:r>
            <a:endParaRPr lang="en-GB" b="1" dirty="0">
              <a:latin typeface="+mn-lt"/>
            </a:endParaRP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Financial globalisation</a:t>
            </a:r>
            <a:r>
              <a:rPr lang="en-GB" dirty="0"/>
              <a:t> </a:t>
            </a:r>
          </a:p>
          <a:p>
            <a:r>
              <a:rPr lang="en-GB" dirty="0"/>
              <a:t>T</a:t>
            </a:r>
            <a:r>
              <a:rPr lang="en-GB" dirty="0" smtClean="0"/>
              <a:t>he </a:t>
            </a:r>
            <a:r>
              <a:rPr lang="en-GB" dirty="0"/>
              <a:t>end of the Bretton Woods system unleashed two decades of financial globalisation, encouraged by the deregulation not just of currency markets, but also of rules about banking and investment. </a:t>
            </a:r>
          </a:p>
          <a:p>
            <a:endParaRPr lang="en-GB" dirty="0"/>
          </a:p>
          <a:p>
            <a:r>
              <a:rPr lang="en-GB" dirty="0"/>
              <a:t>This led to increased flows of </a:t>
            </a:r>
            <a:r>
              <a:rPr lang="en-GB" dirty="0" smtClean="0"/>
              <a:t>loans from </a:t>
            </a:r>
            <a:r>
              <a:rPr lang="en-GB" i="1" dirty="0" smtClean="0"/>
              <a:t>private banks</a:t>
            </a:r>
            <a:r>
              <a:rPr lang="en-GB" dirty="0" smtClean="0"/>
              <a:t> </a:t>
            </a:r>
            <a:r>
              <a:rPr lang="en-GB" dirty="0"/>
              <a:t>to rich and poor countries alike, which helped boost growth but also created greater instability. </a:t>
            </a:r>
            <a:endParaRPr lang="en-GB" dirty="0" smtClean="0"/>
          </a:p>
          <a:p>
            <a:endParaRPr lang="en-GB" dirty="0"/>
          </a:p>
          <a:p>
            <a:r>
              <a:rPr lang="en-GB" dirty="0" smtClean="0"/>
              <a:t>Since the 1980s, further economic and political changes on the world </a:t>
            </a:r>
            <a:r>
              <a:rPr lang="en-GB" dirty="0"/>
              <a:t>s</a:t>
            </a:r>
            <a:r>
              <a:rPr lang="en-GB" dirty="0" smtClean="0"/>
              <a:t>tage (Reaganomics/Monetarism) meant that the US increasingly tasked the IMF with policing international debts to ensure the stability of the international banking sector.</a:t>
            </a:r>
            <a:endParaRPr lang="en-GB" dirty="0"/>
          </a:p>
          <a:p>
            <a:pPr marL="0" indent="0">
              <a:buNone/>
            </a:pPr>
            <a:endParaRPr lang="en-GB" dirty="0"/>
          </a:p>
        </p:txBody>
      </p:sp>
    </p:spTree>
    <p:extLst>
      <p:ext uri="{BB962C8B-B14F-4D97-AF65-F5344CB8AC3E}">
        <p14:creationId xmlns:p14="http://schemas.microsoft.com/office/powerpoint/2010/main" val="178119102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600" b="1" dirty="0" smtClean="0">
                <a:latin typeface="+mn-lt"/>
              </a:rPr>
              <a:t>The problem of debt and indebtedness</a:t>
            </a:r>
            <a:endParaRPr lang="en-GB" sz="3600" b="1" dirty="0">
              <a:latin typeface="+mn-lt"/>
            </a:endParaRPr>
          </a:p>
        </p:txBody>
      </p:sp>
      <p:sp>
        <p:nvSpPr>
          <p:cNvPr id="6" name="Content Placeholder 5"/>
          <p:cNvSpPr>
            <a:spLocks noGrp="1"/>
          </p:cNvSpPr>
          <p:nvPr>
            <p:ph idx="1"/>
          </p:nvPr>
        </p:nvSpPr>
        <p:spPr>
          <a:xfrm>
            <a:off x="457200" y="1196752"/>
            <a:ext cx="8229600" cy="5328592"/>
          </a:xfrm>
        </p:spPr>
        <p:txBody>
          <a:bodyPr>
            <a:normAutofit/>
          </a:bodyPr>
          <a:lstStyle/>
          <a:p>
            <a:pPr marL="0" indent="0">
              <a:buNone/>
            </a:pPr>
            <a:r>
              <a:rPr lang="en-GB" sz="2400" dirty="0" smtClean="0"/>
              <a:t>With the launch of Marshall Aid in 1948, the </a:t>
            </a:r>
            <a:r>
              <a:rPr lang="en-GB" sz="2400" dirty="0"/>
              <a:t>focus of the World </a:t>
            </a:r>
            <a:r>
              <a:rPr lang="en-GB" sz="2400" dirty="0" smtClean="0"/>
              <a:t>Bank </a:t>
            </a:r>
            <a:r>
              <a:rPr lang="en-GB" sz="2400" dirty="0"/>
              <a:t>shifted to </a:t>
            </a:r>
            <a:r>
              <a:rPr lang="en-GB" sz="2400" dirty="0" smtClean="0"/>
              <a:t>providing loans to the </a:t>
            </a:r>
            <a:r>
              <a:rPr lang="en-GB" sz="2400" i="1" dirty="0"/>
              <a:t>developing </a:t>
            </a:r>
            <a:r>
              <a:rPr lang="en-GB" sz="2400" i="1" dirty="0" smtClean="0"/>
              <a:t>countries</a:t>
            </a:r>
            <a:endParaRPr lang="en-GB" sz="2400" dirty="0"/>
          </a:p>
          <a:p>
            <a:pPr marL="0" indent="0">
              <a:buNone/>
            </a:pPr>
            <a:endParaRPr lang="en-GB" sz="2400" dirty="0"/>
          </a:p>
          <a:p>
            <a:pPr marL="0" indent="0">
              <a:buNone/>
            </a:pPr>
            <a:r>
              <a:rPr lang="en-GB" sz="2400" dirty="0" smtClean="0"/>
              <a:t>In 1960, the World Bank’s special </a:t>
            </a:r>
            <a:r>
              <a:rPr lang="en-GB" sz="2400" dirty="0"/>
              <a:t>low-interest loan arm, </a:t>
            </a:r>
            <a:r>
              <a:rPr lang="en-GB" sz="2400" dirty="0" smtClean="0"/>
              <a:t>the International development Association (IDA) was set up.</a:t>
            </a:r>
          </a:p>
          <a:p>
            <a:pPr marL="0" indent="0">
              <a:buNone/>
            </a:pPr>
            <a:r>
              <a:rPr lang="en-GB" sz="2000" dirty="0" smtClean="0"/>
              <a:t>See: </a:t>
            </a:r>
            <a:r>
              <a:rPr lang="en-GB" sz="2000" dirty="0" smtClean="0">
                <a:hlinkClick r:id="rId2"/>
              </a:rPr>
              <a:t>http</a:t>
            </a:r>
            <a:r>
              <a:rPr lang="en-GB" sz="2000" dirty="0">
                <a:hlinkClick r:id="rId2"/>
              </a:rPr>
              <a:t>://ida.worldbank.org</a:t>
            </a:r>
            <a:r>
              <a:rPr lang="en-GB" sz="2000" dirty="0" smtClean="0">
                <a:hlinkClick r:id="rId2"/>
              </a:rPr>
              <a:t>/</a:t>
            </a:r>
            <a:endParaRPr lang="en-GB" sz="2000" dirty="0" smtClean="0"/>
          </a:p>
          <a:p>
            <a:pPr marL="0" indent="0">
              <a:buNone/>
            </a:pPr>
            <a:r>
              <a:rPr lang="en-GB" dirty="0" smtClean="0"/>
              <a:t> </a:t>
            </a:r>
          </a:p>
          <a:p>
            <a:pPr marL="0" indent="0">
              <a:buNone/>
            </a:pPr>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sz="2200" dirty="0" smtClean="0"/>
          </a:p>
          <a:p>
            <a:pPr marL="0" indent="0">
              <a:buNone/>
            </a:pPr>
            <a:endParaRPr lang="en-GB" sz="22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818" y="3789039"/>
            <a:ext cx="4314847" cy="259811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8064" y="3286368"/>
            <a:ext cx="3240360" cy="3100783"/>
          </a:xfrm>
          <a:prstGeom prst="rect">
            <a:avLst/>
          </a:prstGeom>
        </p:spPr>
      </p:pic>
    </p:spTree>
    <p:extLst>
      <p:ext uri="{BB962C8B-B14F-4D97-AF65-F5344CB8AC3E}">
        <p14:creationId xmlns:p14="http://schemas.microsoft.com/office/powerpoint/2010/main" val="365268418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1800" dirty="0" smtClean="0"/>
              <a:t/>
            </a:r>
            <a:br>
              <a:rPr lang="en-GB" sz="1800" dirty="0" smtClean="0"/>
            </a:br>
            <a:r>
              <a:rPr lang="en-GB" sz="1800" dirty="0"/>
              <a:t/>
            </a:r>
            <a:br>
              <a:rPr lang="en-GB" sz="1800" dirty="0"/>
            </a:br>
            <a:r>
              <a:rPr lang="en-GB" sz="1800" dirty="0" smtClean="0"/>
              <a:t>Sustainable Development in an Era of Globalisation? HPAN4008: Part 8</a:t>
            </a:r>
            <a:br>
              <a:rPr lang="en-GB" sz="1800" dirty="0" smtClean="0"/>
            </a:br>
            <a:r>
              <a:rPr lang="en-GB" sz="4000" b="1" dirty="0" smtClean="0">
                <a:latin typeface="+mn-lt"/>
              </a:rPr>
              <a:t>Models and Theories of World Order and Economic Development</a:t>
            </a:r>
            <a:r>
              <a:rPr lang="en-GB" sz="3200" dirty="0" smtClean="0"/>
              <a:t/>
            </a:r>
            <a:br>
              <a:rPr lang="en-GB" sz="3200" dirty="0" smtClean="0"/>
            </a:br>
            <a:endParaRPr lang="en-GB" sz="32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1792951"/>
            <a:ext cx="5544616" cy="4306079"/>
          </a:xfrm>
        </p:spPr>
      </p:pic>
    </p:spTree>
    <p:extLst>
      <p:ext uri="{BB962C8B-B14F-4D97-AF65-F5344CB8AC3E}">
        <p14:creationId xmlns:p14="http://schemas.microsoft.com/office/powerpoint/2010/main" val="2175898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r>
              <a:rPr lang="en-GB" b="1" dirty="0" smtClean="0">
                <a:latin typeface="+mn-lt"/>
              </a:rPr>
              <a:t>Theories of “Development” in the post-colonial epoch</a:t>
            </a:r>
            <a:endParaRPr lang="en-GB" b="1" dirty="0">
              <a:latin typeface="+mn-lt"/>
            </a:endParaRPr>
          </a:p>
        </p:txBody>
      </p:sp>
      <p:sp>
        <p:nvSpPr>
          <p:cNvPr id="3" name="Content Placeholder 2"/>
          <p:cNvSpPr>
            <a:spLocks noGrp="1"/>
          </p:cNvSpPr>
          <p:nvPr>
            <p:ph idx="1"/>
          </p:nvPr>
        </p:nvSpPr>
        <p:spPr/>
        <p:txBody>
          <a:bodyPr>
            <a:normAutofit fontScale="92500" lnSpcReduction="10000"/>
          </a:bodyPr>
          <a:lstStyle/>
          <a:p>
            <a:r>
              <a:rPr lang="en-GB" b="1" dirty="0" smtClean="0"/>
              <a:t>Modernisation Theory: </a:t>
            </a:r>
            <a:r>
              <a:rPr lang="en-GB" sz="2800" b="1" dirty="0" smtClean="0"/>
              <a:t>popular in the 1950s-</a:t>
            </a:r>
          </a:p>
          <a:p>
            <a:pPr marL="0" indent="0">
              <a:buNone/>
            </a:pPr>
            <a:r>
              <a:rPr lang="en-GB" sz="2800" b="1" dirty="0"/>
              <a:t> </a:t>
            </a:r>
            <a:r>
              <a:rPr lang="en-GB" sz="2800" b="1" dirty="0" smtClean="0"/>
              <a:t>    mid-1960s</a:t>
            </a:r>
          </a:p>
          <a:p>
            <a:r>
              <a:rPr lang="en-GB" b="1" dirty="0" smtClean="0"/>
              <a:t>Structuralism and Dependency Theory: </a:t>
            </a:r>
            <a:r>
              <a:rPr lang="en-GB" sz="2800" b="1" dirty="0" smtClean="0"/>
              <a:t>mid-1960s-1970s</a:t>
            </a:r>
          </a:p>
          <a:p>
            <a:r>
              <a:rPr lang="en-GB" sz="3000" b="1" dirty="0" smtClean="0"/>
              <a:t>Basic Needs Theory</a:t>
            </a:r>
            <a:r>
              <a:rPr lang="en-GB" sz="2800" b="1" dirty="0" smtClean="0"/>
              <a:t>: 1970s</a:t>
            </a:r>
          </a:p>
          <a:p>
            <a:r>
              <a:rPr lang="en-GB" b="1" dirty="0" smtClean="0"/>
              <a:t>Neo-Classical Counter-Revolution/Neo-Liberalism/The Washington Consensus: </a:t>
            </a:r>
            <a:r>
              <a:rPr lang="en-GB" sz="2600" b="1" dirty="0" smtClean="0"/>
              <a:t>1980s-1990s</a:t>
            </a:r>
          </a:p>
          <a:p>
            <a:r>
              <a:rPr lang="en-GB" b="1" dirty="0" smtClean="0"/>
              <a:t>Human Development Theory: </a:t>
            </a:r>
            <a:r>
              <a:rPr lang="en-GB" sz="2600" b="1" dirty="0" smtClean="0"/>
              <a:t>1990s</a:t>
            </a:r>
          </a:p>
          <a:p>
            <a:r>
              <a:rPr lang="en-GB" b="1" dirty="0" smtClean="0"/>
              <a:t>Post-Development Theory: </a:t>
            </a:r>
            <a:r>
              <a:rPr lang="en-GB" sz="2600" b="1" dirty="0" smtClean="0"/>
              <a:t>2000s</a:t>
            </a:r>
          </a:p>
          <a:p>
            <a:r>
              <a:rPr lang="en-GB" b="1" dirty="0" smtClean="0"/>
              <a:t>Sustainable Development: </a:t>
            </a:r>
            <a:r>
              <a:rPr lang="en-GB" sz="2600" b="1" dirty="0" smtClean="0"/>
              <a:t>the latest thing?</a:t>
            </a:r>
          </a:p>
          <a:p>
            <a:pPr marL="0" indent="0">
              <a:buNone/>
            </a:pPr>
            <a:endParaRPr lang="en-GB" dirty="0"/>
          </a:p>
        </p:txBody>
      </p:sp>
    </p:spTree>
    <p:extLst>
      <p:ext uri="{BB962C8B-B14F-4D97-AF65-F5344CB8AC3E}">
        <p14:creationId xmlns:p14="http://schemas.microsoft.com/office/powerpoint/2010/main" val="26209656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200" dirty="0" smtClean="0">
                <a:latin typeface="+mn-lt"/>
              </a:rPr>
              <a:t>Sustainable </a:t>
            </a:r>
            <a:r>
              <a:rPr lang="en-GB" sz="2200" dirty="0">
                <a:latin typeface="+mn-lt"/>
              </a:rPr>
              <a:t>Development in an Era of Globalisation? </a:t>
            </a:r>
            <a:r>
              <a:rPr lang="en-GB" sz="2200" dirty="0" smtClean="0">
                <a:latin typeface="+mn-lt"/>
              </a:rPr>
              <a:t>HPAN4008: Part 9</a:t>
            </a:r>
            <a:r>
              <a:rPr lang="en-GB" sz="844" dirty="0">
                <a:latin typeface="+mn-lt"/>
              </a:rPr>
              <a:t/>
            </a:r>
            <a:br>
              <a:rPr lang="en-GB" sz="844" dirty="0">
                <a:latin typeface="+mn-lt"/>
              </a:rPr>
            </a:br>
            <a:r>
              <a:rPr lang="en-GB" b="1" dirty="0" smtClean="0">
                <a:latin typeface="+mn-lt"/>
              </a:rPr>
              <a:t>Worldwide Sustainability – Globalisation and/or Development?</a:t>
            </a:r>
            <a:endParaRPr lang="en-GB" b="1" dirty="0">
              <a:latin typeface="+mn-lt"/>
            </a:endParaRPr>
          </a:p>
        </p:txBody>
      </p:sp>
      <p:pic>
        <p:nvPicPr>
          <p:cNvPr id="2"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7355" y="1802931"/>
            <a:ext cx="6179573" cy="4628714"/>
          </a:xfrm>
        </p:spPr>
      </p:pic>
    </p:spTree>
    <p:extLst>
      <p:ext uri="{BB962C8B-B14F-4D97-AF65-F5344CB8AC3E}">
        <p14:creationId xmlns:p14="http://schemas.microsoft.com/office/powerpoint/2010/main" val="22139262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i="1" dirty="0" smtClean="0">
                <a:latin typeface="+mn-lt"/>
              </a:rPr>
              <a:t>Sustainable Development </a:t>
            </a:r>
            <a:r>
              <a:rPr lang="en-GB" sz="4000" b="1" dirty="0" smtClean="0">
                <a:latin typeface="+mn-lt"/>
              </a:rPr>
              <a:t>defined</a:t>
            </a:r>
            <a:endParaRPr lang="en-GB" sz="4000"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9496" y="1690689"/>
            <a:ext cx="7665854" cy="3805084"/>
          </a:xfrm>
        </p:spPr>
      </p:pic>
    </p:spTree>
    <p:extLst>
      <p:ext uri="{BB962C8B-B14F-4D97-AF65-F5344CB8AC3E}">
        <p14:creationId xmlns:p14="http://schemas.microsoft.com/office/powerpoint/2010/main" val="22477631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So, what are the contemporary global challenges?</a:t>
            </a:r>
            <a:endParaRPr lang="en-GB" b="1" dirty="0">
              <a:latin typeface="+mn-lt"/>
            </a:endParaRPr>
          </a:p>
        </p:txBody>
      </p:sp>
      <p:sp>
        <p:nvSpPr>
          <p:cNvPr id="3" name="Content Placeholder 2"/>
          <p:cNvSpPr>
            <a:spLocks noGrp="1"/>
          </p:cNvSpPr>
          <p:nvPr>
            <p:ph idx="1"/>
          </p:nvPr>
        </p:nvSpPr>
        <p:spPr/>
        <p:txBody>
          <a:bodyPr>
            <a:normAutofit fontScale="77500" lnSpcReduction="20000"/>
          </a:bodyPr>
          <a:lstStyle/>
          <a:p>
            <a:r>
              <a:rPr lang="en-GB" dirty="0"/>
              <a:t>Population </a:t>
            </a:r>
            <a:r>
              <a:rPr lang="en-GB" dirty="0" smtClean="0"/>
              <a:t>trends</a:t>
            </a:r>
          </a:p>
          <a:p>
            <a:r>
              <a:rPr lang="en-GB" dirty="0" smtClean="0"/>
              <a:t>Resources and output</a:t>
            </a:r>
            <a:endParaRPr lang="en-GB" dirty="0"/>
          </a:p>
          <a:p>
            <a:r>
              <a:rPr lang="en-GB" dirty="0"/>
              <a:t>Climate </a:t>
            </a:r>
            <a:r>
              <a:rPr lang="en-GB" dirty="0" smtClean="0"/>
              <a:t>change: desertification, rising sea levels</a:t>
            </a:r>
            <a:endParaRPr lang="en-GB" dirty="0"/>
          </a:p>
          <a:p>
            <a:r>
              <a:rPr lang="en-GB" dirty="0" smtClean="0"/>
              <a:t>Deforestation</a:t>
            </a:r>
          </a:p>
          <a:p>
            <a:r>
              <a:rPr lang="en-GB" dirty="0" smtClean="0"/>
              <a:t>Climate-driven </a:t>
            </a:r>
            <a:r>
              <a:rPr lang="en-GB" dirty="0"/>
              <a:t>m</a:t>
            </a:r>
            <a:r>
              <a:rPr lang="en-GB" dirty="0" smtClean="0"/>
              <a:t>ass migration</a:t>
            </a:r>
            <a:endParaRPr lang="en-GB" dirty="0"/>
          </a:p>
          <a:p>
            <a:endParaRPr lang="en-GB" dirty="0" smtClean="0"/>
          </a:p>
          <a:p>
            <a:r>
              <a:rPr lang="en-GB" dirty="0" smtClean="0"/>
              <a:t>Peak </a:t>
            </a:r>
            <a:r>
              <a:rPr lang="en-GB" dirty="0"/>
              <a:t>oil</a:t>
            </a:r>
          </a:p>
          <a:p>
            <a:r>
              <a:rPr lang="en-GB" dirty="0"/>
              <a:t>Carbon descent</a:t>
            </a:r>
          </a:p>
          <a:p>
            <a:r>
              <a:rPr lang="en-GB" dirty="0"/>
              <a:t>Quality of life and Inequality: </a:t>
            </a:r>
            <a:r>
              <a:rPr lang="en-GB" dirty="0" err="1"/>
              <a:t>Gini</a:t>
            </a:r>
            <a:r>
              <a:rPr lang="en-GB" dirty="0"/>
              <a:t> and Robin Hood</a:t>
            </a:r>
          </a:p>
          <a:p>
            <a:r>
              <a:rPr lang="en-GB" dirty="0"/>
              <a:t>Growth and development: or “transition”</a:t>
            </a:r>
          </a:p>
          <a:p>
            <a:r>
              <a:rPr lang="en-GB" dirty="0"/>
              <a:t>Implications worldwide, not only in “Third World”</a:t>
            </a:r>
          </a:p>
          <a:p>
            <a:r>
              <a:rPr lang="en-GB" dirty="0"/>
              <a:t>Active citizenship</a:t>
            </a:r>
          </a:p>
          <a:p>
            <a:pPr marL="0" indent="0">
              <a:buNone/>
            </a:pPr>
            <a:endParaRPr lang="en-GB" dirty="0"/>
          </a:p>
        </p:txBody>
      </p:sp>
    </p:spTree>
    <p:extLst>
      <p:ext uri="{BB962C8B-B14F-4D97-AF65-F5344CB8AC3E}">
        <p14:creationId xmlns:p14="http://schemas.microsoft.com/office/powerpoint/2010/main" val="17478356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rPr>
              <a:t>Population Growth</a:t>
            </a: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6828" y="1825625"/>
            <a:ext cx="6850343" cy="4351338"/>
          </a:xfrm>
        </p:spPr>
      </p:pic>
    </p:spTree>
    <p:extLst>
      <p:ext uri="{BB962C8B-B14F-4D97-AF65-F5344CB8AC3E}">
        <p14:creationId xmlns:p14="http://schemas.microsoft.com/office/powerpoint/2010/main" val="31030204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85000"/>
            </a:schemeClr>
          </a:solidFill>
        </p:spPr>
        <p:txBody>
          <a:bodyPr>
            <a:normAutofit/>
          </a:bodyPr>
          <a:lstStyle/>
          <a:p>
            <a:r>
              <a:rPr lang="en-GB" sz="5400" b="1" dirty="0" smtClean="0">
                <a:latin typeface="+mn-lt"/>
              </a:rPr>
              <a:t>Dilemmas and debate</a:t>
            </a:r>
            <a:endParaRPr lang="en-GB" sz="5400" b="1" dirty="0">
              <a:latin typeface="+mn-lt"/>
            </a:endParaRPr>
          </a:p>
        </p:txBody>
      </p:sp>
      <p:sp>
        <p:nvSpPr>
          <p:cNvPr id="3" name="Content Placeholder 2"/>
          <p:cNvSpPr>
            <a:spLocks noGrp="1"/>
          </p:cNvSpPr>
          <p:nvPr>
            <p:ph idx="1"/>
          </p:nvPr>
        </p:nvSpPr>
        <p:spPr>
          <a:xfrm>
            <a:off x="628650" y="1563329"/>
            <a:ext cx="7886700" cy="5161936"/>
          </a:xfrm>
          <a:solidFill>
            <a:srgbClr val="FFC000"/>
          </a:solidFill>
        </p:spPr>
        <p:txBody>
          <a:bodyPr/>
          <a:lstStyle/>
          <a:p>
            <a:r>
              <a:rPr lang="en-GB" sz="2400" b="1" dirty="0"/>
              <a:t>Quality of life and Inequality: </a:t>
            </a:r>
            <a:r>
              <a:rPr lang="en-GB" sz="2400" b="1" dirty="0" smtClean="0"/>
              <a:t>the </a:t>
            </a:r>
            <a:r>
              <a:rPr lang="en-GB" sz="2400" b="1" dirty="0" err="1" smtClean="0"/>
              <a:t>Gini</a:t>
            </a:r>
            <a:r>
              <a:rPr lang="en-GB" sz="2400" b="1" dirty="0" smtClean="0"/>
              <a:t> Coefficient and the Robin Hood Index – </a:t>
            </a:r>
            <a:r>
              <a:rPr lang="en-GB" sz="2400" b="1" i="1" dirty="0" smtClean="0"/>
              <a:t>Quality</a:t>
            </a:r>
            <a:r>
              <a:rPr lang="en-GB" sz="2400" b="1" dirty="0" smtClean="0"/>
              <a:t> of Life</a:t>
            </a:r>
            <a:endParaRPr lang="en-GB" sz="2400" b="1" dirty="0"/>
          </a:p>
          <a:p>
            <a:r>
              <a:rPr lang="en-GB" sz="2400" b="1" dirty="0"/>
              <a:t>Growth and development: or “transition”</a:t>
            </a:r>
          </a:p>
          <a:p>
            <a:r>
              <a:rPr lang="en-GB" sz="2400" b="1" dirty="0"/>
              <a:t>Implications worldwide, not only in “Third World</a:t>
            </a:r>
            <a:r>
              <a:rPr lang="en-GB" sz="2400" b="1" dirty="0" smtClean="0"/>
              <a:t>”: sharing resources equitably and sustainably</a:t>
            </a:r>
            <a:endParaRPr lang="en-GB" sz="2400" b="1" dirty="0"/>
          </a:p>
          <a:p>
            <a:r>
              <a:rPr lang="en-GB" sz="2400" b="1" dirty="0"/>
              <a:t>Active </a:t>
            </a:r>
            <a:r>
              <a:rPr lang="en-GB" sz="2400" b="1" dirty="0" smtClean="0"/>
              <a:t>citizenship and Global Justice</a:t>
            </a:r>
            <a:endParaRPr lang="en-GB" sz="2400" b="1"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0083" y="4144297"/>
            <a:ext cx="3400425" cy="19240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8378" y="4144297"/>
            <a:ext cx="2143125" cy="2143125"/>
          </a:xfrm>
          <a:prstGeom prst="rect">
            <a:avLst/>
          </a:prstGeom>
        </p:spPr>
      </p:pic>
    </p:spTree>
    <p:extLst>
      <p:ext uri="{BB962C8B-B14F-4D97-AF65-F5344CB8AC3E}">
        <p14:creationId xmlns:p14="http://schemas.microsoft.com/office/powerpoint/2010/main" val="30986632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TotalTime>
  <Words>1661</Words>
  <Application>Microsoft Office PowerPoint</Application>
  <PresentationFormat>On-screen Show (4:3)</PresentationFormat>
  <Paragraphs>211</Paragraphs>
  <Slides>46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Calibri Light</vt:lpstr>
      <vt:lpstr>Office Theme</vt:lpstr>
      <vt:lpstr>Sustainable Development in an Era of Globalisation? HPAN4008: Part 10 Revision and Review</vt:lpstr>
      <vt:lpstr>Sustainable Development in an Era of Globalisation?</vt:lpstr>
      <vt:lpstr>   Sustainable Development in a Era of Globalisation?  Rich and poor countries – why?  What ethical and political problems arise from the differences between rich and poor countries? </vt:lpstr>
      <vt:lpstr>UN Millennium Development Goals 2000-2015 and UN Sustainable Development Goals 2015-2030</vt:lpstr>
      <vt:lpstr>  Sustainable Development in an Era of Globalisation? HPAN4008: Part 2  Historical Perspectives – the Growth of World Trade</vt:lpstr>
      <vt:lpstr>The Early Medieval World</vt:lpstr>
      <vt:lpstr>The European Age of Reconnaissance and Discovery (the 15th century)</vt:lpstr>
      <vt:lpstr>Britain’s naval supremacy after 1763 Slavers and the “Triangular Trade”</vt:lpstr>
      <vt:lpstr>The “Primitive Accumulation of Capital”</vt:lpstr>
      <vt:lpstr>   Sustainable Development in an Era of Globalisation? HPAN4008: Part 3 Industrialisation  </vt:lpstr>
      <vt:lpstr>Industry and Urbanisation in Britain</vt:lpstr>
      <vt:lpstr>Key inventions in the “industrial revolution” in Britain</vt:lpstr>
      <vt:lpstr>Finance: Joint Stock Companies The East India Company (1600)</vt:lpstr>
      <vt:lpstr>Different models of industrialisation</vt:lpstr>
      <vt:lpstr>The “Communist” model of industrialisation</vt:lpstr>
      <vt:lpstr>The “Soviet Model”</vt:lpstr>
      <vt:lpstr>Sustainable Development in an Era of Globalisation? HPAN4008: Part 4 Colonialism and Imperialism</vt:lpstr>
      <vt:lpstr>Spain and Portugal Colonial possessions by the early 16th century</vt:lpstr>
      <vt:lpstr> Colonial expansion of England  </vt:lpstr>
      <vt:lpstr> Colonial Rivalries in N America:  the state of play  by 1763   </vt:lpstr>
      <vt:lpstr>  Colonial revolts in the Age of Revolution Two very different narratives: USA and Haiti 1. Britain’s American Colonies 1776-1783 </vt:lpstr>
      <vt:lpstr>Expansion of USA: “Manifest destiny”</vt:lpstr>
      <vt:lpstr>2. Slave Revolt in San Domingo 1796-1801 Toussaint L’Ouverture and Haitian Independence</vt:lpstr>
      <vt:lpstr>“Informal” Empire: British investment and influence in Latin America</vt:lpstr>
      <vt:lpstr>Imperialism at its peak? The Scramble for Africa 1880-1900</vt:lpstr>
      <vt:lpstr> Imperialism – the Highest Stage of Capitalism? See: J A Hobson (1902) and V I Lenin (1917)</vt:lpstr>
      <vt:lpstr>Sustainable Development in an Era of Globalisation? HPAN4008: Part 5 Liberation and De-Colonisation</vt:lpstr>
      <vt:lpstr>Liberation and De-Colonisation</vt:lpstr>
      <vt:lpstr>The aftermath of independence in Latin America, 1830-1850</vt:lpstr>
      <vt:lpstr>Rebuilding the world order after 1945</vt:lpstr>
      <vt:lpstr>The End of Empire and the “Wind of Change”</vt:lpstr>
      <vt:lpstr>Sustainable Development in an Era of Globalisation? HPAN4008: Part 6 Post-1945: Eastern Europe and the Cold War</vt:lpstr>
      <vt:lpstr>The Cold War</vt:lpstr>
      <vt:lpstr>From Cold War to Détente and Peaceful Co-existence (and back again)</vt:lpstr>
      <vt:lpstr>Sustainable Development in an Era of Globalisation? HPAN4008: Part 7 Post-1945: Bretton Woods and a new world order</vt:lpstr>
      <vt:lpstr>Bretton Woods results</vt:lpstr>
      <vt:lpstr>An early change of plan</vt:lpstr>
      <vt:lpstr>After 1971</vt:lpstr>
      <vt:lpstr>The problem of debt and indebtedness</vt:lpstr>
      <vt:lpstr>  Sustainable Development in an Era of Globalisation? HPAN4008: Part 8 Models and Theories of World Order and Economic Development </vt:lpstr>
      <vt:lpstr>Theories of “Development” in the post-colonial epoch</vt:lpstr>
      <vt:lpstr>Sustainable Development in an Era of Globalisation? HPAN4008: Part 9 Worldwide Sustainability – Globalisation and/or Development?</vt:lpstr>
      <vt:lpstr>Sustainable Development defined</vt:lpstr>
      <vt:lpstr>So, what are the contemporary global challenges?</vt:lpstr>
      <vt:lpstr>Population Growth</vt:lpstr>
      <vt:lpstr>Dilemmas and debate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Bevan</dc:creator>
  <cp:lastModifiedBy>Andy Bevan</cp:lastModifiedBy>
  <cp:revision>17</cp:revision>
  <dcterms:created xsi:type="dcterms:W3CDTF">2016-12-09T13:18:04Z</dcterms:created>
  <dcterms:modified xsi:type="dcterms:W3CDTF">2020-01-17T15:33:42Z</dcterms:modified>
</cp:coreProperties>
</file>