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FFD317-90BB-459B-B0EE-FCE6F8B8511D}" v="1" dt="2025-03-17T12:09:02.6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2" autoAdjust="0"/>
    <p:restoredTop sz="94660"/>
  </p:normalViewPr>
  <p:slideViewPr>
    <p:cSldViewPr snapToGrid="0">
      <p:cViewPr>
        <p:scale>
          <a:sx n="95" d="100"/>
          <a:sy n="95" d="100"/>
        </p:scale>
        <p:origin x="12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B3FFD317-90BB-459B-B0EE-FCE6F8B8511D}"/>
    <pc:docChg chg="custSel addSld modSld">
      <pc:chgData name="Simona Ferraraccio" userId="c9694aeb-2f50-401b-8abf-67f8a7106701" providerId="ADAL" clId="{B3FFD317-90BB-459B-B0EE-FCE6F8B8511D}" dt="2025-03-17T12:10:13.360" v="200" actId="13900"/>
      <pc:docMkLst>
        <pc:docMk/>
      </pc:docMkLst>
      <pc:sldChg chg="addSp modSp new mod setBg">
        <pc:chgData name="Simona Ferraraccio" userId="c9694aeb-2f50-401b-8abf-67f8a7106701" providerId="ADAL" clId="{B3FFD317-90BB-459B-B0EE-FCE6F8B8511D}" dt="2025-03-17T12:10:13.360" v="200" actId="13900"/>
        <pc:sldMkLst>
          <pc:docMk/>
          <pc:sldMk cId="3126794860" sldId="269"/>
        </pc:sldMkLst>
        <pc:spChg chg="mod">
          <ac:chgData name="Simona Ferraraccio" userId="c9694aeb-2f50-401b-8abf-67f8a7106701" providerId="ADAL" clId="{B3FFD317-90BB-459B-B0EE-FCE6F8B8511D}" dt="2025-03-17T12:09:54.214" v="196" actId="26606"/>
          <ac:spMkLst>
            <pc:docMk/>
            <pc:sldMk cId="3126794860" sldId="269"/>
            <ac:spMk id="2" creationId="{E8683097-718A-BB8C-AE16-0D7A19A09242}"/>
          </ac:spMkLst>
        </pc:spChg>
        <pc:spChg chg="mod">
          <ac:chgData name="Simona Ferraraccio" userId="c9694aeb-2f50-401b-8abf-67f8a7106701" providerId="ADAL" clId="{B3FFD317-90BB-459B-B0EE-FCE6F8B8511D}" dt="2025-03-17T12:10:13.360" v="200" actId="13900"/>
          <ac:spMkLst>
            <pc:docMk/>
            <pc:sldMk cId="3126794860" sldId="269"/>
            <ac:spMk id="3" creationId="{4BCEBE0F-42C4-D479-0CB0-CB5CACDA4273}"/>
          </ac:spMkLst>
        </pc:spChg>
        <pc:spChg chg="mod">
          <ac:chgData name="Simona Ferraraccio" userId="c9694aeb-2f50-401b-8abf-67f8a7106701" providerId="ADAL" clId="{B3FFD317-90BB-459B-B0EE-FCE6F8B8511D}" dt="2025-03-17T12:09:54.214" v="196" actId="26606"/>
          <ac:spMkLst>
            <pc:docMk/>
            <pc:sldMk cId="3126794860" sldId="269"/>
            <ac:spMk id="4" creationId="{8280E4A8-F5D8-5C2A-BF4E-EE9766C91CCB}"/>
          </ac:spMkLst>
        </pc:spChg>
        <pc:spChg chg="mod">
          <ac:chgData name="Simona Ferraraccio" userId="c9694aeb-2f50-401b-8abf-67f8a7106701" providerId="ADAL" clId="{B3FFD317-90BB-459B-B0EE-FCE6F8B8511D}" dt="2025-03-17T12:09:54.214" v="196" actId="26606"/>
          <ac:spMkLst>
            <pc:docMk/>
            <pc:sldMk cId="3126794860" sldId="269"/>
            <ac:spMk id="5" creationId="{6D22B8E3-4BE1-20F5-AA4B-7628C22BA83F}"/>
          </ac:spMkLst>
        </pc:spChg>
        <pc:spChg chg="add">
          <ac:chgData name="Simona Ferraraccio" userId="c9694aeb-2f50-401b-8abf-67f8a7106701" providerId="ADAL" clId="{B3FFD317-90BB-459B-B0EE-FCE6F8B8511D}" dt="2025-03-17T12:09:54.214" v="196" actId="26606"/>
          <ac:spMkLst>
            <pc:docMk/>
            <pc:sldMk cId="3126794860" sldId="269"/>
            <ac:spMk id="11" creationId="{18873D23-2DCF-4B31-A009-95721C06E8E1}"/>
          </ac:spMkLst>
        </pc:spChg>
        <pc:spChg chg="add">
          <ac:chgData name="Simona Ferraraccio" userId="c9694aeb-2f50-401b-8abf-67f8a7106701" providerId="ADAL" clId="{B3FFD317-90BB-459B-B0EE-FCE6F8B8511D}" dt="2025-03-17T12:09:54.214" v="196" actId="26606"/>
          <ac:spMkLst>
            <pc:docMk/>
            <pc:sldMk cId="3126794860" sldId="269"/>
            <ac:spMk id="13" creationId="{C13EF075-D4EF-4929-ADBC-91B27DA19955}"/>
          </ac:spMkLst>
        </pc:spChg>
        <pc:grpChg chg="add">
          <ac:chgData name="Simona Ferraraccio" userId="c9694aeb-2f50-401b-8abf-67f8a7106701" providerId="ADAL" clId="{B3FFD317-90BB-459B-B0EE-FCE6F8B8511D}" dt="2025-03-17T12:09:54.214" v="196" actId="26606"/>
          <ac:grpSpMkLst>
            <pc:docMk/>
            <pc:sldMk cId="3126794860" sldId="269"/>
            <ac:grpSpMk id="15" creationId="{DAA26DFA-AAB2-4973-9C17-16D587C7B198}"/>
          </ac:grpSpMkLst>
        </pc:grpChg>
        <pc:picChg chg="add mod">
          <ac:chgData name="Simona Ferraraccio" userId="c9694aeb-2f50-401b-8abf-67f8a7106701" providerId="ADAL" clId="{B3FFD317-90BB-459B-B0EE-FCE6F8B8511D}" dt="2025-03-17T12:09:02.642" v="183"/>
          <ac:picMkLst>
            <pc:docMk/>
            <pc:sldMk cId="3126794860" sldId="269"/>
            <ac:picMk id="6" creationId="{B5C4605E-C845-185A-07A1-73A25C43800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611014-AB53-40E8-A846-68EBCBFB2079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27DD5B-4EC0-4631-BF50-87339688B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672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A9780-B9BF-E5D4-4CDE-3187056C4D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90ED84-E893-C36D-ECD4-031ED5B0EC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BC32F2-864C-EBF9-CBB9-D297C88558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06489-1085-4A91-A1B6-2794584EC449}" type="datetime1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8F61C-F5FC-0636-CBB9-A35E29835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6AA56-DDFE-5D60-B9DB-928770227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041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9F079-2395-9237-8096-146511C07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B0C20-DB06-713E-89C8-AC18DF681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6C118A-9369-17CD-7B57-2BA401508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3C661-13D3-479A-A802-366BF0636574}" type="datetime1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265DD-1F2E-3C4F-1CBD-17888109A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3DD94-9B95-E0FA-4340-B5F7B5189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78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251C1-E6FA-4A57-C8A0-9BB99F785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9CDA8B-2042-C03D-3FCB-14372E4C1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84E40-A59D-2002-26E3-5D94328A2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3383C-3FAD-4E8E-BD22-A92896CD4824}" type="datetime1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51C30-338F-2906-4865-2BEC54237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9CD4B2-628E-B65D-7567-83D5E5E75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07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437EE-EFD2-7125-CC6F-1859E8A7E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1EA3F-A236-352E-1177-EAC624DD91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556D21-517F-674D-FB1E-BF78B5B23F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0CFDBC-761C-EB63-924C-446C6BEA7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49C2F5-F6FF-4D39-8D97-97491850E23A}" type="datetime1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197C52-0565-ECE3-EF2E-3B331EE5A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300D10-3A8F-6953-85C4-8FD441B5D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165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CA320-6FA9-FED2-73E8-F60F46BE5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331781-9B82-0901-5165-B33D1EB649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8DB780-5B7C-45D5-6C96-49F8D36DD9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7DF2C0-408A-92CF-B390-39FBDB4562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7B024C-BC99-077A-D2E3-79E9A1BE07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6FE45F-A3F3-DF15-4B97-38CD4327F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150D9-BF8A-458D-8B12-11798F42A14B}" type="datetime1">
              <a:rPr lang="en-GB" smtClean="0"/>
              <a:t>17/03/2025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5DFE00-5CA1-318F-CE71-2C4E71FF9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C10218-B139-E1AD-8893-4FE2FFA2D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546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C5273-98D8-E3D8-5FB3-078205230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C8F8C1-0009-C4E5-0E0D-9E7BF1E11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15739-B0B6-4FB1-BBC2-312B1F90EE25}" type="datetime1">
              <a:rPr lang="en-GB" smtClean="0"/>
              <a:t>17/03/2025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57C621-0C4F-689B-1070-4AFBD6D6F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D03886-399F-AFD6-9943-DB850A719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92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16EC1F-C554-4233-2F19-F311C3571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90E5E0-EBC1-41EA-A1AA-7FFCECFAE1A5}" type="datetime1">
              <a:rPr lang="en-GB" smtClean="0"/>
              <a:t>17/03/2025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A61622-CE44-C5F3-24BC-0993C39B0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E3AD98-ABDF-D56B-267F-E5C1447053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783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DED49-1A72-F75C-77E0-40916AD42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B9339-20D5-DF7D-269C-D022478EC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DDE95E-3B62-74A2-C6CB-001F717A2F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C85813-7B3B-E1F6-24DC-BEAB9A3CE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D5107-3282-4612-B5E8-1F86D295D13A}" type="datetime1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0C929C-67D5-4170-515B-A350A2908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4769EA-E2FA-33E9-7647-C468C7B1B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27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54499-6603-B9C8-1C09-AA98278F3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363EA7-A523-642C-A785-28BF1F0338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D59F9-3B9A-B10C-BC0F-6177626301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87B59E-4B95-1BA3-9114-9CB8BEE40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33B26-96BC-4250-A42C-4B4B5B927BAA}" type="datetime1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90C61F-EB42-9210-DEBE-2CC23C97C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789746-41C6-F52E-5D50-0EB28403C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687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31383-3711-0C91-C744-F72BC53C0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0C55B0-FAB1-0110-35CB-AEAB9B5802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F52E7-B504-6BE2-C905-699AE6C8D1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B4C99-71E6-4A4A-A70F-77AC3EEC2437}" type="datetime1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22842-0517-AB96-01F9-47CDEDDFE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DA20A-E124-FACA-281B-3AC87DD1E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013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9D1EAA-7F5A-A5B7-846B-A437A8621B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B13B6F-B4B0-853A-21C2-6392515B68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E36666-8913-2163-04EA-C7E4DDABA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9EF89-0A7A-40C2-88C1-B7B48E3A8E57}" type="datetime1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02A317-BED3-B68E-E147-0DD8635943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D9A2CC-A66D-85B4-1250-606155E69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67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3E82B5-FDF6-23E4-E10A-58F072E38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38EC28-0612-14D6-CF2B-9F1DE4FE7F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7F2D4-B1BE-307A-FE7B-8B990F7992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92CC77-7B97-4609-854C-242DCF1D795B}" type="datetime1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B83F3B-88DD-BE83-2B33-FD62A9AC1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47F87-E9D3-65B6-7A2E-3578CEBF48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EC9FB4-20B6-4F36-831F-6DFA000D51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780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oleindc.typepad.com/rantings_of_a_creole_prin/2007/10/con-tro-versy/comments/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ealth economics — Nuffield Department of Population Health">
            <a:extLst>
              <a:ext uri="{FF2B5EF4-FFF2-40B4-BE49-F238E27FC236}">
                <a16:creationId xmlns:a16="http://schemas.microsoft.com/office/drawing/2014/main" id="{9B7A781D-4FEE-6B92-0FE8-622B6F0AE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C7FA12-D9A8-68EE-49D9-07A3A63BBB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8896" y="1416653"/>
            <a:ext cx="9144000" cy="238760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altLang="en-US" sz="6000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BMHP5022</a:t>
            </a:r>
            <a:br>
              <a:rPr lang="en-GB" altLang="en-US" sz="6000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altLang="en-US" sz="6000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Health Economics</a:t>
            </a:r>
            <a:br>
              <a:rPr lang="en-GB" sz="6000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endParaRPr lang="en-GB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15A40E-DBEC-1001-5CAF-A60A5736FE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297" y="2766951"/>
            <a:ext cx="9858703" cy="2965512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ptos" panose="020B0004020202020204" pitchFamily="34" charset="0"/>
              </a:rPr>
              <a:t>Dr L. Simona Ferraraccio</a:t>
            </a:r>
          </a:p>
          <a:p>
            <a:r>
              <a:rPr lang="en-GB" sz="2800" dirty="0">
                <a:latin typeface="Aptos" panose="020B0004020202020204" pitchFamily="34" charset="0"/>
              </a:rPr>
              <a:t>Room AS307, Swansea Business Campus. </a:t>
            </a: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  <a:latin typeface="Aptos" panose="020B0004020202020204" pitchFamily="34" charset="0"/>
            </a:endParaRPr>
          </a:p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ptos" panose="020B0004020202020204" pitchFamily="34" charset="0"/>
              </a:rPr>
              <a:t>s.ferraraccio@uwtsd.ac.uk</a:t>
            </a:r>
          </a:p>
          <a:p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  <a:latin typeface="Aptos" panose="020B0004020202020204" pitchFamily="34" charset="0"/>
            </a:endParaRPr>
          </a:p>
          <a:p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ptos" panose="020B0004020202020204" pitchFamily="34" charset="0"/>
              </a:rPr>
              <a:t>University of Wales Trinity Saint David</a:t>
            </a:r>
          </a:p>
          <a:p>
            <a:r>
              <a:rPr lang="en-GB" sz="28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ptos" panose="020B0004020202020204" pitchFamily="34" charset="0"/>
              </a:rPr>
              <a:t>Supplementary Material – In-class debate</a:t>
            </a: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  <a:latin typeface="Aptos" panose="020B0004020202020204" pitchFamily="34" charset="0"/>
            </a:endParaRPr>
          </a:p>
          <a:p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Picture 3" descr="A black and yellow logo&#10;&#10;Description automatically generated">
            <a:extLst>
              <a:ext uri="{FF2B5EF4-FFF2-40B4-BE49-F238E27FC236}">
                <a16:creationId xmlns:a16="http://schemas.microsoft.com/office/drawing/2014/main" id="{156DA192-4226-1903-C707-AD2DE8560E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57957"/>
            <a:ext cx="2340077" cy="1300043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0F3E15-3304-704F-2A7D-986B93ECF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D9D66D-8A68-900E-B867-4658EDFCA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2267C-BE0D-4D67-9FF7-18C6D8685F4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5376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7D99E-7589-A6AF-0BAF-01A626CA6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356" y="1332352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7200" dirty="0">
                <a:solidFill>
                  <a:schemeClr val="tx2"/>
                </a:solidFill>
              </a:rPr>
              <a:t>Assignment details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BC4FF-967E-0EA5-BC01-04B6B0AF5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05" y="3106152"/>
            <a:ext cx="12191539" cy="15765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PART 1:</a:t>
            </a:r>
            <a:r>
              <a:rPr lang="en-GB" sz="2000" u="sng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In-class debate </a:t>
            </a:r>
            <a:r>
              <a:rPr lang="en-GB" sz="20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to take place on </a:t>
            </a:r>
            <a:r>
              <a:rPr lang="en-GB" sz="20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Monday 28th April </a:t>
            </a:r>
            <a:r>
              <a:rPr lang="en-GB" sz="20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at</a:t>
            </a:r>
            <a:r>
              <a:rPr lang="en-GB" sz="20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10am in AS307. </a:t>
            </a:r>
          </a:p>
          <a:p>
            <a:pPr marL="0" indent="0">
              <a:buNone/>
            </a:pPr>
            <a:endParaRPr lang="en-GB" sz="2000" u="sng" dirty="0">
              <a:solidFill>
                <a:schemeClr val="tx2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PART 2: </a:t>
            </a:r>
            <a:r>
              <a:rPr lang="en-GB" sz="2000" u="sng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1000 words supporting paper </a:t>
            </a:r>
            <a:r>
              <a:rPr lang="en-GB" sz="20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to be submitted by </a:t>
            </a:r>
            <a:r>
              <a:rPr lang="en-GB" sz="20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Friday 9</a:t>
            </a:r>
            <a:r>
              <a:rPr lang="en-GB" sz="2000" b="1" baseline="300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0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May </a:t>
            </a:r>
            <a:r>
              <a:rPr lang="en-GB" sz="20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at</a:t>
            </a:r>
            <a:r>
              <a:rPr lang="en-GB" sz="20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23.55, </a:t>
            </a:r>
            <a:r>
              <a:rPr lang="en-GB" sz="20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draft deadline by </a:t>
            </a:r>
            <a:r>
              <a:rPr lang="en-GB" sz="20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Friday 2</a:t>
            </a:r>
            <a:r>
              <a:rPr lang="en-GB" sz="2000" b="1" baseline="30000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2000" b="1" dirty="0">
                <a:solidFill>
                  <a:schemeClr val="tx2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May at 23.55.</a:t>
            </a:r>
            <a:endParaRPr lang="en-GB" sz="2000" dirty="0">
              <a:solidFill>
                <a:schemeClr val="tx2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black and yellow logo&#10;&#10;Description automatically generated">
            <a:extLst>
              <a:ext uri="{FF2B5EF4-FFF2-40B4-BE49-F238E27FC236}">
                <a16:creationId xmlns:a16="http://schemas.microsoft.com/office/drawing/2014/main" id="{CD53B5A9-D763-B174-97FD-AF091509EA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264D8-FAEE-23BB-0860-4A0628AB7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80ACA9-485D-010A-D931-CCABE67D3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C9FB4-20B6-4F36-831F-6DFA000D519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233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E590ADF-566C-197C-4851-1B8910B95DA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-305" y="757440"/>
            <a:ext cx="9833548" cy="106680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48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Task description: in-class debate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E519E99F-EB68-9ECB-74A2-386085959E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347" y="2635213"/>
            <a:ext cx="12043348" cy="372707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 dirty="0">
                <a:solidFill>
                  <a:schemeClr val="tx2"/>
                </a:solidFill>
                <a:effectLst/>
              </a:rPr>
              <a:t>“Discuss the advantages/disadvantages of financing Universal Health Coverage (UHC) using </a:t>
            </a:r>
            <a:r>
              <a:rPr lang="en-US" sz="1800" b="1" i="1" dirty="0">
                <a:solidFill>
                  <a:schemeClr val="tx2"/>
                </a:solidFill>
                <a:effectLst/>
              </a:rPr>
              <a:t>either</a:t>
            </a:r>
            <a:r>
              <a:rPr lang="en-US" sz="1800" b="1" dirty="0">
                <a:solidFill>
                  <a:schemeClr val="tx2"/>
                </a:solidFill>
                <a:effectLst/>
              </a:rPr>
              <a:t> a tax-based </a:t>
            </a:r>
            <a:r>
              <a:rPr lang="en-US" sz="1800" b="1" i="1" dirty="0">
                <a:solidFill>
                  <a:schemeClr val="tx2"/>
                </a:solidFill>
                <a:effectLst/>
              </a:rPr>
              <a:t>or</a:t>
            </a:r>
            <a:r>
              <a:rPr lang="en-US" sz="1800" b="1" dirty="0">
                <a:solidFill>
                  <a:schemeClr val="tx2"/>
                </a:solidFill>
                <a:effectLst/>
              </a:rPr>
              <a:t> a mandatory-insurance based mechanism”.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  <a:effectLst/>
            </a:endParaRPr>
          </a:p>
          <a:p>
            <a:pPr algn="l"/>
            <a:r>
              <a:rPr lang="en-US" sz="1600" dirty="0">
                <a:solidFill>
                  <a:schemeClr val="tx2"/>
                </a:solidFill>
                <a:effectLst/>
              </a:rPr>
              <a:t>Student should consider: 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effectLst/>
              </a:rPr>
              <a:t>The precise meaning of UHC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effectLst/>
              </a:rPr>
              <a:t>Identify which countries provide UHC and which do not.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effectLst/>
              </a:rPr>
              <a:t>Select a country that funds healthcare through social (mandatory) insurance and outline how and why this system is used.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effectLst/>
              </a:rPr>
              <a:t>Identify a country that funds healthcare through taxation and outline how and why this system is used.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effectLst/>
              </a:rPr>
              <a:t>Compare the two systems, defining their relative strengths and weaknesses.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effectLst/>
              </a:rPr>
              <a:t>Reflect on how countries that do not currently provide UHC could be supported in achieving this objective.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  <a:effectLst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9DADD-5FCB-7266-1C53-2FA71A748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02FC2-E1DE-B5A0-1CCF-2954A4865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1C207309-28F6-6AB5-69CC-AC32547CB4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824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789941-CE05-7389-1729-26D48F762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you can do to prepare for the debate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D74AB8E6-DC9A-713F-A7A7-8C7A3C9731B2}"/>
              </a:ext>
            </a:extLst>
          </p:cNvPr>
          <p:cNvSpPr txBox="1">
            <a:spLocks/>
          </p:cNvSpPr>
          <p:nvPr/>
        </p:nvSpPr>
        <p:spPr>
          <a:xfrm>
            <a:off x="5638771" y="750790"/>
            <a:ext cx="6552924" cy="5230634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342900">
              <a:buFont typeface="+mj-lt"/>
              <a:buAutoNum type="arabicPeriod"/>
            </a:pPr>
            <a:r>
              <a:rPr lang="en-US" sz="1500" dirty="0">
                <a:solidFill>
                  <a:schemeClr val="tx2"/>
                </a:solidFill>
              </a:rPr>
              <a:t>Think about some of the main principles of health economics </a:t>
            </a:r>
          </a:p>
          <a:p>
            <a:pPr marL="571500" indent="-342900">
              <a:buFont typeface="+mj-lt"/>
              <a:buAutoNum type="arabicPeriod"/>
            </a:pPr>
            <a:r>
              <a:rPr lang="en-US" sz="1500" dirty="0">
                <a:solidFill>
                  <a:schemeClr val="tx2"/>
                </a:solidFill>
              </a:rPr>
              <a:t>Consider the precise </a:t>
            </a:r>
            <a:r>
              <a:rPr lang="en-US" sz="1500" b="1" dirty="0">
                <a:solidFill>
                  <a:schemeClr val="tx2"/>
                </a:solidFill>
              </a:rPr>
              <a:t>meaning of UHC </a:t>
            </a:r>
          </a:p>
          <a:p>
            <a:pPr marL="571500" indent="-342900">
              <a:buFont typeface="+mj-lt"/>
              <a:buAutoNum type="arabicPeriod"/>
            </a:pPr>
            <a:r>
              <a:rPr lang="en-US" sz="1500" dirty="0">
                <a:solidFill>
                  <a:schemeClr val="tx2"/>
                </a:solidFill>
              </a:rPr>
              <a:t>Find out what (sort of) countries provide UHC (and which do not).  </a:t>
            </a:r>
          </a:p>
          <a:p>
            <a:pPr marL="571500" indent="-342900">
              <a:buFont typeface="+mj-lt"/>
              <a:buAutoNum type="arabicPeriod"/>
            </a:pPr>
            <a:r>
              <a:rPr lang="en-US" sz="1500" dirty="0">
                <a:solidFill>
                  <a:schemeClr val="tx2"/>
                </a:solidFill>
              </a:rPr>
              <a:t>Think about how/why countries can do this, for instance what are the social, political, cultural, economic conditions that might be necessary</a:t>
            </a:r>
          </a:p>
          <a:p>
            <a:pPr marL="571500" indent="-342900">
              <a:buFont typeface="+mj-lt"/>
              <a:buAutoNum type="arabicPeriod"/>
            </a:pPr>
            <a:r>
              <a:rPr lang="en-US" sz="1500" dirty="0">
                <a:solidFill>
                  <a:schemeClr val="tx2"/>
                </a:solidFill>
              </a:rPr>
              <a:t>Examine how countries with UHC finance healthcare, focusing on the two principal methods, namely social (mandatory) insurance and taxation. </a:t>
            </a:r>
          </a:p>
          <a:p>
            <a:pPr marL="571500" indent="-342900">
              <a:buFont typeface="+mj-lt"/>
              <a:buAutoNum type="arabicPeriod"/>
            </a:pPr>
            <a:r>
              <a:rPr lang="en-US" sz="1500" dirty="0">
                <a:solidFill>
                  <a:schemeClr val="tx2"/>
                </a:solidFill>
              </a:rPr>
              <a:t>Find a country that funds healthcare by social (mandatory) insurance: outline how/why this system is use.</a:t>
            </a:r>
          </a:p>
          <a:p>
            <a:pPr marL="571500" indent="-342900">
              <a:buFont typeface="+mj-lt"/>
              <a:buAutoNum type="arabicPeriod"/>
            </a:pPr>
            <a:r>
              <a:rPr lang="en-US" sz="1500" dirty="0">
                <a:solidFill>
                  <a:schemeClr val="tx2"/>
                </a:solidFill>
              </a:rPr>
              <a:t>Find a country that funds healthcare by taxation: outline how/why this system is used.</a:t>
            </a:r>
          </a:p>
          <a:p>
            <a:pPr marL="571500" indent="-342900">
              <a:buFont typeface="+mj-lt"/>
              <a:buAutoNum type="arabicPeriod"/>
            </a:pPr>
            <a:r>
              <a:rPr lang="en-US" sz="1500" dirty="0">
                <a:solidFill>
                  <a:schemeClr val="tx2"/>
                </a:solidFill>
              </a:rPr>
              <a:t>Consider how these two systems compare and some of the relative </a:t>
            </a:r>
            <a:r>
              <a:rPr lang="en-US" sz="1500" b="1" dirty="0">
                <a:solidFill>
                  <a:schemeClr val="tx2"/>
                </a:solidFill>
              </a:rPr>
              <a:t>strengths/weaknesses</a:t>
            </a:r>
            <a:r>
              <a:rPr lang="en-US" sz="1500" dirty="0">
                <a:solidFill>
                  <a:schemeClr val="tx2"/>
                </a:solidFill>
              </a:rPr>
              <a:t>.</a:t>
            </a:r>
          </a:p>
          <a:p>
            <a:pPr marL="571500" indent="-342900">
              <a:buFont typeface="+mj-lt"/>
              <a:buAutoNum type="arabicPeriod"/>
            </a:pPr>
            <a:r>
              <a:rPr lang="en-US" sz="1500" dirty="0">
                <a:solidFill>
                  <a:schemeClr val="tx2"/>
                </a:solidFill>
              </a:rPr>
              <a:t>Think about how countries that do not currently provide UHC might be helped in achieving this objective </a:t>
            </a:r>
          </a:p>
          <a:p>
            <a:pPr marL="342900" indent="-342900">
              <a:buFont typeface="+mj-lt"/>
              <a:buAutoNum type="arabicPeriod"/>
            </a:pPr>
            <a:endParaRPr lang="en-US" sz="15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DFCA37-CC6E-60B6-F885-B31EC4B4F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ABEF5-4C91-3EEE-2136-174741C4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50191B47-0AEC-8E33-3A8B-1CC57BD3C5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81424"/>
            <a:ext cx="1577836" cy="876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785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3EADF-77D2-5214-749B-B49A61D76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101" y="1459658"/>
            <a:ext cx="9833548" cy="1066802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Questions to reflect and prepare for the debate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16149-9FB6-AAA5-CA99-6F049204C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756" y="2858754"/>
            <a:ext cx="9833548" cy="2945574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800" b="1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1. Understanding UHC</a:t>
            </a:r>
            <a:endParaRPr lang="en-GB" sz="1800" kern="100" dirty="0">
              <a:solidFill>
                <a:schemeClr val="tx2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is </a:t>
            </a:r>
            <a:r>
              <a:rPr lang="en-GB" sz="1800" b="1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Universal Health Coverage (UHC)</a:t>
            </a:r>
            <a:r>
              <a:rPr lang="en-GB" sz="1800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and why is it important?</a:t>
            </a:r>
          </a:p>
          <a:p>
            <a:pPr lvl="1"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 different countries define and implement UHC?</a:t>
            </a:r>
          </a:p>
          <a:p>
            <a:pPr lvl="1"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are the key components of UHC (accessibility, affordability, quality of care)?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A1A179-4274-C7AD-0B9F-CF21F454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B636AE-911B-8909-15ED-D708D0833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590FEAB5-9BBF-4792-0495-43E736983E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993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D1A7E5-1E70-2A3F-2F16-2D4E64EB7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652" y="1684461"/>
            <a:ext cx="9833548" cy="1066802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Questions to reflect and prepare for the debate</a:t>
            </a: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34B9A-9703-FAC6-D1B2-1CE29FDB6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937" y="3025962"/>
            <a:ext cx="11012469" cy="2945574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800" b="1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2. Researching UHC Around the World</a:t>
            </a:r>
            <a:endParaRPr lang="en-GB" sz="1800" kern="100" dirty="0">
              <a:solidFill>
                <a:schemeClr val="tx2"/>
              </a:solidFill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Which countries currently provide UHC, and which do not?</a:t>
            </a:r>
          </a:p>
          <a:p>
            <a:pPr lvl="1"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are some common challenges faced by countries that </a:t>
            </a:r>
            <a:r>
              <a:rPr lang="en-GB" sz="1800" b="1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do not</a:t>
            </a:r>
            <a:r>
              <a:rPr lang="en-GB" sz="1800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provide UHC?</a:t>
            </a:r>
          </a:p>
          <a:p>
            <a:pPr lvl="1"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solidFill>
                  <a:schemeClr val="tx2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 high-income, middle-income, and low-income countries approach healthcare financing?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C516E9-07A7-3F78-E724-9573E3586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44978A-CA58-EEEE-1B0D-C5E9C4712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7536F53D-FF2A-631B-ED13-F589CA647F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90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111C0D-B13E-2871-9576-837E6ECA2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5" y="1354119"/>
            <a:ext cx="9833548" cy="1066802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Questions to reflect and prepare for the debate</a:t>
            </a: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71875-0CD6-2799-5B45-3BBD2C0B5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21875"/>
            <a:ext cx="12058022" cy="3173024"/>
          </a:xfrm>
        </p:spPr>
        <p:txBody>
          <a:bodyPr anchor="ctr">
            <a:normAutofit/>
          </a:bodyPr>
          <a:lstStyle/>
          <a:p>
            <a:pPr marL="0" indent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3. Exploring Mandatory Insurance-Based UHC</a:t>
            </a:r>
            <a:endParaRPr lang="en-GB" sz="16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Which countries finance UHC through </a:t>
            </a: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mandatory insurance</a:t>
            </a: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does a </a:t>
            </a: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social insurance system</a:t>
            </a: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work? (consider aspects like payroll contributions, employer-employee funding)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are the benefits of a </a:t>
            </a: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mandatory insurance model</a:t>
            </a: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for UHC?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are the potential disadvantages of using a </a:t>
            </a: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mandatory insurance model</a:t>
            </a: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 countries ensure that low-income citizens can access healthcare under an insurance model?</a:t>
            </a:r>
          </a:p>
          <a:p>
            <a:endParaRPr lang="en-GB" sz="16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F71806-9F08-C83A-6138-F6A3E753C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0CF59A-F71C-776B-2829-307711B42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8483BC90-ED12-EC76-975F-8688DB20D3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4644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48F976-7555-6888-2F52-251012344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5" y="1422382"/>
            <a:ext cx="9833548" cy="1066802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Questions to reflect and prepare for the debate</a:t>
            </a: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695BB-B300-08DC-14A7-E007CCB11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015" y="2641149"/>
            <a:ext cx="11980680" cy="3353750"/>
          </a:xfrm>
        </p:spPr>
        <p:txBody>
          <a:bodyPr anchor="ctr">
            <a:normAutofit/>
          </a:bodyPr>
          <a:lstStyle/>
          <a:p>
            <a:pPr marL="0" indent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4. Exploring Tax-Based UHC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Which countries finance UHC through </a:t>
            </a: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taxation</a:t>
            </a: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does a </a:t>
            </a: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tax-funded healthcare system</a:t>
            </a: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work? (consider aspects like general taxation, government spending)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are the advantages of a </a:t>
            </a: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tax-based UHC system</a:t>
            </a: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are the potential disadvantages of financing UHC through taxation?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does government impact tax-funded healthcare?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F864AB-DE48-22BE-A9BE-F0BC8B80E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953FE4-5E46-1A4A-678B-349BE365F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GB" smtClean="0"/>
              <a:pPr>
                <a:spcAft>
                  <a:spcPts val="600"/>
                </a:spcAft>
              </a:pPr>
              <a:t>8</a:t>
            </a:fld>
            <a:endParaRPr lang="en-GB"/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02BC8B25-0ADD-7189-D459-00C82E9156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6973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4BD73B-A513-FD2A-B25F-6105B1F09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1" y="1375635"/>
            <a:ext cx="9833548" cy="1066802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Questions to reflect and prepare for the debate</a:t>
            </a: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9F3FA-1036-CB9D-BE7D-BEC0A7E89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42437"/>
            <a:ext cx="12192000" cy="3552462"/>
          </a:xfrm>
        </p:spPr>
        <p:txBody>
          <a:bodyPr anchor="ctr">
            <a:normAutofit/>
          </a:bodyPr>
          <a:lstStyle/>
          <a:p>
            <a:pPr marL="0" indent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5. Comparing the Two Systems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Which system—</a:t>
            </a: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tax-based or insurance-based</a:t>
            </a: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—is more financially sustainable in the long run?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Which system provides better </a:t>
            </a: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equity and access</a:t>
            </a: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for all citizens?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 these systems handle </a:t>
            </a: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cost control</a:t>
            </a: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and </a:t>
            </a:r>
            <a:r>
              <a:rPr lang="en-GB" sz="16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healthcare efficiency</a:t>
            </a: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 patient outcomes differ between tax-based and insurance-based UHC models?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1FD3FD-63D1-46B6-F386-3DE664BF3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F7122F-5227-E456-5086-209CA0DC1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9FB7A31B-5776-D893-AF1A-6772C5EA35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957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A3217-E3EB-3DC5-151F-496B3C9E9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11088"/>
            <a:ext cx="9833548" cy="1066802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Questions to reflect and prepare for the debate</a:t>
            </a: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03E52-6EB1-3B89-0C2F-2F8572990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755993"/>
            <a:ext cx="12081468" cy="2945574"/>
          </a:xfrm>
        </p:spPr>
        <p:txBody>
          <a:bodyPr anchor="ctr">
            <a:normAutofit/>
          </a:bodyPr>
          <a:lstStyle/>
          <a:p>
            <a:pPr marL="0" indent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6. Challenges for Countries Without UHC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barriers prevent some countries from implementing UHC?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steps can governments take to transition towards UHC?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can international organisations (like WHO, World Bank) support UHC implementation?</a:t>
            </a:r>
          </a:p>
          <a:p>
            <a:pPr lvl="1" algn="just"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6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Should wealthier nations provide financial or technical aid to help developing countries establish UHC?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C1659E-51B5-9D1B-585A-E1236AC46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D33CA2-D55C-CDDA-811D-9785015F1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E1B55CC3-F67B-A285-690C-C6DF5F44E6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3002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FC481-9818-8164-7E80-2C75B7F37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will be structured the in-class debate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" name="Content Placeholder 6" descr="Silhouettes of men in suits standing at podiums&#10;&#10;AI-generated content may be incorrect.">
            <a:extLst>
              <a:ext uri="{FF2B5EF4-FFF2-40B4-BE49-F238E27FC236}">
                <a16:creationId xmlns:a16="http://schemas.microsoft.com/office/drawing/2014/main" id="{81D2B742-E2E4-8D63-2C80-79E62DA4C4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64608" y="972360"/>
            <a:ext cx="6846363" cy="476202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9DC18D-C5A5-1233-3B08-2E59B2A9F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64608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7E6D12-1513-4E56-E072-9E0CFB9A1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926319" y="6356350"/>
            <a:ext cx="178769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US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9" name="Picture 8" descr="A black and yellow logo&#10;&#10;Description automatically generated">
            <a:extLst>
              <a:ext uri="{FF2B5EF4-FFF2-40B4-BE49-F238E27FC236}">
                <a16:creationId xmlns:a16="http://schemas.microsoft.com/office/drawing/2014/main" id="{DA9B86D2-7BE5-AFF3-0AFE-9E200C6AD0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5530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C20F3-AF52-289D-C822-F00CBE37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During the semester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AB6769-DB50-AFFC-7AF2-6A6F8BF31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C092-DB5A-3075-AB78-F33906090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20086F4C-CD27-ED51-A106-9A99A126BA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59DFFCA3-8554-3DD0-31C4-821AEC7EB8CD}"/>
              </a:ext>
            </a:extLst>
          </p:cNvPr>
          <p:cNvGrpSpPr/>
          <p:nvPr/>
        </p:nvGrpSpPr>
        <p:grpSpPr>
          <a:xfrm>
            <a:off x="4651646" y="2168755"/>
            <a:ext cx="7423949" cy="2480274"/>
            <a:chOff x="4651646" y="2168755"/>
            <a:chExt cx="7423949" cy="248027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F94905C-10B3-59F5-211A-DD421DF424A8}"/>
                </a:ext>
              </a:extLst>
            </p:cNvPr>
            <p:cNvSpPr/>
            <p:nvPr/>
          </p:nvSpPr>
          <p:spPr>
            <a:xfrm>
              <a:off x="8026168" y="3408892"/>
              <a:ext cx="674904" cy="725522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337452" y="0"/>
                  </a:lnTo>
                  <a:lnTo>
                    <a:pt x="337452" y="725522"/>
                  </a:lnTo>
                  <a:lnTo>
                    <a:pt x="674904" y="725522"/>
                  </a:lnTo>
                </a:path>
              </a:pathLst>
            </a:custGeom>
            <a:noFill/>
          </p:spPr>
          <p:style>
            <a:lnRef idx="2">
              <a:schemeClr val="accent3"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2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E1E477A-0D6C-6107-B07B-E835FB805369}"/>
                </a:ext>
              </a:extLst>
            </p:cNvPr>
            <p:cNvSpPr/>
            <p:nvPr/>
          </p:nvSpPr>
          <p:spPr>
            <a:xfrm>
              <a:off x="8026168" y="2683370"/>
              <a:ext cx="674904" cy="725522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725522"/>
                  </a:moveTo>
                  <a:lnTo>
                    <a:pt x="337452" y="725522"/>
                  </a:lnTo>
                  <a:lnTo>
                    <a:pt x="337452" y="0"/>
                  </a:lnTo>
                  <a:lnTo>
                    <a:pt x="674904" y="0"/>
                  </a:lnTo>
                </a:path>
              </a:pathLst>
            </a:custGeom>
            <a:noFill/>
          </p:spPr>
          <p:style>
            <a:lnRef idx="2">
              <a:schemeClr val="accent3"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2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DE587D1-6B76-F06F-2FAA-7F8466E7EDF2}"/>
                </a:ext>
              </a:extLst>
            </p:cNvPr>
            <p:cNvSpPr/>
            <p:nvPr/>
          </p:nvSpPr>
          <p:spPr>
            <a:xfrm>
              <a:off x="4651646" y="2894277"/>
              <a:ext cx="3374522" cy="1029229"/>
            </a:xfrm>
            <a:custGeom>
              <a:avLst/>
              <a:gdLst>
                <a:gd name="connsiteX0" fmla="*/ 0 w 3374522"/>
                <a:gd name="connsiteY0" fmla="*/ 0 h 1029229"/>
                <a:gd name="connsiteX1" fmla="*/ 3374522 w 3374522"/>
                <a:gd name="connsiteY1" fmla="*/ 0 h 1029229"/>
                <a:gd name="connsiteX2" fmla="*/ 3374522 w 3374522"/>
                <a:gd name="connsiteY2" fmla="*/ 1029229 h 1029229"/>
                <a:gd name="connsiteX3" fmla="*/ 0 w 3374522"/>
                <a:gd name="connsiteY3" fmla="*/ 1029229 h 1029229"/>
                <a:gd name="connsiteX4" fmla="*/ 0 w 3374522"/>
                <a:gd name="connsiteY4" fmla="*/ 0 h 1029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4522" h="1029229">
                  <a:moveTo>
                    <a:pt x="0" y="0"/>
                  </a:moveTo>
                  <a:lnTo>
                    <a:pt x="3374522" y="0"/>
                  </a:lnTo>
                  <a:lnTo>
                    <a:pt x="3374522" y="1029229"/>
                  </a:lnTo>
                  <a:lnTo>
                    <a:pt x="0" y="102922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>
                  <a:solidFill>
                    <a:schemeClr val="tx1"/>
                  </a:solidFill>
                </a:rPr>
                <a:t>Each student has been assigned to either:</a:t>
              </a:r>
              <a:endParaRPr lang="en-US" sz="2200" kern="1200" dirty="0">
                <a:solidFill>
                  <a:schemeClr val="tx1"/>
                </a:solidFill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14B3585-E6AE-A207-9EF5-A9F56D1CB63E}"/>
                </a:ext>
              </a:extLst>
            </p:cNvPr>
            <p:cNvSpPr/>
            <p:nvPr/>
          </p:nvSpPr>
          <p:spPr>
            <a:xfrm>
              <a:off x="8701073" y="2168755"/>
              <a:ext cx="3374522" cy="1029229"/>
            </a:xfrm>
            <a:custGeom>
              <a:avLst/>
              <a:gdLst>
                <a:gd name="connsiteX0" fmla="*/ 0 w 3374522"/>
                <a:gd name="connsiteY0" fmla="*/ 0 h 1029229"/>
                <a:gd name="connsiteX1" fmla="*/ 3374522 w 3374522"/>
                <a:gd name="connsiteY1" fmla="*/ 0 h 1029229"/>
                <a:gd name="connsiteX2" fmla="*/ 3374522 w 3374522"/>
                <a:gd name="connsiteY2" fmla="*/ 1029229 h 1029229"/>
                <a:gd name="connsiteX3" fmla="*/ 0 w 3374522"/>
                <a:gd name="connsiteY3" fmla="*/ 1029229 h 1029229"/>
                <a:gd name="connsiteX4" fmla="*/ 0 w 3374522"/>
                <a:gd name="connsiteY4" fmla="*/ 0 h 1029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4522" h="1029229">
                  <a:moveTo>
                    <a:pt x="0" y="0"/>
                  </a:moveTo>
                  <a:lnTo>
                    <a:pt x="3374522" y="0"/>
                  </a:lnTo>
                  <a:lnTo>
                    <a:pt x="3374522" y="1029229"/>
                  </a:lnTo>
                  <a:lnTo>
                    <a:pt x="0" y="102922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tx1"/>
                  </a:solidFill>
                </a:rPr>
                <a:t>For </a:t>
              </a:r>
              <a:r>
                <a:rPr lang="en-GB" sz="2000" b="1" kern="1200" dirty="0">
                  <a:solidFill>
                    <a:schemeClr val="tx1"/>
                  </a:solidFill>
                </a:rPr>
                <a:t>tax-Based UHC</a:t>
              </a:r>
              <a:r>
                <a:rPr lang="en-GB" sz="2000" kern="1200" dirty="0">
                  <a:solidFill>
                    <a:schemeClr val="tx1"/>
                  </a:solidFill>
                </a:rPr>
                <a:t> and against </a:t>
              </a:r>
              <a:r>
                <a:rPr lang="en-GB" sz="2000" b="1" kern="1200" dirty="0">
                  <a:solidFill>
                    <a:schemeClr val="tx1"/>
                  </a:solidFill>
                </a:rPr>
                <a:t>mandatory Insurance-Based UHC</a:t>
              </a:r>
              <a:endParaRPr lang="en-US" sz="2000" kern="1200" dirty="0">
                <a:solidFill>
                  <a:schemeClr val="tx1"/>
                </a:solidFill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0774822-36F3-03E5-260F-EE5E7B1B3E59}"/>
                </a:ext>
              </a:extLst>
            </p:cNvPr>
            <p:cNvSpPr/>
            <p:nvPr/>
          </p:nvSpPr>
          <p:spPr>
            <a:xfrm>
              <a:off x="8701073" y="3619800"/>
              <a:ext cx="3374522" cy="1029229"/>
            </a:xfrm>
            <a:custGeom>
              <a:avLst/>
              <a:gdLst>
                <a:gd name="connsiteX0" fmla="*/ 0 w 3374522"/>
                <a:gd name="connsiteY0" fmla="*/ 0 h 1029229"/>
                <a:gd name="connsiteX1" fmla="*/ 3374522 w 3374522"/>
                <a:gd name="connsiteY1" fmla="*/ 0 h 1029229"/>
                <a:gd name="connsiteX2" fmla="*/ 3374522 w 3374522"/>
                <a:gd name="connsiteY2" fmla="*/ 1029229 h 1029229"/>
                <a:gd name="connsiteX3" fmla="*/ 0 w 3374522"/>
                <a:gd name="connsiteY3" fmla="*/ 1029229 h 1029229"/>
                <a:gd name="connsiteX4" fmla="*/ 0 w 3374522"/>
                <a:gd name="connsiteY4" fmla="*/ 0 h 1029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4522" h="1029229">
                  <a:moveTo>
                    <a:pt x="0" y="0"/>
                  </a:moveTo>
                  <a:lnTo>
                    <a:pt x="3374522" y="0"/>
                  </a:lnTo>
                  <a:lnTo>
                    <a:pt x="3374522" y="1029229"/>
                  </a:lnTo>
                  <a:lnTo>
                    <a:pt x="0" y="102922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>
                  <a:solidFill>
                    <a:schemeClr val="tx1"/>
                  </a:solidFill>
                </a:rPr>
                <a:t>For </a:t>
              </a:r>
              <a:r>
                <a:rPr lang="en-GB" sz="2000" b="1" kern="1200">
                  <a:solidFill>
                    <a:schemeClr val="tx1"/>
                  </a:solidFill>
                </a:rPr>
                <a:t>mandatory Insurance-Based UHC </a:t>
              </a:r>
              <a:r>
                <a:rPr lang="en-GB" sz="2000" kern="1200">
                  <a:solidFill>
                    <a:schemeClr val="tx1"/>
                  </a:solidFill>
                </a:rPr>
                <a:t>and against </a:t>
              </a:r>
              <a:r>
                <a:rPr lang="en-GB" sz="2000" b="1" kern="1200">
                  <a:solidFill>
                    <a:schemeClr val="tx1"/>
                  </a:solidFill>
                </a:rPr>
                <a:t>tax-Based UHC</a:t>
              </a:r>
              <a:r>
                <a:rPr lang="en-GB" sz="2000" kern="1200">
                  <a:solidFill>
                    <a:schemeClr val="tx1"/>
                  </a:solidFill>
                </a:rPr>
                <a:t> </a:t>
              </a:r>
              <a:endParaRPr lang="en-US" sz="2000" kern="120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223936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FD6A63-7157-922C-FC48-A8D5281B8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158" y="548640"/>
            <a:ext cx="424295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On 28</a:t>
            </a:r>
            <a:r>
              <a:rPr lang="en-GB" sz="5400" baseline="30000" dirty="0"/>
              <a:t>th</a:t>
            </a:r>
            <a:r>
              <a:rPr lang="en-GB" sz="5400" dirty="0"/>
              <a:t> April: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2E077-60BE-045C-D915-8ACDB21BF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5029" y="788289"/>
            <a:ext cx="7232301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b="1" dirty="0"/>
              <a:t>Opening statements</a:t>
            </a:r>
            <a:r>
              <a:rPr lang="en-GB" sz="2200" dirty="0"/>
              <a:t>: each student will present their contribution about the key topics highlighted in slide 3, 8 mins each. Students can use PowerPoint, notes, any support they prefer.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b="1" dirty="0"/>
              <a:t>Audience questions to both parts</a:t>
            </a:r>
            <a:r>
              <a:rPr lang="en-GB" sz="2200" dirty="0"/>
              <a:t>: students must </a:t>
            </a:r>
            <a:r>
              <a:rPr lang="en-GB" sz="2200" b="1" dirty="0"/>
              <a:t>defend their position</a:t>
            </a:r>
            <a:r>
              <a:rPr lang="en-GB" sz="2200" dirty="0"/>
              <a:t> with clear, evidence-based, logical responses.</a:t>
            </a:r>
          </a:p>
          <a:p>
            <a:pPr marL="457200" indent="-457200">
              <a:buFont typeface="+mj-lt"/>
              <a:buAutoNum type="arabicPeriod"/>
            </a:pPr>
            <a:endParaRPr lang="en-GB" sz="2200" dirty="0"/>
          </a:p>
          <a:p>
            <a:pPr marL="0" indent="0">
              <a:buNone/>
            </a:pPr>
            <a:r>
              <a:rPr lang="en-GB" sz="2200" b="1" dirty="0"/>
              <a:t>Closing statements: </a:t>
            </a:r>
            <a:r>
              <a:rPr lang="en-GB" sz="2200" dirty="0"/>
              <a:t>Each student summarises their key points and explains why its model is superior.</a:t>
            </a:r>
            <a:endParaRPr lang="en-GB" sz="22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E75DDE-0132-4279-DD5E-BEBC1F19D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A1C16F-C45F-E73A-A81E-CA94AD67F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GB" smtClean="0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739FA89D-D88B-9670-674E-8DFF617695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6928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683097-718A-BB8C-AE16-0D7A19A09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What if students don’t show up on 28</a:t>
            </a:r>
            <a:r>
              <a:rPr lang="en-GB" sz="3600" b="1" baseline="30000">
                <a:solidFill>
                  <a:schemeClr val="tx2"/>
                </a:solidFill>
              </a:rPr>
              <a:t>th</a:t>
            </a:r>
            <a:r>
              <a:rPr lang="en-GB" sz="3600" b="1">
                <a:solidFill>
                  <a:schemeClr val="tx2"/>
                </a:solidFill>
              </a:rPr>
              <a:t> April?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EBE0F-42C4-D479-0CB0-CB5CACDA4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965" y="804672"/>
            <a:ext cx="6631912" cy="5230368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sz="1800" dirty="0">
                <a:solidFill>
                  <a:schemeClr val="tx2"/>
                </a:solidFill>
                <a:latin typeface="+mj-lt"/>
              </a:rPr>
              <a:t>According to the specifications, students can present on </a:t>
            </a:r>
            <a:r>
              <a:rPr lang="en-GB" sz="1800" b="1" dirty="0">
                <a:solidFill>
                  <a:schemeClr val="tx2"/>
                </a:solidFill>
                <a:latin typeface="+mj-lt"/>
              </a:rPr>
              <a:t>Monday 5</a:t>
            </a:r>
            <a:r>
              <a:rPr lang="en-GB" sz="1800" b="1" baseline="30000" dirty="0">
                <a:solidFill>
                  <a:schemeClr val="tx2"/>
                </a:solidFill>
                <a:latin typeface="+mj-lt"/>
              </a:rPr>
              <a:t>th</a:t>
            </a:r>
            <a:r>
              <a:rPr lang="en-GB" sz="1800" b="1" dirty="0">
                <a:solidFill>
                  <a:schemeClr val="tx2"/>
                </a:solidFill>
                <a:latin typeface="+mj-lt"/>
              </a:rPr>
              <a:t> May </a:t>
            </a:r>
            <a:r>
              <a:rPr lang="en-GB" sz="1800" dirty="0">
                <a:solidFill>
                  <a:schemeClr val="tx2"/>
                </a:solidFill>
                <a:latin typeface="+mj-lt"/>
              </a:rPr>
              <a:t>but their mark will be maximum 40%. </a:t>
            </a:r>
          </a:p>
          <a:p>
            <a:pPr marL="0" indent="0" algn="just">
              <a:buNone/>
            </a:pPr>
            <a:endParaRPr lang="en-GB" sz="1800" dirty="0">
              <a:solidFill>
                <a:schemeClr val="tx2"/>
              </a:solidFill>
              <a:latin typeface="+mj-lt"/>
            </a:endParaRPr>
          </a:p>
          <a:p>
            <a:pPr marL="0" indent="0" algn="just">
              <a:buNone/>
            </a:pPr>
            <a:r>
              <a:rPr lang="en-GB" sz="1800" dirty="0">
                <a:solidFill>
                  <a:schemeClr val="tx2"/>
                </a:solidFill>
                <a:effectLst/>
                <a:latin typeface="+mj-lt"/>
                <a:ea typeface="Times New Roman" panose="02020603050405020304" pitchFamily="18" charset="0"/>
              </a:rPr>
              <a:t>Over one week late, 0%.  </a:t>
            </a:r>
          </a:p>
          <a:p>
            <a:pPr marL="0" indent="0" algn="just">
              <a:buNone/>
            </a:pPr>
            <a:r>
              <a:rPr lang="en-GB" sz="1800" dirty="0">
                <a:solidFill>
                  <a:schemeClr val="tx2"/>
                </a:solidFill>
                <a:effectLst/>
                <a:latin typeface="+mj-lt"/>
                <a:ea typeface="Times New Roman" panose="02020603050405020304" pitchFamily="18" charset="0"/>
              </a:rPr>
              <a:t>Only the Extenuating Circumstances Panel may approve a change to submission dates.</a:t>
            </a:r>
            <a:endParaRPr lang="en-GB" sz="18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80E4A8-F5D8-5C2A-BF4E-EE9766C91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22B8E3-4BE1-20F5-AA4B-7628C22BA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2EC9FB4-20B6-4F36-831F-6DFA000D519D}" type="slidenum">
              <a:rPr lang="en-GB" smtClean="0"/>
              <a:pPr>
                <a:spcAft>
                  <a:spcPts val="600"/>
                </a:spcAft>
              </a:pPr>
              <a:t>14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B5C4605E-C845-185A-07A1-73A25C4380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838092"/>
            <a:ext cx="1835834" cy="101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7948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955</Words>
  <Application>Microsoft Office PowerPoint</Application>
  <PresentationFormat>Widescreen</PresentationFormat>
  <Paragraphs>111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Wingdings</vt:lpstr>
      <vt:lpstr>Office Theme</vt:lpstr>
      <vt:lpstr>BMHP5022 Health Economics </vt:lpstr>
      <vt:lpstr>Assignment details</vt:lpstr>
      <vt:lpstr>Task description: in-class debate</vt:lpstr>
      <vt:lpstr>What you can do to prepare for the debate</vt:lpstr>
      <vt:lpstr>Questions to reflect and prepare for the debate</vt:lpstr>
      <vt:lpstr>Questions to reflect and prepare for the debate</vt:lpstr>
      <vt:lpstr>Questions to reflect and prepare for the debate</vt:lpstr>
      <vt:lpstr>Questions to reflect and prepare for the debate</vt:lpstr>
      <vt:lpstr>Questions to reflect and prepare for the debate</vt:lpstr>
      <vt:lpstr>Questions to reflect and prepare for the debate</vt:lpstr>
      <vt:lpstr>How will be structured the in-class debate</vt:lpstr>
      <vt:lpstr>During the semester</vt:lpstr>
      <vt:lpstr>On 28th April:</vt:lpstr>
      <vt:lpstr>What if students don’t show up on 28th April?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2025-03-17T11:33:46Z</dcterms:created>
  <dcterms:modified xsi:type="dcterms:W3CDTF">2025-03-17T12:10:17Z</dcterms:modified>
</cp:coreProperties>
</file>