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3"/>
  </p:notesMasterIdLst>
  <p:sldIdLst>
    <p:sldId id="257" r:id="rId2"/>
    <p:sldId id="337" r:id="rId3"/>
    <p:sldId id="338" r:id="rId4"/>
    <p:sldId id="276" r:id="rId5"/>
    <p:sldId id="275" r:id="rId6"/>
    <p:sldId id="274" r:id="rId7"/>
    <p:sldId id="273" r:id="rId8"/>
    <p:sldId id="277" r:id="rId9"/>
    <p:sldId id="278" r:id="rId10"/>
    <p:sldId id="279" r:id="rId11"/>
    <p:sldId id="280" r:id="rId12"/>
    <p:sldId id="281" r:id="rId13"/>
    <p:sldId id="282" r:id="rId14"/>
    <p:sldId id="283" r:id="rId15"/>
    <p:sldId id="339" r:id="rId16"/>
    <p:sldId id="299" r:id="rId17"/>
    <p:sldId id="300" r:id="rId18"/>
    <p:sldId id="301" r:id="rId19"/>
    <p:sldId id="302" r:id="rId20"/>
    <p:sldId id="303" r:id="rId21"/>
    <p:sldId id="304" r:id="rId22"/>
    <p:sldId id="305" r:id="rId23"/>
    <p:sldId id="306" r:id="rId24"/>
    <p:sldId id="307" r:id="rId25"/>
    <p:sldId id="308" r:id="rId26"/>
    <p:sldId id="309" r:id="rId27"/>
    <p:sldId id="310" r:id="rId28"/>
    <p:sldId id="311" r:id="rId29"/>
    <p:sldId id="312" r:id="rId30"/>
    <p:sldId id="313" r:id="rId31"/>
    <p:sldId id="314" r:id="rId32"/>
    <p:sldId id="315" r:id="rId33"/>
    <p:sldId id="316" r:id="rId34"/>
    <p:sldId id="317" r:id="rId35"/>
    <p:sldId id="318" r:id="rId36"/>
    <p:sldId id="319" r:id="rId37"/>
    <p:sldId id="320" r:id="rId38"/>
    <p:sldId id="321" r:id="rId39"/>
    <p:sldId id="322" r:id="rId40"/>
    <p:sldId id="323" r:id="rId41"/>
    <p:sldId id="324" r:id="rId42"/>
    <p:sldId id="325" r:id="rId43"/>
    <p:sldId id="326" r:id="rId44"/>
    <p:sldId id="327" r:id="rId45"/>
    <p:sldId id="328" r:id="rId46"/>
    <p:sldId id="329" r:id="rId47"/>
    <p:sldId id="330" r:id="rId48"/>
    <p:sldId id="331" r:id="rId49"/>
    <p:sldId id="332" r:id="rId50"/>
    <p:sldId id="333" r:id="rId51"/>
    <p:sldId id="334"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517" autoAdjust="0"/>
    <p:restoredTop sz="94660"/>
  </p:normalViewPr>
  <p:slideViewPr>
    <p:cSldViewPr snapToGrid="0">
      <p:cViewPr varScale="1">
        <p:scale>
          <a:sx n="74" d="100"/>
          <a:sy n="74" d="100"/>
        </p:scale>
        <p:origin x="270" y="72"/>
      </p:cViewPr>
      <p:guideLst/>
    </p:cSldViewPr>
  </p:slideViewPr>
  <p:notesTextViewPr>
    <p:cViewPr>
      <p:scale>
        <a:sx n="1" d="1"/>
        <a:sy n="1" d="1"/>
      </p:scale>
      <p:origin x="0" y="0"/>
    </p:cViewPr>
  </p:notesTextViewPr>
  <p:sorterViewPr>
    <p:cViewPr>
      <p:scale>
        <a:sx n="45" d="100"/>
        <a:sy n="45"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8D9B64-8DD8-4B71-97D3-6540950483E2}" type="datetimeFigureOut">
              <a:rPr lang="en-GB" smtClean="0"/>
              <a:t>07/02/2018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3CE9BE-F58E-415F-900E-2F361FE181B0}" type="slidenum">
              <a:rPr lang="en-GB" smtClean="0"/>
              <a:t>‹#›</a:t>
            </a:fld>
            <a:endParaRPr lang="en-GB"/>
          </a:p>
        </p:txBody>
      </p:sp>
    </p:spTree>
    <p:extLst>
      <p:ext uri="{BB962C8B-B14F-4D97-AF65-F5344CB8AC3E}">
        <p14:creationId xmlns:p14="http://schemas.microsoft.com/office/powerpoint/2010/main" val="17873111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gov.uk/income-tax-rates"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www.gov.uk/income-tax-reliefs"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gov.uk/self-assessment-tax-returns"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www.gov.uk/contact/hm-revenue-customs/income-tax-enquiries-for-individuals-pensioners-and-employees"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8" Type="http://schemas.openxmlformats.org/officeDocument/2006/relationships/hyperlink" Target="https://www.gov.uk/corporation-tax-disincorporation-relief" TargetMode="External"/><Relationship Id="rId3" Type="http://schemas.openxmlformats.org/officeDocument/2006/relationships/hyperlink" Target="https://www.gov.uk/corporation-tax-making-a-claim-or-election" TargetMode="External"/><Relationship Id="rId7" Type="http://schemas.openxmlformats.org/officeDocument/2006/relationships/hyperlink" Target="https://www.gov.uk/corporation-tax-creative-industry-tax-reliefs" TargetMode="External"/><Relationship Id="rId2" Type="http://schemas.openxmlformats.org/officeDocument/2006/relationships/slide" Target="../slides/slide16.xml"/><Relationship Id="rId1" Type="http://schemas.openxmlformats.org/officeDocument/2006/relationships/notesMaster" Target="../notesMasters/notesMaster1.xml"/><Relationship Id="rId6" Type="http://schemas.openxmlformats.org/officeDocument/2006/relationships/hyperlink" Target="https://www.gov.uk/corporation-tax-marginal-relief" TargetMode="External"/><Relationship Id="rId5" Type="http://schemas.openxmlformats.org/officeDocument/2006/relationships/hyperlink" Target="https://www.gov.uk/corporation-tax-the-patent-box" TargetMode="External"/><Relationship Id="rId4" Type="http://schemas.openxmlformats.org/officeDocument/2006/relationships/hyperlink" Target="https://www.gov.uk/corporation-tax-research-and-development-rd-relief" TargetMode="Externa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gov.uk/pay-class-2-national-insurance" TargetMode="External"/><Relationship Id="rId2" Type="http://schemas.openxmlformats.org/officeDocument/2006/relationships/slide" Target="../slides/slide21.xml"/><Relationship Id="rId1" Type="http://schemas.openxmlformats.org/officeDocument/2006/relationships/notesMaster" Target="../notesMasters/notesMaster1.xml"/><Relationship Id="rId4" Type="http://schemas.openxmlformats.org/officeDocument/2006/relationships/hyperlink" Target="https://www.gov.uk/register-for-self-assessment"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7410"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spcBef>
                <a:spcPct val="0"/>
              </a:spcBef>
            </a:pPr>
            <a:endParaRPr lang="en-US" sz="1600">
              <a:latin typeface="Calibri" charset="0"/>
              <a:ea typeface="ＭＳ Ｐゴシック" charset="0"/>
              <a:cs typeface="ＭＳ Ｐゴシック" charset="0"/>
            </a:endParaRPr>
          </a:p>
        </p:txBody>
      </p:sp>
      <p:sp>
        <p:nvSpPr>
          <p:cNvPr id="17411"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8FC0175D-601C-684A-9F4E-AAA86D54BBDF}" type="slidenum">
              <a:rPr lang="en-US" sz="1200"/>
              <a:pPr eaLnBrk="1" hangingPunct="1"/>
              <a:t>3</a:t>
            </a:fld>
            <a:endParaRPr lang="en-US" sz="1200"/>
          </a:p>
        </p:txBody>
      </p:sp>
    </p:spTree>
    <p:extLst>
      <p:ext uri="{BB962C8B-B14F-4D97-AF65-F5344CB8AC3E}">
        <p14:creationId xmlns:p14="http://schemas.microsoft.com/office/powerpoint/2010/main" val="1869422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945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spcBef>
                <a:spcPct val="0"/>
              </a:spcBef>
            </a:pPr>
            <a:endParaRPr lang="en-US" sz="1600">
              <a:latin typeface="Calibri" charset="0"/>
              <a:ea typeface="ＭＳ Ｐゴシック" charset="0"/>
              <a:cs typeface="ＭＳ Ｐゴシック" charset="0"/>
            </a:endParaRPr>
          </a:p>
        </p:txBody>
      </p:sp>
      <p:sp>
        <p:nvSpPr>
          <p:cNvPr id="1945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EEA11C0D-7712-2742-BE17-945157158BBB}" type="slidenum">
              <a:rPr lang="en-US" sz="1200"/>
              <a:pPr eaLnBrk="1" hangingPunct="1"/>
              <a:t>4</a:t>
            </a:fld>
            <a:endParaRPr lang="en-US" sz="1200"/>
          </a:p>
        </p:txBody>
      </p:sp>
    </p:spTree>
    <p:extLst>
      <p:ext uri="{BB962C8B-B14F-4D97-AF65-F5344CB8AC3E}">
        <p14:creationId xmlns:p14="http://schemas.microsoft.com/office/powerpoint/2010/main" val="19074801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2457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a:latin typeface="Calibri" charset="0"/>
                <a:ea typeface="ＭＳ Ｐゴシック" charset="0"/>
                <a:cs typeface="ＭＳ Ｐゴシック" charset="0"/>
              </a:rPr>
              <a:t>Links</a:t>
            </a:r>
          </a:p>
          <a:p>
            <a:r>
              <a:rPr lang="en-US">
                <a:latin typeface="Calibri" charset="0"/>
                <a:ea typeface="ＭＳ Ｐゴシック" charset="0"/>
                <a:cs typeface="ＭＳ Ｐゴシック" charset="0"/>
              </a:rPr>
              <a:t>State Benefits  https://www.gov.uk/income-tax/taxfree-and-taxable-state-benefits</a:t>
            </a:r>
          </a:p>
          <a:p>
            <a:r>
              <a:rPr lang="en-US">
                <a:latin typeface="Calibri" charset="0"/>
                <a:ea typeface="ＭＳ Ｐゴシック" charset="0"/>
                <a:cs typeface="ＭＳ Ｐゴシック" charset="0"/>
              </a:rPr>
              <a:t>Lodger             https://www.gov.uk/rent-room-in-your-home/becoming-a-resident-landlord</a:t>
            </a:r>
          </a:p>
          <a:p>
            <a:r>
              <a:rPr lang="en-US">
                <a:latin typeface="Calibri" charset="0"/>
                <a:ea typeface="ＭＳ Ｐゴシック" charset="0"/>
                <a:cs typeface="ＭＳ Ｐゴシック" charset="0"/>
              </a:rPr>
              <a:t>Rent A Room  https://www.gov.uk/rent-room-in-your-home/the-rent-a-room-scheme</a:t>
            </a:r>
          </a:p>
          <a:p>
            <a:endParaRPr lang="en-US">
              <a:latin typeface="Calibri" charset="0"/>
              <a:ea typeface="ＭＳ Ｐゴシック" charset="0"/>
              <a:cs typeface="ＭＳ Ｐゴシック" charset="0"/>
            </a:endParaRPr>
          </a:p>
        </p:txBody>
      </p:sp>
      <p:sp>
        <p:nvSpPr>
          <p:cNvPr id="2457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A75ED8E7-3A10-0E41-873A-16A7736C6B18}" type="slidenum">
              <a:rPr lang="en-US" sz="1200"/>
              <a:pPr eaLnBrk="1" hangingPunct="1"/>
              <a:t>7</a:t>
            </a:fld>
            <a:endParaRPr lang="en-US" sz="1200"/>
          </a:p>
        </p:txBody>
      </p:sp>
    </p:spTree>
    <p:extLst>
      <p:ext uri="{BB962C8B-B14F-4D97-AF65-F5344CB8AC3E}">
        <p14:creationId xmlns:p14="http://schemas.microsoft.com/office/powerpoint/2010/main" val="18712545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2457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a:latin typeface="Calibri" charset="0"/>
                <a:ea typeface="ＭＳ Ｐゴシック" charset="0"/>
                <a:cs typeface="ＭＳ Ｐゴシック" charset="0"/>
              </a:rPr>
              <a:t>Links</a:t>
            </a:r>
          </a:p>
          <a:p>
            <a:r>
              <a:rPr lang="en-US">
                <a:latin typeface="Calibri" charset="0"/>
                <a:ea typeface="ＭＳ Ｐゴシック" charset="0"/>
                <a:cs typeface="ＭＳ Ｐゴシック" charset="0"/>
              </a:rPr>
              <a:t>State Benefits  https://www.gov.uk/income-tax/taxfree-and-taxable-state-benefits</a:t>
            </a:r>
          </a:p>
          <a:p>
            <a:r>
              <a:rPr lang="en-US">
                <a:latin typeface="Calibri" charset="0"/>
                <a:ea typeface="ＭＳ Ｐゴシック" charset="0"/>
                <a:cs typeface="ＭＳ Ｐゴシック" charset="0"/>
              </a:rPr>
              <a:t>Lodger             https://www.gov.uk/rent-room-in-your-home/becoming-a-resident-landlord</a:t>
            </a:r>
          </a:p>
          <a:p>
            <a:r>
              <a:rPr lang="en-US">
                <a:latin typeface="Calibri" charset="0"/>
                <a:ea typeface="ＭＳ Ｐゴシック" charset="0"/>
                <a:cs typeface="ＭＳ Ｐゴシック" charset="0"/>
              </a:rPr>
              <a:t>Rent A Room  https://www.gov.uk/rent-room-in-your-home/the-rent-a-room-scheme</a:t>
            </a:r>
          </a:p>
          <a:p>
            <a:endParaRPr lang="en-US">
              <a:latin typeface="Calibri" charset="0"/>
              <a:ea typeface="ＭＳ Ｐゴシック" charset="0"/>
              <a:cs typeface="ＭＳ Ｐゴシック" charset="0"/>
            </a:endParaRPr>
          </a:p>
        </p:txBody>
      </p:sp>
      <p:sp>
        <p:nvSpPr>
          <p:cNvPr id="2457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A75ED8E7-3A10-0E41-873A-16A7736C6B18}" type="slidenum">
              <a:rPr lang="en-US" sz="1200"/>
              <a:pPr eaLnBrk="1" hangingPunct="1"/>
              <a:t>8</a:t>
            </a:fld>
            <a:endParaRPr lang="en-US" sz="1200"/>
          </a:p>
        </p:txBody>
      </p:sp>
    </p:spTree>
    <p:extLst>
      <p:ext uri="{BB962C8B-B14F-4D97-AF65-F5344CB8AC3E}">
        <p14:creationId xmlns:p14="http://schemas.microsoft.com/office/powerpoint/2010/main" val="42735572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27650"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GB">
                <a:latin typeface="Calibri" charset="0"/>
                <a:ea typeface="ＭＳ Ｐゴシック" charset="0"/>
                <a:cs typeface="ＭＳ Ｐゴシック" charset="0"/>
              </a:rPr>
              <a:t>Tax Rates and Personal Allowances </a:t>
            </a:r>
            <a:r>
              <a:rPr lang="en-GB" u="sng">
                <a:latin typeface="Calibri" charset="0"/>
                <a:ea typeface="ＭＳ Ｐゴシック" charset="0"/>
                <a:cs typeface="ＭＳ Ｐゴシック" charset="0"/>
                <a:hlinkClick r:id="rId3"/>
              </a:rPr>
              <a:t>https://www.gov.uk/income-tax-rates</a:t>
            </a:r>
            <a:r>
              <a:rPr lang="en-GB">
                <a:latin typeface="Calibri" charset="0"/>
                <a:ea typeface="ＭＳ Ｐゴシック" charset="0"/>
                <a:cs typeface="ＭＳ Ｐゴシック" charset="0"/>
              </a:rPr>
              <a:t> </a:t>
            </a:r>
          </a:p>
          <a:p>
            <a:r>
              <a:rPr lang="en-GB">
                <a:latin typeface="Calibri" charset="0"/>
                <a:ea typeface="ＭＳ Ｐゴシック" charset="0"/>
                <a:cs typeface="ＭＳ Ｐゴシック" charset="0"/>
              </a:rPr>
              <a:t>Tax Relief  </a:t>
            </a:r>
            <a:r>
              <a:rPr lang="en-GB" u="sng">
                <a:latin typeface="Calibri" charset="0"/>
                <a:ea typeface="ＭＳ Ｐゴシック" charset="0"/>
                <a:cs typeface="ＭＳ Ｐゴシック" charset="0"/>
                <a:hlinkClick r:id="rId4"/>
              </a:rPr>
              <a:t>https://www.gov.uk/income-tax-reliefs</a:t>
            </a:r>
            <a:r>
              <a:rPr lang="en-GB">
                <a:latin typeface="Calibri" charset="0"/>
                <a:ea typeface="ＭＳ Ｐゴシック" charset="0"/>
                <a:cs typeface="ＭＳ Ｐゴシック" charset="0"/>
              </a:rPr>
              <a:t> </a:t>
            </a:r>
            <a:endParaRPr lang="en-US">
              <a:latin typeface="Calibri" charset="0"/>
              <a:ea typeface="ＭＳ Ｐゴシック" charset="0"/>
              <a:cs typeface="ＭＳ Ｐゴシック" charset="0"/>
            </a:endParaRPr>
          </a:p>
        </p:txBody>
      </p:sp>
      <p:sp>
        <p:nvSpPr>
          <p:cNvPr id="27651"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D198D1E4-F0D6-F84D-8C00-E540F3990F40}" type="slidenum">
              <a:rPr lang="en-US" sz="1200"/>
              <a:pPr eaLnBrk="1" hangingPunct="1"/>
              <a:t>10</a:t>
            </a:fld>
            <a:endParaRPr lang="en-US" sz="1200"/>
          </a:p>
        </p:txBody>
      </p:sp>
    </p:spTree>
    <p:extLst>
      <p:ext uri="{BB962C8B-B14F-4D97-AF65-F5344CB8AC3E}">
        <p14:creationId xmlns:p14="http://schemas.microsoft.com/office/powerpoint/2010/main" val="28730974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2969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GB" b="1" dirty="0">
                <a:latin typeface="Calibri" charset="0"/>
                <a:ea typeface="ＭＳ Ｐゴシック" charset="0"/>
                <a:cs typeface="ＭＳ Ｐゴシック" charset="0"/>
              </a:rPr>
              <a:t>Example</a:t>
            </a:r>
          </a:p>
          <a:p>
            <a:r>
              <a:rPr lang="en-GB" dirty="0">
                <a:latin typeface="Calibri" charset="0"/>
                <a:ea typeface="ＭＳ Ｐゴシック" charset="0"/>
                <a:cs typeface="ＭＳ Ｐゴシック" charset="0"/>
              </a:rPr>
              <a:t>You have £35,000 of taxable income and your Personal Allowance is £10,000. You pay basic rate tax at 20% on £25,000 (£35,000 minus £10,000).</a:t>
            </a:r>
          </a:p>
          <a:p>
            <a:endParaRPr lang="en-US" dirty="0">
              <a:latin typeface="Calibri" charset="0"/>
              <a:ea typeface="ＭＳ Ｐゴシック" charset="0"/>
              <a:cs typeface="ＭＳ Ｐゴシック" charset="0"/>
            </a:endParaRPr>
          </a:p>
        </p:txBody>
      </p:sp>
      <p:sp>
        <p:nvSpPr>
          <p:cNvPr id="2969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8E385E35-E044-0C43-8ED1-A47CD87D6FDC}" type="slidenum">
              <a:rPr lang="en-US" sz="1200"/>
              <a:pPr eaLnBrk="1" hangingPunct="1"/>
              <a:t>11</a:t>
            </a:fld>
            <a:endParaRPr lang="en-US" sz="1200"/>
          </a:p>
        </p:txBody>
      </p:sp>
    </p:spTree>
    <p:extLst>
      <p:ext uri="{BB962C8B-B14F-4D97-AF65-F5344CB8AC3E}">
        <p14:creationId xmlns:p14="http://schemas.microsoft.com/office/powerpoint/2010/main" val="3040845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1746"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GB">
                <a:latin typeface="Calibri" charset="0"/>
                <a:ea typeface="ＭＳ Ｐゴシック" charset="0"/>
                <a:cs typeface="ＭＳ Ｐゴシック" charset="0"/>
              </a:rPr>
              <a:t>You must </a:t>
            </a:r>
            <a:r>
              <a:rPr lang="en-GB">
                <a:latin typeface="Calibri" charset="0"/>
                <a:ea typeface="ＭＳ Ｐゴシック" charset="0"/>
                <a:cs typeface="ＭＳ Ｐゴシック" charset="0"/>
                <a:hlinkClick r:id="rId3"/>
              </a:rPr>
              <a:t>fill in a tax return</a:t>
            </a:r>
            <a:r>
              <a:rPr lang="en-GB">
                <a:latin typeface="Calibri" charset="0"/>
                <a:ea typeface="ＭＳ Ｐゴシック" charset="0"/>
                <a:cs typeface="ＭＳ Ｐゴシック" charset="0"/>
              </a:rPr>
              <a:t> if your untaxed income is over £2,500, or if you don’t pay tax through your wages or pension. You must </a:t>
            </a:r>
            <a:r>
              <a:rPr lang="en-GB">
                <a:latin typeface="Calibri" charset="0"/>
                <a:ea typeface="ＭＳ Ｐゴシック" charset="0"/>
                <a:cs typeface="ＭＳ Ｐゴシック" charset="0"/>
                <a:hlinkClick r:id="rId4"/>
              </a:rPr>
              <a:t>contact the Income Tax helpline</a:t>
            </a:r>
            <a:r>
              <a:rPr lang="en-GB">
                <a:latin typeface="Calibri" charset="0"/>
                <a:ea typeface="ＭＳ Ｐゴシック" charset="0"/>
                <a:cs typeface="ＭＳ Ｐゴシック" charset="0"/>
              </a:rPr>
              <a:t> if it’s less than £2,500.</a:t>
            </a:r>
          </a:p>
          <a:p>
            <a:endParaRPr lang="en-US">
              <a:latin typeface="Calibri" charset="0"/>
              <a:ea typeface="ＭＳ Ｐゴシック" charset="0"/>
              <a:cs typeface="ＭＳ Ｐゴシック" charset="0"/>
            </a:endParaRPr>
          </a:p>
          <a:p>
            <a:r>
              <a:rPr lang="en-US">
                <a:latin typeface="Calibri" charset="0"/>
                <a:ea typeface="ＭＳ Ｐゴシック" charset="0"/>
                <a:cs typeface="ＭＳ Ｐゴシック" charset="0"/>
              </a:rPr>
              <a:t>Links</a:t>
            </a:r>
          </a:p>
          <a:p>
            <a:r>
              <a:rPr lang="en-US">
                <a:latin typeface="Calibri" charset="0"/>
                <a:ea typeface="ＭＳ Ｐゴシック" charset="0"/>
                <a:cs typeface="ＭＳ Ｐゴシック" charset="0"/>
              </a:rPr>
              <a:t>PAYE  https://www.gov.uk/income-tax/how-you-pay-income-tax</a:t>
            </a:r>
          </a:p>
          <a:p>
            <a:endParaRPr lang="en-US">
              <a:latin typeface="Calibri" charset="0"/>
              <a:ea typeface="ＭＳ Ｐゴシック" charset="0"/>
              <a:cs typeface="ＭＳ Ｐゴシック" charset="0"/>
            </a:endParaRPr>
          </a:p>
          <a:p>
            <a:r>
              <a:rPr lang="en-US">
                <a:latin typeface="Calibri" charset="0"/>
                <a:ea typeface="ＭＳ Ｐゴシック" charset="0"/>
                <a:cs typeface="ＭＳ Ｐゴシック" charset="0"/>
              </a:rPr>
              <a:t>Self Assessment  https://www.gov.uk/self-assessment-tax-returns</a:t>
            </a:r>
          </a:p>
        </p:txBody>
      </p:sp>
      <p:sp>
        <p:nvSpPr>
          <p:cNvPr id="31747"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53BF478-91FC-4841-B2A0-275724176F5C}" type="slidenum">
              <a:rPr lang="en-US" sz="1200"/>
              <a:pPr eaLnBrk="1" hangingPunct="1"/>
              <a:t>12</a:t>
            </a:fld>
            <a:endParaRPr lang="en-US" sz="1200"/>
          </a:p>
        </p:txBody>
      </p:sp>
    </p:spTree>
    <p:extLst>
      <p:ext uri="{BB962C8B-B14F-4D97-AF65-F5344CB8AC3E}">
        <p14:creationId xmlns:p14="http://schemas.microsoft.com/office/powerpoint/2010/main" val="11307170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481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a:latin typeface="Calibri" charset="0"/>
                <a:ea typeface="ＭＳ Ｐゴシック" charset="0"/>
                <a:cs typeface="ＭＳ Ｐゴシック" charset="0"/>
              </a:rPr>
              <a:t>https://youtu.be/DuNBCLXtdvk?list=PL6Ji8mz-oGMwBrl_PG4C6iZgunc1OxMXZ</a:t>
            </a:r>
          </a:p>
        </p:txBody>
      </p:sp>
      <p:sp>
        <p:nvSpPr>
          <p:cNvPr id="3481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06778362-0845-AC4C-B7DE-9A4F734FA600}" type="slidenum">
              <a:rPr lang="en-US" sz="1200"/>
              <a:pPr eaLnBrk="1" hangingPunct="1"/>
              <a:t>14</a:t>
            </a:fld>
            <a:endParaRPr lang="en-US" sz="1200"/>
          </a:p>
        </p:txBody>
      </p:sp>
    </p:spTree>
    <p:extLst>
      <p:ext uri="{BB962C8B-B14F-4D97-AF65-F5344CB8AC3E}">
        <p14:creationId xmlns:p14="http://schemas.microsoft.com/office/powerpoint/2010/main" val="20481866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7890"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GB">
                <a:latin typeface="Calibri" charset="0"/>
                <a:ea typeface="ＭＳ Ｐゴシック" charset="0"/>
                <a:cs typeface="ＭＳ Ｐゴシック" charset="0"/>
              </a:rPr>
              <a:t>You may be able to </a:t>
            </a:r>
            <a:r>
              <a:rPr lang="en-GB" u="sng">
                <a:latin typeface="Calibri" charset="0"/>
                <a:ea typeface="ＭＳ Ｐゴシック" charset="0"/>
                <a:cs typeface="ＭＳ Ｐゴシック" charset="0"/>
                <a:hlinkClick r:id="rId3"/>
              </a:rPr>
              <a:t>make a claim</a:t>
            </a:r>
            <a:r>
              <a:rPr lang="en-GB">
                <a:latin typeface="Calibri" charset="0"/>
                <a:ea typeface="ＭＳ Ｐゴシック" charset="0"/>
                <a:cs typeface="ＭＳ Ｐゴシック" charset="0"/>
              </a:rPr>
              <a:t> for:</a:t>
            </a:r>
          </a:p>
          <a:p>
            <a:r>
              <a:rPr lang="en-US" u="sng">
                <a:latin typeface="Calibri" charset="0"/>
                <a:ea typeface="ＭＳ Ｐゴシック" charset="0"/>
                <a:cs typeface="ＭＳ Ｐゴシック" charset="0"/>
                <a:hlinkClick r:id="rId4"/>
              </a:rPr>
              <a:t>Research and Development (R&amp;D) Relief</a:t>
            </a:r>
            <a:endParaRPr lang="en-GB">
              <a:latin typeface="Calibri" charset="0"/>
              <a:ea typeface="ＭＳ Ｐゴシック" charset="0"/>
              <a:cs typeface="ＭＳ Ｐゴシック" charset="0"/>
            </a:endParaRPr>
          </a:p>
          <a:p>
            <a:r>
              <a:rPr lang="en-US" u="sng">
                <a:latin typeface="Calibri" charset="0"/>
                <a:ea typeface="ＭＳ Ｐゴシック" charset="0"/>
                <a:cs typeface="ＭＳ Ｐゴシック" charset="0"/>
                <a:hlinkClick r:id="rId5"/>
              </a:rPr>
              <a:t>The Patent Box</a:t>
            </a:r>
            <a:r>
              <a:rPr lang="en-US">
                <a:latin typeface="Calibri" charset="0"/>
                <a:ea typeface="ＭＳ Ｐゴシック" charset="0"/>
                <a:cs typeface="ＭＳ Ｐゴシック" charset="0"/>
              </a:rPr>
              <a:t> if your company makes a profit from patented inventions</a:t>
            </a:r>
            <a:endParaRPr lang="en-GB">
              <a:latin typeface="Calibri" charset="0"/>
              <a:ea typeface="ＭＳ Ｐゴシック" charset="0"/>
              <a:cs typeface="ＭＳ Ｐゴシック" charset="0"/>
            </a:endParaRPr>
          </a:p>
          <a:p>
            <a:r>
              <a:rPr lang="en-US" u="sng">
                <a:latin typeface="Calibri" charset="0"/>
                <a:ea typeface="ＭＳ Ｐゴシック" charset="0"/>
                <a:cs typeface="ＭＳ Ｐゴシック" charset="0"/>
                <a:hlinkClick r:id="rId6"/>
              </a:rPr>
              <a:t>Marginal Relief</a:t>
            </a:r>
            <a:r>
              <a:rPr lang="en-US">
                <a:latin typeface="Calibri" charset="0"/>
                <a:ea typeface="ＭＳ Ｐゴシック" charset="0"/>
                <a:cs typeface="ＭＳ Ｐゴシック" charset="0"/>
              </a:rPr>
              <a:t> if your company</a:t>
            </a:r>
            <a:r>
              <a:rPr lang="ja-JP" altLang="en-US">
                <a:latin typeface="Calibri" charset="0"/>
                <a:ea typeface="ＭＳ Ｐゴシック" charset="0"/>
                <a:cs typeface="ＭＳ Ｐゴシック" charset="0"/>
              </a:rPr>
              <a:t>’</a:t>
            </a:r>
            <a:r>
              <a:rPr lang="en-US" altLang="ja-JP">
                <a:latin typeface="Calibri" charset="0"/>
                <a:ea typeface="ＭＳ Ｐゴシック" charset="0"/>
                <a:cs typeface="ＭＳ Ｐゴシック" charset="0"/>
              </a:rPr>
              <a:t>s profits are between £300,000 and £1.5 million</a:t>
            </a:r>
            <a:endParaRPr lang="en-GB" altLang="ja-JP">
              <a:latin typeface="Calibri" charset="0"/>
              <a:ea typeface="ＭＳ Ｐゴシック" charset="0"/>
              <a:cs typeface="ＭＳ Ｐゴシック" charset="0"/>
            </a:endParaRPr>
          </a:p>
          <a:p>
            <a:r>
              <a:rPr lang="en-US" u="sng">
                <a:latin typeface="Calibri" charset="0"/>
                <a:ea typeface="ＭＳ Ｐゴシック" charset="0"/>
                <a:cs typeface="ＭＳ Ｐゴシック" charset="0"/>
                <a:hlinkClick r:id="rId7"/>
              </a:rPr>
              <a:t>reliefs for creative industries</a:t>
            </a:r>
            <a:r>
              <a:rPr lang="en-US">
                <a:latin typeface="Calibri" charset="0"/>
                <a:ea typeface="ＭＳ Ｐゴシック" charset="0"/>
                <a:cs typeface="ＭＳ Ｐゴシック" charset="0"/>
              </a:rPr>
              <a:t> (CITR) if your company makes a profit from theatre, film, television, animation or video games</a:t>
            </a:r>
            <a:endParaRPr lang="en-GB">
              <a:latin typeface="Calibri" charset="0"/>
              <a:ea typeface="ＭＳ Ｐゴシック" charset="0"/>
              <a:cs typeface="ＭＳ Ｐゴシック" charset="0"/>
            </a:endParaRPr>
          </a:p>
          <a:p>
            <a:r>
              <a:rPr lang="en-US" u="sng">
                <a:latin typeface="Calibri" charset="0"/>
                <a:ea typeface="ＭＳ Ｐゴシック" charset="0"/>
                <a:cs typeface="ＭＳ Ｐゴシック" charset="0"/>
                <a:hlinkClick r:id="rId8"/>
              </a:rPr>
              <a:t>Disincorporation Relief</a:t>
            </a:r>
            <a:r>
              <a:rPr lang="en-US">
                <a:latin typeface="Calibri" charset="0"/>
                <a:ea typeface="ＭＳ Ｐゴシック" charset="0"/>
                <a:cs typeface="ＭＳ Ｐゴシック" charset="0"/>
              </a:rPr>
              <a:t> if you</a:t>
            </a:r>
            <a:r>
              <a:rPr lang="ja-JP" altLang="en-US">
                <a:latin typeface="Calibri" charset="0"/>
                <a:ea typeface="ＭＳ Ｐゴシック" charset="0"/>
                <a:cs typeface="ＭＳ Ｐゴシック" charset="0"/>
              </a:rPr>
              <a:t>’</a:t>
            </a:r>
            <a:r>
              <a:rPr lang="en-US" altLang="ja-JP">
                <a:latin typeface="Calibri" charset="0"/>
                <a:ea typeface="ＭＳ Ｐゴシック" charset="0"/>
                <a:cs typeface="ＭＳ Ｐゴシック" charset="0"/>
              </a:rPr>
              <a:t>re closing your company and becoming a sole trader, ordinary business partnership or limited partnership</a:t>
            </a:r>
            <a:endParaRPr lang="en-GB" altLang="ja-JP">
              <a:latin typeface="Calibri" charset="0"/>
              <a:ea typeface="ＭＳ Ｐゴシック" charset="0"/>
              <a:cs typeface="ＭＳ Ｐゴシック" charset="0"/>
            </a:endParaRPr>
          </a:p>
          <a:p>
            <a:endParaRPr lang="en-US">
              <a:latin typeface="Calibri" charset="0"/>
              <a:ea typeface="ＭＳ Ｐゴシック" charset="0"/>
              <a:cs typeface="ＭＳ Ｐゴシック" charset="0"/>
            </a:endParaRPr>
          </a:p>
        </p:txBody>
      </p:sp>
      <p:sp>
        <p:nvSpPr>
          <p:cNvPr id="37891"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42256E0-7AFD-7A45-8172-A0A8E2C20832}" type="slidenum">
              <a:rPr lang="en-US" sz="1200"/>
              <a:pPr eaLnBrk="1" hangingPunct="1"/>
              <a:t>16</a:t>
            </a:fld>
            <a:endParaRPr lang="en-US" sz="1200"/>
          </a:p>
        </p:txBody>
      </p:sp>
    </p:spTree>
    <p:extLst>
      <p:ext uri="{BB962C8B-B14F-4D97-AF65-F5344CB8AC3E}">
        <p14:creationId xmlns:p14="http://schemas.microsoft.com/office/powerpoint/2010/main" val="27967933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44034"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GB">
                <a:latin typeface="Calibri" charset="0"/>
                <a:ea typeface="ＭＳ Ｐゴシック" charset="0"/>
                <a:cs typeface="ＭＳ Ｐゴシック" charset="0"/>
              </a:rPr>
              <a:t> </a:t>
            </a:r>
          </a:p>
          <a:p>
            <a:r>
              <a:rPr lang="en-GB">
                <a:latin typeface="Calibri" charset="0"/>
                <a:ea typeface="ＭＳ Ｐゴシック" charset="0"/>
                <a:cs typeface="ＭＳ Ｐゴシック" charset="0"/>
              </a:rPr>
              <a:t>You must arrange </a:t>
            </a:r>
            <a:r>
              <a:rPr lang="en-GB" u="sng">
                <a:latin typeface="Calibri" charset="0"/>
                <a:ea typeface="ＭＳ Ｐゴシック" charset="0"/>
                <a:cs typeface="ＭＳ Ｐゴシック" charset="0"/>
                <a:hlinkClick r:id="rId3"/>
              </a:rPr>
              <a:t>payments for Class 2</a:t>
            </a:r>
            <a:r>
              <a:rPr lang="en-GB">
                <a:latin typeface="Calibri" charset="0"/>
                <a:ea typeface="ＭＳ Ｐゴシック" charset="0"/>
                <a:cs typeface="ＭＳ Ｐゴシック" charset="0"/>
              </a:rPr>
              <a:t> yourself.</a:t>
            </a:r>
          </a:p>
          <a:p>
            <a:r>
              <a:rPr lang="en-GB">
                <a:latin typeface="Calibri" charset="0"/>
                <a:ea typeface="ＭＳ Ｐゴシック" charset="0"/>
                <a:cs typeface="ＭＳ Ｐゴシック" charset="0"/>
              </a:rPr>
              <a:t>Class 4 contributions will be paid with your Income Tax. You can set up your payments when you </a:t>
            </a:r>
            <a:r>
              <a:rPr lang="en-GB" u="sng">
                <a:latin typeface="Calibri" charset="0"/>
                <a:ea typeface="ＭＳ Ｐゴシック" charset="0"/>
                <a:cs typeface="ＭＳ Ｐゴシック" charset="0"/>
                <a:hlinkClick r:id="rId4"/>
              </a:rPr>
              <a:t>register for Self Assessment</a:t>
            </a:r>
            <a:r>
              <a:rPr lang="en-GB">
                <a:latin typeface="Calibri" charset="0"/>
                <a:ea typeface="ＭＳ Ｐゴシック" charset="0"/>
                <a:cs typeface="ＭＳ Ｐゴシック" charset="0"/>
              </a:rPr>
              <a:t> or </a:t>
            </a:r>
            <a:r>
              <a:rPr lang="en-GB" u="sng">
                <a:latin typeface="Calibri" charset="0"/>
                <a:ea typeface="ＭＳ Ｐゴシック" charset="0"/>
                <a:cs typeface="ＭＳ Ｐゴシック" charset="0"/>
                <a:hlinkClick r:id="rId3"/>
              </a:rPr>
              <a:t>change how you pay</a:t>
            </a:r>
            <a:r>
              <a:rPr lang="en-GB">
                <a:latin typeface="Calibri" charset="0"/>
                <a:ea typeface="ＭＳ Ｐゴシック" charset="0"/>
                <a:cs typeface="ＭＳ Ｐゴシック" charset="0"/>
              </a:rPr>
              <a:t>.</a:t>
            </a:r>
          </a:p>
          <a:p>
            <a:endParaRPr lang="en-US">
              <a:latin typeface="Calibri" charset="0"/>
              <a:ea typeface="ＭＳ Ｐゴシック" charset="0"/>
              <a:cs typeface="ＭＳ Ｐゴシック" charset="0"/>
            </a:endParaRPr>
          </a:p>
        </p:txBody>
      </p:sp>
      <p:sp>
        <p:nvSpPr>
          <p:cNvPr id="44035"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8DE08DAC-12F0-B546-A46F-FE80A9FF5AF6}" type="slidenum">
              <a:rPr lang="en-US" sz="1200"/>
              <a:pPr eaLnBrk="1" hangingPunct="1"/>
              <a:t>21</a:t>
            </a:fld>
            <a:endParaRPr lang="en-US" sz="1200"/>
          </a:p>
        </p:txBody>
      </p:sp>
    </p:spTree>
    <p:extLst>
      <p:ext uri="{BB962C8B-B14F-4D97-AF65-F5344CB8AC3E}">
        <p14:creationId xmlns:p14="http://schemas.microsoft.com/office/powerpoint/2010/main" val="9329502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47106"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GB">
                <a:latin typeface="Calibri" charset="0"/>
                <a:ea typeface="ＭＳ Ｐゴシック" charset="0"/>
                <a:cs typeface="ＭＳ Ｐゴシック" charset="0"/>
              </a:rPr>
              <a:t>Directors are classed as employees and pay National Insurance on annual income from salary and bonuses over £7,956.</a:t>
            </a:r>
          </a:p>
          <a:p>
            <a:r>
              <a:rPr lang="en-GB">
                <a:latin typeface="Calibri" charset="0"/>
                <a:ea typeface="ＭＳ Ｐゴシック" charset="0"/>
                <a:cs typeface="ＭＳ Ｐゴシック" charset="0"/>
              </a:rPr>
              <a:t>Contributions are worked out from their annual earnings rather than from what they earn in each pay period.</a:t>
            </a:r>
          </a:p>
          <a:p>
            <a:endParaRPr lang="en-US">
              <a:latin typeface="Calibri" charset="0"/>
              <a:ea typeface="ＭＳ Ｐゴシック" charset="0"/>
              <a:cs typeface="ＭＳ Ｐゴシック" charset="0"/>
            </a:endParaRPr>
          </a:p>
        </p:txBody>
      </p:sp>
      <p:sp>
        <p:nvSpPr>
          <p:cNvPr id="47107"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01BA0F6F-9AF8-3C4A-8ED2-2B9BEC42DEF2}" type="slidenum">
              <a:rPr lang="en-US" sz="1200"/>
              <a:pPr eaLnBrk="1" hangingPunct="1"/>
              <a:t>23</a:t>
            </a:fld>
            <a:endParaRPr lang="en-US" sz="1200"/>
          </a:p>
        </p:txBody>
      </p:sp>
    </p:spTree>
    <p:extLst>
      <p:ext uri="{BB962C8B-B14F-4D97-AF65-F5344CB8AC3E}">
        <p14:creationId xmlns:p14="http://schemas.microsoft.com/office/powerpoint/2010/main" val="15225035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49154"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a:latin typeface="Calibri" charset="0"/>
                <a:ea typeface="ＭＳ Ｐゴシック" charset="0"/>
                <a:cs typeface="ＭＳ Ｐゴシック" charset="0"/>
              </a:rPr>
              <a:t>VAT taxable turnover  https://www.gov.uk/vat-registration/calculate-turnover</a:t>
            </a:r>
          </a:p>
        </p:txBody>
      </p:sp>
      <p:sp>
        <p:nvSpPr>
          <p:cNvPr id="49155"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9AF4A660-CCCD-9341-9EE3-DDD5B0C7B96C}" type="slidenum">
              <a:rPr lang="en-US" sz="1200"/>
              <a:pPr eaLnBrk="1" hangingPunct="1"/>
              <a:t>24</a:t>
            </a:fld>
            <a:endParaRPr lang="en-US" sz="1200"/>
          </a:p>
        </p:txBody>
      </p:sp>
    </p:spTree>
    <p:extLst>
      <p:ext uri="{BB962C8B-B14F-4D97-AF65-F5344CB8AC3E}">
        <p14:creationId xmlns:p14="http://schemas.microsoft.com/office/powerpoint/2010/main" val="33881960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51202"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a:latin typeface="Calibri" charset="0"/>
                <a:ea typeface="ＭＳ Ｐゴシック" charset="0"/>
                <a:cs typeface="ＭＳ Ｐゴシック" charset="0"/>
              </a:rPr>
              <a:t>VAT taxable turnover  https://www.gov.uk/vat-registration/calculate-turnover</a:t>
            </a:r>
          </a:p>
        </p:txBody>
      </p:sp>
      <p:sp>
        <p:nvSpPr>
          <p:cNvPr id="51203"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4F13623C-9AB1-3B46-8AB0-FBBA47D6BBB0}" type="slidenum">
              <a:rPr lang="en-US" sz="1200"/>
              <a:pPr eaLnBrk="1" hangingPunct="1"/>
              <a:t>25</a:t>
            </a:fld>
            <a:endParaRPr lang="en-US" sz="1200"/>
          </a:p>
        </p:txBody>
      </p:sp>
    </p:spTree>
    <p:extLst>
      <p:ext uri="{BB962C8B-B14F-4D97-AF65-F5344CB8AC3E}">
        <p14:creationId xmlns:p14="http://schemas.microsoft.com/office/powerpoint/2010/main" val="20861715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54274"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a:latin typeface="Calibri" charset="0"/>
                <a:ea typeface="ＭＳ Ｐゴシック" charset="0"/>
                <a:cs typeface="ＭＳ Ｐゴシック" charset="0"/>
              </a:rPr>
              <a:t>https://www.gov.uk/guidance/rates-of-vat-on-different-goods-and-services</a:t>
            </a:r>
          </a:p>
        </p:txBody>
      </p:sp>
      <p:sp>
        <p:nvSpPr>
          <p:cNvPr id="54275"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1C93E00F-401E-FC4F-AD1D-05DEE623C281}" type="slidenum">
              <a:rPr lang="en-US" sz="1200"/>
              <a:pPr eaLnBrk="1" hangingPunct="1"/>
              <a:t>27</a:t>
            </a:fld>
            <a:endParaRPr lang="en-US" sz="1200"/>
          </a:p>
        </p:txBody>
      </p:sp>
    </p:spTree>
    <p:extLst>
      <p:ext uri="{BB962C8B-B14F-4D97-AF65-F5344CB8AC3E}">
        <p14:creationId xmlns:p14="http://schemas.microsoft.com/office/powerpoint/2010/main" val="5536369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https://</a:t>
            </a:r>
            <a:r>
              <a:rPr lang="en-US" dirty="0" err="1" smtClean="0"/>
              <a:t>www.gov.uk</a:t>
            </a:r>
            <a:r>
              <a:rPr lang="en-US" dirty="0" smtClean="0"/>
              <a:t>/repaying-your-student-loan</a:t>
            </a:r>
            <a:endParaRPr lang="en-US" dirty="0"/>
          </a:p>
        </p:txBody>
      </p:sp>
      <p:sp>
        <p:nvSpPr>
          <p:cNvPr id="4" name="Slide Number Placeholder 3"/>
          <p:cNvSpPr>
            <a:spLocks noGrp="1"/>
          </p:cNvSpPr>
          <p:nvPr>
            <p:ph type="sldNum" sz="quarter" idx="10"/>
          </p:nvPr>
        </p:nvSpPr>
        <p:spPr/>
        <p:txBody>
          <a:bodyPr/>
          <a:lstStyle/>
          <a:p>
            <a:pPr>
              <a:defRPr/>
            </a:pPr>
            <a:fld id="{B515B86E-4FDC-084A-822A-EC4CC81505D2}" type="slidenum">
              <a:rPr lang="en-US" smtClean="0"/>
              <a:pPr>
                <a:defRPr/>
              </a:pPr>
              <a:t>28</a:t>
            </a:fld>
            <a:endParaRPr lang="en-US"/>
          </a:p>
        </p:txBody>
      </p:sp>
    </p:spTree>
    <p:extLst>
      <p:ext uri="{BB962C8B-B14F-4D97-AF65-F5344CB8AC3E}">
        <p14:creationId xmlns:p14="http://schemas.microsoft.com/office/powerpoint/2010/main" val="9761710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58370"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a:latin typeface="Calibri" charset="0"/>
                <a:ea typeface="ＭＳ Ｐゴシック" charset="0"/>
                <a:cs typeface="ＭＳ Ｐゴシック" charset="0"/>
              </a:rPr>
              <a:t>https://www.gov.uk/repaying-your-student-loan</a:t>
            </a:r>
          </a:p>
          <a:p>
            <a:endParaRPr lang="en-US">
              <a:latin typeface="Calibri" charset="0"/>
              <a:ea typeface="ＭＳ Ｐゴシック" charset="0"/>
              <a:cs typeface="ＭＳ Ｐゴシック" charset="0"/>
            </a:endParaRPr>
          </a:p>
        </p:txBody>
      </p:sp>
      <p:sp>
        <p:nvSpPr>
          <p:cNvPr id="58371"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06D508D2-AA1E-6241-9BE5-34DBCA799D0D}" type="slidenum">
              <a:rPr lang="en-US" sz="1200"/>
              <a:pPr eaLnBrk="1" hangingPunct="1"/>
              <a:t>30</a:t>
            </a:fld>
            <a:endParaRPr lang="en-US" sz="1200"/>
          </a:p>
        </p:txBody>
      </p:sp>
    </p:spTree>
    <p:extLst>
      <p:ext uri="{BB962C8B-B14F-4D97-AF65-F5344CB8AC3E}">
        <p14:creationId xmlns:p14="http://schemas.microsoft.com/office/powerpoint/2010/main" val="11794503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6041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spcBef>
                <a:spcPct val="0"/>
              </a:spcBef>
            </a:pPr>
            <a:endParaRPr lang="en-US" sz="1600">
              <a:latin typeface="Calibri" charset="0"/>
              <a:ea typeface="ＭＳ Ｐゴシック" charset="0"/>
              <a:cs typeface="ＭＳ Ｐゴシック" charset="0"/>
            </a:endParaRPr>
          </a:p>
        </p:txBody>
      </p:sp>
      <p:sp>
        <p:nvSpPr>
          <p:cNvPr id="6041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4A813E6F-61FB-F740-96D9-2C051851A346}" type="slidenum">
              <a:rPr lang="en-US" sz="1200"/>
              <a:pPr eaLnBrk="1" hangingPunct="1"/>
              <a:t>31</a:t>
            </a:fld>
            <a:endParaRPr lang="en-US" sz="1200"/>
          </a:p>
        </p:txBody>
      </p:sp>
    </p:spTree>
    <p:extLst>
      <p:ext uri="{BB962C8B-B14F-4D97-AF65-F5344CB8AC3E}">
        <p14:creationId xmlns:p14="http://schemas.microsoft.com/office/powerpoint/2010/main" val="36647251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62466"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spcBef>
                <a:spcPct val="0"/>
              </a:spcBef>
            </a:pPr>
            <a:endParaRPr lang="en-US" sz="1600">
              <a:latin typeface="Calibri" charset="0"/>
              <a:ea typeface="ＭＳ Ｐゴシック" charset="0"/>
              <a:cs typeface="ＭＳ Ｐゴシック" charset="0"/>
            </a:endParaRPr>
          </a:p>
        </p:txBody>
      </p:sp>
      <p:sp>
        <p:nvSpPr>
          <p:cNvPr id="62467"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ED7441AA-A334-F54B-92B6-32E4A5D63276}" type="slidenum">
              <a:rPr lang="en-US" sz="1200"/>
              <a:pPr eaLnBrk="1" hangingPunct="1"/>
              <a:t>32</a:t>
            </a:fld>
            <a:endParaRPr lang="en-US" sz="1200"/>
          </a:p>
        </p:txBody>
      </p:sp>
    </p:spTree>
    <p:extLst>
      <p:ext uri="{BB962C8B-B14F-4D97-AF65-F5344CB8AC3E}">
        <p14:creationId xmlns:p14="http://schemas.microsoft.com/office/powerpoint/2010/main" val="13278220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64514"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spcBef>
                <a:spcPct val="0"/>
              </a:spcBef>
            </a:pPr>
            <a:endParaRPr lang="en-US" sz="1600">
              <a:latin typeface="Calibri" charset="0"/>
              <a:ea typeface="ＭＳ Ｐゴシック" charset="0"/>
              <a:cs typeface="ＭＳ Ｐゴシック" charset="0"/>
            </a:endParaRPr>
          </a:p>
        </p:txBody>
      </p:sp>
      <p:sp>
        <p:nvSpPr>
          <p:cNvPr id="64515"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93BC0D6-B1D3-BC45-9E32-1E47F2E17164}" type="slidenum">
              <a:rPr lang="en-US" sz="1200"/>
              <a:pPr eaLnBrk="1" hangingPunct="1"/>
              <a:t>33</a:t>
            </a:fld>
            <a:endParaRPr lang="en-US" sz="1200"/>
          </a:p>
        </p:txBody>
      </p:sp>
    </p:spTree>
    <p:extLst>
      <p:ext uri="{BB962C8B-B14F-4D97-AF65-F5344CB8AC3E}">
        <p14:creationId xmlns:p14="http://schemas.microsoft.com/office/powerpoint/2010/main" val="109284631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66562"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lnSpc>
                <a:spcPct val="90000"/>
              </a:lnSpc>
              <a:spcBef>
                <a:spcPct val="0"/>
              </a:spcBef>
              <a:buClr>
                <a:srgbClr val="FF0000"/>
              </a:buClr>
              <a:buSzPct val="120000"/>
              <a:buFont typeface="Wingdings" charset="0"/>
              <a:buChar char="§"/>
            </a:pPr>
            <a:endParaRPr lang="en-US" sz="1600">
              <a:latin typeface="Calibri" charset="0"/>
              <a:ea typeface="ＭＳ Ｐゴシック" charset="0"/>
              <a:cs typeface="ＭＳ Ｐゴシック" charset="0"/>
            </a:endParaRPr>
          </a:p>
        </p:txBody>
      </p:sp>
      <p:sp>
        <p:nvSpPr>
          <p:cNvPr id="66563"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C86FCC02-E5B0-1848-98CE-4586D76F83C2}" type="slidenum">
              <a:rPr lang="en-US" sz="1200"/>
              <a:pPr eaLnBrk="1" hangingPunct="1"/>
              <a:t>34</a:t>
            </a:fld>
            <a:endParaRPr lang="en-US" sz="1200"/>
          </a:p>
        </p:txBody>
      </p:sp>
    </p:spTree>
    <p:extLst>
      <p:ext uri="{BB962C8B-B14F-4D97-AF65-F5344CB8AC3E}">
        <p14:creationId xmlns:p14="http://schemas.microsoft.com/office/powerpoint/2010/main" val="28444162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68610"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atin typeface="Calibri" charset="0"/>
              <a:ea typeface="ＭＳ Ｐゴシック" charset="0"/>
              <a:cs typeface="ＭＳ Ｐゴシック" charset="0"/>
            </a:endParaRPr>
          </a:p>
        </p:txBody>
      </p:sp>
      <p:sp>
        <p:nvSpPr>
          <p:cNvPr id="68611"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787EBC24-CA1B-0B4E-BD17-B0E00C948410}" type="slidenum">
              <a:rPr lang="en-US" sz="1200"/>
              <a:pPr eaLnBrk="1" hangingPunct="1"/>
              <a:t>35</a:t>
            </a:fld>
            <a:endParaRPr lang="en-US" sz="1200"/>
          </a:p>
        </p:txBody>
      </p:sp>
    </p:spTree>
    <p:extLst>
      <p:ext uri="{BB962C8B-B14F-4D97-AF65-F5344CB8AC3E}">
        <p14:creationId xmlns:p14="http://schemas.microsoft.com/office/powerpoint/2010/main" val="32813709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7065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spcBef>
                <a:spcPct val="0"/>
              </a:spcBef>
            </a:pPr>
            <a:endParaRPr lang="en-US" sz="1600">
              <a:latin typeface="Calibri" charset="0"/>
              <a:ea typeface="ＭＳ Ｐゴシック" charset="0"/>
              <a:cs typeface="ＭＳ Ｐゴシック" charset="0"/>
            </a:endParaRPr>
          </a:p>
        </p:txBody>
      </p:sp>
      <p:sp>
        <p:nvSpPr>
          <p:cNvPr id="7065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AF64074-C048-3146-892A-806A8E07FBC3}" type="slidenum">
              <a:rPr lang="en-US" sz="1200"/>
              <a:pPr eaLnBrk="1" hangingPunct="1"/>
              <a:t>36</a:t>
            </a:fld>
            <a:endParaRPr lang="en-US" sz="1200"/>
          </a:p>
        </p:txBody>
      </p:sp>
    </p:spTree>
    <p:extLst>
      <p:ext uri="{BB962C8B-B14F-4D97-AF65-F5344CB8AC3E}">
        <p14:creationId xmlns:p14="http://schemas.microsoft.com/office/powerpoint/2010/main" val="28037767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72706"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spcBef>
                <a:spcPct val="0"/>
              </a:spcBef>
            </a:pPr>
            <a:endParaRPr lang="en-US" sz="1600">
              <a:latin typeface="Calibri" charset="0"/>
              <a:ea typeface="ＭＳ Ｐゴシック" charset="0"/>
              <a:cs typeface="ＭＳ Ｐゴシック" charset="0"/>
            </a:endParaRPr>
          </a:p>
        </p:txBody>
      </p:sp>
      <p:sp>
        <p:nvSpPr>
          <p:cNvPr id="72707"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0FC7B9F-0937-C94B-82DE-470A4431A6D7}" type="slidenum">
              <a:rPr lang="en-US" sz="1200"/>
              <a:pPr eaLnBrk="1" hangingPunct="1"/>
              <a:t>37</a:t>
            </a:fld>
            <a:endParaRPr lang="en-US" sz="1200"/>
          </a:p>
        </p:txBody>
      </p:sp>
    </p:spTree>
    <p:extLst>
      <p:ext uri="{BB962C8B-B14F-4D97-AF65-F5344CB8AC3E}">
        <p14:creationId xmlns:p14="http://schemas.microsoft.com/office/powerpoint/2010/main" val="143955619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74754"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spcBef>
                <a:spcPct val="0"/>
              </a:spcBef>
            </a:pPr>
            <a:endParaRPr lang="en-US" sz="1600">
              <a:latin typeface="Calibri" charset="0"/>
              <a:ea typeface="ＭＳ Ｐゴシック" charset="0"/>
              <a:cs typeface="ＭＳ Ｐゴシック" charset="0"/>
            </a:endParaRPr>
          </a:p>
        </p:txBody>
      </p:sp>
      <p:sp>
        <p:nvSpPr>
          <p:cNvPr id="74755"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6A499A99-98D3-5347-A7E7-49A76F429DD8}" type="slidenum">
              <a:rPr lang="en-US" sz="1200"/>
              <a:pPr eaLnBrk="1" hangingPunct="1"/>
              <a:t>38</a:t>
            </a:fld>
            <a:endParaRPr lang="en-US" sz="1200"/>
          </a:p>
        </p:txBody>
      </p:sp>
    </p:spTree>
    <p:extLst>
      <p:ext uri="{BB962C8B-B14F-4D97-AF65-F5344CB8AC3E}">
        <p14:creationId xmlns:p14="http://schemas.microsoft.com/office/powerpoint/2010/main" val="22713095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76802"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lnSpc>
                <a:spcPct val="80000"/>
              </a:lnSpc>
              <a:spcBef>
                <a:spcPct val="0"/>
              </a:spcBef>
            </a:pPr>
            <a:endParaRPr lang="en-US" sz="1300">
              <a:latin typeface="Calibri" charset="0"/>
              <a:ea typeface="ＭＳ Ｐゴシック" charset="0"/>
              <a:cs typeface="ＭＳ Ｐゴシック" charset="0"/>
            </a:endParaRPr>
          </a:p>
        </p:txBody>
      </p:sp>
      <p:sp>
        <p:nvSpPr>
          <p:cNvPr id="76803"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D88A6B34-3340-FA40-BFF5-21C6E7548EB5}" type="slidenum">
              <a:rPr lang="en-US" sz="1200"/>
              <a:pPr eaLnBrk="1" hangingPunct="1"/>
              <a:t>39</a:t>
            </a:fld>
            <a:endParaRPr lang="en-US" sz="1200"/>
          </a:p>
        </p:txBody>
      </p:sp>
    </p:spTree>
    <p:extLst>
      <p:ext uri="{BB962C8B-B14F-4D97-AF65-F5344CB8AC3E}">
        <p14:creationId xmlns:p14="http://schemas.microsoft.com/office/powerpoint/2010/main" val="366263385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78850"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spcBef>
                <a:spcPct val="0"/>
              </a:spcBef>
            </a:pPr>
            <a:endParaRPr lang="en-US" sz="1600">
              <a:latin typeface="Calibri" charset="0"/>
              <a:ea typeface="ＭＳ Ｐゴシック" charset="0"/>
              <a:cs typeface="ＭＳ Ｐゴシック" charset="0"/>
            </a:endParaRPr>
          </a:p>
        </p:txBody>
      </p:sp>
      <p:sp>
        <p:nvSpPr>
          <p:cNvPr id="78851"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4B39497E-F2E2-0B49-8AAF-C20562A5B65D}" type="slidenum">
              <a:rPr lang="en-US" sz="1200"/>
              <a:pPr eaLnBrk="1" hangingPunct="1"/>
              <a:t>40</a:t>
            </a:fld>
            <a:endParaRPr lang="en-US" sz="1200"/>
          </a:p>
        </p:txBody>
      </p:sp>
    </p:spTree>
    <p:extLst>
      <p:ext uri="{BB962C8B-B14F-4D97-AF65-F5344CB8AC3E}">
        <p14:creationId xmlns:p14="http://schemas.microsoft.com/office/powerpoint/2010/main" val="6181589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8089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a:latin typeface="Calibri" charset="0"/>
                <a:ea typeface="ＭＳ Ｐゴシック" charset="0"/>
                <a:cs typeface="ＭＳ Ｐゴシック" charset="0"/>
              </a:rPr>
              <a:t>Limited liability partnership (LLP) is a form of incorporated business structure that is similar to a limited company.</a:t>
            </a:r>
          </a:p>
          <a:p>
            <a:endParaRPr lang="en-US">
              <a:latin typeface="Calibri" charset="0"/>
              <a:ea typeface="ＭＳ Ｐゴシック" charset="0"/>
              <a:cs typeface="ＭＳ Ｐゴシック" charset="0"/>
            </a:endParaRPr>
          </a:p>
          <a:p>
            <a:r>
              <a:rPr lang="en-US">
                <a:latin typeface="Calibri" charset="0"/>
                <a:ea typeface="ＭＳ Ｐゴシック" charset="0"/>
                <a:cs typeface="ＭＳ Ｐゴシック" charset="0"/>
              </a:rPr>
              <a:t>However it possesses several unique features than that of a regular partnership. As a matter of fact, it is simply a mix of the two business models</a:t>
            </a:r>
          </a:p>
          <a:p>
            <a:endParaRPr lang="en-US">
              <a:latin typeface="Calibri" charset="0"/>
              <a:ea typeface="ＭＳ Ｐゴシック" charset="0"/>
              <a:cs typeface="ＭＳ Ｐゴシック" charset="0"/>
            </a:endParaRPr>
          </a:p>
          <a:p>
            <a:r>
              <a:rPr lang="en-US">
                <a:latin typeface="Calibri" charset="0"/>
                <a:ea typeface="ＭＳ Ｐゴシック" charset="0"/>
                <a:cs typeface="ＭＳ Ｐゴシック" charset="0"/>
              </a:rPr>
              <a:t>See more at: https://www.yourcompanyformations.co.uk/blog/a-guide-to-limited-liability-partnerships-llps/#sthash.y0uYTE4x.dpuf</a:t>
            </a:r>
          </a:p>
          <a:p>
            <a:endParaRPr lang="en-US">
              <a:latin typeface="Calibri" charset="0"/>
              <a:ea typeface="ＭＳ Ｐゴシック" charset="0"/>
              <a:cs typeface="ＭＳ Ｐゴシック" charset="0"/>
            </a:endParaRPr>
          </a:p>
        </p:txBody>
      </p:sp>
      <p:sp>
        <p:nvSpPr>
          <p:cNvPr id="8089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C7346456-3306-BA40-B854-DFF91AD88105}" type="slidenum">
              <a:rPr lang="en-US" sz="1200"/>
              <a:pPr eaLnBrk="1" hangingPunct="1"/>
              <a:t>41</a:t>
            </a:fld>
            <a:endParaRPr lang="en-US" sz="1200"/>
          </a:p>
        </p:txBody>
      </p:sp>
    </p:spTree>
    <p:extLst>
      <p:ext uri="{BB962C8B-B14F-4D97-AF65-F5344CB8AC3E}">
        <p14:creationId xmlns:p14="http://schemas.microsoft.com/office/powerpoint/2010/main" val="387548541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83970"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a:latin typeface="Calibri" charset="0"/>
                <a:ea typeface="ＭＳ Ｐゴシック" charset="0"/>
                <a:cs typeface="ＭＳ Ｐゴシック" charset="0"/>
              </a:rPr>
              <a:t>http://www.lawdepot.co.uk/contracts/partnership-agreement/?loc=GB#.WJyZ4xKLSRs</a:t>
            </a:r>
          </a:p>
        </p:txBody>
      </p:sp>
      <p:sp>
        <p:nvSpPr>
          <p:cNvPr id="83971"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123D0C66-347B-C64E-AEBC-BB3A2450A426}" type="slidenum">
              <a:rPr lang="en-US" sz="1200"/>
              <a:pPr eaLnBrk="1" hangingPunct="1"/>
              <a:t>43</a:t>
            </a:fld>
            <a:endParaRPr lang="en-US" sz="1200"/>
          </a:p>
        </p:txBody>
      </p:sp>
    </p:spTree>
    <p:extLst>
      <p:ext uri="{BB962C8B-B14F-4D97-AF65-F5344CB8AC3E}">
        <p14:creationId xmlns:p14="http://schemas.microsoft.com/office/powerpoint/2010/main" val="187051363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8601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spcBef>
                <a:spcPct val="0"/>
              </a:spcBef>
            </a:pPr>
            <a:endParaRPr lang="en-US" sz="1600">
              <a:latin typeface="Calibri" charset="0"/>
              <a:ea typeface="ＭＳ Ｐゴシック" charset="0"/>
              <a:cs typeface="ＭＳ Ｐゴシック" charset="0"/>
            </a:endParaRPr>
          </a:p>
        </p:txBody>
      </p:sp>
      <p:sp>
        <p:nvSpPr>
          <p:cNvPr id="8601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0C4DE143-E6EE-804B-9D80-BD265857950F}" type="slidenum">
              <a:rPr lang="en-US" sz="1200"/>
              <a:pPr eaLnBrk="1" hangingPunct="1"/>
              <a:t>44</a:t>
            </a:fld>
            <a:endParaRPr lang="en-US" sz="1200"/>
          </a:p>
        </p:txBody>
      </p:sp>
    </p:spTree>
    <p:extLst>
      <p:ext uri="{BB962C8B-B14F-4D97-AF65-F5344CB8AC3E}">
        <p14:creationId xmlns:p14="http://schemas.microsoft.com/office/powerpoint/2010/main" val="138188163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88066"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spcBef>
                <a:spcPct val="0"/>
              </a:spcBef>
            </a:pPr>
            <a:endParaRPr lang="en-US" sz="1600">
              <a:latin typeface="Calibri" charset="0"/>
              <a:ea typeface="ＭＳ Ｐゴシック" charset="0"/>
              <a:cs typeface="ＭＳ Ｐゴシック" charset="0"/>
            </a:endParaRPr>
          </a:p>
        </p:txBody>
      </p:sp>
      <p:sp>
        <p:nvSpPr>
          <p:cNvPr id="88067"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C33B3385-ADD1-4247-8D14-0F4D91551478}" type="slidenum">
              <a:rPr lang="en-US" sz="1200"/>
              <a:pPr eaLnBrk="1" hangingPunct="1"/>
              <a:t>45</a:t>
            </a:fld>
            <a:endParaRPr lang="en-US" sz="1200"/>
          </a:p>
        </p:txBody>
      </p:sp>
    </p:spTree>
    <p:extLst>
      <p:ext uri="{BB962C8B-B14F-4D97-AF65-F5344CB8AC3E}">
        <p14:creationId xmlns:p14="http://schemas.microsoft.com/office/powerpoint/2010/main" val="354927381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90114"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a:latin typeface="Calibri" charset="0"/>
                <a:ea typeface="ＭＳ Ｐゴシック" charset="0"/>
                <a:cs typeface="ＭＳ Ｐゴシック" charset="0"/>
              </a:rPr>
              <a:t>See more at: https://www.yourcompanyformations.co.uk/blog/a-guide-to-limited-liability-partnerships-llps/#sthash.y0uYTE4x.dpuf</a:t>
            </a:r>
          </a:p>
          <a:p>
            <a:endParaRPr lang="en-US">
              <a:latin typeface="Calibri" charset="0"/>
              <a:ea typeface="ＭＳ Ｐゴシック" charset="0"/>
              <a:cs typeface="ＭＳ Ｐゴシック" charset="0"/>
            </a:endParaRPr>
          </a:p>
        </p:txBody>
      </p:sp>
      <p:sp>
        <p:nvSpPr>
          <p:cNvPr id="90115"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F453D7B-E172-2143-9408-C28540B10110}" type="slidenum">
              <a:rPr lang="en-US" sz="1200"/>
              <a:pPr eaLnBrk="1" hangingPunct="1"/>
              <a:t>46</a:t>
            </a:fld>
            <a:endParaRPr lang="en-US" sz="1200"/>
          </a:p>
        </p:txBody>
      </p:sp>
    </p:spTree>
    <p:extLst>
      <p:ext uri="{BB962C8B-B14F-4D97-AF65-F5344CB8AC3E}">
        <p14:creationId xmlns:p14="http://schemas.microsoft.com/office/powerpoint/2010/main" val="4799777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1"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92162"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spcBef>
                <a:spcPct val="0"/>
              </a:spcBef>
            </a:pPr>
            <a:endParaRPr lang="en-US" sz="1600">
              <a:latin typeface="Calibri" charset="0"/>
              <a:ea typeface="ＭＳ Ｐゴシック" charset="0"/>
              <a:cs typeface="ＭＳ Ｐゴシック" charset="0"/>
            </a:endParaRPr>
          </a:p>
        </p:txBody>
      </p:sp>
      <p:sp>
        <p:nvSpPr>
          <p:cNvPr id="92163"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82946513-268D-4540-AB10-15AC8D8CF818}" type="slidenum">
              <a:rPr lang="en-US" sz="1200"/>
              <a:pPr eaLnBrk="1" hangingPunct="1"/>
              <a:t>47</a:t>
            </a:fld>
            <a:endParaRPr lang="en-US" sz="1200"/>
          </a:p>
        </p:txBody>
      </p:sp>
    </p:spTree>
    <p:extLst>
      <p:ext uri="{BB962C8B-B14F-4D97-AF65-F5344CB8AC3E}">
        <p14:creationId xmlns:p14="http://schemas.microsoft.com/office/powerpoint/2010/main" val="173850197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0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94210"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lnSpc>
                <a:spcPct val="70000"/>
              </a:lnSpc>
              <a:spcBef>
                <a:spcPct val="0"/>
              </a:spcBef>
            </a:pPr>
            <a:endParaRPr lang="en-US" sz="1500">
              <a:latin typeface="Calibri" charset="0"/>
              <a:ea typeface="ＭＳ Ｐゴシック" charset="0"/>
              <a:cs typeface="ＭＳ Ｐゴシック" charset="0"/>
            </a:endParaRPr>
          </a:p>
        </p:txBody>
      </p:sp>
      <p:sp>
        <p:nvSpPr>
          <p:cNvPr id="94211"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6306B21F-4376-6C4E-A369-1D7413702807}" type="slidenum">
              <a:rPr lang="en-US" sz="1200"/>
              <a:pPr eaLnBrk="1" hangingPunct="1"/>
              <a:t>48</a:t>
            </a:fld>
            <a:endParaRPr lang="en-US" sz="1200"/>
          </a:p>
        </p:txBody>
      </p:sp>
    </p:spTree>
    <p:extLst>
      <p:ext uri="{BB962C8B-B14F-4D97-AF65-F5344CB8AC3E}">
        <p14:creationId xmlns:p14="http://schemas.microsoft.com/office/powerpoint/2010/main" val="8550220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98306"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spcBef>
                <a:spcPct val="0"/>
              </a:spcBef>
            </a:pPr>
            <a:endParaRPr lang="en-US" sz="1600">
              <a:latin typeface="Calibri" charset="0"/>
              <a:ea typeface="ＭＳ Ｐゴシック" charset="0"/>
              <a:cs typeface="ＭＳ Ｐゴシック" charset="0"/>
            </a:endParaRPr>
          </a:p>
        </p:txBody>
      </p:sp>
      <p:sp>
        <p:nvSpPr>
          <p:cNvPr id="98307"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6D3C3578-4AB8-5140-8C3A-EEFD2A0AC4D7}" type="slidenum">
              <a:rPr lang="en-US" sz="1200"/>
              <a:pPr eaLnBrk="1" hangingPunct="1"/>
              <a:t>49</a:t>
            </a:fld>
            <a:endParaRPr lang="en-US" sz="1200"/>
          </a:p>
        </p:txBody>
      </p:sp>
    </p:spTree>
    <p:extLst>
      <p:ext uri="{BB962C8B-B14F-4D97-AF65-F5344CB8AC3E}">
        <p14:creationId xmlns:p14="http://schemas.microsoft.com/office/powerpoint/2010/main" val="9222621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9E8EE81-A169-414D-94B9-D36A2E42D289}" type="datetimeFigureOut">
              <a:rPr lang="en-GB" smtClean="0"/>
              <a:t>07/02/2018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46DA4A-C817-4C6A-8953-410C7B3614E5}" type="slidenum">
              <a:rPr lang="en-GB" smtClean="0"/>
              <a:t>‹#›</a:t>
            </a:fld>
            <a:endParaRPr lang="en-GB"/>
          </a:p>
        </p:txBody>
      </p:sp>
    </p:spTree>
    <p:extLst>
      <p:ext uri="{BB962C8B-B14F-4D97-AF65-F5344CB8AC3E}">
        <p14:creationId xmlns:p14="http://schemas.microsoft.com/office/powerpoint/2010/main" val="33357392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9E8EE81-A169-414D-94B9-D36A2E42D289}" type="datetimeFigureOut">
              <a:rPr lang="en-GB" smtClean="0"/>
              <a:t>07/02/2018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46DA4A-C817-4C6A-8953-410C7B3614E5}" type="slidenum">
              <a:rPr lang="en-GB" smtClean="0"/>
              <a:t>‹#›</a:t>
            </a:fld>
            <a:endParaRPr lang="en-GB"/>
          </a:p>
        </p:txBody>
      </p:sp>
    </p:spTree>
    <p:extLst>
      <p:ext uri="{BB962C8B-B14F-4D97-AF65-F5344CB8AC3E}">
        <p14:creationId xmlns:p14="http://schemas.microsoft.com/office/powerpoint/2010/main" val="4774589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9E8EE81-A169-414D-94B9-D36A2E42D289}" type="datetimeFigureOut">
              <a:rPr lang="en-GB" smtClean="0"/>
              <a:t>07/02/2018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46DA4A-C817-4C6A-8953-410C7B3614E5}" type="slidenum">
              <a:rPr lang="en-GB" smtClean="0"/>
              <a:t>‹#›</a:t>
            </a:fld>
            <a:endParaRPr lang="en-GB"/>
          </a:p>
        </p:txBody>
      </p:sp>
    </p:spTree>
    <p:extLst>
      <p:ext uri="{BB962C8B-B14F-4D97-AF65-F5344CB8AC3E}">
        <p14:creationId xmlns:p14="http://schemas.microsoft.com/office/powerpoint/2010/main" val="19826088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9E8EE81-A169-414D-94B9-D36A2E42D289}" type="datetimeFigureOut">
              <a:rPr lang="en-GB" smtClean="0"/>
              <a:t>07/02/2018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46DA4A-C817-4C6A-8953-410C7B3614E5}" type="slidenum">
              <a:rPr lang="en-GB" smtClean="0"/>
              <a:t>‹#›</a:t>
            </a:fld>
            <a:endParaRPr lang="en-GB"/>
          </a:p>
        </p:txBody>
      </p:sp>
    </p:spTree>
    <p:extLst>
      <p:ext uri="{BB962C8B-B14F-4D97-AF65-F5344CB8AC3E}">
        <p14:creationId xmlns:p14="http://schemas.microsoft.com/office/powerpoint/2010/main" val="15348630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9E8EE81-A169-414D-94B9-D36A2E42D289}" type="datetimeFigureOut">
              <a:rPr lang="en-GB" smtClean="0"/>
              <a:t>07/02/2018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646DA4A-C817-4C6A-8953-410C7B3614E5}" type="slidenum">
              <a:rPr lang="en-GB" smtClean="0"/>
              <a:t>‹#›</a:t>
            </a:fld>
            <a:endParaRPr lang="en-GB"/>
          </a:p>
        </p:txBody>
      </p:sp>
    </p:spTree>
    <p:extLst>
      <p:ext uri="{BB962C8B-B14F-4D97-AF65-F5344CB8AC3E}">
        <p14:creationId xmlns:p14="http://schemas.microsoft.com/office/powerpoint/2010/main" val="18119019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9E8EE81-A169-414D-94B9-D36A2E42D289}" type="datetimeFigureOut">
              <a:rPr lang="en-GB" smtClean="0"/>
              <a:t>07/02/2018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646DA4A-C817-4C6A-8953-410C7B3614E5}" type="slidenum">
              <a:rPr lang="en-GB" smtClean="0"/>
              <a:t>‹#›</a:t>
            </a:fld>
            <a:endParaRPr lang="en-GB"/>
          </a:p>
        </p:txBody>
      </p:sp>
    </p:spTree>
    <p:extLst>
      <p:ext uri="{BB962C8B-B14F-4D97-AF65-F5344CB8AC3E}">
        <p14:creationId xmlns:p14="http://schemas.microsoft.com/office/powerpoint/2010/main" val="183620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E8EE81-A169-414D-94B9-D36A2E42D289}" type="datetimeFigureOut">
              <a:rPr lang="en-GB" smtClean="0"/>
              <a:t>07/02/2018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646DA4A-C817-4C6A-8953-410C7B3614E5}" type="slidenum">
              <a:rPr lang="en-GB" smtClean="0"/>
              <a:t>‹#›</a:t>
            </a:fld>
            <a:endParaRPr lang="en-GB"/>
          </a:p>
        </p:txBody>
      </p:sp>
    </p:spTree>
    <p:extLst>
      <p:ext uri="{BB962C8B-B14F-4D97-AF65-F5344CB8AC3E}">
        <p14:creationId xmlns:p14="http://schemas.microsoft.com/office/powerpoint/2010/main" val="42057226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9E8EE81-A169-414D-94B9-D36A2E42D289}" type="datetimeFigureOut">
              <a:rPr lang="en-GB" smtClean="0"/>
              <a:t>07/02/2018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46DA4A-C817-4C6A-8953-410C7B3614E5}" type="slidenum">
              <a:rPr lang="en-GB" smtClean="0"/>
              <a:t>‹#›</a:t>
            </a:fld>
            <a:endParaRPr lang="en-GB"/>
          </a:p>
        </p:txBody>
      </p:sp>
    </p:spTree>
    <p:extLst>
      <p:ext uri="{BB962C8B-B14F-4D97-AF65-F5344CB8AC3E}">
        <p14:creationId xmlns:p14="http://schemas.microsoft.com/office/powerpoint/2010/main" val="16601556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9E8EE81-A169-414D-94B9-D36A2E42D289}" type="datetimeFigureOut">
              <a:rPr lang="en-GB" smtClean="0"/>
              <a:t>07/02/2018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46DA4A-C817-4C6A-8953-410C7B3614E5}" type="slidenum">
              <a:rPr lang="en-GB" smtClean="0"/>
              <a:t>‹#›</a:t>
            </a:fld>
            <a:endParaRPr lang="en-GB"/>
          </a:p>
        </p:txBody>
      </p:sp>
    </p:spTree>
    <p:extLst>
      <p:ext uri="{BB962C8B-B14F-4D97-AF65-F5344CB8AC3E}">
        <p14:creationId xmlns:p14="http://schemas.microsoft.com/office/powerpoint/2010/main" val="27709316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9E8EE81-A169-414D-94B9-D36A2E42D289}" type="datetimeFigureOut">
              <a:rPr lang="en-GB" smtClean="0"/>
              <a:t>07/02/2018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46DA4A-C817-4C6A-8953-410C7B3614E5}" type="slidenum">
              <a:rPr lang="en-GB" smtClean="0"/>
              <a:t>‹#›</a:t>
            </a:fld>
            <a:endParaRPr lang="en-GB"/>
          </a:p>
        </p:txBody>
      </p:sp>
    </p:spTree>
    <p:extLst>
      <p:ext uri="{BB962C8B-B14F-4D97-AF65-F5344CB8AC3E}">
        <p14:creationId xmlns:p14="http://schemas.microsoft.com/office/powerpoint/2010/main" val="13460773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9E8EE81-A169-414D-94B9-D36A2E42D289}" type="datetimeFigureOut">
              <a:rPr lang="en-GB" smtClean="0"/>
              <a:t>07/02/2018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46DA4A-C817-4C6A-8953-410C7B3614E5}" type="slidenum">
              <a:rPr lang="en-GB" smtClean="0"/>
              <a:t>‹#›</a:t>
            </a:fld>
            <a:endParaRPr lang="en-GB"/>
          </a:p>
        </p:txBody>
      </p:sp>
    </p:spTree>
    <p:extLst>
      <p:ext uri="{BB962C8B-B14F-4D97-AF65-F5344CB8AC3E}">
        <p14:creationId xmlns:p14="http://schemas.microsoft.com/office/powerpoint/2010/main" val="24637962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9E8EE81-A169-414D-94B9-D36A2E42D289}" type="datetimeFigureOut">
              <a:rPr lang="en-GB" smtClean="0"/>
              <a:t>07/02/2018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646DA4A-C817-4C6A-8953-410C7B3614E5}" type="slidenum">
              <a:rPr lang="en-GB" smtClean="0"/>
              <a:t>‹#›</a:t>
            </a:fld>
            <a:endParaRPr lang="en-GB"/>
          </a:p>
        </p:txBody>
      </p:sp>
    </p:spTree>
    <p:extLst>
      <p:ext uri="{BB962C8B-B14F-4D97-AF65-F5344CB8AC3E}">
        <p14:creationId xmlns:p14="http://schemas.microsoft.com/office/powerpoint/2010/main" val="11509853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gov.uk/rent-room-in-your-home/the-rent-a-room-scheme"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gov.uk/rent-room-in-your-home/the-rent-a-room-scheme"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youtu.be/DuNBCLXtdvk?list=PL6Ji8mz-oGMwBrl_PG4C6iZgunc1OxMXZ"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gov.uk/vat-registration/calculate-turnover"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gov.uk/guidance/rates-of-vat-on-different-goods-and-services"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gov.uk/repaying-your-student-loan"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www.lawdepot.co.uk/contracts/partnership-agreement/?loc=GB#.WJyZ4xKLSRs"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www.ted.com/talks/tavi_gevinson_a_teen_just_trying_to_figure_it_out.html" TargetMode="External"/><Relationship Id="rId2" Type="http://schemas.openxmlformats.org/officeDocument/2006/relationships/hyperlink" Target="http://www.thestylerookie.com/" TargetMode="External"/><Relationship Id="rId1" Type="http://schemas.openxmlformats.org/officeDocument/2006/relationships/slideLayout" Target="../slideLayouts/slideLayout2.xml"/><Relationship Id="rId6" Type="http://schemas.openxmlformats.org/officeDocument/2006/relationships/hyperlink" Target="https://www.yourcompanyformations.co.uk/blog/a-guide-to-limited-liability-partnerships-llps/#sthash.y0uYTE4x.dpuf" TargetMode="External"/><Relationship Id="rId5" Type="http://schemas.openxmlformats.org/officeDocument/2006/relationships/hyperlink" Target="http://www.lawdepot.co.uk/contracts/partnership-agreement/?loc=GB#.WJyZ4xKLSRs" TargetMode="External"/><Relationship Id="rId4" Type="http://schemas.openxmlformats.org/officeDocument/2006/relationships/hyperlink" Target="http://www.dailymail.co.uk/femail/article-2425556/Duh-s-huge-difference-14-18-Tavi-Gevinson-growing-leaving-fashion-acting-starts-senior-year-high-school.html" TargetMode="External"/></Relationships>
</file>

<file path=ppt/slides/_rels/slide51.xml.rels><?xml version="1.0" encoding="UTF-8" standalone="yes"?>
<Relationships xmlns="http://schemas.openxmlformats.org/package/2006/relationships"><Relationship Id="rId8" Type="http://schemas.openxmlformats.org/officeDocument/2006/relationships/hyperlink" Target="https://www.gov.uk/self-assessment-tax-returns" TargetMode="External"/><Relationship Id="rId3" Type="http://schemas.openxmlformats.org/officeDocument/2006/relationships/hyperlink" Target="http://www.hmrc.gov.uk/startingup/" TargetMode="External"/><Relationship Id="rId7" Type="http://schemas.openxmlformats.org/officeDocument/2006/relationships/hyperlink" Target="https://www.gov.uk/income-tax-reliefs" TargetMode="External"/><Relationship Id="rId2" Type="http://schemas.openxmlformats.org/officeDocument/2006/relationships/hyperlink" Target="http://www.gov.uk/" TargetMode="External"/><Relationship Id="rId1" Type="http://schemas.openxmlformats.org/officeDocument/2006/relationships/slideLayout" Target="../slideLayouts/slideLayout2.xml"/><Relationship Id="rId6" Type="http://schemas.openxmlformats.org/officeDocument/2006/relationships/hyperlink" Target="https://www.gov.uk/income-tax-rates" TargetMode="External"/><Relationship Id="rId11" Type="http://schemas.openxmlformats.org/officeDocument/2006/relationships/hyperlink" Target="https://www.gov.uk/repaying-your-student-loan" TargetMode="External"/><Relationship Id="rId5" Type="http://schemas.openxmlformats.org/officeDocument/2006/relationships/hyperlink" Target="https://www.gov.uk/rent-room-in-your-home/the-rent-a-room-scheme" TargetMode="External"/><Relationship Id="rId10" Type="http://schemas.openxmlformats.org/officeDocument/2006/relationships/hyperlink" Target="https://www.gov.uk/guidance/rates-of-vat-on-different-goods-and-services" TargetMode="External"/><Relationship Id="rId4" Type="http://schemas.openxmlformats.org/officeDocument/2006/relationships/hyperlink" Target="https://www.gov.uk/income-tax/taxfree-and-taxable-state-benefits" TargetMode="External"/><Relationship Id="rId9" Type="http://schemas.openxmlformats.org/officeDocument/2006/relationships/hyperlink" Target="https://youtu.be/DuNBCLXtdvk?list=PL6Ji8mz-oGMwBrl_PG4C6iZgunc1OxMXZ"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679547"/>
            <a:ext cx="10515600" cy="1325563"/>
          </a:xfrm>
        </p:spPr>
        <p:txBody>
          <a:bodyPr>
            <a:normAutofit fontScale="90000"/>
          </a:bodyPr>
          <a:lstStyle/>
          <a:p>
            <a:r>
              <a:rPr lang="en-GB" dirty="0"/>
              <a:t>EMPL04013</a:t>
            </a:r>
            <a:br>
              <a:rPr lang="en-GB" dirty="0"/>
            </a:br>
            <a:r>
              <a:rPr lang="en-GB" dirty="0"/>
              <a:t> week </a:t>
            </a:r>
            <a:r>
              <a:rPr lang="en-GB" dirty="0" smtClean="0"/>
              <a:t>8</a:t>
            </a:r>
            <a:r>
              <a:rPr lang="en-GB" dirty="0"/>
              <a:t/>
            </a:r>
            <a:br>
              <a:rPr lang="en-GB" dirty="0"/>
            </a:br>
            <a:endParaRPr lang="en-GB" dirty="0"/>
          </a:p>
        </p:txBody>
      </p:sp>
      <p:sp>
        <p:nvSpPr>
          <p:cNvPr id="3" name="Content Placeholder 2"/>
          <p:cNvSpPr>
            <a:spLocks noGrp="1"/>
          </p:cNvSpPr>
          <p:nvPr>
            <p:ph idx="1"/>
          </p:nvPr>
        </p:nvSpPr>
        <p:spPr/>
        <p:txBody>
          <a:bodyPr>
            <a:normAutofit/>
          </a:bodyPr>
          <a:lstStyle/>
          <a:p>
            <a:pPr marL="0" indent="0">
              <a:buNone/>
            </a:pPr>
            <a:r>
              <a:rPr lang="en-GB" sz="4000" b="1" dirty="0" smtClean="0"/>
              <a:t>Business &amp; Enterprise	</a:t>
            </a:r>
            <a:br>
              <a:rPr lang="en-GB" sz="4000" b="1" dirty="0" smtClean="0"/>
            </a:br>
            <a:endParaRPr lang="en-GB" sz="4000" b="1" dirty="0" smtClean="0"/>
          </a:p>
          <a:p>
            <a:endParaRPr lang="en-GB" sz="4000" b="1" dirty="0"/>
          </a:p>
          <a:p>
            <a:r>
              <a:rPr lang="en-GB" sz="4000" b="1" dirty="0" smtClean="0"/>
              <a:t>The Legal Structure of your Business</a:t>
            </a:r>
            <a:endParaRPr lang="en-GB" sz="4000" b="1" dirty="0"/>
          </a:p>
        </p:txBody>
      </p:sp>
    </p:spTree>
    <p:extLst>
      <p:ext uri="{BB962C8B-B14F-4D97-AF65-F5344CB8AC3E}">
        <p14:creationId xmlns:p14="http://schemas.microsoft.com/office/powerpoint/2010/main" val="28346677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2209801" y="14288"/>
            <a:ext cx="7758113" cy="1433512"/>
          </a:xfrm>
          <a:ln>
            <a:miter lim="800000"/>
            <a:headEnd/>
            <a:tailEnd/>
          </a:ln>
          <a:extLst/>
        </p:spPr>
        <p:txBody>
          <a:bodyPr rtlCol="0">
            <a:normAutofit/>
            <a:scene3d>
              <a:camera prst="orthographicFront"/>
              <a:lightRig rig="threePt" dir="t">
                <a:rot lat="0" lon="0" rev="4800000"/>
              </a:lightRig>
            </a:scene3d>
            <a:sp3d prstMaterial="matte">
              <a:bevelT w="50800" h="10160"/>
            </a:sp3d>
          </a:bodyPr>
          <a:lstStyle/>
          <a:p>
            <a:pPr>
              <a:defRPr/>
            </a:pPr>
            <a:r>
              <a:rPr lang="en-US" dirty="0" smtClean="0">
                <a:ea typeface="+mj-ea"/>
                <a:cs typeface="+mj-cs"/>
              </a:rPr>
              <a:t>Entrepreneurs ….</a:t>
            </a:r>
          </a:p>
        </p:txBody>
      </p:sp>
      <p:sp>
        <p:nvSpPr>
          <p:cNvPr id="15362" name="Content Placeholder 2"/>
          <p:cNvSpPr>
            <a:spLocks noGrp="1"/>
          </p:cNvSpPr>
          <p:nvPr>
            <p:ph idx="1"/>
          </p:nvPr>
        </p:nvSpPr>
        <p:spPr>
          <a:xfrm>
            <a:off x="1981200" y="1538288"/>
            <a:ext cx="7696200" cy="5319712"/>
          </a:xfrm>
        </p:spPr>
        <p:txBody>
          <a:bodyPr/>
          <a:lstStyle/>
          <a:p>
            <a:pPr>
              <a:lnSpc>
                <a:spcPct val="90000"/>
              </a:lnSpc>
              <a:buFont typeface="Wingdings 2" charset="0"/>
              <a:buNone/>
            </a:pPr>
            <a:r>
              <a:rPr lang="en-US" sz="2200">
                <a:latin typeface="Rockwell" charset="0"/>
              </a:rPr>
              <a:t>	</a:t>
            </a:r>
            <a:r>
              <a:rPr lang="en-GB" sz="3600">
                <a:latin typeface="Rockwell" charset="0"/>
              </a:rPr>
              <a:t>“</a:t>
            </a:r>
            <a:r>
              <a:rPr lang="en-US" altLang="ja-JP" sz="3600">
                <a:latin typeface="Rockwell" charset="0"/>
              </a:rPr>
              <a:t>….  have unquenchable self-belief that this opportunity can be made real through hard work, commitment and the adaptability to learn the lessons of the market along the way.”</a:t>
            </a:r>
          </a:p>
          <a:p>
            <a:pPr>
              <a:lnSpc>
                <a:spcPct val="90000"/>
              </a:lnSpc>
              <a:buFont typeface="Wingdings 2" charset="0"/>
              <a:buNone/>
            </a:pPr>
            <a:r>
              <a:rPr lang="en-US" sz="2200">
                <a:latin typeface="Rockwell" charset="0"/>
              </a:rPr>
              <a:t>	</a:t>
            </a:r>
          </a:p>
          <a:p>
            <a:pPr>
              <a:lnSpc>
                <a:spcPct val="90000"/>
              </a:lnSpc>
              <a:buFont typeface="Wingdings 2" charset="0"/>
              <a:buNone/>
            </a:pPr>
            <a:r>
              <a:rPr lang="en-US" sz="2200">
                <a:latin typeface="Rockwell" charset="0"/>
              </a:rPr>
              <a:t>	</a:t>
            </a:r>
            <a:r>
              <a:rPr lang="en-US" sz="1600">
                <a:latin typeface="Rockwell" charset="0"/>
              </a:rPr>
              <a:t> </a:t>
            </a:r>
            <a:r>
              <a:rPr lang="en-US" sz="1600" b="1">
                <a:latin typeface="Rockwell" charset="0"/>
              </a:rPr>
              <a:t>Chris Oakley</a:t>
            </a:r>
          </a:p>
          <a:p>
            <a:pPr>
              <a:lnSpc>
                <a:spcPct val="90000"/>
              </a:lnSpc>
            </a:pPr>
            <a:endParaRPr lang="en-US" sz="2200">
              <a:latin typeface="Rockwell" charset="0"/>
            </a:endParaRPr>
          </a:p>
        </p:txBody>
      </p:sp>
      <p:sp>
        <p:nvSpPr>
          <p:cNvPr id="15363"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4D719249-CD65-0047-AF90-672FE1A5A96B}" type="slidenum">
              <a:rPr lang="en-US" sz="1000">
                <a:solidFill>
                  <a:srgbClr val="9B9A98"/>
                </a:solidFill>
              </a:rPr>
              <a:pPr eaLnBrk="1" fontAlgn="base" hangingPunct="1">
                <a:spcBef>
                  <a:spcPct val="0"/>
                </a:spcBef>
                <a:spcAft>
                  <a:spcPct val="0"/>
                </a:spcAft>
              </a:pPr>
              <a:t>2</a:t>
            </a:fld>
            <a:endParaRPr lang="en-US" sz="1000">
              <a:solidFill>
                <a:srgbClr val="9B9A98"/>
              </a:solidFill>
            </a:endParaRPr>
          </a:p>
        </p:txBody>
      </p:sp>
    </p:spTree>
    <p:extLst>
      <p:ext uri="{BB962C8B-B14F-4D97-AF65-F5344CB8AC3E}">
        <p14:creationId xmlns:p14="http://schemas.microsoft.com/office/powerpoint/2010/main" val="250499467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p:cNvSpPr>
            <a:spLocks noGrp="1"/>
          </p:cNvSpPr>
          <p:nvPr>
            <p:ph type="title"/>
          </p:nvPr>
        </p:nvSpPr>
        <p:spPr/>
        <p:txBody>
          <a:bodyPr/>
          <a:lstStyle/>
          <a:p>
            <a:r>
              <a:rPr lang="en-US">
                <a:latin typeface="Rockwell" charset="0"/>
              </a:rPr>
              <a:t>The Business Opportunity</a:t>
            </a:r>
          </a:p>
        </p:txBody>
      </p:sp>
      <p:sp>
        <p:nvSpPr>
          <p:cNvPr id="16386" name="Content Placeholder 2"/>
          <p:cNvSpPr>
            <a:spLocks noGrp="1"/>
          </p:cNvSpPr>
          <p:nvPr>
            <p:ph idx="1"/>
          </p:nvPr>
        </p:nvSpPr>
        <p:spPr/>
        <p:txBody>
          <a:bodyPr/>
          <a:lstStyle/>
          <a:p>
            <a:pPr>
              <a:spcAft>
                <a:spcPts val="1800"/>
              </a:spcAft>
              <a:buSzPct val="100000"/>
              <a:buFont typeface="Wingdings" charset="0"/>
              <a:buChar char=""/>
            </a:pPr>
            <a:r>
              <a:rPr lang="en-GB" sz="3200">
                <a:latin typeface="Rockwell" charset="0"/>
              </a:rPr>
              <a:t>A need</a:t>
            </a:r>
          </a:p>
          <a:p>
            <a:pPr>
              <a:spcAft>
                <a:spcPts val="1800"/>
              </a:spcAft>
              <a:buSzPct val="100000"/>
              <a:buFont typeface="Wingdings" charset="0"/>
              <a:buChar char=""/>
            </a:pPr>
            <a:r>
              <a:rPr lang="en-GB" sz="3200">
                <a:latin typeface="Rockwell" charset="0"/>
              </a:rPr>
              <a:t>The means to fulfill the need</a:t>
            </a:r>
          </a:p>
          <a:p>
            <a:pPr>
              <a:spcAft>
                <a:spcPts val="1800"/>
              </a:spcAft>
              <a:buSzPct val="100000"/>
              <a:buFont typeface="Wingdings" charset="0"/>
              <a:buChar char=""/>
            </a:pPr>
            <a:r>
              <a:rPr lang="en-GB" sz="3200">
                <a:latin typeface="Rockwell" charset="0"/>
              </a:rPr>
              <a:t>A method to be applied to the means to fulfill the need</a:t>
            </a:r>
          </a:p>
          <a:p>
            <a:pPr>
              <a:spcAft>
                <a:spcPts val="1800"/>
              </a:spcAft>
              <a:buSzPct val="100000"/>
              <a:buFont typeface="Wingdings" charset="0"/>
              <a:buChar char=""/>
            </a:pPr>
            <a:r>
              <a:rPr lang="en-GB" sz="3200">
                <a:latin typeface="Rockwell" charset="0"/>
              </a:rPr>
              <a:t>A method to benefit from it</a:t>
            </a:r>
          </a:p>
          <a:p>
            <a:pPr>
              <a:buClr>
                <a:srgbClr val="FF0000"/>
              </a:buClr>
              <a:buSzPct val="100000"/>
              <a:buFont typeface="Wingdings" charset="0"/>
              <a:buChar char=""/>
            </a:pPr>
            <a:endParaRPr lang="en-US" sz="3200">
              <a:latin typeface="Rockwell" charset="0"/>
            </a:endParaRPr>
          </a:p>
        </p:txBody>
      </p:sp>
      <p:sp>
        <p:nvSpPr>
          <p:cNvPr id="16387"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5068C907-DB86-5447-97C8-CA1C39831008}" type="slidenum">
              <a:rPr lang="en-US" sz="1000">
                <a:solidFill>
                  <a:srgbClr val="9B9A98"/>
                </a:solidFill>
              </a:rPr>
              <a:pPr eaLnBrk="1" fontAlgn="base" hangingPunct="1">
                <a:spcBef>
                  <a:spcPct val="0"/>
                </a:spcBef>
                <a:spcAft>
                  <a:spcPct val="0"/>
                </a:spcAft>
              </a:pPr>
              <a:t>3</a:t>
            </a:fld>
            <a:endParaRPr lang="en-US" sz="1000">
              <a:solidFill>
                <a:srgbClr val="9B9A98"/>
              </a:solidFill>
            </a:endParaRPr>
          </a:p>
        </p:txBody>
      </p:sp>
    </p:spTree>
    <p:extLst>
      <p:ext uri="{BB962C8B-B14F-4D97-AF65-F5344CB8AC3E}">
        <p14:creationId xmlns:p14="http://schemas.microsoft.com/office/powerpoint/2010/main" val="162159885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p:cNvSpPr>
            <a:spLocks noGrp="1"/>
          </p:cNvSpPr>
          <p:nvPr>
            <p:ph type="title"/>
          </p:nvPr>
        </p:nvSpPr>
        <p:spPr/>
        <p:txBody>
          <a:bodyPr/>
          <a:lstStyle/>
          <a:p>
            <a:r>
              <a:rPr lang="en-US" dirty="0" smtClean="0">
                <a:latin typeface="Rockwell" charset="0"/>
              </a:rPr>
              <a:t>Legal </a:t>
            </a:r>
            <a:r>
              <a:rPr lang="en-US" dirty="0">
                <a:latin typeface="Rockwell" charset="0"/>
              </a:rPr>
              <a:t>Structure</a:t>
            </a:r>
          </a:p>
        </p:txBody>
      </p:sp>
      <p:sp>
        <p:nvSpPr>
          <p:cNvPr id="18434"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A59F278F-F8B0-234C-8456-8946FD482B27}" type="slidenum">
              <a:rPr lang="en-US" sz="1000">
                <a:solidFill>
                  <a:srgbClr val="9B9A98"/>
                </a:solidFill>
              </a:rPr>
              <a:pPr eaLnBrk="1" fontAlgn="base" hangingPunct="1">
                <a:spcBef>
                  <a:spcPct val="0"/>
                </a:spcBef>
                <a:spcAft>
                  <a:spcPct val="0"/>
                </a:spcAft>
              </a:pPr>
              <a:t>4</a:t>
            </a:fld>
            <a:endParaRPr lang="en-US" sz="1000">
              <a:solidFill>
                <a:srgbClr val="9B9A98"/>
              </a:solidFill>
            </a:endParaRPr>
          </a:p>
        </p:txBody>
      </p:sp>
      <p:sp>
        <p:nvSpPr>
          <p:cNvPr id="7" name="Alternate Process 6"/>
          <p:cNvSpPr/>
          <p:nvPr/>
        </p:nvSpPr>
        <p:spPr>
          <a:xfrm>
            <a:off x="1600200" y="2819400"/>
            <a:ext cx="2743200" cy="2667000"/>
          </a:xfrm>
          <a:prstGeom prst="flowChartAlternateProcess">
            <a:avLst/>
          </a:prstGeom>
          <a:solidFill>
            <a:schemeClr val="accent6"/>
          </a:solidFill>
        </p:spPr>
        <p:style>
          <a:lnRef idx="1">
            <a:schemeClr val="accent1"/>
          </a:lnRef>
          <a:fillRef idx="3">
            <a:schemeClr val="accent1"/>
          </a:fillRef>
          <a:effectRef idx="2">
            <a:schemeClr val="accent1"/>
          </a:effectRef>
          <a:fontRef idx="minor">
            <a:schemeClr val="lt1"/>
          </a:fontRef>
        </p:style>
        <p:txBody>
          <a:bodyPr anchor="ct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defRPr/>
            </a:pPr>
            <a:r>
              <a:rPr lang="en-US" sz="2200" b="1">
                <a:solidFill>
                  <a:srgbClr val="FFFFFF"/>
                </a:solidFill>
              </a:rPr>
              <a:t>SOLE TRADER</a:t>
            </a:r>
          </a:p>
        </p:txBody>
      </p:sp>
      <p:sp>
        <p:nvSpPr>
          <p:cNvPr id="8" name="Alternate Process 7"/>
          <p:cNvSpPr/>
          <p:nvPr/>
        </p:nvSpPr>
        <p:spPr>
          <a:xfrm>
            <a:off x="4724400" y="2819400"/>
            <a:ext cx="2743200" cy="2667000"/>
          </a:xfrm>
          <a:prstGeom prst="flowChartAlternateProcess">
            <a:avLst/>
          </a:prstGeom>
          <a:solidFill>
            <a:schemeClr val="accent2">
              <a:lumMod val="75000"/>
            </a:schemeClr>
          </a:solidFill>
        </p:spPr>
        <p:style>
          <a:lnRef idx="1">
            <a:schemeClr val="accent1"/>
          </a:lnRef>
          <a:fillRef idx="3">
            <a:schemeClr val="accent1"/>
          </a:fillRef>
          <a:effectRef idx="2">
            <a:schemeClr val="accent1"/>
          </a:effectRef>
          <a:fontRef idx="minor">
            <a:schemeClr val="lt1"/>
          </a:fontRef>
        </p:style>
        <p:txBody>
          <a:bodyPr anchor="ct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defRPr/>
            </a:pPr>
            <a:r>
              <a:rPr lang="en-US" sz="2200" b="1">
                <a:solidFill>
                  <a:srgbClr val="FFFFFF"/>
                </a:solidFill>
              </a:rPr>
              <a:t>PARTNERSHIP</a:t>
            </a:r>
          </a:p>
        </p:txBody>
      </p:sp>
      <p:sp>
        <p:nvSpPr>
          <p:cNvPr id="10" name="Alternate Process 9"/>
          <p:cNvSpPr/>
          <p:nvPr/>
        </p:nvSpPr>
        <p:spPr>
          <a:xfrm>
            <a:off x="7848600" y="2819400"/>
            <a:ext cx="2743200" cy="2667000"/>
          </a:xfrm>
          <a:prstGeom prst="flowChartAlternateProcess">
            <a:avLst/>
          </a:prstGeom>
          <a:solidFill>
            <a:schemeClr val="accent4">
              <a:lumMod val="75000"/>
            </a:schemeClr>
          </a:solidFill>
        </p:spPr>
        <p:style>
          <a:lnRef idx="1">
            <a:schemeClr val="accent1"/>
          </a:lnRef>
          <a:fillRef idx="3">
            <a:schemeClr val="accent1"/>
          </a:fillRef>
          <a:effectRef idx="2">
            <a:schemeClr val="accent1"/>
          </a:effectRef>
          <a:fontRef idx="minor">
            <a:schemeClr val="lt1"/>
          </a:fontRef>
        </p:style>
        <p:txBody>
          <a:bodyPr anchor="ct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defRPr/>
            </a:pPr>
            <a:r>
              <a:rPr lang="en-US" sz="2200" b="1">
                <a:solidFill>
                  <a:srgbClr val="FFFFFF"/>
                </a:solidFill>
              </a:rPr>
              <a:t>LIMITED COMPANY</a:t>
            </a: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rcRect b="10233"/>
          <a:stretch>
            <a:fillRect/>
          </a:stretch>
        </p:blipFill>
        <p:spPr bwMode="auto">
          <a:xfrm>
            <a:off x="1145381" y="1365160"/>
            <a:ext cx="9901238" cy="74804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2824456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7"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900" decel="100000" fill="hold"/>
                                        <p:tgtEl>
                                          <p:spTgt spid="9"/>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9"/>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p:cNvSpPr>
            <a:spLocks noGrp="1"/>
          </p:cNvSpPr>
          <p:nvPr>
            <p:ph type="title"/>
          </p:nvPr>
        </p:nvSpPr>
        <p:spPr/>
        <p:txBody>
          <a:bodyPr/>
          <a:lstStyle/>
          <a:p>
            <a:r>
              <a:rPr lang="en-US">
                <a:latin typeface="Franklin Gothic Book" charset="0"/>
              </a:rPr>
              <a:t>Tax</a:t>
            </a:r>
          </a:p>
        </p:txBody>
      </p:sp>
      <p:sp>
        <p:nvSpPr>
          <p:cNvPr id="20482" name="Content Placeholder 2"/>
          <p:cNvSpPr>
            <a:spLocks noGrp="1"/>
          </p:cNvSpPr>
          <p:nvPr>
            <p:ph idx="1"/>
          </p:nvPr>
        </p:nvSpPr>
        <p:spPr/>
        <p:txBody>
          <a:bodyPr>
            <a:normAutofit fontScale="92500" lnSpcReduction="20000"/>
          </a:bodyPr>
          <a:lstStyle/>
          <a:p>
            <a:pPr>
              <a:spcAft>
                <a:spcPts val="2400"/>
              </a:spcAft>
            </a:pPr>
            <a:r>
              <a:rPr lang="en-US" sz="4000">
                <a:latin typeface="Arial" charset="0"/>
              </a:rPr>
              <a:t>Income Tax</a:t>
            </a:r>
          </a:p>
          <a:p>
            <a:pPr>
              <a:spcAft>
                <a:spcPts val="2400"/>
              </a:spcAft>
            </a:pPr>
            <a:r>
              <a:rPr lang="en-US" sz="4000">
                <a:latin typeface="Arial" charset="0"/>
              </a:rPr>
              <a:t>Corporation Tax</a:t>
            </a:r>
          </a:p>
          <a:p>
            <a:pPr>
              <a:spcAft>
                <a:spcPts val="2400"/>
              </a:spcAft>
            </a:pPr>
            <a:r>
              <a:rPr lang="en-US" sz="4000">
                <a:latin typeface="Arial" charset="0"/>
              </a:rPr>
              <a:t>National Insurance</a:t>
            </a:r>
          </a:p>
          <a:p>
            <a:pPr>
              <a:spcAft>
                <a:spcPts val="2400"/>
              </a:spcAft>
            </a:pPr>
            <a:r>
              <a:rPr lang="en-US" sz="4000">
                <a:latin typeface="Arial" charset="0"/>
              </a:rPr>
              <a:t>Value Added Tax (VAT)</a:t>
            </a:r>
          </a:p>
          <a:p>
            <a:pPr>
              <a:spcAft>
                <a:spcPts val="2400"/>
              </a:spcAft>
            </a:pPr>
            <a:r>
              <a:rPr lang="en-US" sz="4000">
                <a:latin typeface="Arial" charset="0"/>
              </a:rPr>
              <a:t>Student Loans</a:t>
            </a:r>
          </a:p>
          <a:p>
            <a:pPr>
              <a:buFont typeface="Wingdings 2" charset="0"/>
              <a:buNone/>
            </a:pPr>
            <a:endParaRPr lang="en-US">
              <a:latin typeface="Arial" charset="0"/>
            </a:endParaRPr>
          </a:p>
        </p:txBody>
      </p:sp>
      <p:sp>
        <p:nvSpPr>
          <p:cNvPr id="20483" name="Slide Number Placeholder 5"/>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8E0E97C2-2257-A64D-9242-BB009F074E36}" type="slidenum">
              <a:rPr lang="en-US" sz="1000">
                <a:solidFill>
                  <a:srgbClr val="9B9A98"/>
                </a:solidFill>
              </a:rPr>
              <a:pPr eaLnBrk="1" fontAlgn="base" hangingPunct="1">
                <a:spcBef>
                  <a:spcPct val="0"/>
                </a:spcBef>
                <a:spcAft>
                  <a:spcPct val="0"/>
                </a:spcAft>
              </a:pPr>
              <a:t>5</a:t>
            </a:fld>
            <a:endParaRPr lang="en-US" sz="1000">
              <a:solidFill>
                <a:srgbClr val="9B9A98"/>
              </a:solidFill>
            </a:endParaRPr>
          </a:p>
        </p:txBody>
      </p:sp>
    </p:spTree>
    <p:extLst>
      <p:ext uri="{BB962C8B-B14F-4D97-AF65-F5344CB8AC3E}">
        <p14:creationId xmlns:p14="http://schemas.microsoft.com/office/powerpoint/2010/main" val="70389209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5" name="Content Placeholder 6" descr="Screen Shot 2014-11-30 at 13.40.15.png"/>
          <p:cNvPicPr>
            <a:picLocks noGrp="1" noChangeAspect="1"/>
          </p:cNvPicPr>
          <p:nvPr>
            <p:ph idx="1"/>
          </p:nvPr>
        </p:nvPicPr>
        <p:blipFill>
          <a:blip r:embed="rId2">
            <a:extLst>
              <a:ext uri="{28A0092B-C50C-407E-A947-70E740481C1C}">
                <a14:useLocalDpi xmlns:a14="http://schemas.microsoft.com/office/drawing/2010/main" val="0"/>
              </a:ext>
            </a:extLst>
          </a:blip>
          <a:srcRect t="-4460" b="-4460"/>
          <a:stretch>
            <a:fillRect/>
          </a:stretch>
        </p:blipFill>
        <p:spPr>
          <a:xfrm>
            <a:off x="1828801" y="909638"/>
            <a:ext cx="8556625" cy="5186362"/>
          </a:xfrm>
        </p:spPr>
      </p:pic>
      <p:sp>
        <p:nvSpPr>
          <p:cNvPr id="21506" name="Slide Number Placeholder 5"/>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170748E3-E3D7-C94A-AF27-8268BCBE1256}" type="slidenum">
              <a:rPr lang="en-US" sz="1000">
                <a:solidFill>
                  <a:srgbClr val="9B9A98"/>
                </a:solidFill>
              </a:rPr>
              <a:pPr eaLnBrk="1" fontAlgn="base" hangingPunct="1">
                <a:spcBef>
                  <a:spcPct val="0"/>
                </a:spcBef>
                <a:spcAft>
                  <a:spcPct val="0"/>
                </a:spcAft>
              </a:pPr>
              <a:t>6</a:t>
            </a:fld>
            <a:endParaRPr lang="en-US" sz="1000">
              <a:solidFill>
                <a:srgbClr val="9B9A98"/>
              </a:solidFill>
            </a:endParaRPr>
          </a:p>
        </p:txBody>
      </p:sp>
    </p:spTree>
    <p:extLst>
      <p:ext uri="{BB962C8B-B14F-4D97-AF65-F5344CB8AC3E}">
        <p14:creationId xmlns:p14="http://schemas.microsoft.com/office/powerpoint/2010/main" val="136563724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p:cNvSpPr>
            <a:spLocks noGrp="1"/>
          </p:cNvSpPr>
          <p:nvPr>
            <p:ph type="title"/>
          </p:nvPr>
        </p:nvSpPr>
        <p:spPr/>
        <p:txBody>
          <a:bodyPr/>
          <a:lstStyle/>
          <a:p>
            <a:r>
              <a:rPr lang="en-US">
                <a:latin typeface="Franklin Gothic Book" charset="0"/>
              </a:rPr>
              <a:t>Income Tax</a:t>
            </a:r>
          </a:p>
        </p:txBody>
      </p:sp>
      <p:sp>
        <p:nvSpPr>
          <p:cNvPr id="57346" name="Content Placeholder 2"/>
          <p:cNvSpPr>
            <a:spLocks noGrp="1"/>
          </p:cNvSpPr>
          <p:nvPr>
            <p:ph idx="1"/>
          </p:nvPr>
        </p:nvSpPr>
        <p:spPr/>
        <p:txBody>
          <a:bodyPr/>
          <a:lstStyle/>
          <a:p>
            <a:r>
              <a:rPr lang="en-GB" sz="2400">
                <a:latin typeface="Arial" charset="0"/>
              </a:rPr>
              <a:t>You don’t have to pay tax on all types of income.</a:t>
            </a:r>
          </a:p>
          <a:p>
            <a:endParaRPr lang="en-GB" sz="2400">
              <a:latin typeface="Arial" charset="0"/>
            </a:endParaRPr>
          </a:p>
          <a:p>
            <a:r>
              <a:rPr lang="en-GB" sz="2400">
                <a:latin typeface="Arial" charset="0"/>
              </a:rPr>
              <a:t>You don’t pay tax on things like:</a:t>
            </a:r>
          </a:p>
          <a:p>
            <a:pPr lvl="1"/>
            <a:r>
              <a:rPr lang="en-US">
                <a:latin typeface="Arial" charset="0"/>
              </a:rPr>
              <a:t>Income from tax-exempt accounts, like Individual Savings Accounts (ISAs) and National Savings Certificates</a:t>
            </a:r>
            <a:endParaRPr lang="en-GB">
              <a:latin typeface="Arial" charset="0"/>
            </a:endParaRPr>
          </a:p>
          <a:p>
            <a:pPr lvl="1"/>
            <a:r>
              <a:rPr lang="en-US">
                <a:latin typeface="Arial" charset="0"/>
              </a:rPr>
              <a:t>Some state benefits</a:t>
            </a:r>
            <a:endParaRPr lang="en-GB">
              <a:latin typeface="Arial" charset="0"/>
            </a:endParaRPr>
          </a:p>
          <a:p>
            <a:pPr lvl="1"/>
            <a:r>
              <a:rPr lang="en-US">
                <a:latin typeface="Arial" charset="0"/>
              </a:rPr>
              <a:t>Premium bond or National Lottery wins</a:t>
            </a:r>
            <a:endParaRPr lang="en-GB">
              <a:latin typeface="Arial" charset="0"/>
            </a:endParaRPr>
          </a:p>
          <a:p>
            <a:pPr lvl="1"/>
            <a:r>
              <a:rPr lang="en-US">
                <a:latin typeface="Arial" charset="0"/>
              </a:rPr>
              <a:t>The </a:t>
            </a:r>
            <a:r>
              <a:rPr lang="en-US">
                <a:latin typeface="Arial" charset="0"/>
                <a:hlinkClick r:id="rId3"/>
              </a:rPr>
              <a:t>rent a room </a:t>
            </a:r>
            <a:r>
              <a:rPr lang="en-US">
                <a:latin typeface="Arial" charset="0"/>
              </a:rPr>
              <a:t>scheme allows you to earn £7,500 tax free on rent you get from a lodger in your home</a:t>
            </a:r>
            <a:endParaRPr lang="en-GB">
              <a:latin typeface="Arial" charset="0"/>
            </a:endParaRPr>
          </a:p>
          <a:p>
            <a:endParaRPr lang="en-US" sz="2400">
              <a:latin typeface="Arial" charset="0"/>
            </a:endParaRPr>
          </a:p>
        </p:txBody>
      </p:sp>
      <p:sp>
        <p:nvSpPr>
          <p:cNvPr id="23555" name="Slide Number Placeholder 5"/>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31D66E42-3C1A-694F-B508-87555D57136D}" type="slidenum">
              <a:rPr lang="en-US" sz="1000">
                <a:solidFill>
                  <a:srgbClr val="9B9A98"/>
                </a:solidFill>
              </a:rPr>
              <a:pPr eaLnBrk="1" fontAlgn="base" hangingPunct="1">
                <a:spcBef>
                  <a:spcPct val="0"/>
                </a:spcBef>
                <a:spcAft>
                  <a:spcPct val="0"/>
                </a:spcAft>
              </a:pPr>
              <a:t>7</a:t>
            </a:fld>
            <a:endParaRPr lang="en-US" sz="1000">
              <a:solidFill>
                <a:srgbClr val="9B9A98"/>
              </a:solidFill>
            </a:endParaRPr>
          </a:p>
        </p:txBody>
      </p:sp>
    </p:spTree>
    <p:extLst>
      <p:ext uri="{BB962C8B-B14F-4D97-AF65-F5344CB8AC3E}">
        <p14:creationId xmlns:p14="http://schemas.microsoft.com/office/powerpoint/2010/main" val="239288133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57346">
                                            <p:txEl>
                                              <p:pRg st="3" end="3"/>
                                            </p:txEl>
                                          </p:spTgt>
                                        </p:tgtEl>
                                        <p:attrNameLst>
                                          <p:attrName>style.visibility</p:attrName>
                                        </p:attrNameLst>
                                      </p:cBhvr>
                                      <p:to>
                                        <p:strVal val="visible"/>
                                      </p:to>
                                    </p:set>
                                    <p:animEffect transition="in" filter="fade">
                                      <p:cBhvr>
                                        <p:cTn id="7" dur="500"/>
                                        <p:tgtEl>
                                          <p:spTgt spid="57346">
                                            <p:txEl>
                                              <p:pRg st="3" end="3"/>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57346">
                                            <p:txEl>
                                              <p:pRg st="4" end="4"/>
                                            </p:txEl>
                                          </p:spTgt>
                                        </p:tgtEl>
                                        <p:attrNameLst>
                                          <p:attrName>style.visibility</p:attrName>
                                        </p:attrNameLst>
                                      </p:cBhvr>
                                      <p:to>
                                        <p:strVal val="visible"/>
                                      </p:to>
                                    </p:set>
                                    <p:animEffect transition="in" filter="fade">
                                      <p:cBhvr>
                                        <p:cTn id="12" dur="500"/>
                                        <p:tgtEl>
                                          <p:spTgt spid="57346">
                                            <p:txEl>
                                              <p:pRg st="4" end="4"/>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57346">
                                            <p:txEl>
                                              <p:pRg st="5" end="5"/>
                                            </p:txEl>
                                          </p:spTgt>
                                        </p:tgtEl>
                                        <p:attrNameLst>
                                          <p:attrName>style.visibility</p:attrName>
                                        </p:attrNameLst>
                                      </p:cBhvr>
                                      <p:to>
                                        <p:strVal val="visible"/>
                                      </p:to>
                                    </p:set>
                                    <p:animEffect transition="in" filter="fade">
                                      <p:cBhvr>
                                        <p:cTn id="17" dur="500"/>
                                        <p:tgtEl>
                                          <p:spTgt spid="57346">
                                            <p:txEl>
                                              <p:pRg st="5" end="5"/>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57346">
                                            <p:txEl>
                                              <p:pRg st="6" end="6"/>
                                            </p:txEl>
                                          </p:spTgt>
                                        </p:tgtEl>
                                        <p:attrNameLst>
                                          <p:attrName>style.visibility</p:attrName>
                                        </p:attrNameLst>
                                      </p:cBhvr>
                                      <p:to>
                                        <p:strVal val="visible"/>
                                      </p:to>
                                    </p:set>
                                    <p:animEffect transition="in" filter="fade">
                                      <p:cBhvr>
                                        <p:cTn id="22" dur="500"/>
                                        <p:tgtEl>
                                          <p:spTgt spid="5734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p:cNvSpPr>
            <a:spLocks noGrp="1"/>
          </p:cNvSpPr>
          <p:nvPr>
            <p:ph type="title"/>
          </p:nvPr>
        </p:nvSpPr>
        <p:spPr/>
        <p:txBody>
          <a:bodyPr/>
          <a:lstStyle/>
          <a:p>
            <a:r>
              <a:rPr lang="en-US">
                <a:latin typeface="Franklin Gothic Book" charset="0"/>
              </a:rPr>
              <a:t>Income Tax</a:t>
            </a:r>
          </a:p>
        </p:txBody>
      </p:sp>
      <p:sp>
        <p:nvSpPr>
          <p:cNvPr id="57346" name="Content Placeholder 2"/>
          <p:cNvSpPr>
            <a:spLocks noGrp="1"/>
          </p:cNvSpPr>
          <p:nvPr>
            <p:ph idx="1"/>
          </p:nvPr>
        </p:nvSpPr>
        <p:spPr/>
        <p:txBody>
          <a:bodyPr/>
          <a:lstStyle/>
          <a:p>
            <a:r>
              <a:rPr lang="en-GB" sz="2400">
                <a:latin typeface="Arial" charset="0"/>
              </a:rPr>
              <a:t>You don’t have to pay tax on all types of income.</a:t>
            </a:r>
          </a:p>
          <a:p>
            <a:endParaRPr lang="en-GB" sz="2400">
              <a:latin typeface="Arial" charset="0"/>
            </a:endParaRPr>
          </a:p>
          <a:p>
            <a:r>
              <a:rPr lang="en-GB" sz="2400">
                <a:latin typeface="Arial" charset="0"/>
              </a:rPr>
              <a:t>You don’t pay tax on things like:</a:t>
            </a:r>
          </a:p>
          <a:p>
            <a:pPr lvl="1"/>
            <a:r>
              <a:rPr lang="en-US">
                <a:latin typeface="Arial" charset="0"/>
              </a:rPr>
              <a:t>Income from tax-exempt accounts, like Individual Savings Accounts (ISAs) and National Savings Certificates</a:t>
            </a:r>
            <a:endParaRPr lang="en-GB">
              <a:latin typeface="Arial" charset="0"/>
            </a:endParaRPr>
          </a:p>
          <a:p>
            <a:pPr lvl="1"/>
            <a:r>
              <a:rPr lang="en-US">
                <a:latin typeface="Arial" charset="0"/>
              </a:rPr>
              <a:t>Some state benefits</a:t>
            </a:r>
            <a:endParaRPr lang="en-GB">
              <a:latin typeface="Arial" charset="0"/>
            </a:endParaRPr>
          </a:p>
          <a:p>
            <a:pPr lvl="1"/>
            <a:r>
              <a:rPr lang="en-US">
                <a:latin typeface="Arial" charset="0"/>
              </a:rPr>
              <a:t>Premium bond or National Lottery wins</a:t>
            </a:r>
            <a:endParaRPr lang="en-GB">
              <a:latin typeface="Arial" charset="0"/>
            </a:endParaRPr>
          </a:p>
          <a:p>
            <a:pPr lvl="1"/>
            <a:r>
              <a:rPr lang="en-US">
                <a:latin typeface="Arial" charset="0"/>
              </a:rPr>
              <a:t>The </a:t>
            </a:r>
            <a:r>
              <a:rPr lang="en-US">
                <a:latin typeface="Arial" charset="0"/>
                <a:hlinkClick r:id="rId3"/>
              </a:rPr>
              <a:t>rent a room </a:t>
            </a:r>
            <a:r>
              <a:rPr lang="en-US">
                <a:latin typeface="Arial" charset="0"/>
              </a:rPr>
              <a:t>scheme allows you to earn £7,500 tax free on rent you get from a lodger in your home</a:t>
            </a:r>
            <a:endParaRPr lang="en-GB">
              <a:latin typeface="Arial" charset="0"/>
            </a:endParaRPr>
          </a:p>
          <a:p>
            <a:endParaRPr lang="en-US" sz="2400">
              <a:latin typeface="Arial" charset="0"/>
            </a:endParaRPr>
          </a:p>
        </p:txBody>
      </p:sp>
      <p:sp>
        <p:nvSpPr>
          <p:cNvPr id="23555" name="Slide Number Placeholder 5"/>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31D66E42-3C1A-694F-B508-87555D57136D}" type="slidenum">
              <a:rPr lang="en-US" sz="1000">
                <a:solidFill>
                  <a:srgbClr val="9B9A98"/>
                </a:solidFill>
              </a:rPr>
              <a:pPr eaLnBrk="1" fontAlgn="base" hangingPunct="1">
                <a:spcBef>
                  <a:spcPct val="0"/>
                </a:spcBef>
                <a:spcAft>
                  <a:spcPct val="0"/>
                </a:spcAft>
              </a:pPr>
              <a:t>8</a:t>
            </a:fld>
            <a:endParaRPr lang="en-US" sz="1000">
              <a:solidFill>
                <a:srgbClr val="9B9A98"/>
              </a:solidFill>
            </a:endParaRPr>
          </a:p>
        </p:txBody>
      </p:sp>
    </p:spTree>
    <p:extLst>
      <p:ext uri="{BB962C8B-B14F-4D97-AF65-F5344CB8AC3E}">
        <p14:creationId xmlns:p14="http://schemas.microsoft.com/office/powerpoint/2010/main" val="80343751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57346">
                                            <p:txEl>
                                              <p:pRg st="3" end="3"/>
                                            </p:txEl>
                                          </p:spTgt>
                                        </p:tgtEl>
                                        <p:attrNameLst>
                                          <p:attrName>style.visibility</p:attrName>
                                        </p:attrNameLst>
                                      </p:cBhvr>
                                      <p:to>
                                        <p:strVal val="visible"/>
                                      </p:to>
                                    </p:set>
                                    <p:animEffect transition="in" filter="fade">
                                      <p:cBhvr>
                                        <p:cTn id="7" dur="500"/>
                                        <p:tgtEl>
                                          <p:spTgt spid="57346">
                                            <p:txEl>
                                              <p:pRg st="3" end="3"/>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57346">
                                            <p:txEl>
                                              <p:pRg st="4" end="4"/>
                                            </p:txEl>
                                          </p:spTgt>
                                        </p:tgtEl>
                                        <p:attrNameLst>
                                          <p:attrName>style.visibility</p:attrName>
                                        </p:attrNameLst>
                                      </p:cBhvr>
                                      <p:to>
                                        <p:strVal val="visible"/>
                                      </p:to>
                                    </p:set>
                                    <p:animEffect transition="in" filter="fade">
                                      <p:cBhvr>
                                        <p:cTn id="12" dur="500"/>
                                        <p:tgtEl>
                                          <p:spTgt spid="57346">
                                            <p:txEl>
                                              <p:pRg st="4" end="4"/>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57346">
                                            <p:txEl>
                                              <p:pRg st="5" end="5"/>
                                            </p:txEl>
                                          </p:spTgt>
                                        </p:tgtEl>
                                        <p:attrNameLst>
                                          <p:attrName>style.visibility</p:attrName>
                                        </p:attrNameLst>
                                      </p:cBhvr>
                                      <p:to>
                                        <p:strVal val="visible"/>
                                      </p:to>
                                    </p:set>
                                    <p:animEffect transition="in" filter="fade">
                                      <p:cBhvr>
                                        <p:cTn id="17" dur="500"/>
                                        <p:tgtEl>
                                          <p:spTgt spid="57346">
                                            <p:txEl>
                                              <p:pRg st="5" end="5"/>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57346">
                                            <p:txEl>
                                              <p:pRg st="6" end="6"/>
                                            </p:txEl>
                                          </p:spTgt>
                                        </p:tgtEl>
                                        <p:attrNameLst>
                                          <p:attrName>style.visibility</p:attrName>
                                        </p:attrNameLst>
                                      </p:cBhvr>
                                      <p:to>
                                        <p:strVal val="visible"/>
                                      </p:to>
                                    </p:set>
                                    <p:animEffect transition="in" filter="fade">
                                      <p:cBhvr>
                                        <p:cTn id="22" dur="500"/>
                                        <p:tgtEl>
                                          <p:spTgt spid="5734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itle 1"/>
          <p:cNvSpPr>
            <a:spLocks noGrp="1"/>
          </p:cNvSpPr>
          <p:nvPr>
            <p:ph type="title"/>
          </p:nvPr>
        </p:nvSpPr>
        <p:spPr/>
        <p:txBody>
          <a:bodyPr/>
          <a:lstStyle/>
          <a:p>
            <a:r>
              <a:rPr lang="en-US">
                <a:latin typeface="Franklin Gothic Book" charset="0"/>
              </a:rPr>
              <a:t>How Much ?</a:t>
            </a:r>
          </a:p>
        </p:txBody>
      </p:sp>
      <p:sp>
        <p:nvSpPr>
          <p:cNvPr id="59394" name="Content Placeholder 2"/>
          <p:cNvSpPr>
            <a:spLocks noGrp="1"/>
          </p:cNvSpPr>
          <p:nvPr>
            <p:ph idx="1"/>
          </p:nvPr>
        </p:nvSpPr>
        <p:spPr/>
        <p:txBody>
          <a:bodyPr/>
          <a:lstStyle/>
          <a:p>
            <a:pPr>
              <a:spcAft>
                <a:spcPts val="600"/>
              </a:spcAft>
            </a:pPr>
            <a:r>
              <a:rPr lang="en-GB" sz="2400">
                <a:latin typeface="Arial" charset="0"/>
              </a:rPr>
              <a:t>To work out if you should be paying Income Tax, follow these steps.</a:t>
            </a:r>
          </a:p>
          <a:p>
            <a:pPr>
              <a:spcAft>
                <a:spcPts val="600"/>
              </a:spcAft>
              <a:buClr>
                <a:schemeClr val="tx2"/>
              </a:buClr>
              <a:buFont typeface="Franklin Gothic Book" charset="0"/>
              <a:buAutoNum type="arabicPeriod"/>
            </a:pPr>
            <a:r>
              <a:rPr lang="en-GB" sz="2400">
                <a:latin typeface="Arial" charset="0"/>
              </a:rPr>
              <a:t>Add up all your taxable income, including taxable state benefits.</a:t>
            </a:r>
          </a:p>
          <a:p>
            <a:pPr>
              <a:spcAft>
                <a:spcPts val="600"/>
              </a:spcAft>
              <a:buClr>
                <a:schemeClr val="tx2"/>
              </a:buClr>
              <a:buFont typeface="Franklin Gothic Book" charset="0"/>
              <a:buAutoNum type="arabicPeriod"/>
            </a:pPr>
            <a:r>
              <a:rPr lang="en-GB" sz="2400">
                <a:latin typeface="Arial" charset="0"/>
              </a:rPr>
              <a:t>Work out your tax-free allowances.</a:t>
            </a:r>
          </a:p>
          <a:p>
            <a:pPr>
              <a:spcAft>
                <a:spcPts val="600"/>
              </a:spcAft>
              <a:buClr>
                <a:schemeClr val="tx2"/>
              </a:buClr>
              <a:buFont typeface="Franklin Gothic Book" charset="0"/>
              <a:buAutoNum type="arabicPeriod"/>
            </a:pPr>
            <a:r>
              <a:rPr lang="en-GB" sz="2400">
                <a:latin typeface="Arial" charset="0"/>
              </a:rPr>
              <a:t>Take your tax-free allowances away from your taxable income.</a:t>
            </a:r>
          </a:p>
          <a:p>
            <a:pPr>
              <a:spcAft>
                <a:spcPts val="600"/>
              </a:spcAft>
              <a:buClr>
                <a:schemeClr val="tx2"/>
              </a:buClr>
              <a:buFont typeface="Franklin Gothic Book" charset="0"/>
              <a:buAutoNum type="arabicPeriod"/>
            </a:pPr>
            <a:r>
              <a:rPr lang="en-GB" sz="2400">
                <a:latin typeface="Arial" charset="0"/>
              </a:rPr>
              <a:t>If there’s anything left, you’re a taxpayer. </a:t>
            </a:r>
          </a:p>
          <a:p>
            <a:pPr>
              <a:spcAft>
                <a:spcPts val="600"/>
              </a:spcAft>
            </a:pPr>
            <a:r>
              <a:rPr lang="en-GB" sz="2400">
                <a:latin typeface="Arial" charset="0"/>
              </a:rPr>
              <a:t>If there’s nothing left, you shouldn’t be paying tax and may be due a refund.</a:t>
            </a:r>
          </a:p>
          <a:p>
            <a:pPr>
              <a:spcAft>
                <a:spcPts val="600"/>
              </a:spcAft>
            </a:pPr>
            <a:endParaRPr lang="en-GB" sz="2400">
              <a:latin typeface="Arial" charset="0"/>
            </a:endParaRPr>
          </a:p>
          <a:p>
            <a:pPr>
              <a:spcAft>
                <a:spcPts val="600"/>
              </a:spcAft>
            </a:pPr>
            <a:endParaRPr lang="en-US" sz="2400">
              <a:latin typeface="Arial" charset="0"/>
            </a:endParaRPr>
          </a:p>
        </p:txBody>
      </p:sp>
      <p:sp>
        <p:nvSpPr>
          <p:cNvPr id="25603" name="Slide Number Placeholder 5"/>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692CBEE3-A788-7344-AF34-EE6BA5297591}" type="slidenum">
              <a:rPr lang="en-US" sz="1000">
                <a:solidFill>
                  <a:srgbClr val="9B9A98"/>
                </a:solidFill>
              </a:rPr>
              <a:pPr eaLnBrk="1" fontAlgn="base" hangingPunct="1">
                <a:spcBef>
                  <a:spcPct val="0"/>
                </a:spcBef>
                <a:spcAft>
                  <a:spcPct val="0"/>
                </a:spcAft>
              </a:pPr>
              <a:t>9</a:t>
            </a:fld>
            <a:endParaRPr lang="en-US" sz="1000">
              <a:solidFill>
                <a:srgbClr val="9B9A98"/>
              </a:solidFill>
            </a:endParaRPr>
          </a:p>
        </p:txBody>
      </p:sp>
    </p:spTree>
    <p:extLst>
      <p:ext uri="{BB962C8B-B14F-4D97-AF65-F5344CB8AC3E}">
        <p14:creationId xmlns:p14="http://schemas.microsoft.com/office/powerpoint/2010/main" val="87308019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59394">
                                            <p:txEl>
                                              <p:pRg st="1" end="1"/>
                                            </p:txEl>
                                          </p:spTgt>
                                        </p:tgtEl>
                                        <p:attrNameLst>
                                          <p:attrName>style.visibility</p:attrName>
                                        </p:attrNameLst>
                                      </p:cBhvr>
                                      <p:to>
                                        <p:strVal val="visible"/>
                                      </p:to>
                                    </p:set>
                                    <p:animEffect transition="in" filter="fade">
                                      <p:cBhvr>
                                        <p:cTn id="7" dur="500"/>
                                        <p:tgtEl>
                                          <p:spTgt spid="59394">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59394">
                                            <p:txEl>
                                              <p:pRg st="2" end="2"/>
                                            </p:txEl>
                                          </p:spTgt>
                                        </p:tgtEl>
                                        <p:attrNameLst>
                                          <p:attrName>style.visibility</p:attrName>
                                        </p:attrNameLst>
                                      </p:cBhvr>
                                      <p:to>
                                        <p:strVal val="visible"/>
                                      </p:to>
                                    </p:set>
                                    <p:animEffect transition="in" filter="fade">
                                      <p:cBhvr>
                                        <p:cTn id="12" dur="500"/>
                                        <p:tgtEl>
                                          <p:spTgt spid="59394">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59394">
                                            <p:txEl>
                                              <p:pRg st="3" end="3"/>
                                            </p:txEl>
                                          </p:spTgt>
                                        </p:tgtEl>
                                        <p:attrNameLst>
                                          <p:attrName>style.visibility</p:attrName>
                                        </p:attrNameLst>
                                      </p:cBhvr>
                                      <p:to>
                                        <p:strVal val="visible"/>
                                      </p:to>
                                    </p:set>
                                    <p:animEffect transition="in" filter="fade">
                                      <p:cBhvr>
                                        <p:cTn id="17" dur="500"/>
                                        <p:tgtEl>
                                          <p:spTgt spid="59394">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59394">
                                            <p:txEl>
                                              <p:pRg st="4" end="4"/>
                                            </p:txEl>
                                          </p:spTgt>
                                        </p:tgtEl>
                                        <p:attrNameLst>
                                          <p:attrName>style.visibility</p:attrName>
                                        </p:attrNameLst>
                                      </p:cBhvr>
                                      <p:to>
                                        <p:strVal val="visible"/>
                                      </p:to>
                                    </p:set>
                                    <p:animEffect transition="in" filter="fade">
                                      <p:cBhvr>
                                        <p:cTn id="22" dur="500"/>
                                        <p:tgtEl>
                                          <p:spTgt spid="59394">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59394">
                                            <p:txEl>
                                              <p:pRg st="5" end="5"/>
                                            </p:txEl>
                                          </p:spTgt>
                                        </p:tgtEl>
                                        <p:attrNameLst>
                                          <p:attrName>style.visibility</p:attrName>
                                        </p:attrNameLst>
                                      </p:cBhvr>
                                      <p:to>
                                        <p:strVal val="visible"/>
                                      </p:to>
                                    </p:set>
                                    <p:animEffect transition="in" filter="fade">
                                      <p:cBhvr>
                                        <p:cTn id="27" dur="500"/>
                                        <p:tgtEl>
                                          <p:spTgt spid="5939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p:cNvSpPr>
            <a:spLocks noGrp="1"/>
          </p:cNvSpPr>
          <p:nvPr>
            <p:ph type="title"/>
          </p:nvPr>
        </p:nvSpPr>
        <p:spPr/>
        <p:txBody>
          <a:bodyPr/>
          <a:lstStyle/>
          <a:p>
            <a:r>
              <a:rPr lang="en-US" b="1">
                <a:latin typeface="Franklin Gothic Book" charset="0"/>
              </a:rPr>
              <a:t>Income Tax allowances and reliefs</a:t>
            </a:r>
            <a:endParaRPr lang="en-US">
              <a:latin typeface="Franklin Gothic Book" charset="0"/>
            </a:endParaRPr>
          </a:p>
        </p:txBody>
      </p:sp>
      <p:sp>
        <p:nvSpPr>
          <p:cNvPr id="26626" name="Content Placeholder 2"/>
          <p:cNvSpPr>
            <a:spLocks noGrp="1"/>
          </p:cNvSpPr>
          <p:nvPr>
            <p:ph idx="1"/>
          </p:nvPr>
        </p:nvSpPr>
        <p:spPr>
          <a:xfrm>
            <a:off x="1752600" y="1066800"/>
            <a:ext cx="8686800" cy="5354638"/>
          </a:xfrm>
        </p:spPr>
        <p:txBody>
          <a:bodyPr>
            <a:normAutofit lnSpcReduction="10000"/>
          </a:bodyPr>
          <a:lstStyle/>
          <a:p>
            <a:pPr>
              <a:spcAft>
                <a:spcPts val="600"/>
              </a:spcAft>
              <a:buNone/>
            </a:pPr>
            <a:endParaRPr lang="en-GB" sz="2400">
              <a:latin typeface="Arial" charset="0"/>
            </a:endParaRPr>
          </a:p>
          <a:p>
            <a:pPr>
              <a:spcAft>
                <a:spcPts val="600"/>
              </a:spcAft>
            </a:pPr>
            <a:r>
              <a:rPr lang="en-GB" sz="2400">
                <a:latin typeface="Arial" charset="0"/>
              </a:rPr>
              <a:t>Most people in the UK get a Personal Allowance of tax-free income. </a:t>
            </a:r>
          </a:p>
          <a:p>
            <a:pPr>
              <a:spcAft>
                <a:spcPts val="600"/>
              </a:spcAft>
            </a:pPr>
            <a:endParaRPr lang="en-GB" sz="1400">
              <a:latin typeface="Arial" charset="0"/>
            </a:endParaRPr>
          </a:p>
          <a:p>
            <a:pPr>
              <a:spcAft>
                <a:spcPts val="600"/>
              </a:spcAft>
            </a:pPr>
            <a:r>
              <a:rPr lang="en-GB" sz="2400">
                <a:latin typeface="Arial" charset="0"/>
              </a:rPr>
              <a:t>This is the amount of income you can have before you pay tax - for most people the current individual allowance is £11,000 p.a</a:t>
            </a:r>
          </a:p>
          <a:p>
            <a:pPr>
              <a:spcAft>
                <a:spcPts val="600"/>
              </a:spcAft>
            </a:pPr>
            <a:endParaRPr lang="en-GB" sz="1400">
              <a:latin typeface="Arial" charset="0"/>
            </a:endParaRPr>
          </a:p>
          <a:p>
            <a:pPr>
              <a:spcAft>
                <a:spcPts val="600"/>
              </a:spcAft>
            </a:pPr>
            <a:r>
              <a:rPr lang="en-GB" sz="2400">
                <a:latin typeface="Arial" charset="0"/>
              </a:rPr>
              <a:t>Married Couple’s Allowance could reduce your tax bill each year that you’re married or in a civil partnership.</a:t>
            </a:r>
          </a:p>
          <a:p>
            <a:pPr>
              <a:spcAft>
                <a:spcPts val="600"/>
              </a:spcAft>
            </a:pPr>
            <a:endParaRPr lang="en-GB" sz="1400">
              <a:latin typeface="Arial" charset="0"/>
            </a:endParaRPr>
          </a:p>
          <a:p>
            <a:pPr>
              <a:spcAft>
                <a:spcPts val="600"/>
              </a:spcAft>
            </a:pPr>
            <a:r>
              <a:rPr lang="en-GB" sz="2400">
                <a:latin typeface="Arial" charset="0"/>
              </a:rPr>
              <a:t>The amount of tax you pay can also be reduced by tax reliefs if you qualify for them.</a:t>
            </a:r>
          </a:p>
          <a:p>
            <a:pPr>
              <a:spcAft>
                <a:spcPts val="600"/>
              </a:spcAft>
            </a:pPr>
            <a:endParaRPr lang="en-US" sz="2400">
              <a:latin typeface="Arial" charset="0"/>
            </a:endParaRPr>
          </a:p>
        </p:txBody>
      </p:sp>
      <p:sp>
        <p:nvSpPr>
          <p:cNvPr id="26627" name="Slide Number Placeholder 5"/>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C043DA3E-6284-304B-8141-1FEC5DE314ED}" type="slidenum">
              <a:rPr lang="en-US" sz="1000">
                <a:solidFill>
                  <a:srgbClr val="9B9A98"/>
                </a:solidFill>
              </a:rPr>
              <a:pPr eaLnBrk="1" fontAlgn="base" hangingPunct="1">
                <a:spcBef>
                  <a:spcPct val="0"/>
                </a:spcBef>
                <a:spcAft>
                  <a:spcPct val="0"/>
                </a:spcAft>
              </a:pPr>
              <a:t>10</a:t>
            </a:fld>
            <a:endParaRPr lang="en-US" sz="1000">
              <a:solidFill>
                <a:srgbClr val="9B9A98"/>
              </a:solidFill>
            </a:endParaRPr>
          </a:p>
        </p:txBody>
      </p:sp>
      <p:sp>
        <p:nvSpPr>
          <p:cNvPr id="26628" name="TextBox 1"/>
          <p:cNvSpPr txBox="1">
            <a:spLocks noChangeArrowheads="1"/>
          </p:cNvSpPr>
          <p:nvPr/>
        </p:nvSpPr>
        <p:spPr bwMode="auto">
          <a:xfrm>
            <a:off x="1428750" y="3649663"/>
            <a:ext cx="1167820" cy="36933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US" sz="1800">
                <a:solidFill>
                  <a:srgbClr val="FF0000"/>
                </a:solidFill>
              </a:rPr>
              <a:t>UPDATE </a:t>
            </a:r>
          </a:p>
        </p:txBody>
      </p:sp>
    </p:spTree>
    <p:extLst>
      <p:ext uri="{BB962C8B-B14F-4D97-AF65-F5344CB8AC3E}">
        <p14:creationId xmlns:p14="http://schemas.microsoft.com/office/powerpoint/2010/main" val="323980680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p:cNvSpPr>
            <a:spLocks noGrp="1"/>
          </p:cNvSpPr>
          <p:nvPr>
            <p:ph type="title"/>
          </p:nvPr>
        </p:nvSpPr>
        <p:spPr>
          <a:xfrm>
            <a:off x="1981200" y="274638"/>
            <a:ext cx="8003232" cy="1143000"/>
          </a:xfrm>
        </p:spPr>
        <p:txBody>
          <a:bodyPr/>
          <a:lstStyle/>
          <a:p>
            <a:r>
              <a:rPr lang="en-US" dirty="0">
                <a:latin typeface="Franklin Gothic Book" charset="0"/>
              </a:rPr>
              <a:t>Income Tax Rates </a:t>
            </a:r>
            <a:r>
              <a:rPr lang="en-US" dirty="0" smtClean="0">
                <a:latin typeface="Franklin Gothic Book" charset="0"/>
              </a:rPr>
              <a:t>2017/2018</a:t>
            </a:r>
            <a:endParaRPr lang="en-US" dirty="0">
              <a:latin typeface="Franklin Gothic Book" charset="0"/>
            </a:endParaRPr>
          </a:p>
        </p:txBody>
      </p:sp>
      <p:graphicFrame>
        <p:nvGraphicFramePr>
          <p:cNvPr id="7" name="Content Placeholder 6"/>
          <p:cNvGraphicFramePr>
            <a:graphicFrameLocks noGrp="1"/>
          </p:cNvGraphicFramePr>
          <p:nvPr>
            <p:ph idx="1"/>
            <p:extLst/>
          </p:nvPr>
        </p:nvGraphicFramePr>
        <p:xfrm>
          <a:off x="1905000" y="1890714"/>
          <a:ext cx="8458200" cy="4206875"/>
        </p:xfrm>
        <a:graphic>
          <a:graphicData uri="http://schemas.openxmlformats.org/drawingml/2006/table">
            <a:tbl>
              <a:tblPr/>
              <a:tblGrid>
                <a:gridCol w="4229100"/>
                <a:gridCol w="4229100"/>
              </a:tblGrid>
              <a:tr h="781109">
                <a:tc>
                  <a:txBody>
                    <a:bodyPr/>
                    <a:lstStyle/>
                    <a:p>
                      <a:pPr marL="0" marR="0" lvl="0" indent="0" algn="l" defTabSz="914400" rtl="0" eaLnBrk="1" fontAlgn="base" latinLnBrk="0" hangingPunct="1">
                        <a:lnSpc>
                          <a:spcPts val="1500"/>
                        </a:lnSpc>
                        <a:spcBef>
                          <a:spcPct val="0"/>
                        </a:spcBef>
                        <a:spcAft>
                          <a:spcPct val="0"/>
                        </a:spcAft>
                        <a:buClrTx/>
                        <a:buSzTx/>
                        <a:buFontTx/>
                        <a:buNone/>
                        <a:tabLst/>
                      </a:pPr>
                      <a:r>
                        <a:rPr kumimoji="0" lang="en-US" sz="2000" b="1" i="0" u="none" strike="noStrike" cap="none" normalizeH="0" baseline="0">
                          <a:ln>
                            <a:noFill/>
                          </a:ln>
                          <a:solidFill>
                            <a:srgbClr val="0B0C0C"/>
                          </a:solidFill>
                          <a:effectLst/>
                          <a:latin typeface="Arial" charset="0"/>
                          <a:ea typeface="ＭＳ Ｐゴシック" charset="0"/>
                          <a:cs typeface="Cambria" charset="0"/>
                        </a:rPr>
                        <a:t>Tax rate</a:t>
                      </a:r>
                      <a:endParaRPr kumimoji="0" lang="en-GB" sz="2000" b="1" i="0" u="none" strike="noStrike" cap="none" normalizeH="0" baseline="0">
                        <a:ln>
                          <a:noFill/>
                        </a:ln>
                        <a:solidFill>
                          <a:srgbClr val="000000"/>
                        </a:solidFill>
                        <a:effectLst/>
                        <a:latin typeface="Times New Roman" charset="0"/>
                        <a:ea typeface="ＭＳ Ｐゴシック" charset="0"/>
                        <a:cs typeface="Cambria" charset="0"/>
                      </a:endParaRPr>
                    </a:p>
                  </a:txBody>
                  <a:tcPr marL="0" marR="76200" marT="106688" marB="10668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ts val="1500"/>
                        </a:lnSpc>
                        <a:spcBef>
                          <a:spcPct val="0"/>
                        </a:spcBef>
                        <a:spcAft>
                          <a:spcPct val="0"/>
                        </a:spcAft>
                        <a:buClrTx/>
                        <a:buSzTx/>
                        <a:buFontTx/>
                        <a:buNone/>
                        <a:tabLst/>
                      </a:pPr>
                      <a:r>
                        <a:rPr kumimoji="0" lang="en-US" sz="2000" b="1" i="0" u="none" strike="noStrike" cap="none" normalizeH="0" baseline="0">
                          <a:ln>
                            <a:noFill/>
                          </a:ln>
                          <a:solidFill>
                            <a:srgbClr val="0B0C0C"/>
                          </a:solidFill>
                          <a:effectLst/>
                          <a:latin typeface="Arial" charset="0"/>
                          <a:ea typeface="ＭＳ Ｐゴシック" charset="0"/>
                          <a:cs typeface="Cambria" charset="0"/>
                        </a:rPr>
                        <a:t>Taxable income above your Personal Allowance</a:t>
                      </a:r>
                      <a:endParaRPr kumimoji="0" lang="en-GB" sz="2000" b="1" i="0" u="none" strike="noStrike" cap="none" normalizeH="0" baseline="0">
                        <a:ln>
                          <a:noFill/>
                        </a:ln>
                        <a:solidFill>
                          <a:srgbClr val="000000"/>
                        </a:solidFill>
                        <a:effectLst/>
                        <a:latin typeface="Times New Roman" charset="0"/>
                        <a:ea typeface="ＭＳ Ｐゴシック" charset="0"/>
                        <a:cs typeface="Cambria" charset="0"/>
                      </a:endParaRPr>
                    </a:p>
                  </a:txBody>
                  <a:tcPr marL="0" marR="76200" marT="106688" marB="10668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1"/>
                    </a:solidFill>
                  </a:tcPr>
                </a:tc>
              </a:tr>
              <a:tr h="143266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a:ln>
                            <a:noFill/>
                          </a:ln>
                          <a:solidFill>
                            <a:srgbClr val="0B0C0C"/>
                          </a:solidFill>
                          <a:effectLst/>
                          <a:latin typeface="Arial" charset="0"/>
                          <a:ea typeface="ＭＳ Ｐゴシック" charset="0"/>
                          <a:cs typeface="Cambria" charset="0"/>
                        </a:rPr>
                        <a:t>Basic rate 20%</a:t>
                      </a:r>
                      <a:endParaRPr kumimoji="0" lang="en-GB" sz="2000" b="0" i="0" u="none" strike="noStrike" cap="none" normalizeH="0" baseline="0">
                        <a:ln>
                          <a:noFill/>
                        </a:ln>
                        <a:solidFill>
                          <a:srgbClr val="000000"/>
                        </a:solidFill>
                        <a:effectLst/>
                        <a:latin typeface="Times New Roman" charset="0"/>
                        <a:ea typeface="ＭＳ Ｐゴシック" charset="0"/>
                        <a:cs typeface="Cambria" charset="0"/>
                      </a:endParaRPr>
                    </a:p>
                  </a:txBody>
                  <a:tcPr marL="0" marR="76200" marT="106688" marB="10668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5DFE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lang="en-US" sz="2000" dirty="0" smtClean="0">
                          <a:solidFill>
                            <a:schemeClr val="bg1"/>
                          </a:solidFill>
                        </a:rPr>
                        <a:t>£11,500 to £43,500</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smtClean="0">
                          <a:ln>
                            <a:noFill/>
                          </a:ln>
                          <a:solidFill>
                            <a:srgbClr val="0B0C0C"/>
                          </a:solidFill>
                          <a:effectLst/>
                          <a:latin typeface="Arial" charset="0"/>
                          <a:ea typeface="ＭＳ Ｐゴシック" charset="0"/>
                          <a:cs typeface="Cambria" charset="0"/>
                        </a:rPr>
                        <a:t>Most </a:t>
                      </a:r>
                      <a:r>
                        <a:rPr kumimoji="0" lang="en-US" sz="2000" b="0" i="0" u="none" strike="noStrike" cap="none" normalizeH="0" baseline="0" dirty="0">
                          <a:ln>
                            <a:noFill/>
                          </a:ln>
                          <a:solidFill>
                            <a:srgbClr val="0B0C0C"/>
                          </a:solidFill>
                          <a:effectLst/>
                          <a:latin typeface="Arial" charset="0"/>
                          <a:ea typeface="ＭＳ Ｐゴシック" charset="0"/>
                          <a:cs typeface="Cambria" charset="0"/>
                        </a:rPr>
                        <a:t>people start paying basic rate tax on income over £</a:t>
                      </a:r>
                      <a:r>
                        <a:rPr kumimoji="0" lang="en-US" sz="2000" b="0" i="0" u="none" strike="noStrike" cap="none" normalizeH="0" baseline="0" dirty="0" smtClean="0">
                          <a:ln>
                            <a:noFill/>
                          </a:ln>
                          <a:solidFill>
                            <a:srgbClr val="0B0C0C"/>
                          </a:solidFill>
                          <a:effectLst/>
                          <a:latin typeface="Arial" charset="0"/>
                          <a:ea typeface="ＭＳ Ｐゴシック" charset="0"/>
                          <a:cs typeface="Cambria" charset="0"/>
                        </a:rPr>
                        <a:t>11,500</a:t>
                      </a:r>
                      <a:endParaRPr kumimoji="0" lang="en-US" sz="2000" b="0" i="0" u="none" strike="noStrike" cap="none" normalizeH="0" baseline="0" dirty="0">
                        <a:ln>
                          <a:noFill/>
                        </a:ln>
                        <a:solidFill>
                          <a:srgbClr val="0B0C0C"/>
                        </a:solidFill>
                        <a:effectLst/>
                        <a:latin typeface="Arial" charset="0"/>
                        <a:ea typeface="ＭＳ Ｐゴシック" charset="0"/>
                        <a:cs typeface="Cambria"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000" b="0" i="0" u="none" strike="noStrike" cap="none" normalizeH="0" baseline="0" dirty="0">
                        <a:ln>
                          <a:noFill/>
                        </a:ln>
                        <a:solidFill>
                          <a:srgbClr val="000000"/>
                        </a:solidFill>
                        <a:effectLst/>
                        <a:latin typeface="Times New Roman" charset="0"/>
                        <a:ea typeface="ＭＳ Ｐゴシック" charset="0"/>
                        <a:cs typeface="Cambria" charset="0"/>
                      </a:endParaRPr>
                    </a:p>
                  </a:txBody>
                  <a:tcPr marL="0" marR="76200" marT="106688" marB="10668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5DFE4"/>
                    </a:solidFill>
                  </a:tcPr>
                </a:tc>
              </a:tr>
              <a:tr h="143266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a:ln>
                            <a:noFill/>
                          </a:ln>
                          <a:solidFill>
                            <a:srgbClr val="0B0C0C"/>
                          </a:solidFill>
                          <a:effectLst/>
                          <a:latin typeface="Arial" charset="0"/>
                          <a:ea typeface="ＭＳ Ｐゴシック" charset="0"/>
                          <a:cs typeface="Cambria" charset="0"/>
                        </a:rPr>
                        <a:t>Higher rate 40%</a:t>
                      </a:r>
                      <a:endParaRPr kumimoji="0" lang="en-GB" sz="2000" b="0" i="0" u="none" strike="noStrike" cap="none" normalizeH="0" baseline="0">
                        <a:ln>
                          <a:noFill/>
                        </a:ln>
                        <a:solidFill>
                          <a:srgbClr val="000000"/>
                        </a:solidFill>
                        <a:effectLst/>
                        <a:latin typeface="Times New Roman" charset="0"/>
                        <a:ea typeface="ＭＳ Ｐゴシック" charset="0"/>
                        <a:cs typeface="Cambria" charset="0"/>
                      </a:endParaRPr>
                    </a:p>
                  </a:txBody>
                  <a:tcPr marL="0" marR="76200" marT="106688" marB="10668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BF0F2"/>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lang="en-US" sz="2000" dirty="0" smtClean="0">
                          <a:solidFill>
                            <a:srgbClr val="000000"/>
                          </a:solidFill>
                        </a:rPr>
                        <a:t>£43,501 to £150,000</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smtClean="0">
                          <a:ln>
                            <a:noFill/>
                          </a:ln>
                          <a:solidFill>
                            <a:srgbClr val="0B0C0C"/>
                          </a:solidFill>
                          <a:effectLst/>
                          <a:latin typeface="Arial" charset="0"/>
                          <a:ea typeface="ＭＳ Ｐゴシック" charset="0"/>
                          <a:cs typeface="Cambria" charset="0"/>
                        </a:rPr>
                        <a:t>Most </a:t>
                      </a:r>
                      <a:r>
                        <a:rPr kumimoji="0" lang="en-US" sz="2000" b="0" i="0" u="none" strike="noStrike" cap="none" normalizeH="0" baseline="0" dirty="0">
                          <a:ln>
                            <a:noFill/>
                          </a:ln>
                          <a:solidFill>
                            <a:srgbClr val="0B0C0C"/>
                          </a:solidFill>
                          <a:effectLst/>
                          <a:latin typeface="Arial" charset="0"/>
                          <a:ea typeface="ＭＳ Ｐゴシック" charset="0"/>
                          <a:cs typeface="Cambria" charset="0"/>
                        </a:rPr>
                        <a:t>people start paying higher rate tax on income over £</a:t>
                      </a:r>
                      <a:r>
                        <a:rPr kumimoji="0" lang="en-US" sz="2000" b="0" i="0" u="none" strike="noStrike" cap="none" normalizeH="0" baseline="0" dirty="0" smtClean="0">
                          <a:ln>
                            <a:noFill/>
                          </a:ln>
                          <a:solidFill>
                            <a:srgbClr val="0B0C0C"/>
                          </a:solidFill>
                          <a:effectLst/>
                          <a:latin typeface="Arial" charset="0"/>
                          <a:ea typeface="ＭＳ Ｐゴシック" charset="0"/>
                          <a:cs typeface="Cambria" charset="0"/>
                        </a:rPr>
                        <a:t>43,500</a:t>
                      </a:r>
                      <a:endParaRPr kumimoji="0" lang="en-US" sz="2000" b="0" i="0" u="none" strike="noStrike" cap="none" normalizeH="0" baseline="0" dirty="0">
                        <a:ln>
                          <a:noFill/>
                        </a:ln>
                        <a:solidFill>
                          <a:srgbClr val="0B0C0C"/>
                        </a:solidFill>
                        <a:effectLst/>
                        <a:latin typeface="Arial" charset="0"/>
                        <a:ea typeface="ＭＳ Ｐゴシック" charset="0"/>
                        <a:cs typeface="Cambria"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000" b="0" i="0" u="none" strike="noStrike" cap="none" normalizeH="0" baseline="0" dirty="0">
                        <a:ln>
                          <a:noFill/>
                        </a:ln>
                        <a:solidFill>
                          <a:srgbClr val="000000"/>
                        </a:solidFill>
                        <a:effectLst/>
                        <a:latin typeface="Times New Roman" charset="0"/>
                        <a:ea typeface="ＭＳ Ｐゴシック" charset="0"/>
                        <a:cs typeface="Cambria" charset="0"/>
                      </a:endParaRPr>
                    </a:p>
                  </a:txBody>
                  <a:tcPr marL="0" marR="76200" marT="106688" marB="10668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BF0F2"/>
                    </a:solidFill>
                  </a:tcPr>
                </a:tc>
              </a:tr>
              <a:tr h="56043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a:ln>
                            <a:noFill/>
                          </a:ln>
                          <a:solidFill>
                            <a:srgbClr val="0B0C0C"/>
                          </a:solidFill>
                          <a:effectLst/>
                          <a:latin typeface="Arial" charset="0"/>
                          <a:ea typeface="ＭＳ Ｐゴシック" charset="0"/>
                          <a:cs typeface="Cambria" charset="0"/>
                        </a:rPr>
                        <a:t>Additional rate 45%</a:t>
                      </a:r>
                      <a:endParaRPr kumimoji="0" lang="en-GB" sz="2000" b="0" i="0" u="none" strike="noStrike" cap="none" normalizeH="0" baseline="0">
                        <a:ln>
                          <a:noFill/>
                        </a:ln>
                        <a:solidFill>
                          <a:srgbClr val="000000"/>
                        </a:solidFill>
                        <a:effectLst/>
                        <a:latin typeface="Times New Roman" charset="0"/>
                        <a:ea typeface="ＭＳ Ｐゴシック" charset="0"/>
                        <a:cs typeface="Cambria" charset="0"/>
                      </a:endParaRPr>
                    </a:p>
                  </a:txBody>
                  <a:tcPr marL="0" marR="76200" marT="106688" marB="10668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5DFE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B0C0C"/>
                          </a:solidFill>
                          <a:effectLst/>
                          <a:latin typeface="Arial" charset="0"/>
                          <a:ea typeface="ＭＳ Ｐゴシック" charset="0"/>
                          <a:cs typeface="Cambria" charset="0"/>
                        </a:rPr>
                        <a:t>Over £</a:t>
                      </a:r>
                      <a:r>
                        <a:rPr kumimoji="0" lang="en-US" sz="2000" b="0" i="0" u="none" strike="noStrike" cap="none" normalizeH="0" baseline="0" dirty="0" smtClean="0">
                          <a:ln>
                            <a:noFill/>
                          </a:ln>
                          <a:solidFill>
                            <a:srgbClr val="0B0C0C"/>
                          </a:solidFill>
                          <a:effectLst/>
                          <a:latin typeface="Arial" charset="0"/>
                          <a:ea typeface="ＭＳ Ｐゴシック" charset="0"/>
                          <a:cs typeface="Cambria" charset="0"/>
                        </a:rPr>
                        <a:t>150,001</a:t>
                      </a:r>
                      <a:endParaRPr kumimoji="0" lang="en-GB" sz="2000" b="0" i="0" u="none" strike="noStrike" cap="none" normalizeH="0" baseline="0" dirty="0">
                        <a:ln>
                          <a:noFill/>
                        </a:ln>
                        <a:solidFill>
                          <a:srgbClr val="000000"/>
                        </a:solidFill>
                        <a:effectLst/>
                        <a:latin typeface="Times New Roman" charset="0"/>
                        <a:ea typeface="ＭＳ Ｐゴシック" charset="0"/>
                        <a:cs typeface="Cambria" charset="0"/>
                      </a:endParaRPr>
                    </a:p>
                  </a:txBody>
                  <a:tcPr marL="0" marR="76200" marT="106688" marB="10668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5DFE4"/>
                    </a:solidFill>
                  </a:tcPr>
                </a:tc>
              </a:tr>
            </a:tbl>
          </a:graphicData>
        </a:graphic>
      </p:graphicFrame>
      <p:sp>
        <p:nvSpPr>
          <p:cNvPr id="28691" name="Slide Number Placeholder 5"/>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C402A2CF-7087-7C40-B953-9F557ED0519B}" type="slidenum">
              <a:rPr lang="en-US" sz="1000">
                <a:solidFill>
                  <a:srgbClr val="9B9A98"/>
                </a:solidFill>
              </a:rPr>
              <a:pPr eaLnBrk="1" fontAlgn="base" hangingPunct="1">
                <a:spcBef>
                  <a:spcPct val="0"/>
                </a:spcBef>
                <a:spcAft>
                  <a:spcPct val="0"/>
                </a:spcAft>
              </a:pPr>
              <a:t>11</a:t>
            </a:fld>
            <a:endParaRPr lang="en-US" sz="1000">
              <a:solidFill>
                <a:srgbClr val="9B9A98"/>
              </a:solidFill>
            </a:endParaRPr>
          </a:p>
        </p:txBody>
      </p:sp>
    </p:spTree>
    <p:extLst>
      <p:ext uri="{BB962C8B-B14F-4D97-AF65-F5344CB8AC3E}">
        <p14:creationId xmlns:p14="http://schemas.microsoft.com/office/powerpoint/2010/main" val="279523786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a:xfrm>
            <a:off x="1981200" y="-76200"/>
            <a:ext cx="7467600" cy="1143000"/>
          </a:xfrm>
        </p:spPr>
        <p:txBody>
          <a:bodyPr/>
          <a:lstStyle/>
          <a:p>
            <a:r>
              <a:rPr lang="en-US">
                <a:latin typeface="Franklin Gothic Book" charset="0"/>
              </a:rPr>
              <a:t>Paying Your Income Tax</a:t>
            </a:r>
          </a:p>
        </p:txBody>
      </p:sp>
      <p:sp>
        <p:nvSpPr>
          <p:cNvPr id="30722" name="Slide Number Placeholder 5"/>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58E52C5F-E6FE-2048-AB9C-F851FE795F32}" type="slidenum">
              <a:rPr lang="en-US" sz="1000">
                <a:solidFill>
                  <a:srgbClr val="9B9A98"/>
                </a:solidFill>
              </a:rPr>
              <a:pPr eaLnBrk="1" fontAlgn="base" hangingPunct="1">
                <a:spcBef>
                  <a:spcPct val="0"/>
                </a:spcBef>
                <a:spcAft>
                  <a:spcPct val="0"/>
                </a:spcAft>
              </a:pPr>
              <a:t>12</a:t>
            </a:fld>
            <a:endParaRPr lang="en-US" sz="1000">
              <a:solidFill>
                <a:srgbClr val="9B9A98"/>
              </a:solidFill>
            </a:endParaRPr>
          </a:p>
        </p:txBody>
      </p:sp>
      <p:sp>
        <p:nvSpPr>
          <p:cNvPr id="30723" name="Rectangle 6"/>
          <p:cNvSpPr>
            <a:spLocks noChangeArrowheads="1"/>
          </p:cNvSpPr>
          <p:nvPr/>
        </p:nvSpPr>
        <p:spPr bwMode="auto">
          <a:xfrm>
            <a:off x="1981200" y="990601"/>
            <a:ext cx="8458200" cy="600164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p>
            <a:pPr>
              <a:buClr>
                <a:schemeClr val="accent1"/>
              </a:buClr>
              <a:buFont typeface="Wingdings" charset="0"/>
              <a:buChar char=""/>
            </a:pPr>
            <a:r>
              <a:rPr lang="en-US" sz="2400"/>
              <a:t>Most people pay Income Tax through the Pay As You Earn scheme (PAYE). </a:t>
            </a:r>
          </a:p>
          <a:p>
            <a:pPr>
              <a:buClr>
                <a:schemeClr val="accent1"/>
              </a:buClr>
              <a:buFont typeface="Wingdings" charset="0"/>
              <a:buChar char=""/>
            </a:pPr>
            <a:endParaRPr lang="en-US" sz="2400"/>
          </a:p>
          <a:p>
            <a:pPr>
              <a:buClr>
                <a:schemeClr val="accent1"/>
              </a:buClr>
              <a:buFont typeface="Wingdings" charset="0"/>
              <a:buChar char=""/>
            </a:pPr>
            <a:r>
              <a:rPr lang="en-US" sz="2400"/>
              <a:t>This is the system your employer uses to take Income Tax and National Insurance contributions before they pay your wages.</a:t>
            </a:r>
          </a:p>
          <a:p>
            <a:pPr>
              <a:buClr>
                <a:schemeClr val="accent1"/>
              </a:buClr>
              <a:buFont typeface="Wingdings" charset="0"/>
              <a:buChar char=""/>
            </a:pPr>
            <a:endParaRPr lang="en-US" sz="2400"/>
          </a:p>
          <a:p>
            <a:pPr>
              <a:buClr>
                <a:schemeClr val="accent1"/>
              </a:buClr>
              <a:buFont typeface="Wingdings" charset="0"/>
              <a:buChar char=""/>
            </a:pPr>
            <a:r>
              <a:rPr lang="en-US" sz="2400"/>
              <a:t>Your tax code tells your employer how much to deduct.</a:t>
            </a:r>
          </a:p>
          <a:p>
            <a:pPr>
              <a:buClr>
                <a:schemeClr val="accent1"/>
              </a:buClr>
              <a:buFont typeface="Wingdings" charset="0"/>
              <a:buChar char=""/>
            </a:pPr>
            <a:endParaRPr lang="en-US" sz="2400"/>
          </a:p>
          <a:p>
            <a:pPr>
              <a:buClr>
                <a:schemeClr val="accent1"/>
              </a:buClr>
              <a:buFont typeface="Wingdings" charset="0"/>
              <a:buChar char=""/>
            </a:pPr>
            <a:r>
              <a:rPr lang="en-GB" sz="2400"/>
              <a:t>If your financial affairs are more complex, you may pay Income Tax and National Insurance through Self Assessment. </a:t>
            </a:r>
          </a:p>
          <a:p>
            <a:pPr>
              <a:buClr>
                <a:schemeClr val="accent1"/>
              </a:buClr>
              <a:buFont typeface="Wingdings" charset="0"/>
              <a:buChar char=""/>
            </a:pPr>
            <a:endParaRPr lang="en-GB" sz="2400"/>
          </a:p>
          <a:p>
            <a:pPr>
              <a:buClr>
                <a:schemeClr val="accent1"/>
              </a:buClr>
              <a:buFont typeface="Wingdings" charset="0"/>
              <a:buChar char=""/>
            </a:pPr>
            <a:r>
              <a:rPr lang="en-GB" sz="2400"/>
              <a:t>You’ll need to fill in a tax return every year.</a:t>
            </a:r>
          </a:p>
          <a:p>
            <a:pPr>
              <a:buClr>
                <a:schemeClr val="accent1"/>
              </a:buClr>
              <a:buFont typeface="Wingdings" charset="0"/>
              <a:buChar char=""/>
            </a:pPr>
            <a:endParaRPr lang="en-US" sz="2400"/>
          </a:p>
          <a:p>
            <a:pPr>
              <a:buClr>
                <a:schemeClr val="accent1"/>
              </a:buClr>
              <a:buFont typeface="Wingdings" charset="0"/>
              <a:buChar char=""/>
            </a:pPr>
            <a:endParaRPr lang="en-US" sz="2400"/>
          </a:p>
          <a:p>
            <a:pPr>
              <a:buClr>
                <a:schemeClr val="accent1"/>
              </a:buClr>
              <a:buFont typeface="Wingdings" charset="0"/>
              <a:buChar char=""/>
            </a:pPr>
            <a:endParaRPr lang="en-US" sz="2400"/>
          </a:p>
          <a:p>
            <a:endParaRPr lang="en-US" sz="2400"/>
          </a:p>
        </p:txBody>
      </p:sp>
    </p:spTree>
    <p:extLst>
      <p:ext uri="{BB962C8B-B14F-4D97-AF65-F5344CB8AC3E}">
        <p14:creationId xmlns:p14="http://schemas.microsoft.com/office/powerpoint/2010/main" val="395801468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1"/>
          <p:cNvSpPr>
            <a:spLocks noGrp="1"/>
          </p:cNvSpPr>
          <p:nvPr>
            <p:ph type="title"/>
          </p:nvPr>
        </p:nvSpPr>
        <p:spPr>
          <a:xfrm>
            <a:off x="1981200" y="0"/>
            <a:ext cx="7467600" cy="1143000"/>
          </a:xfrm>
        </p:spPr>
        <p:txBody>
          <a:bodyPr/>
          <a:lstStyle/>
          <a:p>
            <a:r>
              <a:rPr lang="en-US">
                <a:latin typeface="Franklin Gothic Book" charset="0"/>
              </a:rPr>
              <a:t>Corporation Tax</a:t>
            </a:r>
          </a:p>
        </p:txBody>
      </p:sp>
      <p:sp>
        <p:nvSpPr>
          <p:cNvPr id="32770" name="Content Placeholder 2"/>
          <p:cNvSpPr>
            <a:spLocks noGrp="1"/>
          </p:cNvSpPr>
          <p:nvPr>
            <p:ph idx="1"/>
          </p:nvPr>
        </p:nvSpPr>
        <p:spPr>
          <a:xfrm>
            <a:off x="1524000" y="1066801"/>
            <a:ext cx="8915400" cy="4525963"/>
          </a:xfrm>
        </p:spPr>
        <p:txBody>
          <a:bodyPr>
            <a:normAutofit fontScale="92500"/>
          </a:bodyPr>
          <a:lstStyle/>
          <a:p>
            <a:pPr>
              <a:spcAft>
                <a:spcPts val="600"/>
              </a:spcAft>
            </a:pPr>
            <a:r>
              <a:rPr lang="en-GB" sz="2400">
                <a:latin typeface="Arial" charset="0"/>
              </a:rPr>
              <a:t>Your limited company must pay Corporation Tax on its taxable profits.</a:t>
            </a:r>
          </a:p>
          <a:p>
            <a:pPr>
              <a:spcAft>
                <a:spcPts val="600"/>
              </a:spcAft>
            </a:pPr>
            <a:r>
              <a:rPr lang="en-GB" sz="2400">
                <a:latin typeface="Arial" charset="0"/>
              </a:rPr>
              <a:t>Corporation Tax also applies to:</a:t>
            </a:r>
          </a:p>
          <a:p>
            <a:pPr lvl="1">
              <a:spcAft>
                <a:spcPts val="600"/>
              </a:spcAft>
            </a:pPr>
            <a:r>
              <a:rPr lang="en-US">
                <a:latin typeface="Arial" charset="0"/>
              </a:rPr>
              <a:t>most unincorporated associations, eg clubs and co-operatives</a:t>
            </a:r>
            <a:endParaRPr lang="en-GB">
              <a:latin typeface="Arial" charset="0"/>
            </a:endParaRPr>
          </a:p>
          <a:p>
            <a:pPr lvl="1">
              <a:spcAft>
                <a:spcPts val="600"/>
              </a:spcAft>
            </a:pPr>
            <a:r>
              <a:rPr lang="en-US">
                <a:latin typeface="Arial" charset="0"/>
              </a:rPr>
              <a:t>foreign companies with a UK branch or office</a:t>
            </a:r>
            <a:endParaRPr lang="en-GB">
              <a:latin typeface="Arial" charset="0"/>
            </a:endParaRPr>
          </a:p>
          <a:p>
            <a:pPr>
              <a:spcAft>
                <a:spcPts val="600"/>
              </a:spcAft>
            </a:pPr>
            <a:r>
              <a:rPr lang="en-GB" sz="2400">
                <a:latin typeface="Arial" charset="0"/>
              </a:rPr>
              <a:t>Your company must keep records for Corporation Tax.</a:t>
            </a:r>
          </a:p>
          <a:p>
            <a:pPr>
              <a:spcAft>
                <a:spcPts val="600"/>
              </a:spcAft>
            </a:pPr>
            <a:r>
              <a:rPr lang="en-GB" sz="2400">
                <a:latin typeface="Arial" charset="0"/>
              </a:rPr>
              <a:t>Taxable profits include the money your company makes from:</a:t>
            </a:r>
          </a:p>
          <a:p>
            <a:pPr lvl="1">
              <a:spcAft>
                <a:spcPts val="600"/>
              </a:spcAft>
            </a:pPr>
            <a:r>
              <a:rPr lang="en-US">
                <a:latin typeface="Arial" charset="0"/>
              </a:rPr>
              <a:t>doing business (</a:t>
            </a:r>
            <a:r>
              <a:rPr lang="ja-JP" altLang="en-US">
                <a:latin typeface="Arial" charset="0"/>
              </a:rPr>
              <a:t>‘</a:t>
            </a:r>
            <a:r>
              <a:rPr lang="en-US" altLang="ja-JP">
                <a:latin typeface="Arial" charset="0"/>
              </a:rPr>
              <a:t>trading profits</a:t>
            </a:r>
            <a:r>
              <a:rPr lang="ja-JP" altLang="en-US">
                <a:latin typeface="Arial" charset="0"/>
              </a:rPr>
              <a:t>’</a:t>
            </a:r>
            <a:r>
              <a:rPr lang="en-US" altLang="ja-JP">
                <a:latin typeface="Arial" charset="0"/>
              </a:rPr>
              <a:t>)</a:t>
            </a:r>
            <a:endParaRPr lang="en-GB" altLang="ja-JP">
              <a:latin typeface="Arial" charset="0"/>
            </a:endParaRPr>
          </a:p>
          <a:p>
            <a:pPr lvl="1">
              <a:spcAft>
                <a:spcPts val="600"/>
              </a:spcAft>
            </a:pPr>
            <a:r>
              <a:rPr lang="en-US">
                <a:latin typeface="Arial" charset="0"/>
              </a:rPr>
              <a:t>investments</a:t>
            </a:r>
            <a:endParaRPr lang="en-GB">
              <a:latin typeface="Arial" charset="0"/>
            </a:endParaRPr>
          </a:p>
          <a:p>
            <a:pPr lvl="1">
              <a:spcAft>
                <a:spcPts val="600"/>
              </a:spcAft>
            </a:pPr>
            <a:r>
              <a:rPr lang="en-US">
                <a:latin typeface="Arial" charset="0"/>
              </a:rPr>
              <a:t>selling assets for more than they cost (</a:t>
            </a:r>
            <a:r>
              <a:rPr lang="ja-JP" altLang="en-US">
                <a:latin typeface="Arial" charset="0"/>
              </a:rPr>
              <a:t>‘</a:t>
            </a:r>
            <a:r>
              <a:rPr lang="en-US" altLang="ja-JP">
                <a:latin typeface="Arial" charset="0"/>
              </a:rPr>
              <a:t>chargeable gains</a:t>
            </a:r>
            <a:r>
              <a:rPr lang="ja-JP" altLang="en-US">
                <a:latin typeface="Arial" charset="0"/>
              </a:rPr>
              <a:t>’</a:t>
            </a:r>
            <a:r>
              <a:rPr lang="en-US" altLang="ja-JP">
                <a:latin typeface="Arial" charset="0"/>
              </a:rPr>
              <a:t>)</a:t>
            </a:r>
            <a:endParaRPr lang="en-GB" altLang="ja-JP">
              <a:latin typeface="Arial" charset="0"/>
            </a:endParaRPr>
          </a:p>
          <a:p>
            <a:pPr>
              <a:spcAft>
                <a:spcPts val="600"/>
              </a:spcAft>
            </a:pPr>
            <a:endParaRPr lang="en-US" sz="2400">
              <a:latin typeface="Arial" charset="0"/>
            </a:endParaRPr>
          </a:p>
        </p:txBody>
      </p:sp>
      <p:sp>
        <p:nvSpPr>
          <p:cNvPr id="32771" name="Slide Number Placeholder 5"/>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088385F9-D856-D74C-B607-B41B5830DDD8}" type="slidenum">
              <a:rPr lang="en-US" sz="1000">
                <a:solidFill>
                  <a:srgbClr val="9B9A98"/>
                </a:solidFill>
              </a:rPr>
              <a:pPr eaLnBrk="1" fontAlgn="base" hangingPunct="1">
                <a:spcBef>
                  <a:spcPct val="0"/>
                </a:spcBef>
                <a:spcAft>
                  <a:spcPct val="0"/>
                </a:spcAft>
              </a:pPr>
              <a:t>13</a:t>
            </a:fld>
            <a:endParaRPr lang="en-US" sz="1000">
              <a:solidFill>
                <a:srgbClr val="9B9A98"/>
              </a:solidFill>
            </a:endParaRPr>
          </a:p>
        </p:txBody>
      </p:sp>
    </p:spTree>
    <p:extLst>
      <p:ext uri="{BB962C8B-B14F-4D97-AF65-F5344CB8AC3E}">
        <p14:creationId xmlns:p14="http://schemas.microsoft.com/office/powerpoint/2010/main" val="105177275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p:cNvSpPr>
            <a:spLocks noGrp="1"/>
          </p:cNvSpPr>
          <p:nvPr>
            <p:ph type="title"/>
          </p:nvPr>
        </p:nvSpPr>
        <p:spPr/>
        <p:txBody>
          <a:bodyPr/>
          <a:lstStyle/>
          <a:p>
            <a:r>
              <a:rPr lang="en-US">
                <a:latin typeface="Franklin Gothic Book" charset="0"/>
              </a:rPr>
              <a:t>Who Pays?</a:t>
            </a:r>
          </a:p>
        </p:txBody>
      </p:sp>
      <p:sp>
        <p:nvSpPr>
          <p:cNvPr id="33794" name="Slide Number Placeholder 5"/>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526E4CE7-4EF9-254D-AA9E-F5C4F636B9FA}" type="slidenum">
              <a:rPr lang="en-US" sz="1000">
                <a:solidFill>
                  <a:srgbClr val="9B9A98"/>
                </a:solidFill>
              </a:rPr>
              <a:pPr eaLnBrk="1" fontAlgn="base" hangingPunct="1">
                <a:spcBef>
                  <a:spcPct val="0"/>
                </a:spcBef>
                <a:spcAft>
                  <a:spcPct val="0"/>
                </a:spcAft>
              </a:pPr>
              <a:t>14</a:t>
            </a:fld>
            <a:endParaRPr lang="en-US" sz="1000">
              <a:solidFill>
                <a:srgbClr val="9B9A98"/>
              </a:solidFill>
            </a:endParaRPr>
          </a:p>
        </p:txBody>
      </p:sp>
      <p:sp>
        <p:nvSpPr>
          <p:cNvPr id="33795" name="Rectangle 6"/>
          <p:cNvSpPr>
            <a:spLocks noChangeArrowheads="1"/>
          </p:cNvSpPr>
          <p:nvPr/>
        </p:nvSpPr>
        <p:spPr bwMode="auto">
          <a:xfrm>
            <a:off x="1981200" y="1447800"/>
            <a:ext cx="7696200" cy="267765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p>
            <a:pPr>
              <a:buClr>
                <a:schemeClr val="accent1"/>
              </a:buClr>
              <a:buFont typeface="Wingdings" charset="0"/>
              <a:buChar char=""/>
            </a:pPr>
            <a:r>
              <a:rPr lang="en-GB" sz="2400"/>
              <a:t>If your company is based in the UK, it pays Corporation Tax on all its profits from the UK and abroad.</a:t>
            </a:r>
          </a:p>
          <a:p>
            <a:pPr>
              <a:buClr>
                <a:schemeClr val="accent1"/>
              </a:buClr>
              <a:buFont typeface="Wingdings" charset="0"/>
              <a:buChar char=""/>
            </a:pPr>
            <a:endParaRPr lang="en-GB" sz="2400"/>
          </a:p>
          <a:p>
            <a:pPr>
              <a:buClr>
                <a:schemeClr val="accent1"/>
              </a:buClr>
              <a:buFont typeface="Wingdings" charset="0"/>
              <a:buChar char=""/>
            </a:pPr>
            <a:r>
              <a:rPr lang="en-GB" sz="2400"/>
              <a:t>If your company isn’t based in the UK but has an office or branch here, it only pays Corporation Tax on profits from its UK activities.</a:t>
            </a:r>
          </a:p>
          <a:p>
            <a:r>
              <a:rPr lang="en-US" sz="2400"/>
              <a:t> </a:t>
            </a:r>
            <a:endParaRPr lang="en-GB" sz="2400"/>
          </a:p>
        </p:txBody>
      </p:sp>
      <p:sp>
        <p:nvSpPr>
          <p:cNvPr id="33796" name="Rectangle 1"/>
          <p:cNvSpPr>
            <a:spLocks noChangeArrowheads="1"/>
          </p:cNvSpPr>
          <p:nvPr/>
        </p:nvSpPr>
        <p:spPr bwMode="auto">
          <a:xfrm>
            <a:off x="5664200" y="5543550"/>
            <a:ext cx="4572000" cy="369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p>
            <a:pPr algn="r"/>
            <a:r>
              <a:rPr lang="en-US" dirty="0">
                <a:hlinkClick r:id="rId3"/>
              </a:rPr>
              <a:t>What is Corporation Tax?</a:t>
            </a:r>
            <a:r>
              <a:rPr lang="en-US" dirty="0"/>
              <a:t> </a:t>
            </a:r>
          </a:p>
        </p:txBody>
      </p:sp>
    </p:spTree>
    <p:extLst>
      <p:ext uri="{BB962C8B-B14F-4D97-AF65-F5344CB8AC3E}">
        <p14:creationId xmlns:p14="http://schemas.microsoft.com/office/powerpoint/2010/main" val="214900676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Paying Corporation Tax</a:t>
            </a:r>
            <a:endParaRPr lang="en-GB" dirty="0"/>
          </a:p>
        </p:txBody>
      </p:sp>
      <p:sp>
        <p:nvSpPr>
          <p:cNvPr id="3" name="Content Placeholder 2"/>
          <p:cNvSpPr>
            <a:spLocks noGrp="1"/>
          </p:cNvSpPr>
          <p:nvPr>
            <p:ph idx="1"/>
          </p:nvPr>
        </p:nvSpPr>
        <p:spPr/>
        <p:txBody>
          <a:bodyPr/>
          <a:lstStyle/>
          <a:p>
            <a:r>
              <a:rPr lang="en-GB" dirty="0" smtClean="0"/>
              <a:t>You report Corporation Tax by filing a Company Tax Return.</a:t>
            </a:r>
          </a:p>
          <a:p>
            <a:r>
              <a:rPr lang="en-GB" dirty="0" smtClean="0"/>
              <a:t>Check your deadlines for paying and filing your Company Tax Return - these depend on your company’s financial year.</a:t>
            </a:r>
          </a:p>
          <a:p>
            <a:r>
              <a:rPr lang="en-GB" dirty="0" smtClean="0"/>
              <a:t>Work out your company’s taxable profits by preparing annual accounts.</a:t>
            </a:r>
          </a:p>
          <a:p>
            <a:r>
              <a:rPr lang="en-GB" dirty="0" smtClean="0"/>
              <a:t>Check Corporation Tax rates and reliefs - take total reliefs you can claim away from taxable profits, then multiply the result by your rate to work out how much Corporation Tax to pay.</a:t>
            </a:r>
          </a:p>
          <a:p>
            <a:r>
              <a:rPr lang="en-GB" dirty="0" smtClean="0"/>
              <a:t>Pay Corporation Tax.</a:t>
            </a:r>
            <a:endParaRPr lang="en-GB" dirty="0"/>
          </a:p>
        </p:txBody>
      </p:sp>
    </p:spTree>
    <p:extLst>
      <p:ext uri="{BB962C8B-B14F-4D97-AF65-F5344CB8AC3E}">
        <p14:creationId xmlns:p14="http://schemas.microsoft.com/office/powerpoint/2010/main" val="26012520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itle 1"/>
          <p:cNvSpPr>
            <a:spLocks noGrp="1"/>
          </p:cNvSpPr>
          <p:nvPr>
            <p:ph type="title"/>
          </p:nvPr>
        </p:nvSpPr>
        <p:spPr/>
        <p:txBody>
          <a:bodyPr/>
          <a:lstStyle/>
          <a:p>
            <a:r>
              <a:rPr lang="en-US">
                <a:latin typeface="Franklin Gothic Book" charset="0"/>
              </a:rPr>
              <a:t>Corporation Tax Rates</a:t>
            </a:r>
          </a:p>
        </p:txBody>
      </p:sp>
      <p:graphicFrame>
        <p:nvGraphicFramePr>
          <p:cNvPr id="9" name="Content Placeholder 6"/>
          <p:cNvGraphicFramePr>
            <a:graphicFrameLocks noGrp="1"/>
          </p:cNvGraphicFramePr>
          <p:nvPr>
            <p:ph idx="1"/>
            <p:extLst/>
          </p:nvPr>
        </p:nvGraphicFramePr>
        <p:xfrm>
          <a:off x="2057400" y="1420813"/>
          <a:ext cx="8323266" cy="2855912"/>
        </p:xfrm>
        <a:graphic>
          <a:graphicData uri="http://schemas.openxmlformats.org/drawingml/2006/table">
            <a:tbl>
              <a:tblPr lastCol="1"/>
              <a:tblGrid>
                <a:gridCol w="1387211"/>
                <a:gridCol w="1387211"/>
                <a:gridCol w="1387211"/>
                <a:gridCol w="1387211"/>
                <a:gridCol w="1387211"/>
                <a:gridCol w="1387211"/>
              </a:tblGrid>
              <a:tr h="905848">
                <a:tc>
                  <a:txBody>
                    <a:bodyPr/>
                    <a:lstStyle/>
                    <a:p>
                      <a:pPr marL="0" marR="0" lvl="0" indent="0" algn="l" defTabSz="914400" rtl="0" eaLnBrk="1" fontAlgn="base" latinLnBrk="0" hangingPunct="1">
                        <a:lnSpc>
                          <a:spcPts val="1500"/>
                        </a:lnSpc>
                        <a:spcBef>
                          <a:spcPct val="0"/>
                        </a:spcBef>
                        <a:spcAft>
                          <a:spcPct val="0"/>
                        </a:spcAft>
                        <a:buClrTx/>
                        <a:buSzTx/>
                        <a:buFontTx/>
                        <a:buNone/>
                        <a:tabLst/>
                      </a:pPr>
                      <a:r>
                        <a:rPr kumimoji="0" lang="en-US" sz="2000" b="1" i="0" u="none" strike="noStrike" cap="none" normalizeH="0" baseline="0" dirty="0">
                          <a:ln>
                            <a:noFill/>
                          </a:ln>
                          <a:solidFill>
                            <a:srgbClr val="0B0C0C"/>
                          </a:solidFill>
                          <a:effectLst/>
                          <a:latin typeface="Arial" charset="0"/>
                          <a:ea typeface="Cambria" charset="0"/>
                        </a:rPr>
                        <a:t>Your profits</a:t>
                      </a:r>
                      <a:endParaRPr kumimoji="0" lang="en-GB" sz="2000" b="1" i="0" u="none" strike="noStrike" cap="none" normalizeH="0" baseline="0" dirty="0">
                        <a:ln>
                          <a:noFill/>
                        </a:ln>
                        <a:solidFill>
                          <a:srgbClr val="000000"/>
                        </a:solidFill>
                        <a:effectLst/>
                        <a:latin typeface="Times New Roman" charset="0"/>
                        <a:ea typeface="Cambria" charset="0"/>
                      </a:endParaRPr>
                    </a:p>
                  </a:txBody>
                  <a:tcPr marL="0" marR="76205" marT="106689" marB="10668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ts val="1500"/>
                        </a:lnSpc>
                        <a:spcBef>
                          <a:spcPct val="0"/>
                        </a:spcBef>
                        <a:spcAft>
                          <a:spcPct val="0"/>
                        </a:spcAft>
                        <a:buClrTx/>
                        <a:buSzTx/>
                        <a:buFontTx/>
                        <a:buNone/>
                        <a:tabLst/>
                      </a:pPr>
                      <a:r>
                        <a:rPr kumimoji="0" lang="en-US" sz="2000" b="1" i="0" u="none" strike="noStrike" cap="none" normalizeH="0" baseline="0">
                          <a:ln>
                            <a:noFill/>
                          </a:ln>
                          <a:solidFill>
                            <a:srgbClr val="0B0C0C"/>
                          </a:solidFill>
                          <a:effectLst/>
                          <a:latin typeface="Arial" charset="0"/>
                          <a:ea typeface="Cambria" charset="0"/>
                        </a:rPr>
                        <a:t>Rate</a:t>
                      </a:r>
                      <a:endParaRPr kumimoji="0" lang="en-GB" sz="2000" b="1" i="0" u="none" strike="noStrike" cap="none" normalizeH="0" baseline="0">
                        <a:ln>
                          <a:noFill/>
                        </a:ln>
                        <a:solidFill>
                          <a:srgbClr val="000000"/>
                        </a:solidFill>
                        <a:effectLst/>
                        <a:latin typeface="Times New Roman" charset="0"/>
                        <a:ea typeface="Cambria" charset="0"/>
                      </a:endParaRPr>
                    </a:p>
                  </a:txBody>
                  <a:tcPr marL="0" marR="76205" marT="106689" marB="10668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ts val="1500"/>
                        </a:lnSpc>
                        <a:spcBef>
                          <a:spcPct val="0"/>
                        </a:spcBef>
                        <a:spcAft>
                          <a:spcPct val="0"/>
                        </a:spcAft>
                        <a:buClrTx/>
                        <a:buSzTx/>
                        <a:buFontTx/>
                        <a:buNone/>
                        <a:tabLst/>
                      </a:pPr>
                      <a:r>
                        <a:rPr kumimoji="0" lang="en-US" sz="2000" b="1" i="0" u="none" strike="noStrike" cap="none" normalizeH="0" baseline="0" dirty="0" smtClean="0">
                          <a:ln>
                            <a:noFill/>
                          </a:ln>
                          <a:solidFill>
                            <a:srgbClr val="0B0C0C"/>
                          </a:solidFill>
                          <a:effectLst/>
                          <a:latin typeface="Arial" charset="0"/>
                          <a:ea typeface="Cambria" charset="0"/>
                        </a:rPr>
                        <a:t>April 2014</a:t>
                      </a:r>
                      <a:endParaRPr kumimoji="0" lang="en-GB" sz="2000" b="1" i="0" u="none" strike="noStrike" cap="none" normalizeH="0" baseline="0" dirty="0">
                        <a:ln>
                          <a:noFill/>
                        </a:ln>
                        <a:solidFill>
                          <a:srgbClr val="000000"/>
                        </a:solidFill>
                        <a:effectLst/>
                        <a:latin typeface="Times New Roman" charset="0"/>
                        <a:ea typeface="Cambria" charset="0"/>
                      </a:endParaRPr>
                    </a:p>
                  </a:txBody>
                  <a:tcPr marL="0" marR="76205" marT="106689" marB="10668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ts val="1500"/>
                        </a:lnSpc>
                        <a:spcBef>
                          <a:spcPct val="0"/>
                        </a:spcBef>
                        <a:spcAft>
                          <a:spcPct val="0"/>
                        </a:spcAft>
                        <a:buClrTx/>
                        <a:buSzTx/>
                        <a:buFontTx/>
                        <a:buNone/>
                        <a:tabLst/>
                      </a:pPr>
                      <a:r>
                        <a:rPr kumimoji="0" lang="en-US" sz="2000" b="1" i="0" u="none" strike="noStrike" cap="none" normalizeH="0" baseline="0" dirty="0" smtClean="0">
                          <a:ln>
                            <a:noFill/>
                          </a:ln>
                          <a:solidFill>
                            <a:srgbClr val="0B0C0C"/>
                          </a:solidFill>
                          <a:effectLst/>
                          <a:latin typeface="Arial" charset="0"/>
                          <a:ea typeface="Cambria" charset="0"/>
                        </a:rPr>
                        <a:t>April 2015</a:t>
                      </a:r>
                      <a:endParaRPr kumimoji="0" lang="en-GB" sz="2000" b="1" i="0" u="none" strike="noStrike" cap="none" normalizeH="0" baseline="0" dirty="0">
                        <a:ln>
                          <a:noFill/>
                        </a:ln>
                        <a:solidFill>
                          <a:srgbClr val="000000"/>
                        </a:solidFill>
                        <a:effectLst/>
                        <a:latin typeface="Times New Roman" charset="0"/>
                        <a:ea typeface="Cambria" charset="0"/>
                      </a:endParaRPr>
                    </a:p>
                  </a:txBody>
                  <a:tcPr marL="0" marR="76205" marT="106689" marB="10668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ts val="1500"/>
                        </a:lnSpc>
                        <a:spcBef>
                          <a:spcPct val="0"/>
                        </a:spcBef>
                        <a:spcAft>
                          <a:spcPct val="0"/>
                        </a:spcAft>
                        <a:buClrTx/>
                        <a:buSzTx/>
                        <a:buFontTx/>
                        <a:buNone/>
                        <a:tabLst/>
                      </a:pPr>
                      <a:r>
                        <a:rPr kumimoji="0" lang="en-US" sz="2000" b="1" i="0" u="none" strike="noStrike" cap="none" normalizeH="0" baseline="0" dirty="0" smtClean="0">
                          <a:ln>
                            <a:noFill/>
                          </a:ln>
                          <a:solidFill>
                            <a:srgbClr val="0B0C0C"/>
                          </a:solidFill>
                          <a:effectLst/>
                          <a:latin typeface="Arial" charset="0"/>
                          <a:ea typeface="Cambria" charset="0"/>
                        </a:rPr>
                        <a:t>April 2016</a:t>
                      </a:r>
                      <a:endParaRPr kumimoji="0" lang="en-GB" sz="2000" b="1" i="0" u="none" strike="noStrike" cap="none" normalizeH="0" baseline="0" dirty="0">
                        <a:ln>
                          <a:noFill/>
                        </a:ln>
                        <a:solidFill>
                          <a:srgbClr val="000000"/>
                        </a:solidFill>
                        <a:effectLst/>
                        <a:latin typeface="Times New Roman" charset="0"/>
                        <a:ea typeface="Cambria" charset="0"/>
                      </a:endParaRPr>
                    </a:p>
                  </a:txBody>
                  <a:tcPr marL="0" marR="76205" marT="106689" marB="10668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ts val="1500"/>
                        </a:lnSpc>
                        <a:spcBef>
                          <a:spcPct val="0"/>
                        </a:spcBef>
                        <a:spcAft>
                          <a:spcPct val="0"/>
                        </a:spcAft>
                        <a:buClrTx/>
                        <a:buSzTx/>
                        <a:buFontTx/>
                        <a:buNone/>
                        <a:tabLst/>
                      </a:pPr>
                      <a:r>
                        <a:rPr kumimoji="0" lang="en-GB" sz="2000" b="1" i="0" u="none" strike="noStrike" cap="none" normalizeH="0" baseline="0" dirty="0" smtClean="0">
                          <a:ln>
                            <a:noFill/>
                          </a:ln>
                          <a:solidFill>
                            <a:srgbClr val="000000"/>
                          </a:solidFill>
                          <a:effectLst/>
                          <a:latin typeface="+mn-lt"/>
                          <a:ea typeface="Cambria" charset="0"/>
                        </a:rPr>
                        <a:t>April 2017</a:t>
                      </a:r>
                      <a:endParaRPr kumimoji="0" lang="en-GB" sz="2000" b="1" i="0" u="none" strike="noStrike" cap="none" normalizeH="0" baseline="0" dirty="0">
                        <a:ln>
                          <a:noFill/>
                        </a:ln>
                        <a:solidFill>
                          <a:srgbClr val="000000"/>
                        </a:solidFill>
                        <a:effectLst/>
                        <a:latin typeface="+mn-lt"/>
                        <a:ea typeface="Cambria" charset="0"/>
                      </a:endParaRPr>
                    </a:p>
                  </a:txBody>
                  <a:tcPr marL="0" marR="76205" marT="106689" marB="10668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1"/>
                    </a:solidFill>
                  </a:tcPr>
                </a:tc>
              </a:tr>
              <a:tr h="975032">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a:ln>
                            <a:noFill/>
                          </a:ln>
                          <a:solidFill>
                            <a:srgbClr val="0B0C0C"/>
                          </a:solidFill>
                          <a:effectLst/>
                          <a:latin typeface="Arial" charset="0"/>
                          <a:ea typeface="Cambria" charset="0"/>
                        </a:rPr>
                        <a:t>£300,000 or less</a:t>
                      </a:r>
                      <a:endParaRPr kumimoji="0" lang="en-GB" sz="2000" b="0" i="0" u="none" strike="noStrike" cap="none" normalizeH="0" baseline="0">
                        <a:ln>
                          <a:noFill/>
                        </a:ln>
                        <a:solidFill>
                          <a:srgbClr val="000000"/>
                        </a:solidFill>
                        <a:effectLst/>
                        <a:latin typeface="Times New Roman" charset="0"/>
                        <a:ea typeface="Cambria" charset="0"/>
                      </a:endParaRPr>
                    </a:p>
                  </a:txBody>
                  <a:tcPr marL="0" marR="76205" marT="106689" marB="10668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5DFE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a:ln>
                            <a:noFill/>
                          </a:ln>
                          <a:solidFill>
                            <a:srgbClr val="0B0C0C"/>
                          </a:solidFill>
                          <a:effectLst/>
                          <a:latin typeface="Arial" charset="0"/>
                          <a:ea typeface="Cambria" charset="0"/>
                        </a:rPr>
                        <a:t>Small profits rate</a:t>
                      </a:r>
                      <a:endParaRPr kumimoji="0" lang="en-GB" sz="2000" b="0" i="0" u="none" strike="noStrike" cap="none" normalizeH="0" baseline="0">
                        <a:ln>
                          <a:noFill/>
                        </a:ln>
                        <a:solidFill>
                          <a:srgbClr val="000000"/>
                        </a:solidFill>
                        <a:effectLst/>
                        <a:latin typeface="Times New Roman" charset="0"/>
                        <a:ea typeface="Cambria" charset="0"/>
                      </a:endParaRPr>
                    </a:p>
                  </a:txBody>
                  <a:tcPr marL="0" marR="76205" marT="106689" marB="10668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5DFE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chemeClr val="bg1">
                              <a:lumMod val="65000"/>
                              <a:lumOff val="35000"/>
                            </a:schemeClr>
                          </a:solidFill>
                          <a:effectLst/>
                          <a:latin typeface="Arial" charset="0"/>
                          <a:ea typeface="Cambria" charset="0"/>
                        </a:rPr>
                        <a:t>20%</a:t>
                      </a:r>
                      <a:endParaRPr kumimoji="0" lang="en-GB" sz="2000" b="0" i="0" u="none" strike="noStrike" cap="none" normalizeH="0" baseline="0" dirty="0">
                        <a:ln>
                          <a:noFill/>
                        </a:ln>
                        <a:solidFill>
                          <a:schemeClr val="bg1">
                            <a:lumMod val="65000"/>
                            <a:lumOff val="35000"/>
                          </a:schemeClr>
                        </a:solidFill>
                        <a:effectLst/>
                        <a:latin typeface="Times New Roman" charset="0"/>
                        <a:ea typeface="Cambria" charset="0"/>
                      </a:endParaRPr>
                    </a:p>
                  </a:txBody>
                  <a:tcPr marL="0" marR="76205" marT="106689" marB="10668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5DFE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chemeClr val="bg1">
                              <a:lumMod val="65000"/>
                              <a:lumOff val="35000"/>
                            </a:schemeClr>
                          </a:solidFill>
                          <a:effectLst/>
                          <a:latin typeface="Arial" charset="0"/>
                          <a:ea typeface="Cambria" charset="0"/>
                        </a:rPr>
                        <a:t>20%</a:t>
                      </a:r>
                      <a:endParaRPr kumimoji="0" lang="en-GB" sz="2000" b="0" i="0" u="none" strike="noStrike" cap="none" normalizeH="0" baseline="0" dirty="0">
                        <a:ln>
                          <a:noFill/>
                        </a:ln>
                        <a:solidFill>
                          <a:schemeClr val="bg1">
                            <a:lumMod val="65000"/>
                            <a:lumOff val="35000"/>
                          </a:schemeClr>
                        </a:solidFill>
                        <a:effectLst/>
                        <a:latin typeface="Times New Roman" charset="0"/>
                        <a:ea typeface="Cambria" charset="0"/>
                      </a:endParaRPr>
                    </a:p>
                  </a:txBody>
                  <a:tcPr marL="0" marR="76205" marT="106689" marB="10668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5DFE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chemeClr val="bg1">
                              <a:lumMod val="65000"/>
                              <a:lumOff val="35000"/>
                            </a:schemeClr>
                          </a:solidFill>
                          <a:effectLst/>
                          <a:latin typeface="Arial" charset="0"/>
                          <a:ea typeface="Cambria" charset="0"/>
                        </a:rPr>
                        <a:t>20%</a:t>
                      </a:r>
                      <a:endParaRPr kumimoji="0" lang="en-GB" sz="2000" b="0" i="0" u="none" strike="noStrike" cap="none" normalizeH="0" baseline="0" dirty="0">
                        <a:ln>
                          <a:noFill/>
                        </a:ln>
                        <a:solidFill>
                          <a:schemeClr val="bg1">
                            <a:lumMod val="65000"/>
                            <a:lumOff val="35000"/>
                          </a:schemeClr>
                        </a:solidFill>
                        <a:effectLst/>
                        <a:latin typeface="Times New Roman" charset="0"/>
                        <a:ea typeface="Cambria" charset="0"/>
                      </a:endParaRPr>
                    </a:p>
                  </a:txBody>
                  <a:tcPr marL="0" marR="76205" marT="106689" marB="10668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5DFE4"/>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smtClean="0">
                          <a:ln>
                            <a:noFill/>
                          </a:ln>
                          <a:solidFill>
                            <a:srgbClr val="0B0C0C"/>
                          </a:solidFill>
                          <a:effectLst/>
                          <a:latin typeface="Arial" charset="0"/>
                          <a:ea typeface="Cambria" charset="0"/>
                        </a:rPr>
                        <a:t>19%</a:t>
                      </a:r>
                      <a:endParaRPr kumimoji="0" lang="en-GB" sz="2000" b="1" i="0" u="none" strike="noStrike" cap="none" normalizeH="0" baseline="0" dirty="0">
                        <a:ln>
                          <a:noFill/>
                        </a:ln>
                        <a:solidFill>
                          <a:srgbClr val="000000"/>
                        </a:solidFill>
                        <a:effectLst/>
                        <a:latin typeface="Times New Roman" charset="0"/>
                        <a:ea typeface="Cambria" charset="0"/>
                      </a:endParaRPr>
                    </a:p>
                  </a:txBody>
                  <a:tcPr marL="0" marR="76205" marT="106689" marB="10668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5DFE4"/>
                    </a:solidFill>
                  </a:tcPr>
                </a:tc>
              </a:tr>
              <a:tr h="975032">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B0C0C"/>
                          </a:solidFill>
                          <a:effectLst/>
                          <a:latin typeface="Arial" charset="0"/>
                          <a:ea typeface="Cambria" charset="0"/>
                        </a:rPr>
                        <a:t>Above £300,000</a:t>
                      </a:r>
                      <a:endParaRPr kumimoji="0" lang="en-GB" sz="2000" b="0" i="0" u="none" strike="noStrike" cap="none" normalizeH="0" baseline="0" dirty="0">
                        <a:ln>
                          <a:noFill/>
                        </a:ln>
                        <a:solidFill>
                          <a:srgbClr val="000000"/>
                        </a:solidFill>
                        <a:effectLst/>
                        <a:latin typeface="Times New Roman" charset="0"/>
                        <a:ea typeface="Cambria" charset="0"/>
                      </a:endParaRPr>
                    </a:p>
                  </a:txBody>
                  <a:tcPr marL="0" marR="76205" marT="106689" marB="10668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BF0F2"/>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B0C0C"/>
                          </a:solidFill>
                          <a:effectLst/>
                          <a:latin typeface="Arial" charset="0"/>
                          <a:ea typeface="Cambria" charset="0"/>
                        </a:rPr>
                        <a:t>Main rate</a:t>
                      </a:r>
                      <a:endParaRPr kumimoji="0" lang="en-GB" sz="2000" b="0" i="0" u="none" strike="noStrike" cap="none" normalizeH="0" baseline="0" dirty="0">
                        <a:ln>
                          <a:noFill/>
                        </a:ln>
                        <a:solidFill>
                          <a:srgbClr val="000000"/>
                        </a:solidFill>
                        <a:effectLst/>
                        <a:latin typeface="Times New Roman" charset="0"/>
                        <a:ea typeface="Cambria" charset="0"/>
                      </a:endParaRPr>
                    </a:p>
                  </a:txBody>
                  <a:tcPr marL="0" marR="76205" marT="106689" marB="10668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BF0F2"/>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smtClean="0">
                          <a:ln>
                            <a:noFill/>
                          </a:ln>
                          <a:solidFill>
                            <a:schemeClr val="bg1">
                              <a:lumMod val="65000"/>
                              <a:lumOff val="35000"/>
                            </a:schemeClr>
                          </a:solidFill>
                          <a:effectLst/>
                          <a:latin typeface="Arial" charset="0"/>
                          <a:ea typeface="Cambria" charset="0"/>
                        </a:rPr>
                        <a:t>21%</a:t>
                      </a:r>
                      <a:endParaRPr kumimoji="0" lang="en-GB" sz="2000" b="0" i="0" u="none" strike="noStrike" cap="none" normalizeH="0" baseline="0" dirty="0">
                        <a:ln>
                          <a:noFill/>
                        </a:ln>
                        <a:solidFill>
                          <a:schemeClr val="bg1">
                            <a:lumMod val="65000"/>
                            <a:lumOff val="35000"/>
                          </a:schemeClr>
                        </a:solidFill>
                        <a:effectLst/>
                        <a:latin typeface="Times New Roman" charset="0"/>
                        <a:ea typeface="Cambria" charset="0"/>
                      </a:endParaRPr>
                    </a:p>
                  </a:txBody>
                  <a:tcPr marL="0" marR="76205" marT="106689" marB="10668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BF0F2"/>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smtClean="0">
                          <a:ln>
                            <a:noFill/>
                          </a:ln>
                          <a:solidFill>
                            <a:schemeClr val="bg1">
                              <a:lumMod val="65000"/>
                              <a:lumOff val="35000"/>
                            </a:schemeClr>
                          </a:solidFill>
                          <a:effectLst/>
                          <a:latin typeface="Arial" charset="0"/>
                          <a:ea typeface="Cambria" charset="0"/>
                        </a:rPr>
                        <a:t>20%</a:t>
                      </a:r>
                      <a:endParaRPr kumimoji="0" lang="en-GB" sz="2000" b="0" i="0" u="none" strike="noStrike" cap="none" normalizeH="0" baseline="0" dirty="0">
                        <a:ln>
                          <a:noFill/>
                        </a:ln>
                        <a:solidFill>
                          <a:schemeClr val="bg1">
                            <a:lumMod val="65000"/>
                            <a:lumOff val="35000"/>
                          </a:schemeClr>
                        </a:solidFill>
                        <a:effectLst/>
                        <a:latin typeface="Times New Roman" charset="0"/>
                        <a:ea typeface="Cambria" charset="0"/>
                      </a:endParaRPr>
                    </a:p>
                  </a:txBody>
                  <a:tcPr marL="0" marR="76205" marT="106689" marB="10668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BF0F2"/>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smtClean="0">
                          <a:ln>
                            <a:noFill/>
                          </a:ln>
                          <a:solidFill>
                            <a:schemeClr val="bg1">
                              <a:lumMod val="65000"/>
                              <a:lumOff val="35000"/>
                            </a:schemeClr>
                          </a:solidFill>
                          <a:effectLst/>
                          <a:latin typeface="Arial" charset="0"/>
                          <a:ea typeface="Cambria" charset="0"/>
                        </a:rPr>
                        <a:t>20%</a:t>
                      </a:r>
                      <a:endParaRPr kumimoji="0" lang="en-GB" sz="2000" b="0" i="0" u="none" strike="noStrike" cap="none" normalizeH="0" baseline="0" dirty="0">
                        <a:ln>
                          <a:noFill/>
                        </a:ln>
                        <a:solidFill>
                          <a:schemeClr val="bg1">
                            <a:lumMod val="65000"/>
                            <a:lumOff val="35000"/>
                          </a:schemeClr>
                        </a:solidFill>
                        <a:effectLst/>
                        <a:latin typeface="Times New Roman" charset="0"/>
                        <a:ea typeface="Cambria" charset="0"/>
                      </a:endParaRPr>
                    </a:p>
                  </a:txBody>
                  <a:tcPr marL="0" marR="76205" marT="106689" marB="10668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BF0F2"/>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smtClean="0">
                          <a:ln>
                            <a:noFill/>
                          </a:ln>
                          <a:solidFill>
                            <a:srgbClr val="0B0C0C"/>
                          </a:solidFill>
                          <a:effectLst/>
                          <a:latin typeface="Arial" charset="0"/>
                          <a:ea typeface="Cambria" charset="0"/>
                        </a:rPr>
                        <a:t>19%</a:t>
                      </a:r>
                      <a:endParaRPr kumimoji="0" lang="en-GB" sz="2000" b="1" i="0" u="none" strike="noStrike" cap="none" normalizeH="0" baseline="0" dirty="0">
                        <a:ln>
                          <a:noFill/>
                        </a:ln>
                        <a:solidFill>
                          <a:srgbClr val="000000"/>
                        </a:solidFill>
                        <a:effectLst/>
                        <a:latin typeface="Times New Roman" charset="0"/>
                        <a:ea typeface="Cambria" charset="0"/>
                      </a:endParaRPr>
                    </a:p>
                  </a:txBody>
                  <a:tcPr marL="0" marR="76205" marT="106689" marB="10668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BF0F2"/>
                    </a:solidFill>
                  </a:tcPr>
                </a:tc>
              </a:tr>
            </a:tbl>
          </a:graphicData>
        </a:graphic>
      </p:graphicFrame>
      <p:sp>
        <p:nvSpPr>
          <p:cNvPr id="36896" name="Slide Number Placeholder 5"/>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2292F22C-E3F4-BE4D-8FB6-F6D3A3DDB588}" type="slidenum">
              <a:rPr lang="en-US" sz="1000">
                <a:solidFill>
                  <a:srgbClr val="9B9A98"/>
                </a:solidFill>
              </a:rPr>
              <a:pPr eaLnBrk="1" fontAlgn="base" hangingPunct="1">
                <a:spcBef>
                  <a:spcPct val="0"/>
                </a:spcBef>
                <a:spcAft>
                  <a:spcPct val="0"/>
                </a:spcAft>
              </a:pPr>
              <a:t>16</a:t>
            </a:fld>
            <a:endParaRPr lang="en-US" sz="1000">
              <a:solidFill>
                <a:srgbClr val="9B9A98"/>
              </a:solidFill>
            </a:endParaRPr>
          </a:p>
        </p:txBody>
      </p:sp>
      <p:sp>
        <p:nvSpPr>
          <p:cNvPr id="36897" name="TextBox 7"/>
          <p:cNvSpPr txBox="1">
            <a:spLocks noChangeArrowheads="1"/>
          </p:cNvSpPr>
          <p:nvPr/>
        </p:nvSpPr>
        <p:spPr bwMode="auto">
          <a:xfrm>
            <a:off x="2057400" y="4648200"/>
            <a:ext cx="6172200" cy="19383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US" sz="2000"/>
              <a:t>Relief Available for;</a:t>
            </a:r>
          </a:p>
          <a:p>
            <a:pPr eaLnBrk="1" hangingPunct="1">
              <a:buClr>
                <a:schemeClr val="accent1"/>
              </a:buClr>
              <a:buFont typeface="Arial" charset="0"/>
              <a:buChar char="•"/>
            </a:pPr>
            <a:r>
              <a:rPr lang="en-US" sz="2000"/>
              <a:t>Research and Development</a:t>
            </a:r>
          </a:p>
          <a:p>
            <a:pPr eaLnBrk="1" hangingPunct="1">
              <a:buClr>
                <a:schemeClr val="accent1"/>
              </a:buClr>
              <a:buFont typeface="Arial" charset="0"/>
              <a:buChar char="•"/>
            </a:pPr>
            <a:r>
              <a:rPr lang="en-US" sz="2000"/>
              <a:t>The Patent Box</a:t>
            </a:r>
          </a:p>
          <a:p>
            <a:pPr eaLnBrk="1" hangingPunct="1">
              <a:buClr>
                <a:schemeClr val="accent1"/>
              </a:buClr>
              <a:buFont typeface="Arial" charset="0"/>
              <a:buChar char="•"/>
            </a:pPr>
            <a:r>
              <a:rPr lang="en-US" sz="2000"/>
              <a:t>Marginal Relief</a:t>
            </a:r>
          </a:p>
          <a:p>
            <a:pPr eaLnBrk="1" hangingPunct="1">
              <a:buClr>
                <a:schemeClr val="accent1"/>
              </a:buClr>
              <a:buFont typeface="Arial" charset="0"/>
              <a:buChar char="•"/>
            </a:pPr>
            <a:r>
              <a:rPr lang="en-US" sz="2000"/>
              <a:t>Creative Industries</a:t>
            </a:r>
          </a:p>
          <a:p>
            <a:pPr eaLnBrk="1" hangingPunct="1">
              <a:buClr>
                <a:schemeClr val="accent1"/>
              </a:buClr>
              <a:buFont typeface="Arial" charset="0"/>
              <a:buChar char="•"/>
            </a:pPr>
            <a:r>
              <a:rPr lang="en-US" sz="2000"/>
              <a:t>Disincorporation Relief</a:t>
            </a:r>
          </a:p>
        </p:txBody>
      </p:sp>
    </p:spTree>
    <p:extLst>
      <p:ext uri="{BB962C8B-B14F-4D97-AF65-F5344CB8AC3E}">
        <p14:creationId xmlns:p14="http://schemas.microsoft.com/office/powerpoint/2010/main" val="11329556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94D6A0A7-BD2A-DC4B-ADC4-3B070240818A}" type="slidenum">
              <a:rPr lang="en-US"/>
              <a:pPr>
                <a:defRPr/>
              </a:pPr>
              <a:t>17</a:t>
            </a:fld>
            <a:endParaRPr lang="en-US"/>
          </a:p>
        </p:txBody>
      </p:sp>
      <p:pic>
        <p:nvPicPr>
          <p:cNvPr id="38914" name="Picture 7"/>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70100" y="1079500"/>
            <a:ext cx="8051800" cy="4699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0313288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p:cNvSpPr>
            <a:spLocks noGrp="1"/>
          </p:cNvSpPr>
          <p:nvPr>
            <p:ph type="title"/>
          </p:nvPr>
        </p:nvSpPr>
        <p:spPr/>
        <p:txBody>
          <a:bodyPr/>
          <a:lstStyle/>
          <a:p>
            <a:r>
              <a:rPr lang="en-US">
                <a:latin typeface="Franklin Gothic Book" charset="0"/>
              </a:rPr>
              <a:t>National Insurance</a:t>
            </a:r>
          </a:p>
        </p:txBody>
      </p:sp>
      <p:sp>
        <p:nvSpPr>
          <p:cNvPr id="39938" name="Content Placeholder 2"/>
          <p:cNvSpPr>
            <a:spLocks noGrp="1"/>
          </p:cNvSpPr>
          <p:nvPr>
            <p:ph idx="1"/>
          </p:nvPr>
        </p:nvSpPr>
        <p:spPr>
          <a:xfrm>
            <a:off x="1752600" y="1711326"/>
            <a:ext cx="8458200" cy="4525963"/>
          </a:xfrm>
        </p:spPr>
        <p:txBody>
          <a:bodyPr/>
          <a:lstStyle/>
          <a:p>
            <a:r>
              <a:rPr lang="en-GB" sz="2400" dirty="0">
                <a:latin typeface="Arial" charset="0"/>
              </a:rPr>
              <a:t>You pay National Insurance contributions to qualify for certain benefits including the State Pension.</a:t>
            </a:r>
          </a:p>
          <a:p>
            <a:endParaRPr lang="en-GB" sz="2400" dirty="0">
              <a:latin typeface="Arial" charset="0"/>
            </a:endParaRPr>
          </a:p>
          <a:p>
            <a:r>
              <a:rPr lang="en-GB" sz="2400" dirty="0">
                <a:latin typeface="Arial" charset="0"/>
              </a:rPr>
              <a:t>You pay National Insurance if you’re:</a:t>
            </a:r>
          </a:p>
          <a:p>
            <a:pPr lvl="1"/>
            <a:r>
              <a:rPr lang="en-GB" dirty="0">
                <a:latin typeface="Arial" charset="0"/>
              </a:rPr>
              <a:t>16 or over</a:t>
            </a:r>
          </a:p>
          <a:p>
            <a:pPr lvl="1"/>
            <a:r>
              <a:rPr lang="en-GB" dirty="0">
                <a:latin typeface="Arial" charset="0"/>
              </a:rPr>
              <a:t>an employee earning above £157 a week</a:t>
            </a:r>
          </a:p>
          <a:p>
            <a:pPr lvl="1"/>
            <a:r>
              <a:rPr lang="en-GB" dirty="0">
                <a:latin typeface="Arial" charset="0"/>
              </a:rPr>
              <a:t>self employed and making a profit over £6,025 a year</a:t>
            </a:r>
          </a:p>
          <a:p>
            <a:endParaRPr lang="en-US" sz="2400" dirty="0">
              <a:latin typeface="Arial" charset="0"/>
            </a:endParaRPr>
          </a:p>
        </p:txBody>
      </p:sp>
      <p:sp>
        <p:nvSpPr>
          <p:cNvPr id="39939" name="Slide Number Placeholder 5"/>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54493DBF-5665-4C45-8337-DF0E04A0DAC1}" type="slidenum">
              <a:rPr lang="en-US" sz="1000">
                <a:solidFill>
                  <a:srgbClr val="9B9A98"/>
                </a:solidFill>
              </a:rPr>
              <a:pPr eaLnBrk="1" fontAlgn="base" hangingPunct="1">
                <a:spcBef>
                  <a:spcPct val="0"/>
                </a:spcBef>
                <a:spcAft>
                  <a:spcPct val="0"/>
                </a:spcAft>
              </a:pPr>
              <a:t>18</a:t>
            </a:fld>
            <a:endParaRPr lang="en-US" sz="1000">
              <a:solidFill>
                <a:srgbClr val="9B9A98"/>
              </a:solidFill>
            </a:endParaRPr>
          </a:p>
        </p:txBody>
      </p:sp>
    </p:spTree>
    <p:extLst>
      <p:ext uri="{BB962C8B-B14F-4D97-AF65-F5344CB8AC3E}">
        <p14:creationId xmlns:p14="http://schemas.microsoft.com/office/powerpoint/2010/main" val="200780332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p:cNvSpPr>
            <a:spLocks noGrp="1"/>
          </p:cNvSpPr>
          <p:nvPr>
            <p:ph type="title"/>
          </p:nvPr>
        </p:nvSpPr>
        <p:spPr/>
        <p:txBody>
          <a:bodyPr/>
          <a:lstStyle/>
          <a:p>
            <a:r>
              <a:rPr lang="en-US">
                <a:latin typeface="Franklin Gothic Book" charset="0"/>
              </a:rPr>
              <a:t>National Insurance</a:t>
            </a:r>
          </a:p>
        </p:txBody>
      </p:sp>
      <p:sp>
        <p:nvSpPr>
          <p:cNvPr id="40962" name="Content Placeholder 2"/>
          <p:cNvSpPr>
            <a:spLocks noGrp="1"/>
          </p:cNvSpPr>
          <p:nvPr>
            <p:ph idx="1"/>
          </p:nvPr>
        </p:nvSpPr>
        <p:spPr>
          <a:xfrm>
            <a:off x="1752600" y="1495426"/>
            <a:ext cx="8458200" cy="4525963"/>
          </a:xfrm>
        </p:spPr>
        <p:txBody>
          <a:bodyPr/>
          <a:lstStyle/>
          <a:p>
            <a:r>
              <a:rPr lang="en-GB" sz="2400">
                <a:latin typeface="Arial" charset="0"/>
              </a:rPr>
              <a:t>The exact amount you pay depends on:</a:t>
            </a:r>
          </a:p>
          <a:p>
            <a:pPr lvl="1"/>
            <a:r>
              <a:rPr lang="en-GB">
                <a:latin typeface="Arial" charset="0"/>
              </a:rPr>
              <a:t>how much you earn</a:t>
            </a:r>
          </a:p>
          <a:p>
            <a:pPr lvl="1"/>
            <a:r>
              <a:rPr lang="en-GB">
                <a:latin typeface="Arial" charset="0"/>
              </a:rPr>
              <a:t>whether you’re employed or self-employed</a:t>
            </a:r>
          </a:p>
          <a:p>
            <a:pPr lvl="1"/>
            <a:endParaRPr lang="en-GB">
              <a:latin typeface="Arial" charset="0"/>
            </a:endParaRPr>
          </a:p>
          <a:p>
            <a:r>
              <a:rPr lang="en-GB" sz="2400">
                <a:latin typeface="Arial" charset="0"/>
              </a:rPr>
              <a:t>You may also want to pay voluntary contributions to make up for gaps in your National Insurance record. </a:t>
            </a:r>
          </a:p>
          <a:p>
            <a:endParaRPr lang="en-GB" sz="2400">
              <a:latin typeface="Arial" charset="0"/>
            </a:endParaRPr>
          </a:p>
          <a:p>
            <a:r>
              <a:rPr lang="en-GB" sz="2400">
                <a:latin typeface="Arial" charset="0"/>
              </a:rPr>
              <a:t>For example, you can have a gap because you weren’t working and didn’t get any state benefits.</a:t>
            </a:r>
          </a:p>
          <a:p>
            <a:endParaRPr lang="en-US" sz="2400">
              <a:latin typeface="Arial" charset="0"/>
            </a:endParaRPr>
          </a:p>
        </p:txBody>
      </p:sp>
      <p:sp>
        <p:nvSpPr>
          <p:cNvPr id="40963" name="Slide Number Placeholder 5"/>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9805AC53-103E-9B4E-BBB8-CE8553F1BCA2}" type="slidenum">
              <a:rPr lang="en-US" sz="1000">
                <a:solidFill>
                  <a:srgbClr val="9B9A98"/>
                </a:solidFill>
              </a:rPr>
              <a:pPr eaLnBrk="1" fontAlgn="base" hangingPunct="1">
                <a:spcBef>
                  <a:spcPct val="0"/>
                </a:spcBef>
                <a:spcAft>
                  <a:spcPct val="0"/>
                </a:spcAft>
              </a:pPr>
              <a:t>19</a:t>
            </a:fld>
            <a:endParaRPr lang="en-US" sz="1000">
              <a:solidFill>
                <a:srgbClr val="9B9A98"/>
              </a:solidFill>
            </a:endParaRPr>
          </a:p>
        </p:txBody>
      </p:sp>
    </p:spTree>
    <p:extLst>
      <p:ext uri="{BB962C8B-B14F-4D97-AF65-F5344CB8AC3E}">
        <p14:creationId xmlns:p14="http://schemas.microsoft.com/office/powerpoint/2010/main" val="12269941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p:cNvSpPr>
            <a:spLocks noGrp="1"/>
          </p:cNvSpPr>
          <p:nvPr>
            <p:ph type="title"/>
          </p:nvPr>
        </p:nvSpPr>
        <p:spPr/>
        <p:txBody>
          <a:bodyPr/>
          <a:lstStyle/>
          <a:p>
            <a:r>
              <a:rPr lang="en-US">
                <a:latin typeface="Franklin Gothic Book" charset="0"/>
              </a:rPr>
              <a:t>National Insurance Payments</a:t>
            </a:r>
          </a:p>
        </p:txBody>
      </p:sp>
      <p:sp>
        <p:nvSpPr>
          <p:cNvPr id="41986" name="Slide Number Placeholder 5"/>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B61C2A26-19C3-5346-A3E0-BF493B66A638}" type="slidenum">
              <a:rPr lang="en-US" sz="1000">
                <a:solidFill>
                  <a:srgbClr val="9B9A98"/>
                </a:solidFill>
              </a:rPr>
              <a:pPr eaLnBrk="1" fontAlgn="base" hangingPunct="1">
                <a:spcBef>
                  <a:spcPct val="0"/>
                </a:spcBef>
                <a:spcAft>
                  <a:spcPct val="0"/>
                </a:spcAft>
              </a:pPr>
              <a:t>20</a:t>
            </a:fld>
            <a:endParaRPr lang="en-US" sz="1000">
              <a:solidFill>
                <a:srgbClr val="9B9A98"/>
              </a:solidFill>
            </a:endParaRPr>
          </a:p>
        </p:txBody>
      </p:sp>
      <p:sp>
        <p:nvSpPr>
          <p:cNvPr id="41987" name="Rectangle 6"/>
          <p:cNvSpPr>
            <a:spLocks noChangeArrowheads="1"/>
          </p:cNvSpPr>
          <p:nvPr/>
        </p:nvSpPr>
        <p:spPr bwMode="auto">
          <a:xfrm>
            <a:off x="1905000" y="1295401"/>
            <a:ext cx="8534400" cy="50783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p>
            <a:pPr>
              <a:buClr>
                <a:schemeClr val="accent1"/>
              </a:buClr>
            </a:pPr>
            <a:r>
              <a:rPr lang="en-US" sz="2400" b="1" dirty="0"/>
              <a:t>EMPLOYED</a:t>
            </a:r>
          </a:p>
          <a:p>
            <a:pPr>
              <a:buClr>
                <a:schemeClr val="accent1"/>
              </a:buClr>
              <a:buFont typeface="Wingdings" charset="0"/>
              <a:buChar char=""/>
            </a:pPr>
            <a:r>
              <a:rPr lang="en-US" sz="2400" dirty="0"/>
              <a:t>You pay Class 1 National Insurance contributions. </a:t>
            </a:r>
          </a:p>
          <a:p>
            <a:pPr lvl="1">
              <a:buClr>
                <a:schemeClr val="accent1"/>
              </a:buClr>
              <a:buFont typeface="Wingdings" charset="0"/>
              <a:buChar char=""/>
            </a:pPr>
            <a:r>
              <a:rPr lang="en-US" sz="2400" dirty="0"/>
              <a:t>12% on your weekly earnings between £157 and £866</a:t>
            </a:r>
          </a:p>
          <a:p>
            <a:pPr lvl="1">
              <a:buClr>
                <a:schemeClr val="accent1"/>
              </a:buClr>
              <a:buFont typeface="Wingdings" charset="0"/>
              <a:buChar char=""/>
            </a:pPr>
            <a:r>
              <a:rPr lang="en-US" sz="2400" dirty="0"/>
              <a:t>2% on any weekly earnings over £866</a:t>
            </a:r>
          </a:p>
          <a:p>
            <a:pPr>
              <a:buClr>
                <a:schemeClr val="accent1"/>
              </a:buClr>
            </a:pPr>
            <a:endParaRPr lang="en-US" sz="2400" dirty="0"/>
          </a:p>
          <a:p>
            <a:pPr>
              <a:buClr>
                <a:schemeClr val="accent1"/>
              </a:buClr>
              <a:buFont typeface="Wingdings" charset="0"/>
              <a:buChar char=""/>
            </a:pPr>
            <a:r>
              <a:rPr lang="en-US" sz="2400" dirty="0"/>
              <a:t>You pay National Insurance with your tax. </a:t>
            </a:r>
          </a:p>
          <a:p>
            <a:pPr>
              <a:buClr>
                <a:schemeClr val="accent1"/>
              </a:buClr>
              <a:buFont typeface="Wingdings" charset="0"/>
              <a:buChar char=""/>
            </a:pPr>
            <a:r>
              <a:rPr lang="en-US" sz="2400" dirty="0"/>
              <a:t>Your employer will take it from your wages before you get paid. </a:t>
            </a:r>
          </a:p>
          <a:p>
            <a:pPr>
              <a:buClr>
                <a:schemeClr val="accent1"/>
              </a:buClr>
              <a:buFont typeface="Wingdings" charset="0"/>
              <a:buChar char=""/>
            </a:pPr>
            <a:endParaRPr lang="en-US" sz="2400" dirty="0"/>
          </a:p>
          <a:p>
            <a:r>
              <a:rPr lang="en-US" sz="2400" b="1" dirty="0"/>
              <a:t>SELF-EMPLOYED</a:t>
            </a:r>
            <a:endParaRPr lang="en-GB" sz="2400" b="1" dirty="0"/>
          </a:p>
          <a:p>
            <a:pPr>
              <a:buClr>
                <a:schemeClr val="accent1"/>
              </a:buClr>
              <a:buFont typeface="Wingdings" charset="0"/>
              <a:buChar char=""/>
            </a:pPr>
            <a:r>
              <a:rPr lang="en-GB" sz="2400" dirty="0"/>
              <a:t>You’re responsible for paying your own National Insurance. </a:t>
            </a:r>
          </a:p>
          <a:p>
            <a:pPr>
              <a:buClr>
                <a:schemeClr val="accent1"/>
              </a:buClr>
              <a:buFont typeface="Wingdings" charset="0"/>
              <a:buChar char=""/>
            </a:pPr>
            <a:r>
              <a:rPr lang="en-GB" sz="2400" dirty="0"/>
              <a:t>How much you pay depends on your profits.</a:t>
            </a:r>
          </a:p>
          <a:p>
            <a:pPr>
              <a:buClr>
                <a:schemeClr val="accent1"/>
              </a:buClr>
              <a:buFont typeface="Wingdings" charset="0"/>
              <a:buChar char=""/>
            </a:pPr>
            <a:endParaRPr lang="en-US" sz="2400" dirty="0"/>
          </a:p>
          <a:p>
            <a:endParaRPr lang="en-US" dirty="0"/>
          </a:p>
          <a:p>
            <a:endParaRPr lang="en-US" dirty="0"/>
          </a:p>
        </p:txBody>
      </p:sp>
    </p:spTree>
    <p:extLst>
      <p:ext uri="{BB962C8B-B14F-4D97-AF65-F5344CB8AC3E}">
        <p14:creationId xmlns:p14="http://schemas.microsoft.com/office/powerpoint/2010/main" val="376505900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
          <p:cNvSpPr>
            <a:spLocks noGrp="1"/>
          </p:cNvSpPr>
          <p:nvPr>
            <p:ph type="title"/>
          </p:nvPr>
        </p:nvSpPr>
        <p:spPr/>
        <p:txBody>
          <a:bodyPr anchor="t"/>
          <a:lstStyle/>
          <a:p>
            <a:r>
              <a:rPr lang="en-US">
                <a:latin typeface="Franklin Gothic Book" charset="0"/>
              </a:rPr>
              <a:t>Self Employed Rates</a:t>
            </a:r>
          </a:p>
        </p:txBody>
      </p:sp>
      <p:sp>
        <p:nvSpPr>
          <p:cNvPr id="43010" name="Slide Number Placeholder 5"/>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BEE9A061-E7B8-B145-8755-B33E99349FD3}" type="slidenum">
              <a:rPr lang="en-US" sz="1000">
                <a:solidFill>
                  <a:srgbClr val="9B9A98"/>
                </a:solidFill>
              </a:rPr>
              <a:pPr eaLnBrk="1" fontAlgn="base" hangingPunct="1">
                <a:spcBef>
                  <a:spcPct val="0"/>
                </a:spcBef>
                <a:spcAft>
                  <a:spcPct val="0"/>
                </a:spcAft>
              </a:pPr>
              <a:t>21</a:t>
            </a:fld>
            <a:endParaRPr lang="en-US" sz="1000">
              <a:solidFill>
                <a:srgbClr val="9B9A98"/>
              </a:solidFill>
            </a:endParaRPr>
          </a:p>
        </p:txBody>
      </p:sp>
      <p:graphicFrame>
        <p:nvGraphicFramePr>
          <p:cNvPr id="8" name="Table 7"/>
          <p:cNvGraphicFramePr>
            <a:graphicFrameLocks noGrp="1"/>
          </p:cNvGraphicFramePr>
          <p:nvPr>
            <p:extLst/>
          </p:nvPr>
        </p:nvGraphicFramePr>
        <p:xfrm>
          <a:off x="1970088" y="2565401"/>
          <a:ext cx="8305800" cy="4221165"/>
        </p:xfrm>
        <a:graphic>
          <a:graphicData uri="http://schemas.openxmlformats.org/drawingml/2006/table">
            <a:tbl>
              <a:tblPr/>
              <a:tblGrid>
                <a:gridCol w="2768600"/>
                <a:gridCol w="2768600"/>
                <a:gridCol w="2768600"/>
              </a:tblGrid>
              <a:tr h="533287">
                <a:tc>
                  <a:txBody>
                    <a:bodyPr/>
                    <a:lstStyle/>
                    <a:p>
                      <a:pPr marL="0" marR="0" lvl="0" indent="0" algn="l" defTabSz="914400" rtl="0" eaLnBrk="1" fontAlgn="base" latinLnBrk="0" hangingPunct="1">
                        <a:lnSpc>
                          <a:spcPts val="1500"/>
                        </a:lnSpc>
                        <a:spcBef>
                          <a:spcPct val="0"/>
                        </a:spcBef>
                        <a:spcAft>
                          <a:spcPct val="0"/>
                        </a:spcAft>
                        <a:buClrTx/>
                        <a:buSzTx/>
                        <a:buFontTx/>
                        <a:buNone/>
                        <a:tabLst/>
                      </a:pPr>
                      <a:r>
                        <a:rPr kumimoji="0" lang="en-US" sz="2000" b="1" i="0" u="none" strike="noStrike" cap="none" normalizeH="0" baseline="0">
                          <a:ln>
                            <a:noFill/>
                          </a:ln>
                          <a:solidFill>
                            <a:srgbClr val="0B0C0C"/>
                          </a:solidFill>
                          <a:effectLst/>
                          <a:latin typeface="Arial" charset="0"/>
                          <a:ea typeface="Cambria" charset="0"/>
                        </a:rPr>
                        <a:t>Annual profits</a:t>
                      </a:r>
                      <a:endParaRPr kumimoji="0" lang="en-GB" sz="2000" b="1" i="0" u="none" strike="noStrike" cap="none" normalizeH="0" baseline="0">
                        <a:ln>
                          <a:noFill/>
                        </a:ln>
                        <a:solidFill>
                          <a:srgbClr val="000000"/>
                        </a:solidFill>
                        <a:effectLst/>
                        <a:latin typeface="Times New Roman" charset="0"/>
                        <a:ea typeface="Cambria" charset="0"/>
                      </a:endParaRPr>
                    </a:p>
                  </a:txBody>
                  <a:tcPr marL="0" marR="76200" marT="106658" marB="10665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ts val="1500"/>
                        </a:lnSpc>
                        <a:spcBef>
                          <a:spcPct val="0"/>
                        </a:spcBef>
                        <a:spcAft>
                          <a:spcPct val="0"/>
                        </a:spcAft>
                        <a:buClrTx/>
                        <a:buSzTx/>
                        <a:buFontTx/>
                        <a:buNone/>
                        <a:tabLst/>
                      </a:pPr>
                      <a:r>
                        <a:rPr kumimoji="0" lang="en-US" sz="2000" b="1" i="0" u="none" strike="noStrike" cap="none" normalizeH="0" baseline="0" dirty="0">
                          <a:ln>
                            <a:noFill/>
                          </a:ln>
                          <a:solidFill>
                            <a:srgbClr val="0B0C0C"/>
                          </a:solidFill>
                          <a:effectLst/>
                          <a:latin typeface="Arial" charset="0"/>
                          <a:ea typeface="Cambria" charset="0"/>
                        </a:rPr>
                        <a:t>Class 2</a:t>
                      </a:r>
                      <a:endParaRPr kumimoji="0" lang="en-GB" sz="2000" b="1" i="0" u="none" strike="noStrike" cap="none" normalizeH="0" baseline="0" dirty="0">
                        <a:ln>
                          <a:noFill/>
                        </a:ln>
                        <a:solidFill>
                          <a:srgbClr val="000000"/>
                        </a:solidFill>
                        <a:effectLst/>
                        <a:latin typeface="Times New Roman" charset="0"/>
                        <a:ea typeface="Cambria" charset="0"/>
                      </a:endParaRPr>
                    </a:p>
                  </a:txBody>
                  <a:tcPr marL="0" marR="76200" marT="106658" marB="10665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ts val="1500"/>
                        </a:lnSpc>
                        <a:spcBef>
                          <a:spcPct val="0"/>
                        </a:spcBef>
                        <a:spcAft>
                          <a:spcPct val="0"/>
                        </a:spcAft>
                        <a:buClrTx/>
                        <a:buSzTx/>
                        <a:buFontTx/>
                        <a:buNone/>
                        <a:tabLst/>
                      </a:pPr>
                      <a:r>
                        <a:rPr kumimoji="0" lang="en-US" sz="2000" b="1" i="0" u="none" strike="noStrike" cap="none" normalizeH="0" baseline="0" dirty="0">
                          <a:ln>
                            <a:noFill/>
                          </a:ln>
                          <a:solidFill>
                            <a:srgbClr val="0B0C0C"/>
                          </a:solidFill>
                          <a:effectLst/>
                          <a:latin typeface="Arial" charset="0"/>
                          <a:ea typeface="Cambria" charset="0"/>
                        </a:rPr>
                        <a:t>Class 4</a:t>
                      </a:r>
                      <a:endParaRPr kumimoji="0" lang="en-GB" sz="2000" b="1" i="0" u="none" strike="noStrike" cap="none" normalizeH="0" baseline="0" dirty="0">
                        <a:ln>
                          <a:noFill/>
                        </a:ln>
                        <a:solidFill>
                          <a:srgbClr val="000000"/>
                        </a:solidFill>
                        <a:effectLst/>
                        <a:latin typeface="Times New Roman" charset="0"/>
                        <a:ea typeface="Cambria" charset="0"/>
                      </a:endParaRPr>
                    </a:p>
                  </a:txBody>
                  <a:tcPr marL="0" marR="76200" marT="106658" marB="10665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1"/>
                    </a:solidFill>
                  </a:tcPr>
                </a:tc>
              </a:tr>
              <a:tr h="845959">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B0C0C"/>
                          </a:solidFill>
                          <a:effectLst/>
                          <a:latin typeface="Arial" charset="0"/>
                          <a:ea typeface="Cambria" charset="0"/>
                        </a:rPr>
                        <a:t>Up to </a:t>
                      </a:r>
                      <a:r>
                        <a:rPr kumimoji="0" lang="en-US" sz="2000" b="0" i="0" u="none" strike="noStrike" cap="none" normalizeH="0" baseline="0" dirty="0" smtClean="0">
                          <a:ln>
                            <a:noFill/>
                          </a:ln>
                          <a:solidFill>
                            <a:srgbClr val="0B0C0C"/>
                          </a:solidFill>
                          <a:effectLst/>
                          <a:latin typeface="Arial" charset="0"/>
                          <a:ea typeface="Cambria" charset="0"/>
                        </a:rPr>
                        <a:t>£6,025</a:t>
                      </a:r>
                      <a:endParaRPr kumimoji="0" lang="en-GB" sz="2000" b="0" i="0" u="none" strike="noStrike" cap="none" normalizeH="0" baseline="0" dirty="0">
                        <a:ln>
                          <a:noFill/>
                        </a:ln>
                        <a:solidFill>
                          <a:srgbClr val="000000"/>
                        </a:solidFill>
                        <a:effectLst/>
                        <a:latin typeface="Times New Roman" charset="0"/>
                        <a:ea typeface="Cambria" charset="0"/>
                      </a:endParaRPr>
                    </a:p>
                  </a:txBody>
                  <a:tcPr marL="0" marR="76200" marT="106658" marB="10665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5DFE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a:ln>
                            <a:noFill/>
                          </a:ln>
                          <a:solidFill>
                            <a:srgbClr val="0B0C0C"/>
                          </a:solidFill>
                          <a:effectLst/>
                          <a:latin typeface="Arial" charset="0"/>
                          <a:ea typeface="Cambria" charset="0"/>
                        </a:rPr>
                        <a:t>£0 but only if you </a:t>
                      </a:r>
                      <a:r>
                        <a:rPr kumimoji="0" lang="en-US" sz="2000" b="0" i="0" u="none" strike="noStrike" cap="none" normalizeH="0" baseline="0">
                          <a:ln>
                            <a:noFill/>
                          </a:ln>
                          <a:solidFill>
                            <a:schemeClr val="bg1"/>
                          </a:solidFill>
                          <a:effectLst/>
                          <a:latin typeface="Arial" charset="0"/>
                          <a:ea typeface="Cambria" charset="0"/>
                        </a:rPr>
                        <a:t>get an exception</a:t>
                      </a:r>
                      <a:endParaRPr kumimoji="0" lang="en-GB" sz="2000" b="0" i="0" u="none" strike="noStrike" cap="none" normalizeH="0" baseline="0">
                        <a:ln>
                          <a:noFill/>
                        </a:ln>
                        <a:solidFill>
                          <a:schemeClr val="bg1"/>
                        </a:solidFill>
                        <a:effectLst/>
                        <a:latin typeface="Times New Roman" charset="0"/>
                        <a:ea typeface="Cambria" charset="0"/>
                      </a:endParaRPr>
                    </a:p>
                  </a:txBody>
                  <a:tcPr marL="0" marR="76200" marT="106658" marB="10665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5DFE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a:ln>
                            <a:noFill/>
                          </a:ln>
                          <a:solidFill>
                            <a:srgbClr val="0B0C0C"/>
                          </a:solidFill>
                          <a:effectLst/>
                          <a:latin typeface="Arial" charset="0"/>
                          <a:ea typeface="Cambria" charset="0"/>
                        </a:rPr>
                        <a:t>£0</a:t>
                      </a:r>
                      <a:endParaRPr kumimoji="0" lang="en-GB" sz="2000" b="0" i="0" u="none" strike="noStrike" cap="none" normalizeH="0" baseline="0">
                        <a:ln>
                          <a:noFill/>
                        </a:ln>
                        <a:solidFill>
                          <a:srgbClr val="000000"/>
                        </a:solidFill>
                        <a:effectLst/>
                        <a:latin typeface="Times New Roman" charset="0"/>
                        <a:ea typeface="Cambria" charset="0"/>
                      </a:endParaRPr>
                    </a:p>
                  </a:txBody>
                  <a:tcPr marL="0" marR="76200" marT="106658" marB="10665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5DFE4"/>
                    </a:solidFill>
                  </a:tcPr>
                </a:tc>
              </a:tr>
              <a:tr h="563444">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smtClean="0">
                          <a:ln>
                            <a:noFill/>
                          </a:ln>
                          <a:solidFill>
                            <a:srgbClr val="0B0C0C"/>
                          </a:solidFill>
                          <a:effectLst/>
                          <a:latin typeface="Arial" charset="0"/>
                          <a:ea typeface="Cambria" charset="0"/>
                        </a:rPr>
                        <a:t>£6,025 </a:t>
                      </a:r>
                      <a:r>
                        <a:rPr kumimoji="0" lang="en-US" sz="2000" b="0" i="0" u="none" strike="noStrike" cap="none" normalizeH="0" baseline="0" dirty="0">
                          <a:ln>
                            <a:noFill/>
                          </a:ln>
                          <a:solidFill>
                            <a:srgbClr val="0B0C0C"/>
                          </a:solidFill>
                          <a:effectLst/>
                          <a:latin typeface="Arial" charset="0"/>
                          <a:ea typeface="Cambria" charset="0"/>
                        </a:rPr>
                        <a:t>- </a:t>
                      </a:r>
                      <a:r>
                        <a:rPr kumimoji="0" lang="en-US" sz="2000" b="0" i="0" u="none" strike="noStrike" cap="none" normalizeH="0" baseline="0" dirty="0" smtClean="0">
                          <a:ln>
                            <a:noFill/>
                          </a:ln>
                          <a:solidFill>
                            <a:srgbClr val="0B0C0C"/>
                          </a:solidFill>
                          <a:effectLst/>
                          <a:latin typeface="Arial" charset="0"/>
                          <a:ea typeface="Cambria" charset="0"/>
                        </a:rPr>
                        <a:t>£8,164</a:t>
                      </a:r>
                      <a:endParaRPr kumimoji="0" lang="en-GB" sz="2000" b="0" i="0" u="none" strike="noStrike" cap="none" normalizeH="0" baseline="0" dirty="0">
                        <a:ln>
                          <a:noFill/>
                        </a:ln>
                        <a:solidFill>
                          <a:srgbClr val="000000"/>
                        </a:solidFill>
                        <a:effectLst/>
                        <a:latin typeface="Times New Roman" charset="0"/>
                        <a:ea typeface="Cambria" charset="0"/>
                      </a:endParaRPr>
                    </a:p>
                  </a:txBody>
                  <a:tcPr marL="0" marR="76200" marT="106658" marB="10665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BF0F2"/>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B0C0C"/>
                          </a:solidFill>
                          <a:effectLst/>
                          <a:latin typeface="Arial" charset="0"/>
                          <a:ea typeface="Cambria" charset="0"/>
                        </a:rPr>
                        <a:t>£</a:t>
                      </a:r>
                      <a:r>
                        <a:rPr kumimoji="0" lang="en-US" sz="2000" b="0" i="0" u="none" strike="noStrike" cap="none" normalizeH="0" baseline="0" dirty="0" smtClean="0">
                          <a:ln>
                            <a:noFill/>
                          </a:ln>
                          <a:solidFill>
                            <a:srgbClr val="0B0C0C"/>
                          </a:solidFill>
                          <a:effectLst/>
                          <a:latin typeface="Arial" charset="0"/>
                          <a:ea typeface="Cambria" charset="0"/>
                        </a:rPr>
                        <a:t>2.85 </a:t>
                      </a:r>
                      <a:r>
                        <a:rPr kumimoji="0" lang="en-US" sz="2000" b="0" i="0" u="none" strike="noStrike" cap="none" normalizeH="0" baseline="0" dirty="0">
                          <a:ln>
                            <a:noFill/>
                          </a:ln>
                          <a:solidFill>
                            <a:srgbClr val="0B0C0C"/>
                          </a:solidFill>
                          <a:effectLst/>
                          <a:latin typeface="Arial" charset="0"/>
                          <a:ea typeface="Cambria" charset="0"/>
                        </a:rPr>
                        <a:t>a week</a:t>
                      </a:r>
                      <a:endParaRPr kumimoji="0" lang="en-GB" sz="2000" b="0" i="0" u="none" strike="noStrike" cap="none" normalizeH="0" baseline="0" dirty="0">
                        <a:ln>
                          <a:noFill/>
                        </a:ln>
                        <a:solidFill>
                          <a:srgbClr val="000000"/>
                        </a:solidFill>
                        <a:effectLst/>
                        <a:latin typeface="Times New Roman" charset="0"/>
                        <a:ea typeface="Cambria" charset="0"/>
                      </a:endParaRPr>
                    </a:p>
                  </a:txBody>
                  <a:tcPr marL="0" marR="76200" marT="106658" marB="10665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BF0F2"/>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a:ln>
                            <a:noFill/>
                          </a:ln>
                          <a:solidFill>
                            <a:srgbClr val="0B0C0C"/>
                          </a:solidFill>
                          <a:effectLst/>
                          <a:latin typeface="Arial" charset="0"/>
                          <a:ea typeface="Cambria" charset="0"/>
                        </a:rPr>
                        <a:t>£0</a:t>
                      </a:r>
                      <a:endParaRPr kumimoji="0" lang="en-GB" sz="2000" b="0" i="0" u="none" strike="noStrike" cap="none" normalizeH="0" baseline="0">
                        <a:ln>
                          <a:noFill/>
                        </a:ln>
                        <a:solidFill>
                          <a:srgbClr val="000000"/>
                        </a:solidFill>
                        <a:effectLst/>
                        <a:latin typeface="Times New Roman" charset="0"/>
                        <a:ea typeface="Cambria" charset="0"/>
                      </a:endParaRPr>
                    </a:p>
                  </a:txBody>
                  <a:tcPr marL="0" marR="76200" marT="106658" marB="10665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BF0F2"/>
                    </a:solidFill>
                  </a:tcPr>
                </a:tc>
              </a:tr>
              <a:tr h="845959">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smtClean="0">
                          <a:ln>
                            <a:noFill/>
                          </a:ln>
                          <a:solidFill>
                            <a:srgbClr val="0B0C0C"/>
                          </a:solidFill>
                          <a:effectLst/>
                          <a:latin typeface="Arial" charset="0"/>
                          <a:ea typeface="Cambria" charset="0"/>
                        </a:rPr>
                        <a:t>£8,164 </a:t>
                      </a:r>
                      <a:r>
                        <a:rPr kumimoji="0" lang="en-US" sz="2000" b="0" i="0" u="none" strike="noStrike" cap="none" normalizeH="0" baseline="0" dirty="0">
                          <a:ln>
                            <a:noFill/>
                          </a:ln>
                          <a:solidFill>
                            <a:srgbClr val="0B0C0C"/>
                          </a:solidFill>
                          <a:effectLst/>
                          <a:latin typeface="Arial" charset="0"/>
                          <a:ea typeface="Cambria" charset="0"/>
                        </a:rPr>
                        <a:t>- £</a:t>
                      </a:r>
                      <a:r>
                        <a:rPr kumimoji="0" lang="en-US" sz="2000" b="0" i="0" u="none" strike="noStrike" cap="none" normalizeH="0" baseline="0" dirty="0" smtClean="0">
                          <a:ln>
                            <a:noFill/>
                          </a:ln>
                          <a:solidFill>
                            <a:srgbClr val="0B0C0C"/>
                          </a:solidFill>
                          <a:effectLst/>
                          <a:latin typeface="Arial" charset="0"/>
                          <a:ea typeface="Cambria" charset="0"/>
                        </a:rPr>
                        <a:t>45,000</a:t>
                      </a:r>
                      <a:endParaRPr kumimoji="0" lang="en-GB" sz="2000" b="0" i="0" u="none" strike="noStrike" cap="none" normalizeH="0" baseline="0" dirty="0">
                        <a:ln>
                          <a:noFill/>
                        </a:ln>
                        <a:solidFill>
                          <a:srgbClr val="000000"/>
                        </a:solidFill>
                        <a:effectLst/>
                        <a:latin typeface="Times New Roman" charset="0"/>
                        <a:ea typeface="Cambria" charset="0"/>
                      </a:endParaRPr>
                    </a:p>
                  </a:txBody>
                  <a:tcPr marL="0" marR="76200" marT="106658" marB="10665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5DFE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smtClean="0">
                          <a:ln>
                            <a:noFill/>
                          </a:ln>
                          <a:solidFill>
                            <a:srgbClr val="0B0C0C"/>
                          </a:solidFill>
                          <a:effectLst/>
                          <a:latin typeface="Arial" charset="0"/>
                          <a:ea typeface="Cambria" charset="0"/>
                        </a:rPr>
                        <a:t>£0</a:t>
                      </a:r>
                      <a:endParaRPr kumimoji="0" lang="en-GB" sz="2000" b="0" i="0" u="none" strike="noStrike" cap="none" normalizeH="0" baseline="0" dirty="0">
                        <a:ln>
                          <a:noFill/>
                        </a:ln>
                        <a:solidFill>
                          <a:srgbClr val="000000"/>
                        </a:solidFill>
                        <a:effectLst/>
                        <a:latin typeface="Times New Roman" charset="0"/>
                        <a:ea typeface="Cambria" charset="0"/>
                      </a:endParaRPr>
                    </a:p>
                  </a:txBody>
                  <a:tcPr marL="0" marR="76200" marT="106658" marB="10665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5DFE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B0C0C"/>
                          </a:solidFill>
                          <a:effectLst/>
                          <a:latin typeface="Arial" charset="0"/>
                          <a:ea typeface="Cambria" charset="0"/>
                        </a:rPr>
                        <a:t>9% of profits from </a:t>
                      </a:r>
                      <a:r>
                        <a:rPr kumimoji="0" lang="en-US" sz="2000" b="0" i="0" u="none" strike="noStrike" cap="none" normalizeH="0" baseline="0" dirty="0" smtClean="0">
                          <a:ln>
                            <a:noFill/>
                          </a:ln>
                          <a:solidFill>
                            <a:srgbClr val="0B0C0C"/>
                          </a:solidFill>
                          <a:effectLst/>
                          <a:latin typeface="Arial" charset="0"/>
                          <a:ea typeface="Cambria" charset="0"/>
                        </a:rPr>
                        <a:t>£8,164 </a:t>
                      </a:r>
                      <a:r>
                        <a:rPr kumimoji="0" lang="en-US" sz="2000" b="0" i="0" u="none" strike="noStrike" cap="none" normalizeH="0" baseline="0" dirty="0">
                          <a:ln>
                            <a:noFill/>
                          </a:ln>
                          <a:solidFill>
                            <a:srgbClr val="0B0C0C"/>
                          </a:solidFill>
                          <a:effectLst/>
                          <a:latin typeface="Arial" charset="0"/>
                          <a:ea typeface="Cambria" charset="0"/>
                        </a:rPr>
                        <a:t>up to £</a:t>
                      </a:r>
                      <a:r>
                        <a:rPr kumimoji="0" lang="en-US" sz="2000" b="0" i="0" u="none" strike="noStrike" cap="none" normalizeH="0" baseline="0" dirty="0" smtClean="0">
                          <a:ln>
                            <a:noFill/>
                          </a:ln>
                          <a:solidFill>
                            <a:srgbClr val="0B0C0C"/>
                          </a:solidFill>
                          <a:effectLst/>
                          <a:latin typeface="Arial" charset="0"/>
                          <a:ea typeface="Cambria" charset="0"/>
                        </a:rPr>
                        <a:t>45,000</a:t>
                      </a:r>
                      <a:endParaRPr kumimoji="0" lang="en-GB" sz="2000" b="0" i="0" u="none" strike="noStrike" cap="none" normalizeH="0" baseline="0" dirty="0">
                        <a:ln>
                          <a:noFill/>
                        </a:ln>
                        <a:solidFill>
                          <a:srgbClr val="000000"/>
                        </a:solidFill>
                        <a:effectLst/>
                        <a:latin typeface="Times New Roman" charset="0"/>
                        <a:ea typeface="Cambria" charset="0"/>
                      </a:endParaRPr>
                    </a:p>
                  </a:txBody>
                  <a:tcPr marL="0" marR="76200" marT="106658" marB="10665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5DFE4"/>
                    </a:solidFill>
                  </a:tcPr>
                </a:tc>
              </a:tr>
              <a:tr h="143251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a:ln>
                            <a:noFill/>
                          </a:ln>
                          <a:solidFill>
                            <a:srgbClr val="0B0C0C"/>
                          </a:solidFill>
                          <a:effectLst/>
                          <a:latin typeface="Arial" charset="0"/>
                          <a:ea typeface="Cambria" charset="0"/>
                        </a:rPr>
                        <a:t>More than £</a:t>
                      </a:r>
                      <a:r>
                        <a:rPr kumimoji="0" lang="en-US" sz="2000" b="0" i="0" u="none" strike="noStrike" cap="none" normalizeH="0" baseline="0" dirty="0" smtClean="0">
                          <a:ln>
                            <a:noFill/>
                          </a:ln>
                          <a:solidFill>
                            <a:srgbClr val="0B0C0C"/>
                          </a:solidFill>
                          <a:effectLst/>
                          <a:latin typeface="Arial" charset="0"/>
                          <a:ea typeface="Cambria" charset="0"/>
                        </a:rPr>
                        <a:t>43,000</a:t>
                      </a:r>
                      <a:endParaRPr kumimoji="0" lang="en-GB" sz="2000" b="0" i="0" u="none" strike="noStrike" cap="none" normalizeH="0" baseline="0" dirty="0">
                        <a:ln>
                          <a:noFill/>
                        </a:ln>
                        <a:solidFill>
                          <a:srgbClr val="000000"/>
                        </a:solidFill>
                        <a:effectLst/>
                        <a:latin typeface="Times New Roman" charset="0"/>
                        <a:ea typeface="Cambria" charset="0"/>
                      </a:endParaRPr>
                    </a:p>
                  </a:txBody>
                  <a:tcPr marL="0" marR="76200" marT="106658" marB="10665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BF0F2"/>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smtClean="0">
                          <a:ln>
                            <a:noFill/>
                          </a:ln>
                          <a:solidFill>
                            <a:srgbClr val="0B0C0C"/>
                          </a:solidFill>
                          <a:effectLst/>
                          <a:latin typeface="Arial" charset="0"/>
                          <a:ea typeface="Cambria" charset="0"/>
                        </a:rPr>
                        <a:t>£0</a:t>
                      </a:r>
                      <a:endParaRPr kumimoji="0" lang="en-GB" sz="2000" b="0" i="0" u="none" strike="noStrike" cap="none" normalizeH="0" baseline="0" dirty="0">
                        <a:ln>
                          <a:noFill/>
                        </a:ln>
                        <a:solidFill>
                          <a:srgbClr val="000000"/>
                        </a:solidFill>
                        <a:effectLst/>
                        <a:latin typeface="Times New Roman" charset="0"/>
                        <a:ea typeface="Cambria" charset="0"/>
                      </a:endParaRPr>
                    </a:p>
                  </a:txBody>
                  <a:tcPr marL="0" marR="76200" marT="106658" marB="10665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BF0F2"/>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2000" b="0" i="0" u="none" strike="noStrike" cap="none" normalizeH="0" baseline="0" dirty="0">
                          <a:ln>
                            <a:noFill/>
                          </a:ln>
                          <a:solidFill>
                            <a:srgbClr val="0B0C0C"/>
                          </a:solidFill>
                          <a:effectLst/>
                          <a:latin typeface="Arial" charset="0"/>
                          <a:ea typeface="Cambria" charset="0"/>
                        </a:rPr>
                        <a:t>9% of profits from </a:t>
                      </a:r>
                      <a:r>
                        <a:rPr kumimoji="0" lang="en-US" sz="2000" b="0" i="0" u="none" strike="noStrike" cap="none" normalizeH="0" baseline="0" dirty="0" smtClean="0">
                          <a:ln>
                            <a:noFill/>
                          </a:ln>
                          <a:solidFill>
                            <a:srgbClr val="0B0C0C"/>
                          </a:solidFill>
                          <a:effectLst/>
                          <a:latin typeface="Arial" charset="0"/>
                          <a:ea typeface="Cambria" charset="0"/>
                        </a:rPr>
                        <a:t>£8,164 up to £45,000</a:t>
                      </a:r>
                      <a:endParaRPr kumimoji="0" lang="en-GB" sz="2000" b="0" i="0" u="none" strike="noStrike" cap="none" normalizeH="0" baseline="0" dirty="0" smtClean="0">
                        <a:ln>
                          <a:noFill/>
                        </a:ln>
                        <a:solidFill>
                          <a:srgbClr val="000000"/>
                        </a:solidFill>
                        <a:effectLst/>
                        <a:latin typeface="Times New Roman" charset="0"/>
                        <a:ea typeface="Cambria"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smtClean="0">
                          <a:ln>
                            <a:noFill/>
                          </a:ln>
                          <a:solidFill>
                            <a:srgbClr val="0B0C0C"/>
                          </a:solidFill>
                          <a:effectLst/>
                          <a:latin typeface="Arial" charset="0"/>
                          <a:ea typeface="Cambria" charset="0"/>
                        </a:rPr>
                        <a:t>and </a:t>
                      </a:r>
                      <a:r>
                        <a:rPr kumimoji="0" lang="en-US" sz="2000" b="0" i="0" u="none" strike="noStrike" cap="none" normalizeH="0" baseline="0" dirty="0">
                          <a:ln>
                            <a:noFill/>
                          </a:ln>
                          <a:solidFill>
                            <a:srgbClr val="0B0C0C"/>
                          </a:solidFill>
                          <a:effectLst/>
                          <a:latin typeface="Arial" charset="0"/>
                          <a:ea typeface="Cambria" charset="0"/>
                        </a:rPr>
                        <a:t>2% over that amount</a:t>
                      </a:r>
                      <a:endParaRPr kumimoji="0" lang="en-GB" sz="2000" b="0" i="0" u="none" strike="noStrike" cap="none" normalizeH="0" baseline="0" dirty="0">
                        <a:ln>
                          <a:noFill/>
                        </a:ln>
                        <a:solidFill>
                          <a:srgbClr val="000000"/>
                        </a:solidFill>
                        <a:effectLst/>
                        <a:latin typeface="Times New Roman" charset="0"/>
                        <a:ea typeface="Cambria" charset="0"/>
                      </a:endParaRPr>
                    </a:p>
                  </a:txBody>
                  <a:tcPr marL="0" marR="76200" marT="106658" marB="10665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BF0F2"/>
                    </a:solidFill>
                  </a:tcPr>
                </a:tc>
              </a:tr>
            </a:tbl>
          </a:graphicData>
        </a:graphic>
      </p:graphicFrame>
      <p:sp>
        <p:nvSpPr>
          <p:cNvPr id="43037" name="TextBox 1"/>
          <p:cNvSpPr txBox="1">
            <a:spLocks noChangeArrowheads="1"/>
          </p:cNvSpPr>
          <p:nvPr/>
        </p:nvSpPr>
        <p:spPr bwMode="auto">
          <a:xfrm>
            <a:off x="1958976" y="1125539"/>
            <a:ext cx="8456613" cy="16986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lnSpc>
                <a:spcPct val="120000"/>
              </a:lnSpc>
              <a:buClr>
                <a:schemeClr val="accent1"/>
              </a:buClr>
              <a:buFont typeface="Wingdings" charset="0"/>
              <a:buChar char=""/>
            </a:pPr>
            <a:r>
              <a:rPr lang="en-GB"/>
              <a:t>You’re responsible for paying your own National Insurance.</a:t>
            </a:r>
          </a:p>
          <a:p>
            <a:pPr eaLnBrk="1" hangingPunct="1">
              <a:lnSpc>
                <a:spcPct val="120000"/>
              </a:lnSpc>
              <a:buClr>
                <a:schemeClr val="accent1"/>
              </a:buClr>
              <a:buFont typeface="Wingdings" charset="0"/>
              <a:buChar char=""/>
            </a:pPr>
            <a:r>
              <a:rPr lang="en-GB"/>
              <a:t>You pay Class 2 and Class 4 contributions</a:t>
            </a:r>
          </a:p>
          <a:p>
            <a:pPr eaLnBrk="1" hangingPunct="1">
              <a:lnSpc>
                <a:spcPct val="120000"/>
              </a:lnSpc>
              <a:buClr>
                <a:schemeClr val="accent1"/>
              </a:buClr>
              <a:buFont typeface="Wingdings" charset="0"/>
              <a:buChar char=""/>
            </a:pPr>
            <a:r>
              <a:rPr lang="en-GB"/>
              <a:t>How much you pay depends on your profits.</a:t>
            </a:r>
          </a:p>
          <a:p>
            <a:pPr eaLnBrk="1" hangingPunct="1"/>
            <a:endParaRPr lang="en-US" sz="1800"/>
          </a:p>
        </p:txBody>
      </p:sp>
    </p:spTree>
    <p:extLst>
      <p:ext uri="{BB962C8B-B14F-4D97-AF65-F5344CB8AC3E}">
        <p14:creationId xmlns:p14="http://schemas.microsoft.com/office/powerpoint/2010/main" val="221912072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Title 1"/>
          <p:cNvSpPr>
            <a:spLocks noGrp="1"/>
          </p:cNvSpPr>
          <p:nvPr>
            <p:ph type="title"/>
          </p:nvPr>
        </p:nvSpPr>
        <p:spPr/>
        <p:txBody>
          <a:bodyPr/>
          <a:lstStyle/>
          <a:p>
            <a:r>
              <a:rPr lang="en-US">
                <a:latin typeface="Franklin Gothic Book" charset="0"/>
              </a:rPr>
              <a:t>How Long Do I Pay ?</a:t>
            </a:r>
          </a:p>
        </p:txBody>
      </p:sp>
      <p:sp>
        <p:nvSpPr>
          <p:cNvPr id="45058" name="Content Placeholder 2"/>
          <p:cNvSpPr>
            <a:spLocks noGrp="1"/>
          </p:cNvSpPr>
          <p:nvPr>
            <p:ph idx="1"/>
          </p:nvPr>
        </p:nvSpPr>
        <p:spPr/>
        <p:txBody>
          <a:bodyPr/>
          <a:lstStyle/>
          <a:p>
            <a:pPr>
              <a:spcAft>
                <a:spcPts val="1200"/>
              </a:spcAft>
            </a:pPr>
            <a:r>
              <a:rPr lang="en-GB" sz="2400">
                <a:latin typeface="Arial" charset="0"/>
              </a:rPr>
              <a:t>If you’re employed, you stop paying Class 1 National Insurance when you reach the State Pension age.</a:t>
            </a:r>
          </a:p>
          <a:p>
            <a:pPr>
              <a:spcAft>
                <a:spcPts val="1200"/>
              </a:spcAft>
            </a:pPr>
            <a:r>
              <a:rPr lang="en-GB" sz="2400">
                <a:latin typeface="Arial" charset="0"/>
              </a:rPr>
              <a:t>If you’re self-employed you stop paying:</a:t>
            </a:r>
          </a:p>
          <a:p>
            <a:pPr lvl="1">
              <a:spcAft>
                <a:spcPts val="1200"/>
              </a:spcAft>
            </a:pPr>
            <a:r>
              <a:rPr lang="en-GB">
                <a:latin typeface="Arial" charset="0"/>
              </a:rPr>
              <a:t>Class 2 National Insurance when you reach State Pension age (or up to 4 months after this to pay off any contributions you owe)</a:t>
            </a:r>
          </a:p>
          <a:p>
            <a:pPr lvl="1">
              <a:spcAft>
                <a:spcPts val="1200"/>
              </a:spcAft>
            </a:pPr>
            <a:r>
              <a:rPr lang="en-GB">
                <a:latin typeface="Arial" charset="0"/>
              </a:rPr>
              <a:t>Class 4 National Insurance from 6 April (start of the tax year) after you reach State Pension age</a:t>
            </a:r>
          </a:p>
          <a:p>
            <a:endParaRPr lang="en-US" sz="2400">
              <a:latin typeface="Arial" charset="0"/>
            </a:endParaRPr>
          </a:p>
        </p:txBody>
      </p:sp>
      <p:sp>
        <p:nvSpPr>
          <p:cNvPr id="45059" name="Slide Number Placeholder 5"/>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BAC2D559-180A-E040-9A5D-B10F78592C5F}" type="slidenum">
              <a:rPr lang="en-US" sz="1000">
                <a:solidFill>
                  <a:srgbClr val="9B9A98"/>
                </a:solidFill>
              </a:rPr>
              <a:pPr eaLnBrk="1" fontAlgn="base" hangingPunct="1">
                <a:spcBef>
                  <a:spcPct val="0"/>
                </a:spcBef>
                <a:spcAft>
                  <a:spcPct val="0"/>
                </a:spcAft>
              </a:pPr>
              <a:t>22</a:t>
            </a:fld>
            <a:endParaRPr lang="en-US" sz="1000">
              <a:solidFill>
                <a:srgbClr val="9B9A98"/>
              </a:solidFill>
            </a:endParaRPr>
          </a:p>
        </p:txBody>
      </p:sp>
    </p:spTree>
    <p:extLst>
      <p:ext uri="{BB962C8B-B14F-4D97-AF65-F5344CB8AC3E}">
        <p14:creationId xmlns:p14="http://schemas.microsoft.com/office/powerpoint/2010/main" val="280224188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Title 1"/>
          <p:cNvSpPr>
            <a:spLocks noGrp="1"/>
          </p:cNvSpPr>
          <p:nvPr>
            <p:ph type="title"/>
          </p:nvPr>
        </p:nvSpPr>
        <p:spPr/>
        <p:txBody>
          <a:bodyPr>
            <a:normAutofit fontScale="90000"/>
          </a:bodyPr>
          <a:lstStyle/>
          <a:p>
            <a:r>
              <a:rPr lang="en-US" sz="4800">
                <a:latin typeface="Franklin Gothic Book" charset="0"/>
              </a:rPr>
              <a:t>You</a:t>
            </a:r>
            <a:r>
              <a:rPr lang="en-GB" sz="4800">
                <a:latin typeface="Franklin Gothic Book" charset="0"/>
              </a:rPr>
              <a:t>’</a:t>
            </a:r>
            <a:r>
              <a:rPr lang="en-US" altLang="ja-JP" sz="4800">
                <a:latin typeface="Franklin Gothic Book" charset="0"/>
              </a:rPr>
              <a:t>re Employed </a:t>
            </a:r>
            <a:r>
              <a:rPr lang="en-US" altLang="ja-JP" sz="4800" i="1">
                <a:latin typeface="Franklin Gothic Book" charset="0"/>
              </a:rPr>
              <a:t>and </a:t>
            </a:r>
            <a:r>
              <a:rPr lang="en-US" altLang="ja-JP" sz="4800">
                <a:latin typeface="Franklin Gothic Book" charset="0"/>
              </a:rPr>
              <a:t/>
            </a:r>
            <a:br>
              <a:rPr lang="en-US" altLang="ja-JP" sz="4800">
                <a:latin typeface="Franklin Gothic Book" charset="0"/>
              </a:rPr>
            </a:br>
            <a:r>
              <a:rPr lang="en-US" altLang="ja-JP" sz="4800">
                <a:latin typeface="Franklin Gothic Book" charset="0"/>
              </a:rPr>
              <a:t>Self-Employed</a:t>
            </a:r>
            <a:endParaRPr lang="en-US">
              <a:latin typeface="Franklin Gothic Book" charset="0"/>
            </a:endParaRPr>
          </a:p>
        </p:txBody>
      </p:sp>
      <p:sp>
        <p:nvSpPr>
          <p:cNvPr id="46082" name="Content Placeholder 2"/>
          <p:cNvSpPr>
            <a:spLocks noGrp="1"/>
          </p:cNvSpPr>
          <p:nvPr>
            <p:ph idx="1"/>
          </p:nvPr>
        </p:nvSpPr>
        <p:spPr>
          <a:xfrm>
            <a:off x="1524000" y="1798638"/>
            <a:ext cx="8915400" cy="4525962"/>
          </a:xfrm>
        </p:spPr>
        <p:txBody>
          <a:bodyPr/>
          <a:lstStyle/>
          <a:p>
            <a:pPr>
              <a:spcAft>
                <a:spcPts val="1200"/>
              </a:spcAft>
            </a:pPr>
            <a:r>
              <a:rPr lang="en-GB" sz="2400">
                <a:latin typeface="Arial" charset="0"/>
              </a:rPr>
              <a:t>In this case your employer will take care of your Class 1 payments and you have to pay Class 2 and 4 payments for your self-employed work.</a:t>
            </a:r>
          </a:p>
          <a:p>
            <a:pPr>
              <a:spcAft>
                <a:spcPts val="1200"/>
              </a:spcAft>
            </a:pPr>
            <a:r>
              <a:rPr lang="en-GB" sz="2400">
                <a:latin typeface="Arial" charset="0"/>
              </a:rPr>
              <a:t>How much you pay when employed and self-employed depends on your combined income from all your jobs.</a:t>
            </a:r>
          </a:p>
          <a:p>
            <a:pPr>
              <a:spcAft>
                <a:spcPts val="1200"/>
              </a:spcAft>
            </a:pPr>
            <a:r>
              <a:rPr lang="en-GB" sz="2400">
                <a:latin typeface="Arial" charset="0"/>
              </a:rPr>
              <a:t>Your can defer (delay) paying your National Insurance if you’re not sure what your earnings will be and you don’t want to overpay.</a:t>
            </a:r>
          </a:p>
          <a:p>
            <a:pPr>
              <a:spcAft>
                <a:spcPts val="1200"/>
              </a:spcAft>
            </a:pPr>
            <a:r>
              <a:rPr lang="en-GB" sz="2400">
                <a:latin typeface="Arial" charset="0"/>
              </a:rPr>
              <a:t>There are different rules for Company Directors </a:t>
            </a:r>
          </a:p>
          <a:p>
            <a:pPr>
              <a:spcAft>
                <a:spcPts val="1200"/>
              </a:spcAft>
            </a:pPr>
            <a:endParaRPr lang="en-US" sz="2400">
              <a:latin typeface="Arial" charset="0"/>
            </a:endParaRPr>
          </a:p>
        </p:txBody>
      </p:sp>
      <p:sp>
        <p:nvSpPr>
          <p:cNvPr id="46083" name="Slide Number Placeholder 5"/>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FF58EBB3-FFA2-3B45-BD32-F75FFC07DF83}" type="slidenum">
              <a:rPr lang="en-US" sz="1000">
                <a:solidFill>
                  <a:srgbClr val="9B9A98"/>
                </a:solidFill>
              </a:rPr>
              <a:pPr eaLnBrk="1" fontAlgn="base" hangingPunct="1">
                <a:spcBef>
                  <a:spcPct val="0"/>
                </a:spcBef>
                <a:spcAft>
                  <a:spcPct val="0"/>
                </a:spcAft>
              </a:pPr>
              <a:t>23</a:t>
            </a:fld>
            <a:endParaRPr lang="en-US" sz="1000">
              <a:solidFill>
                <a:srgbClr val="9B9A98"/>
              </a:solidFill>
            </a:endParaRPr>
          </a:p>
        </p:txBody>
      </p:sp>
    </p:spTree>
    <p:extLst>
      <p:ext uri="{BB962C8B-B14F-4D97-AF65-F5344CB8AC3E}">
        <p14:creationId xmlns:p14="http://schemas.microsoft.com/office/powerpoint/2010/main" val="6165157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Title 1"/>
          <p:cNvSpPr>
            <a:spLocks noGrp="1"/>
          </p:cNvSpPr>
          <p:nvPr>
            <p:ph type="title"/>
          </p:nvPr>
        </p:nvSpPr>
        <p:spPr/>
        <p:txBody>
          <a:bodyPr/>
          <a:lstStyle/>
          <a:p>
            <a:r>
              <a:rPr lang="en-US">
                <a:latin typeface="Franklin Gothic Book" charset="0"/>
              </a:rPr>
              <a:t>Value Added Tax (VAT)</a:t>
            </a:r>
          </a:p>
        </p:txBody>
      </p:sp>
      <p:sp>
        <p:nvSpPr>
          <p:cNvPr id="48130" name="Content Placeholder 2"/>
          <p:cNvSpPr>
            <a:spLocks noGrp="1"/>
          </p:cNvSpPr>
          <p:nvPr>
            <p:ph idx="1"/>
          </p:nvPr>
        </p:nvSpPr>
        <p:spPr>
          <a:xfrm>
            <a:off x="1752600" y="990601"/>
            <a:ext cx="8686800" cy="4525963"/>
          </a:xfrm>
        </p:spPr>
        <p:txBody>
          <a:bodyPr>
            <a:normAutofit lnSpcReduction="10000"/>
          </a:bodyPr>
          <a:lstStyle/>
          <a:p>
            <a:pPr>
              <a:buFont typeface="Wingdings 2" charset="0"/>
              <a:buNone/>
            </a:pPr>
            <a:endParaRPr lang="en-GB" sz="1200" dirty="0">
              <a:latin typeface="Arial" charset="0"/>
            </a:endParaRPr>
          </a:p>
          <a:p>
            <a:r>
              <a:rPr lang="en-GB" sz="2400" dirty="0">
                <a:latin typeface="Arial" charset="0"/>
              </a:rPr>
              <a:t>You can only charge VAT if your business is registered for VAT.</a:t>
            </a:r>
          </a:p>
          <a:p>
            <a:r>
              <a:rPr lang="en-GB" sz="2400" dirty="0">
                <a:latin typeface="Arial" charset="0"/>
              </a:rPr>
              <a:t>You must register for VAT with HM Revenue and Customs (HMRC) if your business’ </a:t>
            </a:r>
            <a:r>
              <a:rPr lang="en-GB" sz="2400" u="sng" dirty="0">
                <a:latin typeface="Arial" charset="0"/>
                <a:hlinkClick r:id="rId3"/>
              </a:rPr>
              <a:t>VAT taxable turnover</a:t>
            </a:r>
            <a:r>
              <a:rPr lang="en-GB" sz="2400" dirty="0">
                <a:latin typeface="Arial" charset="0"/>
              </a:rPr>
              <a:t> is more than £85,000. </a:t>
            </a:r>
          </a:p>
          <a:p>
            <a:r>
              <a:rPr lang="en-GB" sz="2400" dirty="0">
                <a:latin typeface="Arial" charset="0"/>
              </a:rPr>
              <a:t>You can register voluntarily if it’s below this, unless everything you sell is exempt.</a:t>
            </a:r>
          </a:p>
          <a:p>
            <a:r>
              <a:rPr lang="en-GB" sz="2400" dirty="0">
                <a:latin typeface="Arial" charset="0"/>
              </a:rPr>
              <a:t>When you register, you’ll be sent a VAT registration certificate. This confirms:</a:t>
            </a:r>
          </a:p>
          <a:p>
            <a:pPr lvl="1"/>
            <a:r>
              <a:rPr lang="en-US" dirty="0">
                <a:latin typeface="Arial" charset="0"/>
              </a:rPr>
              <a:t>your VAT number</a:t>
            </a:r>
            <a:endParaRPr lang="en-GB" dirty="0">
              <a:latin typeface="Arial" charset="0"/>
            </a:endParaRPr>
          </a:p>
          <a:p>
            <a:pPr lvl="1"/>
            <a:r>
              <a:rPr lang="en-US" dirty="0">
                <a:latin typeface="Arial" charset="0"/>
              </a:rPr>
              <a:t>when to submit your first VAT Return and payment</a:t>
            </a:r>
            <a:endParaRPr lang="en-GB" dirty="0">
              <a:latin typeface="Arial" charset="0"/>
            </a:endParaRPr>
          </a:p>
          <a:p>
            <a:pPr lvl="1"/>
            <a:r>
              <a:rPr lang="en-US" dirty="0">
                <a:latin typeface="Arial" charset="0"/>
              </a:rPr>
              <a:t>your </a:t>
            </a:r>
            <a:r>
              <a:rPr lang="ja-JP" altLang="en-US" dirty="0">
                <a:latin typeface="Arial" charset="0"/>
              </a:rPr>
              <a:t>‘</a:t>
            </a:r>
            <a:r>
              <a:rPr lang="en-US" altLang="ja-JP" dirty="0">
                <a:latin typeface="Arial" charset="0"/>
              </a:rPr>
              <a:t>effective date of registration</a:t>
            </a:r>
            <a:r>
              <a:rPr lang="ja-JP" altLang="en-US" dirty="0">
                <a:latin typeface="Arial" charset="0"/>
              </a:rPr>
              <a:t>’</a:t>
            </a:r>
            <a:endParaRPr lang="en-GB" altLang="ja-JP" dirty="0">
              <a:latin typeface="Arial" charset="0"/>
            </a:endParaRPr>
          </a:p>
          <a:p>
            <a:endParaRPr lang="en-GB" sz="1200" dirty="0">
              <a:latin typeface="Arial" charset="0"/>
            </a:endParaRPr>
          </a:p>
        </p:txBody>
      </p:sp>
      <p:sp>
        <p:nvSpPr>
          <p:cNvPr id="48131" name="Slide Number Placeholder 5"/>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7D9610D3-BECC-FE4F-BAD0-B0D4279C2D45}" type="slidenum">
              <a:rPr lang="en-US" sz="1000">
                <a:solidFill>
                  <a:srgbClr val="9B9A98"/>
                </a:solidFill>
              </a:rPr>
              <a:pPr eaLnBrk="1" fontAlgn="base" hangingPunct="1">
                <a:spcBef>
                  <a:spcPct val="0"/>
                </a:spcBef>
                <a:spcAft>
                  <a:spcPct val="0"/>
                </a:spcAft>
              </a:pPr>
              <a:t>24</a:t>
            </a:fld>
            <a:endParaRPr lang="en-US" sz="1000">
              <a:solidFill>
                <a:srgbClr val="9B9A98"/>
              </a:solidFill>
            </a:endParaRPr>
          </a:p>
        </p:txBody>
      </p:sp>
    </p:spTree>
    <p:extLst>
      <p:ext uri="{BB962C8B-B14F-4D97-AF65-F5344CB8AC3E}">
        <p14:creationId xmlns:p14="http://schemas.microsoft.com/office/powerpoint/2010/main" val="26254452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p:cNvSpPr>
            <a:spLocks noGrp="1"/>
          </p:cNvSpPr>
          <p:nvPr>
            <p:ph type="title"/>
          </p:nvPr>
        </p:nvSpPr>
        <p:spPr>
          <a:xfrm>
            <a:off x="1981200" y="0"/>
            <a:ext cx="7467600" cy="1143000"/>
          </a:xfrm>
        </p:spPr>
        <p:txBody>
          <a:bodyPr/>
          <a:lstStyle/>
          <a:p>
            <a:r>
              <a:rPr lang="en-US">
                <a:latin typeface="Franklin Gothic Book" charset="0"/>
              </a:rPr>
              <a:t>VAT</a:t>
            </a:r>
          </a:p>
        </p:txBody>
      </p:sp>
      <p:sp>
        <p:nvSpPr>
          <p:cNvPr id="50178" name="Content Placeholder 2"/>
          <p:cNvSpPr>
            <a:spLocks noGrp="1"/>
          </p:cNvSpPr>
          <p:nvPr>
            <p:ph idx="1"/>
          </p:nvPr>
        </p:nvSpPr>
        <p:spPr>
          <a:xfrm>
            <a:off x="1752600" y="960438"/>
            <a:ext cx="8686800" cy="4525962"/>
          </a:xfrm>
        </p:spPr>
        <p:txBody>
          <a:bodyPr/>
          <a:lstStyle/>
          <a:p>
            <a:pPr>
              <a:buFont typeface="Wingdings 2" charset="0"/>
              <a:buNone/>
            </a:pPr>
            <a:endParaRPr lang="en-GB" sz="2000" b="1">
              <a:latin typeface="Arial" charset="0"/>
            </a:endParaRPr>
          </a:p>
          <a:p>
            <a:pPr>
              <a:spcAft>
                <a:spcPts val="1200"/>
              </a:spcAft>
            </a:pPr>
            <a:r>
              <a:rPr lang="en-GB" sz="2400">
                <a:latin typeface="Arial" charset="0"/>
              </a:rPr>
              <a:t>VAT-registered businesses </a:t>
            </a:r>
            <a:r>
              <a:rPr lang="en-US" sz="2400">
                <a:latin typeface="Arial" charset="0"/>
              </a:rPr>
              <a:t>must charge VAT on their goods or services</a:t>
            </a:r>
            <a:endParaRPr lang="en-GB" sz="2400">
              <a:latin typeface="Arial" charset="0"/>
            </a:endParaRPr>
          </a:p>
          <a:p>
            <a:pPr>
              <a:spcAft>
                <a:spcPts val="1200"/>
              </a:spcAft>
            </a:pPr>
            <a:r>
              <a:rPr lang="en-US" sz="2400">
                <a:latin typeface="Arial" charset="0"/>
              </a:rPr>
              <a:t>They may reclaim any VAT they</a:t>
            </a:r>
            <a:r>
              <a:rPr lang="ja-JP" altLang="en-US" sz="2400">
                <a:latin typeface="Arial" charset="0"/>
              </a:rPr>
              <a:t>’</a:t>
            </a:r>
            <a:r>
              <a:rPr lang="en-US" altLang="ja-JP" sz="2400">
                <a:latin typeface="Arial" charset="0"/>
              </a:rPr>
              <a:t>ve paid on business-related goods or services</a:t>
            </a:r>
            <a:endParaRPr lang="en-GB" altLang="ja-JP" sz="2400">
              <a:latin typeface="Arial" charset="0"/>
            </a:endParaRPr>
          </a:p>
          <a:p>
            <a:pPr>
              <a:spcAft>
                <a:spcPts val="1200"/>
              </a:spcAft>
            </a:pPr>
            <a:r>
              <a:rPr lang="en-GB" sz="2400">
                <a:latin typeface="Arial" charset="0"/>
              </a:rPr>
              <a:t>If you’re a VAT-registered business you must report to HMRC the amount of VAT you’ve charged and the amount of VAT you’ve paid. </a:t>
            </a:r>
          </a:p>
          <a:p>
            <a:pPr>
              <a:spcAft>
                <a:spcPts val="1200"/>
              </a:spcAft>
            </a:pPr>
            <a:r>
              <a:rPr lang="en-GB" sz="2400">
                <a:latin typeface="Arial" charset="0"/>
              </a:rPr>
              <a:t>This is done through your VAT Return which is usually due every 3 months.</a:t>
            </a:r>
          </a:p>
          <a:p>
            <a:endParaRPr lang="en-GB" sz="2000">
              <a:latin typeface="Arial" charset="0"/>
            </a:endParaRPr>
          </a:p>
          <a:p>
            <a:endParaRPr lang="en-US" sz="2000">
              <a:latin typeface="Arial" charset="0"/>
            </a:endParaRPr>
          </a:p>
        </p:txBody>
      </p:sp>
      <p:sp>
        <p:nvSpPr>
          <p:cNvPr id="50179" name="Slide Number Placeholder 5"/>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0B197C89-CBD6-DD4F-8E20-7BAC62CD2E56}" type="slidenum">
              <a:rPr lang="en-US" sz="1000">
                <a:solidFill>
                  <a:srgbClr val="9B9A98"/>
                </a:solidFill>
              </a:rPr>
              <a:pPr eaLnBrk="1" fontAlgn="base" hangingPunct="1">
                <a:spcBef>
                  <a:spcPct val="0"/>
                </a:spcBef>
                <a:spcAft>
                  <a:spcPct val="0"/>
                </a:spcAft>
              </a:pPr>
              <a:t>25</a:t>
            </a:fld>
            <a:endParaRPr lang="en-US" sz="1000">
              <a:solidFill>
                <a:srgbClr val="9B9A98"/>
              </a:solidFill>
            </a:endParaRPr>
          </a:p>
        </p:txBody>
      </p:sp>
    </p:spTree>
    <p:extLst>
      <p:ext uri="{BB962C8B-B14F-4D97-AF65-F5344CB8AC3E}">
        <p14:creationId xmlns:p14="http://schemas.microsoft.com/office/powerpoint/2010/main" val="212778574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p:cNvSpPr>
            <a:spLocks noGrp="1"/>
          </p:cNvSpPr>
          <p:nvPr>
            <p:ph type="title"/>
          </p:nvPr>
        </p:nvSpPr>
        <p:spPr/>
        <p:txBody>
          <a:bodyPr/>
          <a:lstStyle/>
          <a:p>
            <a:r>
              <a:rPr lang="en-US">
                <a:latin typeface="Franklin Gothic Book" charset="0"/>
              </a:rPr>
              <a:t>What To Charge VAT on</a:t>
            </a:r>
          </a:p>
        </p:txBody>
      </p:sp>
      <p:sp>
        <p:nvSpPr>
          <p:cNvPr id="52226" name="Content Placeholder 2"/>
          <p:cNvSpPr>
            <a:spLocks noGrp="1"/>
          </p:cNvSpPr>
          <p:nvPr>
            <p:ph idx="1"/>
          </p:nvPr>
        </p:nvSpPr>
        <p:spPr>
          <a:xfrm>
            <a:off x="1981200" y="1600201"/>
            <a:ext cx="8077200" cy="4525963"/>
          </a:xfrm>
        </p:spPr>
        <p:txBody>
          <a:bodyPr/>
          <a:lstStyle/>
          <a:p>
            <a:r>
              <a:rPr lang="en-GB" sz="2400">
                <a:latin typeface="Arial" charset="0"/>
              </a:rPr>
              <a:t>VAT is charged on things like:</a:t>
            </a:r>
          </a:p>
          <a:p>
            <a:pPr lvl="1"/>
            <a:r>
              <a:rPr lang="en-US">
                <a:latin typeface="Arial" charset="0"/>
              </a:rPr>
              <a:t>business sales - eg when you sell goods and services</a:t>
            </a:r>
            <a:endParaRPr lang="en-GB">
              <a:latin typeface="Arial" charset="0"/>
            </a:endParaRPr>
          </a:p>
          <a:p>
            <a:pPr lvl="1"/>
            <a:r>
              <a:rPr lang="en-US">
                <a:latin typeface="Arial" charset="0"/>
              </a:rPr>
              <a:t>hiring or loaning goods to someone</a:t>
            </a:r>
            <a:endParaRPr lang="en-GB">
              <a:latin typeface="Arial" charset="0"/>
            </a:endParaRPr>
          </a:p>
          <a:p>
            <a:pPr lvl="1"/>
            <a:r>
              <a:rPr lang="en-US">
                <a:latin typeface="Arial" charset="0"/>
              </a:rPr>
              <a:t>selling business assets</a:t>
            </a:r>
            <a:endParaRPr lang="en-GB">
              <a:latin typeface="Arial" charset="0"/>
            </a:endParaRPr>
          </a:p>
          <a:p>
            <a:pPr lvl="1"/>
            <a:r>
              <a:rPr lang="en-US">
                <a:latin typeface="Arial" charset="0"/>
              </a:rPr>
              <a:t>commission</a:t>
            </a:r>
            <a:endParaRPr lang="en-GB">
              <a:latin typeface="Arial" charset="0"/>
            </a:endParaRPr>
          </a:p>
          <a:p>
            <a:pPr lvl="1"/>
            <a:r>
              <a:rPr lang="ja-JP" altLang="en-US">
                <a:latin typeface="Arial" charset="0"/>
              </a:rPr>
              <a:t>‘</a:t>
            </a:r>
            <a:r>
              <a:rPr lang="en-US" altLang="ja-JP">
                <a:latin typeface="Arial" charset="0"/>
              </a:rPr>
              <a:t>non-sales</a:t>
            </a:r>
            <a:r>
              <a:rPr lang="ja-JP" altLang="en-US">
                <a:latin typeface="Arial" charset="0"/>
              </a:rPr>
              <a:t>’</a:t>
            </a:r>
            <a:r>
              <a:rPr lang="en-US" altLang="ja-JP">
                <a:latin typeface="Arial" charset="0"/>
              </a:rPr>
              <a:t> like bartering, part-exchange and gifts</a:t>
            </a:r>
          </a:p>
          <a:p>
            <a:pPr lvl="1"/>
            <a:endParaRPr lang="en-GB">
              <a:latin typeface="Arial" charset="0"/>
            </a:endParaRPr>
          </a:p>
          <a:p>
            <a:r>
              <a:rPr lang="en-GB" sz="2400">
                <a:latin typeface="Arial" charset="0"/>
              </a:rPr>
              <a:t>There are different rules for imports, exports and charities.</a:t>
            </a:r>
          </a:p>
          <a:p>
            <a:endParaRPr lang="en-US" sz="2400">
              <a:latin typeface="Arial" charset="0"/>
            </a:endParaRPr>
          </a:p>
        </p:txBody>
      </p:sp>
      <p:sp>
        <p:nvSpPr>
          <p:cNvPr id="52227" name="Slide Number Placeholder 5"/>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A55CF515-FD67-5F42-8758-685525FC55FF}" type="slidenum">
              <a:rPr lang="en-US" sz="1000">
                <a:solidFill>
                  <a:srgbClr val="9B9A98"/>
                </a:solidFill>
              </a:rPr>
              <a:pPr eaLnBrk="1" fontAlgn="base" hangingPunct="1">
                <a:spcBef>
                  <a:spcPct val="0"/>
                </a:spcBef>
                <a:spcAft>
                  <a:spcPct val="0"/>
                </a:spcAft>
              </a:pPr>
              <a:t>26</a:t>
            </a:fld>
            <a:endParaRPr lang="en-US" sz="1000">
              <a:solidFill>
                <a:srgbClr val="9B9A98"/>
              </a:solidFill>
            </a:endParaRPr>
          </a:p>
        </p:txBody>
      </p:sp>
    </p:spTree>
    <p:extLst>
      <p:ext uri="{BB962C8B-B14F-4D97-AF65-F5344CB8AC3E}">
        <p14:creationId xmlns:p14="http://schemas.microsoft.com/office/powerpoint/2010/main" val="406470347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Title 1"/>
          <p:cNvSpPr>
            <a:spLocks noGrp="1"/>
          </p:cNvSpPr>
          <p:nvPr>
            <p:ph type="title"/>
          </p:nvPr>
        </p:nvSpPr>
        <p:spPr/>
        <p:txBody>
          <a:bodyPr/>
          <a:lstStyle/>
          <a:p>
            <a:r>
              <a:rPr lang="en-US">
                <a:latin typeface="Franklin Gothic Book" charset="0"/>
              </a:rPr>
              <a:t>VAT Rates</a:t>
            </a:r>
          </a:p>
        </p:txBody>
      </p:sp>
      <p:sp>
        <p:nvSpPr>
          <p:cNvPr id="53250" name="Content Placeholder 2"/>
          <p:cNvSpPr>
            <a:spLocks noGrp="1"/>
          </p:cNvSpPr>
          <p:nvPr>
            <p:ph idx="1"/>
          </p:nvPr>
        </p:nvSpPr>
        <p:spPr>
          <a:xfrm>
            <a:off x="1981200" y="5638800"/>
            <a:ext cx="8686800" cy="1295400"/>
          </a:xfrm>
        </p:spPr>
        <p:txBody>
          <a:bodyPr/>
          <a:lstStyle/>
          <a:p>
            <a:pPr>
              <a:buFont typeface="Wingdings 2" charset="0"/>
              <a:buNone/>
            </a:pPr>
            <a:r>
              <a:rPr lang="en-GB" sz="1600" i="1">
                <a:latin typeface="Arial" charset="0"/>
              </a:rPr>
              <a:t>The standard rate of VAT increased from 17.5 per cent to 20 per cent on 4 January 2011.</a:t>
            </a:r>
          </a:p>
          <a:p>
            <a:pPr>
              <a:buFont typeface="Wingdings 2" charset="0"/>
              <a:buNone/>
            </a:pPr>
            <a:r>
              <a:rPr lang="en-GB" sz="1600" i="1">
                <a:latin typeface="Arial" charset="0"/>
              </a:rPr>
              <a:t>Some things are exempt from VAT (eg postage stamps, financial and property transactions).</a:t>
            </a:r>
          </a:p>
        </p:txBody>
      </p:sp>
      <p:sp>
        <p:nvSpPr>
          <p:cNvPr id="53251" name="Slide Number Placeholder 5"/>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EFF50552-6B2B-544F-9816-774A757A65E6}" type="slidenum">
              <a:rPr lang="en-US" sz="1000">
                <a:solidFill>
                  <a:srgbClr val="9B9A98"/>
                </a:solidFill>
              </a:rPr>
              <a:pPr eaLnBrk="1" fontAlgn="base" hangingPunct="1">
                <a:spcBef>
                  <a:spcPct val="0"/>
                </a:spcBef>
                <a:spcAft>
                  <a:spcPct val="0"/>
                </a:spcAft>
              </a:pPr>
              <a:t>27</a:t>
            </a:fld>
            <a:endParaRPr lang="en-US" sz="1000">
              <a:solidFill>
                <a:srgbClr val="9B9A98"/>
              </a:solidFill>
            </a:endParaRPr>
          </a:p>
        </p:txBody>
      </p:sp>
      <p:graphicFrame>
        <p:nvGraphicFramePr>
          <p:cNvPr id="7" name="Table 6"/>
          <p:cNvGraphicFramePr>
            <a:graphicFrameLocks noGrp="1"/>
          </p:cNvGraphicFramePr>
          <p:nvPr/>
        </p:nvGraphicFramePr>
        <p:xfrm>
          <a:off x="1752600" y="1417639"/>
          <a:ext cx="8686800" cy="3491575"/>
        </p:xfrm>
        <a:graphic>
          <a:graphicData uri="http://schemas.openxmlformats.org/drawingml/2006/table">
            <a:tbl>
              <a:tblPr/>
              <a:tblGrid>
                <a:gridCol w="2895600"/>
                <a:gridCol w="2895600"/>
                <a:gridCol w="2895600"/>
              </a:tblGrid>
              <a:tr h="403934">
                <a:tc>
                  <a:txBody>
                    <a:bodyPr/>
                    <a:lstStyle/>
                    <a:p>
                      <a:pPr marL="0" marR="0" lvl="0" indent="0" algn="l" defTabSz="914400" rtl="0" eaLnBrk="1" fontAlgn="base" latinLnBrk="0" hangingPunct="1">
                        <a:lnSpc>
                          <a:spcPts val="1500"/>
                        </a:lnSpc>
                        <a:spcBef>
                          <a:spcPct val="0"/>
                        </a:spcBef>
                        <a:spcAft>
                          <a:spcPct val="0"/>
                        </a:spcAft>
                        <a:buClrTx/>
                        <a:buSzTx/>
                        <a:buFontTx/>
                        <a:buNone/>
                        <a:tabLst/>
                      </a:pPr>
                      <a:r>
                        <a:rPr kumimoji="0" lang="en-GB" sz="1900" b="1" i="0" u="none" strike="noStrike" cap="none" normalizeH="0" baseline="0">
                          <a:ln>
                            <a:noFill/>
                          </a:ln>
                          <a:solidFill>
                            <a:srgbClr val="0B0C0C"/>
                          </a:solidFill>
                          <a:effectLst/>
                          <a:latin typeface="Arial" charset="0"/>
                          <a:ea typeface="Cambria" charset="0"/>
                        </a:rPr>
                        <a:t>Rate</a:t>
                      </a:r>
                      <a:endParaRPr kumimoji="0" lang="en-GB" sz="1900" b="1" i="0" u="none" strike="noStrike" cap="none" normalizeH="0" baseline="0">
                        <a:ln>
                          <a:noFill/>
                        </a:ln>
                        <a:solidFill>
                          <a:srgbClr val="000000"/>
                        </a:solidFill>
                        <a:effectLst/>
                        <a:latin typeface="Times New Roman" charset="0"/>
                        <a:ea typeface="Cambria" charset="0"/>
                      </a:endParaRPr>
                    </a:p>
                  </a:txBody>
                  <a:tcPr marL="0" marR="76200" marT="106699" marB="10669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ts val="1500"/>
                        </a:lnSpc>
                        <a:spcBef>
                          <a:spcPct val="0"/>
                        </a:spcBef>
                        <a:spcAft>
                          <a:spcPct val="0"/>
                        </a:spcAft>
                        <a:buClrTx/>
                        <a:buSzTx/>
                        <a:buFontTx/>
                        <a:buNone/>
                        <a:tabLst/>
                      </a:pPr>
                      <a:r>
                        <a:rPr kumimoji="0" lang="en-GB" sz="1900" b="1" i="0" u="none" strike="noStrike" cap="none" normalizeH="0" baseline="0">
                          <a:ln>
                            <a:noFill/>
                          </a:ln>
                          <a:solidFill>
                            <a:srgbClr val="0B0C0C"/>
                          </a:solidFill>
                          <a:effectLst/>
                          <a:latin typeface="Arial" charset="0"/>
                          <a:ea typeface="Cambria" charset="0"/>
                        </a:rPr>
                        <a:t>% of VAT</a:t>
                      </a:r>
                      <a:endParaRPr kumimoji="0" lang="en-GB" sz="1900" b="1" i="0" u="none" strike="noStrike" cap="none" normalizeH="0" baseline="0">
                        <a:ln>
                          <a:noFill/>
                        </a:ln>
                        <a:solidFill>
                          <a:srgbClr val="000000"/>
                        </a:solidFill>
                        <a:effectLst/>
                        <a:latin typeface="Times New Roman" charset="0"/>
                        <a:ea typeface="Cambria" charset="0"/>
                      </a:endParaRPr>
                    </a:p>
                  </a:txBody>
                  <a:tcPr marL="0" marR="76200" marT="106699" marB="10669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ts val="1500"/>
                        </a:lnSpc>
                        <a:spcBef>
                          <a:spcPct val="0"/>
                        </a:spcBef>
                        <a:spcAft>
                          <a:spcPct val="0"/>
                        </a:spcAft>
                        <a:buClrTx/>
                        <a:buSzTx/>
                        <a:buFontTx/>
                        <a:buNone/>
                        <a:tabLst/>
                      </a:pPr>
                      <a:r>
                        <a:rPr kumimoji="0" lang="en-GB" sz="1900" b="1" i="0" u="none" strike="noStrike" cap="none" normalizeH="0" baseline="0">
                          <a:ln>
                            <a:noFill/>
                          </a:ln>
                          <a:solidFill>
                            <a:srgbClr val="0B0C0C"/>
                          </a:solidFill>
                          <a:effectLst/>
                          <a:latin typeface="Arial" charset="0"/>
                          <a:ea typeface="Cambria" charset="0"/>
                        </a:rPr>
                        <a:t>What the rate applies to</a:t>
                      </a:r>
                      <a:endParaRPr kumimoji="0" lang="en-GB" sz="1900" b="1" i="0" u="none" strike="noStrike" cap="none" normalizeH="0" baseline="0">
                        <a:ln>
                          <a:noFill/>
                        </a:ln>
                        <a:solidFill>
                          <a:srgbClr val="000000"/>
                        </a:solidFill>
                        <a:effectLst/>
                        <a:latin typeface="Times New Roman" charset="0"/>
                        <a:ea typeface="Cambria" charset="0"/>
                      </a:endParaRPr>
                    </a:p>
                  </a:txBody>
                  <a:tcPr marL="0" marR="76200" marT="106699" marB="10669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1"/>
                    </a:solidFill>
                  </a:tcPr>
                </a:tc>
              </a:tr>
              <a:tr h="518254">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rgbClr val="0B0C0C"/>
                          </a:solidFill>
                          <a:effectLst/>
                          <a:latin typeface="Arial" charset="0"/>
                          <a:ea typeface="Cambria" charset="0"/>
                        </a:rPr>
                        <a:t>Standard</a:t>
                      </a:r>
                      <a:endParaRPr kumimoji="0" lang="en-GB" sz="2000" b="0" i="0" u="none" strike="noStrike" cap="none" normalizeH="0" baseline="0">
                        <a:ln>
                          <a:noFill/>
                        </a:ln>
                        <a:solidFill>
                          <a:srgbClr val="000000"/>
                        </a:solidFill>
                        <a:effectLst/>
                        <a:latin typeface="Times New Roman" charset="0"/>
                        <a:ea typeface="Cambria" charset="0"/>
                      </a:endParaRPr>
                    </a:p>
                  </a:txBody>
                  <a:tcPr marL="0" marR="76200" marT="106699" marB="10669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5DFE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rgbClr val="0B0C0C"/>
                          </a:solidFill>
                          <a:effectLst/>
                          <a:latin typeface="Arial" charset="0"/>
                          <a:ea typeface="Cambria" charset="0"/>
                        </a:rPr>
                        <a:t>20%</a:t>
                      </a:r>
                      <a:endParaRPr kumimoji="0" lang="en-GB" sz="2000" b="0" i="0" u="none" strike="noStrike" cap="none" normalizeH="0" baseline="0">
                        <a:ln>
                          <a:noFill/>
                        </a:ln>
                        <a:solidFill>
                          <a:srgbClr val="000000"/>
                        </a:solidFill>
                        <a:effectLst/>
                        <a:latin typeface="Times New Roman" charset="0"/>
                        <a:ea typeface="Cambria" charset="0"/>
                      </a:endParaRPr>
                    </a:p>
                  </a:txBody>
                  <a:tcPr marL="0" marR="76200" marT="106699" marB="10669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5DFE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rgbClr val="0B0C0C"/>
                          </a:solidFill>
                          <a:effectLst/>
                          <a:latin typeface="Arial" charset="0"/>
                          <a:ea typeface="Cambria" charset="0"/>
                        </a:rPr>
                        <a:t>Most goods and services</a:t>
                      </a:r>
                      <a:endParaRPr kumimoji="0" lang="en-GB" sz="2000" b="0" i="0" u="none" strike="noStrike" cap="none" normalizeH="0" baseline="0">
                        <a:ln>
                          <a:noFill/>
                        </a:ln>
                        <a:solidFill>
                          <a:srgbClr val="000000"/>
                        </a:solidFill>
                        <a:effectLst/>
                        <a:latin typeface="Times New Roman" charset="0"/>
                        <a:ea typeface="Cambria" charset="0"/>
                      </a:endParaRPr>
                    </a:p>
                  </a:txBody>
                  <a:tcPr marL="0" marR="76200" marT="106699" marB="10669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5DFE4"/>
                    </a:solidFill>
                  </a:tcPr>
                </a:tc>
              </a:tr>
              <a:tr h="1432821">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rgbClr val="0B0C0C"/>
                          </a:solidFill>
                          <a:effectLst/>
                          <a:latin typeface="Arial" charset="0"/>
                          <a:ea typeface="Cambria" charset="0"/>
                        </a:rPr>
                        <a:t>Reduced rate</a:t>
                      </a:r>
                      <a:endParaRPr kumimoji="0" lang="en-GB" sz="2000" b="0" i="0" u="none" strike="noStrike" cap="none" normalizeH="0" baseline="0">
                        <a:ln>
                          <a:noFill/>
                        </a:ln>
                        <a:solidFill>
                          <a:srgbClr val="000000"/>
                        </a:solidFill>
                        <a:effectLst/>
                        <a:latin typeface="Times New Roman" charset="0"/>
                        <a:ea typeface="Cambria" charset="0"/>
                      </a:endParaRPr>
                    </a:p>
                  </a:txBody>
                  <a:tcPr marL="0" marR="76200" marT="106699" marB="10669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BF0F2"/>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rgbClr val="0B0C0C"/>
                          </a:solidFill>
                          <a:effectLst/>
                          <a:latin typeface="Arial" charset="0"/>
                          <a:ea typeface="Cambria" charset="0"/>
                        </a:rPr>
                        <a:t>5%</a:t>
                      </a:r>
                      <a:endParaRPr kumimoji="0" lang="en-GB" sz="2000" b="0" i="0" u="none" strike="noStrike" cap="none" normalizeH="0" baseline="0">
                        <a:ln>
                          <a:noFill/>
                        </a:ln>
                        <a:solidFill>
                          <a:srgbClr val="000000"/>
                        </a:solidFill>
                        <a:effectLst/>
                        <a:latin typeface="Times New Roman" charset="0"/>
                        <a:ea typeface="Cambria" charset="0"/>
                      </a:endParaRPr>
                    </a:p>
                  </a:txBody>
                  <a:tcPr marL="0" marR="76200" marT="106699" marB="10669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BF0F2"/>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rgbClr val="0B0C0C"/>
                          </a:solidFill>
                          <a:effectLst/>
                          <a:latin typeface="Arial" charset="0"/>
                          <a:ea typeface="Cambria" charset="0"/>
                        </a:rPr>
                        <a:t>Some goods and services, eg children’s car seats and home energy</a:t>
                      </a:r>
                      <a:endParaRPr kumimoji="0" lang="en-GB" sz="2000" b="0" i="0" u="none" strike="noStrike" cap="none" normalizeH="0" baseline="0">
                        <a:ln>
                          <a:noFill/>
                        </a:ln>
                        <a:solidFill>
                          <a:srgbClr val="000000"/>
                        </a:solidFill>
                        <a:effectLst/>
                        <a:latin typeface="Times New Roman" charset="0"/>
                        <a:ea typeface="Cambria" charset="0"/>
                      </a:endParaRPr>
                    </a:p>
                  </a:txBody>
                  <a:tcPr marL="0" marR="76200" marT="106699" marB="10669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BF0F2"/>
                    </a:solidFill>
                  </a:tcPr>
                </a:tc>
              </a:tr>
              <a:tr h="1127966">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rgbClr val="0B0C0C"/>
                          </a:solidFill>
                          <a:effectLst/>
                          <a:latin typeface="Arial" charset="0"/>
                          <a:ea typeface="Cambria" charset="0"/>
                        </a:rPr>
                        <a:t>Zero rate</a:t>
                      </a:r>
                      <a:endParaRPr kumimoji="0" lang="en-GB" sz="2000" b="0" i="0" u="none" strike="noStrike" cap="none" normalizeH="0" baseline="0">
                        <a:ln>
                          <a:noFill/>
                        </a:ln>
                        <a:solidFill>
                          <a:srgbClr val="000000"/>
                        </a:solidFill>
                        <a:effectLst/>
                        <a:latin typeface="Times New Roman" charset="0"/>
                        <a:ea typeface="Cambria" charset="0"/>
                      </a:endParaRPr>
                    </a:p>
                  </a:txBody>
                  <a:tcPr marL="0" marR="76200" marT="106699" marB="10669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5DFE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rgbClr val="0B0C0C"/>
                          </a:solidFill>
                          <a:effectLst/>
                          <a:latin typeface="Arial" charset="0"/>
                          <a:ea typeface="Cambria" charset="0"/>
                        </a:rPr>
                        <a:t>0%</a:t>
                      </a:r>
                      <a:endParaRPr kumimoji="0" lang="en-GB" sz="2000" b="0" i="0" u="none" strike="noStrike" cap="none" normalizeH="0" baseline="0">
                        <a:ln>
                          <a:noFill/>
                        </a:ln>
                        <a:solidFill>
                          <a:srgbClr val="000000"/>
                        </a:solidFill>
                        <a:effectLst/>
                        <a:latin typeface="Times New Roman" charset="0"/>
                        <a:ea typeface="Cambria" charset="0"/>
                      </a:endParaRPr>
                    </a:p>
                  </a:txBody>
                  <a:tcPr marL="0" marR="76200" marT="106699" marB="10669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5DFE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rgbClr val="0B0C0C"/>
                          </a:solidFill>
                          <a:effectLst/>
                          <a:latin typeface="Arial" charset="0"/>
                          <a:ea typeface="Cambria" charset="0"/>
                        </a:rPr>
                        <a:t>Zero-rated goods and services, eg most food and children’s clothes</a:t>
                      </a:r>
                      <a:endParaRPr kumimoji="0" lang="en-GB" sz="2000" b="0" i="0" u="none" strike="noStrike" cap="none" normalizeH="0" baseline="0">
                        <a:ln>
                          <a:noFill/>
                        </a:ln>
                        <a:solidFill>
                          <a:srgbClr val="000000"/>
                        </a:solidFill>
                        <a:effectLst/>
                        <a:latin typeface="Times New Roman" charset="0"/>
                        <a:ea typeface="Cambria" charset="0"/>
                      </a:endParaRPr>
                    </a:p>
                  </a:txBody>
                  <a:tcPr marL="0" marR="76200" marT="106699" marB="10669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5DFE4"/>
                    </a:solidFill>
                  </a:tcPr>
                </a:tc>
              </a:tr>
            </a:tbl>
          </a:graphicData>
        </a:graphic>
      </p:graphicFrame>
      <p:sp>
        <p:nvSpPr>
          <p:cNvPr id="53274" name="Rectangle 2">
            <a:hlinkClick r:id="rId3"/>
          </p:cNvPr>
          <p:cNvSpPr>
            <a:spLocks noChangeArrowheads="1"/>
          </p:cNvSpPr>
          <p:nvPr/>
        </p:nvSpPr>
        <p:spPr bwMode="auto">
          <a:xfrm>
            <a:off x="5789613" y="5037139"/>
            <a:ext cx="4572000" cy="3698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p>
            <a:pPr algn="r"/>
            <a:r>
              <a:rPr lang="en-US">
                <a:hlinkClick r:id="rId3"/>
              </a:rPr>
              <a:t>Exemptions</a:t>
            </a:r>
            <a:r>
              <a:rPr lang="en-US"/>
              <a:t> </a:t>
            </a:r>
          </a:p>
        </p:txBody>
      </p:sp>
    </p:spTree>
    <p:extLst>
      <p:ext uri="{BB962C8B-B14F-4D97-AF65-F5344CB8AC3E}">
        <p14:creationId xmlns:p14="http://schemas.microsoft.com/office/powerpoint/2010/main" val="30026414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p:cNvSpPr>
            <a:spLocks noGrp="1"/>
          </p:cNvSpPr>
          <p:nvPr>
            <p:ph type="title"/>
          </p:nvPr>
        </p:nvSpPr>
        <p:spPr/>
        <p:txBody>
          <a:bodyPr/>
          <a:lstStyle/>
          <a:p>
            <a:r>
              <a:rPr lang="en-US">
                <a:latin typeface="Franklin Gothic Book" charset="0"/>
              </a:rPr>
              <a:t>Student Loans</a:t>
            </a:r>
          </a:p>
        </p:txBody>
      </p:sp>
      <p:sp>
        <p:nvSpPr>
          <p:cNvPr id="3" name="Content Placeholder 2"/>
          <p:cNvSpPr>
            <a:spLocks noGrp="1"/>
          </p:cNvSpPr>
          <p:nvPr>
            <p:ph idx="1"/>
          </p:nvPr>
        </p:nvSpPr>
        <p:spPr/>
        <p:txBody>
          <a:bodyPr/>
          <a:lstStyle/>
          <a:p>
            <a:pPr>
              <a:defRPr/>
            </a:pPr>
            <a:r>
              <a:rPr lang="en-US" sz="2400" dirty="0"/>
              <a:t>You need to pay back Tuition Fee Loans and Maintenance Loans, but not other student finance, for example grants and bursaries.</a:t>
            </a:r>
          </a:p>
          <a:p>
            <a:pPr>
              <a:defRPr/>
            </a:pPr>
            <a:endParaRPr lang="en-US" sz="2400" dirty="0"/>
          </a:p>
          <a:p>
            <a:pPr>
              <a:defRPr/>
            </a:pPr>
            <a:r>
              <a:rPr lang="en-US" sz="2400" dirty="0"/>
              <a:t>You still have to repay your student loan if you leave your course early.</a:t>
            </a:r>
          </a:p>
          <a:p>
            <a:pPr marL="36512" indent="0">
              <a:buNone/>
              <a:defRPr/>
            </a:pPr>
            <a:endParaRPr lang="en-US" sz="2400" dirty="0"/>
          </a:p>
          <a:p>
            <a:pPr>
              <a:defRPr/>
            </a:pPr>
            <a:r>
              <a:rPr lang="en-US" sz="2400" dirty="0"/>
              <a:t>You start repaying when you earn over £21,000.</a:t>
            </a:r>
          </a:p>
          <a:p>
            <a:pPr>
              <a:defRPr/>
            </a:pPr>
            <a:endParaRPr lang="en-US" sz="2400" dirty="0"/>
          </a:p>
          <a:p>
            <a:pPr>
              <a:defRPr/>
            </a:pPr>
            <a:r>
              <a:rPr lang="en-US" sz="2400" dirty="0"/>
              <a:t>For English and Welsh students who started on or after 1 September 2012 follow Plan 2.</a:t>
            </a:r>
          </a:p>
          <a:p>
            <a:pPr>
              <a:defRPr/>
            </a:pPr>
            <a:endParaRPr lang="en-US" sz="2400" dirty="0"/>
          </a:p>
          <a:p>
            <a:pPr>
              <a:defRPr/>
            </a:pPr>
            <a:endParaRPr lang="en-US" sz="2400" dirty="0"/>
          </a:p>
          <a:p>
            <a:pPr>
              <a:defRPr/>
            </a:pPr>
            <a:endParaRPr lang="en-US" sz="2400" dirty="0"/>
          </a:p>
          <a:p>
            <a:pPr>
              <a:defRPr/>
            </a:pPr>
            <a:endParaRPr lang="en-US" sz="2400" dirty="0"/>
          </a:p>
          <a:p>
            <a:pPr>
              <a:defRPr/>
            </a:pPr>
            <a:endParaRPr lang="en-US" sz="2400" dirty="0"/>
          </a:p>
        </p:txBody>
      </p:sp>
      <p:sp>
        <p:nvSpPr>
          <p:cNvPr id="6" name="Slide Number Placeholder 5"/>
          <p:cNvSpPr>
            <a:spLocks noGrp="1"/>
          </p:cNvSpPr>
          <p:nvPr>
            <p:ph type="sldNum" sz="quarter" idx="12"/>
          </p:nvPr>
        </p:nvSpPr>
        <p:spPr/>
        <p:txBody>
          <a:bodyPr/>
          <a:lstStyle/>
          <a:p>
            <a:pPr>
              <a:defRPr/>
            </a:pPr>
            <a:fld id="{DF2359EE-2570-8F46-8A45-64B602D16A84}" type="slidenum">
              <a:rPr lang="en-US"/>
              <a:pPr>
                <a:defRPr/>
              </a:pPr>
              <a:t>28</a:t>
            </a:fld>
            <a:endParaRPr lang="en-US"/>
          </a:p>
        </p:txBody>
      </p:sp>
    </p:spTree>
    <p:extLst>
      <p:ext uri="{BB962C8B-B14F-4D97-AF65-F5344CB8AC3E}">
        <p14:creationId xmlns:p14="http://schemas.microsoft.com/office/powerpoint/2010/main" val="256669310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Title 1"/>
          <p:cNvSpPr>
            <a:spLocks noGrp="1"/>
          </p:cNvSpPr>
          <p:nvPr>
            <p:ph type="title"/>
          </p:nvPr>
        </p:nvSpPr>
        <p:spPr/>
        <p:txBody>
          <a:bodyPr/>
          <a:lstStyle/>
          <a:p>
            <a:r>
              <a:rPr lang="en-US">
                <a:latin typeface="Franklin Gothic Book" charset="0"/>
              </a:rPr>
              <a:t>Student Loans</a:t>
            </a:r>
          </a:p>
        </p:txBody>
      </p:sp>
      <p:sp>
        <p:nvSpPr>
          <p:cNvPr id="3" name="Content Placeholder 2"/>
          <p:cNvSpPr>
            <a:spLocks noGrp="1"/>
          </p:cNvSpPr>
          <p:nvPr>
            <p:ph idx="1"/>
          </p:nvPr>
        </p:nvSpPr>
        <p:spPr/>
        <p:txBody>
          <a:bodyPr/>
          <a:lstStyle/>
          <a:p>
            <a:pPr>
              <a:defRPr/>
            </a:pPr>
            <a:r>
              <a:rPr lang="en-US" sz="2400" dirty="0"/>
              <a:t>You start repayments from the first April after you leave your course</a:t>
            </a:r>
          </a:p>
          <a:p>
            <a:pPr>
              <a:defRPr/>
            </a:pPr>
            <a:endParaRPr lang="en-US" sz="2400" dirty="0"/>
          </a:p>
          <a:p>
            <a:pPr>
              <a:defRPr/>
            </a:pPr>
            <a:r>
              <a:rPr lang="en-US" sz="2400" dirty="0"/>
              <a:t>April four years after the course started, if you’re studying part-time</a:t>
            </a:r>
          </a:p>
          <a:p>
            <a:pPr marL="36512" indent="0">
              <a:buNone/>
              <a:defRPr/>
            </a:pPr>
            <a:endParaRPr lang="en-US" sz="2400" dirty="0"/>
          </a:p>
          <a:p>
            <a:pPr>
              <a:defRPr/>
            </a:pPr>
            <a:r>
              <a:rPr lang="en-US" sz="2400" dirty="0"/>
              <a:t>You pay back 9% of your income over the minimum amount of £21,000 </a:t>
            </a:r>
          </a:p>
          <a:p>
            <a:pPr>
              <a:defRPr/>
            </a:pPr>
            <a:endParaRPr lang="en-US" sz="2400" dirty="0"/>
          </a:p>
          <a:p>
            <a:pPr>
              <a:defRPr/>
            </a:pPr>
            <a:r>
              <a:rPr lang="en-US" sz="2400" dirty="0"/>
              <a:t>Interest starts being added to your loan from when you get your first payment, currently inflation +3%</a:t>
            </a:r>
          </a:p>
          <a:p>
            <a:pPr>
              <a:defRPr/>
            </a:pPr>
            <a:endParaRPr lang="en-US" sz="2400" dirty="0"/>
          </a:p>
          <a:p>
            <a:pPr>
              <a:defRPr/>
            </a:pPr>
            <a:endParaRPr lang="en-US" sz="2400" dirty="0"/>
          </a:p>
          <a:p>
            <a:pPr>
              <a:defRPr/>
            </a:pPr>
            <a:endParaRPr lang="en-US" sz="2400" dirty="0"/>
          </a:p>
          <a:p>
            <a:pPr>
              <a:defRPr/>
            </a:pPr>
            <a:endParaRPr lang="en-US" sz="2400" dirty="0"/>
          </a:p>
        </p:txBody>
      </p:sp>
      <p:sp>
        <p:nvSpPr>
          <p:cNvPr id="6" name="Slide Number Placeholder 5"/>
          <p:cNvSpPr>
            <a:spLocks noGrp="1"/>
          </p:cNvSpPr>
          <p:nvPr>
            <p:ph type="sldNum" sz="quarter" idx="12"/>
          </p:nvPr>
        </p:nvSpPr>
        <p:spPr/>
        <p:txBody>
          <a:bodyPr/>
          <a:lstStyle/>
          <a:p>
            <a:pPr>
              <a:defRPr/>
            </a:pPr>
            <a:fld id="{C205CC90-FC48-2346-8041-C2567C7CDC6B}" type="slidenum">
              <a:rPr lang="en-US"/>
              <a:pPr>
                <a:defRPr/>
              </a:pPr>
              <a:t>29</a:t>
            </a:fld>
            <a:endParaRPr lang="en-US"/>
          </a:p>
        </p:txBody>
      </p:sp>
    </p:spTree>
    <p:extLst>
      <p:ext uri="{BB962C8B-B14F-4D97-AF65-F5344CB8AC3E}">
        <p14:creationId xmlns:p14="http://schemas.microsoft.com/office/powerpoint/2010/main" val="34690775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1"/>
          <p:cNvSpPr>
            <a:spLocks noGrp="1"/>
          </p:cNvSpPr>
          <p:nvPr>
            <p:ph type="title"/>
          </p:nvPr>
        </p:nvSpPr>
        <p:spPr/>
        <p:txBody>
          <a:bodyPr/>
          <a:lstStyle/>
          <a:p>
            <a:r>
              <a:rPr lang="en-US">
                <a:latin typeface="Franklin Gothic Book" charset="0"/>
              </a:rPr>
              <a:t>Repayments</a:t>
            </a:r>
          </a:p>
        </p:txBody>
      </p:sp>
      <p:graphicFrame>
        <p:nvGraphicFramePr>
          <p:cNvPr id="8" name="Content Placeholder 7"/>
          <p:cNvGraphicFramePr>
            <a:graphicFrameLocks noGrp="1"/>
          </p:cNvGraphicFramePr>
          <p:nvPr>
            <p:ph idx="1"/>
          </p:nvPr>
        </p:nvGraphicFramePr>
        <p:xfrm>
          <a:off x="2424113" y="2079625"/>
          <a:ext cx="7467600" cy="2286000"/>
        </p:xfrm>
        <a:graphic>
          <a:graphicData uri="http://schemas.openxmlformats.org/drawingml/2006/table">
            <a:tbl>
              <a:tblPr firstRow="1" bandRow="1">
                <a:tableStyleId>{5C22544A-7EE6-4342-B048-85BDC9FD1C3A}</a:tableStyleId>
              </a:tblPr>
              <a:tblGrid>
                <a:gridCol w="3733800"/>
                <a:gridCol w="3733800"/>
              </a:tblGrid>
              <a:tr h="370840">
                <a:tc>
                  <a:txBody>
                    <a:bodyPr/>
                    <a:lstStyle/>
                    <a:p>
                      <a:r>
                        <a:rPr lang="en-US" sz="2400" dirty="0" smtClean="0">
                          <a:solidFill>
                            <a:schemeClr val="bg1"/>
                          </a:solidFill>
                        </a:rPr>
                        <a:t>Income Per Year</a:t>
                      </a:r>
                      <a:endParaRPr lang="en-US" sz="2400" dirty="0">
                        <a:solidFill>
                          <a:schemeClr val="bg1"/>
                        </a:solidFill>
                      </a:endParaRPr>
                    </a:p>
                  </a:txBody>
                  <a:tcPr/>
                </a:tc>
                <a:tc>
                  <a:txBody>
                    <a:bodyPr/>
                    <a:lstStyle/>
                    <a:p>
                      <a:pPr algn="ctr"/>
                      <a:r>
                        <a:rPr lang="en-US" sz="2400" dirty="0" smtClean="0">
                          <a:solidFill>
                            <a:srgbClr val="000000"/>
                          </a:solidFill>
                        </a:rPr>
                        <a:t>Monthly Repayments</a:t>
                      </a:r>
                      <a:endParaRPr lang="en-US" sz="2400" dirty="0">
                        <a:solidFill>
                          <a:srgbClr val="000000"/>
                        </a:solidFill>
                      </a:endParaRPr>
                    </a:p>
                  </a:txBody>
                  <a:tcPr/>
                </a:tc>
              </a:tr>
              <a:tr h="370840">
                <a:tc>
                  <a:txBody>
                    <a:bodyPr/>
                    <a:lstStyle/>
                    <a:p>
                      <a:r>
                        <a:rPr lang="en-US" sz="2400" dirty="0" smtClean="0"/>
                        <a:t>£21,000 or under</a:t>
                      </a:r>
                      <a:endParaRPr lang="en-US" sz="2400" dirty="0"/>
                    </a:p>
                  </a:txBody>
                  <a:tcPr/>
                </a:tc>
                <a:tc>
                  <a:txBody>
                    <a:bodyPr/>
                    <a:lstStyle/>
                    <a:p>
                      <a:pPr algn="ctr"/>
                      <a:r>
                        <a:rPr lang="en-US" sz="2400" dirty="0" smtClean="0"/>
                        <a:t>£0</a:t>
                      </a:r>
                      <a:endParaRPr lang="en-US" sz="2400" dirty="0"/>
                    </a:p>
                  </a:txBody>
                  <a:tcPr/>
                </a:tc>
              </a:tr>
              <a:tr h="370840">
                <a:tc>
                  <a:txBody>
                    <a:bodyPr/>
                    <a:lstStyle/>
                    <a:p>
                      <a:r>
                        <a:rPr lang="en-US" sz="2400" dirty="0" smtClean="0"/>
                        <a:t>£25,000</a:t>
                      </a:r>
                      <a:endParaRPr lang="en-US" sz="2400" dirty="0"/>
                    </a:p>
                  </a:txBody>
                  <a:tcPr/>
                </a:tc>
                <a:tc>
                  <a:txBody>
                    <a:bodyPr/>
                    <a:lstStyle/>
                    <a:p>
                      <a:pPr algn="ctr"/>
                      <a:r>
                        <a:rPr lang="en-US" sz="2400" dirty="0" smtClean="0"/>
                        <a:t>£30</a:t>
                      </a:r>
                      <a:endParaRPr lang="en-US" sz="2400" dirty="0"/>
                    </a:p>
                  </a:txBody>
                  <a:tcPr/>
                </a:tc>
              </a:tr>
              <a:tr h="370840">
                <a:tc>
                  <a:txBody>
                    <a:bodyPr/>
                    <a:lstStyle/>
                    <a:p>
                      <a:r>
                        <a:rPr lang="en-US" sz="2400" dirty="0" smtClean="0"/>
                        <a:t>£30,000</a:t>
                      </a:r>
                      <a:endParaRPr lang="en-US" sz="2400" dirty="0"/>
                    </a:p>
                  </a:txBody>
                  <a:tcPr/>
                </a:tc>
                <a:tc>
                  <a:txBody>
                    <a:bodyPr/>
                    <a:lstStyle/>
                    <a:p>
                      <a:pPr algn="ctr"/>
                      <a:r>
                        <a:rPr lang="en-US" sz="2400" dirty="0" smtClean="0"/>
                        <a:t>£67</a:t>
                      </a:r>
                      <a:endParaRPr lang="en-US" sz="2400" dirty="0"/>
                    </a:p>
                  </a:txBody>
                  <a:tcPr/>
                </a:tc>
              </a:tr>
              <a:tr h="370840">
                <a:tc>
                  <a:txBody>
                    <a:bodyPr/>
                    <a:lstStyle/>
                    <a:p>
                      <a:r>
                        <a:rPr lang="en-US" sz="2400" dirty="0" smtClean="0"/>
                        <a:t>£50,000</a:t>
                      </a:r>
                      <a:endParaRPr lang="en-US" sz="2400" dirty="0"/>
                    </a:p>
                  </a:txBody>
                  <a:tcPr/>
                </a:tc>
                <a:tc>
                  <a:txBody>
                    <a:bodyPr/>
                    <a:lstStyle/>
                    <a:p>
                      <a:pPr algn="ctr"/>
                      <a:r>
                        <a:rPr lang="en-US" sz="2400" dirty="0" smtClean="0"/>
                        <a:t>£217</a:t>
                      </a:r>
                      <a:endParaRPr lang="en-US" sz="2400" dirty="0"/>
                    </a:p>
                  </a:txBody>
                  <a:tcPr/>
                </a:tc>
              </a:tr>
            </a:tbl>
          </a:graphicData>
        </a:graphic>
      </p:graphicFrame>
      <p:sp>
        <p:nvSpPr>
          <p:cNvPr id="6" name="Slide Number Placeholder 5"/>
          <p:cNvSpPr>
            <a:spLocks noGrp="1"/>
          </p:cNvSpPr>
          <p:nvPr>
            <p:ph type="sldNum" sz="quarter" idx="12"/>
          </p:nvPr>
        </p:nvSpPr>
        <p:spPr/>
        <p:txBody>
          <a:bodyPr/>
          <a:lstStyle/>
          <a:p>
            <a:pPr>
              <a:defRPr/>
            </a:pPr>
            <a:fld id="{C8451B44-56DE-8A4E-A6BE-160C45554009}" type="slidenum">
              <a:rPr lang="en-US"/>
              <a:pPr>
                <a:defRPr/>
              </a:pPr>
              <a:t>30</a:t>
            </a:fld>
            <a:endParaRPr lang="en-US"/>
          </a:p>
        </p:txBody>
      </p:sp>
      <p:sp>
        <p:nvSpPr>
          <p:cNvPr id="57367" name="Rectangle 9"/>
          <p:cNvSpPr>
            <a:spLocks noChangeArrowheads="1"/>
          </p:cNvSpPr>
          <p:nvPr/>
        </p:nvSpPr>
        <p:spPr bwMode="auto">
          <a:xfrm>
            <a:off x="2424113" y="4941888"/>
            <a:ext cx="7467600" cy="18145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p>
            <a:r>
              <a:rPr lang="en-US" sz="2400"/>
              <a:t>Your repayments will be taken out of your salary at the same time as tax and National Insurance if you’re an employee.</a:t>
            </a:r>
          </a:p>
          <a:p>
            <a:pPr algn="r"/>
            <a:r>
              <a:rPr lang="en-US" sz="1600">
                <a:hlinkClick r:id="rId3"/>
              </a:rPr>
              <a:t>https://www.gov.uk/repaying-your-student-loan</a:t>
            </a:r>
            <a:r>
              <a:rPr lang="en-US" sz="1600"/>
              <a:t> </a:t>
            </a:r>
          </a:p>
          <a:p>
            <a:endParaRPr lang="en-US" sz="2400"/>
          </a:p>
        </p:txBody>
      </p:sp>
    </p:spTree>
    <p:extLst>
      <p:ext uri="{BB962C8B-B14F-4D97-AF65-F5344CB8AC3E}">
        <p14:creationId xmlns:p14="http://schemas.microsoft.com/office/powerpoint/2010/main" val="290495064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Title 1"/>
          <p:cNvSpPr>
            <a:spLocks noGrp="1"/>
          </p:cNvSpPr>
          <p:nvPr>
            <p:ph type="title"/>
          </p:nvPr>
        </p:nvSpPr>
        <p:spPr/>
        <p:txBody>
          <a:bodyPr/>
          <a:lstStyle/>
          <a:p>
            <a:r>
              <a:rPr lang="en-US">
                <a:latin typeface="Rockwell" charset="0"/>
              </a:rPr>
              <a:t>Legal Structure</a:t>
            </a:r>
          </a:p>
        </p:txBody>
      </p:sp>
      <p:sp>
        <p:nvSpPr>
          <p:cNvPr id="59394"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AD768787-FFC0-524A-807B-990EAB55B2AF}" type="slidenum">
              <a:rPr lang="en-US" sz="1000">
                <a:solidFill>
                  <a:srgbClr val="9B9A98"/>
                </a:solidFill>
              </a:rPr>
              <a:pPr eaLnBrk="1" fontAlgn="base" hangingPunct="1">
                <a:spcBef>
                  <a:spcPct val="0"/>
                </a:spcBef>
                <a:spcAft>
                  <a:spcPct val="0"/>
                </a:spcAft>
              </a:pPr>
              <a:t>31</a:t>
            </a:fld>
            <a:endParaRPr lang="en-US" sz="1000">
              <a:solidFill>
                <a:srgbClr val="9B9A98"/>
              </a:solidFill>
            </a:endParaRPr>
          </a:p>
        </p:txBody>
      </p:sp>
      <p:sp>
        <p:nvSpPr>
          <p:cNvPr id="7" name="Alternate Process 6"/>
          <p:cNvSpPr/>
          <p:nvPr/>
        </p:nvSpPr>
        <p:spPr>
          <a:xfrm>
            <a:off x="1600200" y="2819400"/>
            <a:ext cx="2743200" cy="2667000"/>
          </a:xfrm>
          <a:prstGeom prst="flowChartAlternateProcess">
            <a:avLst/>
          </a:prstGeom>
          <a:solidFill>
            <a:schemeClr val="accent6"/>
          </a:solidFill>
        </p:spPr>
        <p:style>
          <a:lnRef idx="1">
            <a:schemeClr val="accent1"/>
          </a:lnRef>
          <a:fillRef idx="3">
            <a:schemeClr val="accent1"/>
          </a:fillRef>
          <a:effectRef idx="2">
            <a:schemeClr val="accent1"/>
          </a:effectRef>
          <a:fontRef idx="minor">
            <a:schemeClr val="lt1"/>
          </a:fontRef>
        </p:style>
        <p:txBody>
          <a:bodyPr anchor="ct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defRPr/>
            </a:pPr>
            <a:r>
              <a:rPr lang="en-US" sz="2200" b="1">
                <a:solidFill>
                  <a:srgbClr val="FFFFFF"/>
                </a:solidFill>
              </a:rPr>
              <a:t>SOLE TRADER</a:t>
            </a:r>
          </a:p>
        </p:txBody>
      </p:sp>
      <p:sp>
        <p:nvSpPr>
          <p:cNvPr id="8" name="Alternate Process 7"/>
          <p:cNvSpPr/>
          <p:nvPr/>
        </p:nvSpPr>
        <p:spPr>
          <a:xfrm>
            <a:off x="4724400" y="2819400"/>
            <a:ext cx="2743200" cy="2667000"/>
          </a:xfrm>
          <a:prstGeom prst="flowChartAlternateProcess">
            <a:avLst/>
          </a:prstGeom>
          <a:solidFill>
            <a:schemeClr val="accent2">
              <a:lumMod val="75000"/>
            </a:schemeClr>
          </a:solidFill>
        </p:spPr>
        <p:style>
          <a:lnRef idx="1">
            <a:schemeClr val="accent1"/>
          </a:lnRef>
          <a:fillRef idx="3">
            <a:schemeClr val="accent1"/>
          </a:fillRef>
          <a:effectRef idx="2">
            <a:schemeClr val="accent1"/>
          </a:effectRef>
          <a:fontRef idx="minor">
            <a:schemeClr val="lt1"/>
          </a:fontRef>
        </p:style>
        <p:txBody>
          <a:bodyPr anchor="ct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defRPr/>
            </a:pPr>
            <a:r>
              <a:rPr lang="en-US" sz="2200" b="1">
                <a:solidFill>
                  <a:srgbClr val="FFFFFF"/>
                </a:solidFill>
              </a:rPr>
              <a:t>PARTNERSHIP</a:t>
            </a:r>
          </a:p>
        </p:txBody>
      </p:sp>
      <p:sp>
        <p:nvSpPr>
          <p:cNvPr id="10" name="Alternate Process 9"/>
          <p:cNvSpPr/>
          <p:nvPr/>
        </p:nvSpPr>
        <p:spPr>
          <a:xfrm>
            <a:off x="7848600" y="2819400"/>
            <a:ext cx="2743200" cy="2667000"/>
          </a:xfrm>
          <a:prstGeom prst="flowChartAlternateProcess">
            <a:avLst/>
          </a:prstGeom>
          <a:solidFill>
            <a:schemeClr val="accent4">
              <a:lumMod val="75000"/>
            </a:schemeClr>
          </a:solidFill>
        </p:spPr>
        <p:style>
          <a:lnRef idx="1">
            <a:schemeClr val="accent1"/>
          </a:lnRef>
          <a:fillRef idx="3">
            <a:schemeClr val="accent1"/>
          </a:fillRef>
          <a:effectRef idx="2">
            <a:schemeClr val="accent1"/>
          </a:effectRef>
          <a:fontRef idx="minor">
            <a:schemeClr val="lt1"/>
          </a:fontRef>
        </p:style>
        <p:txBody>
          <a:bodyPr anchor="ct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defRPr/>
            </a:pPr>
            <a:r>
              <a:rPr lang="en-US" sz="2200" b="1">
                <a:solidFill>
                  <a:srgbClr val="FFFFFF"/>
                </a:solidFill>
              </a:rPr>
              <a:t>LIMITED COMPANY</a:t>
            </a:r>
          </a:p>
        </p:txBody>
      </p:sp>
    </p:spTree>
    <p:extLst>
      <p:ext uri="{BB962C8B-B14F-4D97-AF65-F5344CB8AC3E}">
        <p14:creationId xmlns:p14="http://schemas.microsoft.com/office/powerpoint/2010/main" val="242112988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Title 1"/>
          <p:cNvSpPr>
            <a:spLocks noGrp="1"/>
          </p:cNvSpPr>
          <p:nvPr>
            <p:ph type="title"/>
          </p:nvPr>
        </p:nvSpPr>
        <p:spPr>
          <a:xfrm>
            <a:off x="1981200" y="347664"/>
            <a:ext cx="8229600" cy="1252537"/>
          </a:xfrm>
        </p:spPr>
        <p:txBody>
          <a:bodyPr>
            <a:normAutofit fontScale="90000"/>
          </a:bodyPr>
          <a:lstStyle/>
          <a:p>
            <a:r>
              <a:rPr lang="en-US">
                <a:latin typeface="Rockwell" charset="0"/>
              </a:rPr>
              <a:t>Sole Trader</a:t>
            </a:r>
            <a:r>
              <a:rPr lang="en-GB">
                <a:latin typeface="Rockwell" charset="0"/>
              </a:rPr>
              <a:t/>
            </a:r>
            <a:br>
              <a:rPr lang="en-GB">
                <a:latin typeface="Rockwell" charset="0"/>
              </a:rPr>
            </a:br>
            <a:endParaRPr lang="en-US">
              <a:latin typeface="Rockwell" charset="0"/>
            </a:endParaRPr>
          </a:p>
        </p:txBody>
      </p:sp>
      <p:sp>
        <p:nvSpPr>
          <p:cNvPr id="61442" name="Content Placeholder 2"/>
          <p:cNvSpPr>
            <a:spLocks noGrp="1"/>
          </p:cNvSpPr>
          <p:nvPr>
            <p:ph idx="1"/>
          </p:nvPr>
        </p:nvSpPr>
        <p:spPr>
          <a:xfrm>
            <a:off x="1828800" y="1268413"/>
            <a:ext cx="8534400" cy="4724400"/>
          </a:xfrm>
        </p:spPr>
        <p:txBody>
          <a:bodyPr/>
          <a:lstStyle/>
          <a:p>
            <a:pPr>
              <a:lnSpc>
                <a:spcPct val="120000"/>
              </a:lnSpc>
              <a:spcAft>
                <a:spcPts val="1200"/>
              </a:spcAft>
              <a:buSzPct val="100000"/>
              <a:buFont typeface="Wingdings" charset="0"/>
              <a:buChar char=""/>
            </a:pPr>
            <a:r>
              <a:rPr lang="en-US">
                <a:latin typeface="Rockwell" charset="0"/>
              </a:rPr>
              <a:t>As a sole trader you work on your own. </a:t>
            </a:r>
            <a:endParaRPr lang="en-GB">
              <a:latin typeface="Rockwell" charset="0"/>
            </a:endParaRPr>
          </a:p>
          <a:p>
            <a:pPr>
              <a:lnSpc>
                <a:spcPct val="120000"/>
              </a:lnSpc>
              <a:spcAft>
                <a:spcPts val="1200"/>
              </a:spcAft>
              <a:buSzPct val="100000"/>
              <a:buFont typeface="Wingdings" charset="0"/>
              <a:buChar char=""/>
            </a:pPr>
            <a:r>
              <a:rPr lang="en-GB">
                <a:latin typeface="Rockwell" charset="0"/>
              </a:rPr>
              <a:t>Limited Responsibilities</a:t>
            </a:r>
          </a:p>
          <a:p>
            <a:pPr>
              <a:lnSpc>
                <a:spcPct val="120000"/>
              </a:lnSpc>
              <a:spcAft>
                <a:spcPts val="1200"/>
              </a:spcAft>
              <a:buSzPct val="100000"/>
              <a:buFont typeface="Wingdings" charset="0"/>
              <a:buChar char=""/>
            </a:pPr>
            <a:r>
              <a:rPr lang="en-US">
                <a:latin typeface="Rockwell" charset="0"/>
              </a:rPr>
              <a:t>No registration fees</a:t>
            </a:r>
          </a:p>
          <a:p>
            <a:pPr>
              <a:lnSpc>
                <a:spcPct val="120000"/>
              </a:lnSpc>
              <a:spcAft>
                <a:spcPts val="1200"/>
              </a:spcAft>
              <a:buSzPct val="100000"/>
              <a:buFont typeface="Wingdings" charset="0"/>
              <a:buChar char=""/>
            </a:pPr>
            <a:r>
              <a:rPr lang="en-US">
                <a:latin typeface="Rockwell" charset="0"/>
              </a:rPr>
              <a:t>Accounting is relatively straightforward</a:t>
            </a:r>
          </a:p>
          <a:p>
            <a:pPr>
              <a:lnSpc>
                <a:spcPct val="120000"/>
              </a:lnSpc>
              <a:spcAft>
                <a:spcPts val="1200"/>
              </a:spcAft>
              <a:buSzPct val="100000"/>
              <a:buFont typeface="Wingdings" charset="0"/>
              <a:buChar char=""/>
            </a:pPr>
            <a:r>
              <a:rPr lang="en-US">
                <a:latin typeface="Rockwell" charset="0"/>
              </a:rPr>
              <a:t>You get to keep all the profits</a:t>
            </a:r>
            <a:endParaRPr lang="en-GB">
              <a:latin typeface="Rockwell" charset="0"/>
            </a:endParaRPr>
          </a:p>
          <a:p>
            <a:pPr>
              <a:lnSpc>
                <a:spcPct val="120000"/>
              </a:lnSpc>
              <a:spcAft>
                <a:spcPts val="1200"/>
              </a:spcAft>
              <a:buSzPct val="100000"/>
              <a:buFont typeface="Wingdings" charset="0"/>
              <a:buChar char=""/>
            </a:pPr>
            <a:r>
              <a:rPr lang="en-US">
                <a:latin typeface="Rockwell" charset="0"/>
              </a:rPr>
              <a:t>You are personally liable for any debts</a:t>
            </a:r>
            <a:endParaRPr lang="en-GB">
              <a:latin typeface="Rockwell" charset="0"/>
            </a:endParaRPr>
          </a:p>
          <a:p>
            <a:pPr>
              <a:spcAft>
                <a:spcPts val="1200"/>
              </a:spcAft>
              <a:buSzPct val="120000"/>
              <a:buFont typeface="Wingdings" charset="0"/>
              <a:buChar char="§"/>
            </a:pPr>
            <a:endParaRPr lang="en-US">
              <a:latin typeface="Rockwell" charset="0"/>
            </a:endParaRPr>
          </a:p>
        </p:txBody>
      </p:sp>
      <p:sp>
        <p:nvSpPr>
          <p:cNvPr id="61443"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16F7CF31-FF22-D849-997D-5FB7DA80505D}" type="slidenum">
              <a:rPr lang="en-US" sz="1000">
                <a:solidFill>
                  <a:srgbClr val="9B9A98"/>
                </a:solidFill>
              </a:rPr>
              <a:pPr eaLnBrk="1" fontAlgn="base" hangingPunct="1">
                <a:spcBef>
                  <a:spcPct val="0"/>
                </a:spcBef>
                <a:spcAft>
                  <a:spcPct val="0"/>
                </a:spcAft>
              </a:pPr>
              <a:t>32</a:t>
            </a:fld>
            <a:endParaRPr lang="en-US" sz="1000">
              <a:solidFill>
                <a:srgbClr val="9B9A98"/>
              </a:solidFill>
            </a:endParaRPr>
          </a:p>
        </p:txBody>
      </p:sp>
    </p:spTree>
    <p:extLst>
      <p:ext uri="{BB962C8B-B14F-4D97-AF65-F5344CB8AC3E}">
        <p14:creationId xmlns:p14="http://schemas.microsoft.com/office/powerpoint/2010/main" val="90782349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p:cNvSpPr>
            <a:spLocks noGrp="1"/>
          </p:cNvSpPr>
          <p:nvPr>
            <p:ph type="title"/>
          </p:nvPr>
        </p:nvSpPr>
        <p:spPr>
          <a:xfrm>
            <a:off x="2209801" y="152400"/>
            <a:ext cx="7758113" cy="1136650"/>
          </a:xfrm>
        </p:spPr>
        <p:txBody>
          <a:bodyPr/>
          <a:lstStyle/>
          <a:p>
            <a:r>
              <a:rPr lang="en-US">
                <a:solidFill>
                  <a:srgbClr val="000000"/>
                </a:solidFill>
                <a:latin typeface="Rockwell" charset="0"/>
              </a:rPr>
              <a:t>Sole Trader – The Pros</a:t>
            </a:r>
          </a:p>
        </p:txBody>
      </p:sp>
      <p:sp>
        <p:nvSpPr>
          <p:cNvPr id="63491"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D8D14B5B-DFF0-0541-825D-84D155F7B062}" type="slidenum">
              <a:rPr lang="en-US" sz="1000">
                <a:solidFill>
                  <a:srgbClr val="9B9A98"/>
                </a:solidFill>
              </a:rPr>
              <a:pPr eaLnBrk="1" fontAlgn="base" hangingPunct="1">
                <a:spcBef>
                  <a:spcPct val="0"/>
                </a:spcBef>
                <a:spcAft>
                  <a:spcPct val="0"/>
                </a:spcAft>
              </a:pPr>
              <a:t>33</a:t>
            </a:fld>
            <a:endParaRPr lang="en-US" sz="1000">
              <a:solidFill>
                <a:srgbClr val="9B9A98"/>
              </a:solidFill>
            </a:endParaRPr>
          </a:p>
        </p:txBody>
      </p:sp>
      <p:pic>
        <p:nvPicPr>
          <p:cNvPr id="63492"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645150" y="1557339"/>
            <a:ext cx="3797300" cy="33924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3493" name="Content Placeholder 2"/>
          <p:cNvSpPr txBox="1">
            <a:spLocks/>
          </p:cNvSpPr>
          <p:nvPr/>
        </p:nvSpPr>
        <p:spPr bwMode="auto">
          <a:xfrm>
            <a:off x="2209800" y="1557338"/>
            <a:ext cx="5943600" cy="41005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54864" tIns="91440"/>
          <a:lstStyle>
            <a:lvl1pPr marL="438150" indent="-319088"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Aft>
                <a:spcPts val="1200"/>
              </a:spcAft>
              <a:buClr>
                <a:schemeClr val="accent1"/>
              </a:buClr>
              <a:buSzPct val="120000"/>
              <a:buFont typeface="Wingdings" charset="0"/>
              <a:buChar char="§"/>
            </a:pPr>
            <a:r>
              <a:rPr lang="en-US" sz="3200" b="1">
                <a:solidFill>
                  <a:schemeClr val="bg1"/>
                </a:solidFill>
                <a:latin typeface="Rockwell" charset="0"/>
              </a:rPr>
              <a:t>Control</a:t>
            </a:r>
            <a:endParaRPr lang="en-GB" sz="3200">
              <a:solidFill>
                <a:schemeClr val="bg1"/>
              </a:solidFill>
              <a:latin typeface="Rockwell" charset="0"/>
            </a:endParaRPr>
          </a:p>
          <a:p>
            <a:pPr eaLnBrk="1" hangingPunct="1">
              <a:spcAft>
                <a:spcPts val="1200"/>
              </a:spcAft>
              <a:buClr>
                <a:schemeClr val="accent1"/>
              </a:buClr>
              <a:buSzPct val="120000"/>
              <a:buFont typeface="Wingdings" charset="0"/>
              <a:buChar char="§"/>
            </a:pPr>
            <a:r>
              <a:rPr lang="en-US" sz="3200" b="1">
                <a:solidFill>
                  <a:schemeClr val="bg1"/>
                </a:solidFill>
                <a:latin typeface="Rockwell" charset="0"/>
              </a:rPr>
              <a:t>Flexibility</a:t>
            </a:r>
            <a:endParaRPr lang="en-GB" sz="3200">
              <a:solidFill>
                <a:schemeClr val="bg1"/>
              </a:solidFill>
              <a:latin typeface="Rockwell" charset="0"/>
            </a:endParaRPr>
          </a:p>
          <a:p>
            <a:pPr eaLnBrk="1" hangingPunct="1">
              <a:spcAft>
                <a:spcPts val="1200"/>
              </a:spcAft>
              <a:buClr>
                <a:schemeClr val="accent1"/>
              </a:buClr>
              <a:buSzPct val="120000"/>
              <a:buFont typeface="Wingdings" charset="0"/>
              <a:buChar char="§"/>
            </a:pPr>
            <a:r>
              <a:rPr lang="en-US" sz="3200" b="1">
                <a:solidFill>
                  <a:schemeClr val="bg1"/>
                </a:solidFill>
                <a:latin typeface="Rockwell" charset="0"/>
              </a:rPr>
              <a:t>Potential</a:t>
            </a:r>
            <a:endParaRPr lang="en-GB" sz="3200">
              <a:solidFill>
                <a:schemeClr val="bg1"/>
              </a:solidFill>
              <a:latin typeface="Rockwell" charset="0"/>
            </a:endParaRPr>
          </a:p>
          <a:p>
            <a:pPr eaLnBrk="1" hangingPunct="1">
              <a:spcAft>
                <a:spcPts val="1200"/>
              </a:spcAft>
              <a:buClr>
                <a:schemeClr val="accent1"/>
              </a:buClr>
              <a:buSzPct val="120000"/>
              <a:buFont typeface="Wingdings" charset="0"/>
              <a:buChar char="§"/>
            </a:pPr>
            <a:r>
              <a:rPr lang="en-US" sz="3200" b="1">
                <a:solidFill>
                  <a:schemeClr val="bg1"/>
                </a:solidFill>
                <a:latin typeface="Rockwell" charset="0"/>
              </a:rPr>
              <a:t>Less Hassle</a:t>
            </a:r>
            <a:endParaRPr lang="en-GB" sz="3200">
              <a:solidFill>
                <a:schemeClr val="bg1"/>
              </a:solidFill>
              <a:latin typeface="Rockwell" charset="0"/>
            </a:endParaRPr>
          </a:p>
          <a:p>
            <a:pPr eaLnBrk="1" hangingPunct="1">
              <a:spcAft>
                <a:spcPts val="1200"/>
              </a:spcAft>
              <a:buClr>
                <a:schemeClr val="accent1"/>
              </a:buClr>
              <a:buSzPct val="120000"/>
              <a:buFont typeface="Wingdings" charset="0"/>
              <a:buChar char="§"/>
            </a:pPr>
            <a:r>
              <a:rPr lang="en-US" sz="3200" b="1">
                <a:solidFill>
                  <a:schemeClr val="bg1"/>
                </a:solidFill>
                <a:latin typeface="Rockwell" charset="0"/>
              </a:rPr>
              <a:t>Rewards</a:t>
            </a:r>
            <a:endParaRPr lang="en-GB" sz="3200">
              <a:solidFill>
                <a:schemeClr val="bg1"/>
              </a:solidFill>
              <a:latin typeface="Rockwell" charset="0"/>
            </a:endParaRPr>
          </a:p>
          <a:p>
            <a:pPr eaLnBrk="1" hangingPunct="1">
              <a:spcAft>
                <a:spcPts val="1200"/>
              </a:spcAft>
              <a:buClr>
                <a:schemeClr val="accent1"/>
              </a:buClr>
              <a:buSzPct val="120000"/>
              <a:buFont typeface="Wingdings" charset="0"/>
              <a:buChar char="§"/>
            </a:pPr>
            <a:r>
              <a:rPr lang="en-US" sz="3200" b="1">
                <a:solidFill>
                  <a:schemeClr val="bg1"/>
                </a:solidFill>
                <a:latin typeface="Rockwell" charset="0"/>
              </a:rPr>
              <a:t>Privacy </a:t>
            </a:r>
            <a:endParaRPr lang="en-GB" sz="3200">
              <a:solidFill>
                <a:schemeClr val="bg1"/>
              </a:solidFill>
              <a:latin typeface="Rockwell" charset="0"/>
            </a:endParaRPr>
          </a:p>
          <a:p>
            <a:pPr eaLnBrk="1" hangingPunct="1">
              <a:spcAft>
                <a:spcPts val="1200"/>
              </a:spcAft>
              <a:buClr>
                <a:schemeClr val="accent1"/>
              </a:buClr>
              <a:buSzPct val="120000"/>
              <a:buFont typeface="Wingdings" charset="0"/>
              <a:buChar char="§"/>
            </a:pPr>
            <a:endParaRPr lang="en-US" sz="3200">
              <a:solidFill>
                <a:schemeClr val="bg1"/>
              </a:solidFill>
              <a:latin typeface="Rockwell" charset="0"/>
            </a:endParaRPr>
          </a:p>
        </p:txBody>
      </p:sp>
    </p:spTree>
    <p:extLst>
      <p:ext uri="{BB962C8B-B14F-4D97-AF65-F5344CB8AC3E}">
        <p14:creationId xmlns:p14="http://schemas.microsoft.com/office/powerpoint/2010/main" val="109853016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1"/>
          <p:cNvSpPr>
            <a:spLocks noGrp="1"/>
          </p:cNvSpPr>
          <p:nvPr>
            <p:ph type="title"/>
          </p:nvPr>
        </p:nvSpPr>
        <p:spPr>
          <a:xfrm>
            <a:off x="2209801" y="615950"/>
            <a:ext cx="7758113" cy="755650"/>
          </a:xfrm>
        </p:spPr>
        <p:txBody>
          <a:bodyPr>
            <a:normAutofit fontScale="90000"/>
          </a:bodyPr>
          <a:lstStyle/>
          <a:p>
            <a:r>
              <a:rPr lang="en-US">
                <a:solidFill>
                  <a:srgbClr val="000000"/>
                </a:solidFill>
                <a:latin typeface="Rockwell" charset="0"/>
              </a:rPr>
              <a:t>Sole Trader - The Cons</a:t>
            </a:r>
            <a:r>
              <a:rPr lang="en-GB">
                <a:solidFill>
                  <a:srgbClr val="000000"/>
                </a:solidFill>
                <a:latin typeface="Rockwell" charset="0"/>
              </a:rPr>
              <a:t/>
            </a:r>
            <a:br>
              <a:rPr lang="en-GB">
                <a:solidFill>
                  <a:srgbClr val="000000"/>
                </a:solidFill>
                <a:latin typeface="Rockwell" charset="0"/>
              </a:rPr>
            </a:br>
            <a:endParaRPr lang="en-US">
              <a:solidFill>
                <a:srgbClr val="000000"/>
              </a:solidFill>
              <a:latin typeface="Rockwell" charset="0"/>
            </a:endParaRPr>
          </a:p>
        </p:txBody>
      </p:sp>
      <p:sp>
        <p:nvSpPr>
          <p:cNvPr id="65539"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C873C0C1-610A-E04C-9950-477AAB115F70}" type="slidenum">
              <a:rPr lang="en-US" sz="1000">
                <a:solidFill>
                  <a:srgbClr val="9B9A98"/>
                </a:solidFill>
              </a:rPr>
              <a:pPr eaLnBrk="1" fontAlgn="base" hangingPunct="1">
                <a:spcBef>
                  <a:spcPct val="0"/>
                </a:spcBef>
                <a:spcAft>
                  <a:spcPct val="0"/>
                </a:spcAft>
              </a:pPr>
              <a:t>34</a:t>
            </a:fld>
            <a:endParaRPr lang="en-US" sz="1000">
              <a:solidFill>
                <a:srgbClr val="9B9A98"/>
              </a:solidFill>
            </a:endParaRPr>
          </a:p>
        </p:txBody>
      </p:sp>
      <p:pic>
        <p:nvPicPr>
          <p:cNvPr id="65540"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880101" y="2205039"/>
            <a:ext cx="3948113" cy="29241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5541" name="Content Placeholder 2"/>
          <p:cNvSpPr txBox="1">
            <a:spLocks/>
          </p:cNvSpPr>
          <p:nvPr/>
        </p:nvSpPr>
        <p:spPr bwMode="auto">
          <a:xfrm>
            <a:off x="1631950" y="1200150"/>
            <a:ext cx="6400800" cy="5257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54864" tIns="91440"/>
          <a:lstStyle>
            <a:lvl1pPr marL="438150" indent="-319088"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Aft>
                <a:spcPts val="1200"/>
              </a:spcAft>
              <a:buClr>
                <a:schemeClr val="accent1"/>
              </a:buClr>
              <a:buSzPct val="120000"/>
              <a:buFont typeface="Wingdings" charset="0"/>
              <a:buChar char="§"/>
            </a:pPr>
            <a:r>
              <a:rPr lang="en-US" sz="3200" b="1">
                <a:solidFill>
                  <a:srgbClr val="000000"/>
                </a:solidFill>
                <a:latin typeface="Rockwell" charset="0"/>
              </a:rPr>
              <a:t>Lack of security</a:t>
            </a:r>
            <a:endParaRPr lang="en-GB" sz="3200">
              <a:solidFill>
                <a:srgbClr val="000000"/>
              </a:solidFill>
              <a:latin typeface="Rockwell" charset="0"/>
            </a:endParaRPr>
          </a:p>
          <a:p>
            <a:pPr eaLnBrk="1" hangingPunct="1">
              <a:spcAft>
                <a:spcPts val="1200"/>
              </a:spcAft>
              <a:buClr>
                <a:schemeClr val="accent1"/>
              </a:buClr>
              <a:buSzPct val="120000"/>
              <a:buFont typeface="Wingdings" charset="0"/>
              <a:buChar char="§"/>
            </a:pPr>
            <a:r>
              <a:rPr lang="en-US" sz="3200" b="1">
                <a:solidFill>
                  <a:srgbClr val="000000"/>
                </a:solidFill>
                <a:latin typeface="Rockwell" charset="0"/>
              </a:rPr>
              <a:t>Limited State Benefits</a:t>
            </a:r>
            <a:endParaRPr lang="en-GB" sz="3200">
              <a:solidFill>
                <a:srgbClr val="000000"/>
              </a:solidFill>
              <a:latin typeface="Rockwell" charset="0"/>
            </a:endParaRPr>
          </a:p>
          <a:p>
            <a:pPr eaLnBrk="1" hangingPunct="1">
              <a:spcAft>
                <a:spcPts val="1200"/>
              </a:spcAft>
              <a:buClr>
                <a:schemeClr val="accent1"/>
              </a:buClr>
              <a:buSzPct val="120000"/>
              <a:buFont typeface="Wingdings" charset="0"/>
              <a:buChar char="§"/>
            </a:pPr>
            <a:r>
              <a:rPr lang="en-US" sz="3200" b="1">
                <a:solidFill>
                  <a:srgbClr val="000000"/>
                </a:solidFill>
                <a:latin typeface="Rockwell" charset="0"/>
              </a:rPr>
              <a:t>Irregular Income</a:t>
            </a:r>
            <a:endParaRPr lang="en-GB" sz="3200">
              <a:solidFill>
                <a:srgbClr val="000000"/>
              </a:solidFill>
              <a:latin typeface="Rockwell" charset="0"/>
            </a:endParaRPr>
          </a:p>
          <a:p>
            <a:pPr eaLnBrk="1" hangingPunct="1">
              <a:spcAft>
                <a:spcPts val="1200"/>
              </a:spcAft>
              <a:buClr>
                <a:schemeClr val="accent1"/>
              </a:buClr>
              <a:buSzPct val="120000"/>
              <a:buFont typeface="Wingdings" charset="0"/>
              <a:buChar char="§"/>
            </a:pPr>
            <a:r>
              <a:rPr lang="en-US" sz="3200" b="1">
                <a:solidFill>
                  <a:srgbClr val="000000"/>
                </a:solidFill>
                <a:latin typeface="Rockwell" charset="0"/>
              </a:rPr>
              <a:t>Administration</a:t>
            </a:r>
            <a:endParaRPr lang="en-GB" sz="3200">
              <a:solidFill>
                <a:srgbClr val="000000"/>
              </a:solidFill>
              <a:latin typeface="Rockwell" charset="0"/>
            </a:endParaRPr>
          </a:p>
          <a:p>
            <a:pPr eaLnBrk="1" hangingPunct="1">
              <a:spcAft>
                <a:spcPts val="1200"/>
              </a:spcAft>
              <a:buClr>
                <a:schemeClr val="accent1"/>
              </a:buClr>
              <a:buSzPct val="120000"/>
              <a:buFont typeface="Wingdings" charset="0"/>
              <a:buChar char="§"/>
            </a:pPr>
            <a:r>
              <a:rPr lang="en-US" sz="3200" b="1">
                <a:solidFill>
                  <a:srgbClr val="000000"/>
                </a:solidFill>
                <a:latin typeface="Rockwell" charset="0"/>
              </a:rPr>
              <a:t>Work/Life Balance</a:t>
            </a:r>
            <a:endParaRPr lang="en-GB" sz="3200">
              <a:solidFill>
                <a:srgbClr val="000000"/>
              </a:solidFill>
              <a:latin typeface="Rockwell" charset="0"/>
            </a:endParaRPr>
          </a:p>
          <a:p>
            <a:pPr eaLnBrk="1" hangingPunct="1">
              <a:spcAft>
                <a:spcPts val="1200"/>
              </a:spcAft>
              <a:buClr>
                <a:schemeClr val="accent1"/>
              </a:buClr>
              <a:buSzPct val="120000"/>
              <a:buFont typeface="Wingdings" charset="0"/>
              <a:buChar char="§"/>
            </a:pPr>
            <a:r>
              <a:rPr lang="en-US" sz="3200" b="1">
                <a:solidFill>
                  <a:srgbClr val="000000"/>
                </a:solidFill>
                <a:latin typeface="Rockwell" charset="0"/>
              </a:rPr>
              <a:t>Insurance</a:t>
            </a:r>
          </a:p>
          <a:p>
            <a:pPr eaLnBrk="1" hangingPunct="1">
              <a:spcAft>
                <a:spcPts val="1200"/>
              </a:spcAft>
              <a:buClr>
                <a:schemeClr val="accent1"/>
              </a:buClr>
              <a:buSzPct val="120000"/>
              <a:buFont typeface="Wingdings" charset="0"/>
              <a:buChar char="§"/>
            </a:pPr>
            <a:r>
              <a:rPr lang="en-US" sz="3200" b="1">
                <a:solidFill>
                  <a:srgbClr val="000000"/>
                </a:solidFill>
                <a:latin typeface="Rockwell" charset="0"/>
              </a:rPr>
              <a:t>Lonely</a:t>
            </a:r>
            <a:endParaRPr lang="en-GB" sz="3200">
              <a:solidFill>
                <a:srgbClr val="000000"/>
              </a:solidFill>
              <a:latin typeface="Rockwell" charset="0"/>
            </a:endParaRPr>
          </a:p>
          <a:p>
            <a:pPr eaLnBrk="1" hangingPunct="1">
              <a:spcAft>
                <a:spcPts val="1200"/>
              </a:spcAft>
              <a:buClr>
                <a:schemeClr val="accent1"/>
              </a:buClr>
              <a:buSzPct val="120000"/>
              <a:buFont typeface="Wingdings" charset="0"/>
              <a:buChar char="§"/>
            </a:pPr>
            <a:endParaRPr lang="en-US" sz="3200">
              <a:solidFill>
                <a:srgbClr val="000000"/>
              </a:solidFill>
              <a:latin typeface="Rockwell" charset="0"/>
            </a:endParaRPr>
          </a:p>
        </p:txBody>
      </p:sp>
    </p:spTree>
    <p:extLst>
      <p:ext uri="{BB962C8B-B14F-4D97-AF65-F5344CB8AC3E}">
        <p14:creationId xmlns:p14="http://schemas.microsoft.com/office/powerpoint/2010/main" val="242905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Title 1"/>
          <p:cNvSpPr>
            <a:spLocks noGrp="1"/>
          </p:cNvSpPr>
          <p:nvPr>
            <p:ph type="title"/>
          </p:nvPr>
        </p:nvSpPr>
        <p:spPr>
          <a:xfrm>
            <a:off x="2209801" y="228600"/>
            <a:ext cx="7758113" cy="984250"/>
          </a:xfrm>
        </p:spPr>
        <p:txBody>
          <a:bodyPr/>
          <a:lstStyle/>
          <a:p>
            <a:r>
              <a:rPr lang="en-US">
                <a:latin typeface="Rockwell" charset="0"/>
              </a:rPr>
              <a:t>Setting Up As A Sole Trader</a:t>
            </a:r>
          </a:p>
        </p:txBody>
      </p:sp>
      <p:sp>
        <p:nvSpPr>
          <p:cNvPr id="67586" name="Content Placeholder 2"/>
          <p:cNvSpPr>
            <a:spLocks noGrp="1"/>
          </p:cNvSpPr>
          <p:nvPr>
            <p:ph idx="1"/>
          </p:nvPr>
        </p:nvSpPr>
        <p:spPr>
          <a:xfrm>
            <a:off x="2063750" y="1052513"/>
            <a:ext cx="8458200" cy="4100512"/>
          </a:xfrm>
        </p:spPr>
        <p:txBody>
          <a:bodyPr>
            <a:normAutofit fontScale="85000" lnSpcReduction="20000"/>
          </a:bodyPr>
          <a:lstStyle/>
          <a:p>
            <a:pPr>
              <a:buFont typeface="Wingdings 2" charset="0"/>
              <a:buNone/>
            </a:pPr>
            <a:r>
              <a:rPr lang="en-GB" sz="2400" b="1">
                <a:latin typeface="Rockwell" charset="0"/>
              </a:rPr>
              <a:t>Step 1</a:t>
            </a:r>
            <a:endParaRPr lang="en-GB" sz="2400">
              <a:latin typeface="Rockwell" charset="0"/>
            </a:endParaRPr>
          </a:p>
          <a:p>
            <a:r>
              <a:rPr lang="en-GB" sz="2400">
                <a:latin typeface="Rockwell" charset="0"/>
              </a:rPr>
              <a:t>You must register as self-employed with HMRC</a:t>
            </a:r>
          </a:p>
          <a:p>
            <a:endParaRPr lang="en-GB" sz="2400">
              <a:latin typeface="Rockwell" charset="0"/>
            </a:endParaRPr>
          </a:p>
          <a:p>
            <a:pPr>
              <a:buFont typeface="Wingdings 2" charset="0"/>
              <a:buNone/>
            </a:pPr>
            <a:r>
              <a:rPr lang="en-GB" sz="2400" b="1">
                <a:latin typeface="Rockwell" charset="0"/>
              </a:rPr>
              <a:t>Step 2</a:t>
            </a:r>
            <a:endParaRPr lang="en-GB" sz="2400">
              <a:latin typeface="Rockwell" charset="0"/>
            </a:endParaRPr>
          </a:p>
          <a:p>
            <a:r>
              <a:rPr lang="en-GB" sz="2400">
                <a:latin typeface="Rockwell" charset="0"/>
              </a:rPr>
              <a:t>You must keep records showing your business income and expenses</a:t>
            </a:r>
          </a:p>
          <a:p>
            <a:r>
              <a:rPr lang="en-GB" sz="2400">
                <a:latin typeface="Rockwell" charset="0"/>
              </a:rPr>
              <a:t>Make an annual Self Assessment tax return to HMRC</a:t>
            </a:r>
          </a:p>
          <a:p>
            <a:endParaRPr lang="en-GB" sz="2400">
              <a:latin typeface="Rockwell" charset="0"/>
            </a:endParaRPr>
          </a:p>
          <a:p>
            <a:pPr>
              <a:buFont typeface="Wingdings 2" charset="0"/>
              <a:buNone/>
            </a:pPr>
            <a:r>
              <a:rPr lang="en-GB" sz="2400" b="1">
                <a:latin typeface="Rockwell" charset="0"/>
              </a:rPr>
              <a:t>Step 3</a:t>
            </a:r>
            <a:endParaRPr lang="en-GB" sz="2400">
              <a:latin typeface="Rockwell" charset="0"/>
            </a:endParaRPr>
          </a:p>
          <a:p>
            <a:r>
              <a:rPr lang="en-GB" sz="2400">
                <a:latin typeface="Rockwell" charset="0"/>
              </a:rPr>
              <a:t>You will pay:</a:t>
            </a:r>
          </a:p>
          <a:p>
            <a:pPr lvl="1"/>
            <a:r>
              <a:rPr lang="en-GB">
                <a:latin typeface="Rockwell" charset="0"/>
                <a:cs typeface="ＭＳ Ｐゴシック" charset="0"/>
              </a:rPr>
              <a:t>Income Tax on your profits</a:t>
            </a:r>
          </a:p>
          <a:p>
            <a:pPr lvl="1"/>
            <a:r>
              <a:rPr lang="en-GB">
                <a:latin typeface="Rockwell" charset="0"/>
                <a:cs typeface="ＭＳ Ｐゴシック" charset="0"/>
              </a:rPr>
              <a:t>Fixed-rate Class 2 National Insurance contributions</a:t>
            </a:r>
          </a:p>
          <a:p>
            <a:pPr lvl="1"/>
            <a:r>
              <a:rPr lang="en-GB">
                <a:latin typeface="Rockwell" charset="0"/>
                <a:cs typeface="ＭＳ Ｐゴシック" charset="0"/>
              </a:rPr>
              <a:t>Class 4 NICs on any profits</a:t>
            </a:r>
          </a:p>
          <a:p>
            <a:endParaRPr lang="en-US" sz="2400">
              <a:latin typeface="Rockwell" charset="0"/>
            </a:endParaRPr>
          </a:p>
        </p:txBody>
      </p:sp>
      <p:sp>
        <p:nvSpPr>
          <p:cNvPr id="67587"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E2E9A4F9-9A77-A247-B1BE-EA7B9082A184}" type="slidenum">
              <a:rPr lang="en-US" sz="1000">
                <a:solidFill>
                  <a:srgbClr val="9B9A98"/>
                </a:solidFill>
              </a:rPr>
              <a:pPr eaLnBrk="1" fontAlgn="base" hangingPunct="1">
                <a:spcBef>
                  <a:spcPct val="0"/>
                </a:spcBef>
                <a:spcAft>
                  <a:spcPct val="0"/>
                </a:spcAft>
              </a:pPr>
              <a:t>35</a:t>
            </a:fld>
            <a:endParaRPr lang="en-US" sz="1000">
              <a:solidFill>
                <a:srgbClr val="9B9A98"/>
              </a:solidFill>
            </a:endParaRPr>
          </a:p>
        </p:txBody>
      </p:sp>
    </p:spTree>
    <p:extLst>
      <p:ext uri="{BB962C8B-B14F-4D97-AF65-F5344CB8AC3E}">
        <p14:creationId xmlns:p14="http://schemas.microsoft.com/office/powerpoint/2010/main" val="174263665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Title 1"/>
          <p:cNvSpPr>
            <a:spLocks noGrp="1"/>
          </p:cNvSpPr>
          <p:nvPr>
            <p:ph type="title"/>
          </p:nvPr>
        </p:nvSpPr>
        <p:spPr>
          <a:xfrm>
            <a:off x="2209801" y="152400"/>
            <a:ext cx="7758113" cy="1136650"/>
          </a:xfrm>
        </p:spPr>
        <p:txBody>
          <a:bodyPr/>
          <a:lstStyle/>
          <a:p>
            <a:r>
              <a:rPr lang="en-US">
                <a:latin typeface="Rockwell" charset="0"/>
              </a:rPr>
              <a:t>The Partnership</a:t>
            </a:r>
          </a:p>
        </p:txBody>
      </p:sp>
      <p:sp>
        <p:nvSpPr>
          <p:cNvPr id="69634" name="Content Placeholder 2"/>
          <p:cNvSpPr>
            <a:spLocks noGrp="1"/>
          </p:cNvSpPr>
          <p:nvPr>
            <p:ph idx="1"/>
          </p:nvPr>
        </p:nvSpPr>
        <p:spPr>
          <a:xfrm>
            <a:off x="1631950" y="1200151"/>
            <a:ext cx="8839200" cy="4100513"/>
          </a:xfrm>
        </p:spPr>
        <p:txBody>
          <a:bodyPr>
            <a:normAutofit fontScale="92500" lnSpcReduction="20000"/>
          </a:bodyPr>
          <a:lstStyle/>
          <a:p>
            <a:pPr>
              <a:spcAft>
                <a:spcPts val="1200"/>
              </a:spcAft>
              <a:buSzPct val="120000"/>
              <a:buFont typeface="Wingdings" charset="0"/>
              <a:buChar char=""/>
            </a:pPr>
            <a:r>
              <a:rPr lang="en-GB">
                <a:latin typeface="Rockwell" charset="0"/>
              </a:rPr>
              <a:t>The simplest and least expensive co-owned business arrangement. </a:t>
            </a:r>
          </a:p>
          <a:p>
            <a:pPr>
              <a:spcAft>
                <a:spcPts val="1200"/>
              </a:spcAft>
              <a:buSzPct val="120000"/>
              <a:buFont typeface="Wingdings" charset="0"/>
              <a:buChar char=""/>
            </a:pPr>
            <a:r>
              <a:rPr lang="en-GB">
                <a:latin typeface="Rockwell" charset="0"/>
              </a:rPr>
              <a:t>The partners in an ordinary partnership are effectively self-employed people working together but independently.</a:t>
            </a:r>
          </a:p>
          <a:p>
            <a:pPr>
              <a:spcAft>
                <a:spcPts val="1200"/>
              </a:spcAft>
              <a:buSzPct val="120000"/>
              <a:buFont typeface="Wingdings" charset="0"/>
              <a:buChar char=""/>
            </a:pPr>
            <a:r>
              <a:rPr lang="en-GB">
                <a:latin typeface="Rockwell" charset="0"/>
              </a:rPr>
              <a:t>A partnership is a trading status that is created automatically when two or more people start running a business</a:t>
            </a:r>
          </a:p>
          <a:p>
            <a:pPr>
              <a:spcAft>
                <a:spcPts val="1200"/>
              </a:spcAft>
              <a:buSzPct val="120000"/>
              <a:buFont typeface="Wingdings" charset="0"/>
              <a:buChar char=""/>
            </a:pPr>
            <a:r>
              <a:rPr lang="en-GB">
                <a:latin typeface="Rockwell" charset="0"/>
              </a:rPr>
              <a:t>No formal agreement is necessary, but this is strongly recommended</a:t>
            </a:r>
          </a:p>
          <a:p>
            <a:pPr>
              <a:spcAft>
                <a:spcPts val="1200"/>
              </a:spcAft>
              <a:buSzPct val="120000"/>
              <a:buFont typeface="Wingdings" charset="0"/>
              <a:buChar char=""/>
            </a:pPr>
            <a:endParaRPr lang="en-US">
              <a:latin typeface="Rockwell" charset="0"/>
            </a:endParaRPr>
          </a:p>
        </p:txBody>
      </p:sp>
      <p:sp>
        <p:nvSpPr>
          <p:cNvPr id="69635"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B7712DA6-F056-6343-8ABB-CEF1BD4CAA06}" type="slidenum">
              <a:rPr lang="en-US" sz="1000">
                <a:solidFill>
                  <a:srgbClr val="9B9A98"/>
                </a:solidFill>
              </a:rPr>
              <a:pPr eaLnBrk="1" fontAlgn="base" hangingPunct="1">
                <a:spcBef>
                  <a:spcPct val="0"/>
                </a:spcBef>
                <a:spcAft>
                  <a:spcPct val="0"/>
                </a:spcAft>
              </a:pPr>
              <a:t>36</a:t>
            </a:fld>
            <a:endParaRPr lang="en-US" sz="1000">
              <a:solidFill>
                <a:srgbClr val="9B9A98"/>
              </a:solidFill>
            </a:endParaRPr>
          </a:p>
        </p:txBody>
      </p:sp>
    </p:spTree>
    <p:extLst>
      <p:ext uri="{BB962C8B-B14F-4D97-AF65-F5344CB8AC3E}">
        <p14:creationId xmlns:p14="http://schemas.microsoft.com/office/powerpoint/2010/main" val="13192981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p:cNvSpPr>
            <a:spLocks noGrp="1"/>
          </p:cNvSpPr>
          <p:nvPr>
            <p:ph type="title"/>
          </p:nvPr>
        </p:nvSpPr>
        <p:spPr/>
        <p:txBody>
          <a:bodyPr/>
          <a:lstStyle/>
          <a:p>
            <a:r>
              <a:rPr lang="en-GB">
                <a:solidFill>
                  <a:srgbClr val="000000"/>
                </a:solidFill>
                <a:latin typeface="Rockwell" charset="0"/>
              </a:rPr>
              <a:t>Partnership </a:t>
            </a:r>
            <a:r>
              <a:rPr lang="en-US">
                <a:solidFill>
                  <a:srgbClr val="000000"/>
                </a:solidFill>
                <a:latin typeface="Rockwell" charset="0"/>
              </a:rPr>
              <a:t>–</a:t>
            </a:r>
            <a:r>
              <a:rPr lang="en-GB">
                <a:solidFill>
                  <a:srgbClr val="000000"/>
                </a:solidFill>
                <a:latin typeface="Rockwell" charset="0"/>
              </a:rPr>
              <a:t> The Pros</a:t>
            </a:r>
            <a:br>
              <a:rPr lang="en-GB">
                <a:solidFill>
                  <a:srgbClr val="000000"/>
                </a:solidFill>
                <a:latin typeface="Rockwell" charset="0"/>
              </a:rPr>
            </a:br>
            <a:endParaRPr lang="en-US">
              <a:solidFill>
                <a:srgbClr val="000000"/>
              </a:solidFill>
              <a:latin typeface="Rockwell" charset="0"/>
            </a:endParaRPr>
          </a:p>
        </p:txBody>
      </p:sp>
      <p:sp>
        <p:nvSpPr>
          <p:cNvPr id="71683"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075097D6-F9D1-EF4E-8450-C643868840B1}" type="slidenum">
              <a:rPr lang="en-US" sz="1000">
                <a:solidFill>
                  <a:srgbClr val="9B9A98"/>
                </a:solidFill>
              </a:rPr>
              <a:pPr eaLnBrk="1" fontAlgn="base" hangingPunct="1">
                <a:spcBef>
                  <a:spcPct val="0"/>
                </a:spcBef>
                <a:spcAft>
                  <a:spcPct val="0"/>
                </a:spcAft>
              </a:pPr>
              <a:t>37</a:t>
            </a:fld>
            <a:endParaRPr lang="en-US" sz="1000">
              <a:solidFill>
                <a:srgbClr val="9B9A98"/>
              </a:solidFill>
            </a:endParaRPr>
          </a:p>
        </p:txBody>
      </p:sp>
      <p:pic>
        <p:nvPicPr>
          <p:cNvPr id="71684"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832601" y="2033588"/>
            <a:ext cx="2587625" cy="29257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71685" name="Content Placeholder 2"/>
          <p:cNvSpPr txBox="1">
            <a:spLocks/>
          </p:cNvSpPr>
          <p:nvPr/>
        </p:nvSpPr>
        <p:spPr bwMode="auto">
          <a:xfrm>
            <a:off x="1676400" y="1766888"/>
            <a:ext cx="6172200" cy="47863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54864" tIns="91440"/>
          <a:lstStyle>
            <a:lvl1pPr marL="438150" indent="-319088"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Aft>
                <a:spcPts val="1800"/>
              </a:spcAft>
              <a:buClr>
                <a:schemeClr val="accent1"/>
              </a:buClr>
              <a:buSzPct val="80000"/>
              <a:buFont typeface="Wingdings" charset="0"/>
              <a:buChar char="§"/>
            </a:pPr>
            <a:r>
              <a:rPr lang="en-GB" sz="3200">
                <a:solidFill>
                  <a:srgbClr val="000000"/>
                </a:solidFill>
                <a:latin typeface="Rockwell" charset="0"/>
              </a:rPr>
              <a:t> </a:t>
            </a:r>
            <a:r>
              <a:rPr lang="en-GB" sz="3200" b="1">
                <a:solidFill>
                  <a:srgbClr val="000000"/>
                </a:solidFill>
                <a:latin typeface="Rockwell" charset="0"/>
              </a:rPr>
              <a:t>Easy to set up</a:t>
            </a:r>
            <a:endParaRPr lang="en-GB" sz="3200">
              <a:solidFill>
                <a:srgbClr val="000000"/>
              </a:solidFill>
              <a:latin typeface="Rockwell" charset="0"/>
            </a:endParaRPr>
          </a:p>
          <a:p>
            <a:pPr eaLnBrk="1" hangingPunct="1">
              <a:spcAft>
                <a:spcPts val="1800"/>
              </a:spcAft>
              <a:buClr>
                <a:schemeClr val="accent1"/>
              </a:buClr>
              <a:buSzPct val="80000"/>
              <a:buFont typeface="Wingdings" charset="0"/>
              <a:buChar char="§"/>
            </a:pPr>
            <a:r>
              <a:rPr lang="en-GB" sz="3200" b="1">
                <a:solidFill>
                  <a:srgbClr val="000000"/>
                </a:solidFill>
                <a:latin typeface="Rockwell" charset="0"/>
              </a:rPr>
              <a:t>Shared responsibilities</a:t>
            </a:r>
            <a:endParaRPr lang="en-GB" sz="3200">
              <a:solidFill>
                <a:srgbClr val="000000"/>
              </a:solidFill>
              <a:latin typeface="Rockwell" charset="0"/>
            </a:endParaRPr>
          </a:p>
          <a:p>
            <a:pPr eaLnBrk="1" hangingPunct="1">
              <a:spcAft>
                <a:spcPts val="1800"/>
              </a:spcAft>
              <a:buClr>
                <a:schemeClr val="accent1"/>
              </a:buClr>
              <a:buSzPct val="80000"/>
              <a:buFont typeface="Wingdings" charset="0"/>
              <a:buChar char="§"/>
            </a:pPr>
            <a:r>
              <a:rPr lang="en-GB" sz="3200" b="1">
                <a:solidFill>
                  <a:srgbClr val="000000"/>
                </a:solidFill>
                <a:latin typeface="Rockwell" charset="0"/>
              </a:rPr>
              <a:t>Mutual support and motivation</a:t>
            </a:r>
            <a:endParaRPr lang="en-GB" sz="3200">
              <a:solidFill>
                <a:srgbClr val="000000"/>
              </a:solidFill>
              <a:latin typeface="Rockwell" charset="0"/>
            </a:endParaRPr>
          </a:p>
          <a:p>
            <a:pPr eaLnBrk="1" hangingPunct="1">
              <a:spcAft>
                <a:spcPts val="1800"/>
              </a:spcAft>
              <a:buClr>
                <a:schemeClr val="accent1"/>
              </a:buClr>
              <a:buSzPct val="80000"/>
              <a:buFont typeface="Wingdings" charset="0"/>
              <a:buChar char="§"/>
            </a:pPr>
            <a:r>
              <a:rPr lang="en-GB" sz="3200" b="1">
                <a:solidFill>
                  <a:srgbClr val="000000"/>
                </a:solidFill>
                <a:latin typeface="Rockwell" charset="0"/>
              </a:rPr>
              <a:t>More than the sum of the parts</a:t>
            </a:r>
            <a:endParaRPr lang="en-US" sz="3200">
              <a:solidFill>
                <a:srgbClr val="000000"/>
              </a:solidFill>
              <a:latin typeface="Rockwell" charset="0"/>
            </a:endParaRPr>
          </a:p>
        </p:txBody>
      </p:sp>
    </p:spTree>
    <p:extLst>
      <p:ext uri="{BB962C8B-B14F-4D97-AF65-F5344CB8AC3E}">
        <p14:creationId xmlns:p14="http://schemas.microsoft.com/office/powerpoint/2010/main" val="4162843243"/>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p:cNvSpPr>
            <a:spLocks noGrp="1"/>
          </p:cNvSpPr>
          <p:nvPr>
            <p:ph type="title"/>
          </p:nvPr>
        </p:nvSpPr>
        <p:spPr/>
        <p:txBody>
          <a:bodyPr/>
          <a:lstStyle/>
          <a:p>
            <a:r>
              <a:rPr lang="en-GB">
                <a:solidFill>
                  <a:srgbClr val="000000"/>
                </a:solidFill>
                <a:latin typeface="Rockwell" charset="0"/>
              </a:rPr>
              <a:t>Partnership </a:t>
            </a:r>
            <a:r>
              <a:rPr lang="en-US">
                <a:solidFill>
                  <a:srgbClr val="000000"/>
                </a:solidFill>
                <a:latin typeface="Rockwell" charset="0"/>
              </a:rPr>
              <a:t>–</a:t>
            </a:r>
            <a:r>
              <a:rPr lang="en-GB">
                <a:solidFill>
                  <a:srgbClr val="000000"/>
                </a:solidFill>
                <a:latin typeface="Rockwell" charset="0"/>
              </a:rPr>
              <a:t> The Cons</a:t>
            </a:r>
            <a:endParaRPr lang="en-US">
              <a:solidFill>
                <a:srgbClr val="000000"/>
              </a:solidFill>
              <a:latin typeface="Rockwell" charset="0"/>
            </a:endParaRPr>
          </a:p>
        </p:txBody>
      </p:sp>
      <p:sp>
        <p:nvSpPr>
          <p:cNvPr id="73731" name="Content Placeholder 2"/>
          <p:cNvSpPr>
            <a:spLocks noGrp="1"/>
          </p:cNvSpPr>
          <p:nvPr>
            <p:ph idx="1"/>
          </p:nvPr>
        </p:nvSpPr>
        <p:spPr>
          <a:xfrm>
            <a:off x="3733801" y="1417638"/>
            <a:ext cx="4162425" cy="2895600"/>
          </a:xfrm>
        </p:spPr>
        <p:txBody>
          <a:bodyPr/>
          <a:lstStyle/>
          <a:p>
            <a:pPr>
              <a:spcAft>
                <a:spcPts val="1200"/>
              </a:spcAft>
              <a:buFont typeface="Wingdings" charset="0"/>
              <a:buChar char="§"/>
            </a:pPr>
            <a:r>
              <a:rPr lang="en-GB" b="1">
                <a:solidFill>
                  <a:srgbClr val="000000"/>
                </a:solidFill>
                <a:latin typeface="Rockwell" charset="0"/>
              </a:rPr>
              <a:t>Shared profits</a:t>
            </a:r>
            <a:endParaRPr lang="en-GB">
              <a:solidFill>
                <a:srgbClr val="000000"/>
              </a:solidFill>
              <a:latin typeface="Rockwell" charset="0"/>
            </a:endParaRPr>
          </a:p>
          <a:p>
            <a:pPr>
              <a:spcAft>
                <a:spcPts val="1200"/>
              </a:spcAft>
              <a:buFont typeface="Wingdings" charset="0"/>
              <a:buChar char="§"/>
            </a:pPr>
            <a:r>
              <a:rPr lang="en-GB" b="1">
                <a:solidFill>
                  <a:srgbClr val="000000"/>
                </a:solidFill>
                <a:latin typeface="Rockwell" charset="0"/>
              </a:rPr>
              <a:t>Unlimited liability</a:t>
            </a:r>
            <a:endParaRPr lang="en-GB">
              <a:solidFill>
                <a:srgbClr val="000000"/>
              </a:solidFill>
              <a:latin typeface="Rockwell" charset="0"/>
            </a:endParaRPr>
          </a:p>
          <a:p>
            <a:pPr>
              <a:spcAft>
                <a:spcPts val="1200"/>
              </a:spcAft>
              <a:buFont typeface="Wingdings" charset="0"/>
              <a:buChar char="§"/>
            </a:pPr>
            <a:r>
              <a:rPr lang="en-GB" b="1">
                <a:solidFill>
                  <a:srgbClr val="000000"/>
                </a:solidFill>
                <a:latin typeface="Rockwell" charset="0"/>
              </a:rPr>
              <a:t>Lack of control</a:t>
            </a:r>
            <a:endParaRPr lang="en-GB">
              <a:solidFill>
                <a:srgbClr val="000000"/>
              </a:solidFill>
              <a:latin typeface="Rockwell" charset="0"/>
            </a:endParaRPr>
          </a:p>
          <a:p>
            <a:pPr>
              <a:spcAft>
                <a:spcPts val="1200"/>
              </a:spcAft>
              <a:buFont typeface="Wingdings" charset="0"/>
              <a:buChar char="§"/>
            </a:pPr>
            <a:endParaRPr lang="en-US">
              <a:solidFill>
                <a:srgbClr val="000000"/>
              </a:solidFill>
              <a:latin typeface="Rockwell" charset="0"/>
            </a:endParaRPr>
          </a:p>
        </p:txBody>
      </p:sp>
      <p:sp>
        <p:nvSpPr>
          <p:cNvPr id="73732"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8C8CFF4E-AAC2-3542-A116-CC1EA6E6E3C4}" type="slidenum">
              <a:rPr lang="en-US" sz="1000">
                <a:solidFill>
                  <a:srgbClr val="9B9A98"/>
                </a:solidFill>
              </a:rPr>
              <a:pPr eaLnBrk="1" fontAlgn="base" hangingPunct="1">
                <a:spcBef>
                  <a:spcPct val="0"/>
                </a:spcBef>
                <a:spcAft>
                  <a:spcPct val="0"/>
                </a:spcAft>
              </a:pPr>
              <a:t>38</a:t>
            </a:fld>
            <a:endParaRPr lang="en-US" sz="1000">
              <a:solidFill>
                <a:srgbClr val="9B9A98"/>
              </a:solidFill>
            </a:endParaRPr>
          </a:p>
        </p:txBody>
      </p:sp>
      <p:pic>
        <p:nvPicPr>
          <p:cNvPr id="73733" name="Picture 3" descr="Screen Shot 2012-11-17 at 11.51.00.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84551" y="3429000"/>
            <a:ext cx="4727575" cy="19494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719551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Title 1"/>
          <p:cNvSpPr>
            <a:spLocks noGrp="1"/>
          </p:cNvSpPr>
          <p:nvPr>
            <p:ph type="title"/>
          </p:nvPr>
        </p:nvSpPr>
        <p:spPr>
          <a:xfrm>
            <a:off x="1981200" y="347664"/>
            <a:ext cx="8229600" cy="1252537"/>
          </a:xfrm>
        </p:spPr>
        <p:txBody>
          <a:bodyPr>
            <a:normAutofit fontScale="90000"/>
          </a:bodyPr>
          <a:lstStyle/>
          <a:p>
            <a:r>
              <a:rPr lang="en-GB">
                <a:latin typeface="Rockwell" charset="0"/>
              </a:rPr>
              <a:t>How To Set Up As An Ordinary Partnership</a:t>
            </a:r>
            <a:br>
              <a:rPr lang="en-GB">
                <a:latin typeface="Rockwell" charset="0"/>
              </a:rPr>
            </a:br>
            <a:endParaRPr lang="en-US">
              <a:latin typeface="Rockwell" charset="0"/>
            </a:endParaRPr>
          </a:p>
        </p:txBody>
      </p:sp>
      <p:sp>
        <p:nvSpPr>
          <p:cNvPr id="75778" name="Content Placeholder 2"/>
          <p:cNvSpPr>
            <a:spLocks noGrp="1"/>
          </p:cNvSpPr>
          <p:nvPr>
            <p:ph idx="1"/>
          </p:nvPr>
        </p:nvSpPr>
        <p:spPr>
          <a:xfrm>
            <a:off x="1752600" y="1268413"/>
            <a:ext cx="8686800" cy="4100512"/>
          </a:xfrm>
        </p:spPr>
        <p:txBody>
          <a:bodyPr>
            <a:normAutofit fontScale="92500" lnSpcReduction="10000"/>
          </a:bodyPr>
          <a:lstStyle/>
          <a:p>
            <a:pPr>
              <a:buFont typeface="Wingdings 2" charset="0"/>
              <a:buNone/>
            </a:pPr>
            <a:r>
              <a:rPr lang="en-GB" sz="2600" b="1">
                <a:latin typeface="Rockwell" charset="0"/>
              </a:rPr>
              <a:t>Step 1</a:t>
            </a:r>
            <a:endParaRPr lang="en-GB" sz="2600">
              <a:latin typeface="Rockwell" charset="0"/>
            </a:endParaRPr>
          </a:p>
          <a:p>
            <a:r>
              <a:rPr lang="en-GB" sz="2600">
                <a:latin typeface="Rockwell" charset="0"/>
              </a:rPr>
              <a:t>You must register as self-employed with HMRC</a:t>
            </a:r>
          </a:p>
          <a:p>
            <a:r>
              <a:rPr lang="en-GB" sz="2600">
                <a:latin typeface="Rockwell" charset="0"/>
              </a:rPr>
              <a:t>Register your partnership's existence and register for VAT if you expect a turnover of more than £82,000 a year</a:t>
            </a:r>
          </a:p>
          <a:p>
            <a:pPr>
              <a:buFont typeface="Wingdings 2" charset="0"/>
              <a:buNone/>
            </a:pPr>
            <a:endParaRPr lang="en-GB" sz="2600" b="1">
              <a:latin typeface="Rockwell" charset="0"/>
            </a:endParaRPr>
          </a:p>
          <a:p>
            <a:pPr>
              <a:buFont typeface="Wingdings 2" charset="0"/>
              <a:buNone/>
            </a:pPr>
            <a:r>
              <a:rPr lang="en-GB" sz="2600" b="1">
                <a:latin typeface="Rockwell" charset="0"/>
              </a:rPr>
              <a:t>Step 2</a:t>
            </a:r>
            <a:endParaRPr lang="en-GB" sz="2600">
              <a:latin typeface="Rockwell" charset="0"/>
            </a:endParaRPr>
          </a:p>
          <a:p>
            <a:r>
              <a:rPr lang="en-GB" sz="2600">
                <a:latin typeface="Rockwell" charset="0"/>
              </a:rPr>
              <a:t>	Appoint the nominated officer</a:t>
            </a:r>
          </a:p>
          <a:p>
            <a:pPr>
              <a:buFont typeface="Wingdings 2" charset="0"/>
              <a:buNone/>
            </a:pPr>
            <a:endParaRPr lang="en-GB" sz="2600" b="1">
              <a:latin typeface="Rockwell" charset="0"/>
            </a:endParaRPr>
          </a:p>
          <a:p>
            <a:pPr>
              <a:buFont typeface="Wingdings 2" charset="0"/>
              <a:buNone/>
            </a:pPr>
            <a:r>
              <a:rPr lang="en-GB" sz="2600" b="1">
                <a:latin typeface="Rockwell" charset="0"/>
              </a:rPr>
              <a:t>Step 3</a:t>
            </a:r>
            <a:endParaRPr lang="en-GB" sz="2600">
              <a:latin typeface="Rockwell" charset="0"/>
            </a:endParaRPr>
          </a:p>
          <a:p>
            <a:r>
              <a:rPr lang="en-GB" sz="2600">
                <a:latin typeface="Rockwell" charset="0"/>
              </a:rPr>
              <a:t>	Establish a deed of partnership</a:t>
            </a:r>
          </a:p>
          <a:p>
            <a:endParaRPr lang="en-GB" sz="2600">
              <a:latin typeface="Rockwell" charset="0"/>
            </a:endParaRPr>
          </a:p>
          <a:p>
            <a:endParaRPr lang="en-GB" sz="2600">
              <a:latin typeface="Rockwell" charset="0"/>
            </a:endParaRPr>
          </a:p>
        </p:txBody>
      </p:sp>
      <p:sp>
        <p:nvSpPr>
          <p:cNvPr id="75779"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8EAC16A1-982D-5C4D-8362-F84CABFA1C02}" type="slidenum">
              <a:rPr lang="en-US" sz="1000">
                <a:solidFill>
                  <a:srgbClr val="9B9A98"/>
                </a:solidFill>
              </a:rPr>
              <a:pPr eaLnBrk="1" fontAlgn="base" hangingPunct="1">
                <a:spcBef>
                  <a:spcPct val="0"/>
                </a:spcBef>
                <a:spcAft>
                  <a:spcPct val="0"/>
                </a:spcAft>
              </a:pPr>
              <a:t>39</a:t>
            </a:fld>
            <a:endParaRPr lang="en-US" sz="1000">
              <a:solidFill>
                <a:srgbClr val="9B9A98"/>
              </a:solidFill>
            </a:endParaRPr>
          </a:p>
        </p:txBody>
      </p:sp>
    </p:spTree>
    <p:extLst>
      <p:ext uri="{BB962C8B-B14F-4D97-AF65-F5344CB8AC3E}">
        <p14:creationId xmlns:p14="http://schemas.microsoft.com/office/powerpoint/2010/main" val="2537979881"/>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Title 1"/>
          <p:cNvSpPr>
            <a:spLocks noGrp="1"/>
          </p:cNvSpPr>
          <p:nvPr>
            <p:ph type="title"/>
          </p:nvPr>
        </p:nvSpPr>
        <p:spPr>
          <a:xfrm>
            <a:off x="1981200" y="347664"/>
            <a:ext cx="8229600" cy="1252537"/>
          </a:xfrm>
        </p:spPr>
        <p:txBody>
          <a:bodyPr/>
          <a:lstStyle/>
          <a:p>
            <a:r>
              <a:rPr lang="en-GB" sz="4000">
                <a:latin typeface="Rockwell" charset="0"/>
              </a:rPr>
              <a:t>The Partnership: Another Option</a:t>
            </a:r>
            <a:br>
              <a:rPr lang="en-GB" sz="4000">
                <a:latin typeface="Rockwell" charset="0"/>
              </a:rPr>
            </a:br>
            <a:endParaRPr lang="en-US" sz="4000">
              <a:latin typeface="Rockwell" charset="0"/>
            </a:endParaRPr>
          </a:p>
        </p:txBody>
      </p:sp>
      <p:sp>
        <p:nvSpPr>
          <p:cNvPr id="77826" name="Content Placeholder 2"/>
          <p:cNvSpPr>
            <a:spLocks noGrp="1"/>
          </p:cNvSpPr>
          <p:nvPr>
            <p:ph idx="1"/>
          </p:nvPr>
        </p:nvSpPr>
        <p:spPr>
          <a:xfrm>
            <a:off x="1703388" y="1268413"/>
            <a:ext cx="8736012" cy="4800600"/>
          </a:xfrm>
        </p:spPr>
        <p:txBody>
          <a:bodyPr/>
          <a:lstStyle/>
          <a:p>
            <a:pPr>
              <a:spcAft>
                <a:spcPts val="1200"/>
              </a:spcAft>
              <a:buSzPct val="120000"/>
              <a:buFont typeface="Wingdings" charset="0"/>
              <a:buChar char=""/>
            </a:pPr>
            <a:r>
              <a:rPr lang="en-GB" sz="2600">
                <a:latin typeface="Rockwell" charset="0"/>
              </a:rPr>
              <a:t>With a </a:t>
            </a:r>
            <a:r>
              <a:rPr lang="en-GB" sz="2600" b="1">
                <a:latin typeface="Rockwell" charset="0"/>
              </a:rPr>
              <a:t>Limited Liability Partnership </a:t>
            </a:r>
            <a:r>
              <a:rPr lang="en-GB" sz="2600">
                <a:latin typeface="Rockwell" charset="0"/>
              </a:rPr>
              <a:t>(LLP) the business, rather than the individual partner (member), carries the legal liability for its debts. </a:t>
            </a:r>
          </a:p>
          <a:p>
            <a:pPr>
              <a:spcAft>
                <a:spcPts val="1200"/>
              </a:spcAft>
              <a:buSzPct val="120000"/>
              <a:buFont typeface="Wingdings" charset="0"/>
              <a:buChar char=""/>
            </a:pPr>
            <a:r>
              <a:rPr lang="en-GB" sz="2600">
                <a:latin typeface="Rockwell" charset="0"/>
              </a:rPr>
              <a:t>An LLP gives its members protection from personal bankruptcy and from the actions of 'rogue members' who act without the authority of the others, but the same tax advantages as trading as a partnership. </a:t>
            </a:r>
          </a:p>
          <a:p>
            <a:pPr>
              <a:spcAft>
                <a:spcPts val="1200"/>
              </a:spcAft>
              <a:buSzPct val="120000"/>
              <a:buFont typeface="Wingdings" charset="0"/>
              <a:buChar char=""/>
            </a:pPr>
            <a:r>
              <a:rPr lang="en-GB" sz="2600">
                <a:latin typeface="Rockwell" charset="0"/>
              </a:rPr>
              <a:t>Its accounts will generally have to be audited and filed at Companies House.</a:t>
            </a:r>
          </a:p>
          <a:p>
            <a:pPr>
              <a:spcAft>
                <a:spcPts val="1200"/>
              </a:spcAft>
              <a:buSzPct val="120000"/>
              <a:buFont typeface="Wingdings" charset="0"/>
              <a:buChar char=""/>
            </a:pPr>
            <a:endParaRPr lang="en-US" sz="2600">
              <a:latin typeface="Rockwell" charset="0"/>
            </a:endParaRPr>
          </a:p>
        </p:txBody>
      </p:sp>
      <p:sp>
        <p:nvSpPr>
          <p:cNvPr id="77827"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8487D453-9F29-DC4D-B5F1-2381CA6219BD}" type="slidenum">
              <a:rPr lang="en-US" sz="1000">
                <a:solidFill>
                  <a:srgbClr val="9B9A98"/>
                </a:solidFill>
              </a:rPr>
              <a:pPr eaLnBrk="1" fontAlgn="base" hangingPunct="1">
                <a:spcBef>
                  <a:spcPct val="0"/>
                </a:spcBef>
                <a:spcAft>
                  <a:spcPct val="0"/>
                </a:spcAft>
              </a:pPr>
              <a:t>40</a:t>
            </a:fld>
            <a:endParaRPr lang="en-US" sz="1000">
              <a:solidFill>
                <a:srgbClr val="9B9A98"/>
              </a:solidFill>
            </a:endParaRPr>
          </a:p>
        </p:txBody>
      </p:sp>
    </p:spTree>
    <p:extLst>
      <p:ext uri="{BB962C8B-B14F-4D97-AF65-F5344CB8AC3E}">
        <p14:creationId xmlns:p14="http://schemas.microsoft.com/office/powerpoint/2010/main" val="566695452"/>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Title 1"/>
          <p:cNvSpPr>
            <a:spLocks noGrp="1"/>
          </p:cNvSpPr>
          <p:nvPr>
            <p:ph type="title"/>
          </p:nvPr>
        </p:nvSpPr>
        <p:spPr/>
        <p:txBody>
          <a:bodyPr/>
          <a:lstStyle/>
          <a:p>
            <a:r>
              <a:rPr lang="en-US">
                <a:latin typeface="Franklin Gothic Book" charset="0"/>
              </a:rPr>
              <a:t>Setting Up An LLP</a:t>
            </a:r>
          </a:p>
        </p:txBody>
      </p:sp>
      <p:sp>
        <p:nvSpPr>
          <p:cNvPr id="79874" name="Content Placeholder 2"/>
          <p:cNvSpPr>
            <a:spLocks noGrp="1"/>
          </p:cNvSpPr>
          <p:nvPr>
            <p:ph idx="1"/>
          </p:nvPr>
        </p:nvSpPr>
        <p:spPr>
          <a:xfrm>
            <a:off x="1981200" y="1600201"/>
            <a:ext cx="8458200" cy="4525963"/>
          </a:xfrm>
        </p:spPr>
        <p:txBody>
          <a:bodyPr>
            <a:normAutofit lnSpcReduction="10000"/>
          </a:bodyPr>
          <a:lstStyle/>
          <a:p>
            <a:r>
              <a:rPr lang="en-US" sz="2400">
                <a:latin typeface="Arial" charset="0"/>
              </a:rPr>
              <a:t>LLPs can be established by at least two people who share the responsibilities for running the business. </a:t>
            </a:r>
          </a:p>
          <a:p>
            <a:endParaRPr lang="en-US" sz="2400">
              <a:latin typeface="Arial" charset="0"/>
            </a:endParaRPr>
          </a:p>
          <a:p>
            <a:r>
              <a:rPr lang="en-US" sz="2400">
                <a:latin typeface="Arial" charset="0"/>
              </a:rPr>
              <a:t>These members enjoy flexible management framework, tax benefits and profit allocation of a general partnership structure, but they also benefit from the reduced financial liability of a limited company.</a:t>
            </a:r>
          </a:p>
          <a:p>
            <a:endParaRPr lang="en-US" sz="2400">
              <a:latin typeface="Arial" charset="0"/>
            </a:endParaRPr>
          </a:p>
          <a:p>
            <a:r>
              <a:rPr lang="en-US" sz="2400">
                <a:latin typeface="Arial" charset="0"/>
              </a:rPr>
              <a:t>This reduced financial responsibility is quite advantageous, as it safeguards the personal finances of members more than their capital contribution or any financial commitment they might have made to the LLP. </a:t>
            </a:r>
          </a:p>
        </p:txBody>
      </p:sp>
      <p:sp>
        <p:nvSpPr>
          <p:cNvPr id="6" name="Slide Number Placeholder 5"/>
          <p:cNvSpPr>
            <a:spLocks noGrp="1"/>
          </p:cNvSpPr>
          <p:nvPr>
            <p:ph type="sldNum" sz="quarter" idx="12"/>
          </p:nvPr>
        </p:nvSpPr>
        <p:spPr/>
        <p:txBody>
          <a:bodyPr/>
          <a:lstStyle/>
          <a:p>
            <a:pPr>
              <a:defRPr/>
            </a:pPr>
            <a:fld id="{E003CC1D-10C6-5749-9402-38ED01D32F00}" type="slidenum">
              <a:rPr lang="en-US"/>
              <a:pPr>
                <a:defRPr/>
              </a:pPr>
              <a:t>41</a:t>
            </a:fld>
            <a:endParaRPr lang="en-US"/>
          </a:p>
        </p:txBody>
      </p:sp>
    </p:spTree>
    <p:extLst>
      <p:ext uri="{BB962C8B-B14F-4D97-AF65-F5344CB8AC3E}">
        <p14:creationId xmlns:p14="http://schemas.microsoft.com/office/powerpoint/2010/main" val="3699328673"/>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Title 1"/>
          <p:cNvSpPr>
            <a:spLocks noGrp="1"/>
          </p:cNvSpPr>
          <p:nvPr>
            <p:ph type="title"/>
          </p:nvPr>
        </p:nvSpPr>
        <p:spPr/>
        <p:txBody>
          <a:bodyPr/>
          <a:lstStyle/>
          <a:p>
            <a:r>
              <a:rPr lang="en-US">
                <a:latin typeface="Franklin Gothic Book" charset="0"/>
              </a:rPr>
              <a:t>When Is An LLP Advisable?</a:t>
            </a:r>
          </a:p>
        </p:txBody>
      </p:sp>
      <p:sp>
        <p:nvSpPr>
          <p:cNvPr id="81922" name="Content Placeholder 2"/>
          <p:cNvSpPr>
            <a:spLocks noGrp="1"/>
          </p:cNvSpPr>
          <p:nvPr>
            <p:ph idx="1"/>
          </p:nvPr>
        </p:nvSpPr>
        <p:spPr/>
        <p:txBody>
          <a:bodyPr/>
          <a:lstStyle/>
          <a:p>
            <a:r>
              <a:rPr lang="en-US" sz="2000">
                <a:latin typeface="Arial" charset="0"/>
              </a:rPr>
              <a:t>Should you desire to structure your business like a flexible partnership.</a:t>
            </a:r>
          </a:p>
          <a:p>
            <a:r>
              <a:rPr lang="en-US" sz="2000">
                <a:latin typeface="Arial" charset="0"/>
              </a:rPr>
              <a:t>Should you desire to establish a joint business enterprise in a controlled profession, for instance: dentistry, legal, dental, chartered accountancy and surveying.</a:t>
            </a:r>
          </a:p>
          <a:p>
            <a:r>
              <a:rPr lang="en-US" sz="2000">
                <a:latin typeface="Arial" charset="0"/>
              </a:rPr>
              <a:t>You are presently running your enterprise as a common unincorporated partnership, however wish to preserve your personal financial situation from possible business liability incidents.</a:t>
            </a:r>
          </a:p>
          <a:p>
            <a:r>
              <a:rPr lang="en-US" sz="2000">
                <a:latin typeface="Arial" charset="0"/>
              </a:rPr>
              <a:t>Your current partnership offers to accept high-value contracts from larger corporations.</a:t>
            </a:r>
          </a:p>
          <a:p>
            <a:r>
              <a:rPr lang="en-US" sz="2000">
                <a:latin typeface="Arial" charset="0"/>
              </a:rPr>
              <a:t>Your current partnership offers to perform business functions that could most likely result in liability claims. </a:t>
            </a:r>
          </a:p>
        </p:txBody>
      </p:sp>
      <p:sp>
        <p:nvSpPr>
          <p:cNvPr id="6" name="Slide Number Placeholder 5"/>
          <p:cNvSpPr>
            <a:spLocks noGrp="1"/>
          </p:cNvSpPr>
          <p:nvPr>
            <p:ph type="sldNum" sz="quarter" idx="12"/>
          </p:nvPr>
        </p:nvSpPr>
        <p:spPr/>
        <p:txBody>
          <a:bodyPr/>
          <a:lstStyle/>
          <a:p>
            <a:pPr>
              <a:defRPr/>
            </a:pPr>
            <a:fld id="{DE2D3B0A-7FB3-1C44-844B-A220D7BD6392}" type="slidenum">
              <a:rPr lang="en-US"/>
              <a:pPr>
                <a:defRPr/>
              </a:pPr>
              <a:t>42</a:t>
            </a:fld>
            <a:endParaRPr lang="en-US"/>
          </a:p>
        </p:txBody>
      </p:sp>
    </p:spTree>
    <p:extLst>
      <p:ext uri="{BB962C8B-B14F-4D97-AF65-F5344CB8AC3E}">
        <p14:creationId xmlns:p14="http://schemas.microsoft.com/office/powerpoint/2010/main" val="4269571224"/>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Title 1"/>
          <p:cNvSpPr>
            <a:spLocks noGrp="1"/>
          </p:cNvSpPr>
          <p:nvPr>
            <p:ph type="title"/>
          </p:nvPr>
        </p:nvSpPr>
        <p:spPr/>
        <p:txBody>
          <a:bodyPr/>
          <a:lstStyle/>
          <a:p>
            <a:r>
              <a:rPr lang="en-US">
                <a:latin typeface="Franklin Gothic Book" charset="0"/>
              </a:rPr>
              <a:t>Partnership Agreement</a:t>
            </a:r>
          </a:p>
        </p:txBody>
      </p:sp>
      <p:sp>
        <p:nvSpPr>
          <p:cNvPr id="3" name="Content Placeholder 2"/>
          <p:cNvSpPr>
            <a:spLocks noGrp="1"/>
          </p:cNvSpPr>
          <p:nvPr>
            <p:ph idx="1"/>
          </p:nvPr>
        </p:nvSpPr>
        <p:spPr/>
        <p:txBody>
          <a:bodyPr/>
          <a:lstStyle/>
          <a:p>
            <a:pPr>
              <a:defRPr/>
            </a:pPr>
            <a:r>
              <a:rPr lang="en-US" sz="2000" dirty="0"/>
              <a:t>A General Partnership Agreement, also known as a Business Partnership Agreement or Partnership Contract, is a form that establishes the rights and responsibilities of each partner in a for-profit business partnership, as well as the profit and loss distribution of each partner.</a:t>
            </a:r>
          </a:p>
          <a:p>
            <a:pPr marL="36512" indent="0">
              <a:buNone/>
              <a:defRPr/>
            </a:pPr>
            <a:endParaRPr lang="en-US" sz="2000" dirty="0"/>
          </a:p>
          <a:p>
            <a:pPr>
              <a:defRPr/>
            </a:pPr>
            <a:r>
              <a:rPr lang="en-US" sz="2000" dirty="0"/>
              <a:t>It's important to have a written Partnership Agreement because it sets up all the rules, responsibilities, and financial details of a business partnership and its general partners.</a:t>
            </a:r>
          </a:p>
          <a:p>
            <a:pPr>
              <a:defRPr/>
            </a:pPr>
            <a:endParaRPr lang="en-US" sz="2000" dirty="0"/>
          </a:p>
          <a:p>
            <a:pPr>
              <a:defRPr/>
            </a:pPr>
            <a:r>
              <a:rPr lang="en-US" sz="2000" dirty="0"/>
              <a:t>Creating a written contract also lessens the possibility of disputes between partners at a later date because the rules for the partnership were previously agreed to and signed by all the partners.</a:t>
            </a:r>
          </a:p>
          <a:p>
            <a:pPr>
              <a:defRPr/>
            </a:pPr>
            <a:endParaRPr lang="en-US" sz="2000" dirty="0"/>
          </a:p>
        </p:txBody>
      </p:sp>
      <p:sp>
        <p:nvSpPr>
          <p:cNvPr id="6" name="Slide Number Placeholder 5"/>
          <p:cNvSpPr>
            <a:spLocks noGrp="1"/>
          </p:cNvSpPr>
          <p:nvPr>
            <p:ph type="sldNum" sz="quarter" idx="12"/>
          </p:nvPr>
        </p:nvSpPr>
        <p:spPr/>
        <p:txBody>
          <a:bodyPr/>
          <a:lstStyle/>
          <a:p>
            <a:pPr>
              <a:defRPr/>
            </a:pPr>
            <a:fld id="{3AA8F2E0-BB46-EF4B-9036-74B3D89B5665}" type="slidenum">
              <a:rPr lang="en-US"/>
              <a:pPr>
                <a:defRPr/>
              </a:pPr>
              <a:t>43</a:t>
            </a:fld>
            <a:endParaRPr lang="en-US"/>
          </a:p>
        </p:txBody>
      </p:sp>
      <p:sp>
        <p:nvSpPr>
          <p:cNvPr id="82948" name="Rectangle 7"/>
          <p:cNvSpPr>
            <a:spLocks noChangeArrowheads="1"/>
          </p:cNvSpPr>
          <p:nvPr/>
        </p:nvSpPr>
        <p:spPr bwMode="auto">
          <a:xfrm>
            <a:off x="5591175" y="6035675"/>
            <a:ext cx="4572000" cy="369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p>
            <a:pPr algn="r"/>
            <a:r>
              <a:rPr lang="en-US">
                <a:hlinkClick r:id="rId3"/>
              </a:rPr>
              <a:t>Law Depot</a:t>
            </a:r>
            <a:r>
              <a:rPr lang="en-US"/>
              <a:t> </a:t>
            </a:r>
          </a:p>
        </p:txBody>
      </p:sp>
    </p:spTree>
    <p:extLst>
      <p:ext uri="{BB962C8B-B14F-4D97-AF65-F5344CB8AC3E}">
        <p14:creationId xmlns:p14="http://schemas.microsoft.com/office/powerpoint/2010/main" val="1139928046"/>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Title 1"/>
          <p:cNvSpPr>
            <a:spLocks noGrp="1"/>
          </p:cNvSpPr>
          <p:nvPr>
            <p:ph type="title"/>
          </p:nvPr>
        </p:nvSpPr>
        <p:spPr>
          <a:xfrm>
            <a:off x="1828800" y="76201"/>
            <a:ext cx="8839200" cy="1433513"/>
          </a:xfrm>
        </p:spPr>
        <p:txBody>
          <a:bodyPr/>
          <a:lstStyle/>
          <a:p>
            <a:r>
              <a:rPr lang="en-GB">
                <a:latin typeface="Rockwell" charset="0"/>
              </a:rPr>
              <a:t>Private Limited Liability Company</a:t>
            </a:r>
            <a:endParaRPr lang="en-US">
              <a:latin typeface="Rockwell" charset="0"/>
            </a:endParaRPr>
          </a:p>
        </p:txBody>
      </p:sp>
      <p:sp>
        <p:nvSpPr>
          <p:cNvPr id="84994" name="Content Placeholder 2"/>
          <p:cNvSpPr>
            <a:spLocks noGrp="1"/>
          </p:cNvSpPr>
          <p:nvPr>
            <p:ph idx="1"/>
          </p:nvPr>
        </p:nvSpPr>
        <p:spPr>
          <a:xfrm>
            <a:off x="1809750" y="1196976"/>
            <a:ext cx="8534400" cy="4100513"/>
          </a:xfrm>
        </p:spPr>
        <p:txBody>
          <a:bodyPr>
            <a:normAutofit lnSpcReduction="10000"/>
          </a:bodyPr>
          <a:lstStyle/>
          <a:p>
            <a:pPr>
              <a:spcAft>
                <a:spcPts val="1200"/>
              </a:spcAft>
              <a:buSzPct val="120000"/>
              <a:buFont typeface="Wingdings" charset="0"/>
              <a:buChar char=""/>
            </a:pPr>
            <a:r>
              <a:rPr lang="en-GB" sz="2600">
                <a:latin typeface="Rockwell" charset="0"/>
              </a:rPr>
              <a:t>A corporate organisation owned by its shareholders but which has a separate legal entity from its owners.</a:t>
            </a:r>
          </a:p>
          <a:p>
            <a:pPr>
              <a:spcAft>
                <a:spcPts val="1200"/>
              </a:spcAft>
              <a:buSzPct val="120000"/>
              <a:buFont typeface="Wingdings" charset="0"/>
              <a:buChar char=""/>
            </a:pPr>
            <a:r>
              <a:rPr lang="en-GB" sz="2600">
                <a:latin typeface="Rockwell" charset="0"/>
              </a:rPr>
              <a:t>The legal structure of the limited company limits the shareholders' liability for the company's debt to any amount still owed for the shares they have purchased. </a:t>
            </a:r>
          </a:p>
          <a:p>
            <a:pPr>
              <a:spcAft>
                <a:spcPts val="1200"/>
              </a:spcAft>
              <a:buSzPct val="120000"/>
              <a:buFont typeface="Wingdings" charset="0"/>
              <a:buChar char=""/>
            </a:pPr>
            <a:r>
              <a:rPr lang="en-GB" sz="2600">
                <a:latin typeface="Rockwell" charset="0"/>
              </a:rPr>
              <a:t>The shareholders share the profit generated in the form of a dividend</a:t>
            </a:r>
          </a:p>
          <a:p>
            <a:pPr>
              <a:spcAft>
                <a:spcPts val="1200"/>
              </a:spcAft>
              <a:buSzPct val="120000"/>
              <a:buFont typeface="Wingdings" charset="0"/>
              <a:buChar char=""/>
            </a:pPr>
            <a:r>
              <a:rPr lang="en-GB" sz="2600">
                <a:latin typeface="Rockwell" charset="0"/>
              </a:rPr>
              <a:t>Shares cannot be offered to the public and there is no minimum share capital requirement.</a:t>
            </a:r>
          </a:p>
          <a:p>
            <a:pPr>
              <a:spcAft>
                <a:spcPts val="1200"/>
              </a:spcAft>
              <a:buSzPct val="120000"/>
              <a:buFont typeface="Wingdings" charset="0"/>
              <a:buChar char=""/>
            </a:pPr>
            <a:endParaRPr lang="en-US" sz="2600">
              <a:latin typeface="Rockwell" charset="0"/>
            </a:endParaRPr>
          </a:p>
        </p:txBody>
      </p:sp>
      <p:sp>
        <p:nvSpPr>
          <p:cNvPr id="84995"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F4F60A0C-B36B-D04B-A4E7-6278F65756C0}" type="slidenum">
              <a:rPr lang="en-US" sz="1000">
                <a:solidFill>
                  <a:srgbClr val="9B9A98"/>
                </a:solidFill>
              </a:rPr>
              <a:pPr eaLnBrk="1" fontAlgn="base" hangingPunct="1">
                <a:spcBef>
                  <a:spcPct val="0"/>
                </a:spcBef>
                <a:spcAft>
                  <a:spcPct val="0"/>
                </a:spcAft>
              </a:pPr>
              <a:t>44</a:t>
            </a:fld>
            <a:endParaRPr lang="en-US" sz="1000">
              <a:solidFill>
                <a:srgbClr val="9B9A98"/>
              </a:solidFill>
            </a:endParaRPr>
          </a:p>
        </p:txBody>
      </p:sp>
    </p:spTree>
    <p:extLst>
      <p:ext uri="{BB962C8B-B14F-4D97-AF65-F5344CB8AC3E}">
        <p14:creationId xmlns:p14="http://schemas.microsoft.com/office/powerpoint/2010/main" val="85500968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Title 1"/>
          <p:cNvSpPr>
            <a:spLocks noGrp="1"/>
          </p:cNvSpPr>
          <p:nvPr>
            <p:ph type="title"/>
          </p:nvPr>
        </p:nvSpPr>
        <p:spPr/>
        <p:txBody>
          <a:bodyPr/>
          <a:lstStyle/>
          <a:p>
            <a:r>
              <a:rPr lang="en-GB" sz="3600">
                <a:solidFill>
                  <a:srgbClr val="000000"/>
                </a:solidFill>
                <a:latin typeface="Rockwell" charset="0"/>
              </a:rPr>
              <a:t>The Private Limited  Liability Company -  The Pros</a:t>
            </a:r>
            <a:endParaRPr lang="en-US" sz="3600">
              <a:solidFill>
                <a:srgbClr val="000000"/>
              </a:solidFill>
              <a:latin typeface="Rockwell" charset="0"/>
            </a:endParaRPr>
          </a:p>
        </p:txBody>
      </p:sp>
      <p:sp>
        <p:nvSpPr>
          <p:cNvPr id="87043" name="Content Placeholder 2"/>
          <p:cNvSpPr>
            <a:spLocks noGrp="1"/>
          </p:cNvSpPr>
          <p:nvPr>
            <p:ph idx="1"/>
          </p:nvPr>
        </p:nvSpPr>
        <p:spPr>
          <a:xfrm>
            <a:off x="1535113" y="908051"/>
            <a:ext cx="7772400" cy="4100513"/>
          </a:xfrm>
        </p:spPr>
        <p:txBody>
          <a:bodyPr/>
          <a:lstStyle/>
          <a:p>
            <a:pPr>
              <a:spcAft>
                <a:spcPts val="1800"/>
              </a:spcAft>
            </a:pPr>
            <a:endParaRPr lang="en-GB">
              <a:solidFill>
                <a:srgbClr val="000000"/>
              </a:solidFill>
              <a:latin typeface="Rockwell" charset="0"/>
            </a:endParaRPr>
          </a:p>
          <a:p>
            <a:pPr>
              <a:spcAft>
                <a:spcPts val="1800"/>
              </a:spcAft>
            </a:pPr>
            <a:endParaRPr lang="en-GB" b="1">
              <a:solidFill>
                <a:srgbClr val="000000"/>
              </a:solidFill>
              <a:latin typeface="Rockwell" charset="0"/>
            </a:endParaRPr>
          </a:p>
          <a:p>
            <a:pPr>
              <a:spcAft>
                <a:spcPts val="1800"/>
              </a:spcAft>
              <a:buSzPct val="120000"/>
              <a:buFont typeface="Wingdings" charset="0"/>
              <a:buChar char="§"/>
            </a:pPr>
            <a:r>
              <a:rPr lang="en-GB" b="1">
                <a:solidFill>
                  <a:srgbClr val="000000"/>
                </a:solidFill>
                <a:latin typeface="Rockwell" charset="0"/>
              </a:rPr>
              <a:t>Separates business and personal affairs</a:t>
            </a:r>
            <a:r>
              <a:rPr lang="en-GB">
                <a:solidFill>
                  <a:srgbClr val="000000"/>
                </a:solidFill>
                <a:latin typeface="Rockwell" charset="0"/>
              </a:rPr>
              <a:t> </a:t>
            </a:r>
          </a:p>
          <a:p>
            <a:pPr>
              <a:spcAft>
                <a:spcPts val="1800"/>
              </a:spcAft>
              <a:buSzPct val="120000"/>
              <a:buFont typeface="Wingdings" charset="0"/>
              <a:buChar char="§"/>
            </a:pPr>
            <a:r>
              <a:rPr lang="en-GB" b="1">
                <a:solidFill>
                  <a:srgbClr val="000000"/>
                </a:solidFill>
                <a:latin typeface="Rockwell" charset="0"/>
              </a:rPr>
              <a:t>Protection from personal bankruptcy</a:t>
            </a:r>
            <a:endParaRPr lang="en-GB">
              <a:solidFill>
                <a:srgbClr val="000000"/>
              </a:solidFill>
              <a:latin typeface="Rockwell" charset="0"/>
            </a:endParaRPr>
          </a:p>
          <a:p>
            <a:pPr>
              <a:spcAft>
                <a:spcPts val="1800"/>
              </a:spcAft>
              <a:buSzPct val="120000"/>
              <a:buFont typeface="Wingdings" charset="0"/>
              <a:buChar char="§"/>
            </a:pPr>
            <a:r>
              <a:rPr lang="en-GB" b="1">
                <a:solidFill>
                  <a:srgbClr val="000000"/>
                </a:solidFill>
                <a:latin typeface="Rockwell" charset="0"/>
              </a:rPr>
              <a:t>Offers a greater range of business opportunities</a:t>
            </a:r>
            <a:endParaRPr lang="en-GB">
              <a:solidFill>
                <a:srgbClr val="000000"/>
              </a:solidFill>
              <a:latin typeface="Rockwell" charset="0"/>
            </a:endParaRPr>
          </a:p>
          <a:p>
            <a:pPr>
              <a:spcAft>
                <a:spcPts val="1800"/>
              </a:spcAft>
            </a:pPr>
            <a:endParaRPr lang="en-US">
              <a:solidFill>
                <a:srgbClr val="000000"/>
              </a:solidFill>
              <a:latin typeface="Rockwell" charset="0"/>
            </a:endParaRPr>
          </a:p>
        </p:txBody>
      </p:sp>
      <p:sp>
        <p:nvSpPr>
          <p:cNvPr id="87044"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7ED8A895-902A-9B49-94A7-D3DBBEEEA3B4}" type="slidenum">
              <a:rPr lang="en-US" sz="1000">
                <a:solidFill>
                  <a:srgbClr val="9B9A98"/>
                </a:solidFill>
              </a:rPr>
              <a:pPr eaLnBrk="1" fontAlgn="base" hangingPunct="1">
                <a:spcBef>
                  <a:spcPct val="0"/>
                </a:spcBef>
                <a:spcAft>
                  <a:spcPct val="0"/>
                </a:spcAft>
              </a:pPr>
              <a:t>45</a:t>
            </a:fld>
            <a:endParaRPr lang="en-US" sz="1000">
              <a:solidFill>
                <a:srgbClr val="9B9A98"/>
              </a:solidFill>
            </a:endParaRPr>
          </a:p>
        </p:txBody>
      </p:sp>
    </p:spTree>
    <p:extLst>
      <p:ext uri="{BB962C8B-B14F-4D97-AF65-F5344CB8AC3E}">
        <p14:creationId xmlns:p14="http://schemas.microsoft.com/office/powerpoint/2010/main" val="1145482315"/>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Title 1"/>
          <p:cNvSpPr>
            <a:spLocks noGrp="1"/>
          </p:cNvSpPr>
          <p:nvPr>
            <p:ph type="title"/>
          </p:nvPr>
        </p:nvSpPr>
        <p:spPr/>
        <p:txBody>
          <a:bodyPr>
            <a:normAutofit fontScale="90000"/>
          </a:bodyPr>
          <a:lstStyle/>
          <a:p>
            <a:r>
              <a:rPr lang="en-US" sz="4800">
                <a:latin typeface="Franklin Gothic Book" charset="0"/>
              </a:rPr>
              <a:t>When Is  A Limited Company Adviseable?</a:t>
            </a:r>
            <a:endParaRPr lang="en-US">
              <a:latin typeface="Franklin Gothic Book" charset="0"/>
            </a:endParaRPr>
          </a:p>
        </p:txBody>
      </p:sp>
      <p:sp>
        <p:nvSpPr>
          <p:cNvPr id="3" name="Content Placeholder 2"/>
          <p:cNvSpPr>
            <a:spLocks noGrp="1"/>
          </p:cNvSpPr>
          <p:nvPr>
            <p:ph idx="1"/>
          </p:nvPr>
        </p:nvSpPr>
        <p:spPr/>
        <p:txBody>
          <a:bodyPr/>
          <a:lstStyle/>
          <a:p>
            <a:pPr>
              <a:lnSpc>
                <a:spcPct val="130000"/>
              </a:lnSpc>
              <a:defRPr/>
            </a:pPr>
            <a:r>
              <a:rPr lang="en-US" sz="2400" dirty="0"/>
              <a:t>Establishing and operating a business independently.</a:t>
            </a:r>
          </a:p>
          <a:p>
            <a:pPr>
              <a:lnSpc>
                <a:spcPct val="130000"/>
              </a:lnSpc>
              <a:defRPr/>
            </a:pPr>
            <a:r>
              <a:rPr lang="en-US" sz="2400" dirty="0"/>
              <a:t>Employing a lot of people.</a:t>
            </a:r>
          </a:p>
          <a:p>
            <a:pPr>
              <a:lnSpc>
                <a:spcPct val="130000"/>
              </a:lnSpc>
              <a:defRPr/>
            </a:pPr>
            <a:r>
              <a:rPr lang="en-US" sz="2400" dirty="0"/>
              <a:t>Operating a non-profit enterprise, charity or social enterprise.</a:t>
            </a:r>
          </a:p>
          <a:p>
            <a:pPr>
              <a:lnSpc>
                <a:spcPct val="130000"/>
              </a:lnSpc>
              <a:defRPr/>
            </a:pPr>
            <a:r>
              <a:rPr lang="en-US" sz="2400" dirty="0"/>
              <a:t>Raising capital investment.</a:t>
            </a:r>
          </a:p>
          <a:p>
            <a:pPr marL="36512" indent="0">
              <a:buNone/>
              <a:defRPr/>
            </a:pPr>
            <a:endParaRPr lang="en-US" sz="1600" dirty="0"/>
          </a:p>
        </p:txBody>
      </p:sp>
      <p:sp>
        <p:nvSpPr>
          <p:cNvPr id="6" name="Slide Number Placeholder 5"/>
          <p:cNvSpPr>
            <a:spLocks noGrp="1"/>
          </p:cNvSpPr>
          <p:nvPr>
            <p:ph type="sldNum" sz="quarter" idx="12"/>
          </p:nvPr>
        </p:nvSpPr>
        <p:spPr/>
        <p:txBody>
          <a:bodyPr/>
          <a:lstStyle/>
          <a:p>
            <a:pPr>
              <a:defRPr/>
            </a:pPr>
            <a:fld id="{864DA121-9229-194B-A6EE-F87A706D602D}" type="slidenum">
              <a:rPr lang="en-US"/>
              <a:pPr>
                <a:defRPr/>
              </a:pPr>
              <a:t>46</a:t>
            </a:fld>
            <a:endParaRPr lang="en-US"/>
          </a:p>
        </p:txBody>
      </p:sp>
    </p:spTree>
    <p:extLst>
      <p:ext uri="{BB962C8B-B14F-4D97-AF65-F5344CB8AC3E}">
        <p14:creationId xmlns:p14="http://schemas.microsoft.com/office/powerpoint/2010/main" val="135749149"/>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Title 1"/>
          <p:cNvSpPr>
            <a:spLocks noGrp="1"/>
          </p:cNvSpPr>
          <p:nvPr>
            <p:ph type="title"/>
          </p:nvPr>
        </p:nvSpPr>
        <p:spPr>
          <a:xfrm>
            <a:off x="1524000" y="304801"/>
            <a:ext cx="9144000" cy="1433513"/>
          </a:xfrm>
        </p:spPr>
        <p:txBody>
          <a:bodyPr>
            <a:normAutofit fontScale="90000"/>
          </a:bodyPr>
          <a:lstStyle/>
          <a:p>
            <a:r>
              <a:rPr lang="en-GB" sz="3600">
                <a:solidFill>
                  <a:srgbClr val="000000"/>
                </a:solidFill>
                <a:latin typeface="Rockwell" charset="0"/>
              </a:rPr>
              <a:t>The Private Limited  Liability Company </a:t>
            </a:r>
            <a:br>
              <a:rPr lang="en-GB" sz="3600">
                <a:solidFill>
                  <a:srgbClr val="000000"/>
                </a:solidFill>
                <a:latin typeface="Rockwell" charset="0"/>
              </a:rPr>
            </a:br>
            <a:r>
              <a:rPr lang="en-US" sz="3600">
                <a:solidFill>
                  <a:srgbClr val="000000"/>
                </a:solidFill>
                <a:latin typeface="Rockwell" charset="0"/>
              </a:rPr>
              <a:t>–</a:t>
            </a:r>
            <a:r>
              <a:rPr lang="en-GB" sz="3600">
                <a:solidFill>
                  <a:srgbClr val="000000"/>
                </a:solidFill>
                <a:latin typeface="Rockwell" charset="0"/>
              </a:rPr>
              <a:t> The Cons</a:t>
            </a:r>
            <a:br>
              <a:rPr lang="en-GB" sz="3600">
                <a:solidFill>
                  <a:srgbClr val="000000"/>
                </a:solidFill>
                <a:latin typeface="Rockwell" charset="0"/>
              </a:rPr>
            </a:br>
            <a:endParaRPr lang="en-US" sz="3600">
              <a:solidFill>
                <a:srgbClr val="000000"/>
              </a:solidFill>
              <a:latin typeface="Rockwell" charset="0"/>
            </a:endParaRPr>
          </a:p>
        </p:txBody>
      </p:sp>
      <p:sp>
        <p:nvSpPr>
          <p:cNvPr id="91139" name="Content Placeholder 2"/>
          <p:cNvSpPr>
            <a:spLocks noGrp="1"/>
          </p:cNvSpPr>
          <p:nvPr>
            <p:ph idx="1"/>
          </p:nvPr>
        </p:nvSpPr>
        <p:spPr>
          <a:xfrm>
            <a:off x="2057400" y="2209800"/>
            <a:ext cx="3733800" cy="3200400"/>
          </a:xfrm>
        </p:spPr>
        <p:txBody>
          <a:bodyPr/>
          <a:lstStyle/>
          <a:p>
            <a:pPr>
              <a:spcAft>
                <a:spcPts val="4800"/>
              </a:spcAft>
              <a:buFont typeface="Wingdings" charset="0"/>
              <a:buChar char="§"/>
            </a:pPr>
            <a:r>
              <a:rPr lang="en-GB" b="1">
                <a:solidFill>
                  <a:srgbClr val="000000"/>
                </a:solidFill>
                <a:latin typeface="Rockwell" charset="0"/>
              </a:rPr>
              <a:t>More paperwork</a:t>
            </a:r>
            <a:endParaRPr lang="en-GB">
              <a:solidFill>
                <a:srgbClr val="000000"/>
              </a:solidFill>
              <a:latin typeface="Rockwell" charset="0"/>
            </a:endParaRPr>
          </a:p>
          <a:p>
            <a:pPr>
              <a:spcAft>
                <a:spcPts val="4800"/>
              </a:spcAft>
              <a:buFont typeface="Wingdings" charset="0"/>
              <a:buChar char="§"/>
            </a:pPr>
            <a:r>
              <a:rPr lang="en-GB" b="1">
                <a:solidFill>
                  <a:srgbClr val="000000"/>
                </a:solidFill>
                <a:latin typeface="Rockwell" charset="0"/>
              </a:rPr>
              <a:t>More rules</a:t>
            </a:r>
            <a:endParaRPr lang="en-GB">
              <a:solidFill>
                <a:srgbClr val="000000"/>
              </a:solidFill>
              <a:latin typeface="Rockwell" charset="0"/>
            </a:endParaRPr>
          </a:p>
          <a:p>
            <a:pPr>
              <a:spcAft>
                <a:spcPts val="4800"/>
              </a:spcAft>
              <a:buFont typeface="Wingdings" charset="0"/>
              <a:buChar char="§"/>
            </a:pPr>
            <a:endParaRPr lang="en-US">
              <a:solidFill>
                <a:srgbClr val="000000"/>
              </a:solidFill>
              <a:latin typeface="Rockwell" charset="0"/>
            </a:endParaRPr>
          </a:p>
        </p:txBody>
      </p:sp>
      <p:sp>
        <p:nvSpPr>
          <p:cNvPr id="91140"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E205C262-9189-D24D-827A-B76780904E12}" type="slidenum">
              <a:rPr lang="en-US" sz="1000">
                <a:solidFill>
                  <a:srgbClr val="9B9A98"/>
                </a:solidFill>
              </a:rPr>
              <a:pPr eaLnBrk="1" fontAlgn="base" hangingPunct="1">
                <a:spcBef>
                  <a:spcPct val="0"/>
                </a:spcBef>
                <a:spcAft>
                  <a:spcPct val="0"/>
                </a:spcAft>
              </a:pPr>
              <a:t>47</a:t>
            </a:fld>
            <a:endParaRPr lang="en-US" sz="1000">
              <a:solidFill>
                <a:srgbClr val="9B9A98"/>
              </a:solidFill>
            </a:endParaRPr>
          </a:p>
        </p:txBody>
      </p:sp>
      <p:pic>
        <p:nvPicPr>
          <p:cNvPr id="91141"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735638" y="1341438"/>
            <a:ext cx="3810000" cy="3810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36300135"/>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5" name="Title 1"/>
          <p:cNvSpPr>
            <a:spLocks noGrp="1"/>
          </p:cNvSpPr>
          <p:nvPr>
            <p:ph type="title"/>
          </p:nvPr>
        </p:nvSpPr>
        <p:spPr>
          <a:xfrm>
            <a:off x="2209801" y="482601"/>
            <a:ext cx="7758113" cy="1433513"/>
          </a:xfrm>
        </p:spPr>
        <p:txBody>
          <a:bodyPr>
            <a:normAutofit fontScale="90000"/>
          </a:bodyPr>
          <a:lstStyle/>
          <a:p>
            <a:r>
              <a:rPr lang="en-GB">
                <a:latin typeface="Rockwell" charset="0"/>
              </a:rPr>
              <a:t>How To Set Up A Private Limited Liability Company</a:t>
            </a:r>
            <a:br>
              <a:rPr lang="en-GB">
                <a:latin typeface="Rockwell" charset="0"/>
              </a:rPr>
            </a:br>
            <a:endParaRPr lang="en-US">
              <a:latin typeface="Rockwell" charset="0"/>
            </a:endParaRPr>
          </a:p>
        </p:txBody>
      </p:sp>
      <p:sp>
        <p:nvSpPr>
          <p:cNvPr id="93186" name="Content Placeholder 2"/>
          <p:cNvSpPr>
            <a:spLocks noGrp="1"/>
          </p:cNvSpPr>
          <p:nvPr>
            <p:ph idx="1"/>
          </p:nvPr>
        </p:nvSpPr>
        <p:spPr>
          <a:xfrm>
            <a:off x="2819401" y="1828801"/>
            <a:ext cx="7148513" cy="4100513"/>
          </a:xfrm>
        </p:spPr>
        <p:txBody>
          <a:bodyPr/>
          <a:lstStyle/>
          <a:p>
            <a:pPr>
              <a:spcAft>
                <a:spcPts val="1800"/>
              </a:spcAft>
            </a:pPr>
            <a:r>
              <a:rPr lang="en-GB" sz="2400" b="1">
                <a:latin typeface="Rockwell" charset="0"/>
              </a:rPr>
              <a:t>Step 1</a:t>
            </a:r>
            <a:endParaRPr lang="en-GB" sz="2400">
              <a:latin typeface="Rockwell" charset="0"/>
            </a:endParaRPr>
          </a:p>
          <a:p>
            <a:pPr>
              <a:spcAft>
                <a:spcPts val="1800"/>
              </a:spcAft>
              <a:buNone/>
            </a:pPr>
            <a:r>
              <a:rPr lang="en-GB" sz="2400">
                <a:latin typeface="Rockwell" charset="0"/>
              </a:rPr>
              <a:t>	Certificate of incorporation issued</a:t>
            </a:r>
          </a:p>
          <a:p>
            <a:pPr>
              <a:spcAft>
                <a:spcPts val="1800"/>
              </a:spcAft>
            </a:pPr>
            <a:r>
              <a:rPr lang="en-GB" sz="2400" b="1">
                <a:latin typeface="Rockwell" charset="0"/>
              </a:rPr>
              <a:t>Step 2</a:t>
            </a:r>
          </a:p>
          <a:p>
            <a:pPr>
              <a:spcAft>
                <a:spcPts val="1800"/>
              </a:spcAft>
              <a:buNone/>
            </a:pPr>
            <a:r>
              <a:rPr lang="en-GB" sz="2400" b="1">
                <a:latin typeface="Rockwell" charset="0"/>
              </a:rPr>
              <a:t>	</a:t>
            </a:r>
            <a:r>
              <a:rPr lang="en-GB" sz="2400">
                <a:latin typeface="Rockwell" charset="0"/>
              </a:rPr>
              <a:t>Company Stationery created</a:t>
            </a:r>
          </a:p>
          <a:p>
            <a:pPr>
              <a:spcAft>
                <a:spcPts val="1800"/>
              </a:spcAft>
            </a:pPr>
            <a:r>
              <a:rPr lang="en-GB" sz="2400" b="1">
                <a:latin typeface="Rockwell" charset="0"/>
              </a:rPr>
              <a:t>Step 3	</a:t>
            </a:r>
          </a:p>
          <a:p>
            <a:pPr>
              <a:spcAft>
                <a:spcPts val="1800"/>
              </a:spcAft>
              <a:buNone/>
            </a:pPr>
            <a:r>
              <a:rPr lang="en-GB" sz="2400" b="1">
                <a:latin typeface="Rockwell" charset="0"/>
              </a:rPr>
              <a:t>	</a:t>
            </a:r>
            <a:r>
              <a:rPr lang="en-GB" sz="2400">
                <a:latin typeface="Rockwell" charset="0"/>
              </a:rPr>
              <a:t>Contact HMRC</a:t>
            </a:r>
          </a:p>
          <a:p>
            <a:pPr>
              <a:spcAft>
                <a:spcPts val="1800"/>
              </a:spcAft>
            </a:pPr>
            <a:endParaRPr lang="en-US">
              <a:latin typeface="Rockwell" charset="0"/>
            </a:endParaRPr>
          </a:p>
        </p:txBody>
      </p:sp>
      <p:sp>
        <p:nvSpPr>
          <p:cNvPr id="93187"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0CE0406E-4599-714D-8F41-D229228AC9A5}" type="slidenum">
              <a:rPr lang="en-US" sz="1000">
                <a:solidFill>
                  <a:srgbClr val="9B9A98"/>
                </a:solidFill>
              </a:rPr>
              <a:pPr eaLnBrk="1" fontAlgn="base" hangingPunct="1">
                <a:spcBef>
                  <a:spcPct val="0"/>
                </a:spcBef>
                <a:spcAft>
                  <a:spcPct val="0"/>
                </a:spcAft>
              </a:pPr>
              <a:t>48</a:t>
            </a:fld>
            <a:endParaRPr lang="en-US" sz="1000">
              <a:solidFill>
                <a:srgbClr val="9B9A98"/>
              </a:solidFill>
            </a:endParaRPr>
          </a:p>
        </p:txBody>
      </p:sp>
    </p:spTree>
    <p:extLst>
      <p:ext uri="{BB962C8B-B14F-4D97-AF65-F5344CB8AC3E}">
        <p14:creationId xmlns:p14="http://schemas.microsoft.com/office/powerpoint/2010/main" val="367763470"/>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Title 1"/>
          <p:cNvSpPr>
            <a:spLocks noGrp="1"/>
          </p:cNvSpPr>
          <p:nvPr>
            <p:ph type="title"/>
          </p:nvPr>
        </p:nvSpPr>
        <p:spPr/>
        <p:txBody>
          <a:bodyPr/>
          <a:lstStyle/>
          <a:p>
            <a:r>
              <a:rPr lang="en-US">
                <a:latin typeface="Rockwell" charset="0"/>
              </a:rPr>
              <a:t>Legal Structure</a:t>
            </a:r>
          </a:p>
        </p:txBody>
      </p:sp>
      <p:sp>
        <p:nvSpPr>
          <p:cNvPr id="97282" name="Slide Number Placeholder 3"/>
          <p:cNvSpPr>
            <a:spLocks noGrp="1"/>
          </p:cNvSpPr>
          <p:nvPr>
            <p:ph type="sldNum" sz="quarter" idx="12"/>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fontAlgn="base" hangingPunct="1">
              <a:spcBef>
                <a:spcPct val="0"/>
              </a:spcBef>
              <a:spcAft>
                <a:spcPct val="0"/>
              </a:spcAft>
            </a:pPr>
            <a:fld id="{5D8147FF-AEE0-7145-A2E9-0756AE72673E}" type="slidenum">
              <a:rPr lang="en-US" sz="1000">
                <a:solidFill>
                  <a:srgbClr val="9B9A98"/>
                </a:solidFill>
              </a:rPr>
              <a:pPr eaLnBrk="1" fontAlgn="base" hangingPunct="1">
                <a:spcBef>
                  <a:spcPct val="0"/>
                </a:spcBef>
                <a:spcAft>
                  <a:spcPct val="0"/>
                </a:spcAft>
              </a:pPr>
              <a:t>49</a:t>
            </a:fld>
            <a:endParaRPr lang="en-US" sz="1000">
              <a:solidFill>
                <a:srgbClr val="9B9A98"/>
              </a:solidFill>
            </a:endParaRPr>
          </a:p>
        </p:txBody>
      </p:sp>
      <p:sp>
        <p:nvSpPr>
          <p:cNvPr id="7" name="Alternate Process 6"/>
          <p:cNvSpPr/>
          <p:nvPr/>
        </p:nvSpPr>
        <p:spPr>
          <a:xfrm>
            <a:off x="1600200" y="2819400"/>
            <a:ext cx="2743200" cy="2667000"/>
          </a:xfrm>
          <a:prstGeom prst="flowChartAlternateProcess">
            <a:avLst/>
          </a:prstGeom>
          <a:solidFill>
            <a:schemeClr val="accent6"/>
          </a:solidFill>
        </p:spPr>
        <p:style>
          <a:lnRef idx="1">
            <a:schemeClr val="accent1"/>
          </a:lnRef>
          <a:fillRef idx="3">
            <a:schemeClr val="accent1"/>
          </a:fillRef>
          <a:effectRef idx="2">
            <a:schemeClr val="accent1"/>
          </a:effectRef>
          <a:fontRef idx="minor">
            <a:schemeClr val="lt1"/>
          </a:fontRef>
        </p:style>
        <p:txBody>
          <a:bodyPr anchor="ct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defRPr/>
            </a:pPr>
            <a:r>
              <a:rPr lang="en-US" sz="2200" b="1">
                <a:solidFill>
                  <a:srgbClr val="FFFFFF"/>
                </a:solidFill>
              </a:rPr>
              <a:t>SOLE TRADER</a:t>
            </a:r>
          </a:p>
        </p:txBody>
      </p:sp>
      <p:sp>
        <p:nvSpPr>
          <p:cNvPr id="8" name="Alternate Process 7"/>
          <p:cNvSpPr/>
          <p:nvPr/>
        </p:nvSpPr>
        <p:spPr>
          <a:xfrm>
            <a:off x="4724400" y="2819400"/>
            <a:ext cx="2743200" cy="2667000"/>
          </a:xfrm>
          <a:prstGeom prst="flowChartAlternateProcess">
            <a:avLst/>
          </a:prstGeom>
          <a:solidFill>
            <a:schemeClr val="accent2">
              <a:lumMod val="75000"/>
            </a:schemeClr>
          </a:solidFill>
        </p:spPr>
        <p:style>
          <a:lnRef idx="1">
            <a:schemeClr val="accent1"/>
          </a:lnRef>
          <a:fillRef idx="3">
            <a:schemeClr val="accent1"/>
          </a:fillRef>
          <a:effectRef idx="2">
            <a:schemeClr val="accent1"/>
          </a:effectRef>
          <a:fontRef idx="minor">
            <a:schemeClr val="lt1"/>
          </a:fontRef>
        </p:style>
        <p:txBody>
          <a:bodyPr anchor="ct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defRPr/>
            </a:pPr>
            <a:r>
              <a:rPr lang="en-US" sz="2200" b="1">
                <a:solidFill>
                  <a:srgbClr val="FFFFFF"/>
                </a:solidFill>
              </a:rPr>
              <a:t>PARTNERSHIP</a:t>
            </a:r>
          </a:p>
        </p:txBody>
      </p:sp>
      <p:sp>
        <p:nvSpPr>
          <p:cNvPr id="10" name="Alternate Process 9"/>
          <p:cNvSpPr/>
          <p:nvPr/>
        </p:nvSpPr>
        <p:spPr>
          <a:xfrm>
            <a:off x="7848600" y="2819400"/>
            <a:ext cx="2743200" cy="2667000"/>
          </a:xfrm>
          <a:prstGeom prst="flowChartAlternateProcess">
            <a:avLst/>
          </a:prstGeom>
          <a:solidFill>
            <a:schemeClr val="accent4">
              <a:lumMod val="75000"/>
            </a:schemeClr>
          </a:solidFill>
        </p:spPr>
        <p:style>
          <a:lnRef idx="1">
            <a:schemeClr val="accent1"/>
          </a:lnRef>
          <a:fillRef idx="3">
            <a:schemeClr val="accent1"/>
          </a:fillRef>
          <a:effectRef idx="2">
            <a:schemeClr val="accent1"/>
          </a:effectRef>
          <a:fontRef idx="minor">
            <a:schemeClr val="lt1"/>
          </a:fontRef>
        </p:style>
        <p:txBody>
          <a:bodyPr anchor="ctr"/>
          <a:lstStyle>
            <a:lvl1pPr eaLnBrk="0" hangingPunct="0">
              <a:defRPr sz="2400">
                <a:solidFill>
                  <a:schemeClr val="tx1"/>
                </a:solidFill>
                <a:latin typeface="Arial" charset="0"/>
                <a:ea typeface="ＭＳ Ｐゴシック" charset="0"/>
                <a:cs typeface="ＭＳ Ｐゴシック" charset="0"/>
              </a:defRPr>
            </a:lvl1pPr>
            <a:lvl2pPr marL="37931725" indent="-37474525" eaLnBrk="0" hangingPunct="0">
              <a:defRPr sz="2400">
                <a:solidFill>
                  <a:schemeClr val="tx1"/>
                </a:solidFill>
                <a:latin typeface="Arial" charset="0"/>
                <a:ea typeface="ＭＳ Ｐゴシック" charset="0"/>
              </a:defRPr>
            </a:lvl2pPr>
            <a:lvl3pPr eaLnBrk="0" hangingPunct="0">
              <a:defRPr sz="2400">
                <a:solidFill>
                  <a:schemeClr val="tx1"/>
                </a:solidFill>
                <a:latin typeface="Arial" charset="0"/>
                <a:ea typeface="ＭＳ Ｐゴシック" charset="0"/>
              </a:defRPr>
            </a:lvl3pPr>
            <a:lvl4pPr eaLnBrk="0" hangingPunct="0">
              <a:defRPr sz="2400">
                <a:solidFill>
                  <a:schemeClr val="tx1"/>
                </a:solidFill>
                <a:latin typeface="Arial" charset="0"/>
                <a:ea typeface="ＭＳ Ｐゴシック" charset="0"/>
              </a:defRPr>
            </a:lvl4pPr>
            <a:lvl5pPr eaLnBrk="0" hangingPunct="0">
              <a:defRPr sz="2400">
                <a:solidFill>
                  <a:schemeClr val="tx1"/>
                </a:solidFill>
                <a:latin typeface="Arial" charset="0"/>
                <a:ea typeface="ＭＳ Ｐゴシック" charset="0"/>
              </a:defRPr>
            </a:lvl5pPr>
            <a:lvl6pPr marL="457200" eaLnBrk="0" fontAlgn="base" hangingPunct="0">
              <a:spcBef>
                <a:spcPct val="0"/>
              </a:spcBef>
              <a:spcAft>
                <a:spcPct val="0"/>
              </a:spcAft>
              <a:defRPr sz="2400">
                <a:solidFill>
                  <a:schemeClr val="tx1"/>
                </a:solidFill>
                <a:latin typeface="Arial" charset="0"/>
                <a:ea typeface="ＭＳ Ｐゴシック" charset="0"/>
              </a:defRPr>
            </a:lvl6pPr>
            <a:lvl7pPr marL="914400" eaLnBrk="0" fontAlgn="base" hangingPunct="0">
              <a:spcBef>
                <a:spcPct val="0"/>
              </a:spcBef>
              <a:spcAft>
                <a:spcPct val="0"/>
              </a:spcAft>
              <a:defRPr sz="2400">
                <a:solidFill>
                  <a:schemeClr val="tx1"/>
                </a:solidFill>
                <a:latin typeface="Arial" charset="0"/>
                <a:ea typeface="ＭＳ Ｐゴシック" charset="0"/>
              </a:defRPr>
            </a:lvl7pPr>
            <a:lvl8pPr marL="1371600" eaLnBrk="0" fontAlgn="base" hangingPunct="0">
              <a:spcBef>
                <a:spcPct val="0"/>
              </a:spcBef>
              <a:spcAft>
                <a:spcPct val="0"/>
              </a:spcAft>
              <a:defRPr sz="2400">
                <a:solidFill>
                  <a:schemeClr val="tx1"/>
                </a:solidFill>
                <a:latin typeface="Arial" charset="0"/>
                <a:ea typeface="ＭＳ Ｐゴシック" charset="0"/>
              </a:defRPr>
            </a:lvl8pPr>
            <a:lvl9pPr marL="18288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defRPr/>
            </a:pPr>
            <a:r>
              <a:rPr lang="en-US" sz="2200" b="1">
                <a:solidFill>
                  <a:srgbClr val="FFFFFF"/>
                </a:solidFill>
              </a:rPr>
              <a:t>LIMITED COMPANY</a:t>
            </a:r>
          </a:p>
        </p:txBody>
      </p:sp>
    </p:spTree>
    <p:extLst>
      <p:ext uri="{BB962C8B-B14F-4D97-AF65-F5344CB8AC3E}">
        <p14:creationId xmlns:p14="http://schemas.microsoft.com/office/powerpoint/2010/main" val="1716907347"/>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29" name="Title 1"/>
          <p:cNvSpPr>
            <a:spLocks noGrp="1"/>
          </p:cNvSpPr>
          <p:nvPr>
            <p:ph type="title"/>
          </p:nvPr>
        </p:nvSpPr>
        <p:spPr/>
        <p:txBody>
          <a:bodyPr/>
          <a:lstStyle/>
          <a:p>
            <a:r>
              <a:rPr lang="en-US">
                <a:latin typeface="Franklin Gothic Book" charset="0"/>
              </a:rPr>
              <a:t>Sources</a:t>
            </a:r>
          </a:p>
        </p:txBody>
      </p:sp>
      <p:sp>
        <p:nvSpPr>
          <p:cNvPr id="99330" name="Content Placeholder 2"/>
          <p:cNvSpPr>
            <a:spLocks noGrp="1"/>
          </p:cNvSpPr>
          <p:nvPr>
            <p:ph idx="1"/>
          </p:nvPr>
        </p:nvSpPr>
        <p:spPr/>
        <p:txBody>
          <a:bodyPr/>
          <a:lstStyle/>
          <a:p>
            <a:r>
              <a:rPr lang="en-US" sz="1800">
                <a:latin typeface="Arial" charset="0"/>
              </a:rPr>
              <a:t>Style Rookie  </a:t>
            </a:r>
            <a:r>
              <a:rPr lang="en-US" sz="1800">
                <a:solidFill>
                  <a:srgbClr val="000000"/>
                </a:solidFill>
                <a:latin typeface="Arial" charset="0"/>
                <a:hlinkClick r:id="rId2"/>
              </a:rPr>
              <a:t>http://www.thestylerookie.com/</a:t>
            </a:r>
            <a:r>
              <a:rPr lang="en-US" sz="1800">
                <a:solidFill>
                  <a:srgbClr val="000000"/>
                </a:solidFill>
                <a:latin typeface="Arial" charset="0"/>
              </a:rPr>
              <a:t> </a:t>
            </a:r>
          </a:p>
          <a:p>
            <a:r>
              <a:rPr lang="en-US" sz="1800">
                <a:latin typeface="Arial" charset="0"/>
              </a:rPr>
              <a:t>Tavi Gevinson Ted Talk </a:t>
            </a:r>
            <a:r>
              <a:rPr lang="en-US" sz="1800">
                <a:solidFill>
                  <a:srgbClr val="000000"/>
                </a:solidFill>
                <a:latin typeface="Arial" charset="0"/>
                <a:hlinkClick r:id="rId3"/>
              </a:rPr>
              <a:t>http://www.ted.com/talks/tavi_gevinson_a_teen_just_trying_to_figure_it_out.html</a:t>
            </a:r>
            <a:endParaRPr lang="en-US" sz="1800">
              <a:solidFill>
                <a:srgbClr val="000000"/>
              </a:solidFill>
              <a:latin typeface="Arial" charset="0"/>
            </a:endParaRPr>
          </a:p>
          <a:p>
            <a:r>
              <a:rPr lang="en-US" sz="1800">
                <a:latin typeface="Arial" charset="0"/>
              </a:rPr>
              <a:t>Daily Mail </a:t>
            </a:r>
            <a:r>
              <a:rPr lang="en-US" sz="1800">
                <a:solidFill>
                  <a:srgbClr val="000000"/>
                </a:solidFill>
                <a:latin typeface="Arial" charset="0"/>
                <a:hlinkClick r:id="rId4"/>
              </a:rPr>
              <a:t>http://www.dailymail.co.uk/femail/article-2425556/Duh-s-huge-difference-14-18-Tavi-Gevinson-growing-leaving-fashion-acting-starts-senior-year-high-school.html</a:t>
            </a:r>
            <a:endParaRPr lang="en-US" sz="1800">
              <a:solidFill>
                <a:srgbClr val="000000"/>
              </a:solidFill>
              <a:latin typeface="Arial" charset="0"/>
            </a:endParaRPr>
          </a:p>
          <a:p>
            <a:r>
              <a:rPr lang="en-US" sz="1800">
                <a:solidFill>
                  <a:srgbClr val="FFFFFF"/>
                </a:solidFill>
                <a:latin typeface="Arial" charset="0"/>
              </a:rPr>
              <a:t>Law Depot </a:t>
            </a:r>
            <a:r>
              <a:rPr lang="en-US" sz="1800">
                <a:latin typeface="Arial" charset="0"/>
                <a:hlinkClick r:id="rId5"/>
              </a:rPr>
              <a:t>http://www.lawdepot.co.uk/contracts/partnership-agreement/?loc=GB#.WJyZ4xKLSRs</a:t>
            </a:r>
            <a:endParaRPr lang="en-US" sz="1800">
              <a:latin typeface="Arial" charset="0"/>
            </a:endParaRPr>
          </a:p>
          <a:p>
            <a:r>
              <a:rPr lang="en-US" sz="1800">
                <a:latin typeface="Arial" charset="0"/>
              </a:rPr>
              <a:t>Guide to LLP’s  </a:t>
            </a:r>
            <a:r>
              <a:rPr lang="en-US" sz="1800">
                <a:latin typeface="Arial" charset="0"/>
                <a:hlinkClick r:id="rId6"/>
              </a:rPr>
              <a:t>https://www.yourcompanyformations.co.uk/blog/a-guide-to-limited-liability-partnerships-llps/#sthash.y0uYTE4x.dpuf</a:t>
            </a:r>
            <a:endParaRPr lang="en-US" sz="1800">
              <a:latin typeface="Arial" charset="0"/>
            </a:endParaRPr>
          </a:p>
        </p:txBody>
      </p:sp>
      <p:sp>
        <p:nvSpPr>
          <p:cNvPr id="6" name="Slide Number Placeholder 5"/>
          <p:cNvSpPr>
            <a:spLocks noGrp="1"/>
          </p:cNvSpPr>
          <p:nvPr>
            <p:ph type="sldNum" sz="quarter" idx="12"/>
          </p:nvPr>
        </p:nvSpPr>
        <p:spPr/>
        <p:txBody>
          <a:bodyPr/>
          <a:lstStyle/>
          <a:p>
            <a:pPr>
              <a:defRPr/>
            </a:pPr>
            <a:fld id="{65BDA98F-DC1E-2E4D-ABF8-2C0F52CF4570}" type="slidenum">
              <a:rPr lang="en-US"/>
              <a:pPr>
                <a:defRPr/>
              </a:pPr>
              <a:t>50</a:t>
            </a:fld>
            <a:endParaRPr lang="en-US"/>
          </a:p>
        </p:txBody>
      </p:sp>
    </p:spTree>
    <p:extLst>
      <p:ext uri="{BB962C8B-B14F-4D97-AF65-F5344CB8AC3E}">
        <p14:creationId xmlns:p14="http://schemas.microsoft.com/office/powerpoint/2010/main" val="182014560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Title 1"/>
          <p:cNvSpPr>
            <a:spLocks noGrp="1"/>
          </p:cNvSpPr>
          <p:nvPr>
            <p:ph type="title"/>
          </p:nvPr>
        </p:nvSpPr>
        <p:spPr/>
        <p:txBody>
          <a:bodyPr/>
          <a:lstStyle/>
          <a:p>
            <a:r>
              <a:rPr lang="en-US">
                <a:latin typeface="Franklin Gothic Book" charset="0"/>
              </a:rPr>
              <a:t>Useful Links</a:t>
            </a:r>
          </a:p>
        </p:txBody>
      </p:sp>
      <p:sp>
        <p:nvSpPr>
          <p:cNvPr id="100354" name="Content Placeholder 2"/>
          <p:cNvSpPr>
            <a:spLocks noGrp="1"/>
          </p:cNvSpPr>
          <p:nvPr>
            <p:ph idx="1"/>
          </p:nvPr>
        </p:nvSpPr>
        <p:spPr>
          <a:xfrm>
            <a:off x="1981200" y="1600201"/>
            <a:ext cx="8458200" cy="4525963"/>
          </a:xfrm>
        </p:spPr>
        <p:txBody>
          <a:bodyPr>
            <a:normAutofit fontScale="92500" lnSpcReduction="10000"/>
          </a:bodyPr>
          <a:lstStyle/>
          <a:p>
            <a:pPr>
              <a:lnSpc>
                <a:spcPct val="120000"/>
              </a:lnSpc>
            </a:pPr>
            <a:r>
              <a:rPr lang="en-GB" sz="1600">
                <a:latin typeface="Arial" charset="0"/>
              </a:rPr>
              <a:t>Gov.uk   </a:t>
            </a:r>
            <a:r>
              <a:rPr lang="en-GB" sz="1600" u="sng">
                <a:latin typeface="Arial" charset="0"/>
                <a:hlinkClick r:id="rId2"/>
              </a:rPr>
              <a:t>www. gov.uk</a:t>
            </a:r>
            <a:r>
              <a:rPr lang="en-GB" sz="1600">
                <a:latin typeface="Arial" charset="0"/>
              </a:rPr>
              <a:t> </a:t>
            </a:r>
          </a:p>
          <a:p>
            <a:pPr>
              <a:lnSpc>
                <a:spcPct val="120000"/>
              </a:lnSpc>
            </a:pPr>
            <a:r>
              <a:rPr lang="en-GB" sz="1600">
                <a:latin typeface="Arial" charset="0"/>
              </a:rPr>
              <a:t>HMRC   </a:t>
            </a:r>
            <a:r>
              <a:rPr lang="en-GB" sz="1600" u="sng">
                <a:latin typeface="Arial" charset="0"/>
                <a:hlinkClick r:id="rId3"/>
              </a:rPr>
              <a:t>www.hmrc.gov.uk/startingup/</a:t>
            </a:r>
            <a:endParaRPr lang="en-GB" sz="1600">
              <a:latin typeface="Arial" charset="0"/>
            </a:endParaRPr>
          </a:p>
          <a:p>
            <a:pPr>
              <a:lnSpc>
                <a:spcPct val="120000"/>
              </a:lnSpc>
            </a:pPr>
            <a:r>
              <a:rPr lang="en-US" sz="1600">
                <a:latin typeface="Arial" charset="0"/>
              </a:rPr>
              <a:t>State Benefits  </a:t>
            </a:r>
            <a:r>
              <a:rPr lang="en-US" sz="1600">
                <a:latin typeface="Arial" charset="0"/>
                <a:hlinkClick r:id="rId4"/>
              </a:rPr>
              <a:t>https://www.gov.uk/income-tax/taxfree-and-taxable-state-benefits</a:t>
            </a:r>
            <a:endParaRPr lang="en-US" sz="1600">
              <a:latin typeface="Arial" charset="0"/>
            </a:endParaRPr>
          </a:p>
          <a:p>
            <a:pPr>
              <a:lnSpc>
                <a:spcPct val="120000"/>
              </a:lnSpc>
            </a:pPr>
            <a:r>
              <a:rPr lang="en-US" sz="1600">
                <a:latin typeface="Arial" charset="0"/>
              </a:rPr>
              <a:t>Rent A Room  </a:t>
            </a:r>
            <a:r>
              <a:rPr lang="en-US" sz="1600">
                <a:latin typeface="Arial" charset="0"/>
                <a:hlinkClick r:id="rId5"/>
              </a:rPr>
              <a:t>https://www.gov.uk/rent-room-in-your-home/the-rent-a-room-scheme</a:t>
            </a:r>
            <a:endParaRPr lang="en-US" sz="1600">
              <a:latin typeface="Arial" charset="0"/>
            </a:endParaRPr>
          </a:p>
          <a:p>
            <a:pPr>
              <a:lnSpc>
                <a:spcPct val="120000"/>
              </a:lnSpc>
            </a:pPr>
            <a:r>
              <a:rPr lang="en-GB" sz="1600">
                <a:latin typeface="Arial" charset="0"/>
              </a:rPr>
              <a:t>Tax Rates and Personal Allowances </a:t>
            </a:r>
            <a:r>
              <a:rPr lang="en-GB" sz="1600" u="sng">
                <a:latin typeface="Arial" charset="0"/>
                <a:hlinkClick r:id="rId6"/>
              </a:rPr>
              <a:t>https://www.gov.uk/income-tax-rates</a:t>
            </a:r>
            <a:r>
              <a:rPr lang="en-GB" sz="1600">
                <a:latin typeface="Arial" charset="0"/>
              </a:rPr>
              <a:t> </a:t>
            </a:r>
          </a:p>
          <a:p>
            <a:pPr>
              <a:lnSpc>
                <a:spcPct val="120000"/>
              </a:lnSpc>
            </a:pPr>
            <a:r>
              <a:rPr lang="en-GB" sz="1600">
                <a:latin typeface="Arial" charset="0"/>
              </a:rPr>
              <a:t>Tax Relief  </a:t>
            </a:r>
            <a:r>
              <a:rPr lang="en-GB" sz="1600" u="sng">
                <a:latin typeface="Arial" charset="0"/>
                <a:hlinkClick r:id="rId7"/>
              </a:rPr>
              <a:t>https://www.gov.uk/income-tax-reliefs</a:t>
            </a:r>
            <a:r>
              <a:rPr lang="en-GB" sz="1600">
                <a:latin typeface="Arial" charset="0"/>
              </a:rPr>
              <a:t> </a:t>
            </a:r>
          </a:p>
          <a:p>
            <a:pPr>
              <a:lnSpc>
                <a:spcPct val="120000"/>
              </a:lnSpc>
            </a:pPr>
            <a:r>
              <a:rPr lang="en-US" sz="1600">
                <a:latin typeface="Arial" charset="0"/>
              </a:rPr>
              <a:t>PAYE  https://www.gov.uk/income-tax/how-you-pay-income-tax</a:t>
            </a:r>
          </a:p>
          <a:p>
            <a:pPr>
              <a:lnSpc>
                <a:spcPct val="120000"/>
              </a:lnSpc>
            </a:pPr>
            <a:r>
              <a:rPr lang="en-US" sz="1600">
                <a:latin typeface="Arial" charset="0"/>
              </a:rPr>
              <a:t>Self Assessment  </a:t>
            </a:r>
            <a:r>
              <a:rPr lang="en-US" sz="1600">
                <a:latin typeface="Arial" charset="0"/>
                <a:hlinkClick r:id="rId8"/>
              </a:rPr>
              <a:t>https://www.gov.uk/self-assessment-tax-returns</a:t>
            </a:r>
            <a:endParaRPr lang="en-US" sz="1600">
              <a:latin typeface="Arial" charset="0"/>
            </a:endParaRPr>
          </a:p>
          <a:p>
            <a:pPr>
              <a:lnSpc>
                <a:spcPct val="120000"/>
              </a:lnSpc>
            </a:pPr>
            <a:r>
              <a:rPr lang="en-US" sz="1600">
                <a:latin typeface="Arial" charset="0"/>
              </a:rPr>
              <a:t>Corporation Tax </a:t>
            </a:r>
            <a:r>
              <a:rPr lang="en-US" sz="1600">
                <a:latin typeface="Arial" charset="0"/>
                <a:hlinkClick r:id="rId9"/>
              </a:rPr>
              <a:t>https://youtu.be/DuNBCLXtdvk?list=PL6Ji8mz-oGMwBrl_PG4C6iZgunc1OxMXZ</a:t>
            </a:r>
            <a:endParaRPr lang="en-US" sz="1600">
              <a:latin typeface="Arial" charset="0"/>
            </a:endParaRPr>
          </a:p>
          <a:p>
            <a:pPr>
              <a:lnSpc>
                <a:spcPct val="120000"/>
              </a:lnSpc>
            </a:pPr>
            <a:r>
              <a:rPr lang="en-US" sz="1600">
                <a:latin typeface="Arial" charset="0"/>
              </a:rPr>
              <a:t>VAT Rates </a:t>
            </a:r>
            <a:r>
              <a:rPr lang="en-US" sz="1600">
                <a:latin typeface="Arial" charset="0"/>
                <a:hlinkClick r:id="rId10"/>
              </a:rPr>
              <a:t>https://www.gov.uk/guidance/rates-of-vat-on-different-goods-and-services</a:t>
            </a:r>
            <a:endParaRPr lang="en-US" sz="1600">
              <a:latin typeface="Arial" charset="0"/>
            </a:endParaRPr>
          </a:p>
          <a:p>
            <a:pPr>
              <a:lnSpc>
                <a:spcPct val="120000"/>
              </a:lnSpc>
            </a:pPr>
            <a:r>
              <a:rPr lang="en-US" sz="1600">
                <a:latin typeface="Arial" charset="0"/>
              </a:rPr>
              <a:t>Student Loans </a:t>
            </a:r>
            <a:r>
              <a:rPr lang="en-US" sz="1600">
                <a:latin typeface="Arial" charset="0"/>
                <a:hlinkClick r:id="rId11"/>
              </a:rPr>
              <a:t>https://www.gov.uk/repaying-your-student-loan</a:t>
            </a:r>
            <a:endParaRPr lang="en-US" sz="1600">
              <a:latin typeface="Arial" charset="0"/>
            </a:endParaRPr>
          </a:p>
          <a:p>
            <a:endParaRPr lang="en-US" sz="1600">
              <a:latin typeface="Arial" charset="0"/>
            </a:endParaRPr>
          </a:p>
        </p:txBody>
      </p:sp>
      <p:sp>
        <p:nvSpPr>
          <p:cNvPr id="6" name="Slide Number Placeholder 5"/>
          <p:cNvSpPr>
            <a:spLocks noGrp="1"/>
          </p:cNvSpPr>
          <p:nvPr>
            <p:ph type="sldNum" sz="quarter" idx="12"/>
          </p:nvPr>
        </p:nvSpPr>
        <p:spPr/>
        <p:txBody>
          <a:bodyPr/>
          <a:lstStyle/>
          <a:p>
            <a:pPr>
              <a:defRPr/>
            </a:pPr>
            <a:fld id="{EE2D401D-4146-9F44-B377-2714FDB2FB29}" type="slidenum">
              <a:rPr lang="en-US"/>
              <a:pPr>
                <a:defRPr/>
              </a:pPr>
              <a:t>51</a:t>
            </a:fld>
            <a:endParaRPr lang="en-US"/>
          </a:p>
        </p:txBody>
      </p:sp>
    </p:spTree>
    <p:extLst>
      <p:ext uri="{BB962C8B-B14F-4D97-AF65-F5344CB8AC3E}">
        <p14:creationId xmlns:p14="http://schemas.microsoft.com/office/powerpoint/2010/main" val="40995711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TotalTime>
  <Words>2210</Words>
  <Application>Microsoft Office PowerPoint</Application>
  <PresentationFormat>Widescreen</PresentationFormat>
  <Paragraphs>517</Paragraphs>
  <Slides>51</Slides>
  <Notes>34</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51</vt:i4>
      </vt:variant>
    </vt:vector>
  </HeadingPairs>
  <TitlesOfParts>
    <vt:vector size="62" baseType="lpstr">
      <vt:lpstr>ＭＳ Ｐゴシック</vt:lpstr>
      <vt:lpstr>Arial</vt:lpstr>
      <vt:lpstr>Calibri</vt:lpstr>
      <vt:lpstr>Calibri Light</vt:lpstr>
      <vt:lpstr>Cambria</vt:lpstr>
      <vt:lpstr>Franklin Gothic Book</vt:lpstr>
      <vt:lpstr>Rockwell</vt:lpstr>
      <vt:lpstr>Times New Roman</vt:lpstr>
      <vt:lpstr>Wingdings</vt:lpstr>
      <vt:lpstr>Wingdings 2</vt:lpstr>
      <vt:lpstr>Office Theme</vt:lpstr>
      <vt:lpstr>EMPL04013  week 8 </vt:lpstr>
      <vt:lpstr>Entrepreneurs ….</vt:lpstr>
      <vt:lpstr>The Business Opportunity</vt:lpstr>
      <vt:lpstr>Legal Structure</vt:lpstr>
      <vt:lpstr>Tax</vt:lpstr>
      <vt:lpstr>PowerPoint Presentation</vt:lpstr>
      <vt:lpstr>Income Tax</vt:lpstr>
      <vt:lpstr>Income Tax</vt:lpstr>
      <vt:lpstr>How Much ?</vt:lpstr>
      <vt:lpstr>Income Tax allowances and reliefs</vt:lpstr>
      <vt:lpstr>Income Tax Rates 2017/2018</vt:lpstr>
      <vt:lpstr>Paying Your Income Tax</vt:lpstr>
      <vt:lpstr>Corporation Tax</vt:lpstr>
      <vt:lpstr>Who Pays?</vt:lpstr>
      <vt:lpstr>Paying Corporation Tax</vt:lpstr>
      <vt:lpstr>Corporation Tax Rates</vt:lpstr>
      <vt:lpstr>PowerPoint Presentation</vt:lpstr>
      <vt:lpstr>National Insurance</vt:lpstr>
      <vt:lpstr>National Insurance</vt:lpstr>
      <vt:lpstr>National Insurance Payments</vt:lpstr>
      <vt:lpstr>Self Employed Rates</vt:lpstr>
      <vt:lpstr>How Long Do I Pay ?</vt:lpstr>
      <vt:lpstr>You’re Employed and  Self-Employed</vt:lpstr>
      <vt:lpstr>Value Added Tax (VAT)</vt:lpstr>
      <vt:lpstr>VAT</vt:lpstr>
      <vt:lpstr>What To Charge VAT on</vt:lpstr>
      <vt:lpstr>VAT Rates</vt:lpstr>
      <vt:lpstr>Student Loans</vt:lpstr>
      <vt:lpstr>Student Loans</vt:lpstr>
      <vt:lpstr>Repayments</vt:lpstr>
      <vt:lpstr>Legal Structure</vt:lpstr>
      <vt:lpstr>Sole Trader </vt:lpstr>
      <vt:lpstr>Sole Trader – The Pros</vt:lpstr>
      <vt:lpstr>Sole Trader - The Cons </vt:lpstr>
      <vt:lpstr>Setting Up As A Sole Trader</vt:lpstr>
      <vt:lpstr>The Partnership</vt:lpstr>
      <vt:lpstr>Partnership – The Pros </vt:lpstr>
      <vt:lpstr>Partnership – The Cons</vt:lpstr>
      <vt:lpstr>How To Set Up As An Ordinary Partnership </vt:lpstr>
      <vt:lpstr>The Partnership: Another Option </vt:lpstr>
      <vt:lpstr>Setting Up An LLP</vt:lpstr>
      <vt:lpstr>When Is An LLP Advisable?</vt:lpstr>
      <vt:lpstr>Partnership Agreement</vt:lpstr>
      <vt:lpstr>Private Limited Liability Company</vt:lpstr>
      <vt:lpstr>The Private Limited  Liability Company -  The Pros</vt:lpstr>
      <vt:lpstr>When Is  A Limited Company Adviseable?</vt:lpstr>
      <vt:lpstr>The Private Limited  Liability Company  – The Cons </vt:lpstr>
      <vt:lpstr>How To Set Up A Private Limited Liability Company </vt:lpstr>
      <vt:lpstr>Legal Structure</vt:lpstr>
      <vt:lpstr>Sources</vt:lpstr>
      <vt:lpstr>Useful Links</vt:lpstr>
    </vt:vector>
  </TitlesOfParts>
  <Company>Coventry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culctmp3</dc:creator>
  <cp:lastModifiedBy>culctmp3</cp:lastModifiedBy>
  <cp:revision>6</cp:revision>
  <dcterms:created xsi:type="dcterms:W3CDTF">2018-02-07T13:12:42Z</dcterms:created>
  <dcterms:modified xsi:type="dcterms:W3CDTF">2018-02-07T18:44:53Z</dcterms:modified>
</cp:coreProperties>
</file>