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E7E4"/>
    <a:srgbClr val="99FF99"/>
    <a:srgbClr val="E4E5E5"/>
    <a:srgbClr val="0E2648"/>
    <a:srgbClr val="FF8400"/>
    <a:srgbClr val="FF2C00"/>
    <a:srgbClr val="FFDC01"/>
    <a:srgbClr val="E2A895"/>
    <a:srgbClr val="EFC486"/>
    <a:srgbClr val="575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089" autoAdjust="0"/>
    <p:restoredTop sz="94883" autoAdjust="0"/>
  </p:normalViewPr>
  <p:slideViewPr>
    <p:cSldViewPr snapToGrid="0">
      <p:cViewPr>
        <p:scale>
          <a:sx n="50" d="100"/>
          <a:sy n="50" d="100"/>
        </p:scale>
        <p:origin x="708" y="-30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viewProps" Target="viewProps.xml" /><Relationship Id="rId5" Type="http://schemas.openxmlformats.org/officeDocument/2006/relationships/presProps" Target="presProps.xml" /><Relationship Id="rId4" Type="http://schemas.openxmlformats.org/officeDocument/2006/relationships/slide" Target="slides/slide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860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33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153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885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835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45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084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16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3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41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0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1386A-5E04-4BDA-83A3-8968318B48A6}" type="datetimeFigureOut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91BF70-35C2-4061-826E-3A0FAFE767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781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 /><Relationship Id="rId3" Type="http://schemas.microsoft.com/office/2007/relationships/hdphoto" Target="../media/hdphoto1.wdp" /><Relationship Id="rId7" Type="http://schemas.openxmlformats.org/officeDocument/2006/relationships/image" Target="../media/image5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4.png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7/ocp0000158" TargetMode="External" /><Relationship Id="rId13" Type="http://schemas.openxmlformats.org/officeDocument/2006/relationships/hyperlink" Target="https://gemini.google.com/" TargetMode="External" /><Relationship Id="rId18" Type="http://schemas.openxmlformats.org/officeDocument/2006/relationships/hyperlink" Target="https://www.news-medical.net/health/Post-Traumatic-Stress-Disorder-(PTSD)-Causes.aspx" TargetMode="External" /><Relationship Id="rId26" Type="http://schemas.openxmlformats.org/officeDocument/2006/relationships/hyperlink" Target="https://www.sciencemuseum.org.uk/objects-and-stories/medicine/heroic-therapies-psychiatry" TargetMode="External" /><Relationship Id="rId3" Type="http://schemas.openxmlformats.org/officeDocument/2006/relationships/hyperlink" Target="https://doi.org/10.1016/j.neulet.2017.02.058" TargetMode="External" /><Relationship Id="rId21" Type="http://schemas.openxmlformats.org/officeDocument/2006/relationships/hyperlink" Target="https://www.ncbi.nlm.nih.gov/books/NBK572092/" TargetMode="External" /><Relationship Id="rId7" Type="http://schemas.openxmlformats.org/officeDocument/2006/relationships/hyperlink" Target="https://www.nursing.upenn.edu/nhhc/nurses-institutions-caring/history-of-psychiatric-hospitals/" TargetMode="External" /><Relationship Id="rId12" Type="http://schemas.openxmlformats.org/officeDocument/2006/relationships/hyperlink" Target="https://doi.org/10.1080/0964704x.2019.1711350" TargetMode="External" /><Relationship Id="rId17" Type="http://schemas.openxmlformats.org/officeDocument/2006/relationships/hyperlink" Target="https://www.history.com/articles/history-of-ptsd-and-shell-shock" TargetMode="External" /><Relationship Id="rId25" Type="http://schemas.openxmlformats.org/officeDocument/2006/relationships/hyperlink" Target="https://doi.org/10.1080/20008066.2025.2540141" TargetMode="External" /><Relationship Id="rId33" Type="http://schemas.openxmlformats.org/officeDocument/2006/relationships/hyperlink" Target="https://www.researchgate.net/publication/374868190_Professional_Emotional_Support_of_Soldiers_during_and_after_War" TargetMode="External" /><Relationship Id="rId2" Type="http://schemas.openxmlformats.org/officeDocument/2006/relationships/hyperlink" Target="https://doi.org/10.3390/ijerph19116474" TargetMode="External" /><Relationship Id="rId16" Type="http://schemas.openxmlformats.org/officeDocument/2006/relationships/hyperlink" Target="https://doi.org/10.1177/1178224216688887" TargetMode="External" /><Relationship Id="rId20" Type="http://schemas.openxmlformats.org/officeDocument/2006/relationships/hyperlink" Target="https://doi.org/10.1016/j.psychres.2019.112702" TargetMode="External" /><Relationship Id="rId29" Type="http://schemas.openxmlformats.org/officeDocument/2006/relationships/hyperlink" Target="https://www.gov.uk/definition-of-disability-under-equality-act-2010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ncbi.nlm.nih.gov/books/NBK207202/" TargetMode="External" /><Relationship Id="rId11" Type="http://schemas.openxmlformats.org/officeDocument/2006/relationships/hyperlink" Target="https://www.ptsd.va.gov/understand/what/history_ptsd.asp" TargetMode="External" /><Relationship Id="rId24" Type="http://schemas.openxmlformats.org/officeDocument/2006/relationships/hyperlink" Target="https://doi.org/10.1002/nop2.70331" TargetMode="External" /><Relationship Id="rId32" Type="http://schemas.openxmlformats.org/officeDocument/2006/relationships/hyperlink" Target="https://www.who.int/news/item/02-09-2025-over-a-billion-people-living-with-mental-health-conditions-services-require-urgent-scale-up" TargetMode="External" /><Relationship Id="rId5" Type="http://schemas.openxmlformats.org/officeDocument/2006/relationships/hyperlink" Target="https://doi.org/10.2105/ajph.2015.302970" TargetMode="External" /><Relationship Id="rId15" Type="http://schemas.openxmlformats.org/officeDocument/2006/relationships/hyperlink" Target="https://doi.org/10.7759/cureus.85398" TargetMode="External" /><Relationship Id="rId23" Type="http://schemas.openxmlformats.org/officeDocument/2006/relationships/hyperlink" Target="https://doi.org/10.1177/19312431221146757" TargetMode="External" /><Relationship Id="rId28" Type="http://schemas.openxmlformats.org/officeDocument/2006/relationships/hyperlink" Target="https://doi.org/10.1002/da.22279" TargetMode="External" /><Relationship Id="rId10" Type="http://schemas.openxmlformats.org/officeDocument/2006/relationships/hyperlink" Target="https://doi.org/10.1016/B978-0-12-801288-8.00011-X" TargetMode="External" /><Relationship Id="rId19" Type="http://schemas.openxmlformats.org/officeDocument/2006/relationships/hyperlink" Target="https://www.mayoclinic.org/diseases-conditions/depression/in-depth/ssris/art-20044825" TargetMode="External" /><Relationship Id="rId31" Type="http://schemas.openxmlformats.org/officeDocument/2006/relationships/hyperlink" Target="https://wolcottcounseling.com/understanding-ptsd-from-its-origins-to-its-future/" TargetMode="External" /><Relationship Id="rId4" Type="http://schemas.openxmlformats.org/officeDocument/2006/relationships/hyperlink" Target="https://doi.org/10.1016/j.psychres.2017.01.097" TargetMode="External" /><Relationship Id="rId9" Type="http://schemas.openxmlformats.org/officeDocument/2006/relationships/hyperlink" Target="https://www.equalityhumanrights.com/human-rights/human-rights-act/article-10-freedom-expression" TargetMode="External" /><Relationship Id="rId14" Type="http://schemas.openxmlformats.org/officeDocument/2006/relationships/hyperlink" Target="https://www.researchgate.net/publication/341287306_Electroconvulsive_Therapy_HISTORICAL_AND_CONCEPTUAL_ASPECTS" TargetMode="External" /><Relationship Id="rId22" Type="http://schemas.openxmlformats.org/officeDocument/2006/relationships/hyperlink" Target="https://doi.org/10.1186/s13030-021-00219-w" TargetMode="External" /><Relationship Id="rId27" Type="http://schemas.openxmlformats.org/officeDocument/2006/relationships/hyperlink" Target="https://doi.org/10.4103/jpbs.jpbs_1237_23" TargetMode="External" /><Relationship Id="rId30" Type="http://schemas.openxmlformats.org/officeDocument/2006/relationships/hyperlink" Target="https://www.legislation.gov.uk/ukpga/1983/20/section/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5">
            <a:extLst>
              <a:ext uri="{FF2B5EF4-FFF2-40B4-BE49-F238E27FC236}">
                <a16:creationId xmlns:a16="http://schemas.microsoft.com/office/drawing/2014/main" id="{2319B1AF-68C5-4BC3-8F7E-33F579AA2A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60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531F22-8DA6-426D-9C54-FED75938CF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11300"/>
            <a:ext cx="96012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427F78-00D4-4198-BA64-F95313E8808C}"/>
              </a:ext>
            </a:extLst>
          </p:cNvPr>
          <p:cNvSpPr txBox="1"/>
          <p:nvPr/>
        </p:nvSpPr>
        <p:spPr>
          <a:xfrm>
            <a:off x="830179" y="806117"/>
            <a:ext cx="8109284" cy="5745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0"/>
              </a:spcBef>
              <a:spcAft>
                <a:spcPts val="1000"/>
              </a:spcAft>
            </a:pPr>
            <a:r>
              <a:rPr lang="en-GB" sz="4400" b="1" kern="1400" spc="-5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BSC (HONS) HEALTH AND SOCIAL CARE</a:t>
            </a:r>
            <a:endParaRPr lang="en-US" sz="4400" b="1" kern="1400" spc="-50" dirty="0"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PSYCHOLOGICAL CLASSIFICATIONS AND PROVISIONS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BMHP6029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NUMBER: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2330361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SADIA HUSSAIN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TUTOR DETAILS: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NEALE HADDON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INDIVIDUAL PRESENTATION (ACADEMIC POSTER)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SUBMISSION DATE: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6TH JULY 2026</a:t>
            </a:r>
            <a:endParaRPr lang="en-US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7114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876543-9FFF-4AE3-1996-B4F3784C974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1" y="-14745"/>
            <a:ext cx="9601200" cy="12816345"/>
          </a:xfrm>
          <a:prstGeom prst="rect">
            <a:avLst/>
          </a:prstGeom>
        </p:spPr>
      </p:pic>
      <p:sp>
        <p:nvSpPr>
          <p:cNvPr id="79" name="Rectangle: Rounded Corners 78">
            <a:extLst>
              <a:ext uri="{FF2B5EF4-FFF2-40B4-BE49-F238E27FC236}">
                <a16:creationId xmlns:a16="http://schemas.microsoft.com/office/drawing/2014/main" id="{60C6730C-C74D-6E84-9325-5EB36CED6644}"/>
              </a:ext>
            </a:extLst>
          </p:cNvPr>
          <p:cNvSpPr/>
          <p:nvPr/>
        </p:nvSpPr>
        <p:spPr>
          <a:xfrm>
            <a:off x="194205" y="712295"/>
            <a:ext cx="7121045" cy="1708242"/>
          </a:xfrm>
          <a:prstGeom prst="roundRect">
            <a:avLst>
              <a:gd name="adj" fmla="val 6525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E9100B8-2951-2D1D-C159-1D61B2336B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99326" y="5218422"/>
            <a:ext cx="11622841" cy="1155324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3DF3476-D4FC-BD38-7DBB-366A0F0963AD}"/>
              </a:ext>
            </a:extLst>
          </p:cNvPr>
          <p:cNvSpPr/>
          <p:nvPr/>
        </p:nvSpPr>
        <p:spPr>
          <a:xfrm>
            <a:off x="5785739" y="-3487647"/>
            <a:ext cx="9654569" cy="12372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 dirty="0">
              <a:latin typeface="Bahnschrift" panose="020B0502040204020203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BB124CA-ABAC-8093-38D9-3D8AC4A62F47}"/>
              </a:ext>
            </a:extLst>
          </p:cNvPr>
          <p:cNvSpPr/>
          <p:nvPr/>
        </p:nvSpPr>
        <p:spPr>
          <a:xfrm>
            <a:off x="10835383" y="6493546"/>
            <a:ext cx="3180800" cy="1060211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96B458A-02C1-F021-7E9A-895CEF0F5D78}"/>
              </a:ext>
            </a:extLst>
          </p:cNvPr>
          <p:cNvSpPr txBox="1"/>
          <p:nvPr/>
        </p:nvSpPr>
        <p:spPr>
          <a:xfrm>
            <a:off x="-2177910" y="33341730"/>
            <a:ext cx="3414080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100" b="1" dirty="0">
                <a:highlight>
                  <a:srgbClr val="FFFF00"/>
                </a:highlight>
                <a:latin typeface="Bahnschrift" panose="020B0502040204020203" pitchFamily="34" charset="0"/>
              </a:rPr>
              <a:t>Past, Present and Future of PTSD Care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F17248-FC94-F9D7-2AFA-B9D49B609876}"/>
              </a:ext>
            </a:extLst>
          </p:cNvPr>
          <p:cNvSpPr txBox="1"/>
          <p:nvPr/>
        </p:nvSpPr>
        <p:spPr>
          <a:xfrm>
            <a:off x="365759" y="771095"/>
            <a:ext cx="6859760" cy="158206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solidFill>
                  <a:schemeClr val="tx1"/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1100" kern="1200" dirty="0">
              <a:solidFill>
                <a:schemeClr val="tx1"/>
              </a:solidFill>
              <a:latin typeface="Bahnschrift" panose="020B0502040204020203" pitchFamily="34" charset="0"/>
            </a:endParaRP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PTSD or Post-Traumatic Stress Disorder is developed after a shocking event or accident.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Re-experiencing the incident, avoidance, and hypervigilance are the core symptoms of PTSD.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It can occur at any stage of life and introduce depression, anxiety, substance misuse, physical health problems, and suicide risk (History Channel Editors, 2017).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The treatment of this symptom is very important.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This poster will explore the history and present of PTSD.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Based on that, it will provide some future recommendations.</a:t>
            </a:r>
          </a:p>
        </p:txBody>
      </p:sp>
      <p:sp>
        <p:nvSpPr>
          <p:cNvPr id="80" name="Rectangle: Rounded Corners 79">
            <a:extLst>
              <a:ext uri="{FF2B5EF4-FFF2-40B4-BE49-F238E27FC236}">
                <a16:creationId xmlns:a16="http://schemas.microsoft.com/office/drawing/2014/main" id="{32FAA5A2-4765-665D-F943-9B468BF873E0}"/>
              </a:ext>
            </a:extLst>
          </p:cNvPr>
          <p:cNvSpPr/>
          <p:nvPr/>
        </p:nvSpPr>
        <p:spPr>
          <a:xfrm>
            <a:off x="7398354" y="712295"/>
            <a:ext cx="2051181" cy="1708242"/>
          </a:xfrm>
          <a:prstGeom prst="roundRect">
            <a:avLst>
              <a:gd name="adj" fmla="val 9478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81" name="Rectangle: Rounded Corners 80">
            <a:extLst>
              <a:ext uri="{FF2B5EF4-FFF2-40B4-BE49-F238E27FC236}">
                <a16:creationId xmlns:a16="http://schemas.microsoft.com/office/drawing/2014/main" id="{CD57FC52-45B1-5394-1ED6-DDEB5CF3EEF9}"/>
              </a:ext>
            </a:extLst>
          </p:cNvPr>
          <p:cNvSpPr/>
          <p:nvPr/>
        </p:nvSpPr>
        <p:spPr>
          <a:xfrm>
            <a:off x="2021466" y="2506210"/>
            <a:ext cx="7445846" cy="3058896"/>
          </a:xfrm>
          <a:prstGeom prst="roundRect">
            <a:avLst>
              <a:gd name="adj" fmla="val 4044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A1ED6BB2-86E0-FDD1-AE02-D8B4BE570A01}"/>
              </a:ext>
            </a:extLst>
          </p:cNvPr>
          <p:cNvGrpSpPr/>
          <p:nvPr/>
        </p:nvGrpSpPr>
        <p:grpSpPr>
          <a:xfrm>
            <a:off x="2093012" y="2605789"/>
            <a:ext cx="7318426" cy="2833656"/>
            <a:chOff x="3805065" y="2619787"/>
            <a:chExt cx="3687936" cy="3429320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8D6C7038-55FB-60E4-6B2E-A6236355CB16}"/>
                </a:ext>
              </a:extLst>
            </p:cNvPr>
            <p:cNvSpPr/>
            <p:nvPr/>
          </p:nvSpPr>
          <p:spPr>
            <a:xfrm>
              <a:off x="3887779" y="2780091"/>
              <a:ext cx="3605222" cy="2780091"/>
            </a:xfrm>
            <a:prstGeom prst="rect">
              <a:avLst/>
            </a:prstGeom>
            <a:ln>
              <a:noFill/>
            </a:ln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5371EB15-7D97-D54A-2F67-FFBA085C94D6}"/>
                </a:ext>
              </a:extLst>
            </p:cNvPr>
            <p:cNvSpPr txBox="1"/>
            <p:nvPr/>
          </p:nvSpPr>
          <p:spPr>
            <a:xfrm>
              <a:off x="3805065" y="2619787"/>
              <a:ext cx="3680399" cy="3429320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4290" tIns="34290" rIns="34290" bIns="34290" numCol="1" spcCol="1270" anchor="t" anchorCtr="0">
              <a:noAutofit/>
            </a:bodyPr>
            <a:lstStyle/>
            <a:p>
              <a:pPr marL="0" lvl="0" indent="0" algn="l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100" b="1" kern="1200" dirty="0">
                  <a:solidFill>
                    <a:schemeClr val="tx1"/>
                  </a:solidFill>
                  <a:effectLst/>
                  <a:latin typeface="Bahnschrift" panose="020B0502040204020203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Literature review</a:t>
              </a:r>
              <a:endPara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endParaRP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During the 19th century, trauma was seen as a weakness, as in the term “railway spine” (</a:t>
              </a:r>
              <a:r>
                <a:rPr lang="en-US" sz="1100" kern="1200" dirty="0" err="1">
                  <a:solidFill>
                    <a:schemeClr val="tx1"/>
                  </a:solidFill>
                  <a:latin typeface="Bahnschrift" panose="020B0502040204020203" pitchFamily="34" charset="0"/>
                </a:rPr>
                <a:t>Gasquoine</a:t>
              </a: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, 2020).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When World War I began, terms like “shell shock” and “combat fatigue” became very popular worldwide (History Channel Editors, 2017).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D’Antonio (2011) mentioned that people with several mental illnesses were </a:t>
              </a:r>
              <a:r>
                <a:rPr lang="en-US" sz="1100" kern="1200" dirty="0" err="1">
                  <a:solidFill>
                    <a:schemeClr val="tx1"/>
                  </a:solidFill>
                  <a:latin typeface="Bahnschrift" panose="020B0502040204020203" pitchFamily="34" charset="0"/>
                </a:rPr>
                <a:t>categorised</a:t>
              </a: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 separately.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These incidents and factors turn PTSD into a weakness rather than a serious condition (Centre for Substance Abuse Treatment, 2014).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Birtel, Wood &amp; Kempa (2017) said that these increased Stigma and social exclusion. As a result, people with mental illness used to get neglected.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They needed </a:t>
              </a:r>
              <a:r>
                <a:rPr lang="en-US" sz="1100" kern="1200" dirty="0" err="1">
                  <a:solidFill>
                    <a:schemeClr val="tx1"/>
                  </a:solidFill>
                  <a:latin typeface="Bahnschrift" panose="020B0502040204020203" pitchFamily="34" charset="0"/>
                </a:rPr>
                <a:t>institutionalisation</a:t>
              </a: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, rest cures, sedation, and psychoanalysis care treatment, which takes a long time.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However, military treatments often were time-bound and asked for quick recovery (Moore et al., 2023).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In 1980, the term PTSD started to get recognition (Friedman, 2025).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This shift helped understand the suffering that a PTSD patient suffers (UK Government, 2019).</a:t>
              </a:r>
            </a:p>
            <a:p>
              <a:pPr marL="171450" lvl="0" indent="-171450" algn="just" defTabSz="400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Arial" panose="020B0604020202020204" pitchFamily="34" charset="0"/>
                <a:buChar char="•"/>
              </a:pPr>
              <a:r>
                <a:rPr lang="en-US" sz="1100" kern="1200" dirty="0">
                  <a:solidFill>
                    <a:schemeClr val="tx1"/>
                  </a:solidFill>
                  <a:latin typeface="Bahnschrift" panose="020B0502040204020203" pitchFamily="34" charset="0"/>
                </a:rPr>
                <a:t>It helped solve several barriers like poor family bonding, incomplete treatment and so on.</a:t>
              </a:r>
            </a:p>
          </p:txBody>
        </p:sp>
      </p:grpSp>
      <p:sp>
        <p:nvSpPr>
          <p:cNvPr id="82" name="Rectangle: Rounded Corners 81">
            <a:extLst>
              <a:ext uri="{FF2B5EF4-FFF2-40B4-BE49-F238E27FC236}">
                <a16:creationId xmlns:a16="http://schemas.microsoft.com/office/drawing/2014/main" id="{81DFFDC2-7324-B225-C4A7-912287774888}"/>
              </a:ext>
            </a:extLst>
          </p:cNvPr>
          <p:cNvSpPr/>
          <p:nvPr/>
        </p:nvSpPr>
        <p:spPr>
          <a:xfrm>
            <a:off x="189762" y="2526062"/>
            <a:ext cx="1762665" cy="3041641"/>
          </a:xfrm>
          <a:prstGeom prst="roundRect">
            <a:avLst>
              <a:gd name="adj" fmla="val 3482"/>
            </a:avLst>
          </a:prstGeom>
          <a:solidFill>
            <a:schemeClr val="bg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 dirty="0">
              <a:latin typeface="Bahnschrift" panose="020B0502040204020203" pitchFamily="34" charset="0"/>
            </a:endParaRPr>
          </a:p>
        </p:txBody>
      </p:sp>
      <p:sp>
        <p:nvSpPr>
          <p:cNvPr id="83" name="Rectangle: Rounded Corners 82">
            <a:extLst>
              <a:ext uri="{FF2B5EF4-FFF2-40B4-BE49-F238E27FC236}">
                <a16:creationId xmlns:a16="http://schemas.microsoft.com/office/drawing/2014/main" id="{ABD470EA-2632-519B-67A2-62E445F85582}"/>
              </a:ext>
            </a:extLst>
          </p:cNvPr>
          <p:cNvSpPr/>
          <p:nvPr/>
        </p:nvSpPr>
        <p:spPr>
          <a:xfrm>
            <a:off x="189761" y="5640649"/>
            <a:ext cx="5083009" cy="2693467"/>
          </a:xfrm>
          <a:prstGeom prst="roundRect">
            <a:avLst>
              <a:gd name="adj" fmla="val 4391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8A3981F3-976C-DF7C-A1FC-D5003B685E92}"/>
              </a:ext>
            </a:extLst>
          </p:cNvPr>
          <p:cNvSpPr txBox="1"/>
          <p:nvPr/>
        </p:nvSpPr>
        <p:spPr>
          <a:xfrm>
            <a:off x="306906" y="5677769"/>
            <a:ext cx="4872639" cy="2805840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solidFill>
                  <a:schemeClr val="tx1"/>
                </a:solidFill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Responsibility for others based on existing knowledge and practice.</a:t>
            </a:r>
            <a:endParaRPr lang="en-US" sz="1100" kern="1200" dirty="0">
              <a:solidFill>
                <a:schemeClr val="tx1"/>
              </a:solidFill>
              <a:latin typeface="Bahnschrift" panose="020B0502040204020203" pitchFamily="34" charset="0"/>
            </a:endParaRP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Most influencing factors of PTSD are biological, psychological, and social factors.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PTSD is often influenced by genetics, brain changes, thinking patterns, and environment.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Trauma-focused therapies and CBT are also effective prevention methods for the prevention of PTSD (UK Government, 2019).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EMDR is also an effective treatment for reducing avoidance and improving emotional regulation (EHRC, 2021).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SSRIs are also considered an alternative and last option for the treatment.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In this case, person-</a:t>
            </a:r>
            <a:r>
              <a:rPr lang="en-US" sz="1100" kern="1200" dirty="0" err="1">
                <a:solidFill>
                  <a:schemeClr val="tx1"/>
                </a:solidFill>
                <a:latin typeface="Bahnschrift" panose="020B0502040204020203" pitchFamily="34" charset="0"/>
              </a:rPr>
              <a:t>centred</a:t>
            </a: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 mental healthcare is a must.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solidFill>
                  <a:schemeClr val="tx1"/>
                </a:solidFill>
                <a:latin typeface="Bahnschrift" panose="020B0502040204020203" pitchFamily="34" charset="0"/>
              </a:rPr>
              <a:t>However, stigma, limited specialist services, and unequal access needed to be overcome to ensure the effectiveness (D’Antonio, 2011).</a:t>
            </a:r>
          </a:p>
        </p:txBody>
      </p:sp>
      <p:sp>
        <p:nvSpPr>
          <p:cNvPr id="84" name="Rectangle: Rounded Corners 83">
            <a:extLst>
              <a:ext uri="{FF2B5EF4-FFF2-40B4-BE49-F238E27FC236}">
                <a16:creationId xmlns:a16="http://schemas.microsoft.com/office/drawing/2014/main" id="{5F4FAD3D-373F-0B7E-FF31-BF1DC0D5D859}"/>
              </a:ext>
            </a:extLst>
          </p:cNvPr>
          <p:cNvSpPr/>
          <p:nvPr/>
        </p:nvSpPr>
        <p:spPr>
          <a:xfrm>
            <a:off x="5355211" y="5625517"/>
            <a:ext cx="4079515" cy="2708600"/>
          </a:xfrm>
          <a:prstGeom prst="roundRect">
            <a:avLst>
              <a:gd name="adj" fmla="val 3784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FFAD8595-D00C-C4DF-6E31-E9B83EA97677}"/>
              </a:ext>
            </a:extLst>
          </p:cNvPr>
          <p:cNvSpPr txBox="1"/>
          <p:nvPr/>
        </p:nvSpPr>
        <p:spPr>
          <a:xfrm>
            <a:off x="5400983" y="5741925"/>
            <a:ext cx="3913079" cy="2626881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Social, cultural and political Impact 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PTSD was considered a weakness of a person even two decades ago (Friedman, 2025).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many countries, stigma plays an important role even today.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the Western world, ICD 11 </a:t>
            </a:r>
            <a:r>
              <a:rPr lang="en-US" sz="1100" kern="1200" dirty="0" err="1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recognised</a:t>
            </a: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PTSD as a serious condition to ensure proper treatment for this.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However, only the official recognition and medical treatments are not enough for this.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Environmental causes need to be addressed properly, and the media can play an important role here (Parrott, 2022).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Government funding and human rights frameworks also need to change the policy of their investment for better outcomes.</a:t>
            </a:r>
          </a:p>
        </p:txBody>
      </p:sp>
      <p:sp>
        <p:nvSpPr>
          <p:cNvPr id="85" name="Rectangle: Rounded Corners 84">
            <a:extLst>
              <a:ext uri="{FF2B5EF4-FFF2-40B4-BE49-F238E27FC236}">
                <a16:creationId xmlns:a16="http://schemas.microsoft.com/office/drawing/2014/main" id="{67329CBF-7C6C-A065-6F5B-ABF5A0F810F1}"/>
              </a:ext>
            </a:extLst>
          </p:cNvPr>
          <p:cNvSpPr/>
          <p:nvPr/>
        </p:nvSpPr>
        <p:spPr>
          <a:xfrm>
            <a:off x="189761" y="8435661"/>
            <a:ext cx="4369539" cy="1854118"/>
          </a:xfrm>
          <a:prstGeom prst="roundRect">
            <a:avLst>
              <a:gd name="adj" fmla="val 4553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F7064394-29F1-D946-1ADC-8DBA538DD728}"/>
              </a:ext>
            </a:extLst>
          </p:cNvPr>
          <p:cNvSpPr txBox="1"/>
          <p:nvPr/>
        </p:nvSpPr>
        <p:spPr>
          <a:xfrm>
            <a:off x="287137" y="8565162"/>
            <a:ext cx="4168289" cy="172461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Policy and Legislation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Several health acts have focused on PTSD.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Mental Health Act 1983 introduced a legal framework to ensure proper assessment and treatment of the issues (UK Government, 2019).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Equality Act 2010 works on diminishing discrimination to ensure a proper health outcome (UK Government, 2010).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Human Rights Act 1998 protects the dignity, privacy, and freedom of a PTSD patient (EHRC, 2021).</a:t>
            </a:r>
          </a:p>
        </p:txBody>
      </p:sp>
      <p:sp>
        <p:nvSpPr>
          <p:cNvPr id="90" name="Rectangle: Rounded Corners 89">
            <a:extLst>
              <a:ext uri="{FF2B5EF4-FFF2-40B4-BE49-F238E27FC236}">
                <a16:creationId xmlns:a16="http://schemas.microsoft.com/office/drawing/2014/main" id="{1B5F08E3-9D51-8C4E-B1DD-5B67102AE4BE}"/>
              </a:ext>
            </a:extLst>
          </p:cNvPr>
          <p:cNvSpPr/>
          <p:nvPr/>
        </p:nvSpPr>
        <p:spPr>
          <a:xfrm>
            <a:off x="4632933" y="8423848"/>
            <a:ext cx="4801793" cy="1871927"/>
          </a:xfrm>
          <a:prstGeom prst="roundRect">
            <a:avLst>
              <a:gd name="adj" fmla="val 4928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DDA2E98C-AF3C-3B6A-8986-E6AE8529D8A0}"/>
              </a:ext>
            </a:extLst>
          </p:cNvPr>
          <p:cNvSpPr txBox="1"/>
          <p:nvPr/>
        </p:nvSpPr>
        <p:spPr>
          <a:xfrm>
            <a:off x="4800599" y="8609793"/>
            <a:ext cx="4513463" cy="161043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Stigma, Discrimination and Inequality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Stigma is still a common barrier to PTSD treatment as it introduces shame, guilt, and low self-esteem (D’Antonio, 2011).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issue negatively affects relationships, employment, and community participation.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Because of this, several other mental health issues arise.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situation creates a huge barrier to ensuring a proper and better healthcare service (Dietch et al., 2019).</a:t>
            </a:r>
          </a:p>
        </p:txBody>
      </p:sp>
      <p:sp>
        <p:nvSpPr>
          <p:cNvPr id="91" name="Rectangle: Rounded Corners 90">
            <a:extLst>
              <a:ext uri="{FF2B5EF4-FFF2-40B4-BE49-F238E27FC236}">
                <a16:creationId xmlns:a16="http://schemas.microsoft.com/office/drawing/2014/main" id="{9F9C8983-C579-FBDD-B00A-605AC8A394C5}"/>
              </a:ext>
            </a:extLst>
          </p:cNvPr>
          <p:cNvSpPr/>
          <p:nvPr/>
        </p:nvSpPr>
        <p:spPr>
          <a:xfrm>
            <a:off x="176110" y="10362724"/>
            <a:ext cx="3829818" cy="2341499"/>
          </a:xfrm>
          <a:prstGeom prst="roundRect">
            <a:avLst>
              <a:gd name="adj" fmla="val 5879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D129F061-5B93-6027-F55A-341131E8B659}"/>
              </a:ext>
            </a:extLst>
          </p:cNvPr>
          <p:cNvSpPr txBox="1"/>
          <p:nvPr/>
        </p:nvSpPr>
        <p:spPr>
          <a:xfrm>
            <a:off x="306907" y="10485931"/>
            <a:ext cx="3586992" cy="1468877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PTSD was considered a weakness in the past, but as time passed, it gained recognition.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Several research, policy, and clinical advances have been conducted on PTSD.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Contemporary PTSD diagnosis and treatment are more advanced and can provide effective results.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However, stigma, discrimination, and inequalities are creating barriers in many cases.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a proper and systematic investment is needed to identify all these issues and mitigate them. </a:t>
            </a:r>
          </a:p>
        </p:txBody>
      </p:sp>
      <p:sp>
        <p:nvSpPr>
          <p:cNvPr id="92" name="Rectangle: Rounded Corners 91">
            <a:extLst>
              <a:ext uri="{FF2B5EF4-FFF2-40B4-BE49-F238E27FC236}">
                <a16:creationId xmlns:a16="http://schemas.microsoft.com/office/drawing/2014/main" id="{2D4C328A-4724-1C37-5E70-58860E644431}"/>
              </a:ext>
            </a:extLst>
          </p:cNvPr>
          <p:cNvSpPr/>
          <p:nvPr/>
        </p:nvSpPr>
        <p:spPr>
          <a:xfrm>
            <a:off x="4087178" y="10378774"/>
            <a:ext cx="5309303" cy="2367784"/>
          </a:xfrm>
          <a:prstGeom prst="roundRect">
            <a:avLst>
              <a:gd name="adj" fmla="val 5370"/>
            </a:avLst>
          </a:prstGeom>
          <a:solidFill>
            <a:srgbClr val="99FF99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latin typeface="Bahnschrift" panose="020B0502040204020203" pitchFamily="34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9FFAA161-BD85-757B-41FF-9CF1996B0665}"/>
              </a:ext>
            </a:extLst>
          </p:cNvPr>
          <p:cNvSpPr txBox="1"/>
          <p:nvPr/>
        </p:nvSpPr>
        <p:spPr>
          <a:xfrm>
            <a:off x="4157007" y="10528266"/>
            <a:ext cx="5137288" cy="2101884"/>
          </a:xfrm>
          <a:prstGeom prst="rect">
            <a:avLst/>
          </a:prstGeom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290" tIns="34290" rIns="34290" bIns="34290" numCol="1" spcCol="1270" anchor="t" anchorCtr="0">
            <a:noAutofit/>
          </a:bodyPr>
          <a:lstStyle/>
          <a:p>
            <a:pPr marL="0" lvl="0" indent="0" algn="l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1100" b="1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Modern interventions need to focus on stigma, discrimination and inequality.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intervention should target children and introduce an effective method for a better and long-term outcome (Dillner, 2019).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Campaigns against the stigma need to be designed, and the number of these campaigns needs to increase (Dietch et al., 2019).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 educational programs and training need to be introduced.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 trauma specialists, therapies, and multidisciplinary teams are needed for a better outcome.</a:t>
            </a:r>
          </a:p>
          <a:p>
            <a:pPr marL="171450" lvl="0" indent="-171450" algn="just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1100" kern="1200" dirty="0">
                <a:effectLst/>
                <a:latin typeface="Bahnschrif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Interventions should focus on improving accessibility to care by reducing inequalities (EHRC, 2021).</a:t>
            </a:r>
          </a:p>
        </p:txBody>
      </p:sp>
      <p:pic>
        <p:nvPicPr>
          <p:cNvPr id="45" name="Picture 22">
            <a:extLst>
              <a:ext uri="{FF2B5EF4-FFF2-40B4-BE49-F238E27FC236}">
                <a16:creationId xmlns:a16="http://schemas.microsoft.com/office/drawing/2014/main" id="{272A03FD-B673-83A6-7ABC-FE6EF65B3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24" y="3134175"/>
            <a:ext cx="2156542" cy="205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Post Traumatic Stress Disorder (PTSD): What Is It">
            <a:extLst>
              <a:ext uri="{FF2B5EF4-FFF2-40B4-BE49-F238E27FC236}">
                <a16:creationId xmlns:a16="http://schemas.microsoft.com/office/drawing/2014/main" id="{A8F11E95-73D0-F07B-D8F9-5B6E39CA2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50025">
            <a:off x="277781" y="2759770"/>
            <a:ext cx="1430180" cy="104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>
            <a:extLst>
              <a:ext uri="{FF2B5EF4-FFF2-40B4-BE49-F238E27FC236}">
                <a16:creationId xmlns:a16="http://schemas.microsoft.com/office/drawing/2014/main" id="{61EC63E2-19D1-79E7-ECA6-5BD6E85E7A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93" y="1064184"/>
            <a:ext cx="2778832" cy="172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45C23AE-AE2E-EF26-9571-048684A7A2FC}"/>
              </a:ext>
            </a:extLst>
          </p:cNvPr>
          <p:cNvSpPr/>
          <p:nvPr/>
        </p:nvSpPr>
        <p:spPr>
          <a:xfrm>
            <a:off x="7422513" y="762000"/>
            <a:ext cx="1984482" cy="1581516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2000" r="-32000"/>
            </a:stretch>
          </a:blipFill>
          <a:ln>
            <a:noFill/>
          </a:ln>
          <a:effectLst/>
        </p:spPr>
        <p:style>
          <a:lnRef idx="1">
            <a:schemeClr val="accen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US" sz="1100" dirty="0">
              <a:latin typeface="Bahnschrift" panose="020B0502040204020203" pitchFamily="34" charset="0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67F036B8-A2F0-638C-5BAC-5EE163174E6D}"/>
              </a:ext>
            </a:extLst>
          </p:cNvPr>
          <p:cNvGrpSpPr/>
          <p:nvPr/>
        </p:nvGrpSpPr>
        <p:grpSpPr>
          <a:xfrm>
            <a:off x="7422513" y="2149569"/>
            <a:ext cx="1943918" cy="323165"/>
            <a:chOff x="2576192" y="3998203"/>
            <a:chExt cx="3358110" cy="339605"/>
          </a:xfrm>
        </p:grpSpPr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D9734EF2-E2F5-38B0-34C8-4A9E20674995}"/>
                </a:ext>
              </a:extLst>
            </p:cNvPr>
            <p:cNvSpPr/>
            <p:nvPr/>
          </p:nvSpPr>
          <p:spPr>
            <a:xfrm>
              <a:off x="2651393" y="4006718"/>
              <a:ext cx="3282909" cy="213340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00">
                <a:latin typeface="Bahnschrift" panose="020B0502040204020203" pitchFamily="34" charset="0"/>
              </a:endParaRP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BCA02776-6EF9-C33F-ACE9-BCCAA0257FE8}"/>
                </a:ext>
              </a:extLst>
            </p:cNvPr>
            <p:cNvSpPr txBox="1"/>
            <p:nvPr/>
          </p:nvSpPr>
          <p:spPr>
            <a:xfrm>
              <a:off x="2576192" y="3998203"/>
              <a:ext cx="3161366" cy="339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500" i="1" dirty="0">
                  <a:latin typeface="Bahnschrift" panose="020B0502040204020203" pitchFamily="34" charset="0"/>
                </a:rPr>
                <a:t>Figure 1: This picture demonstrates Post-Traumatic Stress Disorder. </a:t>
              </a:r>
            </a:p>
            <a:p>
              <a:pPr algn="ctr"/>
              <a:r>
                <a:rPr lang="en-US" sz="500" i="1" dirty="0">
                  <a:latin typeface="Bahnschrift" panose="020B0502040204020203" pitchFamily="34" charset="0"/>
                </a:rPr>
                <a:t>Source: Mathur, 2013</a:t>
              </a:r>
            </a:p>
          </p:txBody>
        </p:sp>
      </p:grpSp>
      <p:sp>
        <p:nvSpPr>
          <p:cNvPr id="93" name="TextBox 92">
            <a:extLst>
              <a:ext uri="{FF2B5EF4-FFF2-40B4-BE49-F238E27FC236}">
                <a16:creationId xmlns:a16="http://schemas.microsoft.com/office/drawing/2014/main" id="{615F1886-E0D4-342B-5B53-324EA77F49A2}"/>
              </a:ext>
            </a:extLst>
          </p:cNvPr>
          <p:cNvSpPr txBox="1"/>
          <p:nvPr/>
        </p:nvSpPr>
        <p:spPr>
          <a:xfrm>
            <a:off x="9192" y="-62427"/>
            <a:ext cx="960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Bahnschrift" panose="020B0502040204020203" pitchFamily="34" charset="0"/>
              </a:rPr>
              <a:t>Past, Present and Future of PTSD Care</a:t>
            </a:r>
          </a:p>
        </p:txBody>
      </p:sp>
      <p:cxnSp>
        <p:nvCxnSpPr>
          <p:cNvPr id="100" name="Connector: Curved 99">
            <a:extLst>
              <a:ext uri="{FF2B5EF4-FFF2-40B4-BE49-F238E27FC236}">
                <a16:creationId xmlns:a16="http://schemas.microsoft.com/office/drawing/2014/main" id="{482C52E0-8D27-2BF3-AE6E-8053C578E80A}"/>
              </a:ext>
            </a:extLst>
          </p:cNvPr>
          <p:cNvCxnSpPr>
            <a:cxnSpLocks/>
          </p:cNvCxnSpPr>
          <p:nvPr/>
        </p:nvCxnSpPr>
        <p:spPr>
          <a:xfrm flipV="1">
            <a:off x="640424" y="562803"/>
            <a:ext cx="8496300" cy="21972"/>
          </a:xfrm>
          <a:prstGeom prst="curvedConnector3">
            <a:avLst/>
          </a:prstGeom>
          <a:ln w="38100">
            <a:prstDash val="lg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68" name="Group 67">
            <a:extLst>
              <a:ext uri="{FF2B5EF4-FFF2-40B4-BE49-F238E27FC236}">
                <a16:creationId xmlns:a16="http://schemas.microsoft.com/office/drawing/2014/main" id="{E459873B-186C-401B-A3CA-9D45FB0FBD46}"/>
              </a:ext>
            </a:extLst>
          </p:cNvPr>
          <p:cNvGrpSpPr/>
          <p:nvPr/>
        </p:nvGrpSpPr>
        <p:grpSpPr>
          <a:xfrm>
            <a:off x="234260" y="5207636"/>
            <a:ext cx="1673668" cy="324897"/>
            <a:chOff x="3385937" y="7449531"/>
            <a:chExt cx="3282909" cy="225358"/>
          </a:xfrm>
        </p:grpSpPr>
        <p:sp>
          <p:nvSpPr>
            <p:cNvPr id="69" name="Rectangle: Rounded Corners 68">
              <a:extLst>
                <a:ext uri="{FF2B5EF4-FFF2-40B4-BE49-F238E27FC236}">
                  <a16:creationId xmlns:a16="http://schemas.microsoft.com/office/drawing/2014/main" id="{979D2B65-8687-2A53-84EF-EB04915DA2C9}"/>
                </a:ext>
              </a:extLst>
            </p:cNvPr>
            <p:cNvSpPr/>
            <p:nvPr/>
          </p:nvSpPr>
          <p:spPr>
            <a:xfrm>
              <a:off x="3385937" y="7461549"/>
              <a:ext cx="3282909" cy="213340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00">
                <a:latin typeface="Bahnschrift" panose="020B0502040204020203" pitchFamily="34" charset="0"/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EDC582CF-C1E0-4DF4-5260-AC603E8AF30F}"/>
                </a:ext>
              </a:extLst>
            </p:cNvPr>
            <p:cNvSpPr txBox="1"/>
            <p:nvPr/>
          </p:nvSpPr>
          <p:spPr>
            <a:xfrm>
              <a:off x="3440947" y="7449531"/>
              <a:ext cx="3172885" cy="2241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500" i="1" dirty="0">
                  <a:latin typeface="Bahnschrift" panose="020B0502040204020203" pitchFamily="34" charset="0"/>
                </a:rPr>
                <a:t>Figure 1: A solders is going through PTSD after looking at one leg.</a:t>
              </a:r>
            </a:p>
            <a:p>
              <a:pPr algn="ctr"/>
              <a:r>
                <a:rPr lang="en-US" sz="500" i="1" dirty="0">
                  <a:latin typeface="Bahnschrift" panose="020B0502040204020203" pitchFamily="34" charset="0"/>
                </a:rPr>
                <a:t>Source: Gemini AI, 2026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1980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AC6B5-30D7-443C-870E-CFE8CA06D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49528"/>
            <a:ext cx="8281035" cy="806294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20288-4A0A-4DCB-9E39-07D8E4254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83" y="1600201"/>
            <a:ext cx="8281035" cy="10551872"/>
          </a:xfrm>
        </p:spPr>
        <p:txBody>
          <a:bodyPr>
            <a:noAutofit/>
          </a:bodyPr>
          <a:lstStyle/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Jowf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G.I., Ahmed, Z.T., An, N., Reijnders, R.A., Ambrosino, E., Rutten, B.P.F., de Nijs, L. and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Eijssen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L.M.T. (2022). A Public Health Perspective of Post-Traumatic Stress Disorder.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19(11), p.6474.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https://doi.org/10.3390/ijerph19116474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Banerjee, S.B., Morrison, F.G. and Ressler, K.J. (2017). Genetic approaches for the study of PTSD: Advances and challenges.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Neuroscience Letters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649(649), pp.139–146.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https://doi.org/10.1016/j.neulet.2017.02.058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Birtel, M.D., Wood, L. and Kempa, N.J. (2017). Stigma and social support in substance abuse: Implications for mental health and well-being.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Psychiatry Research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252(252), pp.1–8.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https://doi.org/10.1016/j.psychres.2017.01.097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Bowen, E.A. and Murshid, N.S. (2016). Trauma-Informed Social Policy: A Conceptual Framework for Policy Analysis and Advocacy.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Public Health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106(2), pp.223–229.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https://doi.org/10.2105/ajph.2015.302970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Center for Substance Abuse Treatment (2014).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Historical account of trauma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Nih.gov.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https://www.ncbi.nlm.nih.gov/books/NBK207202/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D’Antonio, P. (2011).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Psychiatric Hospitals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upenn.edu.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https://www.nursing.upenn.edu/nhhc/nurses-institutions-caring/history-of-psychiatric-hospitals/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Dietch, J.R., Ruggero, C.J., Schuler, K., Taylor, D.J., Luft, B.J. and Kotov, R. (2019). Posttraumatic stress disorder symptoms and sleep in the daily lives of World Trade Center responders.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Occupational Health Psychology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24(6), pp.689–702.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https://doi.org/10.1037/ocp0000158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Dillner, J. (2019). Early detection and prevention.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Molecular Oncology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13(3), pp.591–598.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https://doi.org/10.1002/1878-0261.12459.Equality and Human Rights Commission (2021).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Article 10: Freedom of Expression | EHRC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www.equalityhumanrights.com.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https://www.equalityhumanrights.com/human-rights/human-rights-act/article-10-freedom-expression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Ford, J.D., Grasso, D.J., Elhai, J.D. and Courtois, C.A. (2015). Social, cultural, and Other Diversity Issues in the Traumatic Stress Field.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Posttraumatic Stress Disorder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1(1), pp.503–546.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https://doi.org/10.1016/B978-0-12-801288-8.00011-X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Friedman, M. (2025).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PTSD in veterans: Civil war to DSM-5 - PTSD: National center for PTSD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Va.gov.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https://www.ptsd.va.gov/understand/what/history_ptsd.asp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Gasquoine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P.G. (2020). Railway spine: The advent of compensation for concussive symptoms.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the History of the Neurosciences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29(2), pp.234–245.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https://doi.org/10.1080/0964704x.2019.1711350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Gemini AI (2026).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Prompt: A man suffering from PTSD after losing his leg in an accident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7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https://gemini.google.com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Gonzalez-Pando, D., Cesar, Víctor Aparicio Basauri,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Arboleya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 and Pérez-Álvarez, M. (2020). Electroconvulsive Therapy: Historical and conceptual aspects. </a:t>
            </a:r>
            <a:r>
              <a:rPr lang="en-US" sz="7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Papeles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del </a:t>
            </a:r>
            <a:r>
              <a:rPr lang="en-US" sz="7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Psicólogo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Psychologist Papers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1(1).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https://www.researchgate.net/publication/341287306_Electroconvulsive_Therapy_HISTORICAL_AND_CONCEPTUAL_ASPECTS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Habeb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Ciobanu, A.M., Al-Ani, M. and Mottershead, R. (2025). Stigma in mental health: The status and future direction. </a:t>
            </a:r>
            <a:r>
              <a:rPr lang="en-US" sz="7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Cureus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1(1).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https://doi.org/10.7759/cureus.85398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Hawley, P. (2017). Barriers to Access to Palliative Care.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Palliative Care: Research and Treatment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10(1), p.117822421668888.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https://doi.org/10.1177/1178224216688887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Channel Editors (2017).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PTSD and Shell Shock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History.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https://www.history.com/articles/history-of-ptsd-and-shell-shock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Mathur, N. (2013).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Post-Traumatic Stress Disorder (PTSD) Causes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News-Medical.net. Available at: </a:t>
            </a:r>
            <a:r>
              <a:rPr lang="en-US" sz="7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https://www.news-medical.net/health/Post-Traumatic-Stress-Disorder-(PTSD)-Causes.aspx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Mayo Clinic (2024).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Selective serotonin reuptake inhibitors (SSRIs)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Mayo Clinic.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https://www.mayoclinic.org/diseases-conditions/depression/in-depth/ssris/art-20044825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Mills, H., Mulfinger, N., Raeder, S.,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Rüsch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N., Clements, H. and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Scior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(2019). Self-help interventions to reduce self-stigma in people with mental health problems: A systematic literature review.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Psychiatry Research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284(1), p.112702.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https://doi.org/10.1016/j.psychres.2019.112702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Moore, M.J., Shawler, E., Jordan, C.H. and Jackson, C.A. (2023).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Veteran and Military Mental Health issues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PubMed.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https://www.ncbi.nlm.nih.gov/books/NBK572092/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Nakao, M.,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Shirotsuki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and Sugaya, N. (2021). Cognitive–behavioral Therapy for Management of Mental Health and stress-related disorders: Recent Advances in Techniques and Technologies. </a:t>
            </a:r>
            <a:r>
              <a:rPr lang="en-US" sz="7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BioPsychoSocial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Medicine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15(1), p.16.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https://doi.org/10.1186/s13030-021-00219-w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Parrott, S. (2022). PTSD in the News: Media Framing, Stigma, and Myths About Mental Illness.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Electronic News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17(3), p.193124312211467.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https://doi.org/10.1177/19312431221146757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Roberts, V.N., Hutchinson, A.M. and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Fiolet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R.L. (2025). The Impact of Trauma</a:t>
            </a:r>
            <a:r>
              <a:rPr lang="en-US" sz="70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Informed Care on Patient Engagement, Experience and Barriers to Care: A Qualitative Study: Empirical Research Qualitative.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Nursing Open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12(9).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https://doi.org/10.1002/nop2.70331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Rubinstein, D., Abargil, M.,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Duek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 and Harpaz-Rotem, I. (2025). RESET post-traumatic stress disorder: clinical protocol integrating reconsolidation, exposure, short-term emotional transformation.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European Journal of </a:t>
            </a:r>
            <a:r>
              <a:rPr lang="en-US" sz="7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Psychotraumatology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16(1).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https://doi.org/10.1080/20008066.2025.2540141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Science Museum (2019).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‘Heroic therapies’ in Psychiatry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Science Museum.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6"/>
              </a:rPr>
              <a:t>https://www.sciencemuseum.org.uk/objects-and-stories/medicine/heroic-therapies-psychiatry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Shrivastava, S.R., Shrivastava, P.S.,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Mendhe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H.G.,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Tiwade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Y.R. and Mishra, V.H. (2024). Cultural Competency Training of Medical Students among Trauma Patients: Training and Assessment Strategies.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Pharmacy and </a:t>
            </a:r>
            <a:r>
              <a:rPr lang="en-US" sz="7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Bioallied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Sciences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16(Suppl 2), p.S1096.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7"/>
              </a:rPr>
              <a:t>https://doi.org/10.4103/jpbs.jpbs_1237_23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Stein, D.J., McLaughlin, K.A., Koenen, K.C.,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Atwoli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Friedman, M.J., Hill, E.D.,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Maercker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Petukhova, M.,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Shahly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V., van Ommeren, M., Alonso, J., Borges, G., de Girolamo, G., de Jonge, P.,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Demyttenaere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Florescu, S., Karam, E.G., Kawakami, N.,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Matschinger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and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Okoliyski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(2014). Dsm-5 and icd-11 definitions of posttraumatic stress disorder: investigating ‘narrow’ and ‘broad’ approaches.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Depression and Anxiety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31(6), pp.494–505.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8"/>
              </a:rPr>
              <a:t>https://doi.org/10.1002/da.22279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 Government (2010).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Definition of Disability under the Equality Act 2010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Gov.uk.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9"/>
              </a:rPr>
              <a:t>https://www.gov.uk/definition-of-disability-under-equality-act-2010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 Government (2019).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Act 1983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Legislation.gov.uk.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0"/>
              </a:rPr>
              <a:t>https://www.legislation.gov.uk/ukpga/1983/20/section/1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Wolcott, L. (2025).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Wolcott Counseling &amp; Wellness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Wolcott Counseling &amp; Wellness.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1"/>
              </a:rPr>
              <a:t>https://wolcottcounseling.com/understanding-ptsd-from-its-origins-to-its-future/</a:t>
            </a:r>
            <a:r>
              <a:rPr lang="en-GB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30 May 2026].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(2025).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Over a billion people living with mental health conditions – services require urgent scale-up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Who.int.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2"/>
              </a:rPr>
              <a:t>https://www.who.int/news/item/02-09-2025-over-a-billion-people-living-with-mental-health-conditions-services-require-urgent-scale-up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Yuliia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Rybinska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Nataliia </a:t>
            </a:r>
            <a:r>
              <a:rPr lang="en-US" sz="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Sarnovska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(2023). </a:t>
            </a:r>
            <a:r>
              <a:rPr lang="en-US" sz="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Professional Emotional Support of Soldiers during and after War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ResearchGate. Available at: </a:t>
            </a:r>
            <a:r>
              <a:rPr lang="en-US" sz="7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3"/>
              </a:rPr>
              <a:t>https://www.researchgate.net/publication/374868190_Professional_Emotional_Support_of_Soldiers_during_and_after_War</a:t>
            </a: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l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</a:pPr>
            <a:endParaRPr lang="en-US" sz="7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7277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444</TotalTime>
  <Words>2766</Words>
  <Application>Microsoft Office PowerPoint</Application>
  <PresentationFormat>A3 Paper (297x420 mm)</PresentationFormat>
  <Paragraphs>107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kawsar miah</dc:creator>
  <cp:lastModifiedBy>Mursaleen Ali</cp:lastModifiedBy>
  <cp:revision>209</cp:revision>
  <dcterms:created xsi:type="dcterms:W3CDTF">2026-06-01T00:34:14Z</dcterms:created>
  <dcterms:modified xsi:type="dcterms:W3CDTF">2026-06-19T11:29:56Z</dcterms:modified>
</cp:coreProperties>
</file>