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71" r:id="rId7"/>
    <p:sldId id="261" r:id="rId8"/>
    <p:sldId id="262" r:id="rId9"/>
    <p:sldId id="272" r:id="rId10"/>
    <p:sldId id="273" r:id="rId11"/>
    <p:sldId id="274" r:id="rId12"/>
    <p:sldId id="266" r:id="rId13"/>
    <p:sldId id="275"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4/29/23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4/29/23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4/29/23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4/29/23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4/29/23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4/29/23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4/29/23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4/29/23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4/29/23</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4/29/23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4/29/23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4/29/23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4/29/23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4/29/23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4/29/23</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OV"/><Relationship Id="rId1" Type="http://schemas.microsoft.com/office/2007/relationships/media" Target="../media/media2.MOV"/><Relationship Id="rId5" Type="http://schemas.openxmlformats.org/officeDocument/2006/relationships/image" Target="../media/image4.pn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OV"/><Relationship Id="rId1" Type="http://schemas.microsoft.com/office/2007/relationships/media" Target="../media/media3.MOV"/><Relationship Id="rId5" Type="http://schemas.openxmlformats.org/officeDocument/2006/relationships/image" Target="../media/image5.pn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OV"/><Relationship Id="rId1" Type="http://schemas.microsoft.com/office/2007/relationships/media" Target="../media/media4.MOV"/><Relationship Id="rId5" Type="http://schemas.openxmlformats.org/officeDocument/2006/relationships/image" Target="../media/image6.pn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OV"/><Relationship Id="rId1" Type="http://schemas.microsoft.com/office/2007/relationships/media" Target="../media/media5.MOV"/><Relationship Id="rId5" Type="http://schemas.openxmlformats.org/officeDocument/2006/relationships/image" Target="../media/image7.png"/><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OV"/><Relationship Id="rId1" Type="http://schemas.microsoft.com/office/2007/relationships/media" Target="../media/media6.MOV"/><Relationship Id="rId5" Type="http://schemas.openxmlformats.org/officeDocument/2006/relationships/image" Target="../media/image8.png"/><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OV"/><Relationship Id="rId1" Type="http://schemas.microsoft.com/office/2007/relationships/media" Target="../media/media7.MOV"/><Relationship Id="rId5" Type="http://schemas.openxmlformats.org/officeDocument/2006/relationships/image" Target="../media/image9.png"/><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OV"/><Relationship Id="rId1" Type="http://schemas.microsoft.com/office/2007/relationships/media" Target="../media/media8.MOV"/><Relationship Id="rId5" Type="http://schemas.openxmlformats.org/officeDocument/2006/relationships/image" Target="../media/image10.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OV"/><Relationship Id="rId1" Type="http://schemas.microsoft.com/office/2007/relationships/media" Target="../media/media9.MOV"/><Relationship Id="rId5" Type="http://schemas.openxmlformats.org/officeDocument/2006/relationships/image" Target="../media/image11.png"/><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OV"/><Relationship Id="rId1" Type="http://schemas.microsoft.com/office/2007/relationships/media" Target="../media/media10.MOV"/><Relationship Id="rId5" Type="http://schemas.openxmlformats.org/officeDocument/2006/relationships/image" Target="../media/image12.png"/><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1.MOV"/><Relationship Id="rId1" Type="http://schemas.microsoft.com/office/2007/relationships/media" Target="../media/media11.MOV"/><Relationship Id="rId5" Type="http://schemas.openxmlformats.org/officeDocument/2006/relationships/image" Target="../media/image13.png"/><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2.MOV"/><Relationship Id="rId1" Type="http://schemas.microsoft.com/office/2007/relationships/media" Target="../media/media12.MOV"/><Relationship Id="rId5" Type="http://schemas.openxmlformats.org/officeDocument/2006/relationships/image" Target="../media/image14.png"/><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3.MOV"/><Relationship Id="rId1" Type="http://schemas.microsoft.com/office/2007/relationships/media" Target="../media/media13.MOV"/><Relationship Id="rId5" Type="http://schemas.openxmlformats.org/officeDocument/2006/relationships/image" Target="../media/image15.png"/><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4.MOV"/><Relationship Id="rId1" Type="http://schemas.microsoft.com/office/2007/relationships/media" Target="../media/media14.MOV"/><Relationship Id="rId5" Type="http://schemas.openxmlformats.org/officeDocument/2006/relationships/image" Target="../media/image16.png"/><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5.MOV"/><Relationship Id="rId1" Type="http://schemas.microsoft.com/office/2007/relationships/media" Target="../media/media15.MOV"/><Relationship Id="rId5" Type="http://schemas.openxmlformats.org/officeDocument/2006/relationships/image" Target="../media/image17.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17838"/>
            <a:ext cx="12192000" cy="4750995"/>
          </a:xfrm>
          <a:prstGeom prst="rect">
            <a:avLst/>
          </a:prstGeom>
        </p:spPr>
      </p:pic>
      <p:sp>
        <p:nvSpPr>
          <p:cNvPr id="2" name="Title 1"/>
          <p:cNvSpPr>
            <a:spLocks noGrp="1"/>
          </p:cNvSpPr>
          <p:nvPr>
            <p:ph type="ctrTitle"/>
          </p:nvPr>
        </p:nvSpPr>
        <p:spPr>
          <a:xfrm>
            <a:off x="810000" y="770282"/>
            <a:ext cx="10572000" cy="3562090"/>
          </a:xfrm>
        </p:spPr>
        <p:txBody>
          <a:bodyPr/>
          <a:lstStyle/>
          <a:p>
            <a:pPr algn="ctr"/>
            <a:br>
              <a:rPr lang="en-US" sz="2400" dirty="0">
                <a:solidFill>
                  <a:srgbClr val="FFC000"/>
                </a:solidFill>
                <a:latin typeface="Times New Roman" panose="02020603050405020304" pitchFamily="18" charset="0"/>
                <a:cs typeface="Times New Roman" panose="02020603050405020304" pitchFamily="18" charset="0"/>
              </a:rPr>
            </a:br>
            <a:r>
              <a:rPr lang="en-IN" sz="2400" dirty="0">
                <a:solidFill>
                  <a:srgbClr val="FFC000"/>
                </a:solidFill>
                <a:latin typeface="Times New Roman" panose="02020603050405020304" pitchFamily="18" charset="0"/>
                <a:cs typeface="Times New Roman" panose="02020603050405020304" pitchFamily="18" charset="0"/>
              </a:rPr>
              <a:t>Student Name parveen</a:t>
            </a:r>
            <a:br>
              <a:rPr lang="en-US" sz="2400" dirty="0">
                <a:solidFill>
                  <a:srgbClr val="FFC000"/>
                </a:solidFill>
                <a:latin typeface="Times New Roman" panose="02020603050405020304" pitchFamily="18" charset="0"/>
                <a:cs typeface="Times New Roman" panose="02020603050405020304" pitchFamily="18" charset="0"/>
              </a:rPr>
            </a:br>
            <a:r>
              <a:rPr lang="en-IN" sz="2400" dirty="0">
                <a:solidFill>
                  <a:srgbClr val="FFC000"/>
                </a:solidFill>
                <a:latin typeface="Times New Roman" panose="02020603050405020304" pitchFamily="18" charset="0"/>
                <a:cs typeface="Times New Roman" panose="02020603050405020304" pitchFamily="18" charset="0"/>
              </a:rPr>
              <a:t>Student ID 2231104</a:t>
            </a:r>
            <a:br>
              <a:rPr lang="en-US" sz="2400" dirty="0">
                <a:solidFill>
                  <a:srgbClr val="FFC000"/>
                </a:solidFill>
                <a:latin typeface="Times New Roman" panose="02020603050405020304" pitchFamily="18" charset="0"/>
                <a:cs typeface="Times New Roman" panose="02020603050405020304" pitchFamily="18" charset="0"/>
              </a:rPr>
            </a:br>
            <a:br>
              <a:rPr lang="en-US" sz="2400" dirty="0">
                <a:solidFill>
                  <a:srgbClr val="FFC000"/>
                </a:solidFill>
                <a:latin typeface="Times New Roman" panose="02020603050405020304" pitchFamily="18" charset="0"/>
                <a:cs typeface="Times New Roman" panose="02020603050405020304" pitchFamily="18" charset="0"/>
              </a:rPr>
            </a:br>
            <a:br>
              <a:rPr lang="en-US" sz="2400" dirty="0">
                <a:solidFill>
                  <a:srgbClr val="FFC000"/>
                </a:solidFill>
                <a:latin typeface="Times New Roman" panose="02020603050405020304" pitchFamily="18" charset="0"/>
                <a:cs typeface="Times New Roman" panose="02020603050405020304" pitchFamily="18" charset="0"/>
              </a:rPr>
            </a:br>
            <a:br>
              <a:rPr lang="en-IN" sz="2400" dirty="0">
                <a:solidFill>
                  <a:srgbClr val="FFC000"/>
                </a:solidFill>
                <a:latin typeface="Times New Roman" panose="02020603050405020304" pitchFamily="18" charset="0"/>
                <a:cs typeface="Times New Roman" panose="02020603050405020304" pitchFamily="18" charset="0"/>
              </a:rPr>
            </a:br>
            <a:br>
              <a:rPr lang="en-US" sz="2400" dirty="0">
                <a:solidFill>
                  <a:srgbClr val="FFC000"/>
                </a:solidFill>
                <a:latin typeface="Times New Roman" panose="02020603050405020304" pitchFamily="18" charset="0"/>
                <a:cs typeface="Times New Roman" panose="02020603050405020304" pitchFamily="18" charset="0"/>
              </a:rPr>
            </a:br>
            <a:br>
              <a:rPr lang="en-US" sz="2400" dirty="0">
                <a:solidFill>
                  <a:srgbClr val="FFC000"/>
                </a:solidFill>
                <a:latin typeface="Times New Roman" panose="02020603050405020304" pitchFamily="18" charset="0"/>
                <a:cs typeface="Times New Roman" panose="02020603050405020304" pitchFamily="18" charset="0"/>
              </a:rPr>
            </a:br>
            <a:endParaRPr lang="en-US" sz="2400" dirty="0">
              <a:solidFill>
                <a:srgbClr val="FFC000"/>
              </a:solidFill>
              <a:latin typeface="Times New Roman" panose="02020603050405020304" pitchFamily="18" charset="0"/>
              <a:cs typeface="Times New Roman" panose="02020603050405020304" pitchFamily="18" charset="0"/>
            </a:endParaRPr>
          </a:p>
        </p:txBody>
      </p:sp>
      <p:pic>
        <p:nvPicPr>
          <p:cNvPr id="5" name="70449103557__29EB318E-DE43-4304-869F-C48F4E857981.MOV">
            <a:hlinkClick r:id="" action="ppaction://media"/>
            <a:extLst>
              <a:ext uri="{FF2B5EF4-FFF2-40B4-BE49-F238E27FC236}">
                <a16:creationId xmlns:a16="http://schemas.microsoft.com/office/drawing/2014/main" id="{A1835E7E-CB23-4BA0-934D-8B8A87F56BB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9620250" y="3429000"/>
            <a:ext cx="2571750" cy="3429000"/>
          </a:xfrm>
          <a:prstGeom prst="rect">
            <a:avLst/>
          </a:prstGeom>
        </p:spPr>
      </p:pic>
    </p:spTree>
    <p:extLst>
      <p:ext uri="{BB962C8B-B14F-4D97-AF65-F5344CB8AC3E}">
        <p14:creationId xmlns:p14="http://schemas.microsoft.com/office/powerpoint/2010/main" val="1036071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274320"/>
            <a:ext cx="10571998" cy="1645920"/>
          </a:xfrm>
        </p:spPr>
        <p:txBody>
          <a:bodyPr/>
          <a:lstStyle/>
          <a:p>
            <a:br>
              <a:rPr lang="en-IN" dirty="0"/>
            </a:br>
            <a:br>
              <a:rPr lang="en-IN" dirty="0"/>
            </a:br>
            <a:r>
              <a:rPr lang="en-IN" dirty="0">
                <a:latin typeface="Times New Roman" panose="02020603050405020304" pitchFamily="18" charset="0"/>
                <a:cs typeface="Times New Roman" panose="02020603050405020304" pitchFamily="18" charset="0"/>
              </a:rPr>
              <a:t>Executive</a:t>
            </a:r>
            <a:r>
              <a:rPr lang="en-IN" dirty="0"/>
              <a:t> Summary</a:t>
            </a:r>
            <a:br>
              <a:rPr lang="en-US" dirty="0"/>
            </a:br>
            <a:endParaRPr lang="en-US" dirty="0"/>
          </a:p>
        </p:txBody>
      </p:sp>
      <p:sp>
        <p:nvSpPr>
          <p:cNvPr id="3" name="Content Placeholder 2"/>
          <p:cNvSpPr>
            <a:spLocks noGrp="1"/>
          </p:cNvSpPr>
          <p:nvPr>
            <p:ph idx="1"/>
          </p:nvPr>
        </p:nvSpPr>
        <p:spPr>
          <a:xfrm>
            <a:off x="818712" y="2222287"/>
            <a:ext cx="10554574" cy="3982570"/>
          </a:xfrm>
        </p:spPr>
        <p:txBody>
          <a:bodyPr>
            <a:normAutofit/>
          </a:bodyPr>
          <a:lstStyle/>
          <a:p>
            <a:r>
              <a:rPr lang="en-IN" dirty="0">
                <a:latin typeface="Times New Roman" panose="02020603050405020304" pitchFamily="18" charset="0"/>
                <a:cs typeface="Times New Roman" panose="02020603050405020304" pitchFamily="18" charset="0"/>
              </a:rPr>
              <a:t>The development of a leadership strategy for Amazon for delivering outstanding customer service is the main topic of this report.</a:t>
            </a:r>
          </a:p>
          <a:p>
            <a:r>
              <a:rPr lang="en-IN" dirty="0">
                <a:latin typeface="Times New Roman" panose="02020603050405020304" pitchFamily="18" charset="0"/>
                <a:cs typeface="Times New Roman" panose="02020603050405020304" pitchFamily="18" charset="0"/>
              </a:rPr>
              <a:t>The report analyses the present difficulties that Amazon faces in delivering outstanding customer service to establish a leadership plan for them.</a:t>
            </a:r>
          </a:p>
          <a:p>
            <a:r>
              <a:rPr lang="en-IN" dirty="0">
                <a:latin typeface="Times New Roman" panose="02020603050405020304" pitchFamily="18" charset="0"/>
                <a:cs typeface="Times New Roman" panose="02020603050405020304" pitchFamily="18" charset="0"/>
              </a:rPr>
              <a:t>The report analyses important leadership styles and ideas that can support and improve customer-centricity &amp; the customer service experience. </a:t>
            </a:r>
          </a:p>
          <a:p>
            <a:r>
              <a:rPr lang="en-IN" dirty="0">
                <a:latin typeface="Times New Roman" panose="02020603050405020304" pitchFamily="18" charset="0"/>
                <a:cs typeface="Times New Roman" panose="02020603050405020304" pitchFamily="18" charset="0"/>
              </a:rPr>
              <a:t>For Amazon to succeed, providing top-notch customer service is crucial. Amazon understands the value of providing excellent customer service, but it still needs to come up with a plan to encourage customer-centricity and improve the customer service experience. </a:t>
            </a:r>
            <a:endParaRPr lang="en-US"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113066__DF6860BD-5E06-4BF4-ABEC-8A3F61F584CC.MOV">
            <a:hlinkClick r:id="" action="ppaction://media"/>
            <a:extLst>
              <a:ext uri="{FF2B5EF4-FFF2-40B4-BE49-F238E27FC236}">
                <a16:creationId xmlns:a16="http://schemas.microsoft.com/office/drawing/2014/main" id="{152B2FBD-7490-2050-B35E-179CE1F9BD7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293007" y="0"/>
            <a:ext cx="1898993" cy="2531991"/>
          </a:xfrm>
          <a:prstGeom prst="rect">
            <a:avLst/>
          </a:prstGeom>
        </p:spPr>
      </p:pic>
    </p:spTree>
    <p:extLst>
      <p:ext uri="{BB962C8B-B14F-4D97-AF65-F5344CB8AC3E}">
        <p14:creationId xmlns:p14="http://schemas.microsoft.com/office/powerpoint/2010/main" val="2151520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3246" y="431075"/>
            <a:ext cx="10571998" cy="1300072"/>
          </a:xfrm>
        </p:spPr>
        <p:txBody>
          <a:bodyPr/>
          <a:lstStyle/>
          <a:p>
            <a:r>
              <a:rPr lang="en-IN" dirty="0">
                <a:latin typeface="Times New Roman" panose="02020603050405020304" pitchFamily="18" charset="0"/>
                <a:cs typeface="Times New Roman" panose="02020603050405020304" pitchFamily="18" charset="0"/>
              </a:rPr>
              <a:t>Introduction and Scope</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IN" dirty="0">
                <a:latin typeface="Times New Roman" panose="02020603050405020304" pitchFamily="18" charset="0"/>
                <a:cs typeface="Times New Roman" panose="02020603050405020304" pitchFamily="18" charset="0"/>
              </a:rPr>
              <a:t>Jeff Bezos established the worldwide technology business Amazon in 1994.</a:t>
            </a:r>
          </a:p>
          <a:p>
            <a:r>
              <a:rPr lang="en-IN" dirty="0">
                <a:latin typeface="Times New Roman" panose="02020603050405020304" pitchFamily="18" charset="0"/>
                <a:cs typeface="Times New Roman" panose="02020603050405020304" pitchFamily="18" charset="0"/>
              </a:rPr>
              <a:t>As of 2021, Amazon had a market valuation of more than $1.5 trillion, making it one of the largest e-commerce corporations in the world.</a:t>
            </a:r>
          </a:p>
          <a:p>
            <a:r>
              <a:rPr lang="en-IN" dirty="0">
                <a:latin typeface="Times New Roman" panose="02020603050405020304" pitchFamily="18" charset="0"/>
                <a:cs typeface="Times New Roman" panose="02020603050405020304" pitchFamily="18" charset="0"/>
              </a:rPr>
              <a:t>Amazon has prioritized innovation, making investments in new technology, and increasing the range of products it offers to stay ahead of the competition.</a:t>
            </a:r>
          </a:p>
          <a:p>
            <a:r>
              <a:rPr lang="en-IN" dirty="0">
                <a:latin typeface="Times New Roman" panose="02020603050405020304" pitchFamily="18" charset="0"/>
                <a:cs typeface="Times New Roman" panose="02020603050405020304" pitchFamily="18" charset="0"/>
              </a:rPr>
              <a:t>Customers are at the center of Amazon's business strategy, which is represented in its mission statement, "to be Earth's most customer-centric company."</a:t>
            </a:r>
            <a:endParaRPr lang="en-US"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121573__2158B30D-1051-46FE-88B2-A74C536AF127.MOV">
            <a:hlinkClick r:id="" action="ppaction://media"/>
            <a:extLst>
              <a:ext uri="{FF2B5EF4-FFF2-40B4-BE49-F238E27FC236}">
                <a16:creationId xmlns:a16="http://schemas.microsoft.com/office/drawing/2014/main" id="{51DD6434-C7F7-70EE-1E07-2B605E4B55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9820887" y="4852939"/>
            <a:ext cx="1986681" cy="2011718"/>
          </a:xfrm>
          <a:prstGeom prst="rect">
            <a:avLst/>
          </a:prstGeom>
        </p:spPr>
      </p:pic>
    </p:spTree>
    <p:extLst>
      <p:ext uri="{BB962C8B-B14F-4D97-AF65-F5344CB8AC3E}">
        <p14:creationId xmlns:p14="http://schemas.microsoft.com/office/powerpoint/2010/main" val="372026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169817"/>
            <a:ext cx="10571998" cy="1841863"/>
          </a:xfrm>
        </p:spPr>
        <p:txBody>
          <a:bodyPr/>
          <a:lstStyle/>
          <a:p>
            <a:r>
              <a:rPr lang="en-IN" dirty="0">
                <a:latin typeface="Times New Roman" panose="02020603050405020304" pitchFamily="18" charset="0"/>
                <a:cs typeface="Times New Roman" panose="02020603050405020304" pitchFamily="18" charset="0"/>
              </a:rPr>
              <a:t>Analysis:</a:t>
            </a:r>
            <a:br>
              <a:rPr lang="en-US" dirty="0"/>
            </a:br>
            <a:endParaRPr lang="en-US" dirty="0"/>
          </a:p>
        </p:txBody>
      </p:sp>
      <p:sp>
        <p:nvSpPr>
          <p:cNvPr id="3" name="Content Placeholder 2"/>
          <p:cNvSpPr>
            <a:spLocks noGrp="1"/>
          </p:cNvSpPr>
          <p:nvPr>
            <p:ph idx="1"/>
          </p:nvPr>
        </p:nvSpPr>
        <p:spPr/>
        <p:txBody>
          <a:bodyPr/>
          <a:lstStyle/>
          <a:p>
            <a:pPr marL="0" indent="0">
              <a:buNone/>
            </a:pPr>
            <a:r>
              <a:rPr lang="en-IN" dirty="0">
                <a:latin typeface="Times New Roman" panose="02020603050405020304" pitchFamily="18" charset="0"/>
                <a:cs typeface="Times New Roman" panose="02020603050405020304" pitchFamily="18" charset="0"/>
              </a:rPr>
              <a:t>t's crucial to analyze the present business climate, pinpoint the difficulties, and research pertinent leadership models and theories to create a leadership plan for Amazon that will give exceptional customer service.</a:t>
            </a:r>
          </a:p>
          <a:p>
            <a:pPr marL="0" indent="0">
              <a:buNone/>
            </a:pPr>
            <a:endParaRPr lang="en-IN" dirty="0">
              <a:latin typeface="Times New Roman" panose="02020603050405020304" pitchFamily="18" charset="0"/>
              <a:cs typeface="Times New Roman" panose="02020603050405020304" pitchFamily="18" charset="0"/>
            </a:endParaRPr>
          </a:p>
          <a:p>
            <a:r>
              <a:rPr lang="en-IN" dirty="0">
                <a:latin typeface="Times New Roman" panose="02020603050405020304" pitchFamily="18" charset="0"/>
                <a:cs typeface="Times New Roman" panose="02020603050405020304" pitchFamily="18" charset="0"/>
              </a:rPr>
              <a:t>Challenges </a:t>
            </a:r>
          </a:p>
          <a:p>
            <a:r>
              <a:rPr lang="en-IN" dirty="0">
                <a:latin typeface="Times New Roman" panose="02020603050405020304" pitchFamily="18" charset="0"/>
                <a:cs typeface="Times New Roman" panose="02020603050405020304" pitchFamily="18" charset="0"/>
              </a:rPr>
              <a:t>Leadership Models and Theories</a:t>
            </a:r>
          </a:p>
          <a:p>
            <a:r>
              <a:rPr lang="en-GB" dirty="0">
                <a:latin typeface="Times New Roman" panose="02020603050405020304" pitchFamily="18" charset="0"/>
                <a:cs typeface="Times New Roman" panose="02020603050405020304" pitchFamily="18" charset="0"/>
              </a:rPr>
              <a:t>Recommendations</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Estimated Costs</a:t>
            </a:r>
            <a:endParaRPr lang="en-US" dirty="0">
              <a:latin typeface="Times New Roman" panose="02020603050405020304" pitchFamily="18" charset="0"/>
              <a:cs typeface="Times New Roman" panose="02020603050405020304" pitchFamily="18" charset="0"/>
            </a:endParaRPr>
          </a:p>
          <a:p>
            <a:endParaRPr lang="en-US" dirty="0"/>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136219__06ED59D8-863A-40FE-A882-70CF446C3937.MOV">
            <a:hlinkClick r:id="" action="ppaction://media"/>
            <a:extLst>
              <a:ext uri="{FF2B5EF4-FFF2-40B4-BE49-F238E27FC236}">
                <a16:creationId xmlns:a16="http://schemas.microsoft.com/office/drawing/2014/main" id="{1AC0DCA6-339B-222E-199C-030E89F463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682035" y="3351981"/>
            <a:ext cx="2509965" cy="3346620"/>
          </a:xfrm>
          <a:prstGeom prst="rect">
            <a:avLst/>
          </a:prstGeom>
        </p:spPr>
      </p:pic>
    </p:spTree>
    <p:extLst>
      <p:ext uri="{BB962C8B-B14F-4D97-AF65-F5344CB8AC3E}">
        <p14:creationId xmlns:p14="http://schemas.microsoft.com/office/powerpoint/2010/main" val="140214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288" y="640080"/>
            <a:ext cx="10571998" cy="1097280"/>
          </a:xfrm>
        </p:spPr>
        <p:txBody>
          <a:bodyPr/>
          <a:lstStyle/>
          <a:p>
            <a:br>
              <a:rPr lang="en-IN" dirty="0">
                <a:latin typeface="Times New Roman" panose="02020603050405020304" pitchFamily="18" charset="0"/>
                <a:cs typeface="Times New Roman" panose="02020603050405020304" pitchFamily="18" charset="0"/>
              </a:rPr>
            </a:br>
            <a:br>
              <a:rPr lang="en-IN" dirty="0">
                <a:latin typeface="Times New Roman" panose="02020603050405020304" pitchFamily="18" charset="0"/>
                <a:cs typeface="Times New Roman" panose="02020603050405020304" pitchFamily="18" charset="0"/>
              </a:rPr>
            </a:br>
            <a:br>
              <a:rPr lang="en-IN" dirty="0">
                <a:latin typeface="Times New Roman" panose="02020603050405020304" pitchFamily="18" charset="0"/>
                <a:cs typeface="Times New Roman" panose="02020603050405020304" pitchFamily="18" charset="0"/>
              </a:rPr>
            </a:br>
            <a:br>
              <a:rPr lang="en-IN" dirty="0">
                <a:latin typeface="Times New Roman" panose="02020603050405020304" pitchFamily="18" charset="0"/>
                <a:cs typeface="Times New Roman" panose="02020603050405020304" pitchFamily="18" charset="0"/>
              </a:rPr>
            </a:br>
            <a:r>
              <a:rPr lang="en-IN" dirty="0">
                <a:latin typeface="Times New Roman" panose="02020603050405020304" pitchFamily="18" charset="0"/>
                <a:cs typeface="Times New Roman" panose="02020603050405020304" pitchFamily="18" charset="0"/>
              </a:rPr>
              <a:t>Challenges:</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87830" y="2209224"/>
            <a:ext cx="11116490" cy="4269953"/>
          </a:xfrm>
        </p:spPr>
        <p:txBody>
          <a:bodyPr>
            <a:noAutofit/>
          </a:bodyPr>
          <a:lstStyle/>
          <a:p>
            <a:r>
              <a:rPr lang="en-IN" b="1" dirty="0">
                <a:latin typeface="Times New Roman" panose="02020603050405020304" pitchFamily="18" charset="0"/>
                <a:cs typeface="Times New Roman" panose="02020603050405020304" pitchFamily="18" charset="0"/>
              </a:rPr>
              <a:t>High Volume of Customer Inquiries: </a:t>
            </a:r>
            <a:r>
              <a:rPr lang="en-IN" dirty="0">
                <a:latin typeface="Times New Roman" panose="02020603050405020304" pitchFamily="18" charset="0"/>
                <a:cs typeface="Times New Roman" panose="02020603050405020304" pitchFamily="18" charset="0"/>
              </a:rPr>
              <a:t>Amazon is renowned for offering excellent customer service. Nevertheless, it can be difficult to provide prompt responses and resolutions due to the company's huge amount of consumer inquiries. According to Forbes, businesses like Amazon must handle large phone numbers while still satisfying customers</a:t>
            </a:r>
            <a:endParaRPr lang="en-IN" b="1" dirty="0">
              <a:latin typeface="Times New Roman" panose="02020603050405020304" pitchFamily="18" charset="0"/>
              <a:cs typeface="Times New Roman" panose="02020603050405020304" pitchFamily="18" charset="0"/>
            </a:endParaRPr>
          </a:p>
          <a:p>
            <a:r>
              <a:rPr lang="en-IN" b="1" dirty="0">
                <a:latin typeface="Times New Roman" panose="02020603050405020304" pitchFamily="18" charset="0"/>
                <a:cs typeface="Times New Roman" panose="02020603050405020304" pitchFamily="18" charset="0"/>
              </a:rPr>
              <a:t>Language Barriers: </a:t>
            </a:r>
            <a:r>
              <a:rPr lang="en-IN" dirty="0">
                <a:latin typeface="Times New Roman" panose="02020603050405020304" pitchFamily="18" charset="0"/>
                <a:cs typeface="Times New Roman" panose="02020603050405020304" pitchFamily="18" charset="0"/>
              </a:rPr>
              <a:t>Language difficulties might make it difficult for Amazon to provide exceptional customer service in the various nations where it operates. According to the LinkedIn article "How Language Barriers are Affecting Your International Business," language constraints can have a detrimental effect on international business connections.</a:t>
            </a:r>
            <a:endParaRPr lang="en-IN" b="1" dirty="0">
              <a:latin typeface="Times New Roman" panose="02020603050405020304" pitchFamily="18" charset="0"/>
              <a:cs typeface="Times New Roman" panose="02020603050405020304" pitchFamily="18" charset="0"/>
            </a:endParaRPr>
          </a:p>
          <a:p>
            <a:r>
              <a:rPr lang="en-IN" b="1" dirty="0">
                <a:latin typeface="Times New Roman" panose="02020603050405020304" pitchFamily="18" charset="0"/>
                <a:cs typeface="Times New Roman" panose="02020603050405020304" pitchFamily="18" charset="0"/>
              </a:rPr>
              <a:t>Service Level Expectations: </a:t>
            </a:r>
            <a:r>
              <a:rPr lang="en-IN" dirty="0">
                <a:latin typeface="Times New Roman" panose="02020603050405020304" pitchFamily="18" charset="0"/>
                <a:cs typeface="Times New Roman" panose="02020603050405020304" pitchFamily="18" charset="0"/>
              </a:rPr>
              <a:t>Customers have high expectations for the quality of service they receive, &amp; if these standards are not met, it may leave customers unhappy. Amazon is renowned for its quick delivery times and customer-focused philosophy. Customers demand swift and efficient remedies to their problems, and a failure to do so may result in unfavorable evaluations and a decline in </a:t>
            </a:r>
            <a:r>
              <a:rPr lang="en-IN">
                <a:latin typeface="Times New Roman" panose="02020603050405020304" pitchFamily="18" charset="0"/>
                <a:cs typeface="Times New Roman" panose="02020603050405020304" pitchFamily="18" charset="0"/>
              </a:rPr>
              <a:t>client loyalty.</a:t>
            </a:r>
            <a:endParaRPr lang="en-IN" b="1"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146056__F05290F3-B9AA-4592-BE19-4C7F43B1CBC5.MOV">
            <a:hlinkClick r:id="" action="ppaction://media"/>
            <a:extLst>
              <a:ext uri="{FF2B5EF4-FFF2-40B4-BE49-F238E27FC236}">
                <a16:creationId xmlns:a16="http://schemas.microsoft.com/office/drawing/2014/main" id="{E43E5420-AC10-42D3-DFCA-5CD7EBDAB2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051434" y="-224824"/>
            <a:ext cx="2062243" cy="2434048"/>
          </a:xfrm>
          <a:prstGeom prst="rect">
            <a:avLst/>
          </a:prstGeom>
        </p:spPr>
      </p:pic>
    </p:spTree>
    <p:extLst>
      <p:ext uri="{BB962C8B-B14F-4D97-AF65-F5344CB8AC3E}">
        <p14:creationId xmlns:p14="http://schemas.microsoft.com/office/powerpoint/2010/main" val="410152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latin typeface="Times New Roman" panose="02020603050405020304" pitchFamily="18" charset="0"/>
                <a:cs typeface="Times New Roman" panose="02020603050405020304" pitchFamily="18" charset="0"/>
              </a:rPr>
              <a:t>Leadership Models and Theories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nSpc>
                <a:spcPct val="150000"/>
              </a:lnSpc>
            </a:pPr>
            <a:r>
              <a:rPr lang="en-IN" b="1" dirty="0">
                <a:latin typeface="Times New Roman" panose="02020603050405020304" pitchFamily="18" charset="0"/>
                <a:cs typeface="Times New Roman" panose="02020603050405020304" pitchFamily="18" charset="0"/>
              </a:rPr>
              <a:t>Servant Leadership: </a:t>
            </a:r>
            <a:r>
              <a:rPr lang="en-IN" dirty="0">
                <a:latin typeface="Times New Roman" panose="02020603050405020304" pitchFamily="18" charset="0"/>
                <a:cs typeface="Times New Roman" panose="02020603050405020304" pitchFamily="18" charset="0"/>
              </a:rPr>
              <a:t>Putting the needs of the client first and assisting staff in providing superior service are both aspects of servant leadership. This leadership style places a strong emphasis on empathy, teamwork, and customer-centricity, all of which can help Amazon's customer service initiatives. Amazon can promote a culture of excellent service that benefits customers &amp; employees by giving employees the freedom to own their job and put the needs of customers first.</a:t>
            </a:r>
            <a:endParaRPr lang="en-IN" b="1" dirty="0">
              <a:latin typeface="Times New Roman" panose="02020603050405020304" pitchFamily="18" charset="0"/>
              <a:cs typeface="Times New Roman" panose="02020603050405020304" pitchFamily="18" charset="0"/>
            </a:endParaRPr>
          </a:p>
          <a:p>
            <a:pPr marL="0" indent="0">
              <a:buNone/>
            </a:pPr>
            <a:endParaRPr lang="en-IN" b="1" dirty="0"/>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6" name="70449178653__E0CF8802-24E6-4108-AA61-7D2DBC31A896.MOV">
            <a:hlinkClick r:id="" action="ppaction://media"/>
            <a:extLst>
              <a:ext uri="{FF2B5EF4-FFF2-40B4-BE49-F238E27FC236}">
                <a16:creationId xmlns:a16="http://schemas.microsoft.com/office/drawing/2014/main" id="{8CA78F4D-FBF9-43F8-7382-553792E7D81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9542941" y="4417540"/>
            <a:ext cx="1830345" cy="2440460"/>
          </a:xfrm>
          <a:prstGeom prst="rect">
            <a:avLst/>
          </a:prstGeom>
        </p:spPr>
      </p:pic>
    </p:spTree>
    <p:extLst>
      <p:ext uri="{BB962C8B-B14F-4D97-AF65-F5344CB8AC3E}">
        <p14:creationId xmlns:p14="http://schemas.microsoft.com/office/powerpoint/2010/main" val="26268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latin typeface="Times New Roman" panose="02020603050405020304" pitchFamily="18" charset="0"/>
                <a:cs typeface="Times New Roman" panose="02020603050405020304" pitchFamily="18" charset="0"/>
              </a:rPr>
              <a:t>Leadership Models and Theories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buNone/>
            </a:pPr>
            <a:endParaRPr lang="en-IN" b="1" dirty="0"/>
          </a:p>
          <a:p>
            <a:pPr>
              <a:lnSpc>
                <a:spcPct val="150000"/>
              </a:lnSpc>
            </a:pPr>
            <a:r>
              <a:rPr lang="en-IN" b="1" dirty="0">
                <a:latin typeface="Times New Roman" panose="02020603050405020304" pitchFamily="18" charset="0"/>
                <a:cs typeface="Times New Roman" panose="02020603050405020304" pitchFamily="18" charset="0"/>
              </a:rPr>
              <a:t>Transformational Leadership: :</a:t>
            </a:r>
            <a:r>
              <a:rPr lang="en-IN" dirty="0">
                <a:latin typeface="Times New Roman" panose="02020603050405020304" pitchFamily="18" charset="0"/>
                <a:cs typeface="Times New Roman" panose="02020603050405020304" pitchFamily="18" charset="0"/>
              </a:rPr>
              <a:t> To realize a shared goal, transformational leadership entails inspiring and motivating personnel. This leadership approach emphasizes maximizing each person's potential and fostering a supportive workplace environment. By fostering teamwork, open communication, and employee involvement, transformational leadership can help advance customer-centricity. Amazon may promote a culture of continuous improvement that supports its customer service goals by offering its staff members opportunities for training and growth.</a:t>
            </a:r>
            <a:endParaRPr lang="en-US"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190229__E380B1D8-E18B-48EA-950B-1DBEEEC2AD33.MOV">
            <a:hlinkClick r:id="" action="ppaction://media"/>
            <a:extLst>
              <a:ext uri="{FF2B5EF4-FFF2-40B4-BE49-F238E27FC236}">
                <a16:creationId xmlns:a16="http://schemas.microsoft.com/office/drawing/2014/main" id="{74C68EA0-AC65-14CF-4337-563C6B17EC2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084488" y="-104645"/>
            <a:ext cx="1956485" cy="3044566"/>
          </a:xfrm>
          <a:prstGeom prst="rect">
            <a:avLst/>
          </a:prstGeom>
        </p:spPr>
      </p:pic>
    </p:spTree>
    <p:extLst>
      <p:ext uri="{BB962C8B-B14F-4D97-AF65-F5344CB8AC3E}">
        <p14:creationId xmlns:p14="http://schemas.microsoft.com/office/powerpoint/2010/main" val="1942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712" y="450668"/>
            <a:ext cx="10571998" cy="1284514"/>
          </a:xfrm>
        </p:spPr>
        <p:txBody>
          <a:bodyPr/>
          <a:lstStyle/>
          <a:p>
            <a:r>
              <a:rPr lang="en-GB" dirty="0">
                <a:latin typeface="Times New Roman" panose="02020603050405020304" pitchFamily="18" charset="0"/>
                <a:cs typeface="Times New Roman" panose="02020603050405020304" pitchFamily="18" charset="0"/>
              </a:rPr>
              <a:t>Recommendations</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GB" b="1" dirty="0">
                <a:latin typeface="Times New Roman" panose="02020603050405020304" pitchFamily="18" charset="0"/>
                <a:cs typeface="Times New Roman" panose="02020603050405020304" pitchFamily="18" charset="0"/>
              </a:rPr>
              <a:t>Invest in Customer Service Technology</a:t>
            </a:r>
          </a:p>
          <a:p>
            <a:pPr lvl="1">
              <a:buFont typeface="+mj-lt"/>
              <a:buAutoNum type="arabicPeriod"/>
            </a:pPr>
            <a:r>
              <a:rPr lang="en-GB" sz="1800" dirty="0">
                <a:latin typeface="Times New Roman" panose="02020603050405020304" pitchFamily="18" charset="0"/>
                <a:cs typeface="Times New Roman" panose="02020603050405020304" pitchFamily="18" charset="0"/>
              </a:rPr>
              <a:t>For Amazon to continue to be a market leader in customer experience, it is essential to invest in customer service technology.</a:t>
            </a:r>
          </a:p>
          <a:p>
            <a:pPr lvl="1">
              <a:buFont typeface="+mj-lt"/>
              <a:buAutoNum type="arabicPeriod"/>
            </a:pPr>
            <a:r>
              <a:rPr lang="en-GB" sz="1800" dirty="0">
                <a:latin typeface="Times New Roman" panose="02020603050405020304" pitchFamily="18" charset="0"/>
                <a:cs typeface="Times New Roman" panose="02020603050405020304" pitchFamily="18" charset="0"/>
              </a:rPr>
              <a:t>Implementing voice assistants and </a:t>
            </a:r>
            <a:r>
              <a:rPr lang="en-GB" sz="1800" dirty="0" err="1">
                <a:latin typeface="Times New Roman" panose="02020603050405020304" pitchFamily="18" charset="0"/>
                <a:cs typeface="Times New Roman" panose="02020603050405020304" pitchFamily="18" charset="0"/>
              </a:rPr>
              <a:t>chatbots</a:t>
            </a:r>
            <a:r>
              <a:rPr lang="en-GB" sz="1800" dirty="0">
                <a:latin typeface="Times New Roman" panose="02020603050405020304" pitchFamily="18" charset="0"/>
                <a:cs typeface="Times New Roman" panose="02020603050405020304" pitchFamily="18" charset="0"/>
              </a:rPr>
              <a:t> with artificial intelligence (AI) is one suggestion. </a:t>
            </a:r>
          </a:p>
          <a:p>
            <a:pPr lvl="1">
              <a:buFont typeface="+mj-lt"/>
              <a:buAutoNum type="arabicPeriod"/>
            </a:pPr>
            <a:r>
              <a:rPr lang="en-GB" sz="1800" dirty="0">
                <a:latin typeface="Times New Roman" panose="02020603050405020304" pitchFamily="18" charset="0"/>
                <a:cs typeface="Times New Roman" panose="02020603050405020304" pitchFamily="18" charset="0"/>
              </a:rPr>
              <a:t>Amazon can automate some of its customer support procedures using AI technology, including answering commonly asked queries and making product recommendations. </a:t>
            </a:r>
          </a:p>
          <a:p>
            <a:pPr lvl="1">
              <a:buFont typeface="+mj-lt"/>
              <a:buAutoNum type="arabicPeriod"/>
            </a:pPr>
            <a:r>
              <a:rPr lang="en-GB" sz="1800" dirty="0">
                <a:latin typeface="Times New Roman" panose="02020603050405020304" pitchFamily="18" charset="0"/>
                <a:cs typeface="Times New Roman" panose="02020603050405020304" pitchFamily="18" charset="0"/>
              </a:rPr>
              <a:t>Customers' wait times may be cut down, and quick fixes for their issues may be offered.</a:t>
            </a:r>
          </a:p>
          <a:p>
            <a:pPr lvl="1">
              <a:buFont typeface="+mj-lt"/>
              <a:buAutoNum type="arabicPeriod"/>
            </a:pPr>
            <a:r>
              <a:rPr lang="en-GB" sz="1800" dirty="0">
                <a:latin typeface="Times New Roman" panose="02020603050405020304" pitchFamily="18" charset="0"/>
                <a:cs typeface="Times New Roman" panose="02020603050405020304" pitchFamily="18" charset="0"/>
              </a:rPr>
              <a:t> A strong feedback management system should be purchased, according to another suggestion.</a:t>
            </a:r>
            <a:endParaRPr lang="en-US" sz="1800"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209493__CCA5B888-35A0-466A-90B8-66287E79C535.MOV">
            <a:hlinkClick r:id="" action="ppaction://media"/>
            <a:extLst>
              <a:ext uri="{FF2B5EF4-FFF2-40B4-BE49-F238E27FC236}">
                <a16:creationId xmlns:a16="http://schemas.microsoft.com/office/drawing/2014/main" id="{D5DFDADC-9944-E5CE-5048-B15E54C0E35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10087061" y="0"/>
            <a:ext cx="2104939" cy="2806585"/>
          </a:xfrm>
          <a:prstGeom prst="rect">
            <a:avLst/>
          </a:prstGeom>
        </p:spPr>
      </p:pic>
    </p:spTree>
    <p:extLst>
      <p:ext uri="{BB962C8B-B14F-4D97-AF65-F5344CB8AC3E}">
        <p14:creationId xmlns:p14="http://schemas.microsoft.com/office/powerpoint/2010/main" val="1013378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712" y="450668"/>
            <a:ext cx="10571998" cy="1284514"/>
          </a:xfrm>
        </p:spPr>
        <p:txBody>
          <a:bodyPr/>
          <a:lstStyle/>
          <a:p>
            <a:r>
              <a:rPr lang="en-GB" dirty="0">
                <a:latin typeface="Times New Roman" panose="02020603050405020304" pitchFamily="18" charset="0"/>
                <a:cs typeface="Times New Roman" panose="02020603050405020304" pitchFamily="18" charset="0"/>
              </a:rPr>
              <a:t>Recommendations</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18712" y="2185851"/>
            <a:ext cx="10554574" cy="4423956"/>
          </a:xfrm>
        </p:spPr>
        <p:txBody>
          <a:bodyPr>
            <a:noAutofit/>
          </a:bodyPr>
          <a:lstStyle/>
          <a:p>
            <a:r>
              <a:rPr lang="en-GB" b="1" dirty="0">
                <a:latin typeface="Times New Roman" panose="02020603050405020304" pitchFamily="18" charset="0"/>
                <a:cs typeface="Times New Roman" panose="02020603050405020304" pitchFamily="18" charset="0"/>
              </a:rPr>
              <a:t>Implement Language Support: </a:t>
            </a:r>
          </a:p>
          <a:p>
            <a:pPr lvl="1">
              <a:buFont typeface="+mj-lt"/>
              <a:buAutoNum type="arabicPeriod"/>
            </a:pPr>
            <a:r>
              <a:rPr lang="en-GB" sz="1800" dirty="0">
                <a:latin typeface="Times New Roman" panose="02020603050405020304" pitchFamily="18" charset="0"/>
                <a:cs typeface="Times New Roman" panose="02020603050405020304" pitchFamily="18" charset="0"/>
              </a:rPr>
              <a:t>The introduction of language support is a crucial step for Amazon to take to enhance customer satisfaction and broaden its market. </a:t>
            </a:r>
          </a:p>
          <a:p>
            <a:pPr lvl="1">
              <a:buFont typeface="+mj-lt"/>
              <a:buAutoNum type="arabicPeriod"/>
            </a:pPr>
            <a:r>
              <a:rPr lang="en-GB" sz="1800" dirty="0">
                <a:latin typeface="Times New Roman" panose="02020603050405020304" pitchFamily="18" charset="0"/>
                <a:cs typeface="Times New Roman" panose="02020603050405020304" pitchFamily="18" charset="0"/>
              </a:rPr>
              <a:t>Amazon can offer a smooth shopping experience in the language of its choice to customers who speak multiple languages.</a:t>
            </a:r>
          </a:p>
          <a:p>
            <a:pPr lvl="1">
              <a:buFont typeface="+mj-lt"/>
              <a:buAutoNum type="arabicPeriod"/>
            </a:pPr>
            <a:r>
              <a:rPr lang="en-GB" sz="1800" dirty="0">
                <a:latin typeface="Times New Roman" panose="02020603050405020304" pitchFamily="18" charset="0"/>
                <a:cs typeface="Times New Roman" panose="02020603050405020304" pitchFamily="18" charset="0"/>
              </a:rPr>
              <a:t>Amazon will be able to connect with a larger audience, grow its clientele, and ultimately improve revenues. </a:t>
            </a:r>
          </a:p>
          <a:p>
            <a:pPr lvl="1">
              <a:buFont typeface="+mj-lt"/>
              <a:buAutoNum type="arabicPeriod"/>
            </a:pPr>
            <a:r>
              <a:rPr lang="en-GB" sz="1800" dirty="0">
                <a:latin typeface="Times New Roman" panose="02020603050405020304" pitchFamily="18" charset="0"/>
                <a:cs typeface="Times New Roman" panose="02020603050405020304" pitchFamily="18" charset="0"/>
              </a:rPr>
              <a:t>One more suggestion is to offer bilingual customer service assistance. </a:t>
            </a:r>
          </a:p>
          <a:p>
            <a:pPr lvl="1">
              <a:buFont typeface="+mj-lt"/>
              <a:buAutoNum type="arabicPeriod"/>
            </a:pPr>
            <a:r>
              <a:rPr lang="en-GB" sz="1800" dirty="0">
                <a:latin typeface="Times New Roman" panose="02020603050405020304" pitchFamily="18" charset="0"/>
                <a:cs typeface="Times New Roman" panose="02020603050405020304" pitchFamily="18" charset="0"/>
              </a:rPr>
              <a:t>Helping consumers with their questions and problems entails having customer service employees that can communicate verbally and in writing in several languages. </a:t>
            </a:r>
          </a:p>
          <a:p>
            <a:pPr lvl="1">
              <a:buFont typeface="+mj-lt"/>
              <a:buAutoNum type="arabicPeriod"/>
            </a:pPr>
            <a:r>
              <a:rPr lang="en-GB" sz="1800" dirty="0">
                <a:latin typeface="Times New Roman" panose="02020603050405020304" pitchFamily="18" charset="0"/>
                <a:cs typeface="Times New Roman" panose="02020603050405020304" pitchFamily="18" charset="0"/>
              </a:rPr>
              <a:t>Building consumer trust by offering multilingual customer service support helps improve customers' entire platform buying experiences.</a:t>
            </a:r>
            <a:endParaRPr lang="en-US" sz="1800"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226037__900F8B60-4457-4090-A61B-FBCB399CEDBD.MOV">
            <a:hlinkClick r:id="" action="ppaction://media"/>
            <a:extLst>
              <a:ext uri="{FF2B5EF4-FFF2-40B4-BE49-F238E27FC236}">
                <a16:creationId xmlns:a16="http://schemas.microsoft.com/office/drawing/2014/main" id="{60E457AB-8A93-5F85-D63C-EC921454114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9637674" y="0"/>
            <a:ext cx="2153681" cy="2871575"/>
          </a:xfrm>
          <a:prstGeom prst="rect">
            <a:avLst/>
          </a:prstGeom>
        </p:spPr>
      </p:pic>
    </p:spTree>
    <p:extLst>
      <p:ext uri="{BB962C8B-B14F-4D97-AF65-F5344CB8AC3E}">
        <p14:creationId xmlns:p14="http://schemas.microsoft.com/office/powerpoint/2010/main" val="175855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712" y="450668"/>
            <a:ext cx="10571998" cy="1284514"/>
          </a:xfrm>
        </p:spPr>
        <p:txBody>
          <a:bodyPr/>
          <a:lstStyle/>
          <a:p>
            <a:r>
              <a:rPr lang="en-GB" dirty="0">
                <a:latin typeface="Times New Roman" panose="02020603050405020304" pitchFamily="18" charset="0"/>
                <a:cs typeface="Times New Roman" panose="02020603050405020304" pitchFamily="18" charset="0"/>
              </a:rPr>
              <a:t>Recommendations</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18712" y="1881051"/>
            <a:ext cx="10554574" cy="4689566"/>
          </a:xfrm>
        </p:spPr>
        <p:txBody>
          <a:bodyPr>
            <a:normAutofit/>
          </a:bodyPr>
          <a:lstStyle/>
          <a:p>
            <a:r>
              <a:rPr lang="en-GB" b="1" dirty="0">
                <a:latin typeface="Times New Roman" panose="02020603050405020304" pitchFamily="18" charset="0"/>
                <a:cs typeface="Times New Roman" panose="02020603050405020304" pitchFamily="18" charset="0"/>
              </a:rPr>
              <a:t>Develop a Customer-Centric Culture:  </a:t>
            </a:r>
          </a:p>
          <a:p>
            <a:pPr lvl="1">
              <a:buFont typeface="+mj-lt"/>
              <a:buAutoNum type="arabicPeriod"/>
            </a:pPr>
            <a:r>
              <a:rPr lang="en-GB" sz="1800" dirty="0">
                <a:latin typeface="Times New Roman" panose="02020603050405020304" pitchFamily="18" charset="0"/>
                <a:cs typeface="Times New Roman" panose="02020603050405020304" pitchFamily="18" charset="0"/>
              </a:rPr>
              <a:t>For Amazon to continue to lead the way in customer experience, it must cultivate a customer-centric culture.</a:t>
            </a:r>
          </a:p>
          <a:p>
            <a:pPr lvl="1">
              <a:buFont typeface="+mj-lt"/>
              <a:buAutoNum type="arabicPeriod"/>
            </a:pPr>
            <a:r>
              <a:rPr lang="en-GB" sz="1800" dirty="0">
                <a:latin typeface="Times New Roman" panose="02020603050405020304" pitchFamily="18" charset="0"/>
                <a:cs typeface="Times New Roman" panose="02020603050405020304" pitchFamily="18" charset="0"/>
              </a:rPr>
              <a:t>One suggestion is to create a clear mission statement and set of values that are customer-focused. </a:t>
            </a:r>
          </a:p>
          <a:p>
            <a:pPr lvl="1">
              <a:buFont typeface="+mj-lt"/>
              <a:buAutoNum type="arabicPeriod"/>
            </a:pPr>
            <a:r>
              <a:rPr lang="en-GB" sz="1800" dirty="0">
                <a:latin typeface="Times New Roman" panose="02020603050405020304" pitchFamily="18" charset="0"/>
                <a:cs typeface="Times New Roman" panose="02020603050405020304" pitchFamily="18" charset="0"/>
              </a:rPr>
              <a:t>This can ensure that everyone is working towards the same goal and that all employees are in line with the company's customer-centric aims and values. </a:t>
            </a:r>
          </a:p>
          <a:p>
            <a:pPr lvl="1">
              <a:buFont typeface="+mj-lt"/>
              <a:buAutoNum type="arabicPeriod"/>
            </a:pPr>
            <a:r>
              <a:rPr lang="en-GB" sz="1800" dirty="0">
                <a:latin typeface="Times New Roman" panose="02020603050405020304" pitchFamily="18" charset="0"/>
                <a:cs typeface="Times New Roman" panose="02020603050405020304" pitchFamily="18" charset="0"/>
              </a:rPr>
              <a:t>Another suggestion is to spend money on providing all personnel with customer service training.</a:t>
            </a:r>
          </a:p>
          <a:p>
            <a:pPr lvl="1">
              <a:buFont typeface="+mj-lt"/>
              <a:buAutoNum type="arabicPeriod"/>
            </a:pPr>
            <a:r>
              <a:rPr lang="en-GB" sz="1800" dirty="0">
                <a:latin typeface="Times New Roman" panose="02020603050405020304" pitchFamily="18" charset="0"/>
                <a:cs typeface="Times New Roman" panose="02020603050405020304" pitchFamily="18" charset="0"/>
              </a:rPr>
              <a:t>Amazon can guarantee that its staff have the skills and knowledge necessary to consistently provide great customer service by training them in customer service best practices. </a:t>
            </a:r>
          </a:p>
          <a:p>
            <a:pPr lvl="1">
              <a:buFont typeface="+mj-lt"/>
              <a:buAutoNum type="arabicPeriod"/>
            </a:pPr>
            <a:r>
              <a:rPr lang="en-GB" sz="1800" dirty="0">
                <a:latin typeface="Times New Roman" panose="02020603050405020304" pitchFamily="18" charset="0"/>
                <a:cs typeface="Times New Roman" panose="02020603050405020304" pitchFamily="18" charset="0"/>
              </a:rPr>
              <a:t>Amazon should also constantly ask for user feedback and utilize it to inform the development of its products and the improvement of its services. </a:t>
            </a:r>
            <a:endParaRPr lang="en-US" sz="1800"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239138__F0583B9F-5B4B-4A1B-A6AA-DDB3EEFC671A.MOV">
            <a:hlinkClick r:id="" action="ppaction://media"/>
            <a:extLst>
              <a:ext uri="{FF2B5EF4-FFF2-40B4-BE49-F238E27FC236}">
                <a16:creationId xmlns:a16="http://schemas.microsoft.com/office/drawing/2014/main" id="{7CE06648-568A-330A-91D2-AB4EC92701D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951357" y="0"/>
            <a:ext cx="2240643" cy="2564866"/>
          </a:xfrm>
          <a:prstGeom prst="rect">
            <a:avLst/>
          </a:prstGeom>
        </p:spPr>
      </p:pic>
    </p:spTree>
    <p:extLst>
      <p:ext uri="{BB962C8B-B14F-4D97-AF65-F5344CB8AC3E}">
        <p14:creationId xmlns:p14="http://schemas.microsoft.com/office/powerpoint/2010/main" val="342656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712" y="450668"/>
            <a:ext cx="10571998" cy="1284514"/>
          </a:xfrm>
        </p:spPr>
        <p:txBody>
          <a:bodyPr/>
          <a:lstStyle/>
          <a:p>
            <a:r>
              <a:rPr lang="en-GB" dirty="0">
                <a:latin typeface="Times New Roman" panose="02020603050405020304" pitchFamily="18" charset="0"/>
                <a:cs typeface="Times New Roman" panose="02020603050405020304" pitchFamily="18" charset="0"/>
              </a:rPr>
              <a:t>Recommendations</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65760" y="1881051"/>
            <a:ext cx="11007526" cy="4689566"/>
          </a:xfrm>
        </p:spPr>
        <p:txBody>
          <a:bodyPr>
            <a:normAutofit/>
          </a:bodyPr>
          <a:lstStyle/>
          <a:p>
            <a:r>
              <a:rPr lang="en-GB" b="1" dirty="0">
                <a:latin typeface="Times New Roman" panose="02020603050405020304" pitchFamily="18" charset="0"/>
                <a:cs typeface="Times New Roman" panose="02020603050405020304" pitchFamily="18" charset="0"/>
              </a:rPr>
              <a:t>Set Service Level Targets: </a:t>
            </a:r>
          </a:p>
          <a:p>
            <a:pPr lvl="1">
              <a:buFont typeface="+mj-lt"/>
              <a:buAutoNum type="arabicPeriod"/>
            </a:pPr>
            <a:r>
              <a:rPr lang="en-GB" sz="1800" dirty="0">
                <a:latin typeface="Times New Roman" panose="02020603050405020304" pitchFamily="18" charset="0"/>
                <a:cs typeface="Times New Roman" panose="02020603050405020304" pitchFamily="18" charset="0"/>
              </a:rPr>
              <a:t>Setting service level goals is a crucial step for Amazon to take to guarantee that it is offering its clients a high standard of customer care. </a:t>
            </a:r>
          </a:p>
          <a:p>
            <a:pPr lvl="1">
              <a:buFont typeface="+mj-lt"/>
              <a:buAutoNum type="arabicPeriod"/>
            </a:pPr>
            <a:r>
              <a:rPr lang="en-GB" sz="1800" dirty="0">
                <a:latin typeface="Times New Roman" panose="02020603050405020304" pitchFamily="18" charset="0"/>
                <a:cs typeface="Times New Roman" panose="02020603050405020304" pitchFamily="18" charset="0"/>
              </a:rPr>
              <a:t>One suggestion is to develop distinct service-level goals for certain customer queries or problems. For instance, Amazon might establish a target for its service level to react to customer inquiries within 24 hours and resolve issues within 48 hours. </a:t>
            </a:r>
          </a:p>
          <a:p>
            <a:pPr lvl="1">
              <a:buFont typeface="+mj-lt"/>
              <a:buAutoNum type="arabicPeriod"/>
            </a:pPr>
            <a:r>
              <a:rPr lang="en-GB" sz="1800" dirty="0">
                <a:latin typeface="Times New Roman" panose="02020603050405020304" pitchFamily="18" charset="0"/>
                <a:cs typeface="Times New Roman" panose="02020603050405020304" pitchFamily="18" charset="0"/>
              </a:rPr>
              <a:t>Utilizing service-level management technologies to track and monitor performance relative to service-level targets is another suggestion.</a:t>
            </a:r>
          </a:p>
          <a:p>
            <a:pPr lvl="1">
              <a:buFont typeface="+mj-lt"/>
              <a:buAutoNum type="arabicPeriod"/>
            </a:pPr>
            <a:r>
              <a:rPr lang="en-GB" sz="1800" dirty="0">
                <a:latin typeface="Times New Roman" panose="02020603050405020304" pitchFamily="18" charset="0"/>
                <a:cs typeface="Times New Roman" panose="02020603050405020304" pitchFamily="18" charset="0"/>
              </a:rPr>
              <a:t>This can assist Amazon in identifying areas for improvement and in taking corrective measures to deal with any problems. Amazon could also think about establishing a service-level agreement with its clients. </a:t>
            </a:r>
          </a:p>
          <a:p>
            <a:pPr lvl="1">
              <a:buFont typeface="+mj-lt"/>
              <a:buAutoNum type="arabicPeriod"/>
            </a:pPr>
            <a:r>
              <a:rPr lang="en-GB" sz="1800" dirty="0">
                <a:latin typeface="Times New Roman" panose="02020603050405020304" pitchFamily="18" charset="0"/>
                <a:cs typeface="Times New Roman" panose="02020603050405020304" pitchFamily="18" charset="0"/>
              </a:rPr>
              <a:t>This agreement would spell out Amazon's service level promises to its clients, along with the repercussions if those commitments are not delivered. </a:t>
            </a:r>
            <a:endParaRPr lang="en-US" dirty="0">
              <a:latin typeface="Times New Roman" panose="02020603050405020304" pitchFamily="18" charset="0"/>
              <a:cs typeface="Times New Roman" panose="02020603050405020304" pitchFamily="18" charset="0"/>
            </a:endParaRPr>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249852__F7D63757-E5FA-4586-8AC7-A4F2666BCE79.MOV">
            <a:hlinkClick r:id="" action="ppaction://media"/>
            <a:extLst>
              <a:ext uri="{FF2B5EF4-FFF2-40B4-BE49-F238E27FC236}">
                <a16:creationId xmlns:a16="http://schemas.microsoft.com/office/drawing/2014/main" id="{73C43743-2DA4-AEB5-DF69-9947F0DD000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10188112" y="-75766"/>
            <a:ext cx="1753036" cy="2337381"/>
          </a:xfrm>
          <a:prstGeom prst="rect">
            <a:avLst/>
          </a:prstGeom>
        </p:spPr>
      </p:pic>
    </p:spTree>
    <p:extLst>
      <p:ext uri="{BB962C8B-B14F-4D97-AF65-F5344CB8AC3E}">
        <p14:creationId xmlns:p14="http://schemas.microsoft.com/office/powerpoint/2010/main" val="363268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sp>
        <p:nvSpPr>
          <p:cNvPr id="2" name="Title 1"/>
          <p:cNvSpPr>
            <a:spLocks noGrp="1"/>
          </p:cNvSpPr>
          <p:nvPr>
            <p:ph type="title"/>
          </p:nvPr>
        </p:nvSpPr>
        <p:spPr>
          <a:xfrm>
            <a:off x="561805" y="455300"/>
            <a:ext cx="10571998" cy="970450"/>
          </a:xfrm>
        </p:spPr>
        <p:txBody>
          <a:bodyPr/>
          <a:lstStyle/>
          <a:p>
            <a:r>
              <a:rPr lang="en-US" dirty="0"/>
              <a:t>Implement and deliver the strategy,</a:t>
            </a:r>
          </a:p>
        </p:txBody>
      </p:sp>
      <p:sp>
        <p:nvSpPr>
          <p:cNvPr id="3" name="Content Placeholder 2"/>
          <p:cNvSpPr>
            <a:spLocks noGrp="1"/>
          </p:cNvSpPr>
          <p:nvPr>
            <p:ph idx="1"/>
          </p:nvPr>
        </p:nvSpPr>
        <p:spPr>
          <a:xfrm>
            <a:off x="818712" y="2222287"/>
            <a:ext cx="10554574" cy="4531210"/>
          </a:xfrm>
        </p:spPr>
        <p:txBody>
          <a:bodyPr>
            <a:noAutofit/>
          </a:bodyPr>
          <a:lstStyle/>
          <a:p>
            <a:r>
              <a:rPr lang="en-GB" b="1" dirty="0">
                <a:latin typeface="Times New Roman" panose="02020603050405020304" pitchFamily="18" charset="0"/>
                <a:cs typeface="Times New Roman" panose="02020603050405020304" pitchFamily="18" charset="0"/>
              </a:rPr>
              <a:t>Estimated Costs </a:t>
            </a:r>
            <a:br>
              <a:rPr lang="en-GB" b="1" dirty="0">
                <a:latin typeface="Times New Roman" panose="02020603050405020304" pitchFamily="18" charset="0"/>
                <a:cs typeface="Times New Roman" panose="02020603050405020304" pitchFamily="18" charset="0"/>
              </a:rPr>
            </a:br>
            <a:br>
              <a:rPr lang="en-GB" b="1" dirty="0">
                <a:latin typeface="Times New Roman" panose="02020603050405020304" pitchFamily="18" charset="0"/>
                <a:cs typeface="Times New Roman" panose="02020603050405020304" pitchFamily="18" charset="0"/>
              </a:rPr>
            </a:br>
            <a:r>
              <a:rPr lang="en-GB" b="1" dirty="0">
                <a:latin typeface="Times New Roman" panose="02020603050405020304" pitchFamily="18" charset="0"/>
                <a:cs typeface="Times New Roman" panose="02020603050405020304" pitchFamily="18" charset="0"/>
              </a:rPr>
              <a:t>Customer Service Technology:</a:t>
            </a:r>
            <a:r>
              <a:rPr lang="en-GB" dirty="0">
                <a:latin typeface="Times New Roman" panose="02020603050405020304" pitchFamily="18" charset="0"/>
                <a:cs typeface="Times New Roman" panose="02020603050405020304" pitchFamily="18" charset="0"/>
              </a:rPr>
              <a:t> Depending on the particular demands and objectives of the organization, there might be a broad range in the expected expenses of customer service technology. According to an article from </a:t>
            </a:r>
            <a:r>
              <a:rPr lang="en-GB" dirty="0" err="1">
                <a:latin typeface="Times New Roman" panose="02020603050405020304" pitchFamily="18" charset="0"/>
                <a:cs typeface="Times New Roman" panose="02020603050405020304" pitchFamily="18" charset="0"/>
              </a:rPr>
              <a:t>TechTarget</a:t>
            </a:r>
            <a:r>
              <a:rPr lang="en-GB" dirty="0">
                <a:latin typeface="Times New Roman" panose="02020603050405020304" pitchFamily="18" charset="0"/>
                <a:cs typeface="Times New Roman" panose="02020603050405020304" pitchFamily="18" charset="0"/>
              </a:rPr>
              <a:t>, the cost of contact centre technology can range from $100 to $400 per agent per month for cloud-based solutions and from $500 to $1,000 per agent per month for </a:t>
            </a:r>
            <a:r>
              <a:rPr lang="en-GB" dirty="0" err="1">
                <a:latin typeface="Times New Roman" panose="02020603050405020304" pitchFamily="18" charset="0"/>
                <a:cs typeface="Times New Roman" panose="02020603050405020304" pitchFamily="18" charset="0"/>
              </a:rPr>
              <a:t>on-premise</a:t>
            </a:r>
            <a:r>
              <a:rPr lang="en-GB" dirty="0">
                <a:latin typeface="Times New Roman" panose="02020603050405020304" pitchFamily="18" charset="0"/>
                <a:cs typeface="Times New Roman" panose="02020603050405020304" pitchFamily="18" charset="0"/>
              </a:rPr>
              <a:t> systems.</a:t>
            </a:r>
          </a:p>
          <a:p>
            <a:r>
              <a:rPr lang="en-GB" b="1" dirty="0">
                <a:latin typeface="Times New Roman" panose="02020603050405020304" pitchFamily="18" charset="0"/>
                <a:cs typeface="Times New Roman" panose="02020603050405020304" pitchFamily="18" charset="0"/>
              </a:rPr>
              <a:t>Language Support:</a:t>
            </a:r>
            <a:r>
              <a:rPr lang="en-GB" dirty="0">
                <a:latin typeface="Times New Roman" panose="02020603050405020304" pitchFamily="18" charset="0"/>
                <a:cs typeface="Times New Roman" panose="02020603050405020304" pitchFamily="18" charset="0"/>
              </a:rPr>
              <a:t> According to the report, depending on the level of service and customization of the translation engine used, machine translation services, which rely on AI technology, often cost between $0.08 and $0.50 per word.  The anticipated expenses of language support for an AI-powered firm will vary depending on the goals and requirements of the company, the technology and services employed, and other factors. It's crucial to carefully weigh the advantages and drawbacks of AI-powered language support before selecting the most economical and effective option that satisfies the needs and demands of the company.</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70449263980__55344230-197A-4679-960C-4C053F6D905D.MOV">
            <a:hlinkClick r:id="" action="ppaction://media"/>
            <a:extLst>
              <a:ext uri="{FF2B5EF4-FFF2-40B4-BE49-F238E27FC236}">
                <a16:creationId xmlns:a16="http://schemas.microsoft.com/office/drawing/2014/main" id="{CBC4B7CA-9479-33F1-3410-3AFF3A181EB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944568" y="-124362"/>
            <a:ext cx="2378470" cy="3100224"/>
          </a:xfrm>
          <a:prstGeom prst="rect">
            <a:avLst/>
          </a:prstGeom>
        </p:spPr>
      </p:pic>
    </p:spTree>
    <p:extLst>
      <p:ext uri="{BB962C8B-B14F-4D97-AF65-F5344CB8AC3E}">
        <p14:creationId xmlns:p14="http://schemas.microsoft.com/office/powerpoint/2010/main" val="303102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sp>
        <p:nvSpPr>
          <p:cNvPr id="2" name="Title 1"/>
          <p:cNvSpPr>
            <a:spLocks noGrp="1"/>
          </p:cNvSpPr>
          <p:nvPr>
            <p:ph type="title"/>
          </p:nvPr>
        </p:nvSpPr>
        <p:spPr>
          <a:xfrm>
            <a:off x="561805" y="455300"/>
            <a:ext cx="10571998" cy="970450"/>
          </a:xfrm>
        </p:spPr>
        <p:txBody>
          <a:bodyPr/>
          <a:lstStyle/>
          <a:p>
            <a:r>
              <a:rPr lang="en-US" dirty="0"/>
              <a:t>Implement and deliver the strategy,</a:t>
            </a:r>
          </a:p>
        </p:txBody>
      </p:sp>
      <p:sp>
        <p:nvSpPr>
          <p:cNvPr id="3" name="Content Placeholder 2"/>
          <p:cNvSpPr>
            <a:spLocks noGrp="1"/>
          </p:cNvSpPr>
          <p:nvPr>
            <p:ph idx="1"/>
          </p:nvPr>
        </p:nvSpPr>
        <p:spPr>
          <a:xfrm>
            <a:off x="818712" y="2222287"/>
            <a:ext cx="10554574" cy="4531210"/>
          </a:xfrm>
        </p:spPr>
        <p:txBody>
          <a:bodyPr>
            <a:noAutofit/>
          </a:bodyPr>
          <a:lstStyle/>
          <a:p>
            <a:r>
              <a:rPr lang="en-GB" b="1" dirty="0">
                <a:latin typeface="Times New Roman" panose="02020603050405020304" pitchFamily="18" charset="0"/>
                <a:cs typeface="Times New Roman" panose="02020603050405020304" pitchFamily="18" charset="0"/>
              </a:rPr>
              <a:t>Estimated Costs </a:t>
            </a:r>
            <a:br>
              <a:rPr lang="en-GB" b="1" dirty="0">
                <a:latin typeface="Times New Roman" panose="02020603050405020304" pitchFamily="18" charset="0"/>
                <a:cs typeface="Times New Roman" panose="02020603050405020304" pitchFamily="18" charset="0"/>
              </a:rPr>
            </a:br>
            <a:br>
              <a:rPr lang="en-GB" b="1" dirty="0">
                <a:latin typeface="Times New Roman" panose="02020603050405020304" pitchFamily="18" charset="0"/>
                <a:cs typeface="Times New Roman" panose="02020603050405020304" pitchFamily="18" charset="0"/>
              </a:rPr>
            </a:br>
            <a:r>
              <a:rPr lang="en-GB" b="1" dirty="0">
                <a:latin typeface="Times New Roman" panose="02020603050405020304" pitchFamily="18" charset="0"/>
                <a:cs typeface="Times New Roman" panose="02020603050405020304" pitchFamily="18" charset="0"/>
              </a:rPr>
              <a:t>Customer Service Training Programs:</a:t>
            </a:r>
            <a:r>
              <a:rPr lang="en-GB" dirty="0">
                <a:latin typeface="Times New Roman" panose="02020603050405020304" pitchFamily="18" charset="0"/>
                <a:cs typeface="Times New Roman" panose="02020603050405020304" pitchFamily="18" charset="0"/>
              </a:rPr>
              <a:t> Depending on the type of training, the size of the company, and the individual needs of the personnel, the anticipated prices of customer service training programs might vary greatly. Online training can cost anywhere from $50 to $500 for each course, while in-person training can run anywhere from $1,000 to $10,000 per day. The price of on-the-job training will vary according to the time and materials needed. Self-paced courses can range in price from $50 to $500. To ensure they invest in an effective training program for their staff, firms must evaluate their training needs and spend appropriately.</a:t>
            </a:r>
          </a:p>
          <a:p>
            <a:r>
              <a:rPr lang="en-GB" b="1" dirty="0">
                <a:latin typeface="Times New Roman" panose="02020603050405020304" pitchFamily="18" charset="0"/>
                <a:cs typeface="Times New Roman" panose="02020603050405020304" pitchFamily="18" charset="0"/>
              </a:rPr>
              <a:t>Service Level Metrics:</a:t>
            </a:r>
            <a:r>
              <a:rPr lang="en-GB" dirty="0">
                <a:latin typeface="Times New Roman" panose="02020603050405020304" pitchFamily="18" charset="0"/>
                <a:cs typeface="Times New Roman" panose="02020603050405020304" pitchFamily="18" charset="0"/>
              </a:rPr>
              <a:t> </a:t>
            </a:r>
            <a:r>
              <a:rPr lang="en-IN" dirty="0">
                <a:latin typeface="Times New Roman" panose="02020603050405020304" pitchFamily="18" charset="0"/>
                <a:cs typeface="Times New Roman" panose="02020603050405020304" pitchFamily="18" charset="0"/>
              </a:rPr>
              <a:t>An organization's size, the particular services it offers, and the degree of training necessary are just a few of the variables that will affect the estimated expenditures for enhancing service levels and KPIs. For instance, customer service training classes can be found online for $50 to $500 per course or in-person for $1,000 to $10,000 per day. On-the-job training will cost more or less based on the amount of time and materials needed, whereas self-paced courses can cost anywhere from $50 to $500. Other expenses to think about can include spending money on customer service tools or software, putting in place customer feedback systems, and allocating funds for service improvement projects. </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70449280450__66B9DF88-4E51-4334-BBEB-B7EFD48CEB3F.MOV">
            <a:hlinkClick r:id="" action="ppaction://media"/>
            <a:extLst>
              <a:ext uri="{FF2B5EF4-FFF2-40B4-BE49-F238E27FC236}">
                <a16:creationId xmlns:a16="http://schemas.microsoft.com/office/drawing/2014/main" id="{77BF2444-4146-55DC-336C-678869C1EC3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293007" y="0"/>
            <a:ext cx="1898993" cy="2531991"/>
          </a:xfrm>
          <a:prstGeom prst="rect">
            <a:avLst/>
          </a:prstGeom>
        </p:spPr>
      </p:pic>
    </p:spTree>
    <p:extLst>
      <p:ext uri="{BB962C8B-B14F-4D97-AF65-F5344CB8AC3E}">
        <p14:creationId xmlns:p14="http://schemas.microsoft.com/office/powerpoint/2010/main" val="1539519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3691" y="509451"/>
            <a:ext cx="10123612" cy="1247821"/>
          </a:xfrm>
        </p:spPr>
        <p:txBody>
          <a:bodyPr/>
          <a:lstStyle/>
          <a:p>
            <a:r>
              <a:rPr lang="en-IN" dirty="0">
                <a:latin typeface="Times New Roman" panose="02020603050405020304" pitchFamily="18" charset="0"/>
                <a:cs typeface="Times New Roman" panose="02020603050405020304" pitchFamily="18" charset="0"/>
              </a:rPr>
              <a:t>Conclusion:</a:t>
            </a:r>
            <a:br>
              <a:rPr lang="en-US" dirty="0"/>
            </a:br>
            <a:endParaRPr lang="en-US" dirty="0"/>
          </a:p>
        </p:txBody>
      </p:sp>
      <p:sp>
        <p:nvSpPr>
          <p:cNvPr id="3" name="Content Placeholder 2"/>
          <p:cNvSpPr>
            <a:spLocks noGrp="1"/>
          </p:cNvSpPr>
          <p:nvPr>
            <p:ph idx="1"/>
          </p:nvPr>
        </p:nvSpPr>
        <p:spPr/>
        <p:txBody>
          <a:bodyPr>
            <a:normAutofit/>
          </a:bodyPr>
          <a:lstStyle/>
          <a:p>
            <a:r>
              <a:rPr lang="en-IN" dirty="0">
                <a:latin typeface="Times New Roman" panose="02020603050405020304" pitchFamily="18" charset="0"/>
                <a:cs typeface="Times New Roman" panose="02020603050405020304" pitchFamily="18" charset="0"/>
              </a:rPr>
              <a:t>Finally, providing outstanding customer service is crucial to Amazon's success. </a:t>
            </a:r>
          </a:p>
          <a:p>
            <a:r>
              <a:rPr lang="en-IN" dirty="0">
                <a:latin typeface="Times New Roman" panose="02020603050405020304" pitchFamily="18" charset="0"/>
                <a:cs typeface="Times New Roman" panose="02020603050405020304" pitchFamily="18" charset="0"/>
              </a:rPr>
              <a:t>The company understands the value of providing outstanding client service and needs to create a leadership plan with a special emphasis on fostering customer-centricity and improving the customer service experience. </a:t>
            </a:r>
          </a:p>
          <a:p>
            <a:r>
              <a:rPr lang="en-IN" dirty="0">
                <a:latin typeface="Times New Roman" panose="02020603050405020304" pitchFamily="18" charset="0"/>
                <a:cs typeface="Times New Roman" panose="02020603050405020304" pitchFamily="18" charset="0"/>
              </a:rPr>
              <a:t>Amazon can continue to hold the top spot in the e-commerce sector by making investments in technology, incorporating language support, creating a culture that is focused on the needs of the consumer, and defining service-level goals. </a:t>
            </a:r>
          </a:p>
          <a:p>
            <a:r>
              <a:rPr lang="en-IN" dirty="0">
                <a:latin typeface="Times New Roman" panose="02020603050405020304" pitchFamily="18" charset="0"/>
                <a:cs typeface="Times New Roman" panose="02020603050405020304" pitchFamily="18" charset="0"/>
              </a:rPr>
              <a:t>High client inquiry rates, linguistic obstacles, and high customer service standards are just a few of the difficulties. To overcome these obstacles, Amazon must create a leadership strategy that emphasizes advancing customer-centricity and improving the customer service experience.</a:t>
            </a:r>
            <a:endParaRPr lang="en-US"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4" name="Picture 3"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5" name="70449295786__D9457138-C139-4652-AE0C-8DEF9F3672B1.MOV">
            <a:hlinkClick r:id="" action="ppaction://media"/>
            <a:extLst>
              <a:ext uri="{FF2B5EF4-FFF2-40B4-BE49-F238E27FC236}">
                <a16:creationId xmlns:a16="http://schemas.microsoft.com/office/drawing/2014/main" id="{C569DEA6-B3EB-E49D-A65B-4FDBE52FF49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rot="10800000" flipV="1">
            <a:off x="10296455" y="0"/>
            <a:ext cx="1883708" cy="2511611"/>
          </a:xfrm>
          <a:prstGeom prst="rect">
            <a:avLst/>
          </a:prstGeom>
        </p:spPr>
      </p:pic>
    </p:spTree>
    <p:extLst>
      <p:ext uri="{BB962C8B-B14F-4D97-AF65-F5344CB8AC3E}">
        <p14:creationId xmlns:p14="http://schemas.microsoft.com/office/powerpoint/2010/main" val="187823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References:</a:t>
            </a:r>
            <a:endParaRPr lang="en-US" dirty="0"/>
          </a:p>
        </p:txBody>
      </p:sp>
      <p:sp>
        <p:nvSpPr>
          <p:cNvPr id="5" name="Rectangle 1"/>
          <p:cNvSpPr>
            <a:spLocks noGrp="1" noChangeArrowheads="1"/>
          </p:cNvSpPr>
          <p:nvPr>
            <p:ph idx="1"/>
          </p:nvPr>
        </p:nvSpPr>
        <p:spPr bwMode="auto">
          <a:xfrm>
            <a:off x="145868" y="2171163"/>
            <a:ext cx="11900262"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5 COMMON CHALLENGES OF INTERNATIONAL BUSINESS YOU SHOULD CONSIDER. (2020, November 24). Retrieved from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Havard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Business School Online: https://online.hbs.edu/blog/post/challenges-of-international-business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Asana, T. (2022, August 25). Servant leadership: How to lead by serving your team. Retrieved from Asana: https://asana.com/resources/servant-leadership</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Cherry, K. (2023, February 24). What Is Transformational Leadership? Retrieved from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verywellmind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https://www.verywellmind.com/what-is-transformational-leadership-2795313</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Dublino</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 (2023, March 22). How Much Does Customer Service Training Cost? Retrieved from B.: https://www.business.com/articles/pricing-and-costs-of-customer-service-education-and-training/</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Fairman, G.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What Do Website Translation Services Cost in 2022? Retrieved from Bureau Works: https://www.bureauworks.com/blog/what-do-website-translation-services-cost-in-2022</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Gareiss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 (2020, July 27). Contact center roles shift from cost center to profit center. Retrieved from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TechTarget</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https://www.techtarget.com/searchcustomerexperience/tip/A-look-at-contact-center-technology-and-support-costs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Hunersen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 (2022, July 12). Why Amazon is a leader in customer experience. Retrieved from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Qualtrics</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XM: https://www.qualtrics.com/blog/amazon-customer-experience-leader/</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O'Hare, S. (2023, April 6). 7 reasons why having a multi-language site benefits your business. Retrieved from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weglot</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https://weglot.com/blog/reasons-why-a-multi-language-site-benefits-your-business/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Picoult</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Best Way To Handle High Call Volumes – While Still Delighting Your Customers. Retrieved from Forbes: https://www.forbes.com/sites/jonpicoult/2020/05/11/the-best-way-to-handle-high-call-volumes--while-still-delighting-your-customers/?sh=39874b897279</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Rana, J. (2023, March 22). Explore Customer Service Levels, Importance &amp; Benefits. Retrieved from REVE Chat: https://www.revechat.com/blog/customer-service-level/</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Soni</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N. (2022, September 9). How Are Language Barriers Affecting Your International Business? Retrieved from LinkedIn: https://www.linkedin.com/pulse/how-language-barriers-affecting-your-international-business-soni/</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Who We Are.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Amazon: https://www.aboutamazon.com/about-us</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Working with Service Level Targets.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Ivanti</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https://help.ivanti.com/ht/help/en_US/ISM/2020/user/Content/ServiceDesk/ServiceLevelMgmt/Creating_Service_Level_Target.htm</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Yasar</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K. (</a:t>
            </a: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Amazon. Retrieved from Whatls.com: https://www.techtarget.com/whatis/definition/Amazon</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Yohn</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 L. (2018, October 2). 6 Ways to Build a Customer-Centric Culture. Retrieved from Harvard Business Review : https://hbr.org/2018/10/6-ways-to-build-a-customer-centric-culture</a:t>
            </a:r>
          </a:p>
        </p:txBody>
      </p:sp>
      <p:pic>
        <p:nvPicPr>
          <p:cNvPr id="6" name="Picture 5" descr="&lt;strong&gt;Amazon&lt;/strong&gt; will now deliver for free to Palestine – Middle East Monito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9775" y="0"/>
            <a:ext cx="4742225" cy="1881051"/>
          </a:xfrm>
          <a:prstGeom prst="rect">
            <a:avLst/>
          </a:prstGeom>
        </p:spPr>
      </p:pic>
      <p:pic>
        <p:nvPicPr>
          <p:cNvPr id="3" name="70449308072__90D072C5-5DE8-4471-A738-CA440C9FAB4C.MOV">
            <a:hlinkClick r:id="" action="ppaction://media"/>
            <a:extLst>
              <a:ext uri="{FF2B5EF4-FFF2-40B4-BE49-F238E27FC236}">
                <a16:creationId xmlns:a16="http://schemas.microsoft.com/office/drawing/2014/main" id="{C17FFCD0-461D-CED3-15ED-55B38AE2F80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155710" y="447188"/>
            <a:ext cx="1700900" cy="2267867"/>
          </a:xfrm>
          <a:prstGeom prst="rect">
            <a:avLst/>
          </a:prstGeom>
        </p:spPr>
      </p:pic>
    </p:spTree>
    <p:extLst>
      <p:ext uri="{BB962C8B-B14F-4D97-AF65-F5344CB8AC3E}">
        <p14:creationId xmlns:p14="http://schemas.microsoft.com/office/powerpoint/2010/main" val="350326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docProps/app.xml><?xml version="1.0" encoding="utf-8"?>
<Properties xmlns="http://schemas.openxmlformats.org/officeDocument/2006/extended-properties" xmlns:vt="http://schemas.openxmlformats.org/officeDocument/2006/docPropsVTypes">
  <Template>TM03457503[[fn=Quotable]]</Template>
  <TotalTime>53</TotalTime>
  <Words>1518</Words>
  <Application>Microsoft Office PowerPoint</Application>
  <PresentationFormat>Widescreen</PresentationFormat>
  <Paragraphs>84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Quotable</vt:lpstr>
      <vt:lpstr> Student Name parveen Student ID 2231104      </vt:lpstr>
      <vt:lpstr>  Executive Summary </vt:lpstr>
      <vt:lpstr>Introduction and Scope </vt:lpstr>
      <vt:lpstr>Analysis: </vt:lpstr>
      <vt:lpstr>    Challenges: </vt:lpstr>
      <vt:lpstr>Leadership Models and Theories</vt:lpstr>
      <vt:lpstr>Leadership Models and Theories</vt:lpstr>
      <vt:lpstr>Recommendations </vt:lpstr>
      <vt:lpstr>Recommendations </vt:lpstr>
      <vt:lpstr>Recommendations </vt:lpstr>
      <vt:lpstr>Recommendations </vt:lpstr>
      <vt:lpstr>Implement and deliver the strategy,</vt:lpstr>
      <vt:lpstr>Implement and deliver the strategy,</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dc:creator>
  <cp:lastModifiedBy>Parveen Parveen (2231104)</cp:lastModifiedBy>
  <cp:revision>68</cp:revision>
  <dcterms:created xsi:type="dcterms:W3CDTF">2023-04-26T14:13:59Z</dcterms:created>
  <dcterms:modified xsi:type="dcterms:W3CDTF">2023-04-29T20:36:48Z</dcterms:modified>
</cp:coreProperties>
</file>