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sldIdLst>
    <p:sldId id="293" r:id="rId5"/>
    <p:sldId id="296" r:id="rId6"/>
    <p:sldId id="297" r:id="rId7"/>
    <p:sldId id="298" r:id="rId8"/>
    <p:sldId id="299" r:id="rId9"/>
    <p:sldId id="300" r:id="rId10"/>
    <p:sldId id="301" r:id="rId11"/>
    <p:sldId id="302" r:id="rId12"/>
    <p:sldId id="303" r:id="rId13"/>
    <p:sldId id="304" r:id="rId14"/>
    <p:sldId id="30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3907" autoAdjust="0"/>
  </p:normalViewPr>
  <p:slideViewPr>
    <p:cSldViewPr snapToGrid="0">
      <p:cViewPr varScale="1">
        <p:scale>
          <a:sx n="63" d="100"/>
          <a:sy n="63" d="100"/>
        </p:scale>
        <p:origin x="804" y="56"/>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6FB9A-2E29-4588-A3D6-596D0B28B447}" type="datetimeFigureOut">
              <a:rPr lang="en-US" smtClean="0"/>
              <a:t>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E0749-D535-46EF-851F-F4A7429BF0B8}" type="slidenum">
              <a:rPr lang="en-US" smtClean="0"/>
              <a:t>‹#›</a:t>
            </a:fld>
            <a:endParaRPr lang="en-US"/>
          </a:p>
        </p:txBody>
      </p:sp>
    </p:spTree>
    <p:extLst>
      <p:ext uri="{BB962C8B-B14F-4D97-AF65-F5344CB8AC3E}">
        <p14:creationId xmlns:p14="http://schemas.microsoft.com/office/powerpoint/2010/main" val="1598064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marriott-hotels.marriott.com/experience/" TargetMode="External"/><Relationship Id="rId3" Type="http://schemas.openxmlformats.org/officeDocument/2006/relationships/hyperlink" Target="https://upgradedpoints.com/travel/hotels/best-jw-marriott-hotels-book-with-points/" TargetMode="External"/><Relationship Id="rId7" Type="http://schemas.openxmlformats.org/officeDocument/2006/relationships/hyperlink" Target="https://www.marriott.com/loyalty.mi"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jw-marriott.marriott.com/destinations/" TargetMode="External"/><Relationship Id="rId5" Type="http://schemas.openxmlformats.org/officeDocument/2006/relationships/hyperlink" Target="https://jw-marriott.marriott.com/nourish-your-soul/" TargetMode="External"/><Relationship Id="rId4" Type="http://schemas.openxmlformats.org/officeDocument/2006/relationships/hyperlink" Target="https://jw-marriott.marriott.com/nourish-your-soul/family/" TargetMode="External"/><Relationship Id="rId9" Type="http://schemas.openxmlformats.org/officeDocument/2006/relationships/hyperlink" Target="https://www.repustate.com/blog/guest-service-experience/#:~:text=Guest%20service%20experience%20is%20vital,impeccable%2C%20stress%2Dfree%20servi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2</a:t>
            </a:fld>
            <a:endParaRPr lang="en-US"/>
          </a:p>
        </p:txBody>
      </p:sp>
    </p:spTree>
    <p:extLst>
      <p:ext uri="{BB962C8B-B14F-4D97-AF65-F5344CB8AC3E}">
        <p14:creationId xmlns:p14="http://schemas.microsoft.com/office/powerpoint/2010/main" val="373890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following presentation will be based on the Marriot International hotel chain which has more than 30 brands under its portfolio. Special emphasis will be given to JW Marriot, which is a popular brand under the same hotel chain and has several customers across the world. The hotel locations will be introduced briefly along with identifying the main consumers of the brand. Further, the presentation will also outline the scope, role, and nature of the guests' services and facilities that JW Marriot provides to its main consumers. The role and function of guest services along with the significance of hospitality will also be explained in the presentation. </a:t>
            </a:r>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3</a:t>
            </a:fld>
            <a:endParaRPr lang="en-US"/>
          </a:p>
        </p:txBody>
      </p:sp>
    </p:spTree>
    <p:extLst>
      <p:ext uri="{BB962C8B-B14F-4D97-AF65-F5344CB8AC3E}">
        <p14:creationId xmlns:p14="http://schemas.microsoft.com/office/powerpoint/2010/main" val="1173303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JW Marriot was first established in 1984, when its first hotel opened in Washington, DC. The first overseas launch of the brand was done in Hong Kong, which is one of the most exquisite locations in, which the brand operates. As of 2023, the business has more than 100 hotels across the world with no less than 40,000 rooms open and operating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jw-marriott.marriott</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The business has maximum properties in Asia and the Pacific region with an estimation of more than 40 hotels. JW Marriott is known among consumers for its posh accommodations and huge facilities. According to Stephen Au (2023), the most aspirational proper of JW Marriot is the recently unveiled JW Marriot Maldives Resort and Spa </a:t>
            </a:r>
            <a:r>
              <a:rPr lang="en-US" sz="1800" dirty="0">
                <a:effectLst/>
                <a:latin typeface="Times New Roman" panose="02020603050405020304" pitchFamily="18" charset="0"/>
                <a:ea typeface="Times New Roman" panose="02020603050405020304" pitchFamily="18" charset="0"/>
              </a:rPr>
              <a:t>(Au,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4</a:t>
            </a:fld>
            <a:endParaRPr lang="en-US"/>
          </a:p>
        </p:txBody>
      </p:sp>
    </p:spTree>
    <p:extLst>
      <p:ext uri="{BB962C8B-B14F-4D97-AF65-F5344CB8AC3E}">
        <p14:creationId xmlns:p14="http://schemas.microsoft.com/office/powerpoint/2010/main" val="3451905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JW Marriot's consumers can engage with the business however they want. The business has different checkpoints like its website, application, or physically through walking into the hotel. The primary target consumers of this luxurious brand are people who seek an opulent and quiet atmosphere during their stay. The business has pivoted its focus on designing a haven that allows its guests to feel whole- present in mind, revitalized in spirit, and nourished in the body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jw-marriott.marriott</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However, the brand is particularly famous because it is not only a heaven for single or couples but families as well. It provides three genres of family activities including activeness, culinary, and creativity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jw-marriott.marriott</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In addition, the loyalty program of Marriot, Marriott Bonvoy, is an add-on that retains the maximum of its consumers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marriott</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5</a:t>
            </a:fld>
            <a:endParaRPr lang="en-US"/>
          </a:p>
        </p:txBody>
      </p:sp>
    </p:spTree>
    <p:extLst>
      <p:ext uri="{BB962C8B-B14F-4D97-AF65-F5344CB8AC3E}">
        <p14:creationId xmlns:p14="http://schemas.microsoft.com/office/powerpoint/2010/main" val="1568751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brand is world-famous for providing excellent service to its customers on time. The nature of the services ranges from the varying locations its hotels are located to the award-winning restaurants that have Michelin star chefs for the consumers' service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marriott-hotels.marriott</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According to the Guests Services and Directory by JW Marriot hotel, the scope of its service starts from welcoming the client at the airport to taking care of their baggage. They provide the world's best dry cleaning, alterations, and housekeeping services which will leave a positive impact on the consumer. Further, the hotels of JW Marriot also have hair salons, florists, pharmacies, spas, and world-class restaurants which will allow the consumer to receive any kind of facility they want then and there. In addition, the fitness centres and swimming pools in the hotels are created with the most lavish and scenic views. A perfect concierge service is what makes the experience of any customer full. Along with leisure services, the brand has also focused on offering the world’s best security facilities as well. This includes safety features, emergency procedures, and traveller safety tips for all consumers </a:t>
            </a:r>
            <a:r>
              <a:rPr lang="en-US" sz="1800" dirty="0">
                <a:effectLst/>
                <a:latin typeface="Times New Roman" panose="02020603050405020304" pitchFamily="18" charset="0"/>
                <a:ea typeface="Times New Roman" panose="02020603050405020304" pitchFamily="18" charset="0"/>
              </a:rPr>
              <a:t>(MARRIOT HOTEL MANILA , 2022)</a:t>
            </a:r>
            <a:r>
              <a:rPr lang="en-GB" sz="1800" dirty="0">
                <a:effectLst/>
                <a:latin typeface="Times New Roman" panose="02020603050405020304" pitchFamily="18" charset="0"/>
                <a:ea typeface="Times New Roman" panose="02020603050405020304" pitchFamily="18" charset="0"/>
              </a:rPr>
              <a:t>. Thus, with all services and facilities combined, the business focuses on leaving a positive image of its brand on consumer psychology, which will not only bring positive reviews but attract more consumers through word-of-mount marketing as well (</a:t>
            </a:r>
            <a:r>
              <a:rPr lang="en-GB" sz="1800" dirty="0" err="1">
                <a:effectLst/>
                <a:latin typeface="Times New Roman" panose="02020603050405020304" pitchFamily="18" charset="0"/>
                <a:ea typeface="Times New Roman" panose="02020603050405020304" pitchFamily="18" charset="0"/>
              </a:rPr>
              <a:t>Heppell</a:t>
            </a:r>
            <a:r>
              <a:rPr lang="en-GB" sz="1800" dirty="0">
                <a:effectLst/>
                <a:latin typeface="Times New Roman" panose="02020603050405020304" pitchFamily="18" charset="0"/>
                <a:ea typeface="Times New Roman" panose="02020603050405020304" pitchFamily="18" charset="0"/>
              </a:rPr>
              <a:t>, 2015). </a:t>
            </a:r>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6</a:t>
            </a:fld>
            <a:endParaRPr lang="en-US"/>
          </a:p>
        </p:txBody>
      </p:sp>
    </p:spTree>
    <p:extLst>
      <p:ext uri="{BB962C8B-B14F-4D97-AF65-F5344CB8AC3E}">
        <p14:creationId xmlns:p14="http://schemas.microsoft.com/office/powerpoint/2010/main" val="569578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primary role of the guest experience in the hospitality industry is to maintain a competitive advantage and minimise the number of complaints for any issues from the customers. It plays a vital role in a high-pressured industry like hospitality as studies have shown that more than 60% of customers go back to the same brand as return customers if they like the service </a:t>
            </a:r>
            <a:r>
              <a:rPr lang="en-US" sz="1800" dirty="0">
                <a:effectLst/>
                <a:latin typeface="Times New Roman" panose="02020603050405020304" pitchFamily="18" charset="0"/>
                <a:ea typeface="Times New Roman" panose="02020603050405020304" pitchFamily="18" charset="0"/>
              </a:rPr>
              <a:t>(Reichheld, 2017)</a:t>
            </a:r>
            <a:r>
              <a:rPr lang="en-GB" sz="1800" dirty="0">
                <a:effectLst/>
                <a:latin typeface="Times New Roman" panose="02020603050405020304" pitchFamily="18" charset="0"/>
                <a:ea typeface="Times New Roman" panose="02020603050405020304" pitchFamily="18" charset="0"/>
              </a:rPr>
              <a:t>. Further, it also helps in building customer trust which strengthens the credibility of the brand in the market. Another aspect which sets showcases the role of effective guests services is that it helps in becoming more competitive and attracting the customers of another brand. For illustration, if a customer did not like the services of one brand, they can easily switch to another hotel that is marketing with better strategies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repustate</a:t>
            </a:r>
            <a:r>
              <a:rPr lang="en-US" sz="1800" dirty="0">
                <a:effectLst/>
                <a:latin typeface="Times New Roman" panose="02020603050405020304" pitchFamily="18" charset="0"/>
                <a:ea typeface="Times New Roman" panose="02020603050405020304" pitchFamily="18" charset="0"/>
              </a:rPr>
              <a:t>, 2022)</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7</a:t>
            </a:fld>
            <a:endParaRPr lang="en-US"/>
          </a:p>
        </p:txBody>
      </p:sp>
    </p:spTree>
    <p:extLst>
      <p:ext uri="{BB962C8B-B14F-4D97-AF65-F5344CB8AC3E}">
        <p14:creationId xmlns:p14="http://schemas.microsoft.com/office/powerpoint/2010/main" val="271960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significance of good hospitability services for any business is high to ensure they overcome competition and bring in more consumers. Firstly, it helps in gaining loyal customers as a satisfied customer has the capability to bring in 10 more people towards the business. It helps the business to grow directly as the perspective of a consumer becomes positive and they become loyal to the business. Good hospitality also allows a business to get separated from the pack and gain a competitive advantage (</a:t>
            </a:r>
            <a:r>
              <a:rPr lang="en-GB" sz="1800" dirty="0" err="1">
                <a:effectLst/>
                <a:latin typeface="Times New Roman" panose="02020603050405020304" pitchFamily="18" charset="0"/>
                <a:ea typeface="Times New Roman" panose="02020603050405020304" pitchFamily="18" charset="0"/>
              </a:rPr>
              <a:t>Tesone</a:t>
            </a:r>
            <a:r>
              <a:rPr lang="en-GB" sz="1800" dirty="0">
                <a:effectLst/>
                <a:latin typeface="Times New Roman" panose="02020603050405020304" pitchFamily="18" charset="0"/>
                <a:ea typeface="Times New Roman" panose="02020603050405020304" pitchFamily="18" charset="0"/>
              </a:rPr>
              <a:t>, 2014). This is how JW Marriott has been able to establish its name and become a brand other businesses can only dream of surpassing.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8</a:t>
            </a:fld>
            <a:endParaRPr lang="en-US"/>
          </a:p>
        </p:txBody>
      </p:sp>
    </p:spTree>
    <p:extLst>
      <p:ext uri="{BB962C8B-B14F-4D97-AF65-F5344CB8AC3E}">
        <p14:creationId xmlns:p14="http://schemas.microsoft.com/office/powerpoint/2010/main" val="457933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are four basic rules that businesses try to focus on for exceeding the expectations of their guests. Any consumer that pays for a meal in a hotel is not just paying for the meal, but for the experience, service, and quality of food, they will receive (Wood, 2015).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1. The business provides digital and fast solutions to the problems or queries of a consumer to enhance their experience.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2. The staff of the hotel is trained to listen closely to what the guest is saying and anticipate their needs to plan out how they can fulfil them appropriately.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3. The hotels have also started to use personalised methods to serve the customers, like decorating the room for any honeymoon couple or upgrading their room to a suite. This makes the guest feel appreciated and exceeds their expectations.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4, Asking for feedback is another important step that hotels follow to ensure their consumers are feeling well-treated. If the consumer has any complaint, the hotel staff immediately solves it to enhance the experience.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9</a:t>
            </a:fld>
            <a:endParaRPr lang="en-US"/>
          </a:p>
        </p:txBody>
      </p:sp>
    </p:spTree>
    <p:extLst>
      <p:ext uri="{BB962C8B-B14F-4D97-AF65-F5344CB8AC3E}">
        <p14:creationId xmlns:p14="http://schemas.microsoft.com/office/powerpoint/2010/main" val="461692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above-conducted presentation has helped in understanding the services and facilities that JW Marriott provides to its targeted consumers. The major consumers that come to gain a whole experience at Marriott receive very special treatment and leave the hotel satisfied with all facilities that it provides. Further, the presentation has also helped in comprehending the role of guest services in any hotel business. The significance of hospitality has also been explained along with the steps that hotels follow to exceed the expectation of the consumers. </a:t>
            </a:r>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10</a:t>
            </a:fld>
            <a:endParaRPr lang="en-US"/>
          </a:p>
        </p:txBody>
      </p:sp>
    </p:spTree>
    <p:extLst>
      <p:ext uri="{BB962C8B-B14F-4D97-AF65-F5344CB8AC3E}">
        <p14:creationId xmlns:p14="http://schemas.microsoft.com/office/powerpoint/2010/main" val="234446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Au, S., 2023. The 19 Best JW Marriott Hotels To Book With Points.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3"/>
              </a:rPr>
              <a:t>https://upgradedpoints.com/travel/hotels/best-jw-marriott-hotels-book-with-points/</a:t>
            </a:r>
            <a:r>
              <a:rPr lang="en-GB" sz="1800" dirty="0">
                <a:effectLst/>
                <a:latin typeface="Times New Roman" panose="02020603050405020304" pitchFamily="18" charset="0"/>
                <a:ea typeface="Times New Roman" panose="02020603050405020304" pitchFamily="18" charset="0"/>
              </a:rPr>
              <a:t> [Accessed 17 01 2023].</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Heppell</a:t>
            </a:r>
            <a:r>
              <a:rPr lang="en-GB" sz="1800" dirty="0">
                <a:effectLst/>
                <a:latin typeface="Times New Roman" panose="02020603050405020304" pitchFamily="18" charset="0"/>
                <a:ea typeface="Times New Roman" panose="02020603050405020304" pitchFamily="18" charset="0"/>
              </a:rPr>
              <a:t>, M. (2015) Five Star Service: How to deliver Exceptional Customer Service, Pearson, London.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jw-marriott.marriott</a:t>
            </a:r>
            <a:r>
              <a:rPr lang="en-GB" sz="1800" dirty="0">
                <a:effectLst/>
                <a:latin typeface="Times New Roman" panose="02020603050405020304" pitchFamily="18" charset="0"/>
                <a:ea typeface="Times New Roman" panose="02020603050405020304" pitchFamily="18" charset="0"/>
              </a:rPr>
              <a:t>, (2023). LIFE’S GREATEST LUXURY – FAMILY.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4"/>
              </a:rPr>
              <a:t>https://jw-marriott.marriott.com/nourish-your-soul/family/</a:t>
            </a:r>
            <a:r>
              <a:rPr lang="en-GB" sz="1800" dirty="0">
                <a:effectLst/>
                <a:latin typeface="Times New Roman" panose="02020603050405020304" pitchFamily="18" charset="0"/>
                <a:ea typeface="Times New Roman" panose="02020603050405020304" pitchFamily="18" charset="0"/>
              </a:rPr>
              <a:t> [Accessed 18 01 2023].</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jw-marriott.marriott</a:t>
            </a:r>
            <a:r>
              <a:rPr lang="en-GB" sz="1800" dirty="0">
                <a:effectLst/>
                <a:latin typeface="Times New Roman" panose="02020603050405020304" pitchFamily="18" charset="0"/>
                <a:ea typeface="Times New Roman" panose="02020603050405020304" pitchFamily="18" charset="0"/>
              </a:rPr>
              <a:t>, (2023). NOURISH YOUR SOUL.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5"/>
              </a:rPr>
              <a:t>https://jw-marriott.marriott.com/nourish-your-soul/</a:t>
            </a:r>
            <a:r>
              <a:rPr lang="en-GB" sz="1800" dirty="0">
                <a:effectLst/>
                <a:latin typeface="Times New Roman" panose="02020603050405020304" pitchFamily="18" charset="0"/>
                <a:ea typeface="Times New Roman" panose="02020603050405020304" pitchFamily="18" charset="0"/>
              </a:rPr>
              <a:t> [Accessed 17 01 2023].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jw-marriott.marriott</a:t>
            </a:r>
            <a:r>
              <a:rPr lang="en-GB" sz="1800" dirty="0">
                <a:effectLst/>
                <a:latin typeface="Times New Roman" panose="02020603050405020304" pitchFamily="18" charset="0"/>
                <a:ea typeface="Times New Roman" panose="02020603050405020304" pitchFamily="18" charset="0"/>
              </a:rPr>
              <a:t>, (2023). THE DESTINATION IS ALL YOURS.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6"/>
              </a:rPr>
              <a:t>https://jw-marriott.marriott.com/destinations/</a:t>
            </a:r>
            <a:r>
              <a:rPr lang="en-GB" sz="1800" dirty="0">
                <a:effectLst/>
                <a:latin typeface="Times New Roman" panose="02020603050405020304" pitchFamily="18" charset="0"/>
                <a:ea typeface="Times New Roman" panose="02020603050405020304" pitchFamily="18" charset="0"/>
              </a:rPr>
              <a:t> [Accessed 17 01 2023].</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MARRIOT HOTEL MANILA, (2022). GUEST SERVICES DIRECTORY, Philippines: MARRIOTT HOTEL MANILA.</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marriott</a:t>
            </a:r>
            <a:r>
              <a:rPr lang="en-GB" sz="1800" dirty="0">
                <a:effectLst/>
                <a:latin typeface="Times New Roman" panose="02020603050405020304" pitchFamily="18" charset="0"/>
                <a:ea typeface="Times New Roman" panose="02020603050405020304" pitchFamily="18" charset="0"/>
              </a:rPr>
              <a:t>, (2023). Marriott Bonvoy Benefits.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7"/>
              </a:rPr>
              <a:t>https://www.marriott.com/loyalty.mi</a:t>
            </a:r>
            <a:r>
              <a:rPr lang="en-GB" sz="1800" dirty="0">
                <a:effectLst/>
                <a:latin typeface="Times New Roman" panose="02020603050405020304" pitchFamily="18" charset="0"/>
                <a:ea typeface="Times New Roman" panose="02020603050405020304" pitchFamily="18" charset="0"/>
              </a:rPr>
              <a:t> [Accessed 17 01 2023].</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marriott-hotels.marriott</a:t>
            </a:r>
            <a:r>
              <a:rPr lang="en-GB" sz="1800" dirty="0">
                <a:effectLst/>
                <a:latin typeface="Times New Roman" panose="02020603050405020304" pitchFamily="18" charset="0"/>
                <a:ea typeface="Times New Roman" panose="02020603050405020304" pitchFamily="18" charset="0"/>
              </a:rPr>
              <a:t>, (2023). TRAVEL REINVENTED.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8"/>
              </a:rPr>
              <a:t>https://marriott-hotels.marriott.com/experience/</a:t>
            </a:r>
            <a:r>
              <a:rPr lang="en-GB" sz="1800" dirty="0">
                <a:effectLst/>
                <a:latin typeface="Times New Roman" panose="02020603050405020304" pitchFamily="18" charset="0"/>
                <a:ea typeface="Times New Roman" panose="02020603050405020304" pitchFamily="18" charset="0"/>
              </a:rPr>
              <a:t> [Accessed 18 01 2023].</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Reichheld, A., (2017). Through guests’ eyes, New York: Deloitte.</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repustate</a:t>
            </a:r>
            <a:r>
              <a:rPr lang="en-GB" sz="1800" dirty="0">
                <a:effectLst/>
                <a:latin typeface="Times New Roman" panose="02020603050405020304" pitchFamily="18" charset="0"/>
                <a:ea typeface="Times New Roman" panose="02020603050405020304" pitchFamily="18" charset="0"/>
              </a:rPr>
              <a:t>, (2022). The Importance Of Guest Experience In Hospitality. [Online]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9"/>
              </a:rPr>
              <a:t>https://www.repustate.com/blog/guest-service-experience/#:~:text=Guest%20service%20experience%20is%20vital,impeccable%2C%20stress%2Dfree%20service</a:t>
            </a:r>
            <a:r>
              <a:rPr lang="en-GB" sz="1800" dirty="0">
                <a:effectLst/>
                <a:latin typeface="Times New Roman" panose="02020603050405020304" pitchFamily="18" charset="0"/>
                <a:ea typeface="Times New Roman" panose="02020603050405020304" pitchFamily="18" charset="0"/>
              </a:rPr>
              <a:t>. [Accessed 18 01 2023].</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Tesone</a:t>
            </a:r>
            <a:r>
              <a:rPr lang="en-GB" sz="1800" dirty="0">
                <a:effectLst/>
                <a:latin typeface="Times New Roman" panose="02020603050405020304" pitchFamily="18" charset="0"/>
                <a:ea typeface="Times New Roman" panose="02020603050405020304" pitchFamily="18" charset="0"/>
              </a:rPr>
              <a:t>, V. (2014) Principles of Management for the Hospitality Industry, Butterworth Heineman, Oxford.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Wood, R.C., (2015). Hospitality Management: a brief introduction, Sage, London.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3E0749-D535-46EF-851F-F4A7429BF0B8}" type="slidenum">
              <a:rPr lang="en-US" smtClean="0"/>
              <a:t>11</a:t>
            </a:fld>
            <a:endParaRPr lang="en-US"/>
          </a:p>
        </p:txBody>
      </p:sp>
    </p:spTree>
    <p:extLst>
      <p:ext uri="{BB962C8B-B14F-4D97-AF65-F5344CB8AC3E}">
        <p14:creationId xmlns:p14="http://schemas.microsoft.com/office/powerpoint/2010/main" val="1776768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2/6/2023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2/6/2023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2/6/2023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2/6/2023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2/6/2023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marriott-hotels.marriott.com/experience/" TargetMode="External"/><Relationship Id="rId3" Type="http://schemas.openxmlformats.org/officeDocument/2006/relationships/hyperlink" Target="https://upgradedpoints.com/travel/hotels/best-jw-marriott-hotels-book-with-points/" TargetMode="External"/><Relationship Id="rId7" Type="http://schemas.openxmlformats.org/officeDocument/2006/relationships/hyperlink" Target="https://www.marriott.com/loyalty.m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jw-marriott.marriott.com/destinations/" TargetMode="External"/><Relationship Id="rId5" Type="http://schemas.openxmlformats.org/officeDocument/2006/relationships/hyperlink" Target="https://jw-marriott.marriott.com/nourish-your-soul/" TargetMode="External"/><Relationship Id="rId4" Type="http://schemas.openxmlformats.org/officeDocument/2006/relationships/hyperlink" Target="https://jw-marriott.marriott.com/nourish-your-soul/family/" TargetMode="External"/><Relationship Id="rId9" Type="http://schemas.openxmlformats.org/officeDocument/2006/relationships/hyperlink" Target="https://www.repustate.com/blog/guest-service-experience/#:~:text=Guest%20service%20experience%20is%20vital,impeccable%2C%20stress%2Dfree%20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0"/>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br>
              <a:rPr lang="en-US" sz="4400" dirty="0">
                <a:solidFill>
                  <a:schemeClr val="tx1"/>
                </a:solidFill>
              </a:rPr>
            </a:br>
            <a:r>
              <a:rPr lang="en-US" sz="4400" dirty="0">
                <a:solidFill>
                  <a:schemeClr val="tx1"/>
                </a:solidFill>
              </a:rPr>
              <a:t>BMIH4003 Hospitality &amp; Guest Services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60006" y="1415448"/>
            <a:ext cx="5062279" cy="3786472"/>
          </a:xfrm>
        </p:spPr>
        <p:txBody>
          <a:bodyPr>
            <a:normAutofit/>
          </a:bodyPr>
          <a:lstStyle/>
          <a:p>
            <a:pPr>
              <a:spcAft>
                <a:spcPts val="600"/>
              </a:spcAft>
            </a:pPr>
            <a:endParaRPr lang="en-US" sz="2000" dirty="0">
              <a:solidFill>
                <a:schemeClr val="tx1"/>
              </a:solidFill>
              <a:latin typeface="Arial" panose="020B0604020202020204" pitchFamily="34" charset="0"/>
              <a:cs typeface="Arial" panose="020B0604020202020204" pitchFamily="34" charset="0"/>
            </a:endParaRPr>
          </a:p>
          <a:p>
            <a:pPr>
              <a:spcAft>
                <a:spcPts val="600"/>
              </a:spcAft>
            </a:pPr>
            <a:endParaRPr lang="en-US" sz="2000" dirty="0">
              <a:solidFill>
                <a:schemeClr val="tx1"/>
              </a:solidFill>
              <a:latin typeface="Arial" panose="020B0604020202020204" pitchFamily="34" charset="0"/>
              <a:cs typeface="Arial" panose="020B0604020202020204" pitchFamily="34" charset="0"/>
            </a:endParaRPr>
          </a:p>
          <a:p>
            <a:pPr>
              <a:spcAft>
                <a:spcPts val="600"/>
              </a:spcAft>
            </a:pPr>
            <a:r>
              <a:rPr lang="en-US" sz="2000" dirty="0">
                <a:solidFill>
                  <a:schemeClr val="tx1"/>
                </a:solidFill>
                <a:latin typeface="Arial" panose="020B0604020202020204" pitchFamily="34" charset="0"/>
                <a:cs typeface="Arial" panose="020B0604020202020204" pitchFamily="34" charset="0"/>
              </a:rPr>
              <a:t>Assignment 1: Presentation</a:t>
            </a:r>
          </a:p>
          <a:p>
            <a:pPr>
              <a:spcAft>
                <a:spcPts val="600"/>
              </a:spcAft>
            </a:pPr>
            <a:r>
              <a:rPr lang="en-US" sz="2000" dirty="0">
                <a:solidFill>
                  <a:schemeClr val="tx1"/>
                </a:solidFill>
                <a:latin typeface="Arial" panose="020B0604020202020204" pitchFamily="34" charset="0"/>
                <a:cs typeface="Arial" panose="020B0604020202020204" pitchFamily="34" charset="0"/>
              </a:rPr>
              <a:t>The role and importance of quality </a:t>
            </a:r>
            <a:r>
              <a:rPr lang="en-US" sz="2000" dirty="0" err="1">
                <a:solidFill>
                  <a:schemeClr val="tx1"/>
                </a:solidFill>
                <a:latin typeface="Arial" panose="020B0604020202020204" pitchFamily="34" charset="0"/>
                <a:cs typeface="Arial" panose="020B0604020202020204" pitchFamily="34" charset="0"/>
              </a:rPr>
              <a:t>service,hospitality</a:t>
            </a:r>
            <a:r>
              <a:rPr lang="en-US" sz="2000" dirty="0">
                <a:solidFill>
                  <a:schemeClr val="tx1"/>
                </a:solidFill>
                <a:latin typeface="Arial" panose="020B0604020202020204" pitchFamily="34" charset="0"/>
                <a:cs typeface="Arial" panose="020B0604020202020204" pitchFamily="34" charset="0"/>
              </a:rPr>
              <a:t> and guest service within the hotel industry.</a:t>
            </a:r>
          </a:p>
          <a:p>
            <a:pPr>
              <a:spcAft>
                <a:spcPts val="600"/>
              </a:spcAft>
            </a:pPr>
            <a:r>
              <a:rPr lang="en-US" sz="2000" dirty="0">
                <a:solidFill>
                  <a:schemeClr val="tx1"/>
                </a:solidFill>
                <a:latin typeface="Arial" panose="020B0604020202020204" pitchFamily="34" charset="0"/>
                <a:cs typeface="Arial" panose="020B0604020202020204" pitchFamily="34" charset="0"/>
              </a:rPr>
              <a:t>Student </a:t>
            </a:r>
            <a:r>
              <a:rPr lang="en-US" sz="2000" dirty="0" err="1">
                <a:solidFill>
                  <a:schemeClr val="tx1"/>
                </a:solidFill>
                <a:latin typeface="Arial" panose="020B0604020202020204" pitchFamily="34" charset="0"/>
                <a:cs typeface="Arial" panose="020B0604020202020204" pitchFamily="34" charset="0"/>
              </a:rPr>
              <a:t>name:Lavinia</a:t>
            </a:r>
            <a:r>
              <a:rPr lang="en-US" sz="2000" dirty="0">
                <a:solidFill>
                  <a:schemeClr val="tx1"/>
                </a:solidFill>
                <a:latin typeface="Arial" panose="020B0604020202020204" pitchFamily="34" charset="0"/>
                <a:cs typeface="Arial" panose="020B0604020202020204" pitchFamily="34" charset="0"/>
              </a:rPr>
              <a:t> Lenuta </a:t>
            </a:r>
            <a:r>
              <a:rPr lang="en-US" sz="2000" dirty="0" err="1">
                <a:solidFill>
                  <a:schemeClr val="tx1"/>
                </a:solidFill>
                <a:latin typeface="Arial" panose="020B0604020202020204" pitchFamily="34" charset="0"/>
                <a:cs typeface="Arial" panose="020B0604020202020204" pitchFamily="34" charset="0"/>
              </a:rPr>
              <a:t>Siminiuc</a:t>
            </a:r>
            <a:endParaRPr lang="en-US" sz="2000" dirty="0">
              <a:solidFill>
                <a:schemeClr val="tx1"/>
              </a:solidFill>
              <a:latin typeface="Arial" panose="020B0604020202020204" pitchFamily="34" charset="0"/>
              <a:cs typeface="Arial" panose="020B0604020202020204" pitchFamily="34" charset="0"/>
            </a:endParaRPr>
          </a:p>
          <a:p>
            <a:pPr>
              <a:spcAft>
                <a:spcPts val="600"/>
              </a:spcAft>
            </a:pPr>
            <a:r>
              <a:rPr lang="en-US" sz="2000" dirty="0">
                <a:solidFill>
                  <a:schemeClr val="tx1"/>
                </a:solidFill>
                <a:latin typeface="Arial" panose="020B0604020202020204" pitchFamily="34" charset="0"/>
                <a:cs typeface="Arial" panose="020B0604020202020204" pitchFamily="34" charset="0"/>
              </a:rPr>
              <a:t>Student ID;2208461</a:t>
            </a:r>
          </a:p>
          <a:p>
            <a:pPr>
              <a:spcAft>
                <a:spcPts val="600"/>
              </a:spcAft>
            </a:pPr>
            <a:r>
              <a:rPr lang="en-US" sz="2000" dirty="0" err="1">
                <a:solidFill>
                  <a:schemeClr val="tx1"/>
                </a:solidFill>
                <a:latin typeface="Arial" panose="020B0604020202020204" pitchFamily="34" charset="0"/>
                <a:cs typeface="Arial" panose="020B0604020202020204" pitchFamily="34" charset="0"/>
              </a:rPr>
              <a:t>Tutor:Muhammad</a:t>
            </a:r>
            <a:r>
              <a:rPr lang="en-US" sz="2000" dirty="0">
                <a:solidFill>
                  <a:schemeClr val="tx1"/>
                </a:solidFill>
                <a:latin typeface="Arial" panose="020B0604020202020204" pitchFamily="34" charset="0"/>
                <a:cs typeface="Arial" panose="020B0604020202020204" pitchFamily="34" charset="0"/>
              </a:rPr>
              <a:t> </a:t>
            </a:r>
            <a:r>
              <a:rPr lang="en-US" sz="2000" dirty="0" err="1">
                <a:solidFill>
                  <a:schemeClr val="tx1"/>
                </a:solidFill>
                <a:latin typeface="Arial" panose="020B0604020202020204" pitchFamily="34" charset="0"/>
                <a:cs typeface="Arial" panose="020B0604020202020204" pitchFamily="34" charset="0"/>
              </a:rPr>
              <a:t>Cassamo</a:t>
            </a:r>
            <a:endParaRPr lang="en-US"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E447E-127D-822F-3103-84A31975A06D}"/>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4F71BE3B-6B5A-9124-D4D8-67439FB62134}"/>
              </a:ext>
            </a:extLst>
          </p:cNvPr>
          <p:cNvSpPr>
            <a:spLocks noGrp="1"/>
          </p:cNvSpPr>
          <p:nvPr>
            <p:ph idx="1"/>
          </p:nvPr>
        </p:nvSpPr>
        <p:spPr>
          <a:xfrm>
            <a:off x="785190" y="2014194"/>
            <a:ext cx="10853531" cy="4008919"/>
          </a:xfrm>
        </p:spPr>
        <p:txBody>
          <a:bodyPr>
            <a:normAutofit/>
          </a:bodyPr>
          <a:lstStyle/>
          <a:p>
            <a:r>
              <a:rPr lang="en-US" sz="1800" dirty="0"/>
              <a:t>Introduction…………………………………………………………………………………………………..03</a:t>
            </a:r>
          </a:p>
          <a:p>
            <a:r>
              <a:rPr lang="en-US" sz="1800" dirty="0"/>
              <a:t>Hotel location of JW Marriot………………………………………………………………………………04</a:t>
            </a:r>
          </a:p>
          <a:p>
            <a:r>
              <a:rPr lang="en-US" sz="1800" dirty="0"/>
              <a:t>JW Marriot’s main consumers……………………………………………………………………………05</a:t>
            </a:r>
          </a:p>
          <a:p>
            <a:r>
              <a:rPr lang="en-US" sz="1800" dirty="0"/>
              <a:t>Nature, scope, and role of the guest services and facilities provided by JW Marriot……………..06</a:t>
            </a:r>
          </a:p>
          <a:p>
            <a:r>
              <a:rPr lang="en-US" sz="1800" dirty="0"/>
              <a:t>Role and function of guests’ services …………………………………………………………………….07</a:t>
            </a:r>
          </a:p>
          <a:p>
            <a:r>
              <a:rPr lang="en-US" sz="1800" dirty="0"/>
              <a:t>Significance of hospitality and how hotels exceed guests’ expectations…………………………….08-09</a:t>
            </a:r>
          </a:p>
          <a:p>
            <a:r>
              <a:rPr lang="en-US" sz="1800" dirty="0"/>
              <a:t>Conclusion……………………………………………………………………………………………………10</a:t>
            </a:r>
          </a:p>
          <a:p>
            <a:r>
              <a:rPr lang="en-US" sz="1800" dirty="0"/>
              <a:t>References……………………………………………………………………………………………………..11</a:t>
            </a:r>
          </a:p>
        </p:txBody>
      </p:sp>
    </p:spTree>
    <p:extLst>
      <p:ext uri="{BB962C8B-B14F-4D97-AF65-F5344CB8AC3E}">
        <p14:creationId xmlns:p14="http://schemas.microsoft.com/office/powerpoint/2010/main" val="1810252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FFFD4-5C11-2409-3EB4-BC6ADAC96995}"/>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D1E82B4-625F-F154-2F62-F2D6A9947201}"/>
              </a:ext>
            </a:extLst>
          </p:cNvPr>
          <p:cNvSpPr>
            <a:spLocks noGrp="1"/>
          </p:cNvSpPr>
          <p:nvPr>
            <p:ph idx="1"/>
          </p:nvPr>
        </p:nvSpPr>
        <p:spPr>
          <a:xfrm>
            <a:off x="614312" y="2014194"/>
            <a:ext cx="5550817" cy="3733014"/>
          </a:xfrm>
        </p:spPr>
        <p:txBody>
          <a:bodyPr/>
          <a:lstStyle/>
          <a:p>
            <a:r>
              <a:rPr lang="en-US" dirty="0"/>
              <a:t>The following presentation will be based on the Marriot International hotel chain which has more than 30 brands under its portfolio. </a:t>
            </a:r>
          </a:p>
          <a:p>
            <a:r>
              <a:rPr lang="en-US" dirty="0"/>
              <a:t>Special emphasis will be given to JW Marriot, which is a popular brand under the same hotel chain and has several customers across the world.</a:t>
            </a:r>
          </a:p>
          <a:p>
            <a:r>
              <a:rPr lang="en-US" dirty="0"/>
              <a:t>The hotel locations will be introduced briefly along with identifying the main consumers of the brand. </a:t>
            </a:r>
          </a:p>
          <a:p>
            <a:r>
              <a:rPr lang="en-US" dirty="0"/>
              <a:t>The role and function of guest services along with the significance of hospitality will also be explained in the presentation. </a:t>
            </a:r>
          </a:p>
        </p:txBody>
      </p:sp>
      <p:pic>
        <p:nvPicPr>
          <p:cNvPr id="5" name="Picture 4">
            <a:extLst>
              <a:ext uri="{FF2B5EF4-FFF2-40B4-BE49-F238E27FC236}">
                <a16:creationId xmlns:a16="http://schemas.microsoft.com/office/drawing/2014/main" id="{DFC45AA3-28E2-21BD-6007-45F04D9EB385}"/>
              </a:ext>
            </a:extLst>
          </p:cNvPr>
          <p:cNvPicPr>
            <a:picLocks noChangeAspect="1"/>
          </p:cNvPicPr>
          <p:nvPr/>
        </p:nvPicPr>
        <p:blipFill>
          <a:blip r:embed="rId4"/>
          <a:stretch>
            <a:fillRect/>
          </a:stretch>
        </p:blipFill>
        <p:spPr>
          <a:xfrm>
            <a:off x="6096000" y="1542853"/>
            <a:ext cx="5688537" cy="4204355"/>
          </a:xfrm>
          <a:prstGeom prst="rect">
            <a:avLst/>
          </a:prstGeom>
        </p:spPr>
      </p:pic>
      <p:sp>
        <p:nvSpPr>
          <p:cNvPr id="6" name="TextBox 5">
            <a:extLst>
              <a:ext uri="{FF2B5EF4-FFF2-40B4-BE49-F238E27FC236}">
                <a16:creationId xmlns:a16="http://schemas.microsoft.com/office/drawing/2014/main" id="{70045D88-C641-A571-77CC-D274A696BEB3}"/>
              </a:ext>
            </a:extLst>
          </p:cNvPr>
          <p:cNvSpPr txBox="1"/>
          <p:nvPr/>
        </p:nvSpPr>
        <p:spPr>
          <a:xfrm>
            <a:off x="7774832" y="5747208"/>
            <a:ext cx="2972500" cy="307777"/>
          </a:xfrm>
          <a:prstGeom prst="rect">
            <a:avLst/>
          </a:prstGeom>
          <a:noFill/>
        </p:spPr>
        <p:txBody>
          <a:bodyPr wrap="square">
            <a:spAutoFit/>
          </a:bodyPr>
          <a:lstStyle/>
          <a:p>
            <a:r>
              <a:rPr lang="en-US" sz="1400" dirty="0"/>
              <a:t>(</a:t>
            </a:r>
            <a:r>
              <a:rPr lang="en-US" sz="1400" dirty="0" err="1"/>
              <a:t>jw-marriott.marriott</a:t>
            </a:r>
            <a:r>
              <a:rPr lang="en-US" sz="1400" dirty="0"/>
              <a:t>, 2023)</a:t>
            </a:r>
          </a:p>
        </p:txBody>
      </p:sp>
    </p:spTree>
    <p:extLst>
      <p:ext uri="{BB962C8B-B14F-4D97-AF65-F5344CB8AC3E}">
        <p14:creationId xmlns:p14="http://schemas.microsoft.com/office/powerpoint/2010/main" val="416585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6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DA04-194C-C97F-B4A5-000B0739FB08}"/>
              </a:ext>
            </a:extLst>
          </p:cNvPr>
          <p:cNvSpPr>
            <a:spLocks noGrp="1"/>
          </p:cNvSpPr>
          <p:nvPr>
            <p:ph type="title"/>
          </p:nvPr>
        </p:nvSpPr>
        <p:spPr>
          <a:xfrm>
            <a:off x="1066800" y="501349"/>
            <a:ext cx="10058400" cy="1371600"/>
          </a:xfrm>
        </p:spPr>
        <p:txBody>
          <a:bodyPr/>
          <a:lstStyle/>
          <a:p>
            <a:r>
              <a:rPr lang="en-US" dirty="0"/>
              <a:t>Hotel location of JW Marriot</a:t>
            </a:r>
          </a:p>
        </p:txBody>
      </p:sp>
      <p:sp>
        <p:nvSpPr>
          <p:cNvPr id="3" name="Content Placeholder 2">
            <a:extLst>
              <a:ext uri="{FF2B5EF4-FFF2-40B4-BE49-F238E27FC236}">
                <a16:creationId xmlns:a16="http://schemas.microsoft.com/office/drawing/2014/main" id="{8299A610-8C07-4AA4-16E9-B8D39BCD4152}"/>
              </a:ext>
            </a:extLst>
          </p:cNvPr>
          <p:cNvSpPr>
            <a:spLocks noGrp="1"/>
          </p:cNvSpPr>
          <p:nvPr>
            <p:ph idx="1"/>
          </p:nvPr>
        </p:nvSpPr>
        <p:spPr>
          <a:xfrm>
            <a:off x="6504493" y="2014194"/>
            <a:ext cx="5129753" cy="3656657"/>
          </a:xfrm>
        </p:spPr>
        <p:txBody>
          <a:bodyPr/>
          <a:lstStyle/>
          <a:p>
            <a:r>
              <a:rPr lang="en-US" dirty="0"/>
              <a:t>JW Marriot was first established in 1984, when its first hotel opened in Washington, DC. </a:t>
            </a:r>
          </a:p>
          <a:p>
            <a:r>
              <a:rPr lang="en-US" dirty="0"/>
              <a:t>The first overseas launch of the brand was done in Hong Kong, which is one of the most exquisite locations in, which the brand operates. </a:t>
            </a:r>
          </a:p>
          <a:p>
            <a:r>
              <a:rPr lang="en-US" dirty="0"/>
              <a:t>As of 2023, the business has more than 100 hotels across the world with no less than 40,000 rooms open and operating.</a:t>
            </a:r>
          </a:p>
          <a:p>
            <a:r>
              <a:rPr lang="en-US" dirty="0"/>
              <a:t>According to Stephen Au (2023), the most aspirational proper of JW Marriot is the recently unveiled JW Marriot Maldives Resort and Spa. </a:t>
            </a:r>
          </a:p>
        </p:txBody>
      </p:sp>
      <p:pic>
        <p:nvPicPr>
          <p:cNvPr id="4" name="Picture 3">
            <a:extLst>
              <a:ext uri="{FF2B5EF4-FFF2-40B4-BE49-F238E27FC236}">
                <a16:creationId xmlns:a16="http://schemas.microsoft.com/office/drawing/2014/main" id="{F06BC408-5265-7A19-F1D6-91CE31B271D1}"/>
              </a:ext>
            </a:extLst>
          </p:cNvPr>
          <p:cNvPicPr>
            <a:picLocks noChangeAspect="1"/>
          </p:cNvPicPr>
          <p:nvPr/>
        </p:nvPicPr>
        <p:blipFill>
          <a:blip r:embed="rId4"/>
          <a:stretch>
            <a:fillRect/>
          </a:stretch>
        </p:blipFill>
        <p:spPr>
          <a:xfrm>
            <a:off x="2895599" y="3919793"/>
            <a:ext cx="3608894" cy="2202711"/>
          </a:xfrm>
          <a:prstGeom prst="rect">
            <a:avLst/>
          </a:prstGeom>
        </p:spPr>
      </p:pic>
      <p:sp>
        <p:nvSpPr>
          <p:cNvPr id="8" name="TextBox 7">
            <a:extLst>
              <a:ext uri="{FF2B5EF4-FFF2-40B4-BE49-F238E27FC236}">
                <a16:creationId xmlns:a16="http://schemas.microsoft.com/office/drawing/2014/main" id="{ACF8F8AC-13C3-A31A-A5FE-AC85104B2BFD}"/>
              </a:ext>
            </a:extLst>
          </p:cNvPr>
          <p:cNvSpPr txBox="1"/>
          <p:nvPr/>
        </p:nvSpPr>
        <p:spPr>
          <a:xfrm>
            <a:off x="4067997" y="6122504"/>
            <a:ext cx="6093618" cy="307777"/>
          </a:xfrm>
          <a:prstGeom prst="rect">
            <a:avLst/>
          </a:prstGeom>
          <a:noFill/>
        </p:spPr>
        <p:txBody>
          <a:bodyPr wrap="square">
            <a:spAutoFit/>
          </a:bodyPr>
          <a:lstStyle/>
          <a:p>
            <a:r>
              <a:rPr lang="en-US" sz="1400" dirty="0"/>
              <a:t>(Au, 2023)</a:t>
            </a:r>
          </a:p>
        </p:txBody>
      </p:sp>
      <p:pic>
        <p:nvPicPr>
          <p:cNvPr id="10" name="Picture 9">
            <a:extLst>
              <a:ext uri="{FF2B5EF4-FFF2-40B4-BE49-F238E27FC236}">
                <a16:creationId xmlns:a16="http://schemas.microsoft.com/office/drawing/2014/main" id="{805B11DC-2982-7729-3654-FFA8B579AA1E}"/>
              </a:ext>
            </a:extLst>
          </p:cNvPr>
          <p:cNvPicPr>
            <a:picLocks noChangeAspect="1"/>
          </p:cNvPicPr>
          <p:nvPr/>
        </p:nvPicPr>
        <p:blipFill>
          <a:blip r:embed="rId5"/>
          <a:stretch>
            <a:fillRect/>
          </a:stretch>
        </p:blipFill>
        <p:spPr>
          <a:xfrm>
            <a:off x="557754" y="1685506"/>
            <a:ext cx="3608894" cy="2807448"/>
          </a:xfrm>
          <a:prstGeom prst="rect">
            <a:avLst/>
          </a:prstGeom>
        </p:spPr>
      </p:pic>
      <p:sp>
        <p:nvSpPr>
          <p:cNvPr id="14" name="TextBox 13">
            <a:extLst>
              <a:ext uri="{FF2B5EF4-FFF2-40B4-BE49-F238E27FC236}">
                <a16:creationId xmlns:a16="http://schemas.microsoft.com/office/drawing/2014/main" id="{F50BEF31-C842-218E-C232-F6A89446D9BA}"/>
              </a:ext>
            </a:extLst>
          </p:cNvPr>
          <p:cNvSpPr txBox="1"/>
          <p:nvPr/>
        </p:nvSpPr>
        <p:spPr>
          <a:xfrm>
            <a:off x="472158" y="4480310"/>
            <a:ext cx="6093912" cy="307777"/>
          </a:xfrm>
          <a:prstGeom prst="rect">
            <a:avLst/>
          </a:prstGeom>
          <a:noFill/>
        </p:spPr>
        <p:txBody>
          <a:bodyPr wrap="square">
            <a:spAutoFit/>
          </a:bodyPr>
          <a:lstStyle/>
          <a:p>
            <a:r>
              <a:rPr lang="en-US" sz="1400" dirty="0"/>
              <a:t>(</a:t>
            </a:r>
            <a:r>
              <a:rPr lang="en-US" sz="1400" dirty="0" err="1"/>
              <a:t>jw-marriott.marriott</a:t>
            </a:r>
            <a:r>
              <a:rPr lang="en-US" sz="1400" dirty="0"/>
              <a:t>, 2023)</a:t>
            </a:r>
          </a:p>
        </p:txBody>
      </p:sp>
    </p:spTree>
    <p:extLst>
      <p:ext uri="{BB962C8B-B14F-4D97-AF65-F5344CB8AC3E}">
        <p14:creationId xmlns:p14="http://schemas.microsoft.com/office/powerpoint/2010/main" val="2356201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B1920-E3AA-797A-9247-44F8F5F04888}"/>
              </a:ext>
            </a:extLst>
          </p:cNvPr>
          <p:cNvSpPr>
            <a:spLocks noGrp="1"/>
          </p:cNvSpPr>
          <p:nvPr>
            <p:ph type="title"/>
          </p:nvPr>
        </p:nvSpPr>
        <p:spPr/>
        <p:txBody>
          <a:bodyPr/>
          <a:lstStyle/>
          <a:p>
            <a:r>
              <a:rPr lang="en-US" dirty="0"/>
              <a:t>JW Marriot’s main consumers</a:t>
            </a:r>
          </a:p>
        </p:txBody>
      </p:sp>
      <p:sp>
        <p:nvSpPr>
          <p:cNvPr id="3" name="Content Placeholder 2">
            <a:extLst>
              <a:ext uri="{FF2B5EF4-FFF2-40B4-BE49-F238E27FC236}">
                <a16:creationId xmlns:a16="http://schemas.microsoft.com/office/drawing/2014/main" id="{1F4C9F26-BCBC-C014-AA7C-54FEA8638C67}"/>
              </a:ext>
            </a:extLst>
          </p:cNvPr>
          <p:cNvSpPr>
            <a:spLocks noGrp="1"/>
          </p:cNvSpPr>
          <p:nvPr>
            <p:ph idx="1"/>
          </p:nvPr>
        </p:nvSpPr>
        <p:spPr>
          <a:xfrm>
            <a:off x="652021" y="2014194"/>
            <a:ext cx="5029200" cy="3934119"/>
          </a:xfrm>
        </p:spPr>
        <p:txBody>
          <a:bodyPr>
            <a:normAutofit lnSpcReduction="10000"/>
          </a:bodyPr>
          <a:lstStyle/>
          <a:p>
            <a:r>
              <a:rPr lang="en-US" dirty="0"/>
              <a:t>The business has different checkpoints like its website, application, or physically through walking into the hotel. </a:t>
            </a:r>
          </a:p>
          <a:p>
            <a:r>
              <a:rPr lang="en-US" dirty="0"/>
              <a:t>The primary target consumers of this luxurious brand are people who seek an opulent and quiet atmosphere during their stay. </a:t>
            </a:r>
          </a:p>
          <a:p>
            <a:r>
              <a:rPr lang="en-US" dirty="0"/>
              <a:t>The business has pivoted its focus on designing a haven that allows its guests to feel whole- present in mind, revitalized in spirit, and nourished in the body. </a:t>
            </a:r>
          </a:p>
          <a:p>
            <a:r>
              <a:rPr lang="en-US" dirty="0"/>
              <a:t>However, the brand is particularly famous because it is not only a heaven for single or couples but families as well. </a:t>
            </a:r>
          </a:p>
          <a:p>
            <a:r>
              <a:rPr lang="en-US" dirty="0"/>
              <a:t>The loyalty program of Marriot, Marriott Bonvoy, is an add-on that retains the maximum of its consumers. </a:t>
            </a:r>
          </a:p>
        </p:txBody>
      </p:sp>
      <p:pic>
        <p:nvPicPr>
          <p:cNvPr id="9" name="Picture 8">
            <a:extLst>
              <a:ext uri="{FF2B5EF4-FFF2-40B4-BE49-F238E27FC236}">
                <a16:creationId xmlns:a16="http://schemas.microsoft.com/office/drawing/2014/main" id="{41F924AA-9FA6-2F8B-9C22-3BF668E818AA}"/>
              </a:ext>
            </a:extLst>
          </p:cNvPr>
          <p:cNvPicPr>
            <a:picLocks noChangeAspect="1"/>
          </p:cNvPicPr>
          <p:nvPr/>
        </p:nvPicPr>
        <p:blipFill>
          <a:blip r:embed="rId4"/>
          <a:stretch>
            <a:fillRect/>
          </a:stretch>
        </p:blipFill>
        <p:spPr>
          <a:xfrm>
            <a:off x="5888610" y="1873086"/>
            <a:ext cx="5029200" cy="2419114"/>
          </a:xfrm>
          <a:prstGeom prst="rect">
            <a:avLst/>
          </a:prstGeom>
        </p:spPr>
      </p:pic>
      <p:pic>
        <p:nvPicPr>
          <p:cNvPr id="11" name="Picture 10">
            <a:extLst>
              <a:ext uri="{FF2B5EF4-FFF2-40B4-BE49-F238E27FC236}">
                <a16:creationId xmlns:a16="http://schemas.microsoft.com/office/drawing/2014/main" id="{705F32A0-5C92-076D-7A05-EF87E260F0CA}"/>
              </a:ext>
            </a:extLst>
          </p:cNvPr>
          <p:cNvPicPr>
            <a:picLocks noChangeAspect="1"/>
          </p:cNvPicPr>
          <p:nvPr/>
        </p:nvPicPr>
        <p:blipFill>
          <a:blip r:embed="rId5"/>
          <a:stretch>
            <a:fillRect/>
          </a:stretch>
        </p:blipFill>
        <p:spPr>
          <a:xfrm>
            <a:off x="8163612" y="3940699"/>
            <a:ext cx="3602169" cy="2477381"/>
          </a:xfrm>
          <a:prstGeom prst="rect">
            <a:avLst/>
          </a:prstGeom>
        </p:spPr>
      </p:pic>
      <p:sp>
        <p:nvSpPr>
          <p:cNvPr id="17" name="TextBox 16">
            <a:extLst>
              <a:ext uri="{FF2B5EF4-FFF2-40B4-BE49-F238E27FC236}">
                <a16:creationId xmlns:a16="http://schemas.microsoft.com/office/drawing/2014/main" id="{AB4D8445-4481-BDAE-DF22-4798554340FB}"/>
              </a:ext>
            </a:extLst>
          </p:cNvPr>
          <p:cNvSpPr txBox="1"/>
          <p:nvPr/>
        </p:nvSpPr>
        <p:spPr>
          <a:xfrm>
            <a:off x="6096000" y="4292200"/>
            <a:ext cx="6096000" cy="307777"/>
          </a:xfrm>
          <a:prstGeom prst="rect">
            <a:avLst/>
          </a:prstGeom>
          <a:noFill/>
        </p:spPr>
        <p:txBody>
          <a:bodyPr wrap="square">
            <a:spAutoFit/>
          </a:bodyPr>
          <a:lstStyle/>
          <a:p>
            <a:r>
              <a:rPr lang="en-US" sz="1400" dirty="0"/>
              <a:t>(</a:t>
            </a:r>
            <a:r>
              <a:rPr lang="en-US" sz="1400" dirty="0" err="1"/>
              <a:t>marriott</a:t>
            </a:r>
            <a:r>
              <a:rPr lang="en-US" sz="1400" dirty="0"/>
              <a:t>, 2023)</a:t>
            </a:r>
          </a:p>
        </p:txBody>
      </p:sp>
      <p:sp>
        <p:nvSpPr>
          <p:cNvPr id="21" name="TextBox 20">
            <a:extLst>
              <a:ext uri="{FF2B5EF4-FFF2-40B4-BE49-F238E27FC236}">
                <a16:creationId xmlns:a16="http://schemas.microsoft.com/office/drawing/2014/main" id="{35C33AB0-AF5D-50EE-7204-43B4D20C7017}"/>
              </a:ext>
            </a:extLst>
          </p:cNvPr>
          <p:cNvSpPr txBox="1"/>
          <p:nvPr/>
        </p:nvSpPr>
        <p:spPr>
          <a:xfrm>
            <a:off x="6888993" y="6107573"/>
            <a:ext cx="2549237" cy="310507"/>
          </a:xfrm>
          <a:prstGeom prst="rect">
            <a:avLst/>
          </a:prstGeom>
          <a:noFill/>
        </p:spPr>
        <p:txBody>
          <a:bodyPr wrap="square">
            <a:spAutoFit/>
          </a:bodyPr>
          <a:lstStyle/>
          <a:p>
            <a:r>
              <a:rPr lang="en-US" sz="1400" dirty="0"/>
              <a:t>(</a:t>
            </a:r>
            <a:r>
              <a:rPr lang="en-US" sz="1400" dirty="0" err="1"/>
              <a:t>jw-marriott.marriott</a:t>
            </a:r>
            <a:r>
              <a:rPr lang="en-US" sz="1400" dirty="0"/>
              <a:t>, 2023)</a:t>
            </a:r>
          </a:p>
        </p:txBody>
      </p:sp>
    </p:spTree>
    <p:extLst>
      <p:ext uri="{BB962C8B-B14F-4D97-AF65-F5344CB8AC3E}">
        <p14:creationId xmlns:p14="http://schemas.microsoft.com/office/powerpoint/2010/main" val="418307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FD760-FB72-D708-95A0-0D50860D8AEF}"/>
              </a:ext>
            </a:extLst>
          </p:cNvPr>
          <p:cNvSpPr>
            <a:spLocks noGrp="1"/>
          </p:cNvSpPr>
          <p:nvPr>
            <p:ph type="title"/>
          </p:nvPr>
        </p:nvSpPr>
        <p:spPr>
          <a:xfrm>
            <a:off x="1066800" y="551468"/>
            <a:ext cx="10058400" cy="1371600"/>
          </a:xfrm>
        </p:spPr>
        <p:txBody>
          <a:bodyPr>
            <a:normAutofit fontScale="90000"/>
          </a:bodyPr>
          <a:lstStyle/>
          <a:p>
            <a:r>
              <a:rPr lang="en-US" dirty="0"/>
              <a:t>Nature, scope, and role of the guest services and facilities provided by JW Marriot</a:t>
            </a:r>
          </a:p>
        </p:txBody>
      </p:sp>
      <p:sp>
        <p:nvSpPr>
          <p:cNvPr id="3" name="Content Placeholder 2">
            <a:extLst>
              <a:ext uri="{FF2B5EF4-FFF2-40B4-BE49-F238E27FC236}">
                <a16:creationId xmlns:a16="http://schemas.microsoft.com/office/drawing/2014/main" id="{C5DEA95C-8AB2-5272-52F4-A267FFBC69A4}"/>
              </a:ext>
            </a:extLst>
          </p:cNvPr>
          <p:cNvSpPr>
            <a:spLocks noGrp="1"/>
          </p:cNvSpPr>
          <p:nvPr>
            <p:ph idx="1"/>
          </p:nvPr>
        </p:nvSpPr>
        <p:spPr>
          <a:xfrm>
            <a:off x="6096000" y="2014194"/>
            <a:ext cx="5588524" cy="4292338"/>
          </a:xfrm>
        </p:spPr>
        <p:txBody>
          <a:bodyPr>
            <a:normAutofit lnSpcReduction="10000"/>
          </a:bodyPr>
          <a:lstStyle/>
          <a:p>
            <a:r>
              <a:rPr lang="en-US" dirty="0"/>
              <a:t>The nature of the services ranges from the varying locations its hotels are located to the award-winning restaurants that have Michelin star chefs for the consumers' service.</a:t>
            </a:r>
          </a:p>
          <a:p>
            <a:r>
              <a:rPr lang="en-US" dirty="0"/>
              <a:t>According to the Guests Services and Directory by JW Marriot hotel, the scope of its service starts from welcoming the client at the airport to taking care of their baggage.</a:t>
            </a:r>
          </a:p>
          <a:p>
            <a:r>
              <a:rPr lang="en-US" dirty="0"/>
              <a:t>They provide the world's best dry cleaning, alterations, and housekeeping services which will leave a positive impact on the consumer. </a:t>
            </a:r>
          </a:p>
          <a:p>
            <a:r>
              <a:rPr lang="en-US" dirty="0"/>
              <a:t>The hotels of JW Marriot also have hair salons, florists, pharmacies, spas, and world-class restaurants which will allow the consumer to receive any kind of facility they want then and there. </a:t>
            </a:r>
          </a:p>
          <a:p>
            <a:r>
              <a:rPr lang="en-US" dirty="0"/>
              <a:t>In addition, the fitness </a:t>
            </a:r>
            <a:r>
              <a:rPr lang="en-US" dirty="0" err="1"/>
              <a:t>centres</a:t>
            </a:r>
            <a:r>
              <a:rPr lang="en-US" dirty="0"/>
              <a:t> and swimming pools in the hotels are created with the most lavish and scenic views. </a:t>
            </a:r>
          </a:p>
        </p:txBody>
      </p:sp>
      <p:pic>
        <p:nvPicPr>
          <p:cNvPr id="5" name="Picture 4">
            <a:extLst>
              <a:ext uri="{FF2B5EF4-FFF2-40B4-BE49-F238E27FC236}">
                <a16:creationId xmlns:a16="http://schemas.microsoft.com/office/drawing/2014/main" id="{435997C5-1A38-87D4-AE33-4AE44C06F8A8}"/>
              </a:ext>
            </a:extLst>
          </p:cNvPr>
          <p:cNvPicPr>
            <a:picLocks noChangeAspect="1"/>
          </p:cNvPicPr>
          <p:nvPr/>
        </p:nvPicPr>
        <p:blipFill>
          <a:blip r:embed="rId3"/>
          <a:stretch>
            <a:fillRect/>
          </a:stretch>
        </p:blipFill>
        <p:spPr>
          <a:xfrm>
            <a:off x="507476" y="1923068"/>
            <a:ext cx="4681781" cy="2694658"/>
          </a:xfrm>
          <a:prstGeom prst="rect">
            <a:avLst/>
          </a:prstGeom>
        </p:spPr>
      </p:pic>
      <p:pic>
        <p:nvPicPr>
          <p:cNvPr id="7" name="Picture 6">
            <a:extLst>
              <a:ext uri="{FF2B5EF4-FFF2-40B4-BE49-F238E27FC236}">
                <a16:creationId xmlns:a16="http://schemas.microsoft.com/office/drawing/2014/main" id="{1D38DFF0-D735-BFDA-DA89-ED597DABEE75}"/>
              </a:ext>
            </a:extLst>
          </p:cNvPr>
          <p:cNvPicPr>
            <a:picLocks noChangeAspect="1"/>
          </p:cNvPicPr>
          <p:nvPr/>
        </p:nvPicPr>
        <p:blipFill>
          <a:blip r:embed="rId4"/>
          <a:stretch>
            <a:fillRect/>
          </a:stretch>
        </p:blipFill>
        <p:spPr>
          <a:xfrm>
            <a:off x="2848366" y="3949831"/>
            <a:ext cx="3341426" cy="2356701"/>
          </a:xfrm>
          <a:prstGeom prst="rect">
            <a:avLst/>
          </a:prstGeom>
        </p:spPr>
      </p:pic>
      <p:sp>
        <p:nvSpPr>
          <p:cNvPr id="13" name="TextBox 12">
            <a:extLst>
              <a:ext uri="{FF2B5EF4-FFF2-40B4-BE49-F238E27FC236}">
                <a16:creationId xmlns:a16="http://schemas.microsoft.com/office/drawing/2014/main" id="{600437DF-9328-7FBF-16E2-564B02600703}"/>
              </a:ext>
            </a:extLst>
          </p:cNvPr>
          <p:cNvSpPr txBox="1"/>
          <p:nvPr/>
        </p:nvSpPr>
        <p:spPr>
          <a:xfrm>
            <a:off x="507476" y="4617726"/>
            <a:ext cx="6093912" cy="276999"/>
          </a:xfrm>
          <a:prstGeom prst="rect">
            <a:avLst/>
          </a:prstGeom>
          <a:noFill/>
        </p:spPr>
        <p:txBody>
          <a:bodyPr wrap="square">
            <a:spAutoFit/>
          </a:bodyPr>
          <a:lstStyle/>
          <a:p>
            <a:r>
              <a:rPr lang="en-US" sz="1200" dirty="0"/>
              <a:t>(</a:t>
            </a:r>
            <a:r>
              <a:rPr lang="en-US" sz="1200" dirty="0" err="1"/>
              <a:t>marriott-hotels.marriott</a:t>
            </a:r>
            <a:r>
              <a:rPr lang="en-US" sz="1200" dirty="0"/>
              <a:t>, 2023)</a:t>
            </a:r>
          </a:p>
        </p:txBody>
      </p:sp>
      <p:sp>
        <p:nvSpPr>
          <p:cNvPr id="17" name="TextBox 16">
            <a:extLst>
              <a:ext uri="{FF2B5EF4-FFF2-40B4-BE49-F238E27FC236}">
                <a16:creationId xmlns:a16="http://schemas.microsoft.com/office/drawing/2014/main" id="{A2CFBEEC-CAA2-EE57-9A5C-631D764E9492}"/>
              </a:ext>
            </a:extLst>
          </p:cNvPr>
          <p:cNvSpPr txBox="1"/>
          <p:nvPr/>
        </p:nvSpPr>
        <p:spPr>
          <a:xfrm>
            <a:off x="3348634" y="6259158"/>
            <a:ext cx="6093912" cy="276999"/>
          </a:xfrm>
          <a:prstGeom prst="rect">
            <a:avLst/>
          </a:prstGeom>
          <a:noFill/>
        </p:spPr>
        <p:txBody>
          <a:bodyPr wrap="square">
            <a:spAutoFit/>
          </a:bodyPr>
          <a:lstStyle/>
          <a:p>
            <a:r>
              <a:rPr lang="en-US" sz="1200" dirty="0"/>
              <a:t>(MARRIOT HOTEL MANILA , 2022)</a:t>
            </a:r>
          </a:p>
        </p:txBody>
      </p:sp>
    </p:spTree>
    <p:extLst>
      <p:ext uri="{BB962C8B-B14F-4D97-AF65-F5344CB8AC3E}">
        <p14:creationId xmlns:p14="http://schemas.microsoft.com/office/powerpoint/2010/main" val="1581110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5D909-35D2-C42E-AAD4-3C1BA0122DFB}"/>
              </a:ext>
            </a:extLst>
          </p:cNvPr>
          <p:cNvSpPr>
            <a:spLocks noGrp="1"/>
          </p:cNvSpPr>
          <p:nvPr>
            <p:ph type="title"/>
          </p:nvPr>
        </p:nvSpPr>
        <p:spPr>
          <a:xfrm>
            <a:off x="1066800" y="630025"/>
            <a:ext cx="10058400" cy="1371600"/>
          </a:xfrm>
        </p:spPr>
        <p:txBody>
          <a:bodyPr/>
          <a:lstStyle/>
          <a:p>
            <a:r>
              <a:rPr lang="en-US" dirty="0"/>
              <a:t>Role and function of guests’ services </a:t>
            </a:r>
          </a:p>
        </p:txBody>
      </p:sp>
      <p:sp>
        <p:nvSpPr>
          <p:cNvPr id="3" name="Content Placeholder 2">
            <a:extLst>
              <a:ext uri="{FF2B5EF4-FFF2-40B4-BE49-F238E27FC236}">
                <a16:creationId xmlns:a16="http://schemas.microsoft.com/office/drawing/2014/main" id="{C453BD61-0A74-8B87-833F-5C9B4D606E8C}"/>
              </a:ext>
            </a:extLst>
          </p:cNvPr>
          <p:cNvSpPr>
            <a:spLocks noGrp="1"/>
          </p:cNvSpPr>
          <p:nvPr>
            <p:ph idx="1"/>
          </p:nvPr>
        </p:nvSpPr>
        <p:spPr>
          <a:xfrm>
            <a:off x="642594" y="2014194"/>
            <a:ext cx="5453406" cy="4201212"/>
          </a:xfrm>
        </p:spPr>
        <p:txBody>
          <a:bodyPr>
            <a:normAutofit/>
          </a:bodyPr>
          <a:lstStyle/>
          <a:p>
            <a:r>
              <a:rPr lang="en-US"/>
              <a:t>The primary role of the guest experience in the hospitality industry is to maintain a competitive advantage and minimise the number of complaints for any issues from the customers. </a:t>
            </a:r>
          </a:p>
          <a:p>
            <a:r>
              <a:rPr lang="en-US"/>
              <a:t>It plays a vital role in a high-pressured industry like hospitality as studies have shown that more than 60% of customers go back to the same brand as return customers if they like the service. </a:t>
            </a:r>
          </a:p>
          <a:p>
            <a:r>
              <a:rPr lang="en-US"/>
              <a:t>It also helps in building customer trust which strengthens the credibility of the brand in the market. </a:t>
            </a:r>
          </a:p>
          <a:p>
            <a:r>
              <a:rPr lang="en-US"/>
              <a:t>Another aspect which sets showcases the role of effective guests services is that it helps in becoming more competitive and attracting the customers of another brand. </a:t>
            </a:r>
            <a:endParaRPr lang="en-US" dirty="0"/>
          </a:p>
        </p:txBody>
      </p:sp>
      <p:pic>
        <p:nvPicPr>
          <p:cNvPr id="7" name="Picture 6">
            <a:extLst>
              <a:ext uri="{FF2B5EF4-FFF2-40B4-BE49-F238E27FC236}">
                <a16:creationId xmlns:a16="http://schemas.microsoft.com/office/drawing/2014/main" id="{7137697A-9417-D2FD-BD0D-10F0515765BF}"/>
              </a:ext>
            </a:extLst>
          </p:cNvPr>
          <p:cNvPicPr>
            <a:picLocks noChangeAspect="1"/>
          </p:cNvPicPr>
          <p:nvPr/>
        </p:nvPicPr>
        <p:blipFill>
          <a:blip r:embed="rId3"/>
          <a:stretch>
            <a:fillRect/>
          </a:stretch>
        </p:blipFill>
        <p:spPr>
          <a:xfrm>
            <a:off x="8415197" y="1666188"/>
            <a:ext cx="3332172" cy="3905054"/>
          </a:xfrm>
          <a:prstGeom prst="rect">
            <a:avLst/>
          </a:prstGeom>
        </p:spPr>
      </p:pic>
      <p:pic>
        <p:nvPicPr>
          <p:cNvPr id="9" name="Picture 8">
            <a:extLst>
              <a:ext uri="{FF2B5EF4-FFF2-40B4-BE49-F238E27FC236}">
                <a16:creationId xmlns:a16="http://schemas.microsoft.com/office/drawing/2014/main" id="{722E660D-CAD1-58B8-47CF-9B31CFA0B3B7}"/>
              </a:ext>
            </a:extLst>
          </p:cNvPr>
          <p:cNvPicPr>
            <a:picLocks noChangeAspect="1"/>
          </p:cNvPicPr>
          <p:nvPr/>
        </p:nvPicPr>
        <p:blipFill>
          <a:blip r:embed="rId4"/>
          <a:stretch>
            <a:fillRect/>
          </a:stretch>
        </p:blipFill>
        <p:spPr>
          <a:xfrm>
            <a:off x="6096000" y="2375751"/>
            <a:ext cx="2461095" cy="2816061"/>
          </a:xfrm>
          <a:prstGeom prst="rect">
            <a:avLst/>
          </a:prstGeom>
        </p:spPr>
      </p:pic>
      <p:sp>
        <p:nvSpPr>
          <p:cNvPr id="13" name="TextBox 12">
            <a:extLst>
              <a:ext uri="{FF2B5EF4-FFF2-40B4-BE49-F238E27FC236}">
                <a16:creationId xmlns:a16="http://schemas.microsoft.com/office/drawing/2014/main" id="{AB01D463-E055-72E8-300F-C5B609B40B44}"/>
              </a:ext>
            </a:extLst>
          </p:cNvPr>
          <p:cNvSpPr txBox="1"/>
          <p:nvPr/>
        </p:nvSpPr>
        <p:spPr>
          <a:xfrm>
            <a:off x="9537700" y="5571242"/>
            <a:ext cx="2011706" cy="307777"/>
          </a:xfrm>
          <a:prstGeom prst="rect">
            <a:avLst/>
          </a:prstGeom>
          <a:noFill/>
        </p:spPr>
        <p:txBody>
          <a:bodyPr wrap="square">
            <a:spAutoFit/>
          </a:bodyPr>
          <a:lstStyle/>
          <a:p>
            <a:r>
              <a:rPr lang="en-US" sz="1400" dirty="0"/>
              <a:t>(Reichheld, 2017)</a:t>
            </a:r>
          </a:p>
        </p:txBody>
      </p:sp>
      <p:sp>
        <p:nvSpPr>
          <p:cNvPr id="17" name="TextBox 16">
            <a:extLst>
              <a:ext uri="{FF2B5EF4-FFF2-40B4-BE49-F238E27FC236}">
                <a16:creationId xmlns:a16="http://schemas.microsoft.com/office/drawing/2014/main" id="{CD633A52-626D-2657-6CEB-9D0743406D74}"/>
              </a:ext>
            </a:extLst>
          </p:cNvPr>
          <p:cNvSpPr txBox="1"/>
          <p:nvPr/>
        </p:nvSpPr>
        <p:spPr>
          <a:xfrm>
            <a:off x="6642100" y="5191812"/>
            <a:ext cx="6096000" cy="276999"/>
          </a:xfrm>
          <a:prstGeom prst="rect">
            <a:avLst/>
          </a:prstGeom>
          <a:noFill/>
        </p:spPr>
        <p:txBody>
          <a:bodyPr wrap="square">
            <a:spAutoFit/>
          </a:bodyPr>
          <a:lstStyle/>
          <a:p>
            <a:r>
              <a:rPr lang="en-US" sz="1200" dirty="0"/>
              <a:t>(</a:t>
            </a:r>
            <a:r>
              <a:rPr lang="en-US" sz="1200" dirty="0" err="1"/>
              <a:t>repustate</a:t>
            </a:r>
            <a:r>
              <a:rPr lang="en-US" sz="1200" dirty="0"/>
              <a:t>, 2022)</a:t>
            </a:r>
          </a:p>
        </p:txBody>
      </p:sp>
    </p:spTree>
    <p:extLst>
      <p:ext uri="{BB962C8B-B14F-4D97-AF65-F5344CB8AC3E}">
        <p14:creationId xmlns:p14="http://schemas.microsoft.com/office/powerpoint/2010/main" val="2464185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54A1-A966-433D-84A1-41FCB0D7CB89}"/>
              </a:ext>
            </a:extLst>
          </p:cNvPr>
          <p:cNvSpPr>
            <a:spLocks noGrp="1"/>
          </p:cNvSpPr>
          <p:nvPr>
            <p:ph type="title"/>
          </p:nvPr>
        </p:nvSpPr>
        <p:spPr/>
        <p:txBody>
          <a:bodyPr/>
          <a:lstStyle/>
          <a:p>
            <a:r>
              <a:rPr lang="en-US" dirty="0"/>
              <a:t>Significance of hospitality and how hotels exceed guests’ expectations</a:t>
            </a:r>
          </a:p>
        </p:txBody>
      </p:sp>
      <p:sp>
        <p:nvSpPr>
          <p:cNvPr id="3" name="Content Placeholder 2">
            <a:extLst>
              <a:ext uri="{FF2B5EF4-FFF2-40B4-BE49-F238E27FC236}">
                <a16:creationId xmlns:a16="http://schemas.microsoft.com/office/drawing/2014/main" id="{51668C71-AEEA-37B2-FB55-1910A9405EFF}"/>
              </a:ext>
            </a:extLst>
          </p:cNvPr>
          <p:cNvSpPr>
            <a:spLocks noGrp="1"/>
          </p:cNvSpPr>
          <p:nvPr>
            <p:ph idx="1"/>
          </p:nvPr>
        </p:nvSpPr>
        <p:spPr>
          <a:xfrm>
            <a:off x="6542201" y="2014194"/>
            <a:ext cx="5241304" cy="4201212"/>
          </a:xfrm>
        </p:spPr>
        <p:txBody>
          <a:bodyPr/>
          <a:lstStyle/>
          <a:p>
            <a:r>
              <a:rPr lang="en-US" dirty="0"/>
              <a:t>The significance of good hospitability services for any business is high to ensure they overcome competition and bring in more consumers. </a:t>
            </a:r>
          </a:p>
          <a:p>
            <a:r>
              <a:rPr lang="en-US" dirty="0"/>
              <a:t>Firstly, it helps in gaining loyal customers as a satisfied customer has the capability to bring in 10 more people to the business. </a:t>
            </a:r>
          </a:p>
          <a:p>
            <a:r>
              <a:rPr lang="en-US" dirty="0"/>
              <a:t>It helps the business to grow directly as the perspective of a consumer becomes positive and they become loyal to the business. </a:t>
            </a:r>
          </a:p>
          <a:p>
            <a:r>
              <a:rPr lang="en-US" dirty="0"/>
              <a:t>This is how JW Marriott has been able to establish its name and become a brand other businesses can only dream of surpassing. </a:t>
            </a:r>
          </a:p>
        </p:txBody>
      </p:sp>
      <p:pic>
        <p:nvPicPr>
          <p:cNvPr id="7" name="Picture 6">
            <a:extLst>
              <a:ext uri="{FF2B5EF4-FFF2-40B4-BE49-F238E27FC236}">
                <a16:creationId xmlns:a16="http://schemas.microsoft.com/office/drawing/2014/main" id="{4BBEC18C-A4F1-44F1-EE78-8F954F63B8F4}"/>
              </a:ext>
            </a:extLst>
          </p:cNvPr>
          <p:cNvPicPr>
            <a:picLocks noChangeAspect="1"/>
          </p:cNvPicPr>
          <p:nvPr/>
        </p:nvPicPr>
        <p:blipFill>
          <a:blip r:embed="rId3"/>
          <a:stretch>
            <a:fillRect/>
          </a:stretch>
        </p:blipFill>
        <p:spPr>
          <a:xfrm>
            <a:off x="734872" y="2014194"/>
            <a:ext cx="5202025" cy="2748306"/>
          </a:xfrm>
          <a:prstGeom prst="rect">
            <a:avLst/>
          </a:prstGeom>
        </p:spPr>
      </p:pic>
      <p:pic>
        <p:nvPicPr>
          <p:cNvPr id="9" name="Picture 8">
            <a:extLst>
              <a:ext uri="{FF2B5EF4-FFF2-40B4-BE49-F238E27FC236}">
                <a16:creationId xmlns:a16="http://schemas.microsoft.com/office/drawing/2014/main" id="{14BF9142-360E-CFD8-4369-26671B4C4DA9}"/>
              </a:ext>
            </a:extLst>
          </p:cNvPr>
          <p:cNvPicPr>
            <a:picLocks noChangeAspect="1"/>
          </p:cNvPicPr>
          <p:nvPr/>
        </p:nvPicPr>
        <p:blipFill>
          <a:blip r:embed="rId4"/>
          <a:stretch>
            <a:fillRect/>
          </a:stretch>
        </p:blipFill>
        <p:spPr>
          <a:xfrm>
            <a:off x="1706397" y="4562572"/>
            <a:ext cx="3289809" cy="1913641"/>
          </a:xfrm>
          <a:prstGeom prst="rect">
            <a:avLst/>
          </a:prstGeom>
        </p:spPr>
      </p:pic>
      <p:sp>
        <p:nvSpPr>
          <p:cNvPr id="13" name="TextBox 12">
            <a:extLst>
              <a:ext uri="{FF2B5EF4-FFF2-40B4-BE49-F238E27FC236}">
                <a16:creationId xmlns:a16="http://schemas.microsoft.com/office/drawing/2014/main" id="{6ECE71DE-6112-E433-74EE-665C3585A44C}"/>
              </a:ext>
            </a:extLst>
          </p:cNvPr>
          <p:cNvSpPr txBox="1"/>
          <p:nvPr/>
        </p:nvSpPr>
        <p:spPr>
          <a:xfrm>
            <a:off x="734872" y="4254795"/>
            <a:ext cx="6093994" cy="307777"/>
          </a:xfrm>
          <a:prstGeom prst="rect">
            <a:avLst/>
          </a:prstGeom>
          <a:noFill/>
        </p:spPr>
        <p:txBody>
          <a:bodyPr wrap="square">
            <a:spAutoFit/>
          </a:bodyPr>
          <a:lstStyle/>
          <a:p>
            <a:r>
              <a:rPr lang="en-US" sz="1400" dirty="0"/>
              <a:t>(</a:t>
            </a:r>
            <a:r>
              <a:rPr lang="en-US" sz="1400" dirty="0" err="1"/>
              <a:t>jw-marriott.marriott</a:t>
            </a:r>
            <a:r>
              <a:rPr lang="en-US" sz="1400" dirty="0"/>
              <a:t>, 2023)</a:t>
            </a:r>
          </a:p>
        </p:txBody>
      </p:sp>
      <p:sp>
        <p:nvSpPr>
          <p:cNvPr id="4" name="TextBox 3">
            <a:extLst>
              <a:ext uri="{FF2B5EF4-FFF2-40B4-BE49-F238E27FC236}">
                <a16:creationId xmlns:a16="http://schemas.microsoft.com/office/drawing/2014/main" id="{032DFB9C-C39F-BE21-3B9C-03436DC13960}"/>
              </a:ext>
            </a:extLst>
          </p:cNvPr>
          <p:cNvSpPr txBox="1"/>
          <p:nvPr/>
        </p:nvSpPr>
        <p:spPr>
          <a:xfrm>
            <a:off x="2548804" y="6550223"/>
            <a:ext cx="6093994" cy="307777"/>
          </a:xfrm>
          <a:prstGeom prst="rect">
            <a:avLst/>
          </a:prstGeom>
          <a:noFill/>
        </p:spPr>
        <p:txBody>
          <a:bodyPr wrap="square">
            <a:spAutoFit/>
          </a:bodyPr>
          <a:lstStyle/>
          <a:p>
            <a:r>
              <a:rPr lang="en-US" sz="1400" dirty="0"/>
              <a:t>(</a:t>
            </a:r>
            <a:r>
              <a:rPr lang="en-US" sz="1400" dirty="0" err="1"/>
              <a:t>jw-marriott.marriott</a:t>
            </a:r>
            <a:r>
              <a:rPr lang="en-US" sz="1400" dirty="0"/>
              <a:t>, 2023)</a:t>
            </a:r>
          </a:p>
        </p:txBody>
      </p:sp>
    </p:spTree>
    <p:extLst>
      <p:ext uri="{BB962C8B-B14F-4D97-AF65-F5344CB8AC3E}">
        <p14:creationId xmlns:p14="http://schemas.microsoft.com/office/powerpoint/2010/main" val="1674437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95C2-E3D2-7EF7-DFEE-E75C8F271AA8}"/>
              </a:ext>
            </a:extLst>
          </p:cNvPr>
          <p:cNvSpPr>
            <a:spLocks noGrp="1"/>
          </p:cNvSpPr>
          <p:nvPr>
            <p:ph type="title"/>
          </p:nvPr>
        </p:nvSpPr>
        <p:spPr/>
        <p:txBody>
          <a:bodyPr/>
          <a:lstStyle/>
          <a:p>
            <a:r>
              <a:rPr lang="en-US" dirty="0" err="1"/>
              <a:t>Contd</a:t>
            </a:r>
            <a:r>
              <a:rPr lang="en-US" dirty="0"/>
              <a:t>…</a:t>
            </a:r>
          </a:p>
        </p:txBody>
      </p:sp>
      <p:sp>
        <p:nvSpPr>
          <p:cNvPr id="3" name="Content Placeholder 2">
            <a:extLst>
              <a:ext uri="{FF2B5EF4-FFF2-40B4-BE49-F238E27FC236}">
                <a16:creationId xmlns:a16="http://schemas.microsoft.com/office/drawing/2014/main" id="{10AC96ED-E644-4BED-4679-8F2E0EB7158B}"/>
              </a:ext>
            </a:extLst>
          </p:cNvPr>
          <p:cNvSpPr>
            <a:spLocks noGrp="1"/>
          </p:cNvSpPr>
          <p:nvPr>
            <p:ph idx="1"/>
          </p:nvPr>
        </p:nvSpPr>
        <p:spPr>
          <a:xfrm>
            <a:off x="548326" y="2014194"/>
            <a:ext cx="5296293" cy="4075521"/>
          </a:xfrm>
        </p:spPr>
        <p:txBody>
          <a:bodyPr>
            <a:normAutofit/>
          </a:bodyPr>
          <a:lstStyle/>
          <a:p>
            <a:r>
              <a:rPr lang="en-US" dirty="0"/>
              <a:t>The business provides digital and fast solutions to the problems or queries of a consumer to enhance their experience. </a:t>
            </a:r>
          </a:p>
          <a:p>
            <a:r>
              <a:rPr lang="en-US" dirty="0"/>
              <a:t>The staff of the hotel is trained to listen closely to what the guest is saying and anticipate their needs to plan out how they can fulfil them appropriately. </a:t>
            </a:r>
          </a:p>
          <a:p>
            <a:r>
              <a:rPr lang="en-US" dirty="0"/>
              <a:t>The hotels have also started to use </a:t>
            </a:r>
            <a:r>
              <a:rPr lang="en-US" dirty="0" err="1"/>
              <a:t>personalised</a:t>
            </a:r>
            <a:r>
              <a:rPr lang="en-US" dirty="0"/>
              <a:t> methods to serve the customers, like decorating the room for any honeymoon couple or upgrading their room to a suite. </a:t>
            </a:r>
          </a:p>
          <a:p>
            <a:r>
              <a:rPr lang="en-US" dirty="0"/>
              <a:t>Asking for feedback is another important step that hotels follow to ensure their consumers are feeling well-treated. </a:t>
            </a:r>
          </a:p>
        </p:txBody>
      </p:sp>
      <p:pic>
        <p:nvPicPr>
          <p:cNvPr id="5" name="Picture 4">
            <a:extLst>
              <a:ext uri="{FF2B5EF4-FFF2-40B4-BE49-F238E27FC236}">
                <a16:creationId xmlns:a16="http://schemas.microsoft.com/office/drawing/2014/main" id="{D0F61025-9A7E-A9B2-2E9A-E21E762BA87C}"/>
              </a:ext>
            </a:extLst>
          </p:cNvPr>
          <p:cNvPicPr>
            <a:picLocks noChangeAspect="1"/>
          </p:cNvPicPr>
          <p:nvPr/>
        </p:nvPicPr>
        <p:blipFill>
          <a:blip r:embed="rId3"/>
          <a:stretch>
            <a:fillRect/>
          </a:stretch>
        </p:blipFill>
        <p:spPr>
          <a:xfrm>
            <a:off x="5844619" y="1485730"/>
            <a:ext cx="4459799" cy="2476500"/>
          </a:xfrm>
          <a:prstGeom prst="rect">
            <a:avLst/>
          </a:prstGeom>
        </p:spPr>
      </p:pic>
      <p:pic>
        <p:nvPicPr>
          <p:cNvPr id="7" name="Picture 6">
            <a:extLst>
              <a:ext uri="{FF2B5EF4-FFF2-40B4-BE49-F238E27FC236}">
                <a16:creationId xmlns:a16="http://schemas.microsoft.com/office/drawing/2014/main" id="{569158F5-0C5B-2344-9583-79ECA6EF1351}"/>
              </a:ext>
            </a:extLst>
          </p:cNvPr>
          <p:cNvPicPr>
            <a:picLocks noChangeAspect="1"/>
          </p:cNvPicPr>
          <p:nvPr/>
        </p:nvPicPr>
        <p:blipFill>
          <a:blip r:embed="rId4"/>
          <a:stretch>
            <a:fillRect/>
          </a:stretch>
        </p:blipFill>
        <p:spPr>
          <a:xfrm>
            <a:off x="8408709" y="4316399"/>
            <a:ext cx="3375925" cy="2131536"/>
          </a:xfrm>
          <a:prstGeom prst="rect">
            <a:avLst/>
          </a:prstGeom>
        </p:spPr>
      </p:pic>
      <p:sp>
        <p:nvSpPr>
          <p:cNvPr id="8" name="TextBox 7">
            <a:extLst>
              <a:ext uri="{FF2B5EF4-FFF2-40B4-BE49-F238E27FC236}">
                <a16:creationId xmlns:a16="http://schemas.microsoft.com/office/drawing/2014/main" id="{F1FAA1EC-30FF-A502-C865-F4EA3BD470CE}"/>
              </a:ext>
            </a:extLst>
          </p:cNvPr>
          <p:cNvSpPr txBox="1"/>
          <p:nvPr/>
        </p:nvSpPr>
        <p:spPr>
          <a:xfrm>
            <a:off x="6532849" y="4162510"/>
            <a:ext cx="2011706" cy="307777"/>
          </a:xfrm>
          <a:prstGeom prst="rect">
            <a:avLst/>
          </a:prstGeom>
          <a:noFill/>
        </p:spPr>
        <p:txBody>
          <a:bodyPr wrap="square">
            <a:spAutoFit/>
          </a:bodyPr>
          <a:lstStyle/>
          <a:p>
            <a:r>
              <a:rPr lang="en-US" sz="1400" dirty="0"/>
              <a:t>(Reichheld, 2017)</a:t>
            </a:r>
          </a:p>
        </p:txBody>
      </p:sp>
      <p:sp>
        <p:nvSpPr>
          <p:cNvPr id="9" name="TextBox 8">
            <a:extLst>
              <a:ext uri="{FF2B5EF4-FFF2-40B4-BE49-F238E27FC236}">
                <a16:creationId xmlns:a16="http://schemas.microsoft.com/office/drawing/2014/main" id="{88AE7F52-B3FD-8D64-A800-CA031D4E31F3}"/>
              </a:ext>
            </a:extLst>
          </p:cNvPr>
          <p:cNvSpPr txBox="1"/>
          <p:nvPr/>
        </p:nvSpPr>
        <p:spPr>
          <a:xfrm>
            <a:off x="9608727" y="6545054"/>
            <a:ext cx="1391382" cy="283414"/>
          </a:xfrm>
          <a:prstGeom prst="rect">
            <a:avLst/>
          </a:prstGeom>
          <a:noFill/>
        </p:spPr>
        <p:txBody>
          <a:bodyPr wrap="square">
            <a:spAutoFit/>
          </a:bodyPr>
          <a:lstStyle/>
          <a:p>
            <a:r>
              <a:rPr lang="en-US" sz="1200" dirty="0"/>
              <a:t>(</a:t>
            </a:r>
            <a:r>
              <a:rPr lang="en-US" sz="1200" dirty="0" err="1"/>
              <a:t>repustate</a:t>
            </a:r>
            <a:r>
              <a:rPr lang="en-US" sz="1200" dirty="0"/>
              <a:t>, 2022)</a:t>
            </a:r>
          </a:p>
        </p:txBody>
      </p:sp>
    </p:spTree>
    <p:extLst>
      <p:ext uri="{BB962C8B-B14F-4D97-AF65-F5344CB8AC3E}">
        <p14:creationId xmlns:p14="http://schemas.microsoft.com/office/powerpoint/2010/main" val="3300928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7F02-E05A-F314-BB02-1218743AA93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959BA95-4A89-B0B5-E245-D38B8C55CCDF}"/>
              </a:ext>
            </a:extLst>
          </p:cNvPr>
          <p:cNvSpPr>
            <a:spLocks noGrp="1"/>
          </p:cNvSpPr>
          <p:nvPr>
            <p:ph idx="1"/>
          </p:nvPr>
        </p:nvSpPr>
        <p:spPr>
          <a:xfrm>
            <a:off x="6627043" y="2014194"/>
            <a:ext cx="5054337" cy="4084948"/>
          </a:xfrm>
        </p:spPr>
        <p:txBody>
          <a:bodyPr>
            <a:normAutofit/>
          </a:bodyPr>
          <a:lstStyle/>
          <a:p>
            <a:r>
              <a:rPr lang="en-US" dirty="0"/>
              <a:t>The above-conducted presentation has helped in understanding the services and facilities that JW Marriott provides to its targeted consumers. </a:t>
            </a:r>
          </a:p>
          <a:p>
            <a:r>
              <a:rPr lang="en-US" dirty="0"/>
              <a:t>The major consumers that come to gain a whole experience at Marriott receive very special treatment and leave the hotel satisfied with all facilities that it provides. </a:t>
            </a:r>
          </a:p>
          <a:p>
            <a:r>
              <a:rPr lang="en-US" dirty="0"/>
              <a:t>The presentation has also helped in comprehending the role of guest services in any hotel business. </a:t>
            </a:r>
          </a:p>
          <a:p>
            <a:r>
              <a:rPr lang="en-US" dirty="0"/>
              <a:t>The significance of hospitality has also been explained along with the steps that hotels follow to exceed the expectation of the consumers. </a:t>
            </a:r>
          </a:p>
        </p:txBody>
      </p:sp>
      <p:pic>
        <p:nvPicPr>
          <p:cNvPr id="7" name="Picture 6">
            <a:extLst>
              <a:ext uri="{FF2B5EF4-FFF2-40B4-BE49-F238E27FC236}">
                <a16:creationId xmlns:a16="http://schemas.microsoft.com/office/drawing/2014/main" id="{5DEF7176-DC16-A88F-B942-A7F77BE6F841}"/>
              </a:ext>
            </a:extLst>
          </p:cNvPr>
          <p:cNvPicPr>
            <a:picLocks noChangeAspect="1"/>
          </p:cNvPicPr>
          <p:nvPr/>
        </p:nvPicPr>
        <p:blipFill>
          <a:blip r:embed="rId3"/>
          <a:stretch>
            <a:fillRect/>
          </a:stretch>
        </p:blipFill>
        <p:spPr>
          <a:xfrm>
            <a:off x="754410" y="2014194"/>
            <a:ext cx="5608683" cy="3904083"/>
          </a:xfrm>
          <a:prstGeom prst="rect">
            <a:avLst/>
          </a:prstGeom>
        </p:spPr>
      </p:pic>
      <p:sp>
        <p:nvSpPr>
          <p:cNvPr id="8" name="TextBox 7">
            <a:extLst>
              <a:ext uri="{FF2B5EF4-FFF2-40B4-BE49-F238E27FC236}">
                <a16:creationId xmlns:a16="http://schemas.microsoft.com/office/drawing/2014/main" id="{F5092966-B2F8-E9C6-CE20-CC64070A68F6}"/>
              </a:ext>
            </a:extLst>
          </p:cNvPr>
          <p:cNvSpPr txBox="1"/>
          <p:nvPr/>
        </p:nvSpPr>
        <p:spPr>
          <a:xfrm>
            <a:off x="2552898" y="5945253"/>
            <a:ext cx="2011706" cy="307777"/>
          </a:xfrm>
          <a:prstGeom prst="rect">
            <a:avLst/>
          </a:prstGeom>
          <a:noFill/>
        </p:spPr>
        <p:txBody>
          <a:bodyPr wrap="square">
            <a:spAutoFit/>
          </a:bodyPr>
          <a:lstStyle/>
          <a:p>
            <a:r>
              <a:rPr lang="en-US" sz="1400" dirty="0"/>
              <a:t>(Reichheld, 2017)</a:t>
            </a:r>
          </a:p>
        </p:txBody>
      </p:sp>
    </p:spTree>
    <p:extLst>
      <p:ext uri="{BB962C8B-B14F-4D97-AF65-F5344CB8AC3E}">
        <p14:creationId xmlns:p14="http://schemas.microsoft.com/office/powerpoint/2010/main" val="188754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B07ED-0DD9-4345-34DD-42791F720C55}"/>
              </a:ext>
            </a:extLst>
          </p:cNvPr>
          <p:cNvSpPr>
            <a:spLocks noGrp="1"/>
          </p:cNvSpPr>
          <p:nvPr>
            <p:ph type="title"/>
          </p:nvPr>
        </p:nvSpPr>
        <p:spPr/>
        <p:txBody>
          <a:bodyPr/>
          <a:lstStyle/>
          <a:p>
            <a:r>
              <a:rPr lang="en-US" dirty="0"/>
              <a:t>References</a:t>
            </a:r>
          </a:p>
        </p:txBody>
      </p:sp>
      <p:sp>
        <p:nvSpPr>
          <p:cNvPr id="5" name="TextBox 4">
            <a:extLst>
              <a:ext uri="{FF2B5EF4-FFF2-40B4-BE49-F238E27FC236}">
                <a16:creationId xmlns:a16="http://schemas.microsoft.com/office/drawing/2014/main" id="{3D7FF501-5B63-ACE7-7F0B-2316258615D7}"/>
              </a:ext>
            </a:extLst>
          </p:cNvPr>
          <p:cNvSpPr txBox="1"/>
          <p:nvPr/>
        </p:nvSpPr>
        <p:spPr>
          <a:xfrm>
            <a:off x="765313" y="2014194"/>
            <a:ext cx="10147853" cy="3872470"/>
          </a:xfrm>
          <a:prstGeom prst="rect">
            <a:avLst/>
          </a:prstGeom>
          <a:noFill/>
        </p:spPr>
        <p:txBody>
          <a:bodyPr wrap="square">
            <a:spAutoFit/>
          </a:bodyPr>
          <a:lstStyle/>
          <a:p>
            <a:pPr marL="0" marR="0" algn="just">
              <a:lnSpc>
                <a:spcPct val="150000"/>
              </a:lnSpc>
              <a:spcBef>
                <a:spcPts val="0"/>
              </a:spcBef>
              <a:spcAft>
                <a:spcPts val="0"/>
              </a:spcAft>
            </a:pPr>
            <a:r>
              <a:rPr lang="en-GB" sz="1100" dirty="0">
                <a:effectLst/>
                <a:ea typeface="Times New Roman" panose="02020603050405020304" pitchFamily="18" charset="0"/>
              </a:rPr>
              <a:t>Au, S., 2023. The 19 Best JW Marriott Hotels To Book With Points. [Online] Available at: </a:t>
            </a:r>
            <a:r>
              <a:rPr lang="en-GB" sz="1100" u="sng" dirty="0">
                <a:effectLst/>
                <a:ea typeface="Times New Roman" panose="02020603050405020304" pitchFamily="18" charset="0"/>
                <a:hlinkClick r:id="rId3">
                  <a:extLst>
                    <a:ext uri="{A12FA001-AC4F-418D-AE19-62706E023703}">
                      <ahyp:hlinkClr xmlns:ahyp="http://schemas.microsoft.com/office/drawing/2018/hyperlinkcolor" val="tx"/>
                    </a:ext>
                  </a:extLst>
                </a:hlinkClick>
              </a:rPr>
              <a:t>https://upgradedpoints.com/travel/hotels/best-jw-marriott-hotels-book-with-points/</a:t>
            </a:r>
            <a:r>
              <a:rPr lang="en-GB" sz="1100" dirty="0">
                <a:effectLst/>
                <a:ea typeface="Times New Roman" panose="02020603050405020304" pitchFamily="18" charset="0"/>
              </a:rPr>
              <a:t> [Accessed 17 01 2023].</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Heppell</a:t>
            </a:r>
            <a:r>
              <a:rPr lang="en-GB" sz="1100" dirty="0">
                <a:effectLst/>
                <a:ea typeface="Times New Roman" panose="02020603050405020304" pitchFamily="18" charset="0"/>
              </a:rPr>
              <a:t>, M. (2015) Five Star Service: How to deliver Exceptional Customer Service, Pearson, London. </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jw-marriott.marriott</a:t>
            </a:r>
            <a:r>
              <a:rPr lang="en-GB" sz="1100" dirty="0">
                <a:effectLst/>
                <a:ea typeface="Times New Roman" panose="02020603050405020304" pitchFamily="18" charset="0"/>
              </a:rPr>
              <a:t>, (2023). LIFE’S GREATEST LUXURY – FAMILY. [Online] Available at: </a:t>
            </a:r>
            <a:r>
              <a:rPr lang="en-GB" sz="1100" u="sng" dirty="0">
                <a:effectLst/>
                <a:ea typeface="Times New Roman" panose="02020603050405020304" pitchFamily="18" charset="0"/>
                <a:hlinkClick r:id="rId4">
                  <a:extLst>
                    <a:ext uri="{A12FA001-AC4F-418D-AE19-62706E023703}">
                      <ahyp:hlinkClr xmlns:ahyp="http://schemas.microsoft.com/office/drawing/2018/hyperlinkcolor" val="tx"/>
                    </a:ext>
                  </a:extLst>
                </a:hlinkClick>
              </a:rPr>
              <a:t>https://jw-marriott.marriott.com/nourish-your-soul/family/</a:t>
            </a:r>
            <a:r>
              <a:rPr lang="en-GB" sz="1100" dirty="0">
                <a:effectLst/>
                <a:ea typeface="Times New Roman" panose="02020603050405020304" pitchFamily="18" charset="0"/>
              </a:rPr>
              <a:t> [Accessed 18 01 2023].</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jw-marriott.marriott</a:t>
            </a:r>
            <a:r>
              <a:rPr lang="en-GB" sz="1100" dirty="0">
                <a:effectLst/>
                <a:ea typeface="Times New Roman" panose="02020603050405020304" pitchFamily="18" charset="0"/>
              </a:rPr>
              <a:t>, (2023). NOURISH YOUR SOUL. [Online] Available at: </a:t>
            </a:r>
            <a:r>
              <a:rPr lang="en-GB" sz="1100" u="sng" dirty="0">
                <a:effectLst/>
                <a:ea typeface="Times New Roman" panose="02020603050405020304" pitchFamily="18" charset="0"/>
                <a:hlinkClick r:id="rId5">
                  <a:extLst>
                    <a:ext uri="{A12FA001-AC4F-418D-AE19-62706E023703}">
                      <ahyp:hlinkClr xmlns:ahyp="http://schemas.microsoft.com/office/drawing/2018/hyperlinkcolor" val="tx"/>
                    </a:ext>
                  </a:extLst>
                </a:hlinkClick>
              </a:rPr>
              <a:t>https://jw-marriott.marriott.com/nourish-your-soul/</a:t>
            </a:r>
            <a:r>
              <a:rPr lang="en-GB" sz="1100" dirty="0">
                <a:effectLst/>
                <a:ea typeface="Times New Roman" panose="02020603050405020304" pitchFamily="18" charset="0"/>
              </a:rPr>
              <a:t> [Accessed 17 01 2023]. </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jw-marriott.marriott</a:t>
            </a:r>
            <a:r>
              <a:rPr lang="en-GB" sz="1100" dirty="0">
                <a:effectLst/>
                <a:ea typeface="Times New Roman" panose="02020603050405020304" pitchFamily="18" charset="0"/>
              </a:rPr>
              <a:t>, (2023). THE DESTINATION IS ALL YOURS. [Online] Available at: </a:t>
            </a:r>
            <a:r>
              <a:rPr lang="en-GB" sz="1100" u="sng" dirty="0">
                <a:effectLst/>
                <a:ea typeface="Times New Roman" panose="02020603050405020304" pitchFamily="18" charset="0"/>
                <a:hlinkClick r:id="rId6">
                  <a:extLst>
                    <a:ext uri="{A12FA001-AC4F-418D-AE19-62706E023703}">
                      <ahyp:hlinkClr xmlns:ahyp="http://schemas.microsoft.com/office/drawing/2018/hyperlinkcolor" val="tx"/>
                    </a:ext>
                  </a:extLst>
                </a:hlinkClick>
              </a:rPr>
              <a:t>https://jw-marriott.marriott.com/destinations/</a:t>
            </a:r>
            <a:r>
              <a:rPr lang="en-GB" sz="1100" dirty="0">
                <a:effectLst/>
                <a:ea typeface="Times New Roman" panose="02020603050405020304" pitchFamily="18" charset="0"/>
              </a:rPr>
              <a:t> [Accessed 17 01 2023].</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a:effectLst/>
                <a:ea typeface="Times New Roman" panose="02020603050405020304" pitchFamily="18" charset="0"/>
              </a:rPr>
              <a:t>MARRIOT HOTEL MANILA, (2022). GUEST SERVICES DIRECTORY, Philippines: MARRIOTT HOTEL MANILA.</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marriott</a:t>
            </a:r>
            <a:r>
              <a:rPr lang="en-GB" sz="1100" dirty="0">
                <a:effectLst/>
                <a:ea typeface="Times New Roman" panose="02020603050405020304" pitchFamily="18" charset="0"/>
              </a:rPr>
              <a:t>, (2023). Marriott Bonvoy Benefits. [Online] Available at: </a:t>
            </a:r>
            <a:r>
              <a:rPr lang="en-GB" sz="1100" u="sng" dirty="0">
                <a:effectLst/>
                <a:ea typeface="Times New Roman" panose="02020603050405020304" pitchFamily="18" charset="0"/>
                <a:hlinkClick r:id="rId7">
                  <a:extLst>
                    <a:ext uri="{A12FA001-AC4F-418D-AE19-62706E023703}">
                      <ahyp:hlinkClr xmlns:ahyp="http://schemas.microsoft.com/office/drawing/2018/hyperlinkcolor" val="tx"/>
                    </a:ext>
                  </a:extLst>
                </a:hlinkClick>
              </a:rPr>
              <a:t>https://www.marriott.com/loyalty.mi</a:t>
            </a:r>
            <a:r>
              <a:rPr lang="en-GB" sz="1100" dirty="0">
                <a:effectLst/>
                <a:ea typeface="Times New Roman" panose="02020603050405020304" pitchFamily="18" charset="0"/>
              </a:rPr>
              <a:t> [Accessed 17 01 2023].</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marriott-hotels.marriott</a:t>
            </a:r>
            <a:r>
              <a:rPr lang="en-GB" sz="1100" dirty="0">
                <a:effectLst/>
                <a:ea typeface="Times New Roman" panose="02020603050405020304" pitchFamily="18" charset="0"/>
              </a:rPr>
              <a:t>, (2023). TRAVEL REINVENTED. [Online] Available at: </a:t>
            </a:r>
            <a:r>
              <a:rPr lang="en-GB" sz="1100" u="sng" dirty="0">
                <a:effectLst/>
                <a:ea typeface="Times New Roman" panose="02020603050405020304" pitchFamily="18" charset="0"/>
                <a:hlinkClick r:id="rId8">
                  <a:extLst>
                    <a:ext uri="{A12FA001-AC4F-418D-AE19-62706E023703}">
                      <ahyp:hlinkClr xmlns:ahyp="http://schemas.microsoft.com/office/drawing/2018/hyperlinkcolor" val="tx"/>
                    </a:ext>
                  </a:extLst>
                </a:hlinkClick>
              </a:rPr>
              <a:t>https://marriott-hotels.marriott.com/experience/</a:t>
            </a:r>
            <a:r>
              <a:rPr lang="en-GB" sz="1100" dirty="0">
                <a:effectLst/>
                <a:ea typeface="Times New Roman" panose="02020603050405020304" pitchFamily="18" charset="0"/>
              </a:rPr>
              <a:t> [Accessed 18 01 2023].</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a:effectLst/>
                <a:ea typeface="Times New Roman" panose="02020603050405020304" pitchFamily="18" charset="0"/>
              </a:rPr>
              <a:t>Reichheld, A., (2017). Through guests’ eyes, New York: Deloitte.</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repustate</a:t>
            </a:r>
            <a:r>
              <a:rPr lang="en-GB" sz="1100" dirty="0">
                <a:effectLst/>
                <a:ea typeface="Times New Roman" panose="02020603050405020304" pitchFamily="18" charset="0"/>
              </a:rPr>
              <a:t>, (2022). The Importance Of Guest Experience In Hospitality. [Online] Available at: </a:t>
            </a:r>
            <a:r>
              <a:rPr lang="en-GB" sz="1100" u="sng" dirty="0">
                <a:effectLst/>
                <a:ea typeface="Times New Roman" panose="02020603050405020304" pitchFamily="18" charset="0"/>
                <a:hlinkClick r:id="rId9">
                  <a:extLst>
                    <a:ext uri="{A12FA001-AC4F-418D-AE19-62706E023703}">
                      <ahyp:hlinkClr xmlns:ahyp="http://schemas.microsoft.com/office/drawing/2018/hyperlinkcolor" val="tx"/>
                    </a:ext>
                  </a:extLst>
                </a:hlinkClick>
              </a:rPr>
              <a:t>https://www.repustate.com/blog/guest-service-experience/#:~:text=Guest%20service%20experience%20is%20vital,impeccable%2C%20stress%2Dfree%20service</a:t>
            </a:r>
            <a:r>
              <a:rPr lang="en-GB" sz="1100" dirty="0">
                <a:effectLst/>
                <a:ea typeface="Times New Roman" panose="02020603050405020304" pitchFamily="18" charset="0"/>
              </a:rPr>
              <a:t>. [Accessed 18 01 2023].</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err="1">
                <a:effectLst/>
                <a:ea typeface="Times New Roman" panose="02020603050405020304" pitchFamily="18" charset="0"/>
              </a:rPr>
              <a:t>Tesone</a:t>
            </a:r>
            <a:r>
              <a:rPr lang="en-GB" sz="1100" dirty="0">
                <a:effectLst/>
                <a:ea typeface="Times New Roman" panose="02020603050405020304" pitchFamily="18" charset="0"/>
              </a:rPr>
              <a:t>, V. (2014) Principles of Management for the Hospitality Industry, Butterworth Heineman, Oxford. </a:t>
            </a:r>
            <a:endParaRPr lang="en-US" sz="1100" dirty="0">
              <a:effectLst/>
              <a:ea typeface="Times New Roman" panose="02020603050405020304" pitchFamily="18" charset="0"/>
            </a:endParaRPr>
          </a:p>
          <a:p>
            <a:pPr marL="0" marR="0" algn="just">
              <a:lnSpc>
                <a:spcPct val="150000"/>
              </a:lnSpc>
              <a:spcBef>
                <a:spcPts val="0"/>
              </a:spcBef>
              <a:spcAft>
                <a:spcPts val="0"/>
              </a:spcAft>
            </a:pPr>
            <a:r>
              <a:rPr lang="en-GB" sz="1100" dirty="0">
                <a:effectLst/>
                <a:ea typeface="Times New Roman" panose="02020603050405020304" pitchFamily="18" charset="0"/>
              </a:rPr>
              <a:t>Wood, R.C., (2015). Hospitality Management: a brief introduction, Sage, London. </a:t>
            </a:r>
            <a:endParaRPr lang="en-US" sz="1100" dirty="0">
              <a:effectLst/>
              <a:ea typeface="Times New Roman" panose="02020603050405020304" pitchFamily="18" charset="0"/>
            </a:endParaRPr>
          </a:p>
        </p:txBody>
      </p:sp>
    </p:spTree>
    <p:extLst>
      <p:ext uri="{BB962C8B-B14F-4D97-AF65-F5344CB8AC3E}">
        <p14:creationId xmlns:p14="http://schemas.microsoft.com/office/powerpoint/2010/main" val="1775145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94F055B-D391-44D3-A87A-BCD07BD5A3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{E221268F-5708-442A-B082-4B377E4DECA8}tf56219246_win32</Template>
  <TotalTime>49</TotalTime>
  <Words>3045</Words>
  <Application>Microsoft Office PowerPoint</Application>
  <PresentationFormat>Widescreen</PresentationFormat>
  <Paragraphs>120</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Avenir Next LT Pro Light</vt:lpstr>
      <vt:lpstr>Calibri</vt:lpstr>
      <vt:lpstr>Garamond</vt:lpstr>
      <vt:lpstr>Times New Roman</vt:lpstr>
      <vt:lpstr>SavonVTI</vt:lpstr>
      <vt:lpstr> BMIH4003 Hospitality &amp; Guest Services </vt:lpstr>
      <vt:lpstr>Table of Contents</vt:lpstr>
      <vt:lpstr>Introduction</vt:lpstr>
      <vt:lpstr>Hotel location of JW Marriot</vt:lpstr>
      <vt:lpstr>JW Marriot’s main consumers</vt:lpstr>
      <vt:lpstr>Nature, scope, and role of the guest services and facilities provided by JW Marriot</vt:lpstr>
      <vt:lpstr>Role and function of guests’ services </vt:lpstr>
      <vt:lpstr>Significance of hospitality and how hotels exceed guests’ expectations</vt:lpstr>
      <vt:lpstr>Contd…</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 </dc:title>
  <dc:creator>Srishti Sharma</dc:creator>
  <cp:lastModifiedBy>Lavinia Lenuta</cp:lastModifiedBy>
  <cp:revision>3</cp:revision>
  <dcterms:created xsi:type="dcterms:W3CDTF">2023-01-20T10:39:33Z</dcterms:created>
  <dcterms:modified xsi:type="dcterms:W3CDTF">2023-02-06T09:30:49Z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