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2" r:id="rId1"/>
    <p:sldMasterId id="2147483684" r:id="rId2"/>
  </p:sldMasterIdLst>
  <p:notesMasterIdLst>
    <p:notesMasterId r:id="rId26"/>
  </p:notesMasterIdLst>
  <p:sldIdLst>
    <p:sldId id="257" r:id="rId3"/>
    <p:sldId id="746" r:id="rId4"/>
    <p:sldId id="727" r:id="rId5"/>
    <p:sldId id="741" r:id="rId6"/>
    <p:sldId id="728" r:id="rId7"/>
    <p:sldId id="742" r:id="rId8"/>
    <p:sldId id="743" r:id="rId9"/>
    <p:sldId id="729" r:id="rId10"/>
    <p:sldId id="734" r:id="rId11"/>
    <p:sldId id="732" r:id="rId12"/>
    <p:sldId id="731" r:id="rId13"/>
    <p:sldId id="730" r:id="rId14"/>
    <p:sldId id="735" r:id="rId15"/>
    <p:sldId id="733" r:id="rId16"/>
    <p:sldId id="736" r:id="rId17"/>
    <p:sldId id="737" r:id="rId18"/>
    <p:sldId id="738" r:id="rId19"/>
    <p:sldId id="740" r:id="rId20"/>
    <p:sldId id="739" r:id="rId21"/>
    <p:sldId id="745" r:id="rId22"/>
    <p:sldId id="724" r:id="rId23"/>
    <p:sldId id="726" r:id="rId24"/>
    <p:sldId id="725"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65961C9-AEC1-4013-B6A7-D0AE9AB14D2C}" v="1" dt="2023-09-08T15:41:21.39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2824"/>
    <p:restoredTop sz="63036"/>
  </p:normalViewPr>
  <p:slideViewPr>
    <p:cSldViewPr snapToGrid="0" snapToObjects="1">
      <p:cViewPr varScale="1">
        <p:scale>
          <a:sx n="70" d="100"/>
          <a:sy n="70" d="100"/>
        </p:scale>
        <p:origin x="2280" y="72"/>
      </p:cViewPr>
      <p:guideLst/>
    </p:cSldViewPr>
  </p:slideViewPr>
  <p:notesTextViewPr>
    <p:cViewPr>
      <p:scale>
        <a:sx n="125" d="100"/>
        <a:sy n="125"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notesMaster" Target="notesMasters/notesMaster1.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microsoft.com/office/2015/10/relationships/revisionInfo" Target="revisionInfo.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viewProps" Target="viewProps.xml"/><Relationship Id="rId10" Type="http://schemas.openxmlformats.org/officeDocument/2006/relationships/slide" Target="slides/slide8.xml"/><Relationship Id="rId19" Type="http://schemas.openxmlformats.org/officeDocument/2006/relationships/slide" Target="slides/slide17.xml"/><Relationship Id="rId31" Type="http://schemas.microsoft.com/office/2016/11/relationships/changesInfo" Target="changesInfos/changesInfo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presProps" Target="presProps.xml"/><Relationship Id="rId30"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ul Tinkler" userId="bcebf29c-73c2-433d-80d2-6bad896374bf" providerId="ADAL" clId="{065961C9-AEC1-4013-B6A7-D0AE9AB14D2C}"/>
    <pc:docChg chg="custSel delSld modSld">
      <pc:chgData name="Paul Tinkler" userId="bcebf29c-73c2-433d-80d2-6bad896374bf" providerId="ADAL" clId="{065961C9-AEC1-4013-B6A7-D0AE9AB14D2C}" dt="2023-09-08T15:44:39.580" v="213" actId="6549"/>
      <pc:docMkLst>
        <pc:docMk/>
      </pc:docMkLst>
      <pc:sldChg chg="modSp mod">
        <pc:chgData name="Paul Tinkler" userId="bcebf29c-73c2-433d-80d2-6bad896374bf" providerId="ADAL" clId="{065961C9-AEC1-4013-B6A7-D0AE9AB14D2C}" dt="2023-09-08T15:34:02.114" v="60" actId="14100"/>
        <pc:sldMkLst>
          <pc:docMk/>
          <pc:sldMk cId="3922448629" sldId="257"/>
        </pc:sldMkLst>
        <pc:spChg chg="mod">
          <ac:chgData name="Paul Tinkler" userId="bcebf29c-73c2-433d-80d2-6bad896374bf" providerId="ADAL" clId="{065961C9-AEC1-4013-B6A7-D0AE9AB14D2C}" dt="2023-09-08T15:34:02.114" v="60" actId="14100"/>
          <ac:spMkLst>
            <pc:docMk/>
            <pc:sldMk cId="3922448629" sldId="257"/>
            <ac:spMk id="2" creationId="{3570C4C4-D4F9-AF47-9CE8-98B486B46F57}"/>
          </ac:spMkLst>
        </pc:spChg>
      </pc:sldChg>
      <pc:sldChg chg="del">
        <pc:chgData name="Paul Tinkler" userId="bcebf29c-73c2-433d-80d2-6bad896374bf" providerId="ADAL" clId="{065961C9-AEC1-4013-B6A7-D0AE9AB14D2C}" dt="2023-09-08T15:34:09.521" v="61" actId="47"/>
        <pc:sldMkLst>
          <pc:docMk/>
          <pc:sldMk cId="2224791002" sldId="609"/>
        </pc:sldMkLst>
      </pc:sldChg>
      <pc:sldChg chg="addSp modSp mod">
        <pc:chgData name="Paul Tinkler" userId="bcebf29c-73c2-433d-80d2-6bad896374bf" providerId="ADAL" clId="{065961C9-AEC1-4013-B6A7-D0AE9AB14D2C}" dt="2023-09-08T15:42:25.389" v="209" actId="1076"/>
        <pc:sldMkLst>
          <pc:docMk/>
          <pc:sldMk cId="3124393521" sldId="724"/>
        </pc:sldMkLst>
        <pc:spChg chg="add mod">
          <ac:chgData name="Paul Tinkler" userId="bcebf29c-73c2-433d-80d2-6bad896374bf" providerId="ADAL" clId="{065961C9-AEC1-4013-B6A7-D0AE9AB14D2C}" dt="2023-09-08T15:42:25.389" v="209" actId="1076"/>
          <ac:spMkLst>
            <pc:docMk/>
            <pc:sldMk cId="3124393521" sldId="724"/>
            <ac:spMk id="2" creationId="{62035AA6-B057-6A31-2DDA-025051F9A525}"/>
          </ac:spMkLst>
        </pc:spChg>
        <pc:spChg chg="mod">
          <ac:chgData name="Paul Tinkler" userId="bcebf29c-73c2-433d-80d2-6bad896374bf" providerId="ADAL" clId="{065961C9-AEC1-4013-B6A7-D0AE9AB14D2C}" dt="2023-09-08T15:41:09.516" v="146" actId="14100"/>
          <ac:spMkLst>
            <pc:docMk/>
            <pc:sldMk cId="3124393521" sldId="724"/>
            <ac:spMk id="9" creationId="{026855F1-54CD-3949-83C7-D1EBA7DBBE27}"/>
          </ac:spMkLst>
        </pc:spChg>
        <pc:picChg chg="mod">
          <ac:chgData name="Paul Tinkler" userId="bcebf29c-73c2-433d-80d2-6bad896374bf" providerId="ADAL" clId="{065961C9-AEC1-4013-B6A7-D0AE9AB14D2C}" dt="2023-09-08T15:42:20.411" v="208" actId="1076"/>
          <ac:picMkLst>
            <pc:docMk/>
            <pc:sldMk cId="3124393521" sldId="724"/>
            <ac:picMk id="6" creationId="{E32F50FD-A260-0740-95DC-3F1A4FF01981}"/>
          </ac:picMkLst>
        </pc:picChg>
      </pc:sldChg>
      <pc:sldChg chg="modSp mod">
        <pc:chgData name="Paul Tinkler" userId="bcebf29c-73c2-433d-80d2-6bad896374bf" providerId="ADAL" clId="{065961C9-AEC1-4013-B6A7-D0AE9AB14D2C}" dt="2023-09-08T15:44:39.580" v="213" actId="6549"/>
        <pc:sldMkLst>
          <pc:docMk/>
          <pc:sldMk cId="3301569275" sldId="725"/>
        </pc:sldMkLst>
        <pc:spChg chg="mod">
          <ac:chgData name="Paul Tinkler" userId="bcebf29c-73c2-433d-80d2-6bad896374bf" providerId="ADAL" clId="{065961C9-AEC1-4013-B6A7-D0AE9AB14D2C}" dt="2023-09-08T15:44:39.580" v="213" actId="6549"/>
          <ac:spMkLst>
            <pc:docMk/>
            <pc:sldMk cId="3301569275" sldId="725"/>
            <ac:spMk id="3" creationId="{00000000-0000-0000-0000-000000000000}"/>
          </ac:spMkLst>
        </pc:spChg>
      </pc:sldChg>
      <pc:sldChg chg="modSp mod">
        <pc:chgData name="Paul Tinkler" userId="bcebf29c-73c2-433d-80d2-6bad896374bf" providerId="ADAL" clId="{065961C9-AEC1-4013-B6A7-D0AE9AB14D2C}" dt="2023-09-08T15:43:11.641" v="211" actId="20577"/>
        <pc:sldMkLst>
          <pc:docMk/>
          <pc:sldMk cId="1785654045" sldId="726"/>
        </pc:sldMkLst>
        <pc:spChg chg="mod">
          <ac:chgData name="Paul Tinkler" userId="bcebf29c-73c2-433d-80d2-6bad896374bf" providerId="ADAL" clId="{065961C9-AEC1-4013-B6A7-D0AE9AB14D2C}" dt="2023-09-08T15:43:11.641" v="211" actId="20577"/>
          <ac:spMkLst>
            <pc:docMk/>
            <pc:sldMk cId="1785654045" sldId="726"/>
            <ac:spMk id="3" creationId="{00000000-0000-0000-0000-000000000000}"/>
          </ac:spMkLst>
        </pc:spChg>
      </pc:sldChg>
      <pc:sldChg chg="modSp mod">
        <pc:chgData name="Paul Tinkler" userId="bcebf29c-73c2-433d-80d2-6bad896374bf" providerId="ADAL" clId="{065961C9-AEC1-4013-B6A7-D0AE9AB14D2C}" dt="2023-09-08T15:35:22.154" v="103" actId="207"/>
        <pc:sldMkLst>
          <pc:docMk/>
          <pc:sldMk cId="4006335821" sldId="727"/>
        </pc:sldMkLst>
        <pc:spChg chg="mod">
          <ac:chgData name="Paul Tinkler" userId="bcebf29c-73c2-433d-80d2-6bad896374bf" providerId="ADAL" clId="{065961C9-AEC1-4013-B6A7-D0AE9AB14D2C}" dt="2023-09-08T15:35:22.154" v="103" actId="207"/>
          <ac:spMkLst>
            <pc:docMk/>
            <pc:sldMk cId="4006335821" sldId="727"/>
            <ac:spMk id="3" creationId="{794C0770-0B80-3D4F-9B2F-45DF0D7C261B}"/>
          </ac:spMkLst>
        </pc:spChg>
        <pc:spChg chg="mod">
          <ac:chgData name="Paul Tinkler" userId="bcebf29c-73c2-433d-80d2-6bad896374bf" providerId="ADAL" clId="{065961C9-AEC1-4013-B6A7-D0AE9AB14D2C}" dt="2023-09-08T15:35:14.071" v="101" actId="255"/>
          <ac:spMkLst>
            <pc:docMk/>
            <pc:sldMk cId="4006335821" sldId="727"/>
            <ac:spMk id="8" creationId="{BB9AC8D8-406F-1D48-B063-6916B1C19A01}"/>
          </ac:spMkLst>
        </pc:spChg>
      </pc:sldChg>
      <pc:sldChg chg="modNotesTx">
        <pc:chgData name="Paul Tinkler" userId="bcebf29c-73c2-433d-80d2-6bad896374bf" providerId="ADAL" clId="{065961C9-AEC1-4013-B6A7-D0AE9AB14D2C}" dt="2023-09-08T15:36:00.844" v="104" actId="313"/>
        <pc:sldMkLst>
          <pc:docMk/>
          <pc:sldMk cId="828292592" sldId="742"/>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390B107-C551-6747-8A6C-DB7F000DB9FE}" type="datetimeFigureOut">
              <a:rPr lang="en-US" smtClean="0"/>
              <a:t>9/8/2023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673EA98-E228-7446-9095-58D875B5B945}" type="slidenum">
              <a:rPr lang="en-US" smtClean="0"/>
              <a:t>‹#›</a:t>
            </a:fld>
            <a:endParaRPr lang="en-US"/>
          </a:p>
        </p:txBody>
      </p:sp>
    </p:spTree>
    <p:extLst>
      <p:ext uri="{BB962C8B-B14F-4D97-AF65-F5344CB8AC3E}">
        <p14:creationId xmlns:p14="http://schemas.microsoft.com/office/powerpoint/2010/main" val="2600274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s://pixfeeds.com/images/36/511357/1280-511357-1-difference-in-opinion.jpg" TargetMode="External"/><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1</a:t>
            </a:fld>
            <a:endParaRPr lang="en-US"/>
          </a:p>
        </p:txBody>
      </p:sp>
    </p:spTree>
    <p:extLst>
      <p:ext uri="{BB962C8B-B14F-4D97-AF65-F5344CB8AC3E}">
        <p14:creationId xmlns:p14="http://schemas.microsoft.com/office/powerpoint/2010/main" val="122734424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673EA98-E228-7446-9095-58D875B5B945}" type="slidenum">
              <a:rPr lang="en-US" smtClean="0"/>
              <a:t>2</a:t>
            </a:fld>
            <a:endParaRPr lang="en-US"/>
          </a:p>
        </p:txBody>
      </p:sp>
    </p:spTree>
    <p:extLst>
      <p:ext uri="{BB962C8B-B14F-4D97-AF65-F5344CB8AC3E}">
        <p14:creationId xmlns:p14="http://schemas.microsoft.com/office/powerpoint/2010/main" val="71179856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673EA98-E228-7446-9095-58D875B5B945}" type="slidenum">
              <a:rPr lang="en-US" smtClean="0"/>
              <a:t>3</a:t>
            </a:fld>
            <a:endParaRPr lang="en-US"/>
          </a:p>
        </p:txBody>
      </p:sp>
    </p:spTree>
    <p:extLst>
      <p:ext uri="{BB962C8B-B14F-4D97-AF65-F5344CB8AC3E}">
        <p14:creationId xmlns:p14="http://schemas.microsoft.com/office/powerpoint/2010/main" val="12641626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are ethics? </a:t>
            </a:r>
            <a:br>
              <a:rPr lang="en-GB" dirty="0"/>
            </a:br>
            <a:r>
              <a:rPr lang="en-GB" dirty="0"/>
              <a:t>A set of (often unspoken – and generally understood) moral principles relating to a specified group, field or form of conduct. A group of moral principles, standards of behaviour. </a:t>
            </a:r>
            <a:br>
              <a:rPr lang="en-GB" dirty="0"/>
            </a:br>
            <a:r>
              <a:rPr lang="en-GB" dirty="0"/>
              <a:t>A set of values regarding proper conduct in the workplace. </a:t>
            </a:r>
            <a:br>
              <a:rPr lang="en-GB" dirty="0"/>
            </a:br>
            <a:r>
              <a:rPr lang="en-GB" dirty="0"/>
              <a:t>Ethics on the job often deal with a code of conduct or a set of principles for BOTH the employer and the employee. </a:t>
            </a: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Personal ethics can differ widely from person to person.</a:t>
            </a:r>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Beliefs and values often motivate a person by defining what they see as being important. In turn, they influence a person’s attitudes, and how they behave.</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Ethical expectations constrain a person’s behaviour by providing expectations on how to behave. In other words, personal ethics are standards by which a person judges behaviour as being ‘right’ or ‘wrong’.</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Ethics</a:t>
            </a:r>
            <a:r>
              <a:rPr lang="en-GB" sz="1200" b="0" i="0" kern="1200" dirty="0">
                <a:solidFill>
                  <a:schemeClr val="tx1"/>
                </a:solidFill>
                <a:effectLst/>
                <a:latin typeface="+mn-lt"/>
                <a:ea typeface="+mn-ea"/>
                <a:cs typeface="+mn-cs"/>
              </a:rPr>
              <a:t>, also called </a:t>
            </a:r>
            <a:r>
              <a:rPr lang="en-GB" sz="1200" b="1" i="0" kern="1200" dirty="0">
                <a:solidFill>
                  <a:schemeClr val="tx1"/>
                </a:solidFill>
                <a:effectLst/>
                <a:latin typeface="+mn-lt"/>
                <a:ea typeface="+mn-ea"/>
                <a:cs typeface="+mn-cs"/>
              </a:rPr>
              <a:t>moral philosophy</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ie</a:t>
            </a:r>
            <a:r>
              <a:rPr lang="en-GB" sz="1200" b="0" i="0" kern="1200" dirty="0">
                <a:solidFill>
                  <a:schemeClr val="tx1"/>
                </a:solidFill>
                <a:effectLst/>
                <a:latin typeface="+mn-lt"/>
                <a:ea typeface="+mn-ea"/>
                <a:cs typeface="+mn-cs"/>
              </a:rPr>
              <a:t>, what is morally good and bad and morally right and wrong. The term is also applied to any system or theory of moral values or principles.  This may apply to religion/culture/professions or any group which may be characterised by a particular moral outlook.</a:t>
            </a: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4673EA98-E228-7446-9095-58D875B5B945}" type="slidenum">
              <a:rPr lang="en-US" smtClean="0"/>
              <a:t>5</a:t>
            </a:fld>
            <a:endParaRPr lang="en-US"/>
          </a:p>
        </p:txBody>
      </p:sp>
    </p:spTree>
    <p:extLst>
      <p:ext uri="{BB962C8B-B14F-4D97-AF65-F5344CB8AC3E}">
        <p14:creationId xmlns:p14="http://schemas.microsoft.com/office/powerpoint/2010/main" val="366458038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Professional Ethics</a:t>
            </a:r>
            <a:br>
              <a:rPr lang="en-GB" dirty="0"/>
            </a:br>
            <a:br>
              <a:rPr lang="en-GB" dirty="0"/>
            </a:br>
            <a:r>
              <a:rPr lang="en-GB" dirty="0"/>
              <a:t>Professional Manner includes but not restricted to:</a:t>
            </a:r>
            <a:br>
              <a:rPr lang="en-GB" dirty="0"/>
            </a:br>
            <a:r>
              <a:rPr lang="en-GB" dirty="0"/>
              <a:t>Politeness – i.e., refrain from profanity. Avoiding gossip.</a:t>
            </a:r>
          </a:p>
          <a:p>
            <a:r>
              <a:rPr lang="en-GB" dirty="0"/>
              <a:t>Proper time keeping</a:t>
            </a:r>
          </a:p>
          <a:p>
            <a:r>
              <a:rPr lang="en-GB" dirty="0"/>
              <a:t>Respect for colleagues and clients (you represent the organisation)</a:t>
            </a:r>
          </a:p>
          <a:p>
            <a:r>
              <a:rPr lang="en-GB" dirty="0"/>
              <a:t>Dependable</a:t>
            </a:r>
          </a:p>
          <a:p>
            <a:endParaRPr lang="en-GB" dirty="0"/>
          </a:p>
          <a:p>
            <a:r>
              <a:rPr lang="en-GB" dirty="0"/>
              <a:t>Personal Life </a:t>
            </a:r>
            <a:br>
              <a:rPr lang="en-GB" dirty="0"/>
            </a:br>
            <a:r>
              <a:rPr lang="en-GB" dirty="0"/>
              <a:t>Do not let what happens at home or in your personal life affect your work life. </a:t>
            </a:r>
            <a:br>
              <a:rPr lang="en-GB" dirty="0"/>
            </a:br>
            <a:r>
              <a:rPr lang="en-GB" dirty="0"/>
              <a:t>Is it a good idea to date someone that you work with? Why or why not?</a:t>
            </a:r>
          </a:p>
          <a:p>
            <a:endParaRPr lang="en-GB" dirty="0"/>
          </a:p>
          <a:p>
            <a:endParaRPr lang="en-GB" dirty="0"/>
          </a:p>
          <a:p>
            <a:endParaRPr lang="en-GB" dirty="0"/>
          </a:p>
          <a:p>
            <a:r>
              <a:rPr lang="en-GB" dirty="0"/>
              <a:t>Review the following video: https://</a:t>
            </a:r>
            <a:r>
              <a:rPr lang="en-GB" dirty="0" err="1"/>
              <a:t>www.youtube.com</a:t>
            </a:r>
            <a:r>
              <a:rPr lang="en-GB" dirty="0"/>
              <a:t>/</a:t>
            </a:r>
            <a:r>
              <a:rPr lang="en-GB" dirty="0" err="1"/>
              <a:t>watch?v</a:t>
            </a:r>
            <a:r>
              <a:rPr lang="en-GB" dirty="0"/>
              <a:t>=7dPWVjQSad4&amp;feature=</a:t>
            </a:r>
            <a:r>
              <a:rPr lang="en-GB" dirty="0" err="1"/>
              <a:t>youtu.be</a:t>
            </a:r>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4673EA98-E228-7446-9095-58D875B5B945}" type="slidenum">
              <a:rPr lang="en-US" smtClean="0"/>
              <a:t>6</a:t>
            </a:fld>
            <a:endParaRPr lang="en-US"/>
          </a:p>
        </p:txBody>
      </p:sp>
    </p:spTree>
    <p:extLst>
      <p:ext uri="{BB962C8B-B14F-4D97-AF65-F5344CB8AC3E}">
        <p14:creationId xmlns:p14="http://schemas.microsoft.com/office/powerpoint/2010/main" val="198845681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Responsibility - employees show up for work on time and work diligently to become familiar with job duties and perform them correctly </a:t>
            </a:r>
          </a:p>
          <a:p>
            <a:r>
              <a:rPr lang="en-GB" dirty="0"/>
              <a:t>Flexibility - employees can adjust to changes without complaining </a:t>
            </a:r>
          </a:p>
          <a:p>
            <a:r>
              <a:rPr lang="en-GB" dirty="0"/>
              <a:t>Honesty - employees admit their mistakes and find out how to prevent making them again </a:t>
            </a:r>
          </a:p>
          <a:p>
            <a:endParaRPr lang="en-GB" dirty="0"/>
          </a:p>
          <a:p>
            <a:r>
              <a:rPr lang="en-GB" dirty="0"/>
              <a:t>A reliable employee: </a:t>
            </a:r>
          </a:p>
          <a:p>
            <a:pPr marL="171450" indent="-171450">
              <a:buFont typeface="Arial" panose="020B0604020202020204" pitchFamily="34" charset="0"/>
              <a:buChar char="•"/>
            </a:pPr>
            <a:r>
              <a:rPr lang="en-GB" dirty="0"/>
              <a:t>Always punctual</a:t>
            </a:r>
          </a:p>
          <a:p>
            <a:pPr marL="171450" indent="-171450">
              <a:buFont typeface="Arial" panose="020B0604020202020204" pitchFamily="34" charset="0"/>
              <a:buChar char="•"/>
            </a:pPr>
            <a:r>
              <a:rPr lang="en-GB" dirty="0"/>
              <a:t>Keeps personal matters separate from business matters</a:t>
            </a:r>
          </a:p>
          <a:p>
            <a:pPr marL="171450" indent="-171450">
              <a:buFont typeface="Arial" panose="020B0604020202020204" pitchFamily="34" charset="0"/>
              <a:buChar char="•"/>
            </a:pPr>
            <a:r>
              <a:rPr lang="en-GB" dirty="0"/>
              <a:t>Works a full day</a:t>
            </a:r>
          </a:p>
          <a:p>
            <a:pPr marL="171450" indent="-171450">
              <a:buFont typeface="Arial" panose="020B0604020202020204" pitchFamily="34" charset="0"/>
              <a:buChar char="•"/>
            </a:pPr>
            <a:r>
              <a:rPr lang="en-GB" dirty="0"/>
              <a:t>Undertakes and completes assigned tasks without prompting</a:t>
            </a:r>
          </a:p>
          <a:p>
            <a:pPr marL="171450" indent="-171450">
              <a:buFont typeface="Arial" panose="020B0604020202020204" pitchFamily="34" charset="0"/>
              <a:buChar char="•"/>
            </a:pPr>
            <a:r>
              <a:rPr lang="en-GB" dirty="0"/>
              <a:t>Takes on extra work when necessary without complaint</a:t>
            </a:r>
          </a:p>
          <a:p>
            <a:pPr marL="171450" indent="-171450">
              <a:buFont typeface="Arial" panose="020B0604020202020204" pitchFamily="34" charset="0"/>
              <a:buChar char="•"/>
            </a:pPr>
            <a:r>
              <a:rPr lang="en-GB" dirty="0"/>
              <a:t>Achieves sufficient rest to enable to work effectively</a:t>
            </a:r>
          </a:p>
          <a:p>
            <a:pPr marL="171450" indent="-171450">
              <a:buFont typeface="Arial" panose="020B0604020202020204" pitchFamily="34" charset="0"/>
              <a:buChar char="•"/>
            </a:pPr>
            <a:r>
              <a:rPr lang="en-GB" dirty="0"/>
              <a:t>Ensures good personal, physical and mental health </a:t>
            </a:r>
          </a:p>
          <a:p>
            <a:endParaRPr lang="en-GB" dirty="0"/>
          </a:p>
          <a:p>
            <a:r>
              <a:rPr lang="en-GB" dirty="0"/>
              <a:t>Teamwork – employees work with a large team </a:t>
            </a:r>
          </a:p>
          <a:p>
            <a:r>
              <a:rPr lang="en-GB" dirty="0"/>
              <a:t>Commitment - the quality that supports all your abilities and skills to build a strong work ethic Excellence – employees make the most of opportunities to improve their abilities and learn new skills</a:t>
            </a:r>
            <a:endParaRPr lang="en-US" dirty="0"/>
          </a:p>
        </p:txBody>
      </p:sp>
      <p:sp>
        <p:nvSpPr>
          <p:cNvPr id="4" name="Slide Number Placeholder 3"/>
          <p:cNvSpPr>
            <a:spLocks noGrp="1"/>
          </p:cNvSpPr>
          <p:nvPr>
            <p:ph type="sldNum" sz="quarter" idx="5"/>
          </p:nvPr>
        </p:nvSpPr>
        <p:spPr/>
        <p:txBody>
          <a:bodyPr/>
          <a:lstStyle/>
          <a:p>
            <a:fld id="{4673EA98-E228-7446-9095-58D875B5B945}" type="slidenum">
              <a:rPr lang="en-US" smtClean="0"/>
              <a:t>7</a:t>
            </a:fld>
            <a:endParaRPr lang="en-US"/>
          </a:p>
        </p:txBody>
      </p:sp>
    </p:spTree>
    <p:extLst>
      <p:ext uri="{BB962C8B-B14F-4D97-AF65-F5344CB8AC3E}">
        <p14:creationId xmlns:p14="http://schemas.microsoft.com/office/powerpoint/2010/main" val="259083274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Lead a discussion on this to allow students to identify and compare personal ethics: </a:t>
            </a:r>
          </a:p>
          <a:p>
            <a:endParaRPr lang="en-US" dirty="0"/>
          </a:p>
          <a:p>
            <a:r>
              <a:rPr lang="en-US" dirty="0"/>
              <a:t>If we choose happiness, will it be our own or the happiness of all? </a:t>
            </a:r>
            <a:br>
              <a:rPr lang="en-US" dirty="0"/>
            </a:br>
            <a:r>
              <a:rPr lang="en-US" dirty="0"/>
              <a:t>What of the more particular questions that face us: is it right to be dishonest in a good cause? </a:t>
            </a:r>
            <a:br>
              <a:rPr lang="en-US" dirty="0"/>
            </a:br>
            <a:r>
              <a:rPr lang="en-US" dirty="0"/>
              <a:t>Can we justify living in opulence while elsewhere in the world people are starving? </a:t>
            </a:r>
            <a:br>
              <a:rPr lang="en-US" dirty="0"/>
            </a:br>
            <a:r>
              <a:rPr lang="en-US" dirty="0"/>
              <a:t>Is going to war justified in cases where it is likely that innocent people will be killed? </a:t>
            </a:r>
            <a:br>
              <a:rPr lang="en-US" dirty="0"/>
            </a:br>
            <a:r>
              <a:rPr lang="en-US" dirty="0"/>
              <a:t>Is it wrong to clone a human being or to destroy human embryos in medical research? </a:t>
            </a:r>
            <a:br>
              <a:rPr lang="en-US" dirty="0"/>
            </a:br>
            <a:r>
              <a:rPr lang="en-US" dirty="0"/>
              <a:t>What are our obligations, if any, to the generations of humans who will come after us and to the nonhuman animals with whom we share the planet?</a:t>
            </a:r>
          </a:p>
          <a:p>
            <a:endParaRPr lang="en-US" dirty="0"/>
          </a:p>
          <a:p>
            <a:r>
              <a:rPr lang="en-US" dirty="0"/>
              <a:t>Ethics deals with such questions at all levels. Its subject consists of the fundamental issues of practical decision making, and its major concerns include the nature of ultimate value and the standards by which human actions can be judged right or wrong.</a:t>
            </a:r>
          </a:p>
          <a:p>
            <a:endParaRPr lang="en-US" dirty="0"/>
          </a:p>
          <a:p>
            <a:r>
              <a:rPr lang="en-US" b="1" dirty="0"/>
              <a:t>Do personal ethics relate to where people work?</a:t>
            </a:r>
            <a:br>
              <a:rPr lang="en-US" b="1" dirty="0"/>
            </a:br>
            <a:r>
              <a:rPr lang="en-US" b="1" dirty="0"/>
              <a:t>If so how?</a:t>
            </a:r>
            <a:br>
              <a:rPr lang="en-US" b="1" dirty="0"/>
            </a:br>
            <a:r>
              <a:rPr lang="en-US" b="1" dirty="0"/>
              <a:t>What are the parallels between personal and work/</a:t>
            </a:r>
            <a:r>
              <a:rPr lang="en-US" b="1" dirty="0" err="1"/>
              <a:t>organisation</a:t>
            </a:r>
            <a:r>
              <a:rPr lang="en-US" b="1" dirty="0"/>
              <a:t> ethics? </a:t>
            </a:r>
          </a:p>
          <a:p>
            <a:r>
              <a:rPr lang="en-US" b="1" dirty="0"/>
              <a:t>Is this subtle or more obvious once the connection is made?</a:t>
            </a:r>
          </a:p>
          <a:p>
            <a:endParaRPr lang="en-US" dirty="0"/>
          </a:p>
        </p:txBody>
      </p:sp>
      <p:sp>
        <p:nvSpPr>
          <p:cNvPr id="4" name="Slide Number Placeholder 3"/>
          <p:cNvSpPr>
            <a:spLocks noGrp="1"/>
          </p:cNvSpPr>
          <p:nvPr>
            <p:ph type="sldNum" sz="quarter" idx="5"/>
          </p:nvPr>
        </p:nvSpPr>
        <p:spPr/>
        <p:txBody>
          <a:bodyPr/>
          <a:lstStyle/>
          <a:p>
            <a:fld id="{4673EA98-E228-7446-9095-58D875B5B945}" type="slidenum">
              <a:rPr lang="en-US" smtClean="0"/>
              <a:t>8</a:t>
            </a:fld>
            <a:endParaRPr lang="en-US"/>
          </a:p>
        </p:txBody>
      </p:sp>
    </p:spTree>
    <p:extLst>
      <p:ext uri="{BB962C8B-B14F-4D97-AF65-F5344CB8AC3E}">
        <p14:creationId xmlns:p14="http://schemas.microsoft.com/office/powerpoint/2010/main" val="114236152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Oxfam example above, no doubt about what the organisational commitment is.</a:t>
            </a:r>
            <a:br>
              <a:rPr lang="en-GB" sz="1200" b="0" i="0" kern="1200" dirty="0">
                <a:solidFill>
                  <a:schemeClr val="tx1"/>
                </a:solidFill>
                <a:effectLst/>
                <a:latin typeface="+mn-lt"/>
                <a:ea typeface="+mn-ea"/>
                <a:cs typeface="+mn-cs"/>
              </a:rPr>
            </a:b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What does Oxfam represent with the logo and statement?</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How do the values of Oxfam evidence?</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”Oxfam takes a rights-based approach to its development, humanitarian and campaign work. We believe that all people are entitled to decent work and income security and to essential services such as health and education, and that everyone should have gender equality, security from conflict and disasters, and be able to participate in social and political life. This section outlines some of the methods, approaches and partnerships we undertake to achieve these aims.”</a:t>
            </a:r>
          </a:p>
          <a:p>
            <a:endParaRPr lang="en-GB" sz="1200" b="0" i="0" kern="1200" dirty="0">
              <a:solidFill>
                <a:schemeClr val="tx1"/>
              </a:solidFill>
              <a:effectLst/>
              <a:latin typeface="+mn-lt"/>
              <a:ea typeface="+mn-ea"/>
              <a:cs typeface="+mn-cs"/>
            </a:endParaRPr>
          </a:p>
          <a:p>
            <a:r>
              <a:rPr lang="en-US" dirty="0"/>
              <a:t>https://policy-</a:t>
            </a:r>
            <a:r>
              <a:rPr lang="en-US" dirty="0" err="1"/>
              <a:t>practice.oxfam.org.uk</a:t>
            </a:r>
            <a:r>
              <a:rPr lang="en-US" dirty="0"/>
              <a:t>/our-approach</a:t>
            </a:r>
          </a:p>
        </p:txBody>
      </p:sp>
      <p:sp>
        <p:nvSpPr>
          <p:cNvPr id="4" name="Slide Number Placeholder 3"/>
          <p:cNvSpPr>
            <a:spLocks noGrp="1"/>
          </p:cNvSpPr>
          <p:nvPr>
            <p:ph type="sldNum" sz="quarter" idx="5"/>
          </p:nvPr>
        </p:nvSpPr>
        <p:spPr/>
        <p:txBody>
          <a:bodyPr/>
          <a:lstStyle/>
          <a:p>
            <a:fld id="{4673EA98-E228-7446-9095-58D875B5B945}" type="slidenum">
              <a:rPr lang="en-US" smtClean="0"/>
              <a:t>9</a:t>
            </a:fld>
            <a:endParaRPr lang="en-US"/>
          </a:p>
        </p:txBody>
      </p:sp>
    </p:spTree>
    <p:extLst>
      <p:ext uri="{BB962C8B-B14F-4D97-AF65-F5344CB8AC3E}">
        <p14:creationId xmlns:p14="http://schemas.microsoft.com/office/powerpoint/2010/main" val="77677440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These basic universal requirements are refined further through:</a:t>
            </a:r>
            <a:br>
              <a:rPr lang="en-US" dirty="0"/>
            </a:br>
            <a:endParaRPr lang="en-US" dirty="0"/>
          </a:p>
          <a:p>
            <a:r>
              <a:rPr lang="en-US" sz="1200" b="1" dirty="0"/>
              <a:t>Openness to change</a:t>
            </a:r>
            <a:br>
              <a:rPr lang="en-US" sz="1200" dirty="0"/>
            </a:br>
            <a:r>
              <a:rPr lang="en-GB" sz="1200" b="0" i="0" kern="1200" dirty="0">
                <a:solidFill>
                  <a:schemeClr val="tx1"/>
                </a:solidFill>
                <a:effectLst/>
                <a:latin typeface="+mn-lt"/>
                <a:ea typeface="+mn-ea"/>
                <a:cs typeface="+mn-cs"/>
              </a:rPr>
              <a:t>Controlling one's own impulses and behaviour, according to social norms and expectations.</a:t>
            </a:r>
            <a:br>
              <a:rPr lang="en-US" sz="1200" dirty="0"/>
            </a:br>
            <a:br>
              <a:rPr lang="en-US" sz="1200" dirty="0"/>
            </a:br>
            <a:r>
              <a:rPr lang="en-US" sz="1200" b="1" dirty="0"/>
              <a:t>Self-Transcending</a:t>
            </a:r>
            <a:br>
              <a:rPr lang="en-US" sz="1200" dirty="0"/>
            </a:br>
            <a:r>
              <a:rPr lang="en-GB" sz="1200" b="0" i="0" kern="1200" dirty="0">
                <a:solidFill>
                  <a:schemeClr val="tx1"/>
                </a:solidFill>
                <a:effectLst/>
                <a:latin typeface="+mn-lt"/>
                <a:ea typeface="+mn-ea"/>
                <a:cs typeface="+mn-cs"/>
              </a:rPr>
              <a:t>promoting the wellbeing of society and nature above one's own interests, highlighting the acceptance of others as equals, as well as a concern for their wellbeing.</a:t>
            </a:r>
            <a:br>
              <a:rPr lang="en-US" sz="1200" dirty="0"/>
            </a:br>
            <a:br>
              <a:rPr lang="en-US" sz="1200" dirty="0"/>
            </a:br>
            <a:r>
              <a:rPr lang="en-US" sz="1200" b="1" dirty="0"/>
              <a:t>Conservation</a:t>
            </a:r>
          </a:p>
          <a:p>
            <a:r>
              <a:rPr lang="en-GB" sz="1200" b="0" i="0" kern="1200" dirty="0">
                <a:solidFill>
                  <a:schemeClr val="tx1"/>
                </a:solidFill>
                <a:effectLst/>
                <a:latin typeface="+mn-lt"/>
                <a:ea typeface="+mn-ea"/>
                <a:cs typeface="+mn-cs"/>
              </a:rPr>
              <a:t>preserving stability and security in relations with one's surroundings, with the emphasis on subservient self-repression, the preservation of traditional practices and protecting stability.</a:t>
            </a:r>
            <a:endParaRPr lang="en-US" sz="1200" dirty="0"/>
          </a:p>
          <a:p>
            <a:endParaRPr lang="en-US" sz="1200" dirty="0"/>
          </a:p>
          <a:p>
            <a:r>
              <a:rPr lang="en-US" sz="1200" b="1" dirty="0"/>
              <a:t>Self-Enhancement</a:t>
            </a:r>
          </a:p>
          <a:p>
            <a:r>
              <a:rPr lang="en-GB" sz="1200" b="0" i="0" kern="1200" dirty="0">
                <a:solidFill>
                  <a:schemeClr val="tx1"/>
                </a:solidFill>
                <a:effectLst/>
                <a:latin typeface="+mn-lt"/>
                <a:ea typeface="+mn-ea"/>
                <a:cs typeface="+mn-cs"/>
              </a:rPr>
              <a:t>Promoting self-interest at the expense of others, emphasising the search for personal success and dominance over others.</a:t>
            </a:r>
            <a:endParaRPr lang="en-US" b="1" dirty="0"/>
          </a:p>
          <a:p>
            <a:endParaRPr lang="en-US" dirty="0"/>
          </a:p>
          <a:p>
            <a:r>
              <a:rPr lang="en-US" dirty="0"/>
              <a:t>https://i2s.anu.edu.au/resources/</a:t>
            </a:r>
            <a:r>
              <a:rPr lang="en-US" dirty="0" err="1"/>
              <a:t>schwartz</a:t>
            </a:r>
            <a:r>
              <a:rPr lang="en-US" dirty="0"/>
              <a:t>-theory-basic-values</a:t>
            </a:r>
          </a:p>
        </p:txBody>
      </p:sp>
      <p:sp>
        <p:nvSpPr>
          <p:cNvPr id="4" name="Slide Number Placeholder 3"/>
          <p:cNvSpPr>
            <a:spLocks noGrp="1"/>
          </p:cNvSpPr>
          <p:nvPr>
            <p:ph type="sldNum" sz="quarter" idx="5"/>
          </p:nvPr>
        </p:nvSpPr>
        <p:spPr/>
        <p:txBody>
          <a:bodyPr/>
          <a:lstStyle/>
          <a:p>
            <a:fld id="{4673EA98-E228-7446-9095-58D875B5B945}" type="slidenum">
              <a:rPr lang="en-US" smtClean="0"/>
              <a:t>10</a:t>
            </a:fld>
            <a:endParaRPr lang="en-US"/>
          </a:p>
        </p:txBody>
      </p:sp>
    </p:spTree>
    <p:extLst>
      <p:ext uri="{BB962C8B-B14F-4D97-AF65-F5344CB8AC3E}">
        <p14:creationId xmlns:p14="http://schemas.microsoft.com/office/powerpoint/2010/main" val="372151495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Theory of basic human values distinguishes 10 values; the borders between each motivator is artificial and one value flows into the next, which can be seen by the following shared motivational emphases:</a:t>
            </a:r>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“Self-Direction –independent thought and action–choosing, creating, exploring.”</a:t>
            </a:r>
          </a:p>
          <a:p>
            <a:r>
              <a:rPr lang="en-GB" sz="1200" b="0" i="0" kern="1200" dirty="0">
                <a:solidFill>
                  <a:schemeClr val="tx1"/>
                </a:solidFill>
                <a:effectLst/>
                <a:latin typeface="+mn-lt"/>
                <a:ea typeface="+mn-ea"/>
                <a:cs typeface="+mn-cs"/>
              </a:rPr>
              <a:t>“Stimulation –excitement, novelty, and challenge in life.”</a:t>
            </a:r>
          </a:p>
          <a:p>
            <a:r>
              <a:rPr lang="en-GB" sz="1200" b="0" i="0" kern="1200" dirty="0">
                <a:solidFill>
                  <a:schemeClr val="tx1"/>
                </a:solidFill>
                <a:effectLst/>
                <a:latin typeface="+mn-lt"/>
                <a:ea typeface="+mn-ea"/>
                <a:cs typeface="+mn-cs"/>
              </a:rPr>
              <a:t>“Hedonism –: pleasure or sensuous gratification for oneself.”</a:t>
            </a:r>
          </a:p>
          <a:p>
            <a:r>
              <a:rPr lang="en-GB" sz="1200" b="0" i="0" kern="1200" dirty="0">
                <a:solidFill>
                  <a:schemeClr val="tx1"/>
                </a:solidFill>
                <a:effectLst/>
                <a:latin typeface="+mn-lt"/>
                <a:ea typeface="+mn-ea"/>
                <a:cs typeface="+mn-cs"/>
              </a:rPr>
              <a:t>“Achievement –personal success through demonstrating competence according to social standards.”</a:t>
            </a:r>
          </a:p>
          <a:p>
            <a:r>
              <a:rPr lang="en-GB" sz="1200" b="0" i="0" kern="1200" dirty="0">
                <a:solidFill>
                  <a:schemeClr val="tx1"/>
                </a:solidFill>
                <a:effectLst/>
                <a:latin typeface="+mn-lt"/>
                <a:ea typeface="+mn-ea"/>
                <a:cs typeface="+mn-cs"/>
              </a:rPr>
              <a:t>“Power –social status and prestige, control or dominance over people and resources.”</a:t>
            </a:r>
          </a:p>
          <a:p>
            <a:r>
              <a:rPr lang="en-GB" sz="1200" b="0" i="0" kern="1200" dirty="0">
                <a:solidFill>
                  <a:schemeClr val="tx1"/>
                </a:solidFill>
                <a:effectLst/>
                <a:latin typeface="+mn-lt"/>
                <a:ea typeface="+mn-ea"/>
                <a:cs typeface="+mn-cs"/>
              </a:rPr>
              <a:t>“Security –safety, harmony, and stability of society, of relationships, and of self.”</a:t>
            </a:r>
          </a:p>
          <a:p>
            <a:r>
              <a:rPr lang="en-GB" sz="1200" b="0" i="0" kern="1200" dirty="0">
                <a:solidFill>
                  <a:schemeClr val="tx1"/>
                </a:solidFill>
                <a:effectLst/>
                <a:latin typeface="+mn-lt"/>
                <a:ea typeface="+mn-ea"/>
                <a:cs typeface="+mn-cs"/>
              </a:rPr>
              <a:t>“Conformity –restraint of actions, inclinations, and impulses likely to upset or harm others and violate social expectations or norms.”</a:t>
            </a:r>
          </a:p>
          <a:p>
            <a:r>
              <a:rPr lang="en-GB" sz="1200" b="0" i="0" kern="1200" dirty="0">
                <a:solidFill>
                  <a:schemeClr val="tx1"/>
                </a:solidFill>
                <a:effectLst/>
                <a:latin typeface="+mn-lt"/>
                <a:ea typeface="+mn-ea"/>
                <a:cs typeface="+mn-cs"/>
              </a:rPr>
              <a:t>“Tradition –respect, commitment, and acceptance of the customs and ideas that one’s culture or religion provides.”</a:t>
            </a:r>
          </a:p>
          <a:p>
            <a:r>
              <a:rPr lang="en-GB" sz="1200" b="0" i="0" kern="1200" dirty="0">
                <a:solidFill>
                  <a:schemeClr val="tx1"/>
                </a:solidFill>
                <a:effectLst/>
                <a:latin typeface="+mn-lt"/>
                <a:ea typeface="+mn-ea"/>
                <a:cs typeface="+mn-cs"/>
              </a:rPr>
              <a:t>“Benevolence –preserving and enhancing the welfare of those with whom one is in frequent personal contact (the ‘in-group’).”</a:t>
            </a:r>
          </a:p>
          <a:p>
            <a:r>
              <a:rPr lang="en-GB" sz="1200" b="0" i="0" kern="1200" dirty="0">
                <a:solidFill>
                  <a:schemeClr val="tx1"/>
                </a:solidFill>
                <a:effectLst/>
                <a:latin typeface="+mn-lt"/>
                <a:ea typeface="+mn-ea"/>
                <a:cs typeface="+mn-cs"/>
              </a:rPr>
              <a:t>“Universalism –understanding, appreciation, tolerance, and protection for the welfare of all people and for nature.”</a:t>
            </a:r>
          </a:p>
          <a:p>
            <a:endParaRPr lang="en-US" dirty="0"/>
          </a:p>
        </p:txBody>
      </p:sp>
      <p:sp>
        <p:nvSpPr>
          <p:cNvPr id="4" name="Slide Number Placeholder 3"/>
          <p:cNvSpPr>
            <a:spLocks noGrp="1"/>
          </p:cNvSpPr>
          <p:nvPr>
            <p:ph type="sldNum" sz="quarter" idx="5"/>
          </p:nvPr>
        </p:nvSpPr>
        <p:spPr/>
        <p:txBody>
          <a:bodyPr/>
          <a:lstStyle/>
          <a:p>
            <a:fld id="{4673EA98-E228-7446-9095-58D875B5B945}" type="slidenum">
              <a:rPr lang="en-US" smtClean="0"/>
              <a:t>11</a:t>
            </a:fld>
            <a:endParaRPr lang="en-US"/>
          </a:p>
        </p:txBody>
      </p:sp>
    </p:spTree>
    <p:extLst>
      <p:ext uri="{BB962C8B-B14F-4D97-AF65-F5344CB8AC3E}">
        <p14:creationId xmlns:p14="http://schemas.microsoft.com/office/powerpoint/2010/main" val="289457457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Values are stable long-lasting beliefs about what is important to a person. </a:t>
            </a:r>
            <a:br>
              <a:rPr lang="en-GB" sz="1200" b="0" i="0" kern="1200" dirty="0">
                <a:solidFill>
                  <a:schemeClr val="tx1"/>
                </a:solidFill>
                <a:effectLst/>
                <a:latin typeface="+mn-lt"/>
                <a:ea typeface="+mn-ea"/>
                <a:cs typeface="+mn-cs"/>
              </a:rPr>
            </a:b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They become standards by which people order their lives and make their choices.</a:t>
            </a:r>
          </a:p>
          <a:p>
            <a:r>
              <a:rPr lang="en-GB" sz="1200" b="0" i="0" kern="1200" dirty="0">
                <a:solidFill>
                  <a:schemeClr val="tx1"/>
                </a:solidFill>
                <a:effectLst/>
                <a:latin typeface="+mn-lt"/>
                <a:ea typeface="+mn-ea"/>
                <a:cs typeface="+mn-cs"/>
              </a:rPr>
              <a:t>A belief will develop into a value when the person’s commitment to it grows and they see it as being important.</a:t>
            </a:r>
          </a:p>
          <a:p>
            <a:r>
              <a:rPr lang="en-GB" sz="1200" b="0" i="0" kern="1200" dirty="0">
                <a:solidFill>
                  <a:schemeClr val="tx1"/>
                </a:solidFill>
                <a:effectLst/>
                <a:latin typeface="+mn-lt"/>
                <a:ea typeface="+mn-ea"/>
                <a:cs typeface="+mn-cs"/>
              </a:rPr>
              <a:t>It is possible to categorise beliefs into different types of values – examples include values that relate to happiness, wealth, career success or family. </a:t>
            </a:r>
          </a:p>
          <a:p>
            <a:r>
              <a:rPr lang="en-GB" sz="1200" b="0" i="0" kern="1200" dirty="0">
                <a:solidFill>
                  <a:schemeClr val="tx1"/>
                </a:solidFill>
                <a:effectLst/>
                <a:latin typeface="+mn-lt"/>
                <a:ea typeface="+mn-ea"/>
                <a:cs typeface="+mn-cs"/>
              </a:rPr>
              <a:t>A person must be able to articulate their values in order to make clear, rational, responsible and consistent decisions.</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Values</a:t>
            </a:r>
          </a:p>
          <a:p>
            <a:r>
              <a:rPr lang="en-GB" sz="1200" b="0" i="0" kern="1200" dirty="0">
                <a:solidFill>
                  <a:schemeClr val="tx1"/>
                </a:solidFill>
                <a:effectLst/>
                <a:latin typeface="+mn-lt"/>
                <a:ea typeface="+mn-ea"/>
                <a:cs typeface="+mn-cs"/>
              </a:rPr>
              <a:t>Are beliefs linked inextricably to affect. When values are activated, they become infused with feeling.</a:t>
            </a:r>
          </a:p>
          <a:p>
            <a:r>
              <a:rPr lang="en-GB" sz="1200" b="0" i="0" kern="1200" dirty="0">
                <a:solidFill>
                  <a:schemeClr val="tx1"/>
                </a:solidFill>
                <a:effectLst/>
                <a:latin typeface="+mn-lt"/>
                <a:ea typeface="+mn-ea"/>
                <a:cs typeface="+mn-cs"/>
              </a:rPr>
              <a:t>Refer to desirable goals that motivate action.</a:t>
            </a:r>
          </a:p>
          <a:p>
            <a:r>
              <a:rPr lang="en-GB" sz="1200" b="0" i="0" kern="1200" dirty="0">
                <a:solidFill>
                  <a:schemeClr val="tx1"/>
                </a:solidFill>
                <a:effectLst/>
                <a:latin typeface="+mn-lt"/>
                <a:ea typeface="+mn-ea"/>
                <a:cs typeface="+mn-cs"/>
              </a:rPr>
              <a:t>Transcend specific actions and situations. </a:t>
            </a:r>
          </a:p>
          <a:p>
            <a:r>
              <a:rPr lang="en-GB" sz="1200" b="0" i="0" kern="1200" dirty="0">
                <a:solidFill>
                  <a:schemeClr val="tx1"/>
                </a:solidFill>
                <a:effectLst/>
                <a:latin typeface="+mn-lt"/>
                <a:ea typeface="+mn-ea"/>
                <a:cs typeface="+mn-cs"/>
              </a:rPr>
              <a:t>Serve as standards or criteria. </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Guide the selection or evaluation of actions, policies, people, and events. People decide what is good or bad, justified or illegitimate, worth doing or avoiding, based on possible consequences for their cherished values. But the impact of values in everyday decisions is rarely conscious. Values enter awareness when the actions or judgments one is considering have conflicting implications for different values one cherishes.</a:t>
            </a:r>
          </a:p>
          <a:p>
            <a:r>
              <a:rPr lang="en-GB" sz="1200" b="0" i="0" kern="1200" dirty="0">
                <a:solidFill>
                  <a:schemeClr val="tx1"/>
                </a:solidFill>
                <a:effectLst/>
                <a:latin typeface="+mn-lt"/>
                <a:ea typeface="+mn-ea"/>
                <a:cs typeface="+mn-cs"/>
              </a:rPr>
              <a:t>Are ordered by importance relative to one another. People’s values form an ordered system of priorities that characterize them as individuals.</a:t>
            </a:r>
          </a:p>
          <a:p>
            <a:r>
              <a:rPr lang="en-GB" sz="1200" b="0" i="0" kern="1200" dirty="0">
                <a:solidFill>
                  <a:schemeClr val="tx1"/>
                </a:solidFill>
                <a:effectLst/>
                <a:latin typeface="+mn-lt"/>
                <a:ea typeface="+mn-ea"/>
                <a:cs typeface="+mn-cs"/>
              </a:rPr>
              <a:t>“The relative importance of multiple values guides action. Any attitude or behaviour typically has implications for more than one value. </a:t>
            </a:r>
          </a:p>
          <a:p>
            <a:endParaRPr lang="en-GB"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(Schwarz, 2012)</a:t>
            </a:r>
            <a:endParaRPr lang="en-GB" sz="1200" b="0" i="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4673EA98-E228-7446-9095-58D875B5B945}" type="slidenum">
              <a:rPr lang="en-US" smtClean="0"/>
              <a:t>12</a:t>
            </a:fld>
            <a:endParaRPr lang="en-US"/>
          </a:p>
        </p:txBody>
      </p:sp>
    </p:spTree>
    <p:extLst>
      <p:ext uri="{BB962C8B-B14F-4D97-AF65-F5344CB8AC3E}">
        <p14:creationId xmlns:p14="http://schemas.microsoft.com/office/powerpoint/2010/main" val="90913457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The term ‘attitude’ refers to an individual’s mental state, which is based on his/her beliefs or value system, emotions, and the tendency to act in a certain way. One’s attitude reflects how one thinks, feels, and behaves in a given situation.</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Attitude is composed of three components, which include cognitive component, affective/emotional component, and behavioural component. Basically, the cognitive component is based on the information or knowledge, whereas affective component is based on the feelings. The behavioural component reflects how the attitude affects the way we act or behave.</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Attitudes are formed over the years by various means. Sometimes based on experiences. At times, they might be acquired from other people. Our attitude might be based on the truth, or what we might consider to be the truth. It is possible for people to change their attitude. For that, one would need to change the way he/she thinks, feels, or behaves. However, changing the way one feels is not that easy. The affective component of attitude is powerful and difficult to control. Hence, one should first make an effort to change the cognitive (thinking) and behavioural component.</a:t>
            </a:r>
          </a:p>
          <a:p>
            <a:endParaRPr lang="en-GB" sz="1200" b="0" i="0" kern="1200" dirty="0">
              <a:solidFill>
                <a:schemeClr val="tx1"/>
              </a:solidFill>
              <a:effectLst/>
              <a:latin typeface="+mn-lt"/>
              <a:ea typeface="+mn-ea"/>
              <a:cs typeface="+mn-cs"/>
            </a:endParaRPr>
          </a:p>
          <a:p>
            <a:br>
              <a:rPr lang="en-GB" sz="1200" b="0" i="0" kern="1200" dirty="0">
                <a:solidFill>
                  <a:schemeClr val="tx1"/>
                </a:solidFill>
                <a:effectLst/>
                <a:latin typeface="+mn-lt"/>
                <a:ea typeface="+mn-ea"/>
                <a:cs typeface="+mn-cs"/>
                <a:hlinkClick r:id="rId3"/>
              </a:rPr>
            </a:br>
            <a:endParaRPr lang="en-GB" sz="1200" b="0" i="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4673EA98-E228-7446-9095-58D875B5B945}" type="slidenum">
              <a:rPr lang="en-US" smtClean="0"/>
              <a:t>13</a:t>
            </a:fld>
            <a:endParaRPr lang="en-US"/>
          </a:p>
        </p:txBody>
      </p:sp>
    </p:spTree>
    <p:extLst>
      <p:ext uri="{BB962C8B-B14F-4D97-AF65-F5344CB8AC3E}">
        <p14:creationId xmlns:p14="http://schemas.microsoft.com/office/powerpoint/2010/main" val="353155347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kern="1200" dirty="0">
                <a:solidFill>
                  <a:schemeClr val="tx1"/>
                </a:solidFill>
                <a:effectLst/>
                <a:latin typeface="+mn-lt"/>
                <a:ea typeface="+mn-ea"/>
                <a:cs typeface="+mn-cs"/>
              </a:rPr>
              <a:t>What is attitude?</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Attitudes are the mental dispositions people have towards others and the current circumstances before making decisions that result in behaviour. </a:t>
            </a:r>
            <a:br>
              <a:rPr lang="en-GB" sz="1200" b="0" i="0" kern="1200" dirty="0">
                <a:solidFill>
                  <a:schemeClr val="tx1"/>
                </a:solidFill>
                <a:effectLst/>
                <a:latin typeface="+mn-lt"/>
                <a:ea typeface="+mn-ea"/>
                <a:cs typeface="+mn-cs"/>
              </a:rPr>
            </a:b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People primarily form their attitudes from underlying values and beliefs.</a:t>
            </a:r>
          </a:p>
          <a:p>
            <a:r>
              <a:rPr lang="en-GB" sz="1200" b="0" i="0" kern="1200" dirty="0">
                <a:solidFill>
                  <a:schemeClr val="tx1"/>
                </a:solidFill>
                <a:effectLst/>
                <a:latin typeface="+mn-lt"/>
                <a:ea typeface="+mn-ea"/>
                <a:cs typeface="+mn-cs"/>
              </a:rPr>
              <a:t>However, factors which may not have been internalised as beliefs and values can still influence a person’s attitudes at the point of decision-making. </a:t>
            </a:r>
            <a:br>
              <a:rPr lang="en-GB" sz="1200" b="0" i="0" kern="1200" dirty="0">
                <a:solidFill>
                  <a:schemeClr val="tx1"/>
                </a:solidFill>
                <a:effectLst/>
                <a:latin typeface="+mn-lt"/>
                <a:ea typeface="+mn-ea"/>
                <a:cs typeface="+mn-cs"/>
              </a:rPr>
            </a:b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Typical influences include the desire to </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please, </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political correctness, </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convenience, </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peer pressure, and </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psychological stressors.</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Positive Attitude Traits</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Confidence</a:t>
            </a:r>
            <a:br>
              <a:rPr lang="en-GB" dirty="0"/>
            </a:br>
            <a:r>
              <a:rPr lang="en-GB" sz="1200" b="0" i="0" kern="1200" dirty="0">
                <a:solidFill>
                  <a:schemeClr val="tx1"/>
                </a:solidFill>
                <a:effectLst/>
                <a:latin typeface="+mn-lt"/>
                <a:ea typeface="+mn-ea"/>
                <a:cs typeface="+mn-cs"/>
              </a:rPr>
              <a:t>Optimism</a:t>
            </a:r>
            <a:br>
              <a:rPr lang="en-GB" dirty="0"/>
            </a:br>
            <a:r>
              <a:rPr lang="en-GB" sz="1200" b="0" i="0" kern="1200" dirty="0">
                <a:solidFill>
                  <a:schemeClr val="tx1"/>
                </a:solidFill>
                <a:effectLst/>
                <a:latin typeface="+mn-lt"/>
                <a:ea typeface="+mn-ea"/>
                <a:cs typeface="+mn-cs"/>
              </a:rPr>
              <a:t>Cheerfulness/Happiness</a:t>
            </a:r>
            <a:br>
              <a:rPr lang="en-GB" dirty="0"/>
            </a:br>
            <a:r>
              <a:rPr lang="en-GB" sz="1200" b="0" i="0" kern="1200" dirty="0">
                <a:solidFill>
                  <a:schemeClr val="tx1"/>
                </a:solidFill>
                <a:effectLst/>
                <a:latin typeface="+mn-lt"/>
                <a:ea typeface="+mn-ea"/>
                <a:cs typeface="+mn-cs"/>
              </a:rPr>
              <a:t>Sincerity</a:t>
            </a:r>
            <a:br>
              <a:rPr lang="en-GB" dirty="0"/>
            </a:br>
            <a:r>
              <a:rPr lang="en-GB" sz="1200" b="0" i="0" kern="1200" dirty="0">
                <a:solidFill>
                  <a:schemeClr val="tx1"/>
                </a:solidFill>
                <a:effectLst/>
                <a:latin typeface="+mn-lt"/>
                <a:ea typeface="+mn-ea"/>
                <a:cs typeface="+mn-cs"/>
              </a:rPr>
              <a:t>Sense of responsibility</a:t>
            </a:r>
            <a:br>
              <a:rPr lang="en-GB" dirty="0"/>
            </a:br>
            <a:r>
              <a:rPr lang="en-GB" sz="1200" b="0" i="0" kern="1200" dirty="0">
                <a:solidFill>
                  <a:schemeClr val="tx1"/>
                </a:solidFill>
                <a:effectLst/>
                <a:latin typeface="+mn-lt"/>
                <a:ea typeface="+mn-ea"/>
                <a:cs typeface="+mn-cs"/>
              </a:rPr>
              <a:t>Flexibility</a:t>
            </a:r>
            <a:br>
              <a:rPr lang="en-GB" dirty="0"/>
            </a:br>
            <a:r>
              <a:rPr lang="en-GB" sz="1200" b="0" i="0" kern="1200" dirty="0">
                <a:solidFill>
                  <a:schemeClr val="tx1"/>
                </a:solidFill>
                <a:effectLst/>
                <a:latin typeface="+mn-lt"/>
                <a:ea typeface="+mn-ea"/>
                <a:cs typeface="+mn-cs"/>
              </a:rPr>
              <a:t>Determination</a:t>
            </a:r>
            <a:br>
              <a:rPr lang="en-GB" dirty="0"/>
            </a:br>
            <a:r>
              <a:rPr lang="en-GB" sz="1200" b="0" i="0" kern="1200" dirty="0">
                <a:solidFill>
                  <a:schemeClr val="tx1"/>
                </a:solidFill>
                <a:effectLst/>
                <a:latin typeface="+mn-lt"/>
                <a:ea typeface="+mn-ea"/>
                <a:cs typeface="+mn-cs"/>
              </a:rPr>
              <a:t>Reliability</a:t>
            </a:r>
            <a:br>
              <a:rPr lang="en-GB" dirty="0"/>
            </a:br>
            <a:r>
              <a:rPr lang="en-GB" sz="1200" b="0" i="0" kern="1200" dirty="0">
                <a:solidFill>
                  <a:schemeClr val="tx1"/>
                </a:solidFill>
                <a:effectLst/>
                <a:latin typeface="+mn-lt"/>
                <a:ea typeface="+mn-ea"/>
                <a:cs typeface="+mn-cs"/>
              </a:rPr>
              <a:t>Tolerance</a:t>
            </a:r>
            <a:br>
              <a:rPr lang="en-GB" dirty="0"/>
            </a:br>
            <a:r>
              <a:rPr lang="en-GB" sz="1200" b="0" i="0" kern="1200" dirty="0">
                <a:solidFill>
                  <a:schemeClr val="tx1"/>
                </a:solidFill>
                <a:effectLst/>
                <a:latin typeface="+mn-lt"/>
                <a:ea typeface="+mn-ea"/>
                <a:cs typeface="+mn-cs"/>
              </a:rPr>
              <a:t>Willingness to adapt</a:t>
            </a:r>
            <a:br>
              <a:rPr lang="en-GB" dirty="0"/>
            </a:br>
            <a:r>
              <a:rPr lang="en-GB" sz="1200" b="0" i="0" kern="1200" dirty="0">
                <a:solidFill>
                  <a:schemeClr val="tx1"/>
                </a:solidFill>
                <a:effectLst/>
                <a:latin typeface="+mn-lt"/>
                <a:ea typeface="+mn-ea"/>
                <a:cs typeface="+mn-cs"/>
              </a:rPr>
              <a:t>Humility</a:t>
            </a:r>
            <a:br>
              <a:rPr lang="en-GB" dirty="0"/>
            </a:br>
            <a:r>
              <a:rPr lang="en-GB" sz="1200" b="0" i="0" kern="1200" dirty="0">
                <a:solidFill>
                  <a:schemeClr val="tx1"/>
                </a:solidFill>
                <a:effectLst/>
                <a:latin typeface="+mn-lt"/>
                <a:ea typeface="+mn-ea"/>
                <a:cs typeface="+mn-cs"/>
              </a:rPr>
              <a:t>Diligence</a:t>
            </a:r>
            <a:br>
              <a:rPr lang="en-GB" sz="1200" b="0" i="0" kern="1200" dirty="0">
                <a:solidFill>
                  <a:schemeClr val="tx1"/>
                </a:solidFill>
                <a:effectLst/>
                <a:latin typeface="+mn-lt"/>
                <a:ea typeface="+mn-ea"/>
                <a:cs typeface="+mn-cs"/>
              </a:rPr>
            </a:br>
            <a:br>
              <a:rPr lang="en-GB" sz="1200" b="0"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Negative Attitude Traits</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Anger</a:t>
            </a:r>
            <a:br>
              <a:rPr lang="en-GB" dirty="0"/>
            </a:br>
            <a:r>
              <a:rPr lang="en-GB" sz="1200" b="0" i="0" kern="1200" dirty="0">
                <a:solidFill>
                  <a:schemeClr val="tx1"/>
                </a:solidFill>
                <a:effectLst/>
                <a:latin typeface="+mn-lt"/>
                <a:ea typeface="+mn-ea"/>
                <a:cs typeface="+mn-cs"/>
              </a:rPr>
              <a:t>Hatred</a:t>
            </a:r>
            <a:br>
              <a:rPr lang="en-GB" dirty="0"/>
            </a:br>
            <a:r>
              <a:rPr lang="en-GB" sz="1200" b="0" i="0" kern="1200" dirty="0">
                <a:solidFill>
                  <a:schemeClr val="tx1"/>
                </a:solidFill>
                <a:effectLst/>
                <a:latin typeface="+mn-lt"/>
                <a:ea typeface="+mn-ea"/>
                <a:cs typeface="+mn-cs"/>
              </a:rPr>
              <a:t>Pessimism</a:t>
            </a:r>
            <a:br>
              <a:rPr lang="en-GB" dirty="0"/>
            </a:br>
            <a:r>
              <a:rPr lang="en-GB" sz="1200" b="0" i="0" kern="1200" dirty="0">
                <a:solidFill>
                  <a:schemeClr val="tx1"/>
                </a:solidFill>
                <a:effectLst/>
                <a:latin typeface="+mn-lt"/>
                <a:ea typeface="+mn-ea"/>
                <a:cs typeface="+mn-cs"/>
              </a:rPr>
              <a:t>Frustration</a:t>
            </a:r>
            <a:br>
              <a:rPr lang="en-GB" dirty="0"/>
            </a:br>
            <a:r>
              <a:rPr lang="en-GB" sz="1200" b="0" i="0" kern="1200" dirty="0">
                <a:solidFill>
                  <a:schemeClr val="tx1"/>
                </a:solidFill>
                <a:effectLst/>
                <a:latin typeface="+mn-lt"/>
                <a:ea typeface="+mn-ea"/>
                <a:cs typeface="+mn-cs"/>
              </a:rPr>
              <a:t>Doubt</a:t>
            </a:r>
            <a:br>
              <a:rPr lang="en-GB" dirty="0"/>
            </a:br>
            <a:r>
              <a:rPr lang="en-GB" sz="1200" b="0" i="0" kern="1200" dirty="0">
                <a:solidFill>
                  <a:schemeClr val="tx1"/>
                </a:solidFill>
                <a:effectLst/>
                <a:latin typeface="+mn-lt"/>
                <a:ea typeface="+mn-ea"/>
                <a:cs typeface="+mn-cs"/>
              </a:rPr>
              <a:t>Resentment</a:t>
            </a:r>
            <a:br>
              <a:rPr lang="en-GB" dirty="0"/>
            </a:br>
            <a:r>
              <a:rPr lang="en-GB" sz="1200" b="0" i="0" kern="1200" dirty="0">
                <a:solidFill>
                  <a:schemeClr val="tx1"/>
                </a:solidFill>
                <a:effectLst/>
                <a:latin typeface="+mn-lt"/>
                <a:ea typeface="+mn-ea"/>
                <a:cs typeface="+mn-cs"/>
              </a:rPr>
              <a:t>Jealousy</a:t>
            </a:r>
            <a:br>
              <a:rPr lang="en-GB" dirty="0"/>
            </a:br>
            <a:r>
              <a:rPr lang="en-GB" sz="1200" b="0" i="0" kern="1200" dirty="0">
                <a:solidFill>
                  <a:schemeClr val="tx1"/>
                </a:solidFill>
                <a:effectLst/>
                <a:latin typeface="+mn-lt"/>
                <a:ea typeface="+mn-ea"/>
                <a:cs typeface="+mn-cs"/>
              </a:rPr>
              <a:t>Inferiority</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Neutral Attitude Traits</a:t>
            </a:r>
          </a:p>
          <a:p>
            <a:r>
              <a:rPr lang="en-GB" sz="1200" b="0" i="0" kern="1200" dirty="0">
                <a:solidFill>
                  <a:schemeClr val="tx1"/>
                </a:solidFill>
                <a:effectLst/>
                <a:latin typeface="+mn-lt"/>
                <a:ea typeface="+mn-ea"/>
                <a:cs typeface="+mn-cs"/>
              </a:rPr>
              <a:t>Complacence</a:t>
            </a:r>
            <a:br>
              <a:rPr lang="en-GB" dirty="0"/>
            </a:br>
            <a:r>
              <a:rPr lang="en-GB" sz="1200" b="0" i="0" kern="1200" dirty="0">
                <a:solidFill>
                  <a:schemeClr val="tx1"/>
                </a:solidFill>
                <a:effectLst/>
                <a:latin typeface="+mn-lt"/>
                <a:ea typeface="+mn-ea"/>
                <a:cs typeface="+mn-cs"/>
              </a:rPr>
              <a:t>Indifference</a:t>
            </a:r>
            <a:br>
              <a:rPr lang="en-GB" dirty="0"/>
            </a:br>
            <a:r>
              <a:rPr lang="en-GB" sz="1200" b="0" i="0" kern="1200" dirty="0">
                <a:solidFill>
                  <a:schemeClr val="tx1"/>
                </a:solidFill>
                <a:effectLst/>
                <a:latin typeface="+mn-lt"/>
                <a:ea typeface="+mn-ea"/>
                <a:cs typeface="+mn-cs"/>
              </a:rPr>
              <a:t>Detachment</a:t>
            </a:r>
            <a:br>
              <a:rPr lang="en-GB" dirty="0"/>
            </a:br>
            <a:r>
              <a:rPr lang="en-GB" sz="1200" b="0" i="0" kern="1200" dirty="0">
                <a:solidFill>
                  <a:schemeClr val="tx1"/>
                </a:solidFill>
                <a:effectLst/>
                <a:latin typeface="+mn-lt"/>
                <a:ea typeface="+mn-ea"/>
                <a:cs typeface="+mn-cs"/>
              </a:rPr>
              <a:t>Feeling of being disconnected</a:t>
            </a:r>
            <a:br>
              <a:rPr lang="en-GB" dirty="0"/>
            </a:br>
            <a:r>
              <a:rPr lang="en-GB" sz="1200" b="0" i="0" kern="1200" dirty="0">
                <a:solidFill>
                  <a:schemeClr val="tx1"/>
                </a:solidFill>
                <a:effectLst/>
                <a:latin typeface="+mn-lt"/>
                <a:ea typeface="+mn-ea"/>
                <a:cs typeface="+mn-cs"/>
              </a:rPr>
              <a:t>Unemotional</a:t>
            </a:r>
          </a:p>
          <a:p>
            <a:endParaRPr lang="en-US" dirty="0"/>
          </a:p>
        </p:txBody>
      </p:sp>
      <p:sp>
        <p:nvSpPr>
          <p:cNvPr id="4" name="Slide Number Placeholder 3"/>
          <p:cNvSpPr>
            <a:spLocks noGrp="1"/>
          </p:cNvSpPr>
          <p:nvPr>
            <p:ph type="sldNum" sz="quarter" idx="5"/>
          </p:nvPr>
        </p:nvSpPr>
        <p:spPr/>
        <p:txBody>
          <a:bodyPr/>
          <a:lstStyle/>
          <a:p>
            <a:fld id="{4673EA98-E228-7446-9095-58D875B5B945}" type="slidenum">
              <a:rPr lang="en-US" smtClean="0"/>
              <a:t>14</a:t>
            </a:fld>
            <a:endParaRPr lang="en-US"/>
          </a:p>
        </p:txBody>
      </p:sp>
    </p:spTree>
    <p:extLst>
      <p:ext uri="{BB962C8B-B14F-4D97-AF65-F5344CB8AC3E}">
        <p14:creationId xmlns:p14="http://schemas.microsoft.com/office/powerpoint/2010/main" val="311002632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Our beliefs are the sense the something is true. </a:t>
            </a:r>
          </a:p>
          <a:p>
            <a:r>
              <a:rPr lang="en-GB" sz="1200" b="0" i="0" kern="1200" dirty="0">
                <a:solidFill>
                  <a:schemeClr val="tx1"/>
                </a:solidFill>
                <a:effectLst/>
                <a:latin typeface="+mn-lt"/>
                <a:ea typeface="+mn-ea"/>
                <a:cs typeface="+mn-cs"/>
              </a:rPr>
              <a:t>It is an opinion intuition and sense we have about the way things work.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Our beliefs are the ideology or framework of thinking that we use to make assumptions about how the world works.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For example, the belief that walking under a ladder will bring you bad luck, or that a character with horns on their helmet must be a Viking – There is no evidence that Vikings wore horns on their helmets at all.</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A belief can either be true or not. It doesn’t matter because the individual assumes a belief to be true.</a:t>
            </a:r>
            <a:endParaRPr lang="en-US" dirty="0"/>
          </a:p>
        </p:txBody>
      </p:sp>
      <p:sp>
        <p:nvSpPr>
          <p:cNvPr id="4" name="Slide Number Placeholder 3"/>
          <p:cNvSpPr>
            <a:spLocks noGrp="1"/>
          </p:cNvSpPr>
          <p:nvPr>
            <p:ph type="sldNum" sz="quarter" idx="5"/>
          </p:nvPr>
        </p:nvSpPr>
        <p:spPr/>
        <p:txBody>
          <a:bodyPr/>
          <a:lstStyle/>
          <a:p>
            <a:fld id="{4673EA98-E228-7446-9095-58D875B5B945}" type="slidenum">
              <a:rPr lang="en-US" smtClean="0"/>
              <a:t>15</a:t>
            </a:fld>
            <a:endParaRPr lang="en-US"/>
          </a:p>
        </p:txBody>
      </p:sp>
    </p:spTree>
    <p:extLst>
      <p:ext uri="{BB962C8B-B14F-4D97-AF65-F5344CB8AC3E}">
        <p14:creationId xmlns:p14="http://schemas.microsoft.com/office/powerpoint/2010/main" val="66012498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GB" sz="1200" b="0" i="0" kern="1200" dirty="0">
                <a:solidFill>
                  <a:schemeClr val="tx1"/>
                </a:solidFill>
                <a:effectLst/>
                <a:latin typeface="+mn-lt"/>
                <a:ea typeface="+mn-ea"/>
                <a:cs typeface="+mn-cs"/>
              </a:rPr>
              <a:t>Our beliefs are based on our values. </a:t>
            </a:r>
            <a:br>
              <a:rPr lang="en-GB" sz="1200" b="0" i="0" kern="1200" dirty="0">
                <a:solidFill>
                  <a:schemeClr val="tx1"/>
                </a:solidFill>
                <a:effectLst/>
                <a:latin typeface="+mn-lt"/>
                <a:ea typeface="+mn-ea"/>
                <a:cs typeface="+mn-cs"/>
              </a:rPr>
            </a:b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So if we have a belief that the best (a value) president of the United States ever was Obama (or anyone else) (a belief) we are likely to have a different emotional reaction to a picture of Obama as opposed to one of Trump for example. That emotional reaction strengthens the values and beliefs. What this also does is sets up a bias when dealing with any information about any of the presidents.</a:t>
            </a:r>
          </a:p>
          <a:p>
            <a:pPr fontAlgn="base"/>
            <a:r>
              <a:rPr lang="en-GB" sz="1200" b="0" i="0" kern="1200" dirty="0">
                <a:solidFill>
                  <a:schemeClr val="tx1"/>
                </a:solidFill>
                <a:effectLst/>
                <a:latin typeface="+mn-lt"/>
                <a:ea typeface="+mn-ea"/>
                <a:cs typeface="+mn-cs"/>
              </a:rPr>
              <a:t> </a:t>
            </a:r>
          </a:p>
          <a:p>
            <a:pPr fontAlgn="base"/>
            <a:r>
              <a:rPr lang="en-GB" sz="1200" b="0" i="0" kern="1200" dirty="0">
                <a:solidFill>
                  <a:schemeClr val="tx1"/>
                </a:solidFill>
                <a:effectLst/>
                <a:latin typeface="+mn-lt"/>
                <a:ea typeface="+mn-ea"/>
                <a:cs typeface="+mn-cs"/>
              </a:rPr>
              <a:t>No matter how impartial and objective we feel we are there is a world of difference between impartial and objective observation and case building. (Nickerson 1998). What we find is that as soon as we ascribe a value and belief (an evaluation) about an issue or a person, our brain then starts to build a case to support that value and belief. </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This is then strengthened by our emotional reaction to the issue or person which in turn becomes the basis of confirmation bias. </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As we deepen our belief and strengthen our values about something (or someone) we start to unconsciously look for evidence that supports and makes the beliefs and values more consistent (Kahneman &amp; Tversky, 1996). The more consistent the beliefs and values get, the more consistent (habituated) the emotional response to the situation associated with those values and beliefs will also get. </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This means that we get into the habit of reacting in a similar way to the same things and the more we convince ourselves we are right, the stronger and faster the reactions get.</a:t>
            </a:r>
          </a:p>
          <a:p>
            <a:pPr fontAlgn="base"/>
            <a:r>
              <a:rPr lang="en-GB" sz="1200" b="0" i="0" kern="1200" dirty="0">
                <a:solidFill>
                  <a:schemeClr val="tx1"/>
                </a:solidFill>
                <a:effectLst/>
                <a:latin typeface="+mn-lt"/>
                <a:ea typeface="+mn-ea"/>
                <a:cs typeface="+mn-cs"/>
              </a:rPr>
              <a:t> </a:t>
            </a:r>
          </a:p>
          <a:p>
            <a:pPr fontAlgn="base"/>
            <a:r>
              <a:rPr lang="en-GB" sz="1200" b="1" i="1" u="sng" kern="1200" dirty="0">
                <a:solidFill>
                  <a:schemeClr val="tx1"/>
                </a:solidFill>
                <a:effectLst/>
                <a:latin typeface="+mn-lt"/>
                <a:ea typeface="+mn-ea"/>
                <a:cs typeface="+mn-cs"/>
              </a:rPr>
              <a:t>Confirmation bias </a:t>
            </a:r>
            <a:r>
              <a:rPr lang="en-GB" sz="1200" b="0" i="0" kern="1200" dirty="0">
                <a:solidFill>
                  <a:schemeClr val="tx1"/>
                </a:solidFill>
                <a:effectLst/>
                <a:latin typeface="+mn-lt"/>
                <a:ea typeface="+mn-ea"/>
                <a:cs typeface="+mn-cs"/>
              </a:rPr>
              <a:t>means that we notice and gather any data that supports our values and beliefs and dismiss (often with emotion – anger, for example) and are often even blind to any data that disagrees with our values and beliefs.</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The stronger the value, the greater the belief and the stronger the emotional reactions to things we tend to have (</a:t>
            </a:r>
            <a:r>
              <a:rPr lang="en-GB" sz="1200" b="0" i="0" kern="1200" dirty="0" err="1">
                <a:solidFill>
                  <a:schemeClr val="tx1"/>
                </a:solidFill>
                <a:effectLst/>
                <a:latin typeface="+mn-lt"/>
                <a:ea typeface="+mn-ea"/>
                <a:cs typeface="+mn-cs"/>
              </a:rPr>
              <a:t>Kollmuss</a:t>
            </a:r>
            <a:r>
              <a:rPr lang="en-GB" sz="1200" b="0" i="0" kern="1200" dirty="0">
                <a:solidFill>
                  <a:schemeClr val="tx1"/>
                </a:solidFill>
                <a:effectLst/>
                <a:latin typeface="+mn-lt"/>
                <a:ea typeface="+mn-ea"/>
                <a:cs typeface="+mn-cs"/>
              </a:rPr>
              <a:t> &amp; Agyeman 2002)</a:t>
            </a:r>
          </a:p>
          <a:p>
            <a:br>
              <a:rPr lang="en-GB" dirty="0"/>
            </a:br>
            <a:endParaRPr lang="en-GB" sz="1200" b="0" i="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4673EA98-E228-7446-9095-58D875B5B945}" type="slidenum">
              <a:rPr lang="en-US" smtClean="0"/>
              <a:t>16</a:t>
            </a:fld>
            <a:endParaRPr lang="en-US"/>
          </a:p>
        </p:txBody>
      </p:sp>
    </p:spTree>
    <p:extLst>
      <p:ext uri="{BB962C8B-B14F-4D97-AF65-F5344CB8AC3E}">
        <p14:creationId xmlns:p14="http://schemas.microsoft.com/office/powerpoint/2010/main" val="309897090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GB" sz="1200" b="1" i="0" kern="1200" dirty="0">
                <a:solidFill>
                  <a:schemeClr val="tx1"/>
                </a:solidFill>
                <a:effectLst/>
                <a:latin typeface="+mn-lt"/>
                <a:ea typeface="+mn-ea"/>
                <a:cs typeface="+mn-cs"/>
              </a:rPr>
              <a:t>Discussion</a:t>
            </a:r>
            <a:r>
              <a:rPr lang="en-GB" sz="1200" b="0" i="0" kern="1200" dirty="0">
                <a:solidFill>
                  <a:schemeClr val="tx1"/>
                </a:solidFill>
                <a:effectLst/>
                <a:latin typeface="+mn-lt"/>
                <a:ea typeface="+mn-ea"/>
                <a:cs typeface="+mn-cs"/>
              </a:rPr>
              <a:t> </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Get people’s opinions about things (not regurgitating facts but what they think about the evidence). </a:t>
            </a:r>
            <a:r>
              <a:rPr lang="en-GB" sz="1200" b="0" i="1" kern="1200" dirty="0">
                <a:solidFill>
                  <a:schemeClr val="tx1"/>
                </a:solidFill>
                <a:effectLst/>
                <a:latin typeface="+mn-lt"/>
                <a:ea typeface="+mn-ea"/>
                <a:cs typeface="+mn-cs"/>
              </a:rPr>
              <a:t>Opinions are the windows to our values and beliefs.  </a:t>
            </a:r>
            <a:r>
              <a:rPr lang="en-GB" sz="1200" b="0" i="0" kern="1200" dirty="0">
                <a:solidFill>
                  <a:schemeClr val="tx1"/>
                </a:solidFill>
                <a:effectLst/>
                <a:latin typeface="+mn-lt"/>
                <a:ea typeface="+mn-ea"/>
                <a:cs typeface="+mn-cs"/>
              </a:rPr>
              <a:t>The idea is to get them to receive and respond (affective domain).</a:t>
            </a:r>
          </a:p>
          <a:p>
            <a:pPr fontAlgn="base"/>
            <a:br>
              <a:rPr lang="en-GB" sz="1200" b="0"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Challenge opinions </a:t>
            </a:r>
            <a:br>
              <a:rPr lang="en-GB" sz="1200" b="1"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(assumptions, beliefs, emotional reactions and thinking) and get </a:t>
            </a:r>
            <a:r>
              <a:rPr lang="en-GB" sz="1200" b="0" i="0" kern="1200" dirty="0" err="1">
                <a:solidFill>
                  <a:schemeClr val="tx1"/>
                </a:solidFill>
                <a:effectLst/>
                <a:latin typeface="+mn-lt"/>
                <a:ea typeface="+mn-ea"/>
                <a:cs typeface="+mn-cs"/>
              </a:rPr>
              <a:t>peopple</a:t>
            </a:r>
            <a:r>
              <a:rPr lang="en-GB" sz="1200" b="0" i="0" kern="1200" dirty="0">
                <a:solidFill>
                  <a:schemeClr val="tx1"/>
                </a:solidFill>
                <a:effectLst/>
                <a:latin typeface="+mn-lt"/>
                <a:ea typeface="+mn-ea"/>
                <a:cs typeface="+mn-cs"/>
              </a:rPr>
              <a:t> to work out what they are based on. Provoke a response and develop a weighing of the evidence and their values</a:t>
            </a:r>
          </a:p>
          <a:p>
            <a:pPr fontAlgn="base"/>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Provide the</a:t>
            </a:r>
          </a:p>
          <a:p>
            <a:pPr lvl="1" fontAlgn="base"/>
            <a:r>
              <a:rPr lang="en-GB" sz="1200" b="0" i="0" kern="1200" dirty="0">
                <a:solidFill>
                  <a:schemeClr val="tx1"/>
                </a:solidFill>
                <a:effectLst/>
                <a:latin typeface="+mn-lt"/>
                <a:ea typeface="+mn-ea"/>
                <a:cs typeface="+mn-cs"/>
              </a:rPr>
              <a:t>evidence</a:t>
            </a:r>
          </a:p>
          <a:p>
            <a:pPr lvl="1" fontAlgn="base"/>
            <a:r>
              <a:rPr lang="en-GB" sz="1200" b="0" i="0" kern="1200" dirty="0">
                <a:solidFill>
                  <a:schemeClr val="tx1"/>
                </a:solidFill>
                <a:effectLst/>
                <a:latin typeface="+mn-lt"/>
                <a:ea typeface="+mn-ea"/>
                <a:cs typeface="+mn-cs"/>
              </a:rPr>
              <a:t>tools and</a:t>
            </a:r>
          </a:p>
          <a:p>
            <a:pPr lvl="1" fontAlgn="base"/>
            <a:r>
              <a:rPr lang="en-GB" sz="1200" b="0" i="0" kern="1200" dirty="0">
                <a:solidFill>
                  <a:schemeClr val="tx1"/>
                </a:solidFill>
                <a:effectLst/>
                <a:latin typeface="+mn-lt"/>
                <a:ea typeface="+mn-ea"/>
                <a:cs typeface="+mn-cs"/>
              </a:rPr>
              <a:t>techniques</a:t>
            </a:r>
          </a:p>
          <a:p>
            <a:pPr fontAlgn="base"/>
            <a:r>
              <a:rPr lang="en-GB" sz="1200" b="0" i="0" kern="1200" dirty="0">
                <a:solidFill>
                  <a:schemeClr val="tx1"/>
                </a:solidFill>
                <a:effectLst/>
                <a:latin typeface="+mn-lt"/>
                <a:ea typeface="+mn-ea"/>
                <a:cs typeface="+mn-cs"/>
              </a:rPr>
              <a:t>of challenge and critical thinking. Especially in the context of the situation or using real life cases.</a:t>
            </a:r>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pPr fontAlgn="base"/>
            <a:r>
              <a:rPr lang="en-GB" sz="1200" b="1" i="0" kern="1200" dirty="0">
                <a:solidFill>
                  <a:schemeClr val="tx1"/>
                </a:solidFill>
                <a:effectLst/>
                <a:latin typeface="+mn-lt"/>
                <a:ea typeface="+mn-ea"/>
                <a:cs typeface="+mn-cs"/>
              </a:rPr>
              <a:t>Give constant feedback </a:t>
            </a:r>
            <a:br>
              <a:rPr lang="en-GB" sz="1200" b="1"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about their critical thinking and use of the evidence, tools and techniques through the medium of their opinions.</a:t>
            </a:r>
          </a:p>
          <a:p>
            <a:pPr fontAlgn="base"/>
            <a:br>
              <a:rPr lang="en-GB" sz="1200" b="0"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Educate</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You must first become an ‘educated’ critical thinker….about yourself and your own values, beliefs, emotional reactions and opinions…</a:t>
            </a:r>
          </a:p>
          <a:p>
            <a:pPr fontAlgn="base"/>
            <a:endParaRPr lang="en-GB" sz="1200" b="0" i="0" kern="1200" dirty="0">
              <a:solidFill>
                <a:schemeClr val="tx1"/>
              </a:solidFill>
              <a:effectLst/>
              <a:latin typeface="+mn-lt"/>
              <a:ea typeface="+mn-ea"/>
              <a:cs typeface="+mn-cs"/>
            </a:endParaRPr>
          </a:p>
          <a:p>
            <a:pPr fontAlgn="base"/>
            <a:r>
              <a:rPr lang="en-GB" sz="1200" b="1" i="0" kern="1200" dirty="0">
                <a:solidFill>
                  <a:schemeClr val="tx1"/>
                </a:solidFill>
                <a:effectLst/>
                <a:latin typeface="+mn-lt"/>
                <a:ea typeface="+mn-ea"/>
                <a:cs typeface="+mn-cs"/>
              </a:rPr>
              <a:t>Otherwise its indoctrination!!!!!</a:t>
            </a:r>
          </a:p>
          <a:p>
            <a:pPr fontAlgn="base"/>
            <a:endParaRPr lang="en-GB" sz="1200" b="1" i="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4673EA98-E228-7446-9095-58D875B5B945}" type="slidenum">
              <a:rPr lang="en-US" smtClean="0"/>
              <a:t>17</a:t>
            </a:fld>
            <a:endParaRPr lang="en-US"/>
          </a:p>
        </p:txBody>
      </p:sp>
    </p:spTree>
    <p:extLst>
      <p:ext uri="{BB962C8B-B14F-4D97-AF65-F5344CB8AC3E}">
        <p14:creationId xmlns:p14="http://schemas.microsoft.com/office/powerpoint/2010/main" val="58739903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order to challenge a belief, we must employ a form of critical thinking.</a:t>
            </a:r>
            <a:br>
              <a:rPr lang="en-US" dirty="0"/>
            </a:br>
            <a:br>
              <a:rPr lang="en-US" dirty="0"/>
            </a:br>
            <a:r>
              <a:rPr lang="en-GB" sz="1200" b="0" i="0" kern="1200" dirty="0">
                <a:solidFill>
                  <a:schemeClr val="tx1"/>
                </a:solidFill>
                <a:effectLst/>
                <a:latin typeface="+mn-lt"/>
                <a:ea typeface="+mn-ea"/>
                <a:cs typeface="+mn-cs"/>
              </a:rPr>
              <a:t>This does not mean challenging someone’s work or telling them that they are wrong, but encourages a deeper understanding, a consideration of alternative views, and engagement in thought, discourse or research that informs independent judgement.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 key to understanding critical thinking is not only knowing and making sure the process[</a:t>
            </a:r>
            <a:r>
              <a:rPr lang="en-GB" sz="1200" b="0" i="0" kern="1200" dirty="0" err="1">
                <a:solidFill>
                  <a:schemeClr val="tx1"/>
                </a:solidFill>
                <a:effectLst/>
                <a:latin typeface="+mn-lt"/>
                <a:ea typeface="+mn-ea"/>
                <a:cs typeface="+mn-cs"/>
              </a:rPr>
              <a:t>es</a:t>
            </a:r>
            <a:r>
              <a:rPr lang="en-GB" sz="1200" b="0" i="0" kern="1200" dirty="0">
                <a:solidFill>
                  <a:schemeClr val="tx1"/>
                </a:solidFill>
                <a:effectLst/>
                <a:latin typeface="+mn-lt"/>
                <a:ea typeface="+mn-ea"/>
                <a:cs typeface="+mn-cs"/>
              </a:rPr>
              <a:t>] are understood, but also being able to put them into practice by applying knowledge.</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Critical and reflective thinking ensures personal views become informed by reasoned judgement, supported by evidence.</a:t>
            </a: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In addition (for students still struggling with criticality – this is an extra)</a:t>
            </a:r>
            <a:br>
              <a:rPr lang="en-GB" sz="1200" b="0" i="0" kern="1200" dirty="0">
                <a:solidFill>
                  <a:schemeClr val="tx1"/>
                </a:solidFill>
                <a:effectLst/>
                <a:latin typeface="+mn-lt"/>
                <a:ea typeface="+mn-ea"/>
                <a:cs typeface="+mn-cs"/>
              </a:rPr>
            </a:br>
            <a:br>
              <a:rPr lang="en-GB" sz="1200" b="0"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Writing critically</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Support all ideas with evidence, and explain (communicate) reasoning clearly. </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Research and read widely around a topic (provide context), plan argument and select relevant supporting evidence. </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Consider alternative perspectives, theories and evidence, develop ideas, explore relationships and links, question own assumptions as much as those of other authors. </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Why is it that you agree or disagree with a particular view? </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Does the argument match with what you know about the subject already? </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Does it fit with what others have said? </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Is it relevant and useful to your purpose? </a:t>
            </a:r>
          </a:p>
          <a:p>
            <a:r>
              <a:rPr lang="en-GB" sz="1200" b="0" i="0" kern="1200" dirty="0">
                <a:solidFill>
                  <a:schemeClr val="tx1"/>
                </a:solidFill>
                <a:effectLst/>
                <a:latin typeface="+mn-lt"/>
                <a:ea typeface="+mn-ea"/>
                <a:cs typeface="+mn-cs"/>
              </a:rPr>
              <a:t>How does it add value to previous work in the area? </a:t>
            </a: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4673EA98-E228-7446-9095-58D875B5B945}" type="slidenum">
              <a:rPr lang="en-US" smtClean="0"/>
              <a:t>18</a:t>
            </a:fld>
            <a:endParaRPr lang="en-US"/>
          </a:p>
        </p:txBody>
      </p:sp>
    </p:spTree>
    <p:extLst>
      <p:ext uri="{BB962C8B-B14F-4D97-AF65-F5344CB8AC3E}">
        <p14:creationId xmlns:p14="http://schemas.microsoft.com/office/powerpoint/2010/main" val="309983420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is purely for fun to demonstrate how to challenge a belief and perceptions.  If time permits it is fun to debate, some answers and deductions will challenge others and its interesting to see the dynamic of how others impose their interpretations.  Again, returning to confirmation bias.</a:t>
            </a:r>
            <a:br>
              <a:rPr lang="en-US" dirty="0"/>
            </a:br>
            <a:br>
              <a:rPr lang="en-US" dirty="0"/>
            </a:br>
            <a:r>
              <a:rPr lang="en-GB" sz="1200" b="0" i="0" kern="1200" dirty="0">
                <a:solidFill>
                  <a:schemeClr val="tx1"/>
                </a:solidFill>
                <a:effectLst/>
                <a:latin typeface="+mn-lt"/>
                <a:ea typeface="+mn-ea"/>
                <a:cs typeface="+mn-cs"/>
              </a:rPr>
              <a:t>Since Mary already knew everything about the physics and biology of colour perception, she must surely have known all there is to know about the colour red beforehand.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Or is it possible that some facts escape physical explanations? (‘Physical’ in this sense refers to all the realms of physical science, including chemistry, biology, neuroscience, etc.). </a:t>
            </a:r>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If Mary </a:t>
            </a:r>
            <a:r>
              <a:rPr lang="en-GB" sz="1200" b="0" i="1" kern="1200" dirty="0">
                <a:solidFill>
                  <a:schemeClr val="tx1"/>
                </a:solidFill>
                <a:effectLst/>
                <a:latin typeface="+mn-lt"/>
                <a:ea typeface="+mn-ea"/>
                <a:cs typeface="+mn-cs"/>
              </a:rPr>
              <a:t>has</a:t>
            </a:r>
            <a:r>
              <a:rPr lang="en-GB" sz="1200" b="0" i="0" kern="1200" dirty="0">
                <a:solidFill>
                  <a:schemeClr val="tx1"/>
                </a:solidFill>
                <a:effectLst/>
                <a:latin typeface="+mn-lt"/>
                <a:ea typeface="+mn-ea"/>
                <a:cs typeface="+mn-cs"/>
              </a:rPr>
              <a:t> learnt something new, then we can conclude that scientific explanations cannot capture all there is to know, argues Professor Frank Jackson, who thought up this scenario in ‘Epiphenomenal Qualia’, in </a:t>
            </a:r>
            <a:r>
              <a:rPr lang="en-GB" sz="1200" b="0" i="1" kern="1200" dirty="0">
                <a:solidFill>
                  <a:schemeClr val="tx1"/>
                </a:solidFill>
                <a:effectLst/>
                <a:latin typeface="+mn-lt"/>
                <a:ea typeface="+mn-ea"/>
                <a:cs typeface="+mn-cs"/>
              </a:rPr>
              <a:t>The Philosophical Quarterly</a:t>
            </a:r>
            <a:r>
              <a:rPr lang="en-GB" sz="1200" b="0" i="0" kern="1200" dirty="0">
                <a:solidFill>
                  <a:schemeClr val="tx1"/>
                </a:solidFill>
                <a:effectLst/>
                <a:latin typeface="+mn-lt"/>
                <a:ea typeface="+mn-ea"/>
                <a:cs typeface="+mn-cs"/>
              </a:rPr>
              <a:t> (1982). The story of Mary is known as the ‘knowledge argument’ and it has become one of the most prominent thought experiments in the philosophy of mind.</a:t>
            </a:r>
            <a:endParaRPr lang="en-US" dirty="0"/>
          </a:p>
        </p:txBody>
      </p:sp>
      <p:sp>
        <p:nvSpPr>
          <p:cNvPr id="4" name="Slide Number Placeholder 3"/>
          <p:cNvSpPr>
            <a:spLocks noGrp="1"/>
          </p:cNvSpPr>
          <p:nvPr>
            <p:ph type="sldNum" sz="quarter" idx="5"/>
          </p:nvPr>
        </p:nvSpPr>
        <p:spPr/>
        <p:txBody>
          <a:bodyPr/>
          <a:lstStyle/>
          <a:p>
            <a:fld id="{4673EA98-E228-7446-9095-58D875B5B945}" type="slidenum">
              <a:rPr lang="en-US" smtClean="0"/>
              <a:t>19</a:t>
            </a:fld>
            <a:endParaRPr lang="en-US"/>
          </a:p>
        </p:txBody>
      </p:sp>
    </p:spTree>
    <p:extLst>
      <p:ext uri="{BB962C8B-B14F-4D97-AF65-F5344CB8AC3E}">
        <p14:creationId xmlns:p14="http://schemas.microsoft.com/office/powerpoint/2010/main" val="264215104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ltLang="en-US" dirty="0"/>
          </a:p>
        </p:txBody>
      </p:sp>
      <p:sp>
        <p:nvSpPr>
          <p:cNvPr id="4" name="Slide Number Placeholder 3"/>
          <p:cNvSpPr>
            <a:spLocks noGrp="1"/>
          </p:cNvSpPr>
          <p:nvPr>
            <p:ph type="sldNum" sz="quarter" idx="5"/>
          </p:nvPr>
        </p:nvSpPr>
        <p:spPr/>
        <p:txBody>
          <a:bodyPr/>
          <a:lstStyle/>
          <a:p>
            <a:fld id="{F7304A26-0D3A-5541-86B8-46DA5CA36584}" type="slidenum">
              <a:rPr lang="en-US" smtClean="0"/>
              <a:t>21</a:t>
            </a:fld>
            <a:endParaRPr lang="en-US"/>
          </a:p>
        </p:txBody>
      </p:sp>
    </p:spTree>
    <p:extLst>
      <p:ext uri="{BB962C8B-B14F-4D97-AF65-F5344CB8AC3E}">
        <p14:creationId xmlns:p14="http://schemas.microsoft.com/office/powerpoint/2010/main" val="369673726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hangingPunct="0"/>
            <a:r>
              <a:rPr lang="en-GB" dirty="0"/>
              <a:t>Assignment:</a:t>
            </a:r>
            <a:br>
              <a:rPr lang="en-GB" dirty="0"/>
            </a:br>
            <a:br>
              <a:rPr lang="en-GB" dirty="0"/>
            </a:br>
            <a:r>
              <a:rPr lang="en-GB" dirty="0"/>
              <a:t>1. </a:t>
            </a:r>
            <a:r>
              <a:rPr lang="en-GB" sz="1200" dirty="0">
                <a:latin typeface="Arial" panose="020B0604020202020204" pitchFamily="34" charset="0"/>
                <a:cs typeface="Arial" panose="020B0604020202020204" pitchFamily="34" charset="0"/>
              </a:rPr>
              <a:t>Critically assess the culture and context of  an organisation;  </a:t>
            </a:r>
          </a:p>
          <a:p>
            <a:pPr marL="0" indent="0" hangingPunct="0">
              <a:buNone/>
            </a:pPr>
            <a:endParaRPr lang="en-GB" sz="1200" dirty="0">
              <a:latin typeface="Arial" panose="020B0604020202020204" pitchFamily="34" charset="0"/>
              <a:cs typeface="Arial" panose="020B0604020202020204" pitchFamily="34" charset="0"/>
            </a:endParaRPr>
          </a:p>
          <a:p>
            <a:pPr lvl="0" hangingPunct="0"/>
            <a:r>
              <a:rPr lang="en-GB" sz="1200" dirty="0">
                <a:latin typeface="Arial" panose="020B0604020202020204" pitchFamily="34" charset="0"/>
                <a:cs typeface="Arial" panose="020B0604020202020204" pitchFamily="34" charset="0"/>
              </a:rPr>
              <a:t>2. Evaluate an organisation within its broader environment using appropriate environmental and organisational analysis techniques;</a:t>
            </a:r>
          </a:p>
          <a:p>
            <a:pPr marL="0" indent="0">
              <a:buNone/>
            </a:pPr>
            <a:endParaRPr lang="en-GB" sz="1200" dirty="0">
              <a:latin typeface="Arial" panose="020B0604020202020204" pitchFamily="34" charset="0"/>
              <a:cs typeface="Arial" panose="020B0604020202020204" pitchFamily="34" charset="0"/>
            </a:endParaRPr>
          </a:p>
          <a:p>
            <a:pPr lvl="0" hangingPunct="0"/>
            <a:r>
              <a:rPr lang="en-GB" sz="1200" dirty="0">
                <a:latin typeface="Arial" panose="020B0604020202020204" pitchFamily="34" charset="0"/>
                <a:cs typeface="Arial" panose="020B0604020202020204" pitchFamily="34" charset="0"/>
              </a:rPr>
              <a:t>3. Critically appraise the cultural and ethical behaviour present in one or more organisations.</a:t>
            </a:r>
          </a:p>
          <a:p>
            <a:endParaRPr lang="en-GB" dirty="0"/>
          </a:p>
        </p:txBody>
      </p:sp>
      <p:sp>
        <p:nvSpPr>
          <p:cNvPr id="4" name="Slide Number Placeholder 3"/>
          <p:cNvSpPr>
            <a:spLocks noGrp="1"/>
          </p:cNvSpPr>
          <p:nvPr>
            <p:ph type="sldNum" sz="quarter" idx="10"/>
          </p:nvPr>
        </p:nvSpPr>
        <p:spPr/>
        <p:txBody>
          <a:bodyPr/>
          <a:lstStyle/>
          <a:p>
            <a:fld id="{B2A66423-77F2-4977-BBDF-C29087EED842}" type="slidenum">
              <a:rPr lang="en-GB" smtClean="0"/>
              <a:t>22</a:t>
            </a:fld>
            <a:endParaRPr lang="en-GB"/>
          </a:p>
        </p:txBody>
      </p:sp>
    </p:spTree>
    <p:extLst>
      <p:ext uri="{BB962C8B-B14F-4D97-AF65-F5344CB8AC3E}">
        <p14:creationId xmlns:p14="http://schemas.microsoft.com/office/powerpoint/2010/main" val="167326860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2A66423-77F2-4977-BBDF-C29087EED842}" type="slidenum">
              <a:rPr lang="en-GB" smtClean="0"/>
              <a:t>23</a:t>
            </a:fld>
            <a:endParaRPr lang="en-GB"/>
          </a:p>
        </p:txBody>
      </p:sp>
    </p:spTree>
    <p:extLst>
      <p:ext uri="{BB962C8B-B14F-4D97-AF65-F5344CB8AC3E}">
        <p14:creationId xmlns:p14="http://schemas.microsoft.com/office/powerpoint/2010/main" val="124543179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FA1EB535-FD61-4A9C-9096-2BD4B955C174}" type="datetime1">
              <a:rPr lang="en-GB" smtClean="0"/>
              <a:t>08/09/2023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2883656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31746"/>
            <a:ext cx="10972800" cy="1143000"/>
          </a:xfrm>
        </p:spPr>
        <p:txBody>
          <a:bodyPr>
            <a:normAutofit/>
          </a:bodyPr>
          <a:lstStyle>
            <a:lvl1pPr>
              <a:defRPr sz="3200"/>
            </a:lvl1pPr>
          </a:lstStyle>
          <a:p>
            <a:r>
              <a:rPr lang="en-US"/>
              <a:t>Click to edit Master title style</a:t>
            </a:r>
            <a:endParaRPr lang="en-GB" dirty="0"/>
          </a:p>
        </p:txBody>
      </p:sp>
      <p:sp>
        <p:nvSpPr>
          <p:cNvPr id="3" name="Content Placeholder 2"/>
          <p:cNvSpPr>
            <a:spLocks noGrp="1"/>
          </p:cNvSpPr>
          <p:nvPr>
            <p:ph idx="1"/>
          </p:nvPr>
        </p:nvSpPr>
        <p:spPr>
          <a:xfrm>
            <a:off x="609600" y="1600201"/>
            <a:ext cx="10972800" cy="3917032"/>
          </a:xfrm>
        </p:spPr>
        <p:txBody>
          <a:bodyPr/>
          <a:lstStyle>
            <a:lvl1pPr>
              <a:defRPr sz="2800"/>
            </a:lvl1pPr>
            <a:lvl2pPr>
              <a:defRPr sz="2400"/>
            </a:lvl2pPr>
            <a:lvl3pPr>
              <a:defRPr sz="2000"/>
            </a:lvl3pPr>
            <a:lvl4pPr>
              <a:defRPr sz="1800"/>
            </a:lvl4pPr>
            <a:lvl5pPr>
              <a:defRPr sz="1400"/>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10"/>
          </p:nvPr>
        </p:nvSpPr>
        <p:spPr/>
        <p:txBody>
          <a:bodyPr/>
          <a:lstStyle/>
          <a:p>
            <a:fld id="{4369EF55-93F3-4F59-B2CC-7FFC222AECF8}" type="datetime1">
              <a:rPr lang="en-GB" smtClean="0"/>
              <a:t>08/09/2023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41062289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6F97E76-EFB2-4AF3-AA78-C4BDCD222E78}" type="datetime1">
              <a:rPr lang="en-GB" smtClean="0"/>
              <a:t>08/09/2023</a:t>
            </a:fld>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001251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2A74A07F-3A93-4B0D-B98F-18F7D6B6F8F9}" type="datetime1">
              <a:rPr lang="en-GB" smtClean="0"/>
              <a:t>08/09/2023</a:t>
            </a:fld>
            <a:endParaRPr lang="en-GB"/>
          </a:p>
        </p:txBody>
      </p:sp>
      <p:sp>
        <p:nvSpPr>
          <p:cNvPr id="7" name="Slide Number Placeholder 6"/>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381221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DC19E6F-DAA7-45F5-B261-DD074588C1C0}" type="datetime1">
              <a:rPr lang="en-GB" smtClean="0"/>
              <a:t>08/09/2023</a:t>
            </a:fld>
            <a:endParaRPr lang="en-GB"/>
          </a:p>
        </p:txBody>
      </p:sp>
      <p:sp>
        <p:nvSpPr>
          <p:cNvPr id="9" name="Slide Number Placeholder 8"/>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458391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7706A818-4D65-4773-95B1-ACD3D376FA51}" type="datetime1">
              <a:rPr lang="en-GB" smtClean="0"/>
              <a:t>08/09/2023</a:t>
            </a:fld>
            <a:endParaRPr lang="en-GB"/>
          </a:p>
        </p:txBody>
      </p:sp>
      <p:sp>
        <p:nvSpPr>
          <p:cNvPr id="5" name="Slide Number Placeholder 4"/>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16032536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55BDFB3-B3CA-4774-A124-EED5487DA404}" type="datetime1">
              <a:rPr lang="en-GB" smtClean="0"/>
              <a:t>08/09/2023</a:t>
            </a:fld>
            <a:endParaRPr lang="en-GB"/>
          </a:p>
        </p:txBody>
      </p:sp>
      <p:sp>
        <p:nvSpPr>
          <p:cNvPr id="4" name="Slide Number Placeholder 3"/>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13616911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07E4E5F-8B6A-428A-AFA4-33B6B75F534E}" type="datetime1">
              <a:rPr lang="en-GB" smtClean="0"/>
              <a:t>08/09/2023</a:t>
            </a:fld>
            <a:endParaRPr lang="en-GB"/>
          </a:p>
        </p:txBody>
      </p:sp>
      <p:sp>
        <p:nvSpPr>
          <p:cNvPr id="7" name="Slide Number Placeholder 6"/>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9721188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3D4F45BF-86A6-4971-9911-E4ECF186F714}" type="datetime1">
              <a:rPr lang="en-GB" smtClean="0"/>
              <a:t>08/09/2023</a:t>
            </a:fld>
            <a:endParaRPr lang="en-GB"/>
          </a:p>
        </p:txBody>
      </p:sp>
      <p:sp>
        <p:nvSpPr>
          <p:cNvPr id="7" name="Slide Number Placeholder 6"/>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40832086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369EA52-3928-4B5E-A0EE-C76291E66012}" type="datetime1">
              <a:rPr lang="en-GB" smtClean="0"/>
              <a:t>08/09/2023</a:t>
            </a:fld>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9500798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05ED639-EB68-42BD-BAA3-182B0CBB6A30}" type="datetime1">
              <a:rPr lang="en-GB" smtClean="0"/>
              <a:t>08/09/2023</a:t>
            </a:fld>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1393985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6CA7-34D5-5148-87A1-BB65ECA5656A}"/>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566AE20-C429-AB4A-8ED7-89E715B948F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369094829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838200" y="6356351"/>
            <a:ext cx="2743200" cy="365125"/>
          </a:xfrm>
          <a:prstGeom prst="rect">
            <a:avLst/>
          </a:prstGeom>
        </p:spPr>
        <p:txBody>
          <a:bodyPr/>
          <a:lstStyle/>
          <a:p>
            <a:fld id="{4369EF55-93F3-4F59-B2CC-7FFC222AECF8}" type="datetime1">
              <a:rPr lang="en-GB" smtClean="0"/>
              <a:t>08/09/2023</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5535100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83137-3757-FC41-9B75-B84A236CA245}"/>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4375F30-4724-4D44-847E-A6B321B90D04}"/>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964BA96-4AAB-B44B-8C35-FCF7B8014B67}"/>
              </a:ext>
            </a:extLst>
          </p:cNvPr>
          <p:cNvSpPr>
            <a:spLocks noGrp="1"/>
          </p:cNvSpPr>
          <p:nvPr>
            <p:ph type="dt" sz="half" idx="10"/>
          </p:nvPr>
        </p:nvSpPr>
        <p:spPr>
          <a:xfrm>
            <a:off x="838200" y="6356351"/>
            <a:ext cx="2743200" cy="365125"/>
          </a:xfrm>
          <a:prstGeom prst="rect">
            <a:avLst/>
          </a:prstGeom>
        </p:spPr>
        <p:txBody>
          <a:bodyPr/>
          <a:lstStyle/>
          <a:p>
            <a:fld id="{76F97E76-EFB2-4AF3-AA78-C4BDCD222E78}" type="datetime1">
              <a:rPr lang="en-GB" smtClean="0"/>
              <a:t>08/09/2023</a:t>
            </a:fld>
            <a:endParaRPr lang="en-GB"/>
          </a:p>
        </p:txBody>
      </p:sp>
      <p:sp>
        <p:nvSpPr>
          <p:cNvPr id="5" name="Footer Placeholder 4">
            <a:extLst>
              <a:ext uri="{FF2B5EF4-FFF2-40B4-BE49-F238E27FC236}">
                <a16:creationId xmlns:a16="http://schemas.microsoft.com/office/drawing/2014/main" id="{20B5C10F-94B6-7E43-8A5E-6CC4EB72485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5377DE05-ED81-A243-B3B4-A5B4612C8960}"/>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0817703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982F2-D6BB-7944-976C-24EA4E30A670}"/>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0C1C5160-D87B-F645-B40C-EC55F6551C02}"/>
              </a:ext>
            </a:extLst>
          </p:cNvPr>
          <p:cNvSpPr>
            <a:spLocks noGrp="1"/>
          </p:cNvSpPr>
          <p:nvPr>
            <p:ph sz="half" idx="1"/>
          </p:nvPr>
        </p:nvSpPr>
        <p:spPr>
          <a:xfrm>
            <a:off x="8382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F565436-10B0-E94E-8149-4193432F1E53}"/>
              </a:ext>
            </a:extLst>
          </p:cNvPr>
          <p:cNvSpPr>
            <a:spLocks noGrp="1"/>
          </p:cNvSpPr>
          <p:nvPr>
            <p:ph sz="half" idx="2"/>
          </p:nvPr>
        </p:nvSpPr>
        <p:spPr>
          <a:xfrm>
            <a:off x="61976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C970057-2422-8A40-BE17-8F87F5E65776}"/>
              </a:ext>
            </a:extLst>
          </p:cNvPr>
          <p:cNvSpPr>
            <a:spLocks noGrp="1"/>
          </p:cNvSpPr>
          <p:nvPr>
            <p:ph type="dt" sz="half" idx="10"/>
          </p:nvPr>
        </p:nvSpPr>
        <p:spPr>
          <a:xfrm>
            <a:off x="838200" y="6356351"/>
            <a:ext cx="2743200" cy="365125"/>
          </a:xfrm>
          <a:prstGeom prst="rect">
            <a:avLst/>
          </a:prstGeom>
        </p:spPr>
        <p:txBody>
          <a:bodyPr/>
          <a:lstStyle/>
          <a:p>
            <a:fld id="{2A74A07F-3A93-4B0D-B98F-18F7D6B6F8F9}" type="datetime1">
              <a:rPr lang="en-GB" smtClean="0"/>
              <a:t>08/09/2023</a:t>
            </a:fld>
            <a:endParaRPr lang="en-GB"/>
          </a:p>
        </p:txBody>
      </p:sp>
      <p:sp>
        <p:nvSpPr>
          <p:cNvPr id="6" name="Footer Placeholder 5">
            <a:extLst>
              <a:ext uri="{FF2B5EF4-FFF2-40B4-BE49-F238E27FC236}">
                <a16:creationId xmlns:a16="http://schemas.microsoft.com/office/drawing/2014/main" id="{DBDDE6B4-8900-5841-B45E-67AB845958CF}"/>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AD3B9D1-DECA-EC4A-8822-CA62008B5DF6}"/>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51071983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840317" y="365126"/>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840318" y="2505075"/>
            <a:ext cx="5158316"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6172200" y="2505075"/>
            <a:ext cx="518371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838200" y="6356351"/>
            <a:ext cx="2743200" cy="365125"/>
          </a:xfrm>
          <a:prstGeom prst="rect">
            <a:avLst/>
          </a:prstGeom>
        </p:spPr>
        <p:txBody>
          <a:bodyPr/>
          <a:lstStyle/>
          <a:p>
            <a:fld id="{ADC19E6F-DAA7-45F5-B261-DD074588C1C0}" type="datetime1">
              <a:rPr lang="en-GB" smtClean="0"/>
              <a:t>08/09/2023</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10758803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838200" y="6356351"/>
            <a:ext cx="2743200" cy="365125"/>
          </a:xfrm>
          <a:prstGeom prst="rect">
            <a:avLst/>
          </a:prstGeom>
        </p:spPr>
        <p:txBody>
          <a:bodyPr/>
          <a:lstStyle/>
          <a:p>
            <a:fld id="{7706A818-4D65-4773-95B1-ACD3D376FA51}" type="datetime1">
              <a:rPr lang="en-GB" smtClean="0"/>
              <a:t>08/09/2023</a:t>
            </a:fld>
            <a:endParaRPr lang="en-GB"/>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99778160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C4A5B3-925B-5741-8171-704CECCEC207}"/>
              </a:ext>
            </a:extLst>
          </p:cNvPr>
          <p:cNvSpPr>
            <a:spLocks noGrp="1"/>
          </p:cNvSpPr>
          <p:nvPr>
            <p:ph type="dt" sz="half" idx="10"/>
          </p:nvPr>
        </p:nvSpPr>
        <p:spPr>
          <a:xfrm>
            <a:off x="838200" y="6356351"/>
            <a:ext cx="2743200" cy="365125"/>
          </a:xfrm>
          <a:prstGeom prst="rect">
            <a:avLst/>
          </a:prstGeom>
        </p:spPr>
        <p:txBody>
          <a:bodyPr/>
          <a:lstStyle/>
          <a:p>
            <a:fld id="{555BDFB3-B3CA-4774-A124-EED5487DA404}" type="datetime1">
              <a:rPr lang="en-GB" smtClean="0"/>
              <a:t>08/09/2023</a:t>
            </a:fld>
            <a:endParaRPr lang="en-GB"/>
          </a:p>
        </p:txBody>
      </p:sp>
      <p:sp>
        <p:nvSpPr>
          <p:cNvPr id="3" name="Footer Placeholder 2">
            <a:extLst>
              <a:ext uri="{FF2B5EF4-FFF2-40B4-BE49-F238E27FC236}">
                <a16:creationId xmlns:a16="http://schemas.microsoft.com/office/drawing/2014/main" id="{3C43D290-69D1-C744-934F-C5BB379A2E4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259977DC-173F-CD4B-94A9-3418FFA002CF}"/>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82685028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3E675-77CB-A844-B43E-587A75DB1C07}"/>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B9450DF-79A7-F040-B53B-BF43C0CE208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5A6DF68-8137-1D41-94DC-EEAB311F032F}"/>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48C27C9-AADD-F842-BD24-C39CA852192D}"/>
              </a:ext>
            </a:extLst>
          </p:cNvPr>
          <p:cNvSpPr>
            <a:spLocks noGrp="1"/>
          </p:cNvSpPr>
          <p:nvPr>
            <p:ph type="dt" sz="half" idx="10"/>
          </p:nvPr>
        </p:nvSpPr>
        <p:spPr>
          <a:xfrm>
            <a:off x="838200" y="6356351"/>
            <a:ext cx="2743200" cy="365125"/>
          </a:xfrm>
          <a:prstGeom prst="rect">
            <a:avLst/>
          </a:prstGeom>
        </p:spPr>
        <p:txBody>
          <a:bodyPr/>
          <a:lstStyle/>
          <a:p>
            <a:fld id="{407E4E5F-8B6A-428A-AFA4-33B6B75F534E}" type="datetime1">
              <a:rPr lang="en-GB" smtClean="0"/>
              <a:t>08/09/2023</a:t>
            </a:fld>
            <a:endParaRPr lang="en-GB"/>
          </a:p>
        </p:txBody>
      </p:sp>
      <p:sp>
        <p:nvSpPr>
          <p:cNvPr id="6" name="Footer Placeholder 5">
            <a:extLst>
              <a:ext uri="{FF2B5EF4-FFF2-40B4-BE49-F238E27FC236}">
                <a16:creationId xmlns:a16="http://schemas.microsoft.com/office/drawing/2014/main" id="{9EF87859-F2F7-0343-957E-1249075D338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C83FDCE-1FE4-4842-9EBF-CCA5503E8B53}"/>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6741635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6F403-AED5-A94B-A777-CF56FE3B8EA4}"/>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4F79C81-9488-094E-9237-85F648CF1931}"/>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A5C87DE-7AB5-8649-AF80-D4D53DE740E4}"/>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9406AFB-7539-1A47-BCFA-876A2D15E0F9}"/>
              </a:ext>
            </a:extLst>
          </p:cNvPr>
          <p:cNvSpPr>
            <a:spLocks noGrp="1"/>
          </p:cNvSpPr>
          <p:nvPr>
            <p:ph type="dt" sz="half" idx="10"/>
          </p:nvPr>
        </p:nvSpPr>
        <p:spPr>
          <a:xfrm>
            <a:off x="838200" y="6356351"/>
            <a:ext cx="2743200" cy="365125"/>
          </a:xfrm>
          <a:prstGeom prst="rect">
            <a:avLst/>
          </a:prstGeom>
        </p:spPr>
        <p:txBody>
          <a:bodyPr/>
          <a:lstStyle/>
          <a:p>
            <a:fld id="{3D4F45BF-86A6-4971-9911-E4ECF186F714}" type="datetime1">
              <a:rPr lang="en-GB" smtClean="0"/>
              <a:t>08/09/2023</a:t>
            </a:fld>
            <a:endParaRPr lang="en-GB"/>
          </a:p>
        </p:txBody>
      </p:sp>
      <p:sp>
        <p:nvSpPr>
          <p:cNvPr id="6" name="Footer Placeholder 5">
            <a:extLst>
              <a:ext uri="{FF2B5EF4-FFF2-40B4-BE49-F238E27FC236}">
                <a16:creationId xmlns:a16="http://schemas.microsoft.com/office/drawing/2014/main" id="{8BB01B90-0A84-7243-9FD4-638110B7630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EE3B678-BB58-E44E-91CD-95960F82D47C}"/>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11432857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F035A-DE94-E849-BE1E-40528EE08DEA}"/>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543FB9BB-ADF9-6349-BF90-48B0E92ECED7}"/>
              </a:ext>
            </a:extLst>
          </p:cNvPr>
          <p:cNvSpPr>
            <a:spLocks noGrp="1"/>
          </p:cNvSpPr>
          <p:nvPr>
            <p:ph type="body" orient="vert" idx="1"/>
          </p:nvPr>
        </p:nvSpPr>
        <p:spPr>
          <a:xfrm>
            <a:off x="838200" y="1825625"/>
            <a:ext cx="105156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ADBE1B4-5913-D047-9ECB-09F96038CEDD}"/>
              </a:ext>
            </a:extLst>
          </p:cNvPr>
          <p:cNvSpPr>
            <a:spLocks noGrp="1"/>
          </p:cNvSpPr>
          <p:nvPr>
            <p:ph type="dt" sz="half" idx="10"/>
          </p:nvPr>
        </p:nvSpPr>
        <p:spPr>
          <a:xfrm>
            <a:off x="838200" y="6356351"/>
            <a:ext cx="2743200" cy="365125"/>
          </a:xfrm>
          <a:prstGeom prst="rect">
            <a:avLst/>
          </a:prstGeom>
        </p:spPr>
        <p:txBody>
          <a:bodyPr/>
          <a:lstStyle/>
          <a:p>
            <a:fld id="{D369EA52-3928-4B5E-A0EE-C76291E66012}" type="datetime1">
              <a:rPr lang="en-GB" smtClean="0"/>
              <a:t>08/09/2023</a:t>
            </a:fld>
            <a:endParaRPr lang="en-GB"/>
          </a:p>
        </p:txBody>
      </p:sp>
      <p:sp>
        <p:nvSpPr>
          <p:cNvPr id="5" name="Footer Placeholder 4">
            <a:extLst>
              <a:ext uri="{FF2B5EF4-FFF2-40B4-BE49-F238E27FC236}">
                <a16:creationId xmlns:a16="http://schemas.microsoft.com/office/drawing/2014/main" id="{C6C8F4C3-89F7-C44F-BCA8-E6E493BC517E}"/>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4798F91-C66D-1342-B01A-5DFC19DAFBDA}"/>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190150664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3B820E-6FB2-644C-B74D-005DD9AB229F}"/>
              </a:ext>
            </a:extLst>
          </p:cNvPr>
          <p:cNvSpPr>
            <a:spLocks noGrp="1"/>
          </p:cNvSpPr>
          <p:nvPr>
            <p:ph type="title" orient="vert"/>
          </p:nvPr>
        </p:nvSpPr>
        <p:spPr>
          <a:xfrm>
            <a:off x="8724901"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A3B5AF3-57F2-B64B-B5EE-B476725037E7}"/>
              </a:ext>
            </a:extLst>
          </p:cNvPr>
          <p:cNvSpPr>
            <a:spLocks noGrp="1"/>
          </p:cNvSpPr>
          <p:nvPr>
            <p:ph type="body" orient="vert" idx="1"/>
          </p:nvPr>
        </p:nvSpPr>
        <p:spPr>
          <a:xfrm>
            <a:off x="838201" y="365125"/>
            <a:ext cx="7683500"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32EAD41-DB02-514F-88ED-552CDF27F64D}"/>
              </a:ext>
            </a:extLst>
          </p:cNvPr>
          <p:cNvSpPr>
            <a:spLocks noGrp="1"/>
          </p:cNvSpPr>
          <p:nvPr>
            <p:ph type="dt" sz="half" idx="10"/>
          </p:nvPr>
        </p:nvSpPr>
        <p:spPr>
          <a:xfrm>
            <a:off x="838200" y="6356351"/>
            <a:ext cx="2743200" cy="365125"/>
          </a:xfrm>
          <a:prstGeom prst="rect">
            <a:avLst/>
          </a:prstGeom>
        </p:spPr>
        <p:txBody>
          <a:bodyPr/>
          <a:lstStyle/>
          <a:p>
            <a:fld id="{005ED639-EB68-42BD-BAA3-182B0CBB6A30}" type="datetime1">
              <a:rPr lang="en-GB" smtClean="0"/>
              <a:t>08/09/2023</a:t>
            </a:fld>
            <a:endParaRPr lang="en-GB"/>
          </a:p>
        </p:txBody>
      </p:sp>
      <p:sp>
        <p:nvSpPr>
          <p:cNvPr id="5" name="Footer Placeholder 4">
            <a:extLst>
              <a:ext uri="{FF2B5EF4-FFF2-40B4-BE49-F238E27FC236}">
                <a16:creationId xmlns:a16="http://schemas.microsoft.com/office/drawing/2014/main" id="{A28BF2B1-824C-224A-8BD0-451EAB45820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433EE70-487F-184E-9561-653FF3BDBA54}"/>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8128415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3.jp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dirty="0"/>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183E945C-4056-4F98-BB02-CCD2975A3A20}" type="datetime1">
              <a:rPr lang="en-GB" smtClean="0"/>
              <a:t>08/09/2023</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3D165440-4880-415F-9146-4793BDD623F8}" type="slidenum">
              <a:rPr lang="en-GB" smtClean="0"/>
              <a:t>‹#›</a:t>
            </a:fld>
            <a:endParaRPr lang="en-GB"/>
          </a:p>
        </p:txBody>
      </p:sp>
    </p:spTree>
    <p:extLst>
      <p:ext uri="{BB962C8B-B14F-4D97-AF65-F5344CB8AC3E}">
        <p14:creationId xmlns:p14="http://schemas.microsoft.com/office/powerpoint/2010/main" val="327037397"/>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701611093"/>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2" Type="http://schemas.openxmlformats.org/officeDocument/2006/relationships/image" Target="../media/image6.tiff"/><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3" Type="http://schemas.openxmlformats.org/officeDocument/2006/relationships/image" Target="../media/image7.tiff"/><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3" Type="http://schemas.openxmlformats.org/officeDocument/2006/relationships/image" Target="../media/image8.tiff"/><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8" Type="http://schemas.openxmlformats.org/officeDocument/2006/relationships/image" Target="../media/image14.tiff"/><Relationship Id="rId3" Type="http://schemas.openxmlformats.org/officeDocument/2006/relationships/image" Target="../media/image9.tiff"/><Relationship Id="rId7" Type="http://schemas.openxmlformats.org/officeDocument/2006/relationships/image" Target="../media/image13.tiff"/><Relationship Id="rId2" Type="http://schemas.openxmlformats.org/officeDocument/2006/relationships/notesSlide" Target="../notesSlides/notesSlide7.xml"/><Relationship Id="rId1" Type="http://schemas.openxmlformats.org/officeDocument/2006/relationships/slideLayout" Target="../slideLayouts/slideLayout13.xml"/><Relationship Id="rId6" Type="http://schemas.openxmlformats.org/officeDocument/2006/relationships/image" Target="../media/image12.tiff"/><Relationship Id="rId5" Type="http://schemas.openxmlformats.org/officeDocument/2006/relationships/image" Target="../media/image11.tiff"/><Relationship Id="rId10" Type="http://schemas.openxmlformats.org/officeDocument/2006/relationships/image" Target="../media/image16.tiff"/><Relationship Id="rId4" Type="http://schemas.openxmlformats.org/officeDocument/2006/relationships/image" Target="../media/image10.tiff"/><Relationship Id="rId9" Type="http://schemas.openxmlformats.org/officeDocument/2006/relationships/image" Target="../media/image15.tiff"/></Relationships>
</file>

<file path=ppt/slides/_rels/slide9.xml.rels><?xml version="1.0" encoding="UTF-8" standalone="yes"?>
<Relationships xmlns="http://schemas.openxmlformats.org/package/2006/relationships"><Relationship Id="rId3" Type="http://schemas.openxmlformats.org/officeDocument/2006/relationships/image" Target="../media/image17.tiff"/><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3" Type="http://schemas.openxmlformats.org/officeDocument/2006/relationships/image" Target="../media/image18.tiff"/><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3" Type="http://schemas.openxmlformats.org/officeDocument/2006/relationships/image" Target="../media/image19.tiff"/><Relationship Id="rId2" Type="http://schemas.openxmlformats.org/officeDocument/2006/relationships/notesSlide" Target="../notesSlides/notesSlide11.xml"/><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3" Type="http://schemas.openxmlformats.org/officeDocument/2006/relationships/image" Target="../media/image20.tiff"/><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3" Type="http://schemas.openxmlformats.org/officeDocument/2006/relationships/image" Target="../media/image21.tiff"/><Relationship Id="rId2" Type="http://schemas.openxmlformats.org/officeDocument/2006/relationships/notesSlide" Target="../notesSlides/notesSlide13.xml"/><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3" Type="http://schemas.openxmlformats.org/officeDocument/2006/relationships/image" Target="../media/image22.tiff"/><Relationship Id="rId2" Type="http://schemas.openxmlformats.org/officeDocument/2006/relationships/notesSlide" Target="../notesSlides/notesSlide14.xml"/><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3" Type="http://schemas.openxmlformats.org/officeDocument/2006/relationships/image" Target="../media/image23.tiff"/><Relationship Id="rId2" Type="http://schemas.openxmlformats.org/officeDocument/2006/relationships/notesSlide" Target="../notesSlides/notesSlide15.xml"/><Relationship Id="rId1" Type="http://schemas.openxmlformats.org/officeDocument/2006/relationships/slideLayout" Target="../slideLayouts/slideLayout13.xml"/><Relationship Id="rId4" Type="http://schemas.openxmlformats.org/officeDocument/2006/relationships/image" Target="../media/image24.tiff"/></Relationships>
</file>

<file path=ppt/slides/_rels/slide17.xml.rels><?xml version="1.0" encoding="UTF-8" standalone="yes"?>
<Relationships xmlns="http://schemas.openxmlformats.org/package/2006/relationships"><Relationship Id="rId3" Type="http://schemas.openxmlformats.org/officeDocument/2006/relationships/image" Target="../media/image25.tiff"/><Relationship Id="rId2" Type="http://schemas.openxmlformats.org/officeDocument/2006/relationships/notesSlide" Target="../notesSlides/notesSlide16.xml"/><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3" Type="http://schemas.openxmlformats.org/officeDocument/2006/relationships/image" Target="../media/image26.jpg"/><Relationship Id="rId2" Type="http://schemas.openxmlformats.org/officeDocument/2006/relationships/notesSlide" Target="../notesSlides/notesSlide17.xml"/><Relationship Id="rId1" Type="http://schemas.openxmlformats.org/officeDocument/2006/relationships/slideLayout" Target="../slideLayouts/slideLayout13.xml"/><Relationship Id="rId4" Type="http://schemas.openxmlformats.org/officeDocument/2006/relationships/hyperlink" Target="http://www.canalciencia.ibict.br/nossas-informacoes/ciencioteca/personalidades/item/319-darwin-vida-obra-e-descobertas" TargetMode="External"/></Relationships>
</file>

<file path=ppt/slides/_rels/slide19.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8.xml"/><Relationship Id="rId1" Type="http://schemas.openxmlformats.org/officeDocument/2006/relationships/slideLayout" Target="../slideLayouts/slideLayout13.xml"/><Relationship Id="rId4" Type="http://schemas.openxmlformats.org/officeDocument/2006/relationships/image" Target="../media/image27.png"/></Relationships>
</file>

<file path=ppt/slides/_rels/slide20.xml.rels><?xml version="1.0" encoding="UTF-8" standalone="yes"?>
<Relationships xmlns="http://schemas.openxmlformats.org/package/2006/relationships"><Relationship Id="rId2" Type="http://schemas.openxmlformats.org/officeDocument/2006/relationships/image" Target="../media/image6.tiff"/><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3" Type="http://schemas.openxmlformats.org/officeDocument/2006/relationships/image" Target="../media/image28.emf"/><Relationship Id="rId2" Type="http://schemas.openxmlformats.org/officeDocument/2006/relationships/notesSlide" Target="../notesSlides/notesSlide19.xml"/><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8" Type="http://schemas.openxmlformats.org/officeDocument/2006/relationships/hyperlink" Target="https://www.missbsresources.com/teaching-and-learning/the-homework-workload" TargetMode="External"/><Relationship Id="rId3" Type="http://schemas.openxmlformats.org/officeDocument/2006/relationships/hyperlink" Target="https://www.ted.com/talks/chris_white_3_ways_to_create_a_work_culture_that_brings_out_the_best_in_employees" TargetMode="External"/><Relationship Id="rId7" Type="http://schemas.openxmlformats.org/officeDocument/2006/relationships/image" Target="../media/image29.jpg"/><Relationship Id="rId2" Type="http://schemas.openxmlformats.org/officeDocument/2006/relationships/notesSlide" Target="../notesSlides/notesSlide20.xml"/><Relationship Id="rId1" Type="http://schemas.openxmlformats.org/officeDocument/2006/relationships/slideLayout" Target="../slideLayouts/slideLayout13.xml"/><Relationship Id="rId6" Type="http://schemas.openxmlformats.org/officeDocument/2006/relationships/hyperlink" Target="https://www.youtube.com/watch?v=0mUxMpMTT28&amp;feature=youtu.be" TargetMode="External"/><Relationship Id="rId5" Type="http://schemas.openxmlformats.org/officeDocument/2006/relationships/hyperlink" Target="https://www.youtube.com/watch?v=c1invnTgDgY" TargetMode="External"/><Relationship Id="rId4" Type="http://schemas.openxmlformats.org/officeDocument/2006/relationships/hyperlink" Target="https://www.youtube.com/watch?v=_a1Fc6nwpks" TargetMode="Externa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0C4C4-D4F9-AF47-9CE8-98B486B46F57}"/>
              </a:ext>
            </a:extLst>
          </p:cNvPr>
          <p:cNvSpPr>
            <a:spLocks noGrp="1"/>
          </p:cNvSpPr>
          <p:nvPr>
            <p:ph type="ctrTitle"/>
          </p:nvPr>
        </p:nvSpPr>
        <p:spPr>
          <a:xfrm>
            <a:off x="1524000" y="3429000"/>
            <a:ext cx="9144000" cy="2152934"/>
          </a:xfrm>
        </p:spPr>
        <p:txBody>
          <a:bodyPr/>
          <a:lstStyle/>
          <a:p>
            <a:r>
              <a:rPr lang="en-US" sz="5400" b="1" dirty="0">
                <a:solidFill>
                  <a:srgbClr val="0000CC"/>
                </a:solidFill>
              </a:rPr>
              <a:t>BMSK5009 – </a:t>
            </a:r>
            <a:r>
              <a:rPr lang="en-GB" sz="5400" b="1" dirty="0">
                <a:solidFill>
                  <a:srgbClr val="0000CC"/>
                </a:solidFill>
              </a:rPr>
              <a:t>Developing a High-Performance Culture</a:t>
            </a:r>
            <a:br>
              <a:rPr lang="en-GB" sz="5400" b="1" dirty="0">
                <a:solidFill>
                  <a:srgbClr val="0000CC"/>
                </a:solidFill>
              </a:rPr>
            </a:br>
            <a:br>
              <a:rPr lang="en-GB" sz="5400" b="1" dirty="0">
                <a:solidFill>
                  <a:srgbClr val="0000CC"/>
                </a:solidFill>
              </a:rPr>
            </a:br>
            <a:r>
              <a:rPr lang="en-GB" sz="5400" b="1" i="1" dirty="0">
                <a:solidFill>
                  <a:srgbClr val="0000CC"/>
                </a:solidFill>
              </a:rPr>
              <a:t>Workshop 1 Part 2</a:t>
            </a:r>
            <a:br>
              <a:rPr lang="en-GB" sz="5400" b="1" i="1" dirty="0">
                <a:solidFill>
                  <a:srgbClr val="0000CC"/>
                </a:solidFill>
              </a:rPr>
            </a:br>
            <a:r>
              <a:rPr lang="en-GB" sz="5400" b="1" i="1" dirty="0">
                <a:solidFill>
                  <a:srgbClr val="0000CC"/>
                </a:solidFill>
              </a:rPr>
              <a:t>2023</a:t>
            </a:r>
            <a:br>
              <a:rPr lang="en-GB" sz="5400" b="1" i="1" dirty="0">
                <a:solidFill>
                  <a:srgbClr val="0000CC"/>
                </a:solidFill>
              </a:rPr>
            </a:br>
            <a:endParaRPr lang="en-US" sz="5400" b="1" i="1" dirty="0">
              <a:solidFill>
                <a:srgbClr val="0000CC"/>
              </a:solidFill>
            </a:endParaRPr>
          </a:p>
        </p:txBody>
      </p:sp>
    </p:spTree>
    <p:extLst>
      <p:ext uri="{BB962C8B-B14F-4D97-AF65-F5344CB8AC3E}">
        <p14:creationId xmlns:p14="http://schemas.microsoft.com/office/powerpoint/2010/main" val="39224486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E03CD4F3-BEB3-4547-BACA-629A7C0937C1}"/>
              </a:ext>
            </a:extLst>
          </p:cNvPr>
          <p:cNvSpPr>
            <a:spLocks noGrp="1"/>
          </p:cNvSpPr>
          <p:nvPr>
            <p:ph type="title"/>
          </p:nvPr>
        </p:nvSpPr>
        <p:spPr>
          <a:xfrm>
            <a:off x="546027" y="48522"/>
            <a:ext cx="11533238" cy="893173"/>
          </a:xfrm>
        </p:spPr>
        <p:txBody>
          <a:bodyPr>
            <a:normAutofit/>
          </a:bodyPr>
          <a:lstStyle/>
          <a:p>
            <a:pPr algn="ctr"/>
            <a:r>
              <a:rPr lang="en-GB" dirty="0"/>
              <a:t>Developing a High-Performance Culture</a:t>
            </a:r>
          </a:p>
        </p:txBody>
      </p:sp>
      <p:sp>
        <p:nvSpPr>
          <p:cNvPr id="3" name="Content Placeholder 2">
            <a:extLst>
              <a:ext uri="{FF2B5EF4-FFF2-40B4-BE49-F238E27FC236}">
                <a16:creationId xmlns:a16="http://schemas.microsoft.com/office/drawing/2014/main" id="{24A973A9-78E8-E747-AF51-3035BE26A8F3}"/>
              </a:ext>
            </a:extLst>
          </p:cNvPr>
          <p:cNvSpPr>
            <a:spLocks noGrp="1"/>
          </p:cNvSpPr>
          <p:nvPr>
            <p:ph idx="1"/>
          </p:nvPr>
        </p:nvSpPr>
        <p:spPr>
          <a:xfrm>
            <a:off x="191076" y="832566"/>
            <a:ext cx="5904923" cy="3260177"/>
          </a:xfrm>
        </p:spPr>
        <p:txBody>
          <a:bodyPr>
            <a:noAutofit/>
          </a:bodyPr>
          <a:lstStyle/>
          <a:p>
            <a:pPr marL="0" indent="0">
              <a:buNone/>
            </a:pPr>
            <a:r>
              <a:rPr lang="en-GB" sz="2400" b="1" dirty="0">
                <a:solidFill>
                  <a:srgbClr val="0000CC"/>
                </a:solidFill>
                <a:latin typeface="Arial" panose="020B0604020202020204" pitchFamily="34" charset="0"/>
                <a:cs typeface="Arial" panose="020B0604020202020204" pitchFamily="34" charset="0"/>
              </a:rPr>
              <a:t>Assignment</a:t>
            </a:r>
            <a:br>
              <a:rPr lang="en-GB" sz="2400" b="1" dirty="0">
                <a:solidFill>
                  <a:srgbClr val="0000CC"/>
                </a:solidFill>
                <a:latin typeface="Arial" panose="020B0604020202020204" pitchFamily="34" charset="0"/>
                <a:cs typeface="Arial" panose="020B0604020202020204" pitchFamily="34" charset="0"/>
              </a:rPr>
            </a:br>
            <a:endParaRPr lang="en-GB" sz="2400" dirty="0">
              <a:solidFill>
                <a:srgbClr val="0000CC"/>
              </a:solidFill>
              <a:latin typeface="Arial" panose="020B0604020202020204" pitchFamily="34" charset="0"/>
              <a:cs typeface="Arial" panose="020B0604020202020204" pitchFamily="34" charset="0"/>
            </a:endParaRPr>
          </a:p>
          <a:p>
            <a:pPr marL="342900" lvl="0" indent="-342900" hangingPunct="0">
              <a:buFont typeface="+mj-lt"/>
              <a:buAutoNum type="arabicPeriod"/>
            </a:pPr>
            <a:r>
              <a:rPr lang="en-GB" sz="2400" dirty="0">
                <a:solidFill>
                  <a:srgbClr val="0000CC"/>
                </a:solidFill>
                <a:latin typeface="Arial" panose="020B0604020202020204" pitchFamily="34" charset="0"/>
                <a:cs typeface="Arial" panose="020B0604020202020204" pitchFamily="34" charset="0"/>
              </a:rPr>
              <a:t>Critically assess the culture and context of an organisation;  </a:t>
            </a:r>
          </a:p>
          <a:p>
            <a:pPr marL="342900" lvl="0" indent="-342900" hangingPunct="0">
              <a:buFont typeface="+mj-lt"/>
              <a:buAutoNum type="arabicPeriod"/>
            </a:pPr>
            <a:r>
              <a:rPr lang="en-GB" sz="2400" dirty="0">
                <a:solidFill>
                  <a:srgbClr val="0000CC"/>
                </a:solidFill>
                <a:latin typeface="Arial" panose="020B0604020202020204" pitchFamily="34" charset="0"/>
                <a:cs typeface="Arial" panose="020B0604020202020204" pitchFamily="34" charset="0"/>
              </a:rPr>
              <a:t>Evaluate an organisation within its broader environment using appropriate environmental and organisational analysis techniques;</a:t>
            </a:r>
          </a:p>
          <a:p>
            <a:pPr marL="342900" lvl="0" indent="-342900" hangingPunct="0">
              <a:buFont typeface="+mj-lt"/>
              <a:buAutoNum type="arabicPeriod"/>
            </a:pPr>
            <a:r>
              <a:rPr lang="en-GB" sz="2400" dirty="0">
                <a:solidFill>
                  <a:srgbClr val="0000CC"/>
                </a:solidFill>
                <a:latin typeface="Arial" panose="020B0604020202020204" pitchFamily="34" charset="0"/>
                <a:cs typeface="Arial" panose="020B0604020202020204" pitchFamily="34" charset="0"/>
              </a:rPr>
              <a:t>Critically appraise the cultural and ethical behaviour present in one or more organisations.</a:t>
            </a:r>
          </a:p>
          <a:p>
            <a:endParaRPr lang="en-GB" sz="2400" dirty="0">
              <a:solidFill>
                <a:srgbClr val="0000CC"/>
              </a:solidFill>
            </a:endParaRPr>
          </a:p>
        </p:txBody>
      </p:sp>
      <p:sp>
        <p:nvSpPr>
          <p:cNvPr id="6" name="TextBox 5">
            <a:extLst>
              <a:ext uri="{FF2B5EF4-FFF2-40B4-BE49-F238E27FC236}">
                <a16:creationId xmlns:a16="http://schemas.microsoft.com/office/drawing/2014/main" id="{889B092D-2163-6043-AB71-488A8A713124}"/>
              </a:ext>
            </a:extLst>
          </p:cNvPr>
          <p:cNvSpPr txBox="1"/>
          <p:nvPr/>
        </p:nvSpPr>
        <p:spPr>
          <a:xfrm>
            <a:off x="7263785" y="1166146"/>
            <a:ext cx="3313610" cy="2593018"/>
          </a:xfrm>
          <a:prstGeom prst="rect">
            <a:avLst/>
          </a:prstGeom>
          <a:noFill/>
        </p:spPr>
        <p:txBody>
          <a:bodyPr wrap="square" rtlCol="0">
            <a:spAutoFit/>
          </a:bodyPr>
          <a:lstStyle/>
          <a:p>
            <a:pPr>
              <a:lnSpc>
                <a:spcPct val="170000"/>
              </a:lnSpc>
            </a:pPr>
            <a:r>
              <a:rPr lang="en-GB" sz="1500" b="1" dirty="0">
                <a:latin typeface="Arial" panose="020B0604020202020204" pitchFamily="34" charset="0"/>
                <a:cs typeface="Arial" panose="020B0604020202020204" pitchFamily="34" charset="0"/>
              </a:rPr>
              <a:t>Common Assessment Criteria</a:t>
            </a:r>
          </a:p>
          <a:p>
            <a:pPr>
              <a:lnSpc>
                <a:spcPct val="170000"/>
              </a:lnSpc>
            </a:pPr>
            <a:r>
              <a:rPr lang="en-GB" sz="1500" dirty="0">
                <a:latin typeface="Arial" panose="020B0604020202020204" pitchFamily="34" charset="0"/>
                <a:cs typeface="Arial" panose="020B0604020202020204" pitchFamily="34" charset="0"/>
              </a:rPr>
              <a:t>Engagement with Literature Skills.</a:t>
            </a:r>
          </a:p>
          <a:p>
            <a:pPr>
              <a:lnSpc>
                <a:spcPct val="170000"/>
              </a:lnSpc>
            </a:pPr>
            <a:r>
              <a:rPr lang="en-GB" sz="1500" dirty="0">
                <a:latin typeface="Arial" panose="020B0604020202020204" pitchFamily="34" charset="0"/>
                <a:cs typeface="Arial" panose="020B0604020202020204" pitchFamily="34" charset="0"/>
              </a:rPr>
              <a:t>Knowledge and Understanding Skills </a:t>
            </a:r>
          </a:p>
          <a:p>
            <a:pPr>
              <a:lnSpc>
                <a:spcPct val="170000"/>
              </a:lnSpc>
            </a:pPr>
            <a:r>
              <a:rPr lang="en-GB" sz="1500" dirty="0">
                <a:latin typeface="Arial" panose="020B0604020202020204" pitchFamily="34" charset="0"/>
                <a:cs typeface="Arial" panose="020B0604020202020204" pitchFamily="34" charset="0"/>
              </a:rPr>
              <a:t>Cognitive and Intellectual Skills	</a:t>
            </a:r>
          </a:p>
          <a:p>
            <a:pPr>
              <a:lnSpc>
                <a:spcPct val="170000"/>
              </a:lnSpc>
            </a:pPr>
            <a:r>
              <a:rPr lang="en-GB" sz="1500" dirty="0">
                <a:latin typeface="Arial" panose="020B0604020202020204" pitchFamily="34" charset="0"/>
                <a:cs typeface="Arial" panose="020B0604020202020204" pitchFamily="34" charset="0"/>
              </a:rPr>
              <a:t>Practical Application Skills 	</a:t>
            </a:r>
          </a:p>
          <a:p>
            <a:pPr>
              <a:spcBef>
                <a:spcPts val="600"/>
              </a:spcBef>
            </a:pPr>
            <a:r>
              <a:rPr lang="en-GB" sz="1500" dirty="0">
                <a:latin typeface="Arial" panose="020B0604020202020204" pitchFamily="34" charset="0"/>
                <a:cs typeface="Arial" panose="020B0604020202020204" pitchFamily="34" charset="0"/>
              </a:rPr>
              <a:t>Transferable Skills for Life &amp; Professional Practice </a:t>
            </a:r>
          </a:p>
        </p:txBody>
      </p:sp>
      <p:cxnSp>
        <p:nvCxnSpPr>
          <p:cNvPr id="8" name="Straight Connector 7">
            <a:extLst>
              <a:ext uri="{FF2B5EF4-FFF2-40B4-BE49-F238E27FC236}">
                <a16:creationId xmlns:a16="http://schemas.microsoft.com/office/drawing/2014/main" id="{5D2D0976-E7FE-B244-AB03-0247B2252541}"/>
              </a:ext>
            </a:extLst>
          </p:cNvPr>
          <p:cNvCxnSpPr/>
          <p:nvPr/>
        </p:nvCxnSpPr>
        <p:spPr>
          <a:xfrm>
            <a:off x="6384032" y="1944001"/>
            <a:ext cx="0" cy="2961374"/>
          </a:xfrm>
          <a:prstGeom prst="line">
            <a:avLst/>
          </a:prstGeom>
          <a:ln w="19050"/>
        </p:spPr>
        <p:style>
          <a:lnRef idx="1">
            <a:schemeClr val="dk1"/>
          </a:lnRef>
          <a:fillRef idx="0">
            <a:schemeClr val="dk1"/>
          </a:fillRef>
          <a:effectRef idx="0">
            <a:schemeClr val="dk1"/>
          </a:effectRef>
          <a:fontRef idx="minor">
            <a:schemeClr val="tx1"/>
          </a:fontRef>
        </p:style>
      </p:cxnSp>
      <p:sp>
        <p:nvSpPr>
          <p:cNvPr id="9" name="TextBox 8">
            <a:extLst>
              <a:ext uri="{FF2B5EF4-FFF2-40B4-BE49-F238E27FC236}">
                <a16:creationId xmlns:a16="http://schemas.microsoft.com/office/drawing/2014/main" id="{1F8413DB-875C-2540-B615-A8464A40311F}"/>
              </a:ext>
            </a:extLst>
          </p:cNvPr>
          <p:cNvSpPr txBox="1"/>
          <p:nvPr/>
        </p:nvSpPr>
        <p:spPr>
          <a:xfrm>
            <a:off x="10945688" y="1559650"/>
            <a:ext cx="497280" cy="2000099"/>
          </a:xfrm>
          <a:prstGeom prst="rect">
            <a:avLst/>
          </a:prstGeom>
          <a:noFill/>
        </p:spPr>
        <p:txBody>
          <a:bodyPr wrap="square" rtlCol="0">
            <a:spAutoFit/>
          </a:bodyPr>
          <a:lstStyle/>
          <a:p>
            <a:pPr>
              <a:lnSpc>
                <a:spcPct val="170000"/>
              </a:lnSpc>
            </a:pPr>
            <a:r>
              <a:rPr lang="en-GB" sz="1500" dirty="0">
                <a:latin typeface="Arial" panose="020B0604020202020204" pitchFamily="34" charset="0"/>
                <a:cs typeface="Arial" panose="020B0604020202020204" pitchFamily="34" charset="0"/>
              </a:rPr>
              <a:t>20</a:t>
            </a:r>
          </a:p>
          <a:p>
            <a:pPr>
              <a:lnSpc>
                <a:spcPct val="170000"/>
              </a:lnSpc>
            </a:pPr>
            <a:r>
              <a:rPr lang="en-GB" sz="1500" dirty="0">
                <a:latin typeface="Arial" panose="020B0604020202020204" pitchFamily="34" charset="0"/>
                <a:cs typeface="Arial" panose="020B0604020202020204" pitchFamily="34" charset="0"/>
              </a:rPr>
              <a:t>30</a:t>
            </a:r>
          </a:p>
          <a:p>
            <a:pPr>
              <a:lnSpc>
                <a:spcPct val="170000"/>
              </a:lnSpc>
            </a:pPr>
            <a:r>
              <a:rPr lang="en-GB" sz="1500" dirty="0">
                <a:latin typeface="Arial" panose="020B0604020202020204" pitchFamily="34" charset="0"/>
                <a:cs typeface="Arial" panose="020B0604020202020204" pitchFamily="34" charset="0"/>
              </a:rPr>
              <a:t>30</a:t>
            </a:r>
          </a:p>
          <a:p>
            <a:pPr>
              <a:lnSpc>
                <a:spcPct val="170000"/>
              </a:lnSpc>
            </a:pPr>
            <a:r>
              <a:rPr lang="en-GB" sz="1500" dirty="0">
                <a:latin typeface="Arial" panose="020B0604020202020204" pitchFamily="34" charset="0"/>
                <a:cs typeface="Arial" panose="020B0604020202020204" pitchFamily="34" charset="0"/>
              </a:rPr>
              <a:t>10</a:t>
            </a:r>
          </a:p>
          <a:p>
            <a:pPr>
              <a:lnSpc>
                <a:spcPct val="170000"/>
              </a:lnSpc>
            </a:pPr>
            <a:r>
              <a:rPr lang="en-GB" sz="1500" dirty="0">
                <a:latin typeface="Arial" panose="020B0604020202020204" pitchFamily="34" charset="0"/>
                <a:cs typeface="Arial" panose="020B0604020202020204" pitchFamily="34" charset="0"/>
              </a:rPr>
              <a:t>10</a:t>
            </a:r>
          </a:p>
        </p:txBody>
      </p:sp>
      <p:sp>
        <p:nvSpPr>
          <p:cNvPr id="2" name="TextBox 1">
            <a:extLst>
              <a:ext uri="{FF2B5EF4-FFF2-40B4-BE49-F238E27FC236}">
                <a16:creationId xmlns:a16="http://schemas.microsoft.com/office/drawing/2014/main" id="{F8FD7420-4331-584C-A3BF-5863AF669A90}"/>
              </a:ext>
            </a:extLst>
          </p:cNvPr>
          <p:cNvSpPr txBox="1"/>
          <p:nvPr/>
        </p:nvSpPr>
        <p:spPr>
          <a:xfrm>
            <a:off x="1777703" y="5206181"/>
            <a:ext cx="3632854" cy="369332"/>
          </a:xfrm>
          <a:prstGeom prst="rect">
            <a:avLst/>
          </a:prstGeom>
          <a:noFill/>
        </p:spPr>
        <p:txBody>
          <a:bodyPr wrap="none" rtlCol="0">
            <a:spAutoFit/>
          </a:bodyPr>
          <a:lstStyle/>
          <a:p>
            <a:r>
              <a:rPr lang="en-US" dirty="0">
                <a:solidFill>
                  <a:srgbClr val="FF0000"/>
                </a:solidFill>
              </a:rPr>
              <a:t>Submission date: </a:t>
            </a:r>
            <a:r>
              <a:rPr lang="en-US" u="sng" dirty="0">
                <a:solidFill>
                  <a:srgbClr val="FF0000"/>
                </a:solidFill>
              </a:rPr>
              <a:t>12 November 2023</a:t>
            </a:r>
          </a:p>
        </p:txBody>
      </p:sp>
      <p:pic>
        <p:nvPicPr>
          <p:cNvPr id="11" name="Picture 10">
            <a:extLst>
              <a:ext uri="{FF2B5EF4-FFF2-40B4-BE49-F238E27FC236}">
                <a16:creationId xmlns:a16="http://schemas.microsoft.com/office/drawing/2014/main" id="{3ED5D9DE-DE39-8852-F8A7-9316BA34E193}"/>
              </a:ext>
            </a:extLst>
          </p:cNvPr>
          <p:cNvPicPr>
            <a:picLocks noChangeAspect="1"/>
          </p:cNvPicPr>
          <p:nvPr/>
        </p:nvPicPr>
        <p:blipFill>
          <a:blip r:embed="rId3"/>
          <a:stretch>
            <a:fillRect/>
          </a:stretch>
        </p:blipFill>
        <p:spPr>
          <a:xfrm>
            <a:off x="9062118" y="3685792"/>
            <a:ext cx="3103465" cy="2030351"/>
          </a:xfrm>
          <a:prstGeom prst="rect">
            <a:avLst/>
          </a:prstGeom>
        </p:spPr>
      </p:pic>
    </p:spTree>
    <p:extLst>
      <p:ext uri="{BB962C8B-B14F-4D97-AF65-F5344CB8AC3E}">
        <p14:creationId xmlns:p14="http://schemas.microsoft.com/office/powerpoint/2010/main" val="1457141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BB9AC8D8-406F-1D48-B063-6916B1C19A01}"/>
              </a:ext>
            </a:extLst>
          </p:cNvPr>
          <p:cNvSpPr>
            <a:spLocks noGrp="1"/>
          </p:cNvSpPr>
          <p:nvPr>
            <p:ph type="title"/>
          </p:nvPr>
        </p:nvSpPr>
        <p:spPr>
          <a:xfrm>
            <a:off x="581891" y="119743"/>
            <a:ext cx="11000509" cy="944782"/>
          </a:xfrm>
        </p:spPr>
        <p:txBody>
          <a:bodyPr>
            <a:noAutofit/>
          </a:bodyPr>
          <a:lstStyle/>
          <a:p>
            <a:pPr algn="ctr"/>
            <a:r>
              <a:rPr lang="en-GB" altLang="en-US" sz="4000" dirty="0">
                <a:latin typeface="Arial" panose="020B0604020202020204" pitchFamily="34" charset="0"/>
                <a:cs typeface="Arial" panose="020B0604020202020204" pitchFamily="34" charset="0"/>
              </a:rPr>
              <a:t> </a:t>
            </a:r>
            <a:r>
              <a:rPr lang="en-GB" sz="4000" dirty="0"/>
              <a:t>Developing a High-Performance Culture</a:t>
            </a:r>
            <a:endParaRPr lang="en-GB" altLang="en-US" sz="40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794C0770-0B80-3D4F-9B2F-45DF0D7C261B}"/>
              </a:ext>
            </a:extLst>
          </p:cNvPr>
          <p:cNvSpPr>
            <a:spLocks noGrp="1"/>
          </p:cNvSpPr>
          <p:nvPr>
            <p:ph idx="1"/>
          </p:nvPr>
        </p:nvSpPr>
        <p:spPr>
          <a:xfrm>
            <a:off x="609600" y="1174746"/>
            <a:ext cx="10972800" cy="4342487"/>
          </a:xfrm>
        </p:spPr>
        <p:txBody>
          <a:bodyPr>
            <a:normAutofit fontScale="92500" lnSpcReduction="10000"/>
          </a:bodyPr>
          <a:lstStyle/>
          <a:p>
            <a:pPr marL="0" indent="0">
              <a:buNone/>
            </a:pPr>
            <a:r>
              <a:rPr lang="en-GB" sz="2400" dirty="0">
                <a:solidFill>
                  <a:srgbClr val="0000CC"/>
                </a:solidFill>
              </a:rPr>
              <a:t>Delivery Sessions:</a:t>
            </a:r>
            <a:br>
              <a:rPr lang="en-GB" sz="2400" dirty="0">
                <a:solidFill>
                  <a:srgbClr val="0000CC"/>
                </a:solidFill>
              </a:rPr>
            </a:br>
            <a:endParaRPr lang="en-GB" sz="2400" dirty="0">
              <a:solidFill>
                <a:srgbClr val="0000CC"/>
              </a:solidFill>
            </a:endParaRPr>
          </a:p>
          <a:p>
            <a:pPr marL="457200" indent="-457200">
              <a:buFont typeface="+mj-lt"/>
              <a:buAutoNum type="arabicPeriod"/>
            </a:pPr>
            <a:r>
              <a:rPr lang="en-GB" sz="2400" dirty="0">
                <a:solidFill>
                  <a:srgbClr val="0000CC"/>
                </a:solidFill>
              </a:rPr>
              <a:t>Organisational culture, ethos and values.</a:t>
            </a:r>
          </a:p>
          <a:p>
            <a:pPr marL="457200" indent="-457200">
              <a:buFont typeface="+mj-lt"/>
              <a:buAutoNum type="arabicPeriod"/>
            </a:pPr>
            <a:r>
              <a:rPr lang="en-GB" sz="2400" b="1" dirty="0">
                <a:solidFill>
                  <a:srgbClr val="0000CC"/>
                </a:solidFill>
              </a:rPr>
              <a:t>Personal ethical standards, values and beliefs.</a:t>
            </a:r>
          </a:p>
          <a:p>
            <a:pPr marL="457200" lvl="0" indent="-457200">
              <a:buFont typeface="+mj-lt"/>
              <a:buAutoNum type="arabicPeriod"/>
            </a:pPr>
            <a:r>
              <a:rPr lang="en-GB" sz="2400" dirty="0">
                <a:solidFill>
                  <a:srgbClr val="0000CC"/>
                </a:solidFill>
              </a:rPr>
              <a:t>Formal and informal relationships between departments and people.</a:t>
            </a:r>
          </a:p>
          <a:p>
            <a:pPr marL="457200" indent="-457200">
              <a:buFont typeface="+mj-lt"/>
              <a:buAutoNum type="arabicPeriod"/>
            </a:pPr>
            <a:r>
              <a:rPr lang="en-GB" sz="2400" dirty="0">
                <a:solidFill>
                  <a:srgbClr val="0000CC"/>
                </a:solidFill>
              </a:rPr>
              <a:t>Communication channels for sharing information and building relationships.</a:t>
            </a:r>
          </a:p>
          <a:p>
            <a:pPr marL="457200" lvl="0" indent="-457200">
              <a:buFont typeface="+mj-lt"/>
              <a:buAutoNum type="arabicPeriod"/>
            </a:pPr>
            <a:r>
              <a:rPr lang="en-GB" sz="2400" dirty="0">
                <a:solidFill>
                  <a:srgbClr val="0000CC"/>
                </a:solidFill>
              </a:rPr>
              <a:t>Establishing a culture of sustainability within the workplace.</a:t>
            </a:r>
          </a:p>
          <a:p>
            <a:pPr marL="457200" lvl="0" indent="-457200">
              <a:buFont typeface="+mj-lt"/>
              <a:buAutoNum type="arabicPeriod"/>
            </a:pPr>
            <a:r>
              <a:rPr lang="en-GB" sz="2400" dirty="0">
                <a:solidFill>
                  <a:srgbClr val="0000CC"/>
                </a:solidFill>
              </a:rPr>
              <a:t>Corporate social and environmental responsibility.</a:t>
            </a:r>
          </a:p>
          <a:p>
            <a:pPr marL="457200" lvl="0" indent="-457200">
              <a:buFont typeface="+mj-lt"/>
              <a:buAutoNum type="arabicPeriod"/>
            </a:pPr>
            <a:r>
              <a:rPr lang="en-GB" sz="2400" dirty="0">
                <a:solidFill>
                  <a:srgbClr val="0000CC"/>
                </a:solidFill>
              </a:rPr>
              <a:t>Barriers to effective functioning in the organisation and ways to overcome them.</a:t>
            </a:r>
          </a:p>
          <a:p>
            <a:pPr marL="457200" indent="-457200">
              <a:buFont typeface="+mj-lt"/>
              <a:buAutoNum type="arabicPeriod"/>
            </a:pPr>
            <a:r>
              <a:rPr lang="en-GB" sz="2400" dirty="0">
                <a:solidFill>
                  <a:srgbClr val="0000CC"/>
                </a:solidFill>
              </a:rPr>
              <a:t>Impact of external forces on the organisation</a:t>
            </a:r>
          </a:p>
          <a:p>
            <a:pPr marL="457200" indent="-457200">
              <a:buFont typeface="+mj-lt"/>
              <a:buAutoNum type="arabicPeriod"/>
            </a:pPr>
            <a:r>
              <a:rPr lang="en-GB" sz="2400" dirty="0">
                <a:solidFill>
                  <a:srgbClr val="0000CC"/>
                </a:solidFill>
              </a:rPr>
              <a:t>Organisational Efficiency</a:t>
            </a:r>
          </a:p>
          <a:p>
            <a:pPr lvl="0"/>
            <a:endParaRPr lang="en-GB" dirty="0">
              <a:solidFill>
                <a:srgbClr val="0000CC"/>
              </a:solidFill>
            </a:endParaRPr>
          </a:p>
          <a:p>
            <a:endParaRPr lang="en-US" dirty="0">
              <a:solidFill>
                <a:srgbClr val="0000CC"/>
              </a:solidFill>
            </a:endParaRPr>
          </a:p>
        </p:txBody>
      </p:sp>
    </p:spTree>
    <p:extLst>
      <p:ext uri="{BB962C8B-B14F-4D97-AF65-F5344CB8AC3E}">
        <p14:creationId xmlns:p14="http://schemas.microsoft.com/office/powerpoint/2010/main" val="40063358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0E3BDA-E623-874B-8F07-664FE086263C}"/>
              </a:ext>
            </a:extLst>
          </p:cNvPr>
          <p:cNvSpPr>
            <a:spLocks noGrp="1"/>
          </p:cNvSpPr>
          <p:nvPr>
            <p:ph type="title"/>
          </p:nvPr>
        </p:nvSpPr>
        <p:spPr/>
        <p:txBody>
          <a:bodyPr/>
          <a:lstStyle/>
          <a:p>
            <a:r>
              <a:rPr lang="en-GB" dirty="0"/>
              <a:t>Personal ethical standards, values and beliefs.</a:t>
            </a:r>
            <a:endParaRPr lang="en-US" dirty="0"/>
          </a:p>
        </p:txBody>
      </p:sp>
      <p:sp>
        <p:nvSpPr>
          <p:cNvPr id="3" name="Content Placeholder 2">
            <a:extLst>
              <a:ext uri="{FF2B5EF4-FFF2-40B4-BE49-F238E27FC236}">
                <a16:creationId xmlns:a16="http://schemas.microsoft.com/office/drawing/2014/main" id="{7C858357-87D1-B342-A006-8B67E29BF00A}"/>
              </a:ext>
            </a:extLst>
          </p:cNvPr>
          <p:cNvSpPr>
            <a:spLocks noGrp="1"/>
          </p:cNvSpPr>
          <p:nvPr>
            <p:ph idx="1"/>
          </p:nvPr>
        </p:nvSpPr>
        <p:spPr>
          <a:xfrm>
            <a:off x="609600" y="1600201"/>
            <a:ext cx="7118555" cy="3917032"/>
          </a:xfrm>
        </p:spPr>
        <p:txBody>
          <a:bodyPr/>
          <a:lstStyle/>
          <a:p>
            <a:pPr marL="0" indent="0">
              <a:buNone/>
            </a:pPr>
            <a:r>
              <a:rPr lang="en-US" dirty="0"/>
              <a:t>This session will examine:</a:t>
            </a:r>
            <a:br>
              <a:rPr lang="en-US" dirty="0"/>
            </a:br>
            <a:endParaRPr lang="en-US" dirty="0"/>
          </a:p>
          <a:p>
            <a:r>
              <a:rPr lang="en-US" dirty="0"/>
              <a:t>What are work ethics? </a:t>
            </a:r>
          </a:p>
          <a:p>
            <a:r>
              <a:rPr lang="en-US" dirty="0"/>
              <a:t>What standards can be applied to ethics?</a:t>
            </a:r>
          </a:p>
          <a:p>
            <a:r>
              <a:rPr lang="en-US" dirty="0"/>
              <a:t>What are values?</a:t>
            </a:r>
          </a:p>
          <a:p>
            <a:r>
              <a:rPr lang="en-US" dirty="0"/>
              <a:t>What are beliefs?</a:t>
            </a:r>
          </a:p>
          <a:p>
            <a:r>
              <a:rPr lang="en-US" dirty="0"/>
              <a:t>Do you believe and can beliefs change?</a:t>
            </a:r>
          </a:p>
          <a:p>
            <a:endParaRPr lang="en-US" dirty="0"/>
          </a:p>
          <a:p>
            <a:endParaRPr lang="en-US" dirty="0"/>
          </a:p>
        </p:txBody>
      </p:sp>
      <p:pic>
        <p:nvPicPr>
          <p:cNvPr id="6" name="Picture 5">
            <a:extLst>
              <a:ext uri="{FF2B5EF4-FFF2-40B4-BE49-F238E27FC236}">
                <a16:creationId xmlns:a16="http://schemas.microsoft.com/office/drawing/2014/main" id="{97054D3B-1875-DD46-9F10-5CD82E8FAEAD}"/>
              </a:ext>
            </a:extLst>
          </p:cNvPr>
          <p:cNvPicPr>
            <a:picLocks noChangeAspect="1"/>
          </p:cNvPicPr>
          <p:nvPr/>
        </p:nvPicPr>
        <p:blipFill>
          <a:blip r:embed="rId2"/>
          <a:stretch>
            <a:fillRect/>
          </a:stretch>
        </p:blipFill>
        <p:spPr>
          <a:xfrm>
            <a:off x="8510556" y="2251748"/>
            <a:ext cx="2584894" cy="2613938"/>
          </a:xfrm>
          <a:prstGeom prst="rect">
            <a:avLst/>
          </a:prstGeom>
        </p:spPr>
      </p:pic>
    </p:spTree>
    <p:extLst>
      <p:ext uri="{BB962C8B-B14F-4D97-AF65-F5344CB8AC3E}">
        <p14:creationId xmlns:p14="http://schemas.microsoft.com/office/powerpoint/2010/main" val="41826264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5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18D9D-8594-0A4F-BE2B-C8A80F08F584}"/>
              </a:ext>
            </a:extLst>
          </p:cNvPr>
          <p:cNvSpPr>
            <a:spLocks noGrp="1"/>
          </p:cNvSpPr>
          <p:nvPr>
            <p:ph type="title"/>
          </p:nvPr>
        </p:nvSpPr>
        <p:spPr/>
        <p:txBody>
          <a:bodyPr/>
          <a:lstStyle/>
          <a:p>
            <a:r>
              <a:rPr lang="en-GB" dirty="0"/>
              <a:t>Personal ethical standards, values and beliefs.</a:t>
            </a:r>
            <a:endParaRPr lang="en-US" dirty="0"/>
          </a:p>
        </p:txBody>
      </p:sp>
      <p:sp>
        <p:nvSpPr>
          <p:cNvPr id="3" name="Content Placeholder 2">
            <a:extLst>
              <a:ext uri="{FF2B5EF4-FFF2-40B4-BE49-F238E27FC236}">
                <a16:creationId xmlns:a16="http://schemas.microsoft.com/office/drawing/2014/main" id="{2827B100-AA62-1A4F-AC56-D41FE3E68CC9}"/>
              </a:ext>
            </a:extLst>
          </p:cNvPr>
          <p:cNvSpPr>
            <a:spLocks noGrp="1"/>
          </p:cNvSpPr>
          <p:nvPr>
            <p:ph idx="1"/>
          </p:nvPr>
        </p:nvSpPr>
        <p:spPr>
          <a:xfrm>
            <a:off x="493643" y="1361799"/>
            <a:ext cx="10515600" cy="3753540"/>
          </a:xfrm>
        </p:spPr>
        <p:txBody>
          <a:bodyPr/>
          <a:lstStyle/>
          <a:p>
            <a:pPr marL="0" indent="0">
              <a:buNone/>
            </a:pPr>
            <a:r>
              <a:rPr lang="en-GB" dirty="0">
                <a:solidFill>
                  <a:srgbClr val="0000CC"/>
                </a:solidFill>
              </a:rPr>
              <a:t>Ethics consist of</a:t>
            </a:r>
            <a:r>
              <a:rPr lang="en-GB" dirty="0">
                <a:solidFill>
                  <a:srgbClr val="0000CC"/>
                </a:solidFill>
                <a:sym typeface="Wingdings" pitchFamily="2" charset="2"/>
              </a:rPr>
              <a:t> (but not restricted) to:</a:t>
            </a:r>
            <a:br>
              <a:rPr lang="en-GB" dirty="0">
                <a:solidFill>
                  <a:srgbClr val="0000CC"/>
                </a:solidFill>
                <a:sym typeface="Wingdings" pitchFamily="2" charset="2"/>
              </a:rPr>
            </a:br>
            <a:endParaRPr lang="en-GB" dirty="0">
              <a:solidFill>
                <a:srgbClr val="0000CC"/>
              </a:solidFill>
            </a:endParaRPr>
          </a:p>
          <a:p>
            <a:r>
              <a:rPr lang="en-GB" dirty="0">
                <a:solidFill>
                  <a:srgbClr val="0000CC"/>
                </a:solidFill>
              </a:rPr>
              <a:t>concern for the well-being of others</a:t>
            </a:r>
          </a:p>
          <a:p>
            <a:r>
              <a:rPr lang="en-GB" dirty="0">
                <a:solidFill>
                  <a:srgbClr val="0000CC"/>
                </a:solidFill>
              </a:rPr>
              <a:t>respect for others</a:t>
            </a:r>
          </a:p>
          <a:p>
            <a:r>
              <a:rPr lang="en-GB" dirty="0">
                <a:solidFill>
                  <a:srgbClr val="0000CC"/>
                </a:solidFill>
              </a:rPr>
              <a:t>trustworthiness and honesty</a:t>
            </a:r>
          </a:p>
          <a:p>
            <a:r>
              <a:rPr lang="en-GB" dirty="0">
                <a:solidFill>
                  <a:srgbClr val="0000CC"/>
                </a:solidFill>
              </a:rPr>
              <a:t>compliance with the law</a:t>
            </a:r>
          </a:p>
          <a:p>
            <a:r>
              <a:rPr lang="en-GB" dirty="0">
                <a:solidFill>
                  <a:srgbClr val="0000CC"/>
                </a:solidFill>
              </a:rPr>
              <a:t>preventing harm to others.</a:t>
            </a:r>
            <a:endParaRPr lang="en-US" dirty="0">
              <a:solidFill>
                <a:srgbClr val="0000CC"/>
              </a:solidFill>
            </a:endParaRPr>
          </a:p>
        </p:txBody>
      </p:sp>
      <p:pic>
        <p:nvPicPr>
          <p:cNvPr id="5" name="Picture 4">
            <a:extLst>
              <a:ext uri="{FF2B5EF4-FFF2-40B4-BE49-F238E27FC236}">
                <a16:creationId xmlns:a16="http://schemas.microsoft.com/office/drawing/2014/main" id="{4595A38D-985A-6646-B49A-10C16523761B}"/>
              </a:ext>
            </a:extLst>
          </p:cNvPr>
          <p:cNvPicPr>
            <a:picLocks noChangeAspect="1"/>
          </p:cNvPicPr>
          <p:nvPr/>
        </p:nvPicPr>
        <p:blipFill>
          <a:blip r:embed="rId3"/>
          <a:stretch>
            <a:fillRect/>
          </a:stretch>
        </p:blipFill>
        <p:spPr>
          <a:xfrm>
            <a:off x="8403961" y="1600202"/>
            <a:ext cx="3468489" cy="2308122"/>
          </a:xfrm>
          <a:prstGeom prst="rect">
            <a:avLst/>
          </a:prstGeom>
        </p:spPr>
      </p:pic>
    </p:spTree>
    <p:extLst>
      <p:ext uri="{BB962C8B-B14F-4D97-AF65-F5344CB8AC3E}">
        <p14:creationId xmlns:p14="http://schemas.microsoft.com/office/powerpoint/2010/main" val="38710789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5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AB9EFE-1F17-954B-875B-713A1DB57C15}"/>
              </a:ext>
            </a:extLst>
          </p:cNvPr>
          <p:cNvSpPr>
            <a:spLocks noGrp="1"/>
          </p:cNvSpPr>
          <p:nvPr>
            <p:ph type="title"/>
          </p:nvPr>
        </p:nvSpPr>
        <p:spPr/>
        <p:txBody>
          <a:bodyPr/>
          <a:lstStyle/>
          <a:p>
            <a:r>
              <a:rPr lang="en-US" dirty="0"/>
              <a:t>Work Ethics</a:t>
            </a:r>
          </a:p>
        </p:txBody>
      </p:sp>
      <p:sp>
        <p:nvSpPr>
          <p:cNvPr id="3" name="Content Placeholder 2">
            <a:extLst>
              <a:ext uri="{FF2B5EF4-FFF2-40B4-BE49-F238E27FC236}">
                <a16:creationId xmlns:a16="http://schemas.microsoft.com/office/drawing/2014/main" id="{A43066D9-CD60-9547-BB2F-026CCC556CDE}"/>
              </a:ext>
            </a:extLst>
          </p:cNvPr>
          <p:cNvSpPr>
            <a:spLocks noGrp="1"/>
          </p:cNvSpPr>
          <p:nvPr>
            <p:ph idx="1"/>
          </p:nvPr>
        </p:nvSpPr>
        <p:spPr>
          <a:xfrm>
            <a:off x="609600" y="1600201"/>
            <a:ext cx="5466735" cy="3917032"/>
          </a:xfrm>
        </p:spPr>
        <p:txBody>
          <a:bodyPr>
            <a:normAutofit/>
          </a:bodyPr>
          <a:lstStyle/>
          <a:p>
            <a:pPr marL="0" indent="0">
              <a:buNone/>
            </a:pPr>
            <a:r>
              <a:rPr lang="en-US" sz="2000" b="1" dirty="0"/>
              <a:t>Employer Provision</a:t>
            </a:r>
            <a:br>
              <a:rPr lang="en-US" sz="2000" b="1" dirty="0"/>
            </a:br>
            <a:endParaRPr lang="en-US" sz="2000" b="1" dirty="0"/>
          </a:p>
          <a:p>
            <a:r>
              <a:rPr lang="en-GB" sz="2000" dirty="0"/>
              <a:t>To provide a safe work environment</a:t>
            </a:r>
            <a:br>
              <a:rPr lang="en-GB" sz="2000" dirty="0"/>
            </a:br>
            <a:endParaRPr lang="en-GB" sz="2000" dirty="0"/>
          </a:p>
          <a:p>
            <a:r>
              <a:rPr lang="en-GB" sz="2000" dirty="0"/>
              <a:t>To treat employees with dignity and respect</a:t>
            </a:r>
            <a:br>
              <a:rPr lang="en-GB" sz="2000" dirty="0"/>
            </a:br>
            <a:endParaRPr lang="en-GB" sz="2000" dirty="0"/>
          </a:p>
          <a:p>
            <a:r>
              <a:rPr lang="en-GB" sz="2000" dirty="0"/>
              <a:t>To provide a fair wage for the services rendered</a:t>
            </a:r>
            <a:br>
              <a:rPr lang="en-GB" sz="2000" dirty="0"/>
            </a:br>
            <a:endParaRPr lang="en-GB" sz="2000" dirty="0"/>
          </a:p>
          <a:p>
            <a:r>
              <a:rPr lang="en-GB" sz="2000" dirty="0"/>
              <a:t>To handle all business transactions with integrity and honesty</a:t>
            </a:r>
            <a:endParaRPr lang="en-US" sz="2000" dirty="0"/>
          </a:p>
        </p:txBody>
      </p:sp>
      <p:sp>
        <p:nvSpPr>
          <p:cNvPr id="5" name="Content Placeholder 2">
            <a:extLst>
              <a:ext uri="{FF2B5EF4-FFF2-40B4-BE49-F238E27FC236}">
                <a16:creationId xmlns:a16="http://schemas.microsoft.com/office/drawing/2014/main" id="{EBFC7F02-1CDF-F64C-B716-B3C413A8CAA9}"/>
              </a:ext>
            </a:extLst>
          </p:cNvPr>
          <p:cNvSpPr txBox="1">
            <a:spLocks/>
          </p:cNvSpPr>
          <p:nvPr/>
        </p:nvSpPr>
        <p:spPr>
          <a:xfrm>
            <a:off x="6322142" y="1600201"/>
            <a:ext cx="5466735" cy="3917032"/>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14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 typeface="Arial" pitchFamily="34" charset="0"/>
              <a:buNone/>
            </a:pPr>
            <a:r>
              <a:rPr lang="en-US" sz="2000" b="1" dirty="0">
                <a:solidFill>
                  <a:srgbClr val="0000CC"/>
                </a:solidFill>
              </a:rPr>
              <a:t>Employee Provision</a:t>
            </a:r>
            <a:br>
              <a:rPr lang="en-US" sz="2000" b="1" dirty="0">
                <a:solidFill>
                  <a:srgbClr val="0000CC"/>
                </a:solidFill>
              </a:rPr>
            </a:br>
            <a:endParaRPr lang="en-US" sz="2000" b="1" dirty="0">
              <a:solidFill>
                <a:srgbClr val="0000CC"/>
              </a:solidFill>
            </a:endParaRPr>
          </a:p>
          <a:p>
            <a:r>
              <a:rPr lang="en-GB" sz="2000" dirty="0">
                <a:solidFill>
                  <a:srgbClr val="0000CC"/>
                </a:solidFill>
              </a:rPr>
              <a:t>To arrive on time</a:t>
            </a:r>
            <a:br>
              <a:rPr lang="en-GB" sz="2000" dirty="0">
                <a:solidFill>
                  <a:srgbClr val="0000CC"/>
                </a:solidFill>
              </a:rPr>
            </a:br>
            <a:endParaRPr lang="en-GB" sz="2000" dirty="0">
              <a:solidFill>
                <a:srgbClr val="0000CC"/>
              </a:solidFill>
            </a:endParaRPr>
          </a:p>
          <a:p>
            <a:r>
              <a:rPr lang="en-GB" sz="2000" dirty="0">
                <a:solidFill>
                  <a:srgbClr val="0000CC"/>
                </a:solidFill>
              </a:rPr>
              <a:t>To work solely for organisation when at work</a:t>
            </a:r>
            <a:br>
              <a:rPr lang="en-GB" sz="2000" dirty="0">
                <a:solidFill>
                  <a:srgbClr val="0000CC"/>
                </a:solidFill>
              </a:rPr>
            </a:br>
            <a:endParaRPr lang="en-GB" sz="2000" dirty="0">
              <a:solidFill>
                <a:srgbClr val="0000CC"/>
              </a:solidFill>
            </a:endParaRPr>
          </a:p>
          <a:p>
            <a:r>
              <a:rPr lang="en-GB" sz="2000" dirty="0">
                <a:solidFill>
                  <a:srgbClr val="0000CC"/>
                </a:solidFill>
              </a:rPr>
              <a:t>To treat resources, equipment, and products with care and attention.</a:t>
            </a:r>
            <a:br>
              <a:rPr lang="en-GB" sz="2000" dirty="0">
                <a:solidFill>
                  <a:srgbClr val="0000CC"/>
                </a:solidFill>
              </a:rPr>
            </a:br>
            <a:endParaRPr lang="en-GB" sz="2000" dirty="0">
              <a:solidFill>
                <a:srgbClr val="0000CC"/>
              </a:solidFill>
            </a:endParaRPr>
          </a:p>
          <a:p>
            <a:r>
              <a:rPr lang="en-GB" sz="2000" dirty="0">
                <a:solidFill>
                  <a:srgbClr val="0000CC"/>
                </a:solidFill>
              </a:rPr>
              <a:t>To respect company through honesty and integrity</a:t>
            </a:r>
            <a:endParaRPr lang="en-US" sz="2000" dirty="0">
              <a:solidFill>
                <a:srgbClr val="0000CC"/>
              </a:solidFill>
            </a:endParaRPr>
          </a:p>
        </p:txBody>
      </p:sp>
    </p:spTree>
    <p:extLst>
      <p:ext uri="{BB962C8B-B14F-4D97-AF65-F5344CB8AC3E}">
        <p14:creationId xmlns:p14="http://schemas.microsoft.com/office/powerpoint/2010/main" val="8282925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2" end="2"/>
                                            </p:txEl>
                                          </p:spTgt>
                                        </p:tgtEl>
                                        <p:attrNameLst>
                                          <p:attrName>style.visibility</p:attrName>
                                        </p:attrNameLst>
                                      </p:cBhvr>
                                      <p:to>
                                        <p:strVal val="visible"/>
                                      </p:to>
                                    </p:set>
                                    <p:animEffect transition="in" filter="fade">
                                      <p:cBhvr>
                                        <p:cTn id="10" dur="500"/>
                                        <p:tgtEl>
                                          <p:spTgt spid="3">
                                            <p:txEl>
                                              <p:pRg st="2" end="2"/>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Effect transition="in" filter="fade">
                                      <p:cBhvr>
                                        <p:cTn id="13" dur="500"/>
                                        <p:tgtEl>
                                          <p:spTgt spid="3">
                                            <p:txEl>
                                              <p:pRg st="3" end="3"/>
                                            </p:txEl>
                                          </p:spTgt>
                                        </p:tgtEl>
                                      </p:cBhvr>
                                    </p:animEffect>
                                  </p:childTnLst>
                                </p:cTn>
                              </p:par>
                              <p:par>
                                <p:cTn id="14" presetID="10" presetClass="entr" presetSubtype="0" fill="hold" nodeType="withEffect">
                                  <p:stCondLst>
                                    <p:cond delay="0"/>
                                  </p:stCondLst>
                                  <p:childTnLst>
                                    <p:set>
                                      <p:cBhvr>
                                        <p:cTn id="15" dur="1" fill="hold">
                                          <p:stCondLst>
                                            <p:cond delay="0"/>
                                          </p:stCondLst>
                                        </p:cTn>
                                        <p:tgtEl>
                                          <p:spTgt spid="3">
                                            <p:txEl>
                                              <p:pRg st="4" end="4"/>
                                            </p:txEl>
                                          </p:spTgt>
                                        </p:tgtEl>
                                        <p:attrNameLst>
                                          <p:attrName>style.visibility</p:attrName>
                                        </p:attrNameLst>
                                      </p:cBhvr>
                                      <p:to>
                                        <p:strVal val="visible"/>
                                      </p:to>
                                    </p:set>
                                    <p:animEffect transition="in" filter="fade">
                                      <p:cBhvr>
                                        <p:cTn id="16" dur="500"/>
                                        <p:tgtEl>
                                          <p:spTgt spid="3">
                                            <p:txEl>
                                              <p:pRg st="4" end="4"/>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nodeType="clickEffect">
                                  <p:stCondLst>
                                    <p:cond delay="0"/>
                                  </p:stCondLst>
                                  <p:childTnLst>
                                    <p:set>
                                      <p:cBhvr>
                                        <p:cTn id="20" dur="1" fill="hold">
                                          <p:stCondLst>
                                            <p:cond delay="0"/>
                                          </p:stCondLst>
                                        </p:cTn>
                                        <p:tgtEl>
                                          <p:spTgt spid="5">
                                            <p:txEl>
                                              <p:pRg st="1" end="1"/>
                                            </p:txEl>
                                          </p:spTgt>
                                        </p:tgtEl>
                                        <p:attrNameLst>
                                          <p:attrName>style.visibility</p:attrName>
                                        </p:attrNameLst>
                                      </p:cBhvr>
                                      <p:to>
                                        <p:strVal val="visible"/>
                                      </p:to>
                                    </p:set>
                                    <p:animEffect transition="in" filter="fade">
                                      <p:cBhvr>
                                        <p:cTn id="21" dur="500"/>
                                        <p:tgtEl>
                                          <p:spTgt spid="5">
                                            <p:txEl>
                                              <p:pRg st="1" end="1"/>
                                            </p:txEl>
                                          </p:spTgt>
                                        </p:tgtEl>
                                      </p:cBhvr>
                                    </p:animEffect>
                                  </p:childTnLst>
                                </p:cTn>
                              </p:par>
                              <p:par>
                                <p:cTn id="22" presetID="10" presetClass="entr" presetSubtype="0" fill="hold" nodeType="withEffect">
                                  <p:stCondLst>
                                    <p:cond delay="0"/>
                                  </p:stCondLst>
                                  <p:childTnLst>
                                    <p:set>
                                      <p:cBhvr>
                                        <p:cTn id="23" dur="1" fill="hold">
                                          <p:stCondLst>
                                            <p:cond delay="0"/>
                                          </p:stCondLst>
                                        </p:cTn>
                                        <p:tgtEl>
                                          <p:spTgt spid="5">
                                            <p:txEl>
                                              <p:pRg st="2" end="2"/>
                                            </p:txEl>
                                          </p:spTgt>
                                        </p:tgtEl>
                                        <p:attrNameLst>
                                          <p:attrName>style.visibility</p:attrName>
                                        </p:attrNameLst>
                                      </p:cBhvr>
                                      <p:to>
                                        <p:strVal val="visible"/>
                                      </p:to>
                                    </p:set>
                                    <p:animEffect transition="in" filter="fade">
                                      <p:cBhvr>
                                        <p:cTn id="24" dur="500"/>
                                        <p:tgtEl>
                                          <p:spTgt spid="5">
                                            <p:txEl>
                                              <p:pRg st="2" end="2"/>
                                            </p:txEl>
                                          </p:spTgt>
                                        </p:tgtEl>
                                      </p:cBhvr>
                                    </p:animEffect>
                                  </p:childTnLst>
                                </p:cTn>
                              </p:par>
                              <p:par>
                                <p:cTn id="25" presetID="10" presetClass="entr" presetSubtype="0" fill="hold" nodeType="withEffect">
                                  <p:stCondLst>
                                    <p:cond delay="0"/>
                                  </p:stCondLst>
                                  <p:childTnLst>
                                    <p:set>
                                      <p:cBhvr>
                                        <p:cTn id="26" dur="1" fill="hold">
                                          <p:stCondLst>
                                            <p:cond delay="0"/>
                                          </p:stCondLst>
                                        </p:cTn>
                                        <p:tgtEl>
                                          <p:spTgt spid="5">
                                            <p:txEl>
                                              <p:pRg st="3" end="3"/>
                                            </p:txEl>
                                          </p:spTgt>
                                        </p:tgtEl>
                                        <p:attrNameLst>
                                          <p:attrName>style.visibility</p:attrName>
                                        </p:attrNameLst>
                                      </p:cBhvr>
                                      <p:to>
                                        <p:strVal val="visible"/>
                                      </p:to>
                                    </p:set>
                                    <p:animEffect transition="in" filter="fade">
                                      <p:cBhvr>
                                        <p:cTn id="27" dur="500"/>
                                        <p:tgtEl>
                                          <p:spTgt spid="5">
                                            <p:txEl>
                                              <p:pRg st="3" end="3"/>
                                            </p:txEl>
                                          </p:spTgt>
                                        </p:tgtEl>
                                      </p:cBhvr>
                                    </p:animEffect>
                                  </p:childTnLst>
                                </p:cTn>
                              </p:par>
                              <p:par>
                                <p:cTn id="28" presetID="10" presetClass="entr" presetSubtype="0" fill="hold" nodeType="withEffect">
                                  <p:stCondLst>
                                    <p:cond delay="0"/>
                                  </p:stCondLst>
                                  <p:childTnLst>
                                    <p:set>
                                      <p:cBhvr>
                                        <p:cTn id="29" dur="1" fill="hold">
                                          <p:stCondLst>
                                            <p:cond delay="0"/>
                                          </p:stCondLst>
                                        </p:cTn>
                                        <p:tgtEl>
                                          <p:spTgt spid="5">
                                            <p:txEl>
                                              <p:pRg st="4" end="4"/>
                                            </p:txEl>
                                          </p:spTgt>
                                        </p:tgtEl>
                                        <p:attrNameLst>
                                          <p:attrName>style.visibility</p:attrName>
                                        </p:attrNameLst>
                                      </p:cBhvr>
                                      <p:to>
                                        <p:strVal val="visible"/>
                                      </p:to>
                                    </p:set>
                                    <p:animEffect transition="in" filter="fade">
                                      <p:cBhvr>
                                        <p:cTn id="30" dur="500"/>
                                        <p:tgtEl>
                                          <p:spTgt spid="5">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173CE7-8AFC-A74C-9982-AB3DBC2F9D27}"/>
              </a:ext>
            </a:extLst>
          </p:cNvPr>
          <p:cNvSpPr>
            <a:spLocks noGrp="1"/>
          </p:cNvSpPr>
          <p:nvPr>
            <p:ph type="title"/>
          </p:nvPr>
        </p:nvSpPr>
        <p:spPr/>
        <p:txBody>
          <a:bodyPr/>
          <a:lstStyle/>
          <a:p>
            <a:r>
              <a:rPr lang="en-US" dirty="0"/>
              <a:t>Work Ethic Qualities</a:t>
            </a:r>
          </a:p>
        </p:txBody>
      </p:sp>
      <p:pic>
        <p:nvPicPr>
          <p:cNvPr id="5" name="Picture 4">
            <a:extLst>
              <a:ext uri="{FF2B5EF4-FFF2-40B4-BE49-F238E27FC236}">
                <a16:creationId xmlns:a16="http://schemas.microsoft.com/office/drawing/2014/main" id="{A3BC8216-1102-4042-B9EF-1345E08037B7}"/>
              </a:ext>
            </a:extLst>
          </p:cNvPr>
          <p:cNvPicPr>
            <a:picLocks noChangeAspect="1"/>
          </p:cNvPicPr>
          <p:nvPr/>
        </p:nvPicPr>
        <p:blipFill>
          <a:blip r:embed="rId3"/>
          <a:stretch>
            <a:fillRect/>
          </a:stretch>
        </p:blipFill>
        <p:spPr>
          <a:xfrm>
            <a:off x="609600" y="1174746"/>
            <a:ext cx="4422877" cy="4137530"/>
          </a:xfrm>
          <a:prstGeom prst="rect">
            <a:avLst/>
          </a:prstGeom>
        </p:spPr>
      </p:pic>
      <p:sp>
        <p:nvSpPr>
          <p:cNvPr id="6" name="TextBox 5">
            <a:extLst>
              <a:ext uri="{FF2B5EF4-FFF2-40B4-BE49-F238E27FC236}">
                <a16:creationId xmlns:a16="http://schemas.microsoft.com/office/drawing/2014/main" id="{B0687E58-675B-614A-A493-24D09F09BFFA}"/>
              </a:ext>
            </a:extLst>
          </p:cNvPr>
          <p:cNvSpPr txBox="1"/>
          <p:nvPr/>
        </p:nvSpPr>
        <p:spPr>
          <a:xfrm>
            <a:off x="6200764" y="1292733"/>
            <a:ext cx="5037506" cy="3693319"/>
          </a:xfrm>
          <a:prstGeom prst="rect">
            <a:avLst/>
          </a:prstGeom>
          <a:noFill/>
        </p:spPr>
        <p:txBody>
          <a:bodyPr wrap="square" rtlCol="0">
            <a:spAutoFit/>
          </a:bodyPr>
          <a:lstStyle/>
          <a:p>
            <a:r>
              <a:rPr lang="en-US" dirty="0"/>
              <a:t>Most organisations have a written code of ethics.</a:t>
            </a:r>
          </a:p>
          <a:p>
            <a:endParaRPr lang="en-US" dirty="0"/>
          </a:p>
          <a:p>
            <a:r>
              <a:rPr lang="en-US" dirty="0"/>
              <a:t>These identify what behaviour is acceptable and unacceptable.</a:t>
            </a:r>
          </a:p>
          <a:p>
            <a:endParaRPr lang="en-US" dirty="0"/>
          </a:p>
          <a:p>
            <a:pPr marL="285750" indent="-285750">
              <a:buFont typeface="Arial" panose="020B0604020202020204" pitchFamily="34" charset="0"/>
              <a:buChar char="•"/>
            </a:pPr>
            <a:r>
              <a:rPr lang="en-US" dirty="0"/>
              <a:t>May include but not restricted to:</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Employee treatment</a:t>
            </a:r>
          </a:p>
          <a:p>
            <a:pPr marL="285750" indent="-285750">
              <a:buFont typeface="Arial" panose="020B0604020202020204" pitchFamily="34" charset="0"/>
              <a:buChar char="•"/>
            </a:pPr>
            <a:r>
              <a:rPr lang="en-US" dirty="0"/>
              <a:t>Wages</a:t>
            </a:r>
          </a:p>
          <a:p>
            <a:pPr marL="285750" indent="-285750">
              <a:buFont typeface="Arial" panose="020B0604020202020204" pitchFamily="34" charset="0"/>
              <a:buChar char="•"/>
            </a:pPr>
            <a:r>
              <a:rPr lang="en-US" dirty="0"/>
              <a:t>Benefits</a:t>
            </a:r>
          </a:p>
          <a:p>
            <a:pPr marL="285750" indent="-285750">
              <a:buFont typeface="Arial" panose="020B0604020202020204" pitchFamily="34" charset="0"/>
              <a:buChar char="•"/>
            </a:pPr>
            <a:r>
              <a:rPr lang="en-US" dirty="0"/>
              <a:t>Working conditions</a:t>
            </a:r>
          </a:p>
          <a:p>
            <a:endParaRPr lang="en-US" dirty="0"/>
          </a:p>
          <a:p>
            <a:r>
              <a:rPr lang="en-US" dirty="0"/>
              <a:t>If in doubt:  Ask</a:t>
            </a:r>
          </a:p>
        </p:txBody>
      </p:sp>
    </p:spTree>
    <p:extLst>
      <p:ext uri="{BB962C8B-B14F-4D97-AF65-F5344CB8AC3E}">
        <p14:creationId xmlns:p14="http://schemas.microsoft.com/office/powerpoint/2010/main" val="12832229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xEl>
                                              <p:pRg st="2" end="2"/>
                                            </p:txEl>
                                          </p:spTgt>
                                        </p:tgtEl>
                                        <p:attrNameLst>
                                          <p:attrName>style.visibility</p:attrName>
                                        </p:attrNameLst>
                                      </p:cBhvr>
                                      <p:to>
                                        <p:strVal val="visible"/>
                                      </p:to>
                                    </p:set>
                                    <p:animEffect transition="in" filter="fade">
                                      <p:cBhvr>
                                        <p:cTn id="7" dur="500"/>
                                        <p:tgtEl>
                                          <p:spTgt spid="6">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xEl>
                                              <p:pRg st="4" end="4"/>
                                            </p:txEl>
                                          </p:spTgt>
                                        </p:tgtEl>
                                        <p:attrNameLst>
                                          <p:attrName>style.visibility</p:attrName>
                                        </p:attrNameLst>
                                      </p:cBhvr>
                                      <p:to>
                                        <p:strVal val="visible"/>
                                      </p:to>
                                    </p:set>
                                    <p:animEffect transition="in" filter="fade">
                                      <p:cBhvr>
                                        <p:cTn id="12" dur="500"/>
                                        <p:tgtEl>
                                          <p:spTgt spid="6">
                                            <p:txEl>
                                              <p:pRg st="4" end="4"/>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xEl>
                                              <p:pRg st="6" end="6"/>
                                            </p:txEl>
                                          </p:spTgt>
                                        </p:tgtEl>
                                        <p:attrNameLst>
                                          <p:attrName>style.visibility</p:attrName>
                                        </p:attrNameLst>
                                      </p:cBhvr>
                                      <p:to>
                                        <p:strVal val="visible"/>
                                      </p:to>
                                    </p:set>
                                    <p:animEffect transition="in" filter="fade">
                                      <p:cBhvr>
                                        <p:cTn id="17" dur="500"/>
                                        <p:tgtEl>
                                          <p:spTgt spid="6">
                                            <p:txEl>
                                              <p:pRg st="6" end="6"/>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6">
                                            <p:txEl>
                                              <p:pRg st="7" end="7"/>
                                            </p:txEl>
                                          </p:spTgt>
                                        </p:tgtEl>
                                        <p:attrNameLst>
                                          <p:attrName>style.visibility</p:attrName>
                                        </p:attrNameLst>
                                      </p:cBhvr>
                                      <p:to>
                                        <p:strVal val="visible"/>
                                      </p:to>
                                    </p:set>
                                    <p:animEffect transition="in" filter="fade">
                                      <p:cBhvr>
                                        <p:cTn id="22" dur="500"/>
                                        <p:tgtEl>
                                          <p:spTgt spid="6">
                                            <p:txEl>
                                              <p:pRg st="7" end="7"/>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6">
                                            <p:txEl>
                                              <p:pRg st="8" end="8"/>
                                            </p:txEl>
                                          </p:spTgt>
                                        </p:tgtEl>
                                        <p:attrNameLst>
                                          <p:attrName>style.visibility</p:attrName>
                                        </p:attrNameLst>
                                      </p:cBhvr>
                                      <p:to>
                                        <p:strVal val="visible"/>
                                      </p:to>
                                    </p:set>
                                    <p:animEffect transition="in" filter="fade">
                                      <p:cBhvr>
                                        <p:cTn id="27" dur="500"/>
                                        <p:tgtEl>
                                          <p:spTgt spid="6">
                                            <p:txEl>
                                              <p:pRg st="8" end="8"/>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6">
                                            <p:txEl>
                                              <p:pRg st="9" end="9"/>
                                            </p:txEl>
                                          </p:spTgt>
                                        </p:tgtEl>
                                        <p:attrNameLst>
                                          <p:attrName>style.visibility</p:attrName>
                                        </p:attrNameLst>
                                      </p:cBhvr>
                                      <p:to>
                                        <p:strVal val="visible"/>
                                      </p:to>
                                    </p:set>
                                    <p:animEffect transition="in" filter="fade">
                                      <p:cBhvr>
                                        <p:cTn id="32" dur="500"/>
                                        <p:tgtEl>
                                          <p:spTgt spid="6">
                                            <p:txEl>
                                              <p:pRg st="9" end="9"/>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6">
                                            <p:txEl>
                                              <p:pRg st="11" end="11"/>
                                            </p:txEl>
                                          </p:spTgt>
                                        </p:tgtEl>
                                        <p:attrNameLst>
                                          <p:attrName>style.visibility</p:attrName>
                                        </p:attrNameLst>
                                      </p:cBhvr>
                                      <p:to>
                                        <p:strVal val="visible"/>
                                      </p:to>
                                    </p:set>
                                    <p:animEffect transition="in" filter="fade">
                                      <p:cBhvr>
                                        <p:cTn id="37" dur="500"/>
                                        <p:tgtEl>
                                          <p:spTgt spid="6">
                                            <p:txEl>
                                              <p:pRg st="11" end="1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2BE65E-6F74-D84E-829A-489262AA5310}"/>
              </a:ext>
            </a:extLst>
          </p:cNvPr>
          <p:cNvSpPr>
            <a:spLocks noGrp="1"/>
          </p:cNvSpPr>
          <p:nvPr>
            <p:ph type="title"/>
          </p:nvPr>
        </p:nvSpPr>
        <p:spPr/>
        <p:txBody>
          <a:bodyPr/>
          <a:lstStyle/>
          <a:p>
            <a:r>
              <a:rPr lang="en-US" dirty="0"/>
              <a:t>How Should we Live?</a:t>
            </a:r>
          </a:p>
        </p:txBody>
      </p:sp>
      <p:sp>
        <p:nvSpPr>
          <p:cNvPr id="3" name="Content Placeholder 2">
            <a:extLst>
              <a:ext uri="{FF2B5EF4-FFF2-40B4-BE49-F238E27FC236}">
                <a16:creationId xmlns:a16="http://schemas.microsoft.com/office/drawing/2014/main" id="{7136C3AA-8C32-AD42-856B-28F688A91620}"/>
              </a:ext>
            </a:extLst>
          </p:cNvPr>
          <p:cNvSpPr>
            <a:spLocks noGrp="1"/>
          </p:cNvSpPr>
          <p:nvPr>
            <p:ph idx="1"/>
          </p:nvPr>
        </p:nvSpPr>
        <p:spPr>
          <a:xfrm>
            <a:off x="609600" y="1600201"/>
            <a:ext cx="4950542" cy="3917032"/>
          </a:xfrm>
        </p:spPr>
        <p:txBody>
          <a:bodyPr/>
          <a:lstStyle/>
          <a:p>
            <a:pPr marL="0" indent="0">
              <a:buNone/>
            </a:pPr>
            <a:r>
              <a:rPr lang="en-US" dirty="0"/>
              <a:t>Discussion:  Should we live for:</a:t>
            </a:r>
          </a:p>
          <a:p>
            <a:pPr marL="0" indent="0">
              <a:buNone/>
            </a:pPr>
            <a:endParaRPr lang="en-US" dirty="0"/>
          </a:p>
          <a:p>
            <a:r>
              <a:rPr lang="en-US" dirty="0"/>
              <a:t>Happiness </a:t>
            </a:r>
          </a:p>
          <a:p>
            <a:r>
              <a:rPr lang="en-US" dirty="0"/>
              <a:t>Knowledge</a:t>
            </a:r>
          </a:p>
          <a:p>
            <a:r>
              <a:rPr lang="en-US" dirty="0"/>
              <a:t>Virtue</a:t>
            </a:r>
          </a:p>
          <a:p>
            <a:r>
              <a:rPr lang="en-US" dirty="0"/>
              <a:t>Creation</a:t>
            </a:r>
          </a:p>
        </p:txBody>
      </p:sp>
      <p:pic>
        <p:nvPicPr>
          <p:cNvPr id="5" name="Picture 4">
            <a:extLst>
              <a:ext uri="{FF2B5EF4-FFF2-40B4-BE49-F238E27FC236}">
                <a16:creationId xmlns:a16="http://schemas.microsoft.com/office/drawing/2014/main" id="{24D4706A-97DE-9A44-A30D-E2C9FC0D026A}"/>
              </a:ext>
            </a:extLst>
          </p:cNvPr>
          <p:cNvPicPr>
            <a:picLocks noChangeAspect="1"/>
          </p:cNvPicPr>
          <p:nvPr/>
        </p:nvPicPr>
        <p:blipFill>
          <a:blip r:embed="rId3"/>
          <a:stretch>
            <a:fillRect/>
          </a:stretch>
        </p:blipFill>
        <p:spPr>
          <a:xfrm>
            <a:off x="4111390" y="2296894"/>
            <a:ext cx="993978" cy="993978"/>
          </a:xfrm>
          <a:prstGeom prst="rect">
            <a:avLst/>
          </a:prstGeom>
        </p:spPr>
      </p:pic>
      <p:pic>
        <p:nvPicPr>
          <p:cNvPr id="6" name="Picture 5">
            <a:extLst>
              <a:ext uri="{FF2B5EF4-FFF2-40B4-BE49-F238E27FC236}">
                <a16:creationId xmlns:a16="http://schemas.microsoft.com/office/drawing/2014/main" id="{C89FE1DB-B5A7-B640-9242-C826BE711855}"/>
              </a:ext>
            </a:extLst>
          </p:cNvPr>
          <p:cNvPicPr>
            <a:picLocks noChangeAspect="1"/>
          </p:cNvPicPr>
          <p:nvPr/>
        </p:nvPicPr>
        <p:blipFill>
          <a:blip r:embed="rId4"/>
          <a:stretch>
            <a:fillRect/>
          </a:stretch>
        </p:blipFill>
        <p:spPr>
          <a:xfrm>
            <a:off x="5372145" y="3026809"/>
            <a:ext cx="919471" cy="1037128"/>
          </a:xfrm>
          <a:prstGeom prst="rect">
            <a:avLst/>
          </a:prstGeom>
        </p:spPr>
      </p:pic>
      <p:pic>
        <p:nvPicPr>
          <p:cNvPr id="8" name="Picture 7">
            <a:extLst>
              <a:ext uri="{FF2B5EF4-FFF2-40B4-BE49-F238E27FC236}">
                <a16:creationId xmlns:a16="http://schemas.microsoft.com/office/drawing/2014/main" id="{E2176F47-D5B9-114D-AA6A-74BDCA545F61}"/>
              </a:ext>
            </a:extLst>
          </p:cNvPr>
          <p:cNvPicPr>
            <a:picLocks noChangeAspect="1"/>
          </p:cNvPicPr>
          <p:nvPr/>
        </p:nvPicPr>
        <p:blipFill>
          <a:blip r:embed="rId5"/>
          <a:stretch>
            <a:fillRect/>
          </a:stretch>
        </p:blipFill>
        <p:spPr>
          <a:xfrm>
            <a:off x="4007260" y="3935606"/>
            <a:ext cx="1018566" cy="911122"/>
          </a:xfrm>
          <a:prstGeom prst="rect">
            <a:avLst/>
          </a:prstGeom>
        </p:spPr>
      </p:pic>
      <p:pic>
        <p:nvPicPr>
          <p:cNvPr id="10" name="Picture 9">
            <a:extLst>
              <a:ext uri="{FF2B5EF4-FFF2-40B4-BE49-F238E27FC236}">
                <a16:creationId xmlns:a16="http://schemas.microsoft.com/office/drawing/2014/main" id="{ADFEA90D-F7B6-1141-BD41-C5F11CD494B9}"/>
              </a:ext>
            </a:extLst>
          </p:cNvPr>
          <p:cNvPicPr>
            <a:picLocks noChangeAspect="1"/>
          </p:cNvPicPr>
          <p:nvPr/>
        </p:nvPicPr>
        <p:blipFill>
          <a:blip r:embed="rId6"/>
          <a:stretch>
            <a:fillRect/>
          </a:stretch>
        </p:blipFill>
        <p:spPr>
          <a:xfrm>
            <a:off x="5126618" y="4582946"/>
            <a:ext cx="1552882" cy="1075590"/>
          </a:xfrm>
          <a:prstGeom prst="rect">
            <a:avLst/>
          </a:prstGeom>
        </p:spPr>
      </p:pic>
      <p:pic>
        <p:nvPicPr>
          <p:cNvPr id="14" name="Picture 13">
            <a:extLst>
              <a:ext uri="{FF2B5EF4-FFF2-40B4-BE49-F238E27FC236}">
                <a16:creationId xmlns:a16="http://schemas.microsoft.com/office/drawing/2014/main" id="{81839CE6-9B51-164E-9FA3-A275B7682C11}"/>
              </a:ext>
            </a:extLst>
          </p:cNvPr>
          <p:cNvPicPr>
            <a:picLocks noChangeAspect="1"/>
          </p:cNvPicPr>
          <p:nvPr/>
        </p:nvPicPr>
        <p:blipFill>
          <a:blip r:embed="rId7"/>
          <a:stretch>
            <a:fillRect/>
          </a:stretch>
        </p:blipFill>
        <p:spPr>
          <a:xfrm>
            <a:off x="9468980" y="1218990"/>
            <a:ext cx="2628855" cy="1472159"/>
          </a:xfrm>
          <a:prstGeom prst="rect">
            <a:avLst/>
          </a:prstGeom>
        </p:spPr>
      </p:pic>
      <p:pic>
        <p:nvPicPr>
          <p:cNvPr id="17" name="Picture 16">
            <a:extLst>
              <a:ext uri="{FF2B5EF4-FFF2-40B4-BE49-F238E27FC236}">
                <a16:creationId xmlns:a16="http://schemas.microsoft.com/office/drawing/2014/main" id="{979EE62D-4A55-564A-8DB6-249C4021B2B7}"/>
              </a:ext>
            </a:extLst>
          </p:cNvPr>
          <p:cNvPicPr>
            <a:picLocks noChangeAspect="1"/>
          </p:cNvPicPr>
          <p:nvPr/>
        </p:nvPicPr>
        <p:blipFill>
          <a:blip r:embed="rId8"/>
          <a:stretch>
            <a:fillRect/>
          </a:stretch>
        </p:blipFill>
        <p:spPr>
          <a:xfrm>
            <a:off x="8699500" y="2796641"/>
            <a:ext cx="3492500" cy="2324100"/>
          </a:xfrm>
          <a:prstGeom prst="rect">
            <a:avLst/>
          </a:prstGeom>
        </p:spPr>
      </p:pic>
      <p:pic>
        <p:nvPicPr>
          <p:cNvPr id="18" name="Picture 17">
            <a:extLst>
              <a:ext uri="{FF2B5EF4-FFF2-40B4-BE49-F238E27FC236}">
                <a16:creationId xmlns:a16="http://schemas.microsoft.com/office/drawing/2014/main" id="{C81A1CFA-E8AD-B047-9E5A-2ADCFBF3CBF6}"/>
              </a:ext>
            </a:extLst>
          </p:cNvPr>
          <p:cNvPicPr>
            <a:picLocks noChangeAspect="1"/>
          </p:cNvPicPr>
          <p:nvPr/>
        </p:nvPicPr>
        <p:blipFill>
          <a:blip r:embed="rId9"/>
          <a:stretch>
            <a:fillRect/>
          </a:stretch>
        </p:blipFill>
        <p:spPr>
          <a:xfrm>
            <a:off x="7643380" y="3935606"/>
            <a:ext cx="2315017" cy="1734028"/>
          </a:xfrm>
          <a:prstGeom prst="rect">
            <a:avLst/>
          </a:prstGeom>
        </p:spPr>
      </p:pic>
      <p:pic>
        <p:nvPicPr>
          <p:cNvPr id="19" name="Picture 18">
            <a:extLst>
              <a:ext uri="{FF2B5EF4-FFF2-40B4-BE49-F238E27FC236}">
                <a16:creationId xmlns:a16="http://schemas.microsoft.com/office/drawing/2014/main" id="{A7FB05E7-7444-CD4A-91B1-B6008F714C69}"/>
              </a:ext>
            </a:extLst>
          </p:cNvPr>
          <p:cNvPicPr>
            <a:picLocks noChangeAspect="1"/>
          </p:cNvPicPr>
          <p:nvPr/>
        </p:nvPicPr>
        <p:blipFill>
          <a:blip r:embed="rId10"/>
          <a:stretch>
            <a:fillRect/>
          </a:stretch>
        </p:blipFill>
        <p:spPr>
          <a:xfrm>
            <a:off x="7369934" y="1448189"/>
            <a:ext cx="2088193" cy="2088193"/>
          </a:xfrm>
          <a:prstGeom prst="rect">
            <a:avLst/>
          </a:prstGeom>
        </p:spPr>
      </p:pic>
    </p:spTree>
    <p:extLst>
      <p:ext uri="{BB962C8B-B14F-4D97-AF65-F5344CB8AC3E}">
        <p14:creationId xmlns:p14="http://schemas.microsoft.com/office/powerpoint/2010/main" val="35953712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500"/>
                                        <p:tgtEl>
                                          <p:spTgt spid="3">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500"/>
                                        <p:tgtEl>
                                          <p:spTgt spid="3">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fade">
                                      <p:cBhvr>
                                        <p:cTn id="2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83ED6F-3481-8F47-863C-08F99893B4AB}"/>
              </a:ext>
            </a:extLst>
          </p:cNvPr>
          <p:cNvSpPr>
            <a:spLocks noGrp="1"/>
          </p:cNvSpPr>
          <p:nvPr>
            <p:ph type="title"/>
          </p:nvPr>
        </p:nvSpPr>
        <p:spPr/>
        <p:txBody>
          <a:bodyPr/>
          <a:lstStyle/>
          <a:p>
            <a:r>
              <a:rPr lang="en-US" dirty="0"/>
              <a:t>Values</a:t>
            </a:r>
          </a:p>
        </p:txBody>
      </p:sp>
      <p:sp>
        <p:nvSpPr>
          <p:cNvPr id="3" name="Content Placeholder 2">
            <a:extLst>
              <a:ext uri="{FF2B5EF4-FFF2-40B4-BE49-F238E27FC236}">
                <a16:creationId xmlns:a16="http://schemas.microsoft.com/office/drawing/2014/main" id="{FC4F3603-BF77-FE46-9C53-F6AE18D4DB11}"/>
              </a:ext>
            </a:extLst>
          </p:cNvPr>
          <p:cNvSpPr>
            <a:spLocks noGrp="1"/>
          </p:cNvSpPr>
          <p:nvPr>
            <p:ph idx="1"/>
          </p:nvPr>
        </p:nvSpPr>
        <p:spPr>
          <a:xfrm>
            <a:off x="609600" y="1600201"/>
            <a:ext cx="4935794" cy="3917032"/>
          </a:xfrm>
        </p:spPr>
        <p:txBody>
          <a:bodyPr>
            <a:normAutofit/>
          </a:bodyPr>
          <a:lstStyle/>
          <a:p>
            <a:pPr marL="0" indent="0">
              <a:buNone/>
            </a:pPr>
            <a:r>
              <a:rPr lang="en-US" sz="2000" dirty="0">
                <a:solidFill>
                  <a:srgbClr val="0000CC"/>
                </a:solidFill>
              </a:rPr>
              <a:t>Represent invisible organizational facets</a:t>
            </a:r>
            <a:br>
              <a:rPr lang="en-US" sz="2000" dirty="0">
                <a:solidFill>
                  <a:srgbClr val="0000CC"/>
                </a:solidFill>
              </a:rPr>
            </a:br>
            <a:endParaRPr lang="en-US" sz="2000" dirty="0">
              <a:solidFill>
                <a:srgbClr val="0000CC"/>
              </a:solidFill>
            </a:endParaRPr>
          </a:p>
          <a:p>
            <a:pPr marL="0" indent="0">
              <a:buNone/>
            </a:pPr>
            <a:r>
              <a:rPr lang="en-US" sz="2000" dirty="0">
                <a:solidFill>
                  <a:srgbClr val="0000CC"/>
                </a:solidFill>
              </a:rPr>
              <a:t>Include and represent an organisations:</a:t>
            </a:r>
          </a:p>
          <a:p>
            <a:pPr lvl="1">
              <a:buFont typeface="Arial" panose="020B0604020202020204" pitchFamily="34" charset="0"/>
              <a:buChar char="•"/>
            </a:pPr>
            <a:r>
              <a:rPr lang="en-US" sz="2000" dirty="0">
                <a:solidFill>
                  <a:srgbClr val="0000CC"/>
                </a:solidFill>
              </a:rPr>
              <a:t>Culture</a:t>
            </a:r>
          </a:p>
          <a:p>
            <a:pPr lvl="1">
              <a:buFont typeface="Arial" panose="020B0604020202020204" pitchFamily="34" charset="0"/>
              <a:buChar char="•"/>
            </a:pPr>
            <a:r>
              <a:rPr lang="en-US" sz="2000" dirty="0">
                <a:solidFill>
                  <a:srgbClr val="0000CC"/>
                </a:solidFill>
              </a:rPr>
              <a:t>Norms</a:t>
            </a:r>
          </a:p>
          <a:p>
            <a:pPr lvl="1">
              <a:buFont typeface="Arial" panose="020B0604020202020204" pitchFamily="34" charset="0"/>
              <a:buChar char="•"/>
            </a:pPr>
            <a:r>
              <a:rPr lang="en-US" sz="2000" dirty="0">
                <a:solidFill>
                  <a:srgbClr val="0000CC"/>
                </a:solidFill>
              </a:rPr>
              <a:t>Beliefs</a:t>
            </a:r>
          </a:p>
          <a:p>
            <a:pPr marL="0" indent="0">
              <a:buNone/>
            </a:pPr>
            <a:r>
              <a:rPr lang="en-US" sz="2000" dirty="0">
                <a:solidFill>
                  <a:srgbClr val="0000CC"/>
                </a:solidFill>
              </a:rPr>
              <a:t>Based on</a:t>
            </a:r>
          </a:p>
          <a:p>
            <a:pPr lvl="1">
              <a:buFont typeface="Arial" panose="020B0604020202020204" pitchFamily="34" charset="0"/>
              <a:buChar char="•"/>
            </a:pPr>
            <a:r>
              <a:rPr lang="en-US" sz="2000" dirty="0">
                <a:solidFill>
                  <a:srgbClr val="0000CC"/>
                </a:solidFill>
              </a:rPr>
              <a:t>Honesty</a:t>
            </a:r>
          </a:p>
          <a:p>
            <a:pPr lvl="1">
              <a:buFont typeface="Arial" panose="020B0604020202020204" pitchFamily="34" charset="0"/>
              <a:buChar char="•"/>
            </a:pPr>
            <a:r>
              <a:rPr lang="en-US" sz="2000" dirty="0">
                <a:solidFill>
                  <a:srgbClr val="0000CC"/>
                </a:solidFill>
              </a:rPr>
              <a:t>Trust</a:t>
            </a:r>
          </a:p>
          <a:p>
            <a:pPr lvl="1">
              <a:buFont typeface="Arial" panose="020B0604020202020204" pitchFamily="34" charset="0"/>
              <a:buChar char="•"/>
            </a:pPr>
            <a:r>
              <a:rPr lang="en-US" sz="2000" dirty="0">
                <a:solidFill>
                  <a:srgbClr val="0000CC"/>
                </a:solidFill>
              </a:rPr>
              <a:t>Effort</a:t>
            </a:r>
          </a:p>
          <a:p>
            <a:pPr lvl="1">
              <a:buFont typeface="Arial" panose="020B0604020202020204" pitchFamily="34" charset="0"/>
              <a:buChar char="•"/>
            </a:pPr>
            <a:endParaRPr lang="en-US" sz="2000" dirty="0">
              <a:solidFill>
                <a:srgbClr val="0000CC"/>
              </a:solidFill>
            </a:endParaRPr>
          </a:p>
          <a:p>
            <a:pPr marL="457200" lvl="1" indent="0">
              <a:buNone/>
            </a:pPr>
            <a:endParaRPr lang="en-US" dirty="0">
              <a:solidFill>
                <a:srgbClr val="0000CC"/>
              </a:solidFill>
            </a:endParaRPr>
          </a:p>
        </p:txBody>
      </p:sp>
      <p:sp>
        <p:nvSpPr>
          <p:cNvPr id="5" name="TextBox 4">
            <a:extLst>
              <a:ext uri="{FF2B5EF4-FFF2-40B4-BE49-F238E27FC236}">
                <a16:creationId xmlns:a16="http://schemas.microsoft.com/office/drawing/2014/main" id="{EF57DC57-8CFA-5042-B552-8CA5072B9E92}"/>
              </a:ext>
            </a:extLst>
          </p:cNvPr>
          <p:cNvSpPr txBox="1"/>
          <p:nvPr/>
        </p:nvSpPr>
        <p:spPr>
          <a:xfrm>
            <a:off x="7831394" y="1600201"/>
            <a:ext cx="4159045" cy="646331"/>
          </a:xfrm>
          <a:prstGeom prst="rect">
            <a:avLst/>
          </a:prstGeom>
          <a:noFill/>
        </p:spPr>
        <p:txBody>
          <a:bodyPr wrap="square" rtlCol="0">
            <a:spAutoFit/>
          </a:bodyPr>
          <a:lstStyle/>
          <a:p>
            <a:r>
              <a:rPr lang="en-US" dirty="0">
                <a:solidFill>
                  <a:srgbClr val="0000CC"/>
                </a:solidFill>
              </a:rPr>
              <a:t>Can be represented via mission statements or logos:</a:t>
            </a:r>
          </a:p>
        </p:txBody>
      </p:sp>
      <p:pic>
        <p:nvPicPr>
          <p:cNvPr id="6" name="Picture 5">
            <a:extLst>
              <a:ext uri="{FF2B5EF4-FFF2-40B4-BE49-F238E27FC236}">
                <a16:creationId xmlns:a16="http://schemas.microsoft.com/office/drawing/2014/main" id="{31AC47A2-E3D1-0F47-B429-4CAA9A632751}"/>
              </a:ext>
            </a:extLst>
          </p:cNvPr>
          <p:cNvPicPr>
            <a:picLocks noChangeAspect="1"/>
          </p:cNvPicPr>
          <p:nvPr/>
        </p:nvPicPr>
        <p:blipFill>
          <a:blip r:embed="rId3"/>
          <a:stretch>
            <a:fillRect/>
          </a:stretch>
        </p:blipFill>
        <p:spPr>
          <a:xfrm>
            <a:off x="6829174" y="2816943"/>
            <a:ext cx="4753226" cy="2330013"/>
          </a:xfrm>
          <a:prstGeom prst="rect">
            <a:avLst/>
          </a:prstGeom>
        </p:spPr>
      </p:pic>
    </p:spTree>
    <p:extLst>
      <p:ext uri="{BB962C8B-B14F-4D97-AF65-F5344CB8AC3E}">
        <p14:creationId xmlns:p14="http://schemas.microsoft.com/office/powerpoint/2010/main" val="8368133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2" end="2"/>
                                            </p:txEl>
                                          </p:spTgt>
                                        </p:tgtEl>
                                        <p:attrNameLst>
                                          <p:attrName>style.visibility</p:attrName>
                                        </p:attrNameLst>
                                      </p:cBhvr>
                                      <p:to>
                                        <p:strVal val="visible"/>
                                      </p:to>
                                    </p:set>
                                    <p:animEffect transition="in" filter="fade">
                                      <p:cBhvr>
                                        <p:cTn id="10" dur="500"/>
                                        <p:tgtEl>
                                          <p:spTgt spid="3">
                                            <p:txEl>
                                              <p:pRg st="2" end="2"/>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animEffect transition="in" filter="fade">
                                      <p:cBhvr>
                                        <p:cTn id="15" dur="500"/>
                                        <p:tgtEl>
                                          <p:spTgt spid="3">
                                            <p:txEl>
                                              <p:pRg st="3" end="3"/>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3">
                                            <p:txEl>
                                              <p:pRg st="4" end="4"/>
                                            </p:txEl>
                                          </p:spTgt>
                                        </p:tgtEl>
                                        <p:attrNameLst>
                                          <p:attrName>style.visibility</p:attrName>
                                        </p:attrNameLst>
                                      </p:cBhvr>
                                      <p:to>
                                        <p:strVal val="visible"/>
                                      </p:to>
                                    </p:set>
                                    <p:animEffect transition="in" filter="fade">
                                      <p:cBhvr>
                                        <p:cTn id="20" dur="500"/>
                                        <p:tgtEl>
                                          <p:spTgt spid="3">
                                            <p:txEl>
                                              <p:pRg st="4" end="4"/>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nodeType="click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animEffect transition="in" filter="fade">
                                      <p:cBhvr>
                                        <p:cTn id="25" dur="500"/>
                                        <p:tgtEl>
                                          <p:spTgt spid="3">
                                            <p:txEl>
                                              <p:pRg st="5" end="5"/>
                                            </p:txEl>
                                          </p:spTgt>
                                        </p:tgtEl>
                                      </p:cBhvr>
                                    </p:animEffect>
                                  </p:childTnLst>
                                </p:cTn>
                              </p:par>
                              <p:par>
                                <p:cTn id="26" presetID="10" presetClass="entr" presetSubtype="0" fill="hold" nodeType="withEffect">
                                  <p:stCondLst>
                                    <p:cond delay="0"/>
                                  </p:stCondLst>
                                  <p:childTnLst>
                                    <p:set>
                                      <p:cBhvr>
                                        <p:cTn id="27" dur="1" fill="hold">
                                          <p:stCondLst>
                                            <p:cond delay="0"/>
                                          </p:stCondLst>
                                        </p:cTn>
                                        <p:tgtEl>
                                          <p:spTgt spid="3">
                                            <p:txEl>
                                              <p:pRg st="6" end="6"/>
                                            </p:txEl>
                                          </p:spTgt>
                                        </p:tgtEl>
                                        <p:attrNameLst>
                                          <p:attrName>style.visibility</p:attrName>
                                        </p:attrNameLst>
                                      </p:cBhvr>
                                      <p:to>
                                        <p:strVal val="visible"/>
                                      </p:to>
                                    </p:set>
                                    <p:animEffect transition="in" filter="fade">
                                      <p:cBhvr>
                                        <p:cTn id="28" dur="500"/>
                                        <p:tgtEl>
                                          <p:spTgt spid="3">
                                            <p:txEl>
                                              <p:pRg st="6" end="6"/>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nodeType="clickEffect">
                                  <p:stCondLst>
                                    <p:cond delay="0"/>
                                  </p:stCondLst>
                                  <p:childTnLst>
                                    <p:set>
                                      <p:cBhvr>
                                        <p:cTn id="32" dur="1" fill="hold">
                                          <p:stCondLst>
                                            <p:cond delay="0"/>
                                          </p:stCondLst>
                                        </p:cTn>
                                        <p:tgtEl>
                                          <p:spTgt spid="3">
                                            <p:txEl>
                                              <p:pRg st="7" end="7"/>
                                            </p:txEl>
                                          </p:spTgt>
                                        </p:tgtEl>
                                        <p:attrNameLst>
                                          <p:attrName>style.visibility</p:attrName>
                                        </p:attrNameLst>
                                      </p:cBhvr>
                                      <p:to>
                                        <p:strVal val="visible"/>
                                      </p:to>
                                    </p:set>
                                    <p:animEffect transition="in" filter="fade">
                                      <p:cBhvr>
                                        <p:cTn id="33" dur="500"/>
                                        <p:tgtEl>
                                          <p:spTgt spid="3">
                                            <p:txEl>
                                              <p:pRg st="7" end="7"/>
                                            </p:txEl>
                                          </p:spTgt>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nodeType="clickEffect">
                                  <p:stCondLst>
                                    <p:cond delay="0"/>
                                  </p:stCondLst>
                                  <p:childTnLst>
                                    <p:set>
                                      <p:cBhvr>
                                        <p:cTn id="37" dur="1" fill="hold">
                                          <p:stCondLst>
                                            <p:cond delay="0"/>
                                          </p:stCondLst>
                                        </p:cTn>
                                        <p:tgtEl>
                                          <p:spTgt spid="3">
                                            <p:txEl>
                                              <p:pRg st="8" end="8"/>
                                            </p:txEl>
                                          </p:spTgt>
                                        </p:tgtEl>
                                        <p:attrNameLst>
                                          <p:attrName>style.visibility</p:attrName>
                                        </p:attrNameLst>
                                      </p:cBhvr>
                                      <p:to>
                                        <p:strVal val="visible"/>
                                      </p:to>
                                    </p:set>
                                    <p:animEffect transition="in" filter="fade">
                                      <p:cBhvr>
                                        <p:cTn id="38" dur="500"/>
                                        <p:tgtEl>
                                          <p:spTgt spid="3">
                                            <p:txEl>
                                              <p:pRg st="8" end="8"/>
                                            </p:txEl>
                                          </p:spTgt>
                                        </p:tgtEl>
                                      </p:cBhvr>
                                    </p:animEffect>
                                  </p:childTnLst>
                                </p:cTn>
                              </p:par>
                            </p:childTnLst>
                          </p:cTn>
                        </p:par>
                      </p:childTnLst>
                    </p:cTn>
                  </p:par>
                  <p:par>
                    <p:cTn id="39" fill="hold">
                      <p:stCondLst>
                        <p:cond delay="indefinite"/>
                      </p:stCondLst>
                      <p:childTnLst>
                        <p:par>
                          <p:cTn id="40" fill="hold">
                            <p:stCondLst>
                              <p:cond delay="0"/>
                            </p:stCondLst>
                            <p:childTnLst>
                              <p:par>
                                <p:cTn id="41" presetID="10" presetClass="entr" presetSubtype="0" fill="hold" nodeType="clickEffect">
                                  <p:stCondLst>
                                    <p:cond delay="0"/>
                                  </p:stCondLst>
                                  <p:childTnLst>
                                    <p:set>
                                      <p:cBhvr>
                                        <p:cTn id="42" dur="1" fill="hold">
                                          <p:stCondLst>
                                            <p:cond delay="0"/>
                                          </p:stCondLst>
                                        </p:cTn>
                                        <p:tgtEl>
                                          <p:spTgt spid="5">
                                            <p:txEl>
                                              <p:pRg st="0" end="0"/>
                                            </p:txEl>
                                          </p:spTgt>
                                        </p:tgtEl>
                                        <p:attrNameLst>
                                          <p:attrName>style.visibility</p:attrName>
                                        </p:attrNameLst>
                                      </p:cBhvr>
                                      <p:to>
                                        <p:strVal val="visible"/>
                                      </p:to>
                                    </p:set>
                                    <p:animEffect transition="in" filter="fade">
                                      <p:cBhvr>
                                        <p:cTn id="43" dur="500"/>
                                        <p:tgtEl>
                                          <p:spTgt spid="5">
                                            <p:txEl>
                                              <p:pRg st="0" end="0"/>
                                            </p:txEl>
                                          </p:spTgt>
                                        </p:tgtEl>
                                      </p:cBhvr>
                                    </p:animEffect>
                                  </p:childTnLst>
                                </p:cTn>
                              </p:par>
                            </p:childTnLst>
                          </p:cTn>
                        </p:par>
                      </p:childTnLst>
                    </p:cTn>
                  </p:par>
                  <p:par>
                    <p:cTn id="44" fill="hold">
                      <p:stCondLst>
                        <p:cond delay="indefinite"/>
                      </p:stCondLst>
                      <p:childTnLst>
                        <p:par>
                          <p:cTn id="45" fill="hold">
                            <p:stCondLst>
                              <p:cond delay="0"/>
                            </p:stCondLst>
                            <p:childTnLst>
                              <p:par>
                                <p:cTn id="46" presetID="10" presetClass="entr" presetSubtype="0" fill="hold" nodeType="clickEffect">
                                  <p:stCondLst>
                                    <p:cond delay="0"/>
                                  </p:stCondLst>
                                  <p:childTnLst>
                                    <p:set>
                                      <p:cBhvr>
                                        <p:cTn id="47" dur="1" fill="hold">
                                          <p:stCondLst>
                                            <p:cond delay="0"/>
                                          </p:stCondLst>
                                        </p:cTn>
                                        <p:tgtEl>
                                          <p:spTgt spid="6"/>
                                        </p:tgtEl>
                                        <p:attrNameLst>
                                          <p:attrName>style.visibility</p:attrName>
                                        </p:attrNameLst>
                                      </p:cBhvr>
                                      <p:to>
                                        <p:strVal val="visible"/>
                                      </p:to>
                                    </p:set>
                                    <p:animEffect transition="in" filter="fade">
                                      <p:cBhvr>
                                        <p:cTn id="48"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3439EE-C86E-D542-BBEB-D06D40D7056A}"/>
              </a:ext>
            </a:extLst>
          </p:cNvPr>
          <p:cNvSpPr>
            <a:spLocks noGrp="1"/>
          </p:cNvSpPr>
          <p:nvPr>
            <p:ph type="title"/>
          </p:nvPr>
        </p:nvSpPr>
        <p:spPr/>
        <p:txBody>
          <a:bodyPr/>
          <a:lstStyle/>
          <a:p>
            <a:r>
              <a:rPr lang="en-US" dirty="0"/>
              <a:t>Why do we need Values?</a:t>
            </a:r>
          </a:p>
        </p:txBody>
      </p:sp>
      <p:sp>
        <p:nvSpPr>
          <p:cNvPr id="3" name="Content Placeholder 2">
            <a:extLst>
              <a:ext uri="{FF2B5EF4-FFF2-40B4-BE49-F238E27FC236}">
                <a16:creationId xmlns:a16="http://schemas.microsoft.com/office/drawing/2014/main" id="{E2D4685A-1A92-CD42-BDF7-B64951121BF5}"/>
              </a:ext>
            </a:extLst>
          </p:cNvPr>
          <p:cNvSpPr>
            <a:spLocks noGrp="1"/>
          </p:cNvSpPr>
          <p:nvPr>
            <p:ph idx="1"/>
          </p:nvPr>
        </p:nvSpPr>
        <p:spPr>
          <a:xfrm>
            <a:off x="609600" y="1600201"/>
            <a:ext cx="10776155" cy="3207773"/>
          </a:xfrm>
        </p:spPr>
        <p:txBody>
          <a:bodyPr/>
          <a:lstStyle/>
          <a:p>
            <a:pPr marL="0" indent="0">
              <a:buNone/>
            </a:pPr>
            <a:r>
              <a:rPr lang="en-US" dirty="0">
                <a:solidFill>
                  <a:srgbClr val="0000CC"/>
                </a:solidFill>
              </a:rPr>
              <a:t>Values are typically universal because they help us cope with basic universal requirements of existence:</a:t>
            </a:r>
          </a:p>
          <a:p>
            <a:pPr marL="0" indent="0">
              <a:buNone/>
            </a:pPr>
            <a:endParaRPr lang="en-US" dirty="0">
              <a:solidFill>
                <a:srgbClr val="0000CC"/>
              </a:solidFill>
            </a:endParaRPr>
          </a:p>
          <a:p>
            <a:r>
              <a:rPr lang="en-US" dirty="0">
                <a:solidFill>
                  <a:srgbClr val="0000CC"/>
                </a:solidFill>
              </a:rPr>
              <a:t>Needs of individuals</a:t>
            </a:r>
          </a:p>
          <a:p>
            <a:r>
              <a:rPr lang="en-US" dirty="0">
                <a:solidFill>
                  <a:srgbClr val="0000CC"/>
                </a:solidFill>
              </a:rPr>
              <a:t>Requirement to socially interact</a:t>
            </a:r>
          </a:p>
          <a:p>
            <a:r>
              <a:rPr lang="en-US" dirty="0">
                <a:solidFill>
                  <a:srgbClr val="0000CC"/>
                </a:solidFill>
              </a:rPr>
              <a:t>Group survival &amp; welfare needs</a:t>
            </a:r>
          </a:p>
        </p:txBody>
      </p:sp>
      <p:sp>
        <p:nvSpPr>
          <p:cNvPr id="5" name="TextBox 4">
            <a:extLst>
              <a:ext uri="{FF2B5EF4-FFF2-40B4-BE49-F238E27FC236}">
                <a16:creationId xmlns:a16="http://schemas.microsoft.com/office/drawing/2014/main" id="{02B28B05-9322-4548-9249-A6211A4DAFF8}"/>
              </a:ext>
            </a:extLst>
          </p:cNvPr>
          <p:cNvSpPr txBox="1"/>
          <p:nvPr/>
        </p:nvSpPr>
        <p:spPr>
          <a:xfrm>
            <a:off x="5560142" y="5040475"/>
            <a:ext cx="1689886" cy="369332"/>
          </a:xfrm>
          <a:prstGeom prst="rect">
            <a:avLst/>
          </a:prstGeom>
          <a:noFill/>
        </p:spPr>
        <p:txBody>
          <a:bodyPr wrap="none" rtlCol="0">
            <a:spAutoFit/>
          </a:bodyPr>
          <a:lstStyle/>
          <a:p>
            <a:r>
              <a:rPr lang="en-US" dirty="0"/>
              <a:t>(Schwarz, 2012)</a:t>
            </a:r>
          </a:p>
        </p:txBody>
      </p:sp>
    </p:spTree>
    <p:extLst>
      <p:ext uri="{BB962C8B-B14F-4D97-AF65-F5344CB8AC3E}">
        <p14:creationId xmlns:p14="http://schemas.microsoft.com/office/powerpoint/2010/main" val="16652785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500"/>
                                        <p:tgtEl>
                                          <p:spTgt spid="3">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500"/>
                                        <p:tgtEl>
                                          <p:spTgt spid="3">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A4CCF2-7BF3-E844-A30D-A0350067F1E1}"/>
              </a:ext>
            </a:extLst>
          </p:cNvPr>
          <p:cNvSpPr>
            <a:spLocks noGrp="1"/>
          </p:cNvSpPr>
          <p:nvPr>
            <p:ph type="title"/>
          </p:nvPr>
        </p:nvSpPr>
        <p:spPr/>
        <p:txBody>
          <a:bodyPr/>
          <a:lstStyle/>
          <a:p>
            <a:r>
              <a:rPr lang="en-US" dirty="0"/>
              <a:t>Basic Human Values</a:t>
            </a:r>
          </a:p>
        </p:txBody>
      </p:sp>
      <p:sp>
        <p:nvSpPr>
          <p:cNvPr id="3" name="Content Placeholder 2">
            <a:extLst>
              <a:ext uri="{FF2B5EF4-FFF2-40B4-BE49-F238E27FC236}">
                <a16:creationId xmlns:a16="http://schemas.microsoft.com/office/drawing/2014/main" id="{CE3E51B3-A127-0B43-B5EE-B7850261E015}"/>
              </a:ext>
            </a:extLst>
          </p:cNvPr>
          <p:cNvSpPr>
            <a:spLocks noGrp="1"/>
          </p:cNvSpPr>
          <p:nvPr>
            <p:ph idx="1"/>
          </p:nvPr>
        </p:nvSpPr>
        <p:spPr>
          <a:xfrm>
            <a:off x="609600" y="1600201"/>
            <a:ext cx="2871019" cy="3917032"/>
          </a:xfrm>
        </p:spPr>
        <p:txBody>
          <a:bodyPr>
            <a:normAutofit fontScale="85000" lnSpcReduction="20000"/>
          </a:bodyPr>
          <a:lstStyle/>
          <a:p>
            <a:r>
              <a:rPr lang="en-US" dirty="0">
                <a:solidFill>
                  <a:srgbClr val="002060"/>
                </a:solidFill>
              </a:rPr>
              <a:t>Self Direction</a:t>
            </a:r>
          </a:p>
          <a:p>
            <a:r>
              <a:rPr lang="en-US" dirty="0">
                <a:solidFill>
                  <a:srgbClr val="002060"/>
                </a:solidFill>
              </a:rPr>
              <a:t>Stimulation</a:t>
            </a:r>
          </a:p>
          <a:p>
            <a:r>
              <a:rPr lang="en-US" dirty="0">
                <a:solidFill>
                  <a:srgbClr val="002060"/>
                </a:solidFill>
              </a:rPr>
              <a:t>Hedonism</a:t>
            </a:r>
          </a:p>
          <a:p>
            <a:r>
              <a:rPr lang="en-US" dirty="0">
                <a:solidFill>
                  <a:srgbClr val="002060"/>
                </a:solidFill>
              </a:rPr>
              <a:t>Achievement</a:t>
            </a:r>
          </a:p>
          <a:p>
            <a:r>
              <a:rPr lang="en-US" dirty="0">
                <a:solidFill>
                  <a:srgbClr val="002060"/>
                </a:solidFill>
              </a:rPr>
              <a:t>Power</a:t>
            </a:r>
          </a:p>
          <a:p>
            <a:r>
              <a:rPr lang="en-US" dirty="0">
                <a:solidFill>
                  <a:srgbClr val="002060"/>
                </a:solidFill>
              </a:rPr>
              <a:t>Security</a:t>
            </a:r>
          </a:p>
          <a:p>
            <a:r>
              <a:rPr lang="en-US" dirty="0">
                <a:solidFill>
                  <a:srgbClr val="002060"/>
                </a:solidFill>
              </a:rPr>
              <a:t>Conformity </a:t>
            </a:r>
          </a:p>
          <a:p>
            <a:r>
              <a:rPr lang="en-US" dirty="0">
                <a:solidFill>
                  <a:srgbClr val="002060"/>
                </a:solidFill>
              </a:rPr>
              <a:t>Tradition</a:t>
            </a:r>
          </a:p>
          <a:p>
            <a:r>
              <a:rPr lang="en-US" dirty="0">
                <a:solidFill>
                  <a:srgbClr val="002060"/>
                </a:solidFill>
              </a:rPr>
              <a:t>Benevolence</a:t>
            </a:r>
          </a:p>
          <a:p>
            <a:r>
              <a:rPr lang="en-US" dirty="0">
                <a:solidFill>
                  <a:srgbClr val="002060"/>
                </a:solidFill>
              </a:rPr>
              <a:t>Universalism</a:t>
            </a:r>
          </a:p>
          <a:p>
            <a:pPr marL="0" indent="0">
              <a:buNone/>
            </a:pPr>
            <a:endParaRPr lang="en-US" dirty="0">
              <a:solidFill>
                <a:srgbClr val="002060"/>
              </a:solidFill>
            </a:endParaRPr>
          </a:p>
        </p:txBody>
      </p:sp>
      <p:pic>
        <p:nvPicPr>
          <p:cNvPr id="5" name="Picture 4">
            <a:extLst>
              <a:ext uri="{FF2B5EF4-FFF2-40B4-BE49-F238E27FC236}">
                <a16:creationId xmlns:a16="http://schemas.microsoft.com/office/drawing/2014/main" id="{4C51CF2E-F140-F444-BF6F-33F8EEC564B1}"/>
              </a:ext>
            </a:extLst>
          </p:cNvPr>
          <p:cNvPicPr>
            <a:picLocks noChangeAspect="1"/>
          </p:cNvPicPr>
          <p:nvPr/>
        </p:nvPicPr>
        <p:blipFill>
          <a:blip r:embed="rId3"/>
          <a:stretch>
            <a:fillRect/>
          </a:stretch>
        </p:blipFill>
        <p:spPr>
          <a:xfrm>
            <a:off x="6096000" y="1537674"/>
            <a:ext cx="3439906" cy="3467207"/>
          </a:xfrm>
          <a:prstGeom prst="rect">
            <a:avLst/>
          </a:prstGeom>
        </p:spPr>
      </p:pic>
      <p:sp>
        <p:nvSpPr>
          <p:cNvPr id="6" name="TextBox 5">
            <a:extLst>
              <a:ext uri="{FF2B5EF4-FFF2-40B4-BE49-F238E27FC236}">
                <a16:creationId xmlns:a16="http://schemas.microsoft.com/office/drawing/2014/main" id="{60784281-3994-654B-A62B-D18CE7ACE547}"/>
              </a:ext>
            </a:extLst>
          </p:cNvPr>
          <p:cNvSpPr txBox="1"/>
          <p:nvPr/>
        </p:nvSpPr>
        <p:spPr>
          <a:xfrm>
            <a:off x="9720256" y="5173374"/>
            <a:ext cx="1350050" cy="307777"/>
          </a:xfrm>
          <a:prstGeom prst="rect">
            <a:avLst/>
          </a:prstGeom>
          <a:noFill/>
        </p:spPr>
        <p:txBody>
          <a:bodyPr wrap="none" rtlCol="0">
            <a:spAutoFit/>
          </a:bodyPr>
          <a:lstStyle/>
          <a:p>
            <a:r>
              <a:rPr lang="en-US" sz="1400" dirty="0"/>
              <a:t>(Schwarz, 2012)</a:t>
            </a:r>
          </a:p>
        </p:txBody>
      </p:sp>
    </p:spTree>
    <p:extLst>
      <p:ext uri="{BB962C8B-B14F-4D97-AF65-F5344CB8AC3E}">
        <p14:creationId xmlns:p14="http://schemas.microsoft.com/office/powerpoint/2010/main" val="280637469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4CDEE6-EA0A-CF4B-9EA2-EBA02BEC2D9E}"/>
              </a:ext>
            </a:extLst>
          </p:cNvPr>
          <p:cNvSpPr>
            <a:spLocks noGrp="1"/>
          </p:cNvSpPr>
          <p:nvPr>
            <p:ph type="title"/>
          </p:nvPr>
        </p:nvSpPr>
        <p:spPr/>
        <p:txBody>
          <a:bodyPr/>
          <a:lstStyle/>
          <a:p>
            <a:r>
              <a:rPr lang="en-US" dirty="0"/>
              <a:t>Values</a:t>
            </a:r>
          </a:p>
        </p:txBody>
      </p:sp>
      <p:pic>
        <p:nvPicPr>
          <p:cNvPr id="5" name="Picture 4">
            <a:extLst>
              <a:ext uri="{FF2B5EF4-FFF2-40B4-BE49-F238E27FC236}">
                <a16:creationId xmlns:a16="http://schemas.microsoft.com/office/drawing/2014/main" id="{5B8179DC-0E74-914E-9552-757B12891B8D}"/>
              </a:ext>
            </a:extLst>
          </p:cNvPr>
          <p:cNvPicPr>
            <a:picLocks noChangeAspect="1"/>
          </p:cNvPicPr>
          <p:nvPr/>
        </p:nvPicPr>
        <p:blipFill>
          <a:blip r:embed="rId3"/>
          <a:stretch>
            <a:fillRect/>
          </a:stretch>
        </p:blipFill>
        <p:spPr>
          <a:xfrm>
            <a:off x="2286000" y="904571"/>
            <a:ext cx="7620000" cy="4724400"/>
          </a:xfrm>
          <a:prstGeom prst="rect">
            <a:avLst/>
          </a:prstGeom>
        </p:spPr>
      </p:pic>
      <p:sp>
        <p:nvSpPr>
          <p:cNvPr id="6" name="TextBox 5">
            <a:extLst>
              <a:ext uri="{FF2B5EF4-FFF2-40B4-BE49-F238E27FC236}">
                <a16:creationId xmlns:a16="http://schemas.microsoft.com/office/drawing/2014/main" id="{95836C7E-924B-C944-AD76-02DDE8035FA9}"/>
              </a:ext>
            </a:extLst>
          </p:cNvPr>
          <p:cNvSpPr txBox="1"/>
          <p:nvPr/>
        </p:nvSpPr>
        <p:spPr>
          <a:xfrm>
            <a:off x="9405287" y="5321194"/>
            <a:ext cx="2406428" cy="307777"/>
          </a:xfrm>
          <a:prstGeom prst="rect">
            <a:avLst/>
          </a:prstGeom>
          <a:noFill/>
        </p:spPr>
        <p:txBody>
          <a:bodyPr wrap="none" rtlCol="0">
            <a:spAutoFit/>
          </a:bodyPr>
          <a:lstStyle/>
          <a:p>
            <a:r>
              <a:rPr lang="en-GB" sz="1400" dirty="0"/>
              <a:t>(</a:t>
            </a:r>
            <a:r>
              <a:rPr lang="en-GB" sz="1400" dirty="0" err="1"/>
              <a:t>Giménez</a:t>
            </a:r>
            <a:r>
              <a:rPr lang="en-GB" sz="1400" dirty="0"/>
              <a:t> and </a:t>
            </a:r>
            <a:r>
              <a:rPr lang="en-GB" sz="1400" dirty="0" err="1"/>
              <a:t>Tamajón</a:t>
            </a:r>
            <a:r>
              <a:rPr lang="en-GB" sz="1400" dirty="0"/>
              <a:t>, 2019)</a:t>
            </a:r>
            <a:endParaRPr lang="en-US" sz="1400" dirty="0"/>
          </a:p>
        </p:txBody>
      </p:sp>
    </p:spTree>
    <p:extLst>
      <p:ext uri="{BB962C8B-B14F-4D97-AF65-F5344CB8AC3E}">
        <p14:creationId xmlns:p14="http://schemas.microsoft.com/office/powerpoint/2010/main" val="378701119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D0E02196-54F5-1747-A435-7645C62C1601}"/>
              </a:ext>
            </a:extLst>
          </p:cNvPr>
          <p:cNvSpPr>
            <a:spLocks noGrp="1"/>
          </p:cNvSpPr>
          <p:nvPr>
            <p:ph type="title"/>
          </p:nvPr>
        </p:nvSpPr>
        <p:spPr/>
        <p:txBody>
          <a:bodyPr/>
          <a:lstStyle/>
          <a:p>
            <a:r>
              <a:rPr lang="en-US" dirty="0"/>
              <a:t>Attitude</a:t>
            </a:r>
          </a:p>
        </p:txBody>
      </p:sp>
      <p:sp>
        <p:nvSpPr>
          <p:cNvPr id="7" name="TextBox 6">
            <a:extLst>
              <a:ext uri="{FF2B5EF4-FFF2-40B4-BE49-F238E27FC236}">
                <a16:creationId xmlns:a16="http://schemas.microsoft.com/office/drawing/2014/main" id="{DA4E2727-33F6-6B4A-A3CE-20AAA64E5482}"/>
              </a:ext>
            </a:extLst>
          </p:cNvPr>
          <p:cNvSpPr txBox="1"/>
          <p:nvPr/>
        </p:nvSpPr>
        <p:spPr>
          <a:xfrm>
            <a:off x="609600" y="1386350"/>
            <a:ext cx="5201265" cy="3785652"/>
          </a:xfrm>
          <a:prstGeom prst="rect">
            <a:avLst/>
          </a:prstGeom>
          <a:noFill/>
        </p:spPr>
        <p:txBody>
          <a:bodyPr wrap="square" rtlCol="0">
            <a:spAutoFit/>
          </a:bodyPr>
          <a:lstStyle/>
          <a:p>
            <a:r>
              <a:rPr lang="en-GB" sz="2000" b="1" dirty="0"/>
              <a:t>Based on:</a:t>
            </a:r>
          </a:p>
          <a:p>
            <a:endParaRPr lang="en-GB" sz="2000" b="1" dirty="0"/>
          </a:p>
          <a:p>
            <a:pPr marL="342900" indent="-342900">
              <a:buFont typeface="Arial" panose="020B0604020202020204" pitchFamily="34" charset="0"/>
              <a:buChar char="•"/>
            </a:pPr>
            <a:r>
              <a:rPr lang="en-GB" sz="2000" dirty="0"/>
              <a:t>Experiences</a:t>
            </a:r>
          </a:p>
          <a:p>
            <a:pPr marL="342900" indent="-342900">
              <a:buFont typeface="Arial" panose="020B0604020202020204" pitchFamily="34" charset="0"/>
              <a:buChar char="•"/>
            </a:pPr>
            <a:r>
              <a:rPr lang="en-GB" sz="2000" dirty="0"/>
              <a:t>Learnt</a:t>
            </a:r>
          </a:p>
          <a:p>
            <a:pPr marL="342900" indent="-342900">
              <a:buFont typeface="Arial" panose="020B0604020202020204" pitchFamily="34" charset="0"/>
              <a:buChar char="•"/>
            </a:pPr>
            <a:r>
              <a:rPr lang="en-GB" sz="2000" dirty="0"/>
              <a:t>Acquired</a:t>
            </a:r>
          </a:p>
          <a:p>
            <a:pPr marL="342900" indent="-342900">
              <a:buFont typeface="Arial" panose="020B0604020202020204" pitchFamily="34" charset="0"/>
              <a:buChar char="•"/>
            </a:pPr>
            <a:r>
              <a:rPr lang="en-GB" sz="2000" dirty="0"/>
              <a:t>Based on truth</a:t>
            </a:r>
          </a:p>
          <a:p>
            <a:endParaRPr lang="en-GB" sz="2000" dirty="0"/>
          </a:p>
          <a:p>
            <a:pPr marL="342900" indent="-342900">
              <a:buFont typeface="Arial" panose="020B0604020202020204" pitchFamily="34" charset="0"/>
              <a:buChar char="•"/>
            </a:pPr>
            <a:r>
              <a:rPr lang="en-GB" sz="2000" dirty="0"/>
              <a:t>Attitudes</a:t>
            </a:r>
          </a:p>
          <a:p>
            <a:pPr marL="342900" indent="-342900">
              <a:buFont typeface="Arial" panose="020B0604020202020204" pitchFamily="34" charset="0"/>
              <a:buChar char="•"/>
            </a:pPr>
            <a:r>
              <a:rPr lang="en-GB" sz="2000" dirty="0"/>
              <a:t>Explicit</a:t>
            </a:r>
          </a:p>
          <a:p>
            <a:pPr marL="342900" indent="-342900">
              <a:buFont typeface="Arial" panose="020B0604020202020204" pitchFamily="34" charset="0"/>
              <a:buChar char="•"/>
            </a:pPr>
            <a:r>
              <a:rPr lang="en-GB" sz="2000" dirty="0"/>
              <a:t>Implicit</a:t>
            </a:r>
          </a:p>
          <a:p>
            <a:pPr marL="342900" indent="-342900">
              <a:buFont typeface="Arial" panose="020B0604020202020204" pitchFamily="34" charset="0"/>
              <a:buChar char="•"/>
            </a:pPr>
            <a:r>
              <a:rPr lang="en-GB" sz="2000" dirty="0"/>
              <a:t>Sometimes formed involuntarily (implicit)</a:t>
            </a:r>
            <a:br>
              <a:rPr lang="en-GB" sz="2000" dirty="0"/>
            </a:br>
            <a:r>
              <a:rPr lang="en-GB" sz="2000" dirty="0"/>
              <a:t>Can be changed – not easy </a:t>
            </a:r>
            <a:endParaRPr lang="en-US" sz="2000" dirty="0"/>
          </a:p>
        </p:txBody>
      </p:sp>
      <p:pic>
        <p:nvPicPr>
          <p:cNvPr id="3" name="Picture 2">
            <a:extLst>
              <a:ext uri="{FF2B5EF4-FFF2-40B4-BE49-F238E27FC236}">
                <a16:creationId xmlns:a16="http://schemas.microsoft.com/office/drawing/2014/main" id="{893EBB6D-FAA8-DA4B-80D7-B0896DD59FCC}"/>
              </a:ext>
            </a:extLst>
          </p:cNvPr>
          <p:cNvPicPr>
            <a:picLocks noChangeAspect="1"/>
          </p:cNvPicPr>
          <p:nvPr/>
        </p:nvPicPr>
        <p:blipFill>
          <a:blip r:embed="rId3"/>
          <a:stretch>
            <a:fillRect/>
          </a:stretch>
        </p:blipFill>
        <p:spPr>
          <a:xfrm>
            <a:off x="7002180" y="1769805"/>
            <a:ext cx="5037418" cy="3942853"/>
          </a:xfrm>
          <a:prstGeom prst="rect">
            <a:avLst/>
          </a:prstGeom>
        </p:spPr>
      </p:pic>
    </p:spTree>
    <p:extLst>
      <p:ext uri="{BB962C8B-B14F-4D97-AF65-F5344CB8AC3E}">
        <p14:creationId xmlns:p14="http://schemas.microsoft.com/office/powerpoint/2010/main" val="33767800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xEl>
                                              <p:pRg st="2" end="2"/>
                                            </p:txEl>
                                          </p:spTgt>
                                        </p:tgtEl>
                                        <p:attrNameLst>
                                          <p:attrName>style.visibility</p:attrName>
                                        </p:attrNameLst>
                                      </p:cBhvr>
                                      <p:to>
                                        <p:strVal val="visible"/>
                                      </p:to>
                                    </p:set>
                                    <p:animEffect transition="in" filter="fade">
                                      <p:cBhvr>
                                        <p:cTn id="7" dur="500"/>
                                        <p:tgtEl>
                                          <p:spTgt spid="7">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7">
                                            <p:txEl>
                                              <p:pRg st="3" end="3"/>
                                            </p:txEl>
                                          </p:spTgt>
                                        </p:tgtEl>
                                        <p:attrNameLst>
                                          <p:attrName>style.visibility</p:attrName>
                                        </p:attrNameLst>
                                      </p:cBhvr>
                                      <p:to>
                                        <p:strVal val="visible"/>
                                      </p:to>
                                    </p:set>
                                    <p:animEffect transition="in" filter="fade">
                                      <p:cBhvr>
                                        <p:cTn id="12" dur="500"/>
                                        <p:tgtEl>
                                          <p:spTgt spid="7">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7">
                                            <p:txEl>
                                              <p:pRg st="4" end="4"/>
                                            </p:txEl>
                                          </p:spTgt>
                                        </p:tgtEl>
                                        <p:attrNameLst>
                                          <p:attrName>style.visibility</p:attrName>
                                        </p:attrNameLst>
                                      </p:cBhvr>
                                      <p:to>
                                        <p:strVal val="visible"/>
                                      </p:to>
                                    </p:set>
                                    <p:animEffect transition="in" filter="fade">
                                      <p:cBhvr>
                                        <p:cTn id="17" dur="500"/>
                                        <p:tgtEl>
                                          <p:spTgt spid="7">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7">
                                            <p:txEl>
                                              <p:pRg st="5" end="5"/>
                                            </p:txEl>
                                          </p:spTgt>
                                        </p:tgtEl>
                                        <p:attrNameLst>
                                          <p:attrName>style.visibility</p:attrName>
                                        </p:attrNameLst>
                                      </p:cBhvr>
                                      <p:to>
                                        <p:strVal val="visible"/>
                                      </p:to>
                                    </p:set>
                                    <p:animEffect transition="in" filter="fade">
                                      <p:cBhvr>
                                        <p:cTn id="22" dur="500"/>
                                        <p:tgtEl>
                                          <p:spTgt spid="7">
                                            <p:txEl>
                                              <p:pRg st="5" end="5"/>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7">
                                            <p:txEl>
                                              <p:pRg st="7" end="7"/>
                                            </p:txEl>
                                          </p:spTgt>
                                        </p:tgtEl>
                                        <p:attrNameLst>
                                          <p:attrName>style.visibility</p:attrName>
                                        </p:attrNameLst>
                                      </p:cBhvr>
                                      <p:to>
                                        <p:strVal val="visible"/>
                                      </p:to>
                                    </p:set>
                                    <p:animEffect transition="in" filter="fade">
                                      <p:cBhvr>
                                        <p:cTn id="27" dur="500"/>
                                        <p:tgtEl>
                                          <p:spTgt spid="7">
                                            <p:txEl>
                                              <p:pRg st="7" end="7"/>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7">
                                            <p:txEl>
                                              <p:pRg st="8" end="8"/>
                                            </p:txEl>
                                          </p:spTgt>
                                        </p:tgtEl>
                                        <p:attrNameLst>
                                          <p:attrName>style.visibility</p:attrName>
                                        </p:attrNameLst>
                                      </p:cBhvr>
                                      <p:to>
                                        <p:strVal val="visible"/>
                                      </p:to>
                                    </p:set>
                                    <p:animEffect transition="in" filter="fade">
                                      <p:cBhvr>
                                        <p:cTn id="32" dur="500"/>
                                        <p:tgtEl>
                                          <p:spTgt spid="7">
                                            <p:txEl>
                                              <p:pRg st="8" end="8"/>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7">
                                            <p:txEl>
                                              <p:pRg st="9" end="9"/>
                                            </p:txEl>
                                          </p:spTgt>
                                        </p:tgtEl>
                                        <p:attrNameLst>
                                          <p:attrName>style.visibility</p:attrName>
                                        </p:attrNameLst>
                                      </p:cBhvr>
                                      <p:to>
                                        <p:strVal val="visible"/>
                                      </p:to>
                                    </p:set>
                                    <p:animEffect transition="in" filter="fade">
                                      <p:cBhvr>
                                        <p:cTn id="37" dur="500"/>
                                        <p:tgtEl>
                                          <p:spTgt spid="7">
                                            <p:txEl>
                                              <p:pRg st="9" end="9"/>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7">
                                            <p:txEl>
                                              <p:pRg st="10" end="10"/>
                                            </p:txEl>
                                          </p:spTgt>
                                        </p:tgtEl>
                                        <p:attrNameLst>
                                          <p:attrName>style.visibility</p:attrName>
                                        </p:attrNameLst>
                                      </p:cBhvr>
                                      <p:to>
                                        <p:strVal val="visible"/>
                                      </p:to>
                                    </p:set>
                                    <p:animEffect transition="in" filter="fade">
                                      <p:cBhvr>
                                        <p:cTn id="42" dur="500"/>
                                        <p:tgtEl>
                                          <p:spTgt spid="7">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D0E02196-54F5-1747-A435-7645C62C1601}"/>
              </a:ext>
            </a:extLst>
          </p:cNvPr>
          <p:cNvSpPr>
            <a:spLocks noGrp="1"/>
          </p:cNvSpPr>
          <p:nvPr>
            <p:ph type="title"/>
          </p:nvPr>
        </p:nvSpPr>
        <p:spPr>
          <a:xfrm>
            <a:off x="7649819" y="74531"/>
            <a:ext cx="2845904" cy="823134"/>
          </a:xfrm>
        </p:spPr>
        <p:txBody>
          <a:bodyPr/>
          <a:lstStyle/>
          <a:p>
            <a:r>
              <a:rPr lang="en-US" dirty="0"/>
              <a:t>Attitude</a:t>
            </a:r>
          </a:p>
        </p:txBody>
      </p:sp>
      <p:pic>
        <p:nvPicPr>
          <p:cNvPr id="5" name="Picture 4">
            <a:extLst>
              <a:ext uri="{FF2B5EF4-FFF2-40B4-BE49-F238E27FC236}">
                <a16:creationId xmlns:a16="http://schemas.microsoft.com/office/drawing/2014/main" id="{27D712F9-FD7E-2941-B025-46CD7A3762FE}"/>
              </a:ext>
            </a:extLst>
          </p:cNvPr>
          <p:cNvPicPr>
            <a:picLocks noChangeAspect="1"/>
          </p:cNvPicPr>
          <p:nvPr/>
        </p:nvPicPr>
        <p:blipFill>
          <a:blip r:embed="rId3"/>
          <a:stretch>
            <a:fillRect/>
          </a:stretch>
        </p:blipFill>
        <p:spPr>
          <a:xfrm>
            <a:off x="7983046" y="1338470"/>
            <a:ext cx="3852566" cy="4147930"/>
          </a:xfrm>
          <a:prstGeom prst="rect">
            <a:avLst/>
          </a:prstGeom>
        </p:spPr>
      </p:pic>
      <p:sp>
        <p:nvSpPr>
          <p:cNvPr id="7" name="TextBox 6">
            <a:extLst>
              <a:ext uri="{FF2B5EF4-FFF2-40B4-BE49-F238E27FC236}">
                <a16:creationId xmlns:a16="http://schemas.microsoft.com/office/drawing/2014/main" id="{DA4E2727-33F6-6B4A-A3CE-20AAA64E5482}"/>
              </a:ext>
            </a:extLst>
          </p:cNvPr>
          <p:cNvSpPr txBox="1"/>
          <p:nvPr/>
        </p:nvSpPr>
        <p:spPr>
          <a:xfrm>
            <a:off x="128460" y="94068"/>
            <a:ext cx="7854585" cy="5632311"/>
          </a:xfrm>
          <a:prstGeom prst="rect">
            <a:avLst/>
          </a:prstGeom>
          <a:noFill/>
        </p:spPr>
        <p:txBody>
          <a:bodyPr wrap="square" rtlCol="0">
            <a:spAutoFit/>
          </a:bodyPr>
          <a:lstStyle/>
          <a:p>
            <a:r>
              <a:rPr lang="en-US" sz="2000" b="1" dirty="0">
                <a:solidFill>
                  <a:srgbClr val="0000CC"/>
                </a:solidFill>
              </a:rPr>
              <a:t>Positive Attitude</a:t>
            </a:r>
          </a:p>
          <a:p>
            <a:pPr marL="342900" indent="-342900">
              <a:buFont typeface="Arial" panose="020B0604020202020204" pitchFamily="34" charset="0"/>
              <a:buChar char="•"/>
            </a:pPr>
            <a:r>
              <a:rPr lang="en-GB" sz="2000" dirty="0">
                <a:solidFill>
                  <a:srgbClr val="0000CC"/>
                </a:solidFill>
              </a:rPr>
              <a:t>Individuals will pay attention to the good, rather than bad in people, situations, events, etc. </a:t>
            </a:r>
          </a:p>
          <a:p>
            <a:pPr marL="342900" indent="-342900">
              <a:buFont typeface="Arial" panose="020B0604020202020204" pitchFamily="34" charset="0"/>
              <a:buChar char="•"/>
            </a:pPr>
            <a:r>
              <a:rPr lang="en-GB" sz="2000" dirty="0">
                <a:solidFill>
                  <a:srgbClr val="0000CC"/>
                </a:solidFill>
              </a:rPr>
              <a:t>They will not consider a mistake or failure as a hurdle, but as an opportunity. </a:t>
            </a:r>
          </a:p>
          <a:p>
            <a:pPr marL="342900" indent="-342900">
              <a:buFont typeface="Arial" panose="020B0604020202020204" pitchFamily="34" charset="0"/>
              <a:buChar char="•"/>
            </a:pPr>
            <a:r>
              <a:rPr lang="en-GB" sz="2000" dirty="0">
                <a:solidFill>
                  <a:srgbClr val="0000CC"/>
                </a:solidFill>
              </a:rPr>
              <a:t>Learn from mistakes and move forward in life.</a:t>
            </a:r>
          </a:p>
          <a:p>
            <a:endParaRPr lang="en-US" sz="2000" dirty="0">
              <a:solidFill>
                <a:srgbClr val="0000CC"/>
              </a:solidFill>
            </a:endParaRPr>
          </a:p>
          <a:p>
            <a:r>
              <a:rPr lang="en-US" sz="2000" b="1" dirty="0">
                <a:solidFill>
                  <a:srgbClr val="0000CC"/>
                </a:solidFill>
              </a:rPr>
              <a:t>Negative Attitude</a:t>
            </a:r>
          </a:p>
          <a:p>
            <a:pPr marL="342900" indent="-342900">
              <a:buFont typeface="Arial" panose="020B0604020202020204" pitchFamily="34" charset="0"/>
              <a:buChar char="•"/>
            </a:pPr>
            <a:r>
              <a:rPr lang="en-GB" sz="2000" b="1" dirty="0">
                <a:solidFill>
                  <a:srgbClr val="0000CC"/>
                </a:solidFill>
              </a:rPr>
              <a:t>I</a:t>
            </a:r>
            <a:r>
              <a:rPr lang="en-GB" sz="2000" dirty="0">
                <a:solidFill>
                  <a:srgbClr val="0000CC"/>
                </a:solidFill>
              </a:rPr>
              <a:t>gnore the good, pay attention to the bad in people, situations, events, etc. </a:t>
            </a:r>
          </a:p>
          <a:p>
            <a:pPr marL="342900" indent="-342900">
              <a:buFont typeface="Arial" panose="020B0604020202020204" pitchFamily="34" charset="0"/>
              <a:buChar char="•"/>
            </a:pPr>
            <a:r>
              <a:rPr lang="en-GB" sz="2000" dirty="0">
                <a:solidFill>
                  <a:srgbClr val="0000CC"/>
                </a:solidFill>
              </a:rPr>
              <a:t>Likely to complain about changes, rather than adapting to changing environments.</a:t>
            </a:r>
          </a:p>
          <a:p>
            <a:pPr marL="342900" indent="-342900">
              <a:buFont typeface="Arial" panose="020B0604020202020204" pitchFamily="34" charset="0"/>
              <a:buChar char="•"/>
            </a:pPr>
            <a:r>
              <a:rPr lang="en-GB" sz="2000" dirty="0">
                <a:solidFill>
                  <a:srgbClr val="0000CC"/>
                </a:solidFill>
              </a:rPr>
              <a:t>Can blame failure on others.</a:t>
            </a:r>
          </a:p>
          <a:p>
            <a:endParaRPr lang="en-US" sz="2000" b="1" dirty="0">
              <a:solidFill>
                <a:srgbClr val="0000CC"/>
              </a:solidFill>
            </a:endParaRPr>
          </a:p>
          <a:p>
            <a:r>
              <a:rPr lang="en-US" sz="2000" b="1" dirty="0">
                <a:solidFill>
                  <a:srgbClr val="0000CC"/>
                </a:solidFill>
              </a:rPr>
              <a:t>Neutral Attitude</a:t>
            </a:r>
          </a:p>
          <a:p>
            <a:pPr marL="342900" indent="-342900">
              <a:buFont typeface="Arial" panose="020B0604020202020204" pitchFamily="34" charset="0"/>
              <a:buChar char="•"/>
            </a:pPr>
            <a:r>
              <a:rPr lang="en-GB" sz="2000" dirty="0">
                <a:solidFill>
                  <a:srgbClr val="0000CC"/>
                </a:solidFill>
              </a:rPr>
              <a:t>Don’t give enough importance to situations or events. </a:t>
            </a:r>
          </a:p>
          <a:p>
            <a:pPr marL="342900" indent="-342900">
              <a:buFont typeface="Arial" panose="020B0604020202020204" pitchFamily="34" charset="0"/>
              <a:buChar char="•"/>
            </a:pPr>
            <a:r>
              <a:rPr lang="en-GB" sz="2000" dirty="0">
                <a:solidFill>
                  <a:srgbClr val="0000CC"/>
                </a:solidFill>
              </a:rPr>
              <a:t>Ignore the problem, leaving it for someone else to solve. </a:t>
            </a:r>
          </a:p>
          <a:p>
            <a:pPr marL="342900" indent="-342900">
              <a:buFont typeface="Arial" panose="020B0604020202020204" pitchFamily="34" charset="0"/>
              <a:buChar char="•"/>
            </a:pPr>
            <a:r>
              <a:rPr lang="en-GB" sz="2000" dirty="0">
                <a:solidFill>
                  <a:srgbClr val="0000CC"/>
                </a:solidFill>
              </a:rPr>
              <a:t>Don’t feel the need to change. </a:t>
            </a:r>
            <a:endParaRPr lang="en-US" sz="2000" b="1" dirty="0">
              <a:solidFill>
                <a:srgbClr val="0000CC"/>
              </a:solidFill>
            </a:endParaRPr>
          </a:p>
        </p:txBody>
      </p:sp>
    </p:spTree>
    <p:extLst>
      <p:ext uri="{BB962C8B-B14F-4D97-AF65-F5344CB8AC3E}">
        <p14:creationId xmlns:p14="http://schemas.microsoft.com/office/powerpoint/2010/main" val="25863903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xEl>
                                              <p:pRg st="1" end="1"/>
                                            </p:txEl>
                                          </p:spTgt>
                                        </p:tgtEl>
                                        <p:attrNameLst>
                                          <p:attrName>style.visibility</p:attrName>
                                        </p:attrNameLst>
                                      </p:cBhvr>
                                      <p:to>
                                        <p:strVal val="visible"/>
                                      </p:to>
                                    </p:set>
                                    <p:animEffect transition="in" filter="fade">
                                      <p:cBhvr>
                                        <p:cTn id="7" dur="500"/>
                                        <p:tgtEl>
                                          <p:spTgt spid="7">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7">
                                            <p:txEl>
                                              <p:pRg st="2" end="2"/>
                                            </p:txEl>
                                          </p:spTgt>
                                        </p:tgtEl>
                                        <p:attrNameLst>
                                          <p:attrName>style.visibility</p:attrName>
                                        </p:attrNameLst>
                                      </p:cBhvr>
                                      <p:to>
                                        <p:strVal val="visible"/>
                                      </p:to>
                                    </p:set>
                                    <p:animEffect transition="in" filter="fade">
                                      <p:cBhvr>
                                        <p:cTn id="12" dur="500"/>
                                        <p:tgtEl>
                                          <p:spTgt spid="7">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7">
                                            <p:txEl>
                                              <p:pRg st="3" end="3"/>
                                            </p:txEl>
                                          </p:spTgt>
                                        </p:tgtEl>
                                        <p:attrNameLst>
                                          <p:attrName>style.visibility</p:attrName>
                                        </p:attrNameLst>
                                      </p:cBhvr>
                                      <p:to>
                                        <p:strVal val="visible"/>
                                      </p:to>
                                    </p:set>
                                    <p:animEffect transition="in" filter="fade">
                                      <p:cBhvr>
                                        <p:cTn id="17" dur="500"/>
                                        <p:tgtEl>
                                          <p:spTgt spid="7">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7">
                                            <p:txEl>
                                              <p:pRg st="5" end="5"/>
                                            </p:txEl>
                                          </p:spTgt>
                                        </p:tgtEl>
                                        <p:attrNameLst>
                                          <p:attrName>style.visibility</p:attrName>
                                        </p:attrNameLst>
                                      </p:cBhvr>
                                      <p:to>
                                        <p:strVal val="visible"/>
                                      </p:to>
                                    </p:set>
                                    <p:animEffect transition="in" filter="fade">
                                      <p:cBhvr>
                                        <p:cTn id="22" dur="500"/>
                                        <p:tgtEl>
                                          <p:spTgt spid="7">
                                            <p:txEl>
                                              <p:pRg st="5" end="5"/>
                                            </p:txEl>
                                          </p:spTgt>
                                        </p:tgtEl>
                                      </p:cBhvr>
                                    </p:animEffect>
                                  </p:childTnLst>
                                </p:cTn>
                              </p:par>
                              <p:par>
                                <p:cTn id="23" presetID="10" presetClass="entr" presetSubtype="0" fill="hold" nodeType="withEffect">
                                  <p:stCondLst>
                                    <p:cond delay="0"/>
                                  </p:stCondLst>
                                  <p:childTnLst>
                                    <p:set>
                                      <p:cBhvr>
                                        <p:cTn id="24" dur="1" fill="hold">
                                          <p:stCondLst>
                                            <p:cond delay="0"/>
                                          </p:stCondLst>
                                        </p:cTn>
                                        <p:tgtEl>
                                          <p:spTgt spid="7">
                                            <p:txEl>
                                              <p:pRg st="6" end="6"/>
                                            </p:txEl>
                                          </p:spTgt>
                                        </p:tgtEl>
                                        <p:attrNameLst>
                                          <p:attrName>style.visibility</p:attrName>
                                        </p:attrNameLst>
                                      </p:cBhvr>
                                      <p:to>
                                        <p:strVal val="visible"/>
                                      </p:to>
                                    </p:set>
                                    <p:animEffect transition="in" filter="fade">
                                      <p:cBhvr>
                                        <p:cTn id="25" dur="500"/>
                                        <p:tgtEl>
                                          <p:spTgt spid="7">
                                            <p:txEl>
                                              <p:pRg st="6" end="6"/>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nodeType="clickEffect">
                                  <p:stCondLst>
                                    <p:cond delay="0"/>
                                  </p:stCondLst>
                                  <p:childTnLst>
                                    <p:set>
                                      <p:cBhvr>
                                        <p:cTn id="29" dur="1" fill="hold">
                                          <p:stCondLst>
                                            <p:cond delay="0"/>
                                          </p:stCondLst>
                                        </p:cTn>
                                        <p:tgtEl>
                                          <p:spTgt spid="7">
                                            <p:txEl>
                                              <p:pRg st="7" end="7"/>
                                            </p:txEl>
                                          </p:spTgt>
                                        </p:tgtEl>
                                        <p:attrNameLst>
                                          <p:attrName>style.visibility</p:attrName>
                                        </p:attrNameLst>
                                      </p:cBhvr>
                                      <p:to>
                                        <p:strVal val="visible"/>
                                      </p:to>
                                    </p:set>
                                    <p:animEffect transition="in" filter="fade">
                                      <p:cBhvr>
                                        <p:cTn id="30" dur="500"/>
                                        <p:tgtEl>
                                          <p:spTgt spid="7">
                                            <p:txEl>
                                              <p:pRg st="7" end="7"/>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nodeType="clickEffect">
                                  <p:stCondLst>
                                    <p:cond delay="0"/>
                                  </p:stCondLst>
                                  <p:childTnLst>
                                    <p:set>
                                      <p:cBhvr>
                                        <p:cTn id="34" dur="1" fill="hold">
                                          <p:stCondLst>
                                            <p:cond delay="0"/>
                                          </p:stCondLst>
                                        </p:cTn>
                                        <p:tgtEl>
                                          <p:spTgt spid="7">
                                            <p:txEl>
                                              <p:pRg st="8" end="8"/>
                                            </p:txEl>
                                          </p:spTgt>
                                        </p:tgtEl>
                                        <p:attrNameLst>
                                          <p:attrName>style.visibility</p:attrName>
                                        </p:attrNameLst>
                                      </p:cBhvr>
                                      <p:to>
                                        <p:strVal val="visible"/>
                                      </p:to>
                                    </p:set>
                                    <p:animEffect transition="in" filter="fade">
                                      <p:cBhvr>
                                        <p:cTn id="35" dur="500"/>
                                        <p:tgtEl>
                                          <p:spTgt spid="7">
                                            <p:txEl>
                                              <p:pRg st="8" end="8"/>
                                            </p:txEl>
                                          </p:spTgt>
                                        </p:tgtEl>
                                      </p:cBhvr>
                                    </p:animEffect>
                                  </p:childTnLst>
                                </p:cTn>
                              </p:par>
                            </p:childTnLst>
                          </p:cTn>
                        </p:par>
                      </p:childTnLst>
                    </p:cTn>
                  </p:par>
                  <p:par>
                    <p:cTn id="36" fill="hold">
                      <p:stCondLst>
                        <p:cond delay="indefinite"/>
                      </p:stCondLst>
                      <p:childTnLst>
                        <p:par>
                          <p:cTn id="37" fill="hold">
                            <p:stCondLst>
                              <p:cond delay="0"/>
                            </p:stCondLst>
                            <p:childTnLst>
                              <p:par>
                                <p:cTn id="38" presetID="10" presetClass="entr" presetSubtype="0" fill="hold" nodeType="clickEffect">
                                  <p:stCondLst>
                                    <p:cond delay="0"/>
                                  </p:stCondLst>
                                  <p:childTnLst>
                                    <p:set>
                                      <p:cBhvr>
                                        <p:cTn id="39" dur="1" fill="hold">
                                          <p:stCondLst>
                                            <p:cond delay="0"/>
                                          </p:stCondLst>
                                        </p:cTn>
                                        <p:tgtEl>
                                          <p:spTgt spid="7">
                                            <p:txEl>
                                              <p:pRg st="10" end="10"/>
                                            </p:txEl>
                                          </p:spTgt>
                                        </p:tgtEl>
                                        <p:attrNameLst>
                                          <p:attrName>style.visibility</p:attrName>
                                        </p:attrNameLst>
                                      </p:cBhvr>
                                      <p:to>
                                        <p:strVal val="visible"/>
                                      </p:to>
                                    </p:set>
                                    <p:animEffect transition="in" filter="fade">
                                      <p:cBhvr>
                                        <p:cTn id="40" dur="500"/>
                                        <p:tgtEl>
                                          <p:spTgt spid="7">
                                            <p:txEl>
                                              <p:pRg st="10" end="10"/>
                                            </p:txEl>
                                          </p:spTgt>
                                        </p:tgtEl>
                                      </p:cBhvr>
                                    </p:animEffect>
                                  </p:childTnLst>
                                </p:cTn>
                              </p:par>
                              <p:par>
                                <p:cTn id="41" presetID="10" presetClass="entr" presetSubtype="0" fill="hold" nodeType="withEffect">
                                  <p:stCondLst>
                                    <p:cond delay="0"/>
                                  </p:stCondLst>
                                  <p:childTnLst>
                                    <p:set>
                                      <p:cBhvr>
                                        <p:cTn id="42" dur="1" fill="hold">
                                          <p:stCondLst>
                                            <p:cond delay="0"/>
                                          </p:stCondLst>
                                        </p:cTn>
                                        <p:tgtEl>
                                          <p:spTgt spid="7">
                                            <p:txEl>
                                              <p:pRg st="11" end="11"/>
                                            </p:txEl>
                                          </p:spTgt>
                                        </p:tgtEl>
                                        <p:attrNameLst>
                                          <p:attrName>style.visibility</p:attrName>
                                        </p:attrNameLst>
                                      </p:cBhvr>
                                      <p:to>
                                        <p:strVal val="visible"/>
                                      </p:to>
                                    </p:set>
                                    <p:animEffect transition="in" filter="fade">
                                      <p:cBhvr>
                                        <p:cTn id="43" dur="500"/>
                                        <p:tgtEl>
                                          <p:spTgt spid="7">
                                            <p:txEl>
                                              <p:pRg st="11" end="11"/>
                                            </p:txEl>
                                          </p:spTgt>
                                        </p:tgtEl>
                                      </p:cBhvr>
                                    </p:animEffect>
                                  </p:childTnLst>
                                </p:cTn>
                              </p:par>
                            </p:childTnLst>
                          </p:cTn>
                        </p:par>
                      </p:childTnLst>
                    </p:cTn>
                  </p:par>
                  <p:par>
                    <p:cTn id="44" fill="hold">
                      <p:stCondLst>
                        <p:cond delay="indefinite"/>
                      </p:stCondLst>
                      <p:childTnLst>
                        <p:par>
                          <p:cTn id="45" fill="hold">
                            <p:stCondLst>
                              <p:cond delay="0"/>
                            </p:stCondLst>
                            <p:childTnLst>
                              <p:par>
                                <p:cTn id="46" presetID="10" presetClass="entr" presetSubtype="0" fill="hold" nodeType="clickEffect">
                                  <p:stCondLst>
                                    <p:cond delay="0"/>
                                  </p:stCondLst>
                                  <p:childTnLst>
                                    <p:set>
                                      <p:cBhvr>
                                        <p:cTn id="47" dur="1" fill="hold">
                                          <p:stCondLst>
                                            <p:cond delay="0"/>
                                          </p:stCondLst>
                                        </p:cTn>
                                        <p:tgtEl>
                                          <p:spTgt spid="7">
                                            <p:txEl>
                                              <p:pRg st="12" end="12"/>
                                            </p:txEl>
                                          </p:spTgt>
                                        </p:tgtEl>
                                        <p:attrNameLst>
                                          <p:attrName>style.visibility</p:attrName>
                                        </p:attrNameLst>
                                      </p:cBhvr>
                                      <p:to>
                                        <p:strVal val="visible"/>
                                      </p:to>
                                    </p:set>
                                    <p:animEffect transition="in" filter="fade">
                                      <p:cBhvr>
                                        <p:cTn id="48" dur="500"/>
                                        <p:tgtEl>
                                          <p:spTgt spid="7">
                                            <p:txEl>
                                              <p:pRg st="12" end="12"/>
                                            </p:txEl>
                                          </p:spTgt>
                                        </p:tgtEl>
                                      </p:cBhvr>
                                    </p:animEffect>
                                  </p:childTnLst>
                                </p:cTn>
                              </p:par>
                            </p:childTnLst>
                          </p:cTn>
                        </p:par>
                      </p:childTnLst>
                    </p:cTn>
                  </p:par>
                  <p:par>
                    <p:cTn id="49" fill="hold">
                      <p:stCondLst>
                        <p:cond delay="indefinite"/>
                      </p:stCondLst>
                      <p:childTnLst>
                        <p:par>
                          <p:cTn id="50" fill="hold">
                            <p:stCondLst>
                              <p:cond delay="0"/>
                            </p:stCondLst>
                            <p:childTnLst>
                              <p:par>
                                <p:cTn id="51" presetID="10" presetClass="entr" presetSubtype="0" fill="hold" nodeType="clickEffect">
                                  <p:stCondLst>
                                    <p:cond delay="0"/>
                                  </p:stCondLst>
                                  <p:childTnLst>
                                    <p:set>
                                      <p:cBhvr>
                                        <p:cTn id="52" dur="1" fill="hold">
                                          <p:stCondLst>
                                            <p:cond delay="0"/>
                                          </p:stCondLst>
                                        </p:cTn>
                                        <p:tgtEl>
                                          <p:spTgt spid="7">
                                            <p:txEl>
                                              <p:pRg st="13" end="13"/>
                                            </p:txEl>
                                          </p:spTgt>
                                        </p:tgtEl>
                                        <p:attrNameLst>
                                          <p:attrName>style.visibility</p:attrName>
                                        </p:attrNameLst>
                                      </p:cBhvr>
                                      <p:to>
                                        <p:strVal val="visible"/>
                                      </p:to>
                                    </p:set>
                                    <p:animEffect transition="in" filter="fade">
                                      <p:cBhvr>
                                        <p:cTn id="53" dur="500"/>
                                        <p:tgtEl>
                                          <p:spTgt spid="7">
                                            <p:txEl>
                                              <p:pRg st="13" end="1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16CECA-B852-3044-83F2-90A0C0DF9AD7}"/>
              </a:ext>
            </a:extLst>
          </p:cNvPr>
          <p:cNvSpPr>
            <a:spLocks noGrp="1"/>
          </p:cNvSpPr>
          <p:nvPr>
            <p:ph type="title"/>
          </p:nvPr>
        </p:nvSpPr>
        <p:spPr>
          <a:xfrm>
            <a:off x="2521012" y="166344"/>
            <a:ext cx="2881316" cy="650407"/>
          </a:xfrm>
        </p:spPr>
        <p:txBody>
          <a:bodyPr/>
          <a:lstStyle/>
          <a:p>
            <a:r>
              <a:rPr lang="en-US" dirty="0"/>
              <a:t>Beliefs</a:t>
            </a:r>
          </a:p>
        </p:txBody>
      </p:sp>
      <p:sp>
        <p:nvSpPr>
          <p:cNvPr id="3" name="Content Placeholder 2">
            <a:extLst>
              <a:ext uri="{FF2B5EF4-FFF2-40B4-BE49-F238E27FC236}">
                <a16:creationId xmlns:a16="http://schemas.microsoft.com/office/drawing/2014/main" id="{CCF291B2-F809-8F4C-9228-523D84CAEF0B}"/>
              </a:ext>
            </a:extLst>
          </p:cNvPr>
          <p:cNvSpPr>
            <a:spLocks noGrp="1"/>
          </p:cNvSpPr>
          <p:nvPr>
            <p:ph idx="1"/>
          </p:nvPr>
        </p:nvSpPr>
        <p:spPr>
          <a:xfrm>
            <a:off x="609600" y="1015533"/>
            <a:ext cx="3352070" cy="3917032"/>
          </a:xfrm>
        </p:spPr>
        <p:txBody>
          <a:bodyPr>
            <a:normAutofit/>
          </a:bodyPr>
          <a:lstStyle/>
          <a:p>
            <a:pPr marL="0" indent="0">
              <a:buNone/>
            </a:pPr>
            <a:r>
              <a:rPr lang="en-US" dirty="0">
                <a:solidFill>
                  <a:srgbClr val="002060"/>
                </a:solidFill>
              </a:rPr>
              <a:t>What is belief:</a:t>
            </a:r>
          </a:p>
          <a:p>
            <a:pPr marL="0" indent="0">
              <a:buNone/>
            </a:pPr>
            <a:endParaRPr lang="en-US" dirty="0">
              <a:solidFill>
                <a:srgbClr val="002060"/>
              </a:solidFill>
            </a:endParaRPr>
          </a:p>
          <a:p>
            <a:r>
              <a:rPr lang="en-US" dirty="0">
                <a:solidFill>
                  <a:srgbClr val="002060"/>
                </a:solidFill>
              </a:rPr>
              <a:t>Representation</a:t>
            </a:r>
          </a:p>
          <a:p>
            <a:r>
              <a:rPr lang="en-US" dirty="0">
                <a:solidFill>
                  <a:srgbClr val="002060"/>
                </a:solidFill>
              </a:rPr>
              <a:t>Interpretation</a:t>
            </a:r>
          </a:p>
          <a:p>
            <a:r>
              <a:rPr lang="en-US" dirty="0">
                <a:solidFill>
                  <a:srgbClr val="002060"/>
                </a:solidFill>
              </a:rPr>
              <a:t>Functional</a:t>
            </a:r>
          </a:p>
          <a:p>
            <a:r>
              <a:rPr lang="en-US" dirty="0">
                <a:solidFill>
                  <a:srgbClr val="002060"/>
                </a:solidFill>
              </a:rPr>
              <a:t>Instrumental</a:t>
            </a:r>
          </a:p>
          <a:p>
            <a:r>
              <a:rPr lang="en-US" dirty="0">
                <a:solidFill>
                  <a:srgbClr val="002060"/>
                </a:solidFill>
              </a:rPr>
              <a:t>Eliminational</a:t>
            </a:r>
          </a:p>
          <a:p>
            <a:pPr marL="0" indent="0">
              <a:buNone/>
            </a:pPr>
            <a:endParaRPr lang="en-US" dirty="0">
              <a:solidFill>
                <a:srgbClr val="002060"/>
              </a:solidFill>
            </a:endParaRPr>
          </a:p>
        </p:txBody>
      </p:sp>
      <p:pic>
        <p:nvPicPr>
          <p:cNvPr id="5" name="Picture 4">
            <a:extLst>
              <a:ext uri="{FF2B5EF4-FFF2-40B4-BE49-F238E27FC236}">
                <a16:creationId xmlns:a16="http://schemas.microsoft.com/office/drawing/2014/main" id="{4EE20C78-14CB-3941-95E8-6ADAB00A68CF}"/>
              </a:ext>
            </a:extLst>
          </p:cNvPr>
          <p:cNvPicPr>
            <a:picLocks noChangeAspect="1"/>
          </p:cNvPicPr>
          <p:nvPr/>
        </p:nvPicPr>
        <p:blipFill>
          <a:blip r:embed="rId3"/>
          <a:stretch>
            <a:fillRect/>
          </a:stretch>
        </p:blipFill>
        <p:spPr>
          <a:xfrm>
            <a:off x="8606683" y="1174746"/>
            <a:ext cx="2975717" cy="3598605"/>
          </a:xfrm>
          <a:prstGeom prst="rect">
            <a:avLst/>
          </a:prstGeom>
        </p:spPr>
      </p:pic>
      <p:sp>
        <p:nvSpPr>
          <p:cNvPr id="6" name="Content Placeholder 2">
            <a:extLst>
              <a:ext uri="{FF2B5EF4-FFF2-40B4-BE49-F238E27FC236}">
                <a16:creationId xmlns:a16="http://schemas.microsoft.com/office/drawing/2014/main" id="{B4CA15ED-560E-8C4F-A4BF-CE063A1ABD39}"/>
              </a:ext>
            </a:extLst>
          </p:cNvPr>
          <p:cNvSpPr txBox="1">
            <a:spLocks/>
          </p:cNvSpPr>
          <p:nvPr/>
        </p:nvSpPr>
        <p:spPr>
          <a:xfrm>
            <a:off x="4095867" y="1008796"/>
            <a:ext cx="4134465" cy="3917032"/>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14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 typeface="Arial" pitchFamily="34" charset="0"/>
              <a:buNone/>
            </a:pPr>
            <a:r>
              <a:rPr lang="en-US" dirty="0">
                <a:solidFill>
                  <a:srgbClr val="002060"/>
                </a:solidFill>
              </a:rPr>
              <a:t>Do you believe?</a:t>
            </a:r>
          </a:p>
          <a:p>
            <a:pPr marL="0" indent="0">
              <a:buFont typeface="Arial" pitchFamily="34" charset="0"/>
              <a:buNone/>
            </a:pPr>
            <a:endParaRPr lang="en-US" sz="2400" dirty="0">
              <a:solidFill>
                <a:srgbClr val="002060"/>
              </a:solidFill>
            </a:endParaRPr>
          </a:p>
          <a:p>
            <a:r>
              <a:rPr lang="en-US" dirty="0">
                <a:solidFill>
                  <a:srgbClr val="002060"/>
                </a:solidFill>
              </a:rPr>
              <a:t>How do you know you do?</a:t>
            </a:r>
          </a:p>
        </p:txBody>
      </p:sp>
    </p:spTree>
    <p:extLst>
      <p:ext uri="{BB962C8B-B14F-4D97-AF65-F5344CB8AC3E}">
        <p14:creationId xmlns:p14="http://schemas.microsoft.com/office/powerpoint/2010/main" val="5856801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500"/>
                                        <p:tgtEl>
                                          <p:spTgt spid="3">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500"/>
                                        <p:tgtEl>
                                          <p:spTgt spid="3">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fade">
                                      <p:cBhvr>
                                        <p:cTn id="22" dur="500"/>
                                        <p:tgtEl>
                                          <p:spTgt spid="3">
                                            <p:txEl>
                                              <p:pRg st="5" end="5"/>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animEffect transition="in" filter="fade">
                                      <p:cBhvr>
                                        <p:cTn id="27" dur="500"/>
                                        <p:tgtEl>
                                          <p:spTgt spid="3">
                                            <p:txEl>
                                              <p:pRg st="6" end="6"/>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6">
                                            <p:txEl>
                                              <p:pRg st="0" end="0"/>
                                            </p:txEl>
                                          </p:spTgt>
                                        </p:tgtEl>
                                        <p:attrNameLst>
                                          <p:attrName>style.visibility</p:attrName>
                                        </p:attrNameLst>
                                      </p:cBhvr>
                                      <p:to>
                                        <p:strVal val="visible"/>
                                      </p:to>
                                    </p:set>
                                    <p:animEffect transition="in" filter="fade">
                                      <p:cBhvr>
                                        <p:cTn id="32" dur="500"/>
                                        <p:tgtEl>
                                          <p:spTgt spid="6">
                                            <p:txEl>
                                              <p:pRg st="0" end="0"/>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6">
                                            <p:txEl>
                                              <p:pRg st="2" end="2"/>
                                            </p:txEl>
                                          </p:spTgt>
                                        </p:tgtEl>
                                        <p:attrNameLst>
                                          <p:attrName>style.visibility</p:attrName>
                                        </p:attrNameLst>
                                      </p:cBhvr>
                                      <p:to>
                                        <p:strVal val="visible"/>
                                      </p:to>
                                    </p:set>
                                    <p:animEffect transition="in" filter="fade">
                                      <p:cBhvr>
                                        <p:cTn id="37" dur="500"/>
                                        <p:tgtEl>
                                          <p:spTgt spid="6">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16CECA-B852-3044-83F2-90A0C0DF9AD7}"/>
              </a:ext>
            </a:extLst>
          </p:cNvPr>
          <p:cNvSpPr>
            <a:spLocks noGrp="1"/>
          </p:cNvSpPr>
          <p:nvPr>
            <p:ph type="title"/>
          </p:nvPr>
        </p:nvSpPr>
        <p:spPr>
          <a:xfrm>
            <a:off x="5436704" y="122099"/>
            <a:ext cx="2832652" cy="708300"/>
          </a:xfrm>
        </p:spPr>
        <p:txBody>
          <a:bodyPr/>
          <a:lstStyle/>
          <a:p>
            <a:r>
              <a:rPr lang="en-US" dirty="0"/>
              <a:t>Beliefs</a:t>
            </a:r>
          </a:p>
        </p:txBody>
      </p:sp>
      <p:pic>
        <p:nvPicPr>
          <p:cNvPr id="9" name="Picture 8">
            <a:extLst>
              <a:ext uri="{FF2B5EF4-FFF2-40B4-BE49-F238E27FC236}">
                <a16:creationId xmlns:a16="http://schemas.microsoft.com/office/drawing/2014/main" id="{FFF48F18-9450-1549-A575-9ED02F559F15}"/>
              </a:ext>
            </a:extLst>
          </p:cNvPr>
          <p:cNvPicPr>
            <a:picLocks noChangeAspect="1"/>
          </p:cNvPicPr>
          <p:nvPr/>
        </p:nvPicPr>
        <p:blipFill>
          <a:blip r:embed="rId3"/>
          <a:stretch>
            <a:fillRect/>
          </a:stretch>
        </p:blipFill>
        <p:spPr>
          <a:xfrm>
            <a:off x="454742" y="870155"/>
            <a:ext cx="4409768" cy="4409768"/>
          </a:xfrm>
          <a:prstGeom prst="rect">
            <a:avLst/>
          </a:prstGeom>
        </p:spPr>
      </p:pic>
      <p:pic>
        <p:nvPicPr>
          <p:cNvPr id="10" name="Picture 9">
            <a:extLst>
              <a:ext uri="{FF2B5EF4-FFF2-40B4-BE49-F238E27FC236}">
                <a16:creationId xmlns:a16="http://schemas.microsoft.com/office/drawing/2014/main" id="{87AC8623-70BC-0D4F-B180-BB390EFE8BBD}"/>
              </a:ext>
            </a:extLst>
          </p:cNvPr>
          <p:cNvPicPr>
            <a:picLocks noChangeAspect="1"/>
          </p:cNvPicPr>
          <p:nvPr/>
        </p:nvPicPr>
        <p:blipFill>
          <a:blip r:embed="rId4"/>
          <a:stretch>
            <a:fillRect/>
          </a:stretch>
        </p:blipFill>
        <p:spPr>
          <a:xfrm>
            <a:off x="7612136" y="870155"/>
            <a:ext cx="3970264" cy="4409768"/>
          </a:xfrm>
          <a:prstGeom prst="rect">
            <a:avLst/>
          </a:prstGeom>
        </p:spPr>
      </p:pic>
    </p:spTree>
    <p:extLst>
      <p:ext uri="{BB962C8B-B14F-4D97-AF65-F5344CB8AC3E}">
        <p14:creationId xmlns:p14="http://schemas.microsoft.com/office/powerpoint/2010/main" val="285760830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37D489-023A-FD4E-A4FB-BFD6C5FD3D6B}"/>
              </a:ext>
            </a:extLst>
          </p:cNvPr>
          <p:cNvSpPr>
            <a:spLocks noGrp="1"/>
          </p:cNvSpPr>
          <p:nvPr>
            <p:ph type="title"/>
          </p:nvPr>
        </p:nvSpPr>
        <p:spPr>
          <a:xfrm>
            <a:off x="1676400" y="68368"/>
            <a:ext cx="10515600" cy="1325563"/>
          </a:xfrm>
        </p:spPr>
        <p:txBody>
          <a:bodyPr/>
          <a:lstStyle/>
          <a:p>
            <a:r>
              <a:rPr lang="en-US" dirty="0"/>
              <a:t>Changing Values &amp; Beliefs</a:t>
            </a:r>
          </a:p>
        </p:txBody>
      </p:sp>
      <p:sp>
        <p:nvSpPr>
          <p:cNvPr id="3" name="Content Placeholder 2">
            <a:extLst>
              <a:ext uri="{FF2B5EF4-FFF2-40B4-BE49-F238E27FC236}">
                <a16:creationId xmlns:a16="http://schemas.microsoft.com/office/drawing/2014/main" id="{581E64F2-D87B-EA41-8EE3-456C9761D2CB}"/>
              </a:ext>
            </a:extLst>
          </p:cNvPr>
          <p:cNvSpPr>
            <a:spLocks noGrp="1"/>
          </p:cNvSpPr>
          <p:nvPr>
            <p:ph idx="1"/>
          </p:nvPr>
        </p:nvSpPr>
        <p:spPr>
          <a:xfrm>
            <a:off x="450574" y="1293503"/>
            <a:ext cx="4227871" cy="3917032"/>
          </a:xfrm>
        </p:spPr>
        <p:txBody>
          <a:bodyPr>
            <a:noAutofit/>
          </a:bodyPr>
          <a:lstStyle/>
          <a:p>
            <a:pPr marL="0" indent="0">
              <a:buNone/>
            </a:pPr>
            <a:r>
              <a:rPr lang="en-US" sz="2400" dirty="0">
                <a:solidFill>
                  <a:srgbClr val="0000CC"/>
                </a:solidFill>
              </a:rPr>
              <a:t>5 Steps to changing values &amp; beliefs</a:t>
            </a:r>
            <a:br>
              <a:rPr lang="en-US" sz="2400" dirty="0">
                <a:solidFill>
                  <a:srgbClr val="0000CC"/>
                </a:solidFill>
              </a:rPr>
            </a:br>
            <a:endParaRPr lang="en-US" sz="2400" dirty="0">
              <a:solidFill>
                <a:srgbClr val="0000CC"/>
              </a:solidFill>
            </a:endParaRPr>
          </a:p>
          <a:p>
            <a:r>
              <a:rPr lang="en-US" sz="2400" dirty="0">
                <a:solidFill>
                  <a:srgbClr val="0000CC"/>
                </a:solidFill>
              </a:rPr>
              <a:t>Engage in discussion</a:t>
            </a:r>
          </a:p>
          <a:p>
            <a:r>
              <a:rPr lang="en-US" sz="2400" dirty="0">
                <a:solidFill>
                  <a:srgbClr val="0000CC"/>
                </a:solidFill>
              </a:rPr>
              <a:t>Challenge opinions</a:t>
            </a:r>
          </a:p>
          <a:p>
            <a:r>
              <a:rPr lang="en-US" sz="2400" dirty="0">
                <a:solidFill>
                  <a:srgbClr val="0000CC"/>
                </a:solidFill>
              </a:rPr>
              <a:t>Provide:</a:t>
            </a:r>
          </a:p>
          <a:p>
            <a:pPr lvl="1">
              <a:buFont typeface="Symbol" panose="05050102010706020507" pitchFamily="18" charset="2"/>
              <a:buChar char=""/>
            </a:pPr>
            <a:r>
              <a:rPr lang="en-US" dirty="0">
                <a:solidFill>
                  <a:srgbClr val="0000CC"/>
                </a:solidFill>
              </a:rPr>
              <a:t>Evidence</a:t>
            </a:r>
          </a:p>
          <a:p>
            <a:pPr lvl="1">
              <a:buFont typeface="Symbol" panose="05050102010706020507" pitchFamily="18" charset="2"/>
              <a:buChar char=""/>
            </a:pPr>
            <a:r>
              <a:rPr lang="en-US" dirty="0">
                <a:solidFill>
                  <a:srgbClr val="0000CC"/>
                </a:solidFill>
              </a:rPr>
              <a:t>Tools &amp; techniques</a:t>
            </a:r>
          </a:p>
          <a:p>
            <a:r>
              <a:rPr lang="en-US" sz="2400" dirty="0">
                <a:solidFill>
                  <a:srgbClr val="0000CC"/>
                </a:solidFill>
              </a:rPr>
              <a:t>Feedback</a:t>
            </a:r>
          </a:p>
          <a:p>
            <a:r>
              <a:rPr lang="en-US" sz="2400" dirty="0">
                <a:solidFill>
                  <a:srgbClr val="0000CC"/>
                </a:solidFill>
              </a:rPr>
              <a:t>Educate</a:t>
            </a:r>
          </a:p>
        </p:txBody>
      </p:sp>
      <p:pic>
        <p:nvPicPr>
          <p:cNvPr id="5" name="Picture 4">
            <a:extLst>
              <a:ext uri="{FF2B5EF4-FFF2-40B4-BE49-F238E27FC236}">
                <a16:creationId xmlns:a16="http://schemas.microsoft.com/office/drawing/2014/main" id="{86F15165-5190-1B4D-9C6E-33BD525DC361}"/>
              </a:ext>
            </a:extLst>
          </p:cNvPr>
          <p:cNvPicPr>
            <a:picLocks noChangeAspect="1"/>
          </p:cNvPicPr>
          <p:nvPr/>
        </p:nvPicPr>
        <p:blipFill>
          <a:blip r:embed="rId3"/>
          <a:stretch>
            <a:fillRect/>
          </a:stretch>
        </p:blipFill>
        <p:spPr>
          <a:xfrm>
            <a:off x="6405645" y="1386268"/>
            <a:ext cx="5786355" cy="4339766"/>
          </a:xfrm>
          <a:prstGeom prst="rect">
            <a:avLst/>
          </a:prstGeom>
        </p:spPr>
      </p:pic>
    </p:spTree>
    <p:extLst>
      <p:ext uri="{BB962C8B-B14F-4D97-AF65-F5344CB8AC3E}">
        <p14:creationId xmlns:p14="http://schemas.microsoft.com/office/powerpoint/2010/main" val="3584522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par>
                                <p:cTn id="18" presetID="10" presetClass="entr" presetSubtype="0" fill="hold" nodeType="withEffect">
                                  <p:stCondLst>
                                    <p:cond delay="0"/>
                                  </p:stCondLst>
                                  <p:childTnLst>
                                    <p:set>
                                      <p:cBhvr>
                                        <p:cTn id="19" dur="1" fill="hold">
                                          <p:stCondLst>
                                            <p:cond delay="0"/>
                                          </p:stCondLst>
                                        </p:cTn>
                                        <p:tgtEl>
                                          <p:spTgt spid="3">
                                            <p:txEl>
                                              <p:pRg st="4" end="4"/>
                                            </p:txEl>
                                          </p:spTgt>
                                        </p:tgtEl>
                                        <p:attrNameLst>
                                          <p:attrName>style.visibility</p:attrName>
                                        </p:attrNameLst>
                                      </p:cBhvr>
                                      <p:to>
                                        <p:strVal val="visible"/>
                                      </p:to>
                                    </p:set>
                                    <p:animEffect transition="in" filter="fade">
                                      <p:cBhvr>
                                        <p:cTn id="20" dur="500"/>
                                        <p:tgtEl>
                                          <p:spTgt spid="3">
                                            <p:txEl>
                                              <p:pRg st="4" end="4"/>
                                            </p:txEl>
                                          </p:spTgt>
                                        </p:tgtEl>
                                      </p:cBhvr>
                                    </p:animEffect>
                                  </p:childTnLst>
                                </p:cTn>
                              </p:par>
                              <p:par>
                                <p:cTn id="21" presetID="10" presetClass="entr" presetSubtype="0" fill="hold" nodeType="with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animEffect transition="in" filter="fade">
                                      <p:cBhvr>
                                        <p:cTn id="23" dur="500"/>
                                        <p:tgtEl>
                                          <p:spTgt spid="3">
                                            <p:txEl>
                                              <p:pRg st="5" end="5"/>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nodeType="clickEffect">
                                  <p:stCondLst>
                                    <p:cond delay="0"/>
                                  </p:stCondLst>
                                  <p:childTnLst>
                                    <p:set>
                                      <p:cBhvr>
                                        <p:cTn id="27" dur="1" fill="hold">
                                          <p:stCondLst>
                                            <p:cond delay="0"/>
                                          </p:stCondLst>
                                        </p:cTn>
                                        <p:tgtEl>
                                          <p:spTgt spid="3">
                                            <p:txEl>
                                              <p:pRg st="6" end="6"/>
                                            </p:txEl>
                                          </p:spTgt>
                                        </p:tgtEl>
                                        <p:attrNameLst>
                                          <p:attrName>style.visibility</p:attrName>
                                        </p:attrNameLst>
                                      </p:cBhvr>
                                      <p:to>
                                        <p:strVal val="visible"/>
                                      </p:to>
                                    </p:set>
                                    <p:animEffect transition="in" filter="fade">
                                      <p:cBhvr>
                                        <p:cTn id="28" dur="500"/>
                                        <p:tgtEl>
                                          <p:spTgt spid="3">
                                            <p:txEl>
                                              <p:pRg st="6" end="6"/>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nodeType="clickEffect">
                                  <p:stCondLst>
                                    <p:cond delay="0"/>
                                  </p:stCondLst>
                                  <p:childTnLst>
                                    <p:set>
                                      <p:cBhvr>
                                        <p:cTn id="32" dur="1" fill="hold">
                                          <p:stCondLst>
                                            <p:cond delay="0"/>
                                          </p:stCondLst>
                                        </p:cTn>
                                        <p:tgtEl>
                                          <p:spTgt spid="3">
                                            <p:txEl>
                                              <p:pRg st="7" end="7"/>
                                            </p:txEl>
                                          </p:spTgt>
                                        </p:tgtEl>
                                        <p:attrNameLst>
                                          <p:attrName>style.visibility</p:attrName>
                                        </p:attrNameLst>
                                      </p:cBhvr>
                                      <p:to>
                                        <p:strVal val="visible"/>
                                      </p:to>
                                    </p:set>
                                    <p:animEffect transition="in" filter="fade">
                                      <p:cBhvr>
                                        <p:cTn id="33"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37D489-023A-FD4E-A4FB-BFD6C5FD3D6B}"/>
              </a:ext>
            </a:extLst>
          </p:cNvPr>
          <p:cNvSpPr>
            <a:spLocks noGrp="1"/>
          </p:cNvSpPr>
          <p:nvPr>
            <p:ph type="title"/>
          </p:nvPr>
        </p:nvSpPr>
        <p:spPr>
          <a:xfrm>
            <a:off x="3077817" y="139840"/>
            <a:ext cx="6808839" cy="954856"/>
          </a:xfrm>
        </p:spPr>
        <p:txBody>
          <a:bodyPr/>
          <a:lstStyle/>
          <a:p>
            <a:r>
              <a:rPr lang="en-US" dirty="0"/>
              <a:t>Questioning Values &amp; Beliefs</a:t>
            </a:r>
          </a:p>
        </p:txBody>
      </p:sp>
      <p:sp>
        <p:nvSpPr>
          <p:cNvPr id="3" name="Content Placeholder 2">
            <a:extLst>
              <a:ext uri="{FF2B5EF4-FFF2-40B4-BE49-F238E27FC236}">
                <a16:creationId xmlns:a16="http://schemas.microsoft.com/office/drawing/2014/main" id="{581E64F2-D87B-EA41-8EE3-456C9761D2CB}"/>
              </a:ext>
            </a:extLst>
          </p:cNvPr>
          <p:cNvSpPr>
            <a:spLocks noGrp="1"/>
          </p:cNvSpPr>
          <p:nvPr>
            <p:ph idx="1"/>
          </p:nvPr>
        </p:nvSpPr>
        <p:spPr>
          <a:xfrm>
            <a:off x="609600" y="1319982"/>
            <a:ext cx="6808839" cy="3917032"/>
          </a:xfrm>
        </p:spPr>
        <p:txBody>
          <a:bodyPr>
            <a:normAutofit fontScale="85000" lnSpcReduction="20000"/>
          </a:bodyPr>
          <a:lstStyle/>
          <a:p>
            <a:pPr marL="0" indent="0">
              <a:buNone/>
            </a:pPr>
            <a:r>
              <a:rPr lang="en-GB" sz="2900" b="1" dirty="0">
                <a:solidFill>
                  <a:srgbClr val="0000CC"/>
                </a:solidFill>
              </a:rPr>
              <a:t>Misunderstanding</a:t>
            </a:r>
            <a:r>
              <a:rPr lang="en-GB" sz="2900" dirty="0">
                <a:solidFill>
                  <a:srgbClr val="0000CC"/>
                </a:solidFill>
              </a:rPr>
              <a:t>. </a:t>
            </a:r>
          </a:p>
          <a:p>
            <a:r>
              <a:rPr lang="en-GB" sz="2900" dirty="0">
                <a:solidFill>
                  <a:srgbClr val="0000CC"/>
                </a:solidFill>
              </a:rPr>
              <a:t>From language or cultural differences, a lack of awareness of the ‘processes’ involved</a:t>
            </a:r>
          </a:p>
          <a:p>
            <a:pPr marL="0" indent="0">
              <a:buNone/>
            </a:pPr>
            <a:endParaRPr lang="en-GB" sz="2900" dirty="0">
              <a:solidFill>
                <a:srgbClr val="0000CC"/>
              </a:solidFill>
            </a:endParaRPr>
          </a:p>
          <a:p>
            <a:pPr marL="0" indent="0">
              <a:buNone/>
            </a:pPr>
            <a:r>
              <a:rPr lang="en-GB" sz="2900" b="1" dirty="0">
                <a:solidFill>
                  <a:srgbClr val="0000CC"/>
                </a:solidFill>
              </a:rPr>
              <a:t>Reluctance to critique</a:t>
            </a:r>
            <a:r>
              <a:rPr lang="en-GB" sz="2900" dirty="0">
                <a:solidFill>
                  <a:srgbClr val="0000CC"/>
                </a:solidFill>
              </a:rPr>
              <a:t> </a:t>
            </a:r>
          </a:p>
          <a:p>
            <a:r>
              <a:rPr lang="en-GB" sz="2900" dirty="0">
                <a:solidFill>
                  <a:srgbClr val="0000CC"/>
                </a:solidFill>
              </a:rPr>
              <a:t>The ‘norm’ or experts in a field and consider alternative views</a:t>
            </a:r>
            <a:br>
              <a:rPr lang="en-GB" sz="2900" dirty="0">
                <a:solidFill>
                  <a:srgbClr val="0000CC"/>
                </a:solidFill>
              </a:rPr>
            </a:br>
            <a:r>
              <a:rPr lang="en-GB" sz="2900" dirty="0">
                <a:solidFill>
                  <a:srgbClr val="0000CC"/>
                </a:solidFill>
              </a:rPr>
              <a:t> </a:t>
            </a:r>
          </a:p>
          <a:p>
            <a:pPr marL="0" indent="0">
              <a:buNone/>
            </a:pPr>
            <a:r>
              <a:rPr lang="en-GB" sz="2900" b="1" dirty="0">
                <a:solidFill>
                  <a:srgbClr val="0000CC"/>
                </a:solidFill>
              </a:rPr>
              <a:t>Lack of detailed knowledge</a:t>
            </a:r>
            <a:r>
              <a:rPr lang="en-GB" sz="2900" dirty="0">
                <a:solidFill>
                  <a:srgbClr val="0000CC"/>
                </a:solidFill>
              </a:rPr>
              <a:t>. </a:t>
            </a:r>
          </a:p>
          <a:p>
            <a:r>
              <a:rPr lang="en-GB" sz="2900" dirty="0">
                <a:solidFill>
                  <a:srgbClr val="0000CC"/>
                </a:solidFill>
              </a:rPr>
              <a:t>Superficial knowledge (not having read deeply enough around the subject).</a:t>
            </a:r>
          </a:p>
          <a:p>
            <a:pPr marL="0" indent="0">
              <a:buNone/>
            </a:pPr>
            <a:endParaRPr lang="en-US" sz="2000" dirty="0">
              <a:solidFill>
                <a:srgbClr val="0000CC"/>
              </a:solidFill>
            </a:endParaRPr>
          </a:p>
        </p:txBody>
      </p:sp>
      <p:pic>
        <p:nvPicPr>
          <p:cNvPr id="6" name="Picture 5" descr="Text&#10;&#10;Description automatically generated with medium confidence">
            <a:extLst>
              <a:ext uri="{FF2B5EF4-FFF2-40B4-BE49-F238E27FC236}">
                <a16:creationId xmlns:a16="http://schemas.microsoft.com/office/drawing/2014/main" id="{1E708122-3ECB-4E98-8FF2-2737D7E77C8F}"/>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7288180" y="1497495"/>
            <a:ext cx="4903820" cy="4200939"/>
          </a:xfrm>
          <a:prstGeom prst="rect">
            <a:avLst/>
          </a:prstGeom>
        </p:spPr>
      </p:pic>
    </p:spTree>
    <p:extLst>
      <p:ext uri="{BB962C8B-B14F-4D97-AF65-F5344CB8AC3E}">
        <p14:creationId xmlns:p14="http://schemas.microsoft.com/office/powerpoint/2010/main" val="38421705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500"/>
                                        <p:tgtEl>
                                          <p:spTgt spid="3">
                                            <p:txEl>
                                              <p:pRg st="3" end="3"/>
                                            </p:txEl>
                                          </p:spTgt>
                                        </p:tgtEl>
                                      </p:cBhvr>
                                    </p:animEffect>
                                  </p:childTnLst>
                                </p:cTn>
                              </p:par>
                              <p:par>
                                <p:cTn id="13" presetID="10"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animEffect transition="in" filter="fade">
                                      <p:cBhvr>
                                        <p:cTn id="15" dur="500"/>
                                        <p:tgtEl>
                                          <p:spTgt spid="3">
                                            <p:txEl>
                                              <p:pRg st="4" end="4"/>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3">
                                            <p:txEl>
                                              <p:pRg st="5" end="5"/>
                                            </p:txEl>
                                          </p:spTgt>
                                        </p:tgtEl>
                                        <p:attrNameLst>
                                          <p:attrName>style.visibility</p:attrName>
                                        </p:attrNameLst>
                                      </p:cBhvr>
                                      <p:to>
                                        <p:strVal val="visible"/>
                                      </p:to>
                                    </p:set>
                                    <p:animEffect transition="in" filter="fade">
                                      <p:cBhvr>
                                        <p:cTn id="20" dur="500"/>
                                        <p:tgtEl>
                                          <p:spTgt spid="3">
                                            <p:txEl>
                                              <p:pRg st="5" end="5"/>
                                            </p:txEl>
                                          </p:spTgt>
                                        </p:tgtEl>
                                      </p:cBhvr>
                                    </p:animEffect>
                                  </p:childTnLst>
                                </p:cTn>
                              </p:par>
                              <p:par>
                                <p:cTn id="21" presetID="10" presetClass="entr" presetSubtype="0" fill="hold" nodeType="with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animEffect transition="in" filter="fade">
                                      <p:cBhvr>
                                        <p:cTn id="23"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3A91DD64-793D-9748-B9C6-58DA07C0E993}"/>
              </a:ext>
            </a:extLst>
          </p:cNvPr>
          <p:cNvPicPr>
            <a:picLocks noChangeAspect="1"/>
          </p:cNvPicPr>
          <p:nvPr/>
        </p:nvPicPr>
        <p:blipFill>
          <a:blip r:embed="rId4"/>
          <a:stretch>
            <a:fillRect/>
          </a:stretch>
        </p:blipFill>
        <p:spPr>
          <a:xfrm>
            <a:off x="0" y="2399"/>
            <a:ext cx="12192000" cy="5689600"/>
          </a:xfrm>
          <a:prstGeom prst="rect">
            <a:avLst/>
          </a:prstGeom>
        </p:spPr>
      </p:pic>
      <p:sp>
        <p:nvSpPr>
          <p:cNvPr id="2" name="Title 1">
            <a:extLst>
              <a:ext uri="{FF2B5EF4-FFF2-40B4-BE49-F238E27FC236}">
                <a16:creationId xmlns:a16="http://schemas.microsoft.com/office/drawing/2014/main" id="{0A5ACA5F-3619-924A-9FC9-1156C48D5BC9}"/>
              </a:ext>
            </a:extLst>
          </p:cNvPr>
          <p:cNvSpPr>
            <a:spLocks noGrp="1"/>
          </p:cNvSpPr>
          <p:nvPr>
            <p:ph type="title"/>
          </p:nvPr>
        </p:nvSpPr>
        <p:spPr>
          <a:xfrm>
            <a:off x="3395870" y="125087"/>
            <a:ext cx="5681870" cy="771379"/>
          </a:xfrm>
        </p:spPr>
        <p:txBody>
          <a:bodyPr/>
          <a:lstStyle/>
          <a:p>
            <a:r>
              <a:rPr lang="en-US" dirty="0"/>
              <a:t>What did Mary Know?</a:t>
            </a:r>
          </a:p>
        </p:txBody>
      </p:sp>
      <p:sp>
        <p:nvSpPr>
          <p:cNvPr id="6" name="TextBox 5">
            <a:extLst>
              <a:ext uri="{FF2B5EF4-FFF2-40B4-BE49-F238E27FC236}">
                <a16:creationId xmlns:a16="http://schemas.microsoft.com/office/drawing/2014/main" id="{A1EBC60A-D783-4E40-9835-1046E776053A}"/>
              </a:ext>
            </a:extLst>
          </p:cNvPr>
          <p:cNvSpPr txBox="1"/>
          <p:nvPr/>
        </p:nvSpPr>
        <p:spPr>
          <a:xfrm>
            <a:off x="167149" y="939742"/>
            <a:ext cx="11415251" cy="4708981"/>
          </a:xfrm>
          <a:prstGeom prst="rect">
            <a:avLst/>
          </a:prstGeom>
          <a:noFill/>
        </p:spPr>
        <p:txBody>
          <a:bodyPr wrap="square" rtlCol="0">
            <a:spAutoFit/>
          </a:bodyPr>
          <a:lstStyle/>
          <a:p>
            <a:r>
              <a:rPr lang="en-GB" sz="2000" dirty="0">
                <a:solidFill>
                  <a:srgbClr val="0000CC"/>
                </a:solidFill>
              </a:rPr>
              <a:t>Mary is a brilliant scientist who is, for whatever reason, forced to investigate the world from a black and white room via a black and white television monitor. </a:t>
            </a:r>
            <a:br>
              <a:rPr lang="en-GB" sz="2000" dirty="0">
                <a:solidFill>
                  <a:srgbClr val="0000CC"/>
                </a:solidFill>
              </a:rPr>
            </a:br>
            <a:br>
              <a:rPr lang="en-GB" sz="2000" dirty="0">
                <a:solidFill>
                  <a:srgbClr val="0000CC"/>
                </a:solidFill>
              </a:rPr>
            </a:br>
            <a:r>
              <a:rPr lang="en-GB" sz="2000" dirty="0">
                <a:solidFill>
                  <a:srgbClr val="0000CC"/>
                </a:solidFill>
              </a:rPr>
              <a:t>She specializes in the neurophysiology of vision and acquires, let us suppose, all the physical information there is to obtain about what goes on when we see ripe tomatoes, or the sky, and use terms like ‘red’, ‘blue’, and so on. </a:t>
            </a:r>
          </a:p>
          <a:p>
            <a:endParaRPr lang="en-GB" sz="2000" dirty="0">
              <a:solidFill>
                <a:srgbClr val="0000CC"/>
              </a:solidFill>
            </a:endParaRPr>
          </a:p>
          <a:p>
            <a:r>
              <a:rPr lang="en-GB" sz="2000" dirty="0">
                <a:solidFill>
                  <a:srgbClr val="0000CC"/>
                </a:solidFill>
              </a:rPr>
              <a:t>She discovers, for example, just which wavelength combinations from the sky stimulate the retina, and exactly how this produces via the central nervous system the contraction of the vocal cords and expulsion of air from the lungs that results in the uttering of the sentence ‘The sky is blue’. </a:t>
            </a:r>
          </a:p>
          <a:p>
            <a:endParaRPr lang="en-GB" sz="2000" dirty="0">
              <a:solidFill>
                <a:srgbClr val="0000CC"/>
              </a:solidFill>
            </a:endParaRPr>
          </a:p>
          <a:p>
            <a:r>
              <a:rPr lang="en-GB" sz="2000" dirty="0">
                <a:solidFill>
                  <a:srgbClr val="0000CC"/>
                </a:solidFill>
              </a:rPr>
              <a:t> What will happen when Mary is released from her black and white room or is given a colour television monitor? </a:t>
            </a:r>
          </a:p>
          <a:p>
            <a:endParaRPr lang="en-GB" sz="2000" dirty="0">
              <a:solidFill>
                <a:srgbClr val="0000CC"/>
              </a:solidFill>
            </a:endParaRPr>
          </a:p>
          <a:p>
            <a:r>
              <a:rPr lang="en-GB" sz="2000" dirty="0">
                <a:solidFill>
                  <a:srgbClr val="0000CC"/>
                </a:solidFill>
              </a:rPr>
              <a:t>Will she learn anything or not?  Will her beliefs change?</a:t>
            </a:r>
            <a:endParaRPr lang="en-US" sz="2000" dirty="0">
              <a:solidFill>
                <a:srgbClr val="0000CC"/>
              </a:solidFill>
            </a:endParaRPr>
          </a:p>
        </p:txBody>
      </p:sp>
      <p:sp>
        <p:nvSpPr>
          <p:cNvPr id="7" name="TextBox 6">
            <a:extLst>
              <a:ext uri="{FF2B5EF4-FFF2-40B4-BE49-F238E27FC236}">
                <a16:creationId xmlns:a16="http://schemas.microsoft.com/office/drawing/2014/main" id="{3D3DF755-571C-6941-95F1-1CCA128FFECE}"/>
              </a:ext>
            </a:extLst>
          </p:cNvPr>
          <p:cNvSpPr txBox="1"/>
          <p:nvPr/>
        </p:nvSpPr>
        <p:spPr>
          <a:xfrm>
            <a:off x="10073148" y="5413718"/>
            <a:ext cx="1364476" cy="307777"/>
          </a:xfrm>
          <a:prstGeom prst="rect">
            <a:avLst/>
          </a:prstGeom>
          <a:noFill/>
        </p:spPr>
        <p:txBody>
          <a:bodyPr wrap="none" rtlCol="0">
            <a:spAutoFit/>
          </a:bodyPr>
          <a:lstStyle/>
          <a:p>
            <a:r>
              <a:rPr lang="en-US" sz="1400" dirty="0"/>
              <a:t>((Jackson, 1986)</a:t>
            </a:r>
          </a:p>
        </p:txBody>
      </p:sp>
    </p:spTree>
    <p:extLst>
      <p:ext uri="{BB962C8B-B14F-4D97-AF65-F5344CB8AC3E}">
        <p14:creationId xmlns:p14="http://schemas.microsoft.com/office/powerpoint/2010/main" val="141041416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0E3BDA-E623-874B-8F07-664FE086263C}"/>
              </a:ext>
            </a:extLst>
          </p:cNvPr>
          <p:cNvSpPr>
            <a:spLocks noGrp="1"/>
          </p:cNvSpPr>
          <p:nvPr>
            <p:ph type="title"/>
          </p:nvPr>
        </p:nvSpPr>
        <p:spPr/>
        <p:txBody>
          <a:bodyPr/>
          <a:lstStyle/>
          <a:p>
            <a:r>
              <a:rPr lang="en-GB" dirty="0"/>
              <a:t>Personal ethical standards, values and beliefs.</a:t>
            </a:r>
            <a:endParaRPr lang="en-US" dirty="0"/>
          </a:p>
        </p:txBody>
      </p:sp>
      <p:sp>
        <p:nvSpPr>
          <p:cNvPr id="3" name="Content Placeholder 2">
            <a:extLst>
              <a:ext uri="{FF2B5EF4-FFF2-40B4-BE49-F238E27FC236}">
                <a16:creationId xmlns:a16="http://schemas.microsoft.com/office/drawing/2014/main" id="{7C858357-87D1-B342-A006-8B67E29BF00A}"/>
              </a:ext>
            </a:extLst>
          </p:cNvPr>
          <p:cNvSpPr>
            <a:spLocks noGrp="1"/>
          </p:cNvSpPr>
          <p:nvPr>
            <p:ph idx="1"/>
          </p:nvPr>
        </p:nvSpPr>
        <p:spPr>
          <a:xfrm>
            <a:off x="609600" y="1600201"/>
            <a:ext cx="7118555" cy="3917032"/>
          </a:xfrm>
        </p:spPr>
        <p:txBody>
          <a:bodyPr>
            <a:normAutofit fontScale="92500" lnSpcReduction="20000"/>
          </a:bodyPr>
          <a:lstStyle/>
          <a:p>
            <a:pPr marL="0" indent="0">
              <a:buNone/>
            </a:pPr>
            <a:r>
              <a:rPr lang="en-US" dirty="0"/>
              <a:t>Session Review</a:t>
            </a:r>
          </a:p>
          <a:p>
            <a:pPr marL="0" indent="0">
              <a:buNone/>
            </a:pPr>
            <a:endParaRPr lang="en-US" dirty="0"/>
          </a:p>
          <a:p>
            <a:r>
              <a:rPr lang="en-US" dirty="0"/>
              <a:t>What are work ethics? </a:t>
            </a:r>
          </a:p>
          <a:p>
            <a:r>
              <a:rPr lang="en-US" dirty="0"/>
              <a:t>What standards can be applied to ethics?</a:t>
            </a:r>
          </a:p>
          <a:p>
            <a:r>
              <a:rPr lang="en-US" dirty="0"/>
              <a:t>What are values?</a:t>
            </a:r>
          </a:p>
          <a:p>
            <a:r>
              <a:rPr lang="en-US" dirty="0"/>
              <a:t>What are beliefs?</a:t>
            </a:r>
          </a:p>
          <a:p>
            <a:r>
              <a:rPr lang="en-US" dirty="0"/>
              <a:t>Do you belief and can beliefs change?</a:t>
            </a:r>
          </a:p>
          <a:p>
            <a:endParaRPr lang="en-US" dirty="0"/>
          </a:p>
          <a:p>
            <a:r>
              <a:rPr lang="en-US" dirty="0">
                <a:solidFill>
                  <a:srgbClr val="FF0000"/>
                </a:solidFill>
              </a:rPr>
              <a:t>What have you learned?</a:t>
            </a:r>
          </a:p>
          <a:p>
            <a:endParaRPr lang="en-US" dirty="0"/>
          </a:p>
          <a:p>
            <a:endParaRPr lang="en-US" dirty="0"/>
          </a:p>
        </p:txBody>
      </p:sp>
      <p:pic>
        <p:nvPicPr>
          <p:cNvPr id="6" name="Picture 5">
            <a:extLst>
              <a:ext uri="{FF2B5EF4-FFF2-40B4-BE49-F238E27FC236}">
                <a16:creationId xmlns:a16="http://schemas.microsoft.com/office/drawing/2014/main" id="{97054D3B-1875-DD46-9F10-5CD82E8FAEAD}"/>
              </a:ext>
            </a:extLst>
          </p:cNvPr>
          <p:cNvPicPr>
            <a:picLocks noChangeAspect="1"/>
          </p:cNvPicPr>
          <p:nvPr/>
        </p:nvPicPr>
        <p:blipFill>
          <a:blip r:embed="rId2"/>
          <a:stretch>
            <a:fillRect/>
          </a:stretch>
        </p:blipFill>
        <p:spPr>
          <a:xfrm>
            <a:off x="8510556" y="2251748"/>
            <a:ext cx="2584894" cy="2613938"/>
          </a:xfrm>
          <a:prstGeom prst="rect">
            <a:avLst/>
          </a:prstGeom>
        </p:spPr>
      </p:pic>
    </p:spTree>
    <p:extLst>
      <p:ext uri="{BB962C8B-B14F-4D97-AF65-F5344CB8AC3E}">
        <p14:creationId xmlns:p14="http://schemas.microsoft.com/office/powerpoint/2010/main" val="5417932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500"/>
                                        <p:tgtEl>
                                          <p:spTgt spid="3">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500"/>
                                        <p:tgtEl>
                                          <p:spTgt spid="3">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fade">
                                      <p:cBhvr>
                                        <p:cTn id="22" dur="500"/>
                                        <p:tgtEl>
                                          <p:spTgt spid="3">
                                            <p:txEl>
                                              <p:pRg st="5" end="5"/>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animEffect transition="in" filter="fade">
                                      <p:cBhvr>
                                        <p:cTn id="27" dur="500"/>
                                        <p:tgtEl>
                                          <p:spTgt spid="3">
                                            <p:txEl>
                                              <p:pRg st="6" end="6"/>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8" end="8"/>
                                            </p:txEl>
                                          </p:spTgt>
                                        </p:tgtEl>
                                        <p:attrNameLst>
                                          <p:attrName>style.visibility</p:attrName>
                                        </p:attrNameLst>
                                      </p:cBhvr>
                                      <p:to>
                                        <p:strVal val="visible"/>
                                      </p:to>
                                    </p:set>
                                    <p:animEffect transition="in" filter="fade">
                                      <p:cBhvr>
                                        <p:cTn id="32"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026855F1-54CD-3949-83C7-D1EBA7DBBE27}"/>
              </a:ext>
            </a:extLst>
          </p:cNvPr>
          <p:cNvSpPr>
            <a:spLocks noGrp="1"/>
          </p:cNvSpPr>
          <p:nvPr>
            <p:ph type="title"/>
          </p:nvPr>
        </p:nvSpPr>
        <p:spPr>
          <a:xfrm>
            <a:off x="581891" y="119743"/>
            <a:ext cx="11000509" cy="658179"/>
          </a:xfrm>
        </p:spPr>
        <p:txBody>
          <a:bodyPr>
            <a:noAutofit/>
          </a:bodyPr>
          <a:lstStyle/>
          <a:p>
            <a:pPr algn="ctr"/>
            <a:r>
              <a:rPr lang="en-GB" altLang="en-US" sz="4000" dirty="0">
                <a:latin typeface="Arial" panose="020B0604020202020204" pitchFamily="34" charset="0"/>
                <a:cs typeface="Arial" panose="020B0604020202020204" pitchFamily="34" charset="0"/>
              </a:rPr>
              <a:t> </a:t>
            </a:r>
            <a:r>
              <a:rPr lang="en-GB" sz="4000" dirty="0"/>
              <a:t>Developing a High-Performance Culture</a:t>
            </a:r>
            <a:br>
              <a:rPr lang="en-GB" sz="4000" b="1" dirty="0"/>
            </a:br>
            <a:r>
              <a:rPr lang="en-GB" altLang="en-US" sz="4000" dirty="0">
                <a:latin typeface="Arial" panose="020B0604020202020204" pitchFamily="34" charset="0"/>
                <a:cs typeface="Arial" panose="020B0604020202020204" pitchFamily="34" charset="0"/>
              </a:rPr>
              <a:t> </a:t>
            </a:r>
          </a:p>
        </p:txBody>
      </p:sp>
      <p:pic>
        <p:nvPicPr>
          <p:cNvPr id="6" name="Picture 2">
            <a:extLst>
              <a:ext uri="{FF2B5EF4-FFF2-40B4-BE49-F238E27FC236}">
                <a16:creationId xmlns:a16="http://schemas.microsoft.com/office/drawing/2014/main" id="{E32F50FD-A260-0740-95DC-3F1A4FF01981}"/>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2159947" y="765934"/>
            <a:ext cx="7872105" cy="4470634"/>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pic>
      <p:sp>
        <p:nvSpPr>
          <p:cNvPr id="2" name="TextBox 1">
            <a:extLst>
              <a:ext uri="{FF2B5EF4-FFF2-40B4-BE49-F238E27FC236}">
                <a16:creationId xmlns:a16="http://schemas.microsoft.com/office/drawing/2014/main" id="{62035AA6-B057-6A31-2DDA-025051F9A525}"/>
              </a:ext>
            </a:extLst>
          </p:cNvPr>
          <p:cNvSpPr txBox="1"/>
          <p:nvPr/>
        </p:nvSpPr>
        <p:spPr>
          <a:xfrm>
            <a:off x="3626348" y="5139421"/>
            <a:ext cx="4939301" cy="646331"/>
          </a:xfrm>
          <a:prstGeom prst="rect">
            <a:avLst/>
          </a:prstGeom>
          <a:noFill/>
        </p:spPr>
        <p:txBody>
          <a:bodyPr wrap="none" rtlCol="0">
            <a:spAutoFit/>
          </a:bodyPr>
          <a:lstStyle/>
          <a:p>
            <a:r>
              <a:rPr lang="en-GB" sz="3600" dirty="0">
                <a:solidFill>
                  <a:srgbClr val="0000CC"/>
                </a:solidFill>
              </a:rPr>
              <a:t>Thoughts and Questions?</a:t>
            </a:r>
          </a:p>
        </p:txBody>
      </p:sp>
    </p:spTree>
    <p:extLst>
      <p:ext uri="{BB962C8B-B14F-4D97-AF65-F5344CB8AC3E}">
        <p14:creationId xmlns:p14="http://schemas.microsoft.com/office/powerpoint/2010/main" val="312439352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734937" y="0"/>
            <a:ext cx="4409661" cy="562526"/>
          </a:xfrm>
        </p:spPr>
        <p:txBody>
          <a:bodyPr>
            <a:normAutofit fontScale="90000"/>
          </a:bodyPr>
          <a:lstStyle/>
          <a:p>
            <a:r>
              <a:rPr lang="en-GB" sz="4000" b="1" dirty="0"/>
              <a:t>Homework/Self Study</a:t>
            </a:r>
          </a:p>
        </p:txBody>
      </p:sp>
      <p:sp>
        <p:nvSpPr>
          <p:cNvPr id="3" name="Content Placeholder 2"/>
          <p:cNvSpPr>
            <a:spLocks noGrp="1"/>
          </p:cNvSpPr>
          <p:nvPr>
            <p:ph idx="1"/>
          </p:nvPr>
        </p:nvSpPr>
        <p:spPr>
          <a:xfrm>
            <a:off x="4333" y="455361"/>
            <a:ext cx="9558767" cy="4444389"/>
          </a:xfrm>
        </p:spPr>
        <p:txBody>
          <a:bodyPr>
            <a:noAutofit/>
          </a:bodyPr>
          <a:lstStyle/>
          <a:p>
            <a:r>
              <a:rPr lang="en-US" altLang="en-US" sz="1800" dirty="0">
                <a:hlinkClick r:id="rId3"/>
              </a:rPr>
              <a:t>3 ways to create a work culture that brings out the best in employees</a:t>
            </a:r>
            <a:endParaRPr lang="en-US" altLang="en-US" sz="1800" dirty="0"/>
          </a:p>
          <a:p>
            <a:r>
              <a:rPr lang="en-US" altLang="en-US" sz="1800" dirty="0">
                <a:hlinkClick r:id="rId4"/>
              </a:rPr>
              <a:t>Why Values Matter</a:t>
            </a:r>
            <a:r>
              <a:rPr lang="en-US" altLang="en-US" sz="1800" dirty="0"/>
              <a:t>	</a:t>
            </a:r>
            <a:r>
              <a:rPr lang="en-US" altLang="en-US" sz="1800" dirty="0">
                <a:hlinkClick r:id="rId5"/>
              </a:rPr>
              <a:t>Unleash your core values</a:t>
            </a:r>
            <a:r>
              <a:rPr lang="en-US" altLang="en-US" sz="1800" dirty="0"/>
              <a:t>	</a:t>
            </a:r>
            <a:r>
              <a:rPr lang="en-US" altLang="en-US" sz="1800" dirty="0">
                <a:hlinkClick r:id="rId6"/>
              </a:rPr>
              <a:t>Ethics in Workplace</a:t>
            </a:r>
            <a:endParaRPr lang="en-US" altLang="en-US" sz="1800" dirty="0"/>
          </a:p>
          <a:p>
            <a:endParaRPr lang="en-US" altLang="en-US" sz="800" dirty="0"/>
          </a:p>
          <a:p>
            <a:r>
              <a:rPr lang="en-US" altLang="en-US" sz="1800" dirty="0"/>
              <a:t>Culture being the shared characteristics, values, and beliefs of a group that distinguishes them from another group – consider how religion, language, and heritage impact your organization</a:t>
            </a:r>
          </a:p>
          <a:p>
            <a:r>
              <a:rPr lang="en-GB" sz="1800" dirty="0"/>
              <a:t>Consider the factors required to effectively create an environment of trust and shared commitment.</a:t>
            </a:r>
          </a:p>
          <a:p>
            <a:r>
              <a:rPr lang="en-GB" sz="1800" dirty="0"/>
              <a:t>An important role of any manager is to be an ambassador for the organisation, representing its values, attitudes, beliefs and image. By being a manager, you represent both yourself and the organisation.  With this in mind, explore your organisation and describe it as if it were a person, for example:</a:t>
            </a:r>
          </a:p>
          <a:p>
            <a:pPr lvl="1">
              <a:buFont typeface="Symbol" panose="05050102010706020507" pitchFamily="18" charset="2"/>
              <a:buChar char="-"/>
            </a:pPr>
            <a:r>
              <a:rPr lang="en-GB" sz="1800" dirty="0"/>
              <a:t>What gender is it?  How old is it?</a:t>
            </a:r>
          </a:p>
          <a:p>
            <a:pPr lvl="1">
              <a:buFont typeface="Symbol" panose="05050102010706020507" pitchFamily="18" charset="2"/>
              <a:buChar char="-"/>
            </a:pPr>
            <a:r>
              <a:rPr lang="en-GB" sz="1800" dirty="0"/>
              <a:t>Where does it live?  What interests or hobbies would it have?</a:t>
            </a:r>
          </a:p>
          <a:p>
            <a:pPr lvl="1">
              <a:buFont typeface="Symbol" panose="05050102010706020507" pitchFamily="18" charset="2"/>
              <a:buChar char="-"/>
            </a:pPr>
            <a:r>
              <a:rPr lang="en-GB" sz="1800" dirty="0"/>
              <a:t>If it won the lottery, what would it do?</a:t>
            </a:r>
          </a:p>
          <a:p>
            <a:pPr marL="457200" lvl="1" indent="0">
              <a:buNone/>
            </a:pPr>
            <a:r>
              <a:rPr lang="en-GB" sz="1800" dirty="0"/>
              <a:t>The above questions applied correctly will help you to form the research questions for the assignment.</a:t>
            </a:r>
          </a:p>
        </p:txBody>
      </p:sp>
      <p:pic>
        <p:nvPicPr>
          <p:cNvPr id="5" name="Picture 4">
            <a:extLst>
              <a:ext uri="{FF2B5EF4-FFF2-40B4-BE49-F238E27FC236}">
                <a16:creationId xmlns:a16="http://schemas.microsoft.com/office/drawing/2014/main" id="{E772292C-F677-4AEB-890E-42A1073041C0}"/>
              </a:ext>
            </a:extLst>
          </p:cNvPr>
          <p:cNvPicPr>
            <a:picLocks noChangeAspect="1"/>
          </p:cNvPicPr>
          <p:nvPr/>
        </p:nvPicPr>
        <p:blipFill>
          <a:blip r:embed="rId7">
            <a:extLst>
              <a:ext uri="{837473B0-CC2E-450A-ABE3-18F120FF3D39}">
                <a1611:picAttrSrcUrl xmlns:a1611="http://schemas.microsoft.com/office/drawing/2016/11/main" r:id="rId8"/>
              </a:ext>
            </a:extLst>
          </a:blip>
          <a:stretch>
            <a:fillRect/>
          </a:stretch>
        </p:blipFill>
        <p:spPr>
          <a:xfrm>
            <a:off x="9342784" y="3607426"/>
            <a:ext cx="2849216" cy="2136912"/>
          </a:xfrm>
          <a:prstGeom prst="rect">
            <a:avLst/>
          </a:prstGeom>
        </p:spPr>
      </p:pic>
    </p:spTree>
    <p:extLst>
      <p:ext uri="{BB962C8B-B14F-4D97-AF65-F5344CB8AC3E}">
        <p14:creationId xmlns:p14="http://schemas.microsoft.com/office/powerpoint/2010/main" val="178565404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Bibliography</a:t>
            </a:r>
          </a:p>
        </p:txBody>
      </p:sp>
      <p:sp>
        <p:nvSpPr>
          <p:cNvPr id="3" name="Content Placeholder 2"/>
          <p:cNvSpPr>
            <a:spLocks noGrp="1"/>
          </p:cNvSpPr>
          <p:nvPr>
            <p:ph idx="1"/>
          </p:nvPr>
        </p:nvSpPr>
        <p:spPr>
          <a:xfrm>
            <a:off x="152400" y="1174746"/>
            <a:ext cx="11887200" cy="5019576"/>
          </a:xfrm>
        </p:spPr>
        <p:txBody>
          <a:bodyPr>
            <a:noAutofit/>
          </a:bodyPr>
          <a:lstStyle/>
          <a:p>
            <a:r>
              <a:rPr lang="en-GB" sz="1400" dirty="0"/>
              <a:t>Anderson, L.W., Krathwohl, D.R., </a:t>
            </a:r>
            <a:r>
              <a:rPr lang="en-GB" sz="1400" dirty="0" err="1"/>
              <a:t>Airasian</a:t>
            </a:r>
            <a:r>
              <a:rPr lang="en-GB" sz="1400" dirty="0"/>
              <a:t>, P.W., Cruikshank, K.A., Mayer, R.E., </a:t>
            </a:r>
            <a:r>
              <a:rPr lang="en-GB" sz="1400" dirty="0" err="1"/>
              <a:t>Pintrich</a:t>
            </a:r>
            <a:r>
              <a:rPr lang="en-GB" sz="1400" dirty="0"/>
              <a:t>, P.R., </a:t>
            </a:r>
            <a:r>
              <a:rPr lang="en-GB" sz="1400" dirty="0" err="1"/>
              <a:t>Raths</a:t>
            </a:r>
            <a:r>
              <a:rPr lang="en-GB" sz="1400" dirty="0"/>
              <a:t>, J., Wittrock, M.C. (2001). A Taxonomy for Learning, Teaching, and Assessing: A revision of Bloom’s Taxonomy of Educational Objectives. Pearson, Allyn &amp; Bacon.</a:t>
            </a:r>
          </a:p>
          <a:p>
            <a:r>
              <a:rPr lang="en-GB" sz="1400" dirty="0" err="1"/>
              <a:t>Giménez</a:t>
            </a:r>
            <a:r>
              <a:rPr lang="en-GB" sz="1400" dirty="0"/>
              <a:t>, A. and </a:t>
            </a:r>
            <a:r>
              <a:rPr lang="en-GB" sz="1400" dirty="0" err="1"/>
              <a:t>Tamajón</a:t>
            </a:r>
            <a:r>
              <a:rPr lang="en-GB" sz="1400" dirty="0"/>
              <a:t>, L., (2019). </a:t>
            </a:r>
            <a:r>
              <a:rPr lang="en-GB" sz="1400" i="1" dirty="0"/>
              <a:t>Analysis Of The Third-Order Structuring Of Shalom </a:t>
            </a:r>
            <a:r>
              <a:rPr lang="en-GB" sz="1400" i="1" dirty="0" err="1"/>
              <a:t>Schwartz’S</a:t>
            </a:r>
            <a:r>
              <a:rPr lang="en-GB" sz="1400" i="1" dirty="0"/>
              <a:t> Theory Of Basic Human Values</a:t>
            </a:r>
            <a:r>
              <a:rPr lang="en-GB" sz="1400" dirty="0"/>
              <a:t>. [</a:t>
            </a:r>
            <a:r>
              <a:rPr lang="en-GB" sz="1400" dirty="0" err="1"/>
              <a:t>ebook</a:t>
            </a:r>
            <a:r>
              <a:rPr lang="en-GB" sz="1400" dirty="0"/>
              <a:t>] Faculty of Economics and Business, UOC, Spain: Science Direct. Available at: &lt;https://</a:t>
            </a:r>
            <a:r>
              <a:rPr lang="en-GB" sz="1400" dirty="0" err="1"/>
              <a:t>www.sciencedirect.com</a:t>
            </a:r>
            <a:r>
              <a:rPr lang="en-GB" sz="1400" dirty="0"/>
              <a:t>/science/article/</a:t>
            </a:r>
            <a:r>
              <a:rPr lang="en-GB" sz="1400" dirty="0" err="1"/>
              <a:t>pii</a:t>
            </a:r>
            <a:r>
              <a:rPr lang="en-GB" sz="1400" dirty="0"/>
              <a:t>/S2405844018372773#!&gt; [Accessed 28 October 2020].</a:t>
            </a:r>
          </a:p>
          <a:p>
            <a:r>
              <a:rPr lang="en-GB" sz="1400" dirty="0"/>
              <a:t>Jackson, F. (1986) </a:t>
            </a:r>
            <a:r>
              <a:rPr lang="en-GB" sz="1400" i="1" dirty="0"/>
              <a:t>What Mary Didn’t Know</a:t>
            </a:r>
            <a:r>
              <a:rPr lang="en-GB" sz="1400" dirty="0"/>
              <a:t>. The Journal of Philosophy, Vol. 83, No. 5. (May, 1986), pp. 291-295. Online: https://</a:t>
            </a:r>
            <a:r>
              <a:rPr lang="en-GB" sz="1400" dirty="0" err="1"/>
              <a:t>www.jstor.org</a:t>
            </a:r>
            <a:r>
              <a:rPr lang="en-GB" sz="1400" dirty="0"/>
              <a:t>/stable/2026143?seq=1</a:t>
            </a:r>
          </a:p>
          <a:p>
            <a:pPr fontAlgn="base"/>
            <a:r>
              <a:rPr lang="en-GB" sz="1400" dirty="0"/>
              <a:t>Kahneman, D., &amp; Tversky, A. (1996). On the reality of cognitive illusions. Psychological Review. Vol 103 (3) 582-591</a:t>
            </a:r>
          </a:p>
          <a:p>
            <a:pPr fontAlgn="base"/>
            <a:r>
              <a:rPr lang="en-GB" sz="1400" dirty="0"/>
              <a:t>Krathwohl, D.R., Bloom, B.S., </a:t>
            </a:r>
            <a:r>
              <a:rPr lang="en-GB" sz="1400" dirty="0" err="1"/>
              <a:t>Masia</a:t>
            </a:r>
            <a:r>
              <a:rPr lang="en-GB" sz="1400" dirty="0"/>
              <a:t>, B.B. (1973). Taxonomy of Educational Objectives, the Classification of Educational Goals. Handbook II: Affective Domain</a:t>
            </a:r>
            <a:r>
              <a:rPr lang="en-GB" sz="1400"/>
              <a:t>. David </a:t>
            </a:r>
            <a:r>
              <a:rPr lang="en-GB" sz="1400" dirty="0"/>
              <a:t>McKay Co., Inc.</a:t>
            </a:r>
          </a:p>
          <a:p>
            <a:pPr fontAlgn="base"/>
            <a:r>
              <a:rPr lang="en-GB" sz="1400" dirty="0" err="1"/>
              <a:t>Kollmuss</a:t>
            </a:r>
            <a:r>
              <a:rPr lang="en-GB" sz="1400" dirty="0"/>
              <a:t>, A., &amp; Agyeman, J. (2002). Mind the gap: why do people act environmentally and what are the barriers to pro-environmental </a:t>
            </a:r>
            <a:r>
              <a:rPr lang="en-GB" sz="1400" dirty="0" err="1"/>
              <a:t>behavior</a:t>
            </a:r>
            <a:r>
              <a:rPr lang="en-GB" sz="1400" dirty="0"/>
              <a:t>?. </a:t>
            </a:r>
            <a:r>
              <a:rPr lang="en-GB" sz="1400" i="1" dirty="0"/>
              <a:t>Environmental education research</a:t>
            </a:r>
            <a:r>
              <a:rPr lang="en-GB" sz="1400" dirty="0"/>
              <a:t>, </a:t>
            </a:r>
            <a:r>
              <a:rPr lang="en-GB" sz="1400" i="1" dirty="0"/>
              <a:t>8</a:t>
            </a:r>
            <a:r>
              <a:rPr lang="en-GB" sz="1400" dirty="0"/>
              <a:t>(3), 239-260.</a:t>
            </a:r>
          </a:p>
          <a:p>
            <a:r>
              <a:rPr lang="en-GB" sz="1400" dirty="0"/>
              <a:t>Nickerson, R. S. (1998). Confirmation bias: A ubiquitous phenomenon in many guises. </a:t>
            </a:r>
            <a:r>
              <a:rPr lang="en-GB" sz="1400" i="1" dirty="0"/>
              <a:t>Review of general psychology</a:t>
            </a:r>
            <a:r>
              <a:rPr lang="en-GB" sz="1400" dirty="0"/>
              <a:t>, </a:t>
            </a:r>
            <a:r>
              <a:rPr lang="en-GB" sz="1400" i="1" dirty="0"/>
              <a:t>2</a:t>
            </a:r>
            <a:r>
              <a:rPr lang="en-GB" sz="1400" dirty="0"/>
              <a:t>(2), 175.</a:t>
            </a:r>
          </a:p>
          <a:p>
            <a:r>
              <a:rPr lang="en-GB" sz="1400" dirty="0"/>
              <a:t>Schwartz, S. H. (2012). An Overview of the Schwartz Theory of Basic Values. </a:t>
            </a:r>
            <a:r>
              <a:rPr lang="en-GB" sz="1400" i="1" dirty="0"/>
              <a:t>Online Readings in Psychology and Culture</a:t>
            </a:r>
            <a:r>
              <a:rPr lang="en-GB" sz="1400" dirty="0"/>
              <a:t>, </a:t>
            </a:r>
            <a:r>
              <a:rPr lang="en-GB" sz="1400" b="1" dirty="0"/>
              <a:t>2</a:t>
            </a:r>
            <a:r>
              <a:rPr lang="en-GB" sz="1400" dirty="0"/>
              <a:t>, 1. Online: </a:t>
            </a:r>
            <a:r>
              <a:rPr lang="en-GB" sz="1400" u="sng" dirty="0"/>
              <a:t>http://dx.doi.org/10.9707/2307-0919.1116</a:t>
            </a:r>
            <a:endParaRPr lang="en-GB" sz="1400" i="1" dirty="0">
              <a:cs typeface="Arial" panose="020B0604020202020204" pitchFamily="34" charset="0"/>
            </a:endParaRPr>
          </a:p>
        </p:txBody>
      </p:sp>
    </p:spTree>
    <p:extLst>
      <p:ext uri="{BB962C8B-B14F-4D97-AF65-F5344CB8AC3E}">
        <p14:creationId xmlns:p14="http://schemas.microsoft.com/office/powerpoint/2010/main" val="3301569275"/>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id="{F0835F6A-5680-114F-BFBE-3CDA6CAE3715}" vid="{89D54862-BCFF-594F-B14E-A9C3DC1AAF69}"/>
    </a:ext>
  </a:extLst>
</a:theme>
</file>

<file path=ppt/theme/theme2.xml><?xml version="1.0" encoding="utf-8"?>
<a:theme xmlns:a="http://schemas.openxmlformats.org/drawingml/2006/main" name="UWTSD 200 B">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 B" id="{C90A4CCD-9E61-44EF-A183-B648161D10F9}" vid="{A4CCB923-326F-4F97-817D-F66087A1AFCE}"/>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2696</TotalTime>
  <Words>4470</Words>
  <Application>Microsoft Office PowerPoint</Application>
  <PresentationFormat>Widescreen</PresentationFormat>
  <Paragraphs>375</Paragraphs>
  <Slides>23</Slides>
  <Notes>21</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23</vt:i4>
      </vt:variant>
    </vt:vector>
  </HeadingPairs>
  <TitlesOfParts>
    <vt:vector size="30" baseType="lpstr">
      <vt:lpstr>Arial</vt:lpstr>
      <vt:lpstr>Calibri</vt:lpstr>
      <vt:lpstr>Calibri Light</vt:lpstr>
      <vt:lpstr>Myriad Pro</vt:lpstr>
      <vt:lpstr>Symbol</vt:lpstr>
      <vt:lpstr>20140311PresentationUWTSDTemplate</vt:lpstr>
      <vt:lpstr>UWTSD 200 B</vt:lpstr>
      <vt:lpstr>BMSK5009 – Developing a High-Performance Culture  Workshop 1 Part 2 2023 </vt:lpstr>
      <vt:lpstr>Developing a High-Performance Culture</vt:lpstr>
      <vt:lpstr> Developing a High-Performance Culture</vt:lpstr>
      <vt:lpstr>Personal ethical standards, values and beliefs.</vt:lpstr>
      <vt:lpstr>Personal ethical standards, values and beliefs.</vt:lpstr>
      <vt:lpstr>Work Ethics</vt:lpstr>
      <vt:lpstr>Work Ethic Qualities</vt:lpstr>
      <vt:lpstr>How Should we Live?</vt:lpstr>
      <vt:lpstr>Values</vt:lpstr>
      <vt:lpstr>Why do we need Values?</vt:lpstr>
      <vt:lpstr>Basic Human Values</vt:lpstr>
      <vt:lpstr>Values</vt:lpstr>
      <vt:lpstr>Attitude</vt:lpstr>
      <vt:lpstr>Attitude</vt:lpstr>
      <vt:lpstr>Beliefs</vt:lpstr>
      <vt:lpstr>Beliefs</vt:lpstr>
      <vt:lpstr>Changing Values &amp; Beliefs</vt:lpstr>
      <vt:lpstr>Questioning Values &amp; Beliefs</vt:lpstr>
      <vt:lpstr>What did Mary Know?</vt:lpstr>
      <vt:lpstr>Personal ethical standards, values and beliefs.</vt:lpstr>
      <vt:lpstr> Developing a High-Performance Culture  </vt:lpstr>
      <vt:lpstr>Homework/Self Study</vt:lpstr>
      <vt:lpstr>Bibliography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Giving and receiving feedback</dc:title>
  <dc:creator>Andrew Maund</dc:creator>
  <cp:lastModifiedBy>Paul Tinkler</cp:lastModifiedBy>
  <cp:revision>98</cp:revision>
  <dcterms:created xsi:type="dcterms:W3CDTF">2016-07-21T13:24:53Z</dcterms:created>
  <dcterms:modified xsi:type="dcterms:W3CDTF">2023-09-08T15:44:49Z</dcterms:modified>
</cp:coreProperties>
</file>