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63"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92" d="100"/>
          <a:sy n="92" d="100"/>
        </p:scale>
        <p:origin x="7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24/01/2019</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574744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24/01/2019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566095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24/01/2019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4883400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24/01/2019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88127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24/01/2019</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86286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24/01/2019</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756701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24/01/2019</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51890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24/01/2019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956991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24/01/2019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18039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24/01/2019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73712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24/01/2019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59943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24/01/2019</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732160153"/>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368152"/>
          </a:xfrm>
        </p:spPr>
        <p:txBody>
          <a:bodyPr>
            <a:normAutofit/>
          </a:bodyPr>
          <a:lstStyle/>
          <a:p>
            <a:r>
              <a:rPr lang="en-GB" dirty="0" smtClean="0">
                <a:solidFill>
                  <a:schemeClr val="bg1"/>
                </a:solidFill>
              </a:rPr>
              <a:t>Advanced Greek prose</a:t>
            </a:r>
            <a:endParaRPr lang="en-GB"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endParaRPr lang="en-GB" dirty="0">
              <a:solidFill>
                <a:schemeClr val="bg1"/>
              </a:solidFill>
            </a:endParaRPr>
          </a:p>
          <a:p>
            <a:endParaRPr lang="en-GB" b="1" dirty="0" smtClean="0">
              <a:solidFill>
                <a:schemeClr val="bg1"/>
              </a:solidFill>
            </a:endParaRPr>
          </a:p>
        </p:txBody>
      </p:sp>
      <p:sp>
        <p:nvSpPr>
          <p:cNvPr id="4" name="Subtitle 2"/>
          <p:cNvSpPr txBox="1">
            <a:spLocks/>
          </p:cNvSpPr>
          <p:nvPr/>
        </p:nvSpPr>
        <p:spPr>
          <a:xfrm>
            <a:off x="683568" y="2780928"/>
            <a:ext cx="8064896" cy="3168352"/>
          </a:xfrm>
          <a:prstGeom prst="rect">
            <a:avLst/>
          </a:prstGeom>
        </p:spPr>
        <p:txBody>
          <a:bodyPr vert="horz">
            <a:normAutofit fontScale="92500" lnSpcReduction="1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4300" b="1" dirty="0" smtClean="0">
                <a:solidFill>
                  <a:prstClr val="black"/>
                </a:solidFill>
              </a:rPr>
              <a:t>Practicalities and Welcome to the Module</a:t>
            </a:r>
            <a:r>
              <a:rPr lang="en-GB" sz="4300" i="1" dirty="0">
                <a:solidFill>
                  <a:prstClr val="black"/>
                </a:solidFill>
              </a:rPr>
              <a:t>	</a:t>
            </a:r>
          </a:p>
          <a:p>
            <a:pPr algn="ctr">
              <a:spcBef>
                <a:spcPct val="20000"/>
              </a:spcBef>
              <a:buClr>
                <a:prstClr val="white">
                  <a:shade val="95000"/>
                </a:prstClr>
              </a:buClr>
              <a:buSzPct val="65000"/>
              <a:defRPr/>
            </a:pPr>
            <a:endParaRPr lang="en-GB" sz="4300" dirty="0">
              <a:solidFill>
                <a:prstClr val="black"/>
              </a:solidFill>
            </a:endParaRPr>
          </a:p>
          <a:p>
            <a:pPr algn="ctr">
              <a:spcBef>
                <a:spcPct val="20000"/>
              </a:spcBef>
              <a:buClr>
                <a:prstClr val="white">
                  <a:shade val="95000"/>
                </a:prstClr>
              </a:buClr>
              <a:buSzPct val="65000"/>
              <a:buFont typeface="Wingdings 2"/>
              <a:buNone/>
              <a:defRPr/>
            </a:pPr>
            <a:r>
              <a:rPr lang="en-GB" sz="4200" b="1" dirty="0">
                <a:solidFill>
                  <a:prstClr val="black"/>
                </a:solidFill>
              </a:rPr>
              <a:t>HPGR7004/7005 </a:t>
            </a:r>
          </a:p>
        </p:txBody>
      </p:sp>
    </p:spTree>
    <p:extLst>
      <p:ext uri="{BB962C8B-B14F-4D97-AF65-F5344CB8AC3E}">
        <p14:creationId xmlns:p14="http://schemas.microsoft.com/office/powerpoint/2010/main" val="3997574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Welcome!</a:t>
            </a:r>
            <a:endParaRPr lang="en-GB" dirty="0">
              <a:solidFill>
                <a:schemeClr val="bg1"/>
              </a:solidFill>
            </a:endParaRPr>
          </a:p>
        </p:txBody>
      </p:sp>
      <p:sp>
        <p:nvSpPr>
          <p:cNvPr id="3" name="Content Placeholder 2"/>
          <p:cNvSpPr>
            <a:spLocks noGrp="1"/>
          </p:cNvSpPr>
          <p:nvPr>
            <p:ph idx="1"/>
          </p:nvPr>
        </p:nvSpPr>
        <p:spPr>
          <a:xfrm>
            <a:off x="154546" y="1764406"/>
            <a:ext cx="8757634" cy="5093594"/>
          </a:xfrm>
        </p:spPr>
        <p:txBody>
          <a:bodyPr>
            <a:normAutofit/>
          </a:bodyPr>
          <a:lstStyle/>
          <a:p>
            <a:r>
              <a:rPr lang="en-GB" sz="3200" dirty="0" smtClean="0">
                <a:solidFill>
                  <a:schemeClr val="bg1"/>
                </a:solidFill>
              </a:rPr>
              <a:t>Welcome Advanced and Further Advanced Greek Students. </a:t>
            </a:r>
          </a:p>
          <a:p>
            <a:endParaRPr lang="en-GB" sz="1000" dirty="0">
              <a:solidFill>
                <a:schemeClr val="bg1"/>
              </a:solidFill>
            </a:endParaRPr>
          </a:p>
          <a:p>
            <a:r>
              <a:rPr lang="en-GB" sz="3200" dirty="0" smtClean="0">
                <a:solidFill>
                  <a:schemeClr val="bg1"/>
                </a:solidFill>
              </a:rPr>
              <a:t>In this module we will primarily be looking at a few of the speeches of </a:t>
            </a:r>
            <a:r>
              <a:rPr lang="en-GB" sz="3200" dirty="0" err="1" smtClean="0">
                <a:solidFill>
                  <a:schemeClr val="bg1"/>
                </a:solidFill>
              </a:rPr>
              <a:t>Lysias</a:t>
            </a:r>
            <a:r>
              <a:rPr lang="en-GB" sz="3200" dirty="0" smtClean="0">
                <a:solidFill>
                  <a:schemeClr val="bg1"/>
                </a:solidFill>
              </a:rPr>
              <a:t>, one of the ten Attic Orators – principally speeches 1 and 3. </a:t>
            </a:r>
          </a:p>
          <a:p>
            <a:endParaRPr lang="en-GB" sz="1000" dirty="0">
              <a:solidFill>
                <a:schemeClr val="bg1"/>
              </a:solidFill>
            </a:endParaRPr>
          </a:p>
          <a:p>
            <a:r>
              <a:rPr lang="en-GB" sz="3200" dirty="0" smtClean="0">
                <a:solidFill>
                  <a:schemeClr val="bg1"/>
                </a:solidFill>
              </a:rPr>
              <a:t>I briefly outline here a few of the practicalities. </a:t>
            </a:r>
            <a:endParaRPr lang="en-GB" sz="3200" dirty="0">
              <a:solidFill>
                <a:schemeClr val="bg1"/>
              </a:solidFill>
            </a:endParaRPr>
          </a:p>
        </p:txBody>
      </p:sp>
    </p:spTree>
    <p:extLst>
      <p:ext uri="{BB962C8B-B14F-4D97-AF65-F5344CB8AC3E}">
        <p14:creationId xmlns:p14="http://schemas.microsoft.com/office/powerpoint/2010/main" val="889821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Text</a:t>
            </a:r>
            <a:endParaRPr lang="en-GB" dirty="0">
              <a:solidFill>
                <a:schemeClr val="bg1"/>
              </a:solidFill>
            </a:endParaRPr>
          </a:p>
        </p:txBody>
      </p:sp>
      <p:sp>
        <p:nvSpPr>
          <p:cNvPr id="3" name="Content Placeholder 2"/>
          <p:cNvSpPr>
            <a:spLocks noGrp="1"/>
          </p:cNvSpPr>
          <p:nvPr>
            <p:ph idx="1"/>
          </p:nvPr>
        </p:nvSpPr>
        <p:spPr>
          <a:xfrm>
            <a:off x="206062" y="1600200"/>
            <a:ext cx="8706118" cy="5257800"/>
          </a:xfrm>
        </p:spPr>
        <p:txBody>
          <a:bodyPr>
            <a:normAutofit/>
          </a:bodyPr>
          <a:lstStyle/>
          <a:p>
            <a:r>
              <a:rPr lang="en-GB" b="1" dirty="0" smtClean="0">
                <a:solidFill>
                  <a:schemeClr val="bg1"/>
                </a:solidFill>
              </a:rPr>
              <a:t>The principal text:</a:t>
            </a:r>
          </a:p>
          <a:p>
            <a:pPr lvl="1"/>
            <a:r>
              <a:rPr lang="en-GB" dirty="0" smtClean="0">
                <a:solidFill>
                  <a:schemeClr val="bg1"/>
                </a:solidFill>
              </a:rPr>
              <a:t>Carey</a:t>
            </a:r>
            <a:r>
              <a:rPr lang="en-GB" dirty="0">
                <a:solidFill>
                  <a:schemeClr val="bg1"/>
                </a:solidFill>
              </a:rPr>
              <a:t>, Christopher (</a:t>
            </a:r>
            <a:r>
              <a:rPr lang="en-GB" dirty="0" err="1">
                <a:solidFill>
                  <a:schemeClr val="bg1"/>
                </a:solidFill>
              </a:rPr>
              <a:t>ed</a:t>
            </a:r>
            <a:r>
              <a:rPr lang="en-GB" dirty="0">
                <a:solidFill>
                  <a:schemeClr val="bg1"/>
                </a:solidFill>
              </a:rPr>
              <a:t>). 1990. </a:t>
            </a:r>
            <a:r>
              <a:rPr lang="en-GB" i="1" dirty="0" err="1">
                <a:solidFill>
                  <a:schemeClr val="bg1"/>
                </a:solidFill>
              </a:rPr>
              <a:t>Lysias</a:t>
            </a:r>
            <a:r>
              <a:rPr lang="en-GB" i="1" dirty="0">
                <a:solidFill>
                  <a:schemeClr val="bg1"/>
                </a:solidFill>
              </a:rPr>
              <a:t>: Selected Speeches</a:t>
            </a:r>
            <a:r>
              <a:rPr lang="en-GB" dirty="0">
                <a:solidFill>
                  <a:schemeClr val="bg1"/>
                </a:solidFill>
              </a:rPr>
              <a:t>. Cambridge Greek and Latin Classics. Cambridge: Cambridge University Press. </a:t>
            </a:r>
            <a:endParaRPr lang="en-GB" dirty="0" smtClean="0">
              <a:solidFill>
                <a:schemeClr val="bg1"/>
              </a:solidFill>
            </a:endParaRPr>
          </a:p>
          <a:p>
            <a:pPr lvl="1"/>
            <a:endParaRPr lang="en-GB" sz="1000" dirty="0">
              <a:solidFill>
                <a:schemeClr val="bg1"/>
              </a:solidFill>
            </a:endParaRPr>
          </a:p>
          <a:p>
            <a:r>
              <a:rPr lang="en-GB" dirty="0" smtClean="0">
                <a:solidFill>
                  <a:schemeClr val="bg1"/>
                </a:solidFill>
              </a:rPr>
              <a:t>A good Ancient Greek-English dictionary will also be useful.</a:t>
            </a:r>
          </a:p>
          <a:p>
            <a:endParaRPr lang="en-GB" sz="1000" dirty="0">
              <a:solidFill>
                <a:schemeClr val="bg1"/>
              </a:solidFill>
            </a:endParaRPr>
          </a:p>
          <a:p>
            <a:r>
              <a:rPr lang="en-GB" dirty="0" smtClean="0">
                <a:solidFill>
                  <a:schemeClr val="bg1"/>
                </a:solidFill>
              </a:rPr>
              <a:t>I have also put other bibliographic suggestions for reading up on Moodle – this is broader contextual reading, some of which may prove useful for the coursework. </a:t>
            </a:r>
            <a:endParaRPr lang="en-GB" dirty="0">
              <a:solidFill>
                <a:schemeClr val="bg1"/>
              </a:solidFill>
            </a:endParaRPr>
          </a:p>
        </p:txBody>
      </p:sp>
    </p:spTree>
    <p:extLst>
      <p:ext uri="{BB962C8B-B14F-4D97-AF65-F5344CB8AC3E}">
        <p14:creationId xmlns:p14="http://schemas.microsoft.com/office/powerpoint/2010/main" val="25837592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Pace of Work</a:t>
            </a:r>
            <a:endParaRPr lang="en-GB" dirty="0">
              <a:solidFill>
                <a:schemeClr val="bg1"/>
              </a:solidFill>
            </a:endParaRPr>
          </a:p>
        </p:txBody>
      </p:sp>
      <p:sp>
        <p:nvSpPr>
          <p:cNvPr id="3" name="Content Placeholder 2"/>
          <p:cNvSpPr>
            <a:spLocks noGrp="1"/>
          </p:cNvSpPr>
          <p:nvPr>
            <p:ph idx="1"/>
          </p:nvPr>
        </p:nvSpPr>
        <p:spPr>
          <a:xfrm>
            <a:off x="154545" y="1417639"/>
            <a:ext cx="8796271" cy="5440362"/>
          </a:xfrm>
        </p:spPr>
        <p:txBody>
          <a:bodyPr>
            <a:normAutofit fontScale="92500" lnSpcReduction="10000"/>
          </a:bodyPr>
          <a:lstStyle/>
          <a:p>
            <a:r>
              <a:rPr lang="en-GB" dirty="0" smtClean="0">
                <a:solidFill>
                  <a:schemeClr val="bg1"/>
                </a:solidFill>
              </a:rPr>
              <a:t>The Semester traditionally consists of ten “taught” weeks, but there is a lot of flexibility (both because of Easter and the legacy of Reading Week). </a:t>
            </a:r>
          </a:p>
          <a:p>
            <a:endParaRPr lang="en-GB" sz="1000" dirty="0">
              <a:solidFill>
                <a:schemeClr val="bg1"/>
              </a:solidFill>
            </a:endParaRPr>
          </a:p>
          <a:p>
            <a:r>
              <a:rPr lang="en-GB" dirty="0" smtClean="0">
                <a:solidFill>
                  <a:schemeClr val="bg1"/>
                </a:solidFill>
              </a:rPr>
              <a:t>As distance students you will, </a:t>
            </a:r>
            <a:r>
              <a:rPr lang="en-GB" dirty="0">
                <a:solidFill>
                  <a:schemeClr val="bg1"/>
                </a:solidFill>
              </a:rPr>
              <a:t>n</a:t>
            </a:r>
            <a:r>
              <a:rPr lang="en-GB" dirty="0" smtClean="0">
                <a:solidFill>
                  <a:schemeClr val="bg1"/>
                </a:solidFill>
              </a:rPr>
              <a:t>o doubt, have variously commitments, and it is understandable that the intensity and pace of work you are able to do on the module may fluctuate. It is the overall big picture that matters. </a:t>
            </a:r>
          </a:p>
          <a:p>
            <a:endParaRPr lang="en-GB" sz="1000" dirty="0">
              <a:solidFill>
                <a:schemeClr val="bg1"/>
              </a:solidFill>
            </a:endParaRPr>
          </a:p>
          <a:p>
            <a:r>
              <a:rPr lang="en-GB" dirty="0" smtClean="0">
                <a:solidFill>
                  <a:schemeClr val="bg1"/>
                </a:solidFill>
              </a:rPr>
              <a:t>For advanced students you probably want to aim for doing a rough minimum of 5-6 sections of a speech per week; for Further Advanced, approximately 8-10 sections. Of course, there is nothing to stop you doing more if you are so inclined! </a:t>
            </a:r>
            <a:endParaRPr lang="en-GB" dirty="0">
              <a:solidFill>
                <a:schemeClr val="bg1"/>
              </a:solidFill>
            </a:endParaRPr>
          </a:p>
        </p:txBody>
      </p:sp>
    </p:spTree>
    <p:extLst>
      <p:ext uri="{BB962C8B-B14F-4D97-AF65-F5344CB8AC3E}">
        <p14:creationId xmlns:p14="http://schemas.microsoft.com/office/powerpoint/2010/main" val="450370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Non-assessed assignments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58883064"/>
              </p:ext>
            </p:extLst>
          </p:nvPr>
        </p:nvGraphicFramePr>
        <p:xfrm>
          <a:off x="457200" y="1828800"/>
          <a:ext cx="7888309" cy="4043966"/>
        </p:xfrm>
        <a:graphic>
          <a:graphicData uri="http://schemas.openxmlformats.org/drawingml/2006/table">
            <a:tbl>
              <a:tblPr firstRow="1" firstCol="1" bandRow="1">
                <a:tableStyleId>{5C22544A-7EE6-4342-B048-85BDC9FD1C3A}</a:tableStyleId>
              </a:tblPr>
              <a:tblGrid>
                <a:gridCol w="1236267"/>
                <a:gridCol w="4022023"/>
                <a:gridCol w="2630019"/>
              </a:tblGrid>
              <a:tr h="2020405">
                <a:tc>
                  <a:txBody>
                    <a:bodyPr/>
                    <a:lstStyle/>
                    <a:p>
                      <a:pPr algn="just">
                        <a:lnSpc>
                          <a:spcPct val="107000"/>
                        </a:lnSpc>
                        <a:spcAft>
                          <a:spcPts val="0"/>
                        </a:spcAft>
                      </a:pPr>
                      <a:r>
                        <a:rPr lang="en-GB" sz="2400">
                          <a:effectLst/>
                        </a:rPr>
                        <a:t>Week 4</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2400">
                          <a:effectLst/>
                        </a:rPr>
                        <a:t>Lysias 1.1-2 Translation and 1000 word commentary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2400">
                          <a:effectLst/>
                        </a:rPr>
                        <a:t>25/02/19</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023561">
                <a:tc>
                  <a:txBody>
                    <a:bodyPr/>
                    <a:lstStyle/>
                    <a:p>
                      <a:pPr algn="just">
                        <a:lnSpc>
                          <a:spcPct val="107000"/>
                        </a:lnSpc>
                        <a:spcAft>
                          <a:spcPts val="0"/>
                        </a:spcAft>
                      </a:pPr>
                      <a:r>
                        <a:rPr lang="en-GB" sz="2400">
                          <a:effectLst/>
                        </a:rPr>
                        <a:t>Week 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2400">
                          <a:effectLst/>
                        </a:rPr>
                        <a:t>Lysias 1.23 Translation and 1000 word commentary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2400" dirty="0">
                          <a:effectLst/>
                        </a:rPr>
                        <a:t>25/03/19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
        <p:nvSpPr>
          <p:cNvPr id="6" name="Content Placeholder 2"/>
          <p:cNvSpPr txBox="1">
            <a:spLocks/>
          </p:cNvSpPr>
          <p:nvPr/>
        </p:nvSpPr>
        <p:spPr>
          <a:xfrm>
            <a:off x="141669" y="6091707"/>
            <a:ext cx="8809148" cy="766293"/>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Email me your work for these non-assessed pieces.</a:t>
            </a:r>
            <a:endParaRPr lang="en-GB" dirty="0">
              <a:solidFill>
                <a:schemeClr val="bg1"/>
              </a:solidFill>
            </a:endParaRPr>
          </a:p>
        </p:txBody>
      </p:sp>
    </p:spTree>
    <p:extLst>
      <p:ext uri="{BB962C8B-B14F-4D97-AF65-F5344CB8AC3E}">
        <p14:creationId xmlns:p14="http://schemas.microsoft.com/office/powerpoint/2010/main" val="2295133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Assessed Assignment 1 - Coursework</a:t>
            </a:r>
            <a:endParaRPr lang="en-GB" dirty="0">
              <a:solidFill>
                <a:schemeClr val="bg1"/>
              </a:solidFill>
            </a:endParaRPr>
          </a:p>
        </p:txBody>
      </p:sp>
      <p:sp>
        <p:nvSpPr>
          <p:cNvPr id="3" name="Content Placeholder 2"/>
          <p:cNvSpPr>
            <a:spLocks noGrp="1"/>
          </p:cNvSpPr>
          <p:nvPr>
            <p:ph idx="1"/>
          </p:nvPr>
        </p:nvSpPr>
        <p:spPr>
          <a:xfrm>
            <a:off x="103909" y="1724892"/>
            <a:ext cx="8915399" cy="5133108"/>
          </a:xfrm>
        </p:spPr>
        <p:txBody>
          <a:bodyPr>
            <a:normAutofit fontScale="92500"/>
          </a:bodyPr>
          <a:lstStyle/>
          <a:p>
            <a:r>
              <a:rPr lang="en-GB" sz="3600" dirty="0">
                <a:solidFill>
                  <a:schemeClr val="bg1"/>
                </a:solidFill>
              </a:rPr>
              <a:t>Assessment Component 1 – 50% </a:t>
            </a:r>
          </a:p>
          <a:p>
            <a:endParaRPr lang="en-GB" sz="500" dirty="0" smtClean="0">
              <a:solidFill>
                <a:schemeClr val="bg1"/>
              </a:solidFill>
            </a:endParaRPr>
          </a:p>
          <a:p>
            <a:r>
              <a:rPr lang="en-GB" sz="3600" dirty="0" smtClean="0">
                <a:solidFill>
                  <a:schemeClr val="bg1"/>
                </a:solidFill>
              </a:rPr>
              <a:t>HPGR7004: Write </a:t>
            </a:r>
            <a:r>
              <a:rPr lang="en-GB" sz="3600" dirty="0">
                <a:solidFill>
                  <a:schemeClr val="bg1"/>
                </a:solidFill>
              </a:rPr>
              <a:t>a </a:t>
            </a:r>
            <a:r>
              <a:rPr lang="en-GB" sz="3600" dirty="0" smtClean="0">
                <a:solidFill>
                  <a:schemeClr val="bg1"/>
                </a:solidFill>
              </a:rPr>
              <a:t>30</a:t>
            </a:r>
            <a:r>
              <a:rPr lang="en-GB" sz="3600" dirty="0" smtClean="0">
                <a:solidFill>
                  <a:schemeClr val="bg1"/>
                </a:solidFill>
              </a:rPr>
              <a:t>00 </a:t>
            </a:r>
            <a:r>
              <a:rPr lang="en-GB" sz="3600" dirty="0">
                <a:solidFill>
                  <a:schemeClr val="bg1"/>
                </a:solidFill>
              </a:rPr>
              <a:t>word critical analysis on </a:t>
            </a:r>
            <a:r>
              <a:rPr lang="en-GB" sz="3600" dirty="0" err="1">
                <a:solidFill>
                  <a:schemeClr val="bg1"/>
                </a:solidFill>
              </a:rPr>
              <a:t>Lysias</a:t>
            </a:r>
            <a:r>
              <a:rPr lang="en-GB" sz="3600" dirty="0">
                <a:solidFill>
                  <a:schemeClr val="bg1"/>
                </a:solidFill>
              </a:rPr>
              <a:t> </a:t>
            </a:r>
            <a:r>
              <a:rPr lang="en-GB" sz="3600" dirty="0" smtClean="0">
                <a:solidFill>
                  <a:schemeClr val="bg1"/>
                </a:solidFill>
              </a:rPr>
              <a:t>1.47-50</a:t>
            </a:r>
            <a:r>
              <a:rPr lang="en-GB" sz="3600" dirty="0" smtClean="0">
                <a:solidFill>
                  <a:schemeClr val="bg1"/>
                </a:solidFill>
              </a:rPr>
              <a:t>.</a:t>
            </a:r>
          </a:p>
          <a:p>
            <a:endParaRPr lang="en-GB" sz="500" dirty="0">
              <a:solidFill>
                <a:schemeClr val="bg1"/>
              </a:solidFill>
            </a:endParaRPr>
          </a:p>
          <a:p>
            <a:r>
              <a:rPr lang="en-GB" sz="3600" dirty="0" smtClean="0">
                <a:solidFill>
                  <a:schemeClr val="bg1"/>
                </a:solidFill>
              </a:rPr>
              <a:t>HPGR7005: Write a 3000 word commentary on either </a:t>
            </a:r>
            <a:r>
              <a:rPr lang="en-GB" sz="3600" dirty="0" err="1" smtClean="0">
                <a:solidFill>
                  <a:schemeClr val="bg1"/>
                </a:solidFill>
              </a:rPr>
              <a:t>Lysias</a:t>
            </a:r>
            <a:r>
              <a:rPr lang="en-GB" sz="3600" dirty="0" smtClean="0">
                <a:solidFill>
                  <a:schemeClr val="bg1"/>
                </a:solidFill>
              </a:rPr>
              <a:t> 1.27-30 or 3.10-14.</a:t>
            </a:r>
            <a:endParaRPr lang="en-GB" sz="3600" dirty="0" smtClean="0">
              <a:solidFill>
                <a:schemeClr val="bg1"/>
              </a:solidFill>
            </a:endParaRPr>
          </a:p>
          <a:p>
            <a:endParaRPr lang="en-GB" sz="500" dirty="0">
              <a:solidFill>
                <a:schemeClr val="bg1"/>
              </a:solidFill>
            </a:endParaRPr>
          </a:p>
          <a:p>
            <a:r>
              <a:rPr lang="en-GB" sz="3600" dirty="0">
                <a:solidFill>
                  <a:schemeClr val="bg1"/>
                </a:solidFill>
              </a:rPr>
              <a:t>Deadline: </a:t>
            </a:r>
            <a:r>
              <a:rPr lang="en-GB" sz="3600" dirty="0" smtClean="0">
                <a:solidFill>
                  <a:schemeClr val="bg1"/>
                </a:solidFill>
              </a:rPr>
              <a:t>03/05/19</a:t>
            </a:r>
          </a:p>
          <a:p>
            <a:endParaRPr lang="en-GB" sz="500" dirty="0">
              <a:solidFill>
                <a:schemeClr val="bg1"/>
              </a:solidFill>
            </a:endParaRPr>
          </a:p>
          <a:p>
            <a:r>
              <a:rPr lang="en-GB" sz="3600" dirty="0" smtClean="0">
                <a:solidFill>
                  <a:schemeClr val="bg1"/>
                </a:solidFill>
              </a:rPr>
              <a:t>Submit your work via the submission link on Moodle. </a:t>
            </a:r>
            <a:endParaRPr lang="en-GB" sz="3600" dirty="0">
              <a:solidFill>
                <a:schemeClr val="bg1"/>
              </a:solidFill>
            </a:endParaRPr>
          </a:p>
          <a:p>
            <a:endParaRPr lang="en-GB" dirty="0"/>
          </a:p>
        </p:txBody>
      </p:sp>
    </p:spTree>
    <p:extLst>
      <p:ext uri="{BB962C8B-B14F-4D97-AF65-F5344CB8AC3E}">
        <p14:creationId xmlns:p14="http://schemas.microsoft.com/office/powerpoint/2010/main" val="21130108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509" y="0"/>
            <a:ext cx="8510155" cy="1159099"/>
          </a:xfrm>
        </p:spPr>
        <p:txBody>
          <a:bodyPr>
            <a:normAutofit/>
          </a:bodyPr>
          <a:lstStyle/>
          <a:p>
            <a:r>
              <a:rPr lang="en-GB" dirty="0">
                <a:solidFill>
                  <a:schemeClr val="bg1"/>
                </a:solidFill>
              </a:rPr>
              <a:t>Assessed Assignment </a:t>
            </a:r>
            <a:r>
              <a:rPr lang="en-GB" dirty="0" smtClean="0">
                <a:solidFill>
                  <a:schemeClr val="bg1"/>
                </a:solidFill>
              </a:rPr>
              <a:t>2 </a:t>
            </a:r>
            <a:r>
              <a:rPr lang="en-GB" dirty="0">
                <a:solidFill>
                  <a:schemeClr val="bg1"/>
                </a:solidFill>
              </a:rPr>
              <a:t>- </a:t>
            </a:r>
            <a:r>
              <a:rPr lang="en-GB" dirty="0" smtClean="0">
                <a:solidFill>
                  <a:schemeClr val="bg1"/>
                </a:solidFill>
              </a:rPr>
              <a:t>Exam</a:t>
            </a:r>
            <a:endParaRPr lang="en-GB" dirty="0"/>
          </a:p>
        </p:txBody>
      </p:sp>
      <p:sp>
        <p:nvSpPr>
          <p:cNvPr id="3" name="Content Placeholder 2"/>
          <p:cNvSpPr>
            <a:spLocks noGrp="1"/>
          </p:cNvSpPr>
          <p:nvPr>
            <p:ph idx="1"/>
          </p:nvPr>
        </p:nvSpPr>
        <p:spPr>
          <a:xfrm>
            <a:off x="154547" y="1262130"/>
            <a:ext cx="8822028" cy="5595871"/>
          </a:xfrm>
        </p:spPr>
        <p:txBody>
          <a:bodyPr>
            <a:normAutofit fontScale="92500" lnSpcReduction="10000"/>
          </a:bodyPr>
          <a:lstStyle/>
          <a:p>
            <a:r>
              <a:rPr lang="en-GB" dirty="0" smtClean="0">
                <a:solidFill>
                  <a:schemeClr val="bg1"/>
                </a:solidFill>
              </a:rPr>
              <a:t>You should be in contact with registry to sort out invigilation for the exam. </a:t>
            </a:r>
          </a:p>
          <a:p>
            <a:endParaRPr lang="en-GB" sz="500" dirty="0" smtClean="0">
              <a:solidFill>
                <a:schemeClr val="bg1"/>
              </a:solidFill>
            </a:endParaRPr>
          </a:p>
          <a:p>
            <a:r>
              <a:rPr lang="en-GB" dirty="0" smtClean="0">
                <a:solidFill>
                  <a:schemeClr val="bg1"/>
                </a:solidFill>
              </a:rPr>
              <a:t>Assessment </a:t>
            </a:r>
            <a:r>
              <a:rPr lang="en-GB" dirty="0">
                <a:solidFill>
                  <a:schemeClr val="bg1"/>
                </a:solidFill>
              </a:rPr>
              <a:t>Component 2 – 50% - May exam period (2019</a:t>
            </a:r>
            <a:r>
              <a:rPr lang="en-GB" dirty="0" smtClean="0">
                <a:solidFill>
                  <a:schemeClr val="bg1"/>
                </a:solidFill>
              </a:rPr>
              <a:t>).</a:t>
            </a:r>
            <a:endParaRPr lang="en-GB" dirty="0">
              <a:solidFill>
                <a:schemeClr val="bg1"/>
              </a:solidFill>
            </a:endParaRPr>
          </a:p>
          <a:p>
            <a:endParaRPr lang="en-GB" sz="500" dirty="0" smtClean="0">
              <a:solidFill>
                <a:schemeClr val="bg1"/>
              </a:solidFill>
            </a:endParaRPr>
          </a:p>
          <a:p>
            <a:r>
              <a:rPr lang="en-GB" dirty="0" smtClean="0">
                <a:solidFill>
                  <a:schemeClr val="bg1"/>
                </a:solidFill>
              </a:rPr>
              <a:t>Two </a:t>
            </a:r>
            <a:r>
              <a:rPr lang="en-GB" dirty="0">
                <a:solidFill>
                  <a:schemeClr val="bg1"/>
                </a:solidFill>
              </a:rPr>
              <a:t>hour examination. </a:t>
            </a:r>
            <a:endParaRPr lang="en-GB" dirty="0" smtClean="0">
              <a:solidFill>
                <a:schemeClr val="bg1"/>
              </a:solidFill>
            </a:endParaRPr>
          </a:p>
          <a:p>
            <a:endParaRPr lang="en-GB" sz="500" dirty="0">
              <a:solidFill>
                <a:schemeClr val="bg1"/>
              </a:solidFill>
            </a:endParaRPr>
          </a:p>
          <a:p>
            <a:r>
              <a:rPr lang="en-GB" dirty="0" smtClean="0">
                <a:solidFill>
                  <a:schemeClr val="bg1"/>
                </a:solidFill>
              </a:rPr>
              <a:t>Advanced Greek students: two sections (A and B), the first being seen text, i.e. from </a:t>
            </a:r>
            <a:r>
              <a:rPr lang="en-GB" dirty="0" err="1" smtClean="0">
                <a:solidFill>
                  <a:schemeClr val="bg1"/>
                </a:solidFill>
              </a:rPr>
              <a:t>Lysias</a:t>
            </a:r>
            <a:r>
              <a:rPr lang="en-GB" dirty="0" smtClean="0">
                <a:solidFill>
                  <a:schemeClr val="bg1"/>
                </a:solidFill>
              </a:rPr>
              <a:t> 1, the latter being “un-seen” (also from </a:t>
            </a:r>
            <a:r>
              <a:rPr lang="en-GB" dirty="0" err="1" smtClean="0">
                <a:solidFill>
                  <a:schemeClr val="bg1"/>
                </a:solidFill>
              </a:rPr>
              <a:t>Lysias</a:t>
            </a:r>
            <a:r>
              <a:rPr lang="en-GB" dirty="0" smtClean="0">
                <a:solidFill>
                  <a:schemeClr val="bg1"/>
                </a:solidFill>
              </a:rPr>
              <a:t>’ corpus of speeches. </a:t>
            </a:r>
          </a:p>
          <a:p>
            <a:endParaRPr lang="en-GB" sz="500" dirty="0">
              <a:solidFill>
                <a:schemeClr val="bg1"/>
              </a:solidFill>
            </a:endParaRPr>
          </a:p>
          <a:p>
            <a:r>
              <a:rPr lang="en-GB" dirty="0" smtClean="0">
                <a:solidFill>
                  <a:schemeClr val="bg1"/>
                </a:solidFill>
              </a:rPr>
              <a:t>Further Advanced </a:t>
            </a:r>
            <a:r>
              <a:rPr lang="en-GB" dirty="0">
                <a:solidFill>
                  <a:schemeClr val="bg1"/>
                </a:solidFill>
              </a:rPr>
              <a:t>Greek students: </a:t>
            </a:r>
            <a:r>
              <a:rPr lang="en-GB" dirty="0" smtClean="0">
                <a:solidFill>
                  <a:schemeClr val="bg1"/>
                </a:solidFill>
              </a:rPr>
              <a:t>three </a:t>
            </a:r>
            <a:r>
              <a:rPr lang="en-GB" dirty="0">
                <a:solidFill>
                  <a:schemeClr val="bg1"/>
                </a:solidFill>
              </a:rPr>
              <a:t>sections (</a:t>
            </a:r>
            <a:r>
              <a:rPr lang="en-GB" dirty="0" smtClean="0">
                <a:solidFill>
                  <a:schemeClr val="bg1"/>
                </a:solidFill>
              </a:rPr>
              <a:t>A, B </a:t>
            </a:r>
            <a:r>
              <a:rPr lang="en-GB" dirty="0">
                <a:solidFill>
                  <a:schemeClr val="bg1"/>
                </a:solidFill>
              </a:rPr>
              <a:t>and </a:t>
            </a:r>
            <a:r>
              <a:rPr lang="en-GB" dirty="0" smtClean="0">
                <a:solidFill>
                  <a:schemeClr val="bg1"/>
                </a:solidFill>
              </a:rPr>
              <a:t>C), </a:t>
            </a:r>
            <a:r>
              <a:rPr lang="en-GB" dirty="0">
                <a:solidFill>
                  <a:schemeClr val="bg1"/>
                </a:solidFill>
              </a:rPr>
              <a:t>the first being seen text, i.e. from </a:t>
            </a:r>
            <a:r>
              <a:rPr lang="en-GB" dirty="0" err="1">
                <a:solidFill>
                  <a:schemeClr val="bg1"/>
                </a:solidFill>
              </a:rPr>
              <a:t>Lysias</a:t>
            </a:r>
            <a:r>
              <a:rPr lang="en-GB" dirty="0">
                <a:solidFill>
                  <a:schemeClr val="bg1"/>
                </a:solidFill>
              </a:rPr>
              <a:t> 1, </a:t>
            </a:r>
            <a:r>
              <a:rPr lang="en-GB" dirty="0" smtClean="0">
                <a:solidFill>
                  <a:schemeClr val="bg1"/>
                </a:solidFill>
              </a:rPr>
              <a:t>the second, also see, being from the first part of </a:t>
            </a:r>
            <a:r>
              <a:rPr lang="en-GB" dirty="0" err="1" smtClean="0">
                <a:solidFill>
                  <a:schemeClr val="bg1"/>
                </a:solidFill>
              </a:rPr>
              <a:t>Lysias</a:t>
            </a:r>
            <a:r>
              <a:rPr lang="en-GB" dirty="0" smtClean="0">
                <a:solidFill>
                  <a:schemeClr val="bg1"/>
                </a:solidFill>
              </a:rPr>
              <a:t> 3, the third section being </a:t>
            </a:r>
            <a:r>
              <a:rPr lang="en-GB" dirty="0">
                <a:solidFill>
                  <a:schemeClr val="bg1"/>
                </a:solidFill>
              </a:rPr>
              <a:t>“un-seen” (also from </a:t>
            </a:r>
            <a:r>
              <a:rPr lang="en-GB" dirty="0" err="1">
                <a:solidFill>
                  <a:schemeClr val="bg1"/>
                </a:solidFill>
              </a:rPr>
              <a:t>Lysias</a:t>
            </a:r>
            <a:r>
              <a:rPr lang="en-GB" dirty="0">
                <a:solidFill>
                  <a:schemeClr val="bg1"/>
                </a:solidFill>
              </a:rPr>
              <a:t>’ corpus of speeches. </a:t>
            </a:r>
          </a:p>
          <a:p>
            <a:endParaRPr lang="en-GB" dirty="0">
              <a:solidFill>
                <a:schemeClr val="bg1"/>
              </a:solidFill>
            </a:endParaRPr>
          </a:p>
          <a:p>
            <a:endParaRPr lang="en-GB" dirty="0"/>
          </a:p>
        </p:txBody>
      </p:sp>
    </p:spTree>
    <p:extLst>
      <p:ext uri="{BB962C8B-B14F-4D97-AF65-F5344CB8AC3E}">
        <p14:creationId xmlns:p14="http://schemas.microsoft.com/office/powerpoint/2010/main" val="40951643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31</TotalTime>
  <Words>466</Words>
  <Application>Microsoft Office PowerPoint</Application>
  <PresentationFormat>On-screen Show (4:3)</PresentationFormat>
  <Paragraphs>52</Paragraphs>
  <Slides>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Book Antiqua</vt:lpstr>
      <vt:lpstr>Calibri</vt:lpstr>
      <vt:lpstr>Lucida Sans</vt:lpstr>
      <vt:lpstr>Times New Roman</vt:lpstr>
      <vt:lpstr>Wingdings</vt:lpstr>
      <vt:lpstr>Wingdings 2</vt:lpstr>
      <vt:lpstr>Wingdings 3</vt:lpstr>
      <vt:lpstr>Apex</vt:lpstr>
      <vt:lpstr>Advanced Greek prose</vt:lpstr>
      <vt:lpstr>Welcome!</vt:lpstr>
      <vt:lpstr>The Text</vt:lpstr>
      <vt:lpstr>Pace of Work</vt:lpstr>
      <vt:lpstr>Non-assessed assignments</vt:lpstr>
      <vt:lpstr>Assessed Assignment 1 - Coursework</vt:lpstr>
      <vt:lpstr>Assessed Assignment 2 - Exam</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Greek prose</dc:title>
  <dc:creator>Matthew Cobb</dc:creator>
  <cp:lastModifiedBy>Matt</cp:lastModifiedBy>
  <cp:revision>13</cp:revision>
  <dcterms:created xsi:type="dcterms:W3CDTF">2019-01-15T17:34:57Z</dcterms:created>
  <dcterms:modified xsi:type="dcterms:W3CDTF">2019-01-24T22:50:46Z</dcterms:modified>
</cp:coreProperties>
</file>