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1" r:id="rId2"/>
    <p:sldId id="263" r:id="rId3"/>
    <p:sldId id="264" r:id="rId4"/>
    <p:sldId id="265" r:id="rId5"/>
    <p:sldId id="266" r:id="rId6"/>
    <p:sldId id="267" r:id="rId7"/>
    <p:sldId id="269" r:id="rId8"/>
    <p:sldId id="257" r:id="rId9"/>
    <p:sldId id="270" r:id="rId10"/>
    <p:sldId id="271" r:id="rId11"/>
    <p:sldId id="272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898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94F517-0C27-47B1-8D07-F0143C781E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350A93-C1BF-4EFB-BED0-529A70FB4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789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TROMPENARS –CULTURAL DIMENSIONS</a:t>
            </a:r>
          </a:p>
          <a:p>
            <a:pPr algn="ctr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350A93-C1BF-4EFB-BED0-529A70FB4F7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241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15E76-A6D2-6C14-A1AB-2FA886481F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31EBB3-42D8-E7FB-61AB-3D0FD62554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1441F-5B88-D1CC-8978-C1DCBDA4B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1EC60-BF93-FB17-5A63-1DD1C2712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C915E-46DC-E25C-9040-F332DF9A6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911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73072-E62A-B49B-4F01-D55FB73CA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29014-1FD7-9F44-F634-2794015A4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17C2A-ADCC-EEE4-7375-7DD4ED1C6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7E453-67D9-9AC6-A45F-40EC61660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62DC7F-3BEA-E829-3A3F-7784B93D7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504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46368-A594-79A2-740B-1B741FB0A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FB13FA-9145-A1C5-32A0-034B0D8FBB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87B8F-0B8E-87EE-C221-B92D73B2B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B65754-0043-C6B6-4CCF-FADBEFFE4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C004B-4296-BF2B-2781-0998B13F6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506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4344E-9B5A-97D5-7C39-195C4B5A9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17877-E733-FC8C-6DF9-4E8B97E49F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E3367-743A-CE54-CF75-D820321792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23CA63-633A-5E7E-3A0F-E1F6B6ED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35B60A-60C1-3DF1-7030-CF2E6D53F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C42397-670A-02BD-B814-BA237EC90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983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BD900-C2DB-99BA-7DAC-583F67BD4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4E1D50-B863-A637-463E-C4E5187F0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92B1F8-5398-3AD1-9CCA-5412C2773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2C5C2A-1929-6A2B-16CB-9A8E7852D4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CD0F95-FE15-D0BE-49E9-1BF81327DE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2277F9-CDAA-1AAE-CB75-64D4DD36A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A06C4F-0807-7E81-BD38-5B0CF5C24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07D25D-0A47-7327-C6F3-56980D7F9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026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490CF-F28E-AD3A-7B69-11BB2C8B9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CD16E8-6022-5507-C234-B3D3F19D4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19F9E9-C915-49B6-13EB-2D48644C7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6761C-90E0-49BC-DF1B-44E5BFBBA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42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EBB83B-2B4E-89CE-B211-5216556E8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C0641F-4A4F-FE0E-38C6-005314E33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B1D40D-455B-97E3-DAB8-689790CC1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293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F0D6E-382D-F02D-F606-A33056B75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5FF2A-4795-D0E9-45D1-B53FC6170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510E56-D05D-8B85-F988-E5B0A75077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571234-CF63-94FF-654E-8F6C80D40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0E2027-B978-E983-FB8E-5E4A31BAC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5A3B60-EEC9-15E9-22BA-D3503EBB8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90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6C22-B68E-BB48-CE19-3A519CEF2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6AA688-613E-8ED2-D832-E416E89B9F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2EAD7B-B842-7D24-2416-BC75CE0F5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7D3B43-0781-280C-229C-A7FEC2233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1E00D8-E1E5-73DE-2BEE-56D36D6C0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843E66-1CDD-A3CE-C4B0-F2FC2F7E2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992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3DADE-C166-5CBE-1ABE-30635FD51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3636E5-54D7-3516-4EC5-A9F8DFBF9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54562-D24B-5DFA-F8F5-CFB44C0E5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97E3A-1312-2AAD-A460-EB7F003F5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73074-180D-B6FA-14FC-1AFFF83B0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3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B91D35-3E06-ED1C-CC7D-8C1376CC5B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B30C59-0523-8BE8-DECB-9E78914011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0A64B-C322-824A-5332-C48DFE7E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AAF83-255D-8B40-40EE-AF1D613DE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50A8E-42F6-6CC0-4DB3-3995B5652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3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D736B7-78C3-3F4D-0214-8C218E1DA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B055E9-4F28-BE3E-5741-C6DFFC7F34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B762C-BEDB-E589-481B-F87F16D498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B015D-7E71-4417-8DA8-6A1A1BF7B74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F63F68-C02E-F927-0FC4-EB4EB4F192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50375-748A-8289-09E3-3D24EBC6CF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EFFA70-51AB-4776-A216-8517473CD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393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9DA63-4320-3782-0D0E-E70BA3B74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ctr"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COMPETENCY OF HSBC IN THE UK AND </a:t>
            </a:r>
            <a:b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</a:t>
            </a:r>
            <a:b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FDF1D1B-C52A-A382-00E8-D01064603350}"/>
              </a:ext>
            </a:extLst>
          </p:cNvPr>
          <p:cNvSpPr txBox="1"/>
          <p:nvPr/>
        </p:nvSpPr>
        <p:spPr>
          <a:xfrm>
            <a:off x="314793" y="2551176"/>
            <a:ext cx="4841823" cy="35912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Eugenia Adriana-2113738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Data:22.Nov.2023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Lecture: Dr. Jean Wang,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Zainab Atta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LCBB6001 International Business Communications </a:t>
            </a:r>
          </a:p>
        </p:txBody>
      </p:sp>
      <p:pic>
        <p:nvPicPr>
          <p:cNvPr id="6" name="Content Placeholder 5" descr="Close-up of a logo on a window&#10;&#10;Description automatically generated">
            <a:extLst>
              <a:ext uri="{FF2B5EF4-FFF2-40B4-BE49-F238E27FC236}">
                <a16:creationId xmlns:a16="http://schemas.microsoft.com/office/drawing/2014/main" id="{ABDCE55E-9D04-58A0-5F4C-92DCAF87D2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0" r="16574" b="-1"/>
          <a:stretch/>
        </p:blipFill>
        <p:spPr>
          <a:xfrm flipV="1"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852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31E12-0893-C05D-A4BC-8E6B31C90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1138265"/>
            <a:ext cx="4651204" cy="140118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COMPETENCY OF HSBC IN THE UK AND </a:t>
            </a:r>
            <a:b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</a:t>
            </a:r>
            <a:b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1B83E-B2B9-9634-5076-7FE3CA05D9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39" y="2551176"/>
            <a:ext cx="4651205" cy="3602935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Introduction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German Culture vs UK  culture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in Germany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seven dimension of culture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HSBC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  <a:p>
            <a:pPr marL="0"/>
            <a:endParaRPr lang="en-US" sz="2000" dirty="0"/>
          </a:p>
        </p:txBody>
      </p:sp>
      <p:pic>
        <p:nvPicPr>
          <p:cNvPr id="9" name="Content Placeholder 8" descr="A person with her chin on her hand&#10;&#10;Description automatically generated">
            <a:extLst>
              <a:ext uri="{FF2B5EF4-FFF2-40B4-BE49-F238E27FC236}">
                <a16:creationId xmlns:a16="http://schemas.microsoft.com/office/drawing/2014/main" id="{91AAB45D-CA86-F644-59C0-ABB6002A249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22" r="12658" b="1"/>
          <a:stretch/>
        </p:blipFill>
        <p:spPr>
          <a:xfrm>
            <a:off x="6096000" y="838013"/>
            <a:ext cx="5234538" cy="5186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68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5EC98418-5672-6B77-E2E2-7D38AD5462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82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B39AC-048A-0C45-24B1-7B2D9093C379}"/>
              </a:ext>
            </a:extLst>
          </p:cNvPr>
          <p:cNvSpPr txBox="1"/>
          <p:nvPr/>
        </p:nvSpPr>
        <p:spPr>
          <a:xfrm>
            <a:off x="7899816" y="539646"/>
            <a:ext cx="4291879" cy="50966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HSBC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leading banking and financial organization which is headquartered in London, England, the UK. It operates businesses in more than 60 countries around the world (HSBC, 2023).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business in Germany. This presentation will show the cultural competency of the UK and Germany so that the company can have a successful business expansion in Germany overcoming the cultural issues.</a:t>
            </a:r>
          </a:p>
        </p:txBody>
      </p:sp>
    </p:spTree>
    <p:extLst>
      <p:ext uri="{BB962C8B-B14F-4D97-AF65-F5344CB8AC3E}">
        <p14:creationId xmlns:p14="http://schemas.microsoft.com/office/powerpoint/2010/main" val="1166739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AC656-1D4D-9E08-FC66-BE5E6D2EC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German Culture vs UK  culture</a:t>
            </a:r>
            <a:br>
              <a:rPr lang="en-GB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B28A9-E22A-C435-CABB-203427BFB9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GERMAN CULTURE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Official Language is German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Ethnic Makeup: Relatively homogeneous country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Structure: Federal parliamentary republic, with a multi-party system and a bicameral legislature, presidency as the head of the state.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981E66-97F4-C587-F543-A361341E3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 CULTURE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Official language is English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while the UK is a more diverse (Ditlmann and Kopf Beck, 2019).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 has constitutional monarchy, with a parliamentary system and a bicameral legislature. The Monarch is considered the head of the state.</a:t>
            </a:r>
          </a:p>
        </p:txBody>
      </p:sp>
    </p:spTree>
    <p:extLst>
      <p:ext uri="{BB962C8B-B14F-4D97-AF65-F5344CB8AC3E}">
        <p14:creationId xmlns:p14="http://schemas.microsoft.com/office/powerpoint/2010/main" val="446468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181723-7A2D-3703-ABF8-D7698B68B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GERMAN CULTURE</a:t>
            </a:r>
            <a:br>
              <a:rPr lang="en-US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6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Germany at a glace</a:t>
            </a:r>
            <a:br>
              <a:rPr lang="en-US" sz="26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(great.gov.uk)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396A7F-011F-D483-5F3F-C5A4413614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084546"/>
            <a:ext cx="11548872" cy="3930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48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E5276-F34B-9964-7781-D56B7DF7C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IN GERMANY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26FE0-7A7B-3914-E21A-3237FBD9A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E4A19CC0-3910-734A-7900-AC4131D492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1817052"/>
            <a:ext cx="1051559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611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F50A9-E210-A51F-0924-ABF1092DE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72624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E68A4D-FD39-9308-4296-8621010AED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726242"/>
            <a:ext cx="10515600" cy="509666"/>
          </a:xfrm>
        </p:spPr>
        <p:txBody>
          <a:bodyPr>
            <a:noAutofit/>
          </a:bodyPr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DIMENSIONS: 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UK &amp; GERMANY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(Hofstede Insights, 2023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07FE5B-F9FD-D65F-0955-903462647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803"/>
            <a:ext cx="12192003" cy="5261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237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531B13-C051-C614-0764-F20E823C48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667"/>
          <a:stretch/>
        </p:blipFill>
        <p:spPr>
          <a:xfrm>
            <a:off x="-659567" y="10"/>
            <a:ext cx="12851567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8616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9C6C51DB-8DEF-8DB1-A5E9-2490AA8DB8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43942" y="643467"/>
            <a:ext cx="9904115" cy="5571065"/>
          </a:xfrm>
          <a:prstGeom prst="rect">
            <a:avLst/>
          </a:prstGeom>
          <a:ln>
            <a:noFill/>
          </a:ln>
        </p:spPr>
      </p:pic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928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C217AA65-A1EB-E1A1-F6AE-3F22A84AC8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43942" y="643467"/>
            <a:ext cx="9904115" cy="5571065"/>
          </a:xfrm>
          <a:prstGeom prst="rect">
            <a:avLst/>
          </a:prstGeom>
          <a:ln>
            <a:noFill/>
          </a:ln>
        </p:spPr>
      </p:pic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397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DBBAD9C8-81ED-3DCC-FEED-348248C8F2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43942" y="643467"/>
            <a:ext cx="9904115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960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220C2-80E6-88EB-E32D-76D849F13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608289" y="0"/>
            <a:ext cx="9144000" cy="78888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599B55-1AB9-3975-21DD-8AE83C94B8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88883"/>
            <a:ext cx="12192001" cy="6069117"/>
          </a:xfrm>
        </p:spPr>
        <p:txBody>
          <a:bodyPr>
            <a:noAutofit/>
          </a:bodyPr>
          <a:lstStyle/>
          <a:p>
            <a:pPr algn="l"/>
            <a:endParaRPr lang="en-GB" sz="12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Bertelsmann (2023) Religion Monitor – How Do Germans Deal with Cultural diversity? [online] www.bertelsmann-stiftung.de. Available at: https://www.bertelsmannstiftung.de/en/our-projects/religion-monitor/projektnachrichten/how-do-germans-deal-with-cultural-diversity/#link-tab-114314-12 [Accessed 14 Nov. 2023].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• Britannica (2017) German Language. In: Encyclopedialike Britannica. [online] Available at: https://www.britannica.com/topic/German-language [Accessed 14 Nov. 2023]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Ditlmann, R.K. and Kopf-Beck, J. (2019) The Meaning of Being German: an Inductive Approach to National Identity. Journal of Social and Political Psychology, 7(1), pp.423– 447.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Expatrio (2022) German Business Culture. [online] expatrio.com. Available at: https://www.expatrio.com/working-germany/german-business-culture [Accessed 14 Nov. 2023]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Goodwille (2018) Differences between German and British Work Culture | Goodwille. [online] Goodwille. Available at: https://goodwille.com/german-british-culture/ [Accessed 14 Nov. 2023]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Great.gov.uk (2023) Exporting guide to Germany, Great.gov.uk. Available at: https://www.great.gov.uk/markets/germany/ (Accessed: 14 November 2023).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Hofstede Insights (2023) Country Comparison Tool. [online] www.hofstede-insights.com. Available at: https://www.hofstede-insights.com/country-comparisontool?countries=germany%2Cunited+kingdom.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HSBC (2023) About HSBC | HSBC in the UK. [online] Hsbc.co.uk. Available at: https://www.about.hsbc.co.uk/. • Komor, M. and Schumann, J. (2015) Cross-Cultural Differences between Poland and Germany in Light of Cultural Dimensions Theory. Gospodarka Narodowa, 275(1), pp.83–102.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Leipglo (2019) The Real Differences between Brits and Germans? [online] The Leipzig Glocal. Available at: https://leipglo.com/2019/05/08/differences-brits-germans/.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Storti, C. (2017) The Art of Doing Business across Cultures. Nicholas Brealey.</a:t>
            </a:r>
          </a:p>
        </p:txBody>
      </p:sp>
    </p:spTree>
    <p:extLst>
      <p:ext uri="{BB962C8B-B14F-4D97-AF65-F5344CB8AC3E}">
        <p14:creationId xmlns:p14="http://schemas.microsoft.com/office/powerpoint/2010/main" val="2024938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689</Words>
  <Application>Microsoft Office PowerPoint</Application>
  <PresentationFormat>Widescreen</PresentationFormat>
  <Paragraphs>52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Meiryo</vt:lpstr>
      <vt:lpstr>Arial</vt:lpstr>
      <vt:lpstr>Calibri</vt:lpstr>
      <vt:lpstr>Calibri Light</vt:lpstr>
      <vt:lpstr>Times New Roman</vt:lpstr>
      <vt:lpstr>Office Theme</vt:lpstr>
      <vt:lpstr>CULTURAL COMPETENCY OF HSBC IN THE UK AND  GERMANY </vt:lpstr>
      <vt:lpstr>CULTURAL COMPETENCY OF HSBC IN THE UK AND  GERMANY </vt:lpstr>
      <vt:lpstr>PowerPoint Presentation</vt:lpstr>
      <vt:lpstr>The German Culture vs UK  culture </vt:lpstr>
      <vt:lpstr>THE GERMAN CULTURE Germany at a glace (great.gov.uk)</vt:lpstr>
      <vt:lpstr>CULTURAL SENSITIVITY IN GERMANY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adriana manda</dc:creator>
  <cp:lastModifiedBy>adriana manda</cp:lastModifiedBy>
  <cp:revision>23</cp:revision>
  <dcterms:created xsi:type="dcterms:W3CDTF">2023-11-12T17:53:11Z</dcterms:created>
  <dcterms:modified xsi:type="dcterms:W3CDTF">2023-11-18T13:41:30Z</dcterms:modified>
</cp:coreProperties>
</file>