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8" r:id="rId3"/>
    <p:sldId id="258" r:id="rId4"/>
    <p:sldId id="270" r:id="rId5"/>
    <p:sldId id="271" r:id="rId6"/>
    <p:sldId id="274" r:id="rId7"/>
    <p:sldId id="275" r:id="rId8"/>
    <p:sldId id="265" r:id="rId9"/>
    <p:sldId id="279" r:id="rId10"/>
    <p:sldId id="27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8E7"/>
    <a:srgbClr val="FF8E34"/>
    <a:srgbClr val="049944"/>
    <a:srgbClr val="BA4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82"/>
    <p:restoredTop sz="95131"/>
  </p:normalViewPr>
  <p:slideViewPr>
    <p:cSldViewPr snapToGrid="0" snapToObjects="1">
      <p:cViewPr varScale="1">
        <p:scale>
          <a:sx n="102" d="100"/>
          <a:sy n="102" d="100"/>
        </p:scale>
        <p:origin x="49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C1134C-CDDB-C849-BA39-DEFDFFD6AF02}" type="datetimeFigureOut">
              <a:rPr lang="en-US" smtClean="0"/>
              <a:t>8/2/22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439AA1-DB81-EB45-9A2A-903B358A2B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132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5C6C8-2C22-DF4D-9AA5-4449D5913E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20A2C6-61AE-0F43-B34E-439651F63A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D65AC-B25A-B14D-8EDD-65325FC0B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306B3-C478-9640-9412-F0DF411F0B1A}" type="datetime1">
              <a:rPr lang="en-GB" smtClean="0"/>
              <a:t>02/08/2022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F9A113-B6B4-EC4A-B744-D60F1343E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00981-4DBF-8C4B-8701-28F27ADDC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288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1CC08-D1B7-AA4A-9DFF-85F18144A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EBF05-EAFA-E84B-AE0B-0E82F4C5E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D2C63-FA87-4742-9B24-8B34C8487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A0411-64D4-CA45-9BDB-349FE849B623}" type="datetime1">
              <a:rPr lang="en-GB" smtClean="0"/>
              <a:t>02/08/2022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7D495-4B44-2347-B39A-97F7FAE6C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EDAC-BF81-274F-B31A-4FF785FA7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344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CE2F6-D9E5-1D4E-B9AC-3D5D88496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8D0A8C-6E7E-D44F-B46E-FC1544D89B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67748-6608-E248-9D05-91CAB81F8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A37A0-8CAB-D741-BF0A-62A122337A59}" type="datetime1">
              <a:rPr lang="en-GB" smtClean="0"/>
              <a:t>02/08/2022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33F54-13A6-0448-BC5F-2AF10ED5C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34020-5DBE-3C4F-AB79-84791F348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228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C4C8B-8861-A94C-B8EC-C6045540E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B7B9B-FC87-5745-B7D6-7C34600622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E8FB66-F743-CB43-9F48-1C74FFF953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C01FAD-27A1-3A4A-BFBE-54FFA9085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55708-A6D1-CC4F-A9AA-0C3B43193DB1}" type="datetime1">
              <a:rPr lang="en-GB" smtClean="0"/>
              <a:t>02/08/2022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1622B2-CD51-D947-92FF-C5ECB693F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898753-7D7F-1349-9B21-33F409331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348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26868-01A3-7F43-B121-AAC1689BB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2248F-BCD0-A44D-BFFB-C31EAA4B2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2726E8-6442-0E48-93F1-EA073E0D8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20E132-FDEC-B94F-BF7F-32E2A75A60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D22BD8-89A2-3341-A31D-9D4D81E2EC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1F024-AC2F-B94A-BA9D-0DEEB1B69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76A7F-4B9B-3E4F-AFD2-E528E496DF5D}" type="datetime1">
              <a:rPr lang="en-GB" smtClean="0"/>
              <a:t>02/08/2022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33621E-E2EF-8F4A-8885-762F6669F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4B4D1F-2E17-C64E-85AF-BE4B24CBE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131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D6BAD-13EB-5542-B93B-4AB419615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AC0C89-662D-9F47-A230-AA5CBC508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67EFF-8ECB-1448-A6C6-D30525B5CEC6}" type="datetime1">
              <a:rPr lang="en-GB" smtClean="0"/>
              <a:t>02/08/2022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DBAF48-DD67-2140-AC3C-553F01BD7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522D7-96D7-AE42-8A3A-E92C0BCF8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606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601610-F088-D643-826E-731BB77E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EBFE2-3AA3-4E44-A4D2-7BEABBE509A6}" type="datetime1">
              <a:rPr lang="en-GB" smtClean="0"/>
              <a:t>02/08/2022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7EBC7E-7DB9-AD4E-A353-A38669BA8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5B2970-EF11-044F-8F3A-4DD895B30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433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7B198-66E0-4A4F-8476-34F9C41ED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6F469-D83B-3249-A3FF-8F6CD81E4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7A6075-17BF-7243-B746-DDD0C82202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58AAF7-B611-3447-9372-E1C25668F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AC616-8B03-B14A-94C1-1DB460A6C8F5}" type="datetime1">
              <a:rPr lang="en-GB" smtClean="0"/>
              <a:t>02/08/2022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317AF-D78A-5848-BC03-3959BCBC6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293C85-E3CA-FF43-ADCD-73463EC1F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553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241C3-DE39-9746-A710-A2B619904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5DEED1-9CF2-B546-8A68-189BA06534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B1B542-7CE7-1F4C-B0DE-1BCE7B1ABC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B7350E-ED62-4847-8054-444E94751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C4FB5-F006-E245-A7A5-BBEA36A8F688}" type="datetime1">
              <a:rPr lang="en-GB" smtClean="0"/>
              <a:t>02/08/2022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C92A9-7F8B-E446-9332-838BFC606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B881E4-884F-5243-9B36-E024239D4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619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11113-0899-F440-84F6-30E696323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A484E2-1F4A-5B4E-8506-566440F85A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66A7FE-99E4-1446-93BF-A6A747494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6654E-A60E-554D-820E-CA06E25BC734}" type="datetime1">
              <a:rPr lang="en-GB" smtClean="0"/>
              <a:t>02/08/2022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1CC43-7D12-DA47-90D9-9E500EBC4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8D2D6-5A9A-8C4E-8B8B-7B8842793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655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0AE4F3-2918-8E42-BC02-F0E17C42FD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5558E8-1291-3941-B309-C7ECE77ED9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742EE-5F9D-194B-B195-157C86815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4148E-5399-EB4C-BA91-8F2CA3621522}" type="datetime1">
              <a:rPr lang="en-GB" smtClean="0"/>
              <a:t>02/08/2022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FB725-6575-974A-A1E5-1EBF0866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2F56C0-2E7B-084E-9B24-DF50FB46B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361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71958B-A50F-874F-A515-7D1A6F4F0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D710D5-F919-064C-B138-80D42336A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00BA5-3737-1849-8EA2-577AD67F13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B857E-B81A-314E-8700-89406C4617CE}" type="datetime1">
              <a:rPr lang="en-GB" smtClean="0"/>
              <a:t>02/08/2022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89C21-45B4-8547-A9C0-214143BF78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A16240-065C-9548-852A-3ACC3071A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A10778-3456-D64E-B111-9206A0D2B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882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g/gantt-chart.asp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thefalstaffincanterbur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29398BB-6F62-472B-88B2-8D942FEB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5950B-1304-DB42-AF35-59FE464E20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5692" y="1618937"/>
            <a:ext cx="4887029" cy="4473883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Management Plan</a:t>
            </a: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2738A5C-A1C0-481D-A59A-EB3207079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313" y="617363"/>
            <a:ext cx="6122676" cy="5475458"/>
          </a:xfrm>
          <a:custGeom>
            <a:avLst/>
            <a:gdLst>
              <a:gd name="connsiteX0" fmla="*/ 3697237 w 6122676"/>
              <a:gd name="connsiteY0" fmla="*/ 2503039 h 5475458"/>
              <a:gd name="connsiteX1" fmla="*/ 5157717 w 6122676"/>
              <a:gd name="connsiteY1" fmla="*/ 2503039 h 5475458"/>
              <a:gd name="connsiteX2" fmla="*/ 5366357 w 6122676"/>
              <a:gd name="connsiteY2" fmla="*/ 2619016 h 5475458"/>
              <a:gd name="connsiteX3" fmla="*/ 6096596 w 6122676"/>
              <a:gd name="connsiteY3" fmla="*/ 3868978 h 5475458"/>
              <a:gd name="connsiteX4" fmla="*/ 6096596 w 6122676"/>
              <a:gd name="connsiteY4" fmla="*/ 4109521 h 5475458"/>
              <a:gd name="connsiteX5" fmla="*/ 5366357 w 6122676"/>
              <a:gd name="connsiteY5" fmla="*/ 5359483 h 5475458"/>
              <a:gd name="connsiteX6" fmla="*/ 5157717 w 6122676"/>
              <a:gd name="connsiteY6" fmla="*/ 5475458 h 5475458"/>
              <a:gd name="connsiteX7" fmla="*/ 3697237 w 6122676"/>
              <a:gd name="connsiteY7" fmla="*/ 5475458 h 5475458"/>
              <a:gd name="connsiteX8" fmla="*/ 3488597 w 6122676"/>
              <a:gd name="connsiteY8" fmla="*/ 5359483 h 5475458"/>
              <a:gd name="connsiteX9" fmla="*/ 2758358 w 6122676"/>
              <a:gd name="connsiteY9" fmla="*/ 4109521 h 5475458"/>
              <a:gd name="connsiteX10" fmla="*/ 2758358 w 6122676"/>
              <a:gd name="connsiteY10" fmla="*/ 3868978 h 5475458"/>
              <a:gd name="connsiteX11" fmla="*/ 3488597 w 6122676"/>
              <a:gd name="connsiteY11" fmla="*/ 2619016 h 5475458"/>
              <a:gd name="connsiteX12" fmla="*/ 3697237 w 6122676"/>
              <a:gd name="connsiteY12" fmla="*/ 2503039 h 5475458"/>
              <a:gd name="connsiteX13" fmla="*/ 5087889 w 6122676"/>
              <a:gd name="connsiteY13" fmla="*/ 880798 h 5475458"/>
              <a:gd name="connsiteX14" fmla="*/ 5602872 w 6122676"/>
              <a:gd name="connsiteY14" fmla="*/ 880798 h 5475458"/>
              <a:gd name="connsiteX15" fmla="*/ 5682956 w 6122676"/>
              <a:gd name="connsiteY15" fmla="*/ 927340 h 5475458"/>
              <a:gd name="connsiteX16" fmla="*/ 5939892 w 6122676"/>
              <a:gd name="connsiteY16" fmla="*/ 1371716 h 5475458"/>
              <a:gd name="connsiteX17" fmla="*/ 5939892 w 6122676"/>
              <a:gd name="connsiteY17" fmla="*/ 1462586 h 5475458"/>
              <a:gd name="connsiteX18" fmla="*/ 5682956 w 6122676"/>
              <a:gd name="connsiteY18" fmla="*/ 1906962 h 5475458"/>
              <a:gd name="connsiteX19" fmla="*/ 5602872 w 6122676"/>
              <a:gd name="connsiteY19" fmla="*/ 1953505 h 5475458"/>
              <a:gd name="connsiteX20" fmla="*/ 5087889 w 6122676"/>
              <a:gd name="connsiteY20" fmla="*/ 1953505 h 5475458"/>
              <a:gd name="connsiteX21" fmla="*/ 5008916 w 6122676"/>
              <a:gd name="connsiteY21" fmla="*/ 1906962 h 5475458"/>
              <a:gd name="connsiteX22" fmla="*/ 4750868 w 6122676"/>
              <a:gd name="connsiteY22" fmla="*/ 1462586 h 5475458"/>
              <a:gd name="connsiteX23" fmla="*/ 4750868 w 6122676"/>
              <a:gd name="connsiteY23" fmla="*/ 1371716 h 5475458"/>
              <a:gd name="connsiteX24" fmla="*/ 5008916 w 6122676"/>
              <a:gd name="connsiteY24" fmla="*/ 927340 h 5475458"/>
              <a:gd name="connsiteX25" fmla="*/ 5087889 w 6122676"/>
              <a:gd name="connsiteY25" fmla="*/ 880798 h 5475458"/>
              <a:gd name="connsiteX26" fmla="*/ 1437823 w 6122676"/>
              <a:gd name="connsiteY26" fmla="*/ 0 h 5475458"/>
              <a:gd name="connsiteX27" fmla="*/ 3556238 w 6122676"/>
              <a:gd name="connsiteY27" fmla="*/ 0 h 5475458"/>
              <a:gd name="connsiteX28" fmla="*/ 3885668 w 6122676"/>
              <a:gd name="connsiteY28" fmla="*/ 191458 h 5475458"/>
              <a:gd name="connsiteX29" fmla="*/ 4942588 w 6122676"/>
              <a:gd name="connsiteY29" fmla="*/ 2019425 h 5475458"/>
              <a:gd name="connsiteX30" fmla="*/ 4981194 w 6122676"/>
              <a:gd name="connsiteY30" fmla="*/ 2302766 h 5475458"/>
              <a:gd name="connsiteX31" fmla="*/ 4958806 w 6122676"/>
              <a:gd name="connsiteY31" fmla="*/ 2355223 h 5475458"/>
              <a:gd name="connsiteX32" fmla="*/ 4944721 w 6122676"/>
              <a:gd name="connsiteY32" fmla="*/ 2355223 h 5475458"/>
              <a:gd name="connsiteX33" fmla="*/ 3624769 w 6122676"/>
              <a:gd name="connsiteY33" fmla="*/ 2355223 h 5475458"/>
              <a:gd name="connsiteX34" fmla="*/ 3395379 w 6122676"/>
              <a:gd name="connsiteY34" fmla="*/ 2482734 h 5475458"/>
              <a:gd name="connsiteX35" fmla="*/ 2592510 w 6122676"/>
              <a:gd name="connsiteY35" fmla="*/ 3857016 h 5475458"/>
              <a:gd name="connsiteX36" fmla="*/ 2592510 w 6122676"/>
              <a:gd name="connsiteY36" fmla="*/ 4121483 h 5475458"/>
              <a:gd name="connsiteX37" fmla="*/ 2735404 w 6122676"/>
              <a:gd name="connsiteY37" fmla="*/ 4366076 h 5475458"/>
              <a:gd name="connsiteX38" fmla="*/ 2762612 w 6122676"/>
              <a:gd name="connsiteY38" fmla="*/ 4412648 h 5475458"/>
              <a:gd name="connsiteX39" fmla="*/ 2648495 w 6122676"/>
              <a:gd name="connsiteY39" fmla="*/ 4412648 h 5475458"/>
              <a:gd name="connsiteX40" fmla="*/ 1437823 w 6122676"/>
              <a:gd name="connsiteY40" fmla="*/ 4412648 h 5475458"/>
              <a:gd name="connsiteX41" fmla="*/ 1112968 w 6122676"/>
              <a:gd name="connsiteY41" fmla="*/ 4221190 h 5475458"/>
              <a:gd name="connsiteX42" fmla="*/ 51474 w 6122676"/>
              <a:gd name="connsiteY42" fmla="*/ 2393224 h 5475458"/>
              <a:gd name="connsiteX43" fmla="*/ 51474 w 6122676"/>
              <a:gd name="connsiteY43" fmla="*/ 2019425 h 5475458"/>
              <a:gd name="connsiteX44" fmla="*/ 1112968 w 6122676"/>
              <a:gd name="connsiteY44" fmla="*/ 191458 h 5475458"/>
              <a:gd name="connsiteX45" fmla="*/ 1437823 w 6122676"/>
              <a:gd name="connsiteY45" fmla="*/ 0 h 54754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6122676" h="5475458">
                <a:moveTo>
                  <a:pt x="3697237" y="2503039"/>
                </a:moveTo>
                <a:cubicBezTo>
                  <a:pt x="5157717" y="2503039"/>
                  <a:pt x="5157717" y="2503039"/>
                  <a:pt x="5157717" y="2503039"/>
                </a:cubicBezTo>
                <a:cubicBezTo>
                  <a:pt x="5231610" y="2503039"/>
                  <a:pt x="5327237" y="2554585"/>
                  <a:pt x="5366357" y="2619016"/>
                </a:cubicBezTo>
                <a:cubicBezTo>
                  <a:pt x="6096596" y="3868978"/>
                  <a:pt x="6096596" y="3868978"/>
                  <a:pt x="6096596" y="3868978"/>
                </a:cubicBezTo>
                <a:cubicBezTo>
                  <a:pt x="6131370" y="3937705"/>
                  <a:pt x="6131370" y="4040794"/>
                  <a:pt x="6096596" y="4109521"/>
                </a:cubicBezTo>
                <a:cubicBezTo>
                  <a:pt x="5366357" y="5359483"/>
                  <a:pt x="5366357" y="5359483"/>
                  <a:pt x="5366357" y="5359483"/>
                </a:cubicBezTo>
                <a:cubicBezTo>
                  <a:pt x="5327237" y="5423914"/>
                  <a:pt x="5231610" y="5475458"/>
                  <a:pt x="5157717" y="5475458"/>
                </a:cubicBezTo>
                <a:lnTo>
                  <a:pt x="3697237" y="5475458"/>
                </a:lnTo>
                <a:cubicBezTo>
                  <a:pt x="3618997" y="5475458"/>
                  <a:pt x="3523371" y="5423914"/>
                  <a:pt x="3488597" y="5359483"/>
                </a:cubicBezTo>
                <a:cubicBezTo>
                  <a:pt x="2758358" y="4109521"/>
                  <a:pt x="2758358" y="4109521"/>
                  <a:pt x="2758358" y="4109521"/>
                </a:cubicBezTo>
                <a:cubicBezTo>
                  <a:pt x="2719237" y="4040794"/>
                  <a:pt x="2719237" y="3937705"/>
                  <a:pt x="2758358" y="3868978"/>
                </a:cubicBezTo>
                <a:cubicBezTo>
                  <a:pt x="3488597" y="2619016"/>
                  <a:pt x="3488597" y="2619016"/>
                  <a:pt x="3488597" y="2619016"/>
                </a:cubicBezTo>
                <a:cubicBezTo>
                  <a:pt x="3523371" y="2554585"/>
                  <a:pt x="3618997" y="2503039"/>
                  <a:pt x="3697237" y="2503039"/>
                </a:cubicBezTo>
                <a:close/>
                <a:moveTo>
                  <a:pt x="5087889" y="880798"/>
                </a:moveTo>
                <a:cubicBezTo>
                  <a:pt x="5087889" y="880798"/>
                  <a:pt x="5087889" y="880798"/>
                  <a:pt x="5602872" y="880798"/>
                </a:cubicBezTo>
                <a:cubicBezTo>
                  <a:pt x="5636241" y="880798"/>
                  <a:pt x="5666272" y="898528"/>
                  <a:pt x="5682956" y="927340"/>
                </a:cubicBezTo>
                <a:cubicBezTo>
                  <a:pt x="5682956" y="927340"/>
                  <a:pt x="5682956" y="927340"/>
                  <a:pt x="5939892" y="1371716"/>
                </a:cubicBezTo>
                <a:cubicBezTo>
                  <a:pt x="5956576" y="1399421"/>
                  <a:pt x="5956576" y="1434882"/>
                  <a:pt x="5939892" y="1462586"/>
                </a:cubicBezTo>
                <a:cubicBezTo>
                  <a:pt x="5939892" y="1462586"/>
                  <a:pt x="5939892" y="1462586"/>
                  <a:pt x="5682956" y="1906962"/>
                </a:cubicBezTo>
                <a:cubicBezTo>
                  <a:pt x="5666272" y="1935775"/>
                  <a:pt x="5636241" y="1953505"/>
                  <a:pt x="5602872" y="1953505"/>
                </a:cubicBezTo>
                <a:cubicBezTo>
                  <a:pt x="5602872" y="1953505"/>
                  <a:pt x="5602872" y="1953505"/>
                  <a:pt x="5087889" y="1953505"/>
                </a:cubicBezTo>
                <a:cubicBezTo>
                  <a:pt x="5055632" y="1953505"/>
                  <a:pt x="5024489" y="1935775"/>
                  <a:pt x="5008916" y="1906962"/>
                </a:cubicBezTo>
                <a:cubicBezTo>
                  <a:pt x="5008916" y="1906962"/>
                  <a:pt x="5008916" y="1906962"/>
                  <a:pt x="4750868" y="1462586"/>
                </a:cubicBezTo>
                <a:cubicBezTo>
                  <a:pt x="4734184" y="1434882"/>
                  <a:pt x="4734184" y="1399421"/>
                  <a:pt x="4750868" y="1371716"/>
                </a:cubicBezTo>
                <a:cubicBezTo>
                  <a:pt x="4750868" y="1371716"/>
                  <a:pt x="4750868" y="1371716"/>
                  <a:pt x="5008916" y="927340"/>
                </a:cubicBezTo>
                <a:cubicBezTo>
                  <a:pt x="5024489" y="898528"/>
                  <a:pt x="5055632" y="880798"/>
                  <a:pt x="5087889" y="880798"/>
                </a:cubicBezTo>
                <a:close/>
                <a:moveTo>
                  <a:pt x="1437823" y="0"/>
                </a:moveTo>
                <a:cubicBezTo>
                  <a:pt x="1437823" y="0"/>
                  <a:pt x="1437823" y="0"/>
                  <a:pt x="3556238" y="0"/>
                </a:cubicBezTo>
                <a:cubicBezTo>
                  <a:pt x="3693500" y="0"/>
                  <a:pt x="3817038" y="72936"/>
                  <a:pt x="3885668" y="191458"/>
                </a:cubicBezTo>
                <a:cubicBezTo>
                  <a:pt x="3885668" y="191458"/>
                  <a:pt x="3885668" y="191458"/>
                  <a:pt x="4942588" y="2019425"/>
                </a:cubicBezTo>
                <a:cubicBezTo>
                  <a:pt x="4994062" y="2104897"/>
                  <a:pt x="5006931" y="2208319"/>
                  <a:pt x="4981194" y="2302766"/>
                </a:cubicBezTo>
                <a:lnTo>
                  <a:pt x="4958806" y="2355223"/>
                </a:lnTo>
                <a:lnTo>
                  <a:pt x="4944721" y="2355223"/>
                </a:lnTo>
                <a:cubicBezTo>
                  <a:pt x="4722442" y="2355223"/>
                  <a:pt x="4327280" y="2355223"/>
                  <a:pt x="3624769" y="2355223"/>
                </a:cubicBezTo>
                <a:cubicBezTo>
                  <a:pt x="3538748" y="2355223"/>
                  <a:pt x="3433611" y="2411895"/>
                  <a:pt x="3395379" y="2482734"/>
                </a:cubicBezTo>
                <a:cubicBezTo>
                  <a:pt x="3395379" y="2482734"/>
                  <a:pt x="3395379" y="2482734"/>
                  <a:pt x="2592510" y="3857016"/>
                </a:cubicBezTo>
                <a:cubicBezTo>
                  <a:pt x="2549498" y="3932578"/>
                  <a:pt x="2549498" y="4045920"/>
                  <a:pt x="2592510" y="4121483"/>
                </a:cubicBezTo>
                <a:cubicBezTo>
                  <a:pt x="2592510" y="4121483"/>
                  <a:pt x="2592510" y="4121483"/>
                  <a:pt x="2735404" y="4366076"/>
                </a:cubicBezTo>
                <a:lnTo>
                  <a:pt x="2762612" y="4412648"/>
                </a:lnTo>
                <a:lnTo>
                  <a:pt x="2648495" y="4412648"/>
                </a:lnTo>
                <a:cubicBezTo>
                  <a:pt x="2352185" y="4412648"/>
                  <a:pt x="1959152" y="4412648"/>
                  <a:pt x="1437823" y="4412648"/>
                </a:cubicBezTo>
                <a:cubicBezTo>
                  <a:pt x="1305136" y="4412648"/>
                  <a:pt x="1177025" y="4339712"/>
                  <a:pt x="1112968" y="4221190"/>
                </a:cubicBezTo>
                <a:cubicBezTo>
                  <a:pt x="1112968" y="4221190"/>
                  <a:pt x="1112968" y="4221190"/>
                  <a:pt x="51474" y="2393224"/>
                </a:cubicBezTo>
                <a:cubicBezTo>
                  <a:pt x="-17158" y="2279261"/>
                  <a:pt x="-17158" y="2133388"/>
                  <a:pt x="51474" y="2019425"/>
                </a:cubicBezTo>
                <a:cubicBezTo>
                  <a:pt x="51474" y="2019425"/>
                  <a:pt x="51474" y="2019425"/>
                  <a:pt x="1112968" y="191458"/>
                </a:cubicBezTo>
                <a:cubicBezTo>
                  <a:pt x="1177025" y="72936"/>
                  <a:pt x="1305136" y="0"/>
                  <a:pt x="1437823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D623916D-9F55-5241-8FD9-8738C45D67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7016" y="4077487"/>
            <a:ext cx="2611439" cy="1044575"/>
          </a:xfrm>
          <a:prstGeom prst="rect">
            <a:avLst/>
          </a:prstGeom>
        </p:spPr>
      </p:pic>
      <p:pic>
        <p:nvPicPr>
          <p:cNvPr id="5" name="Picture 4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71023988-110E-EB49-8930-47B7C9A5E0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0810" y="910363"/>
            <a:ext cx="2661749" cy="2954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8735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F4ABE2-381B-4B67-9C0F-27FFD64F7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4AA509EC-4C56-4A74-A517-3ECD04C3F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82070" y="2355786"/>
            <a:ext cx="7341665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DF2CC-3BAD-D837-4361-297CF2590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3952" y="1517016"/>
            <a:ext cx="6162898" cy="2439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b="1" kern="1200" dirty="0">
                <a:solidFill>
                  <a:schemeClr val="accent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of Falstaff  Hotel  App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F625E7-B01E-C26C-6A50-AB170C80FD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9045" y="4121322"/>
            <a:ext cx="6100183" cy="15403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Presented by: </a:t>
            </a:r>
          </a:p>
          <a:p>
            <a:r>
              <a:rPr lang="en-US" sz="2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Justin </a:t>
            </a:r>
            <a:r>
              <a:rPr lang="en-US" sz="2000" kern="120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Sanches</a:t>
            </a:r>
            <a:r>
              <a:rPr lang="en-US" sz="2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2029870</a:t>
            </a:r>
          </a:p>
          <a:p>
            <a:r>
              <a:rPr lang="en-US" sz="20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Terry Walcott</a:t>
            </a: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6FBC94C7-2F0E-4FBA-B442-0E0296AAA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82070" y="1654168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6CF43A2F-2E6F-44F4-A006-A10CF1DCB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16808" y="1311136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7">
            <a:extLst>
              <a:ext uri="{FF2B5EF4-FFF2-40B4-BE49-F238E27FC236}">
                <a16:creationId xmlns:a16="http://schemas.microsoft.com/office/drawing/2014/main" id="{F83DA5F0-0D4C-4E74-8A5C-F6CBD391F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16808" y="1126737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7798713-AB3F-41E3-8CE3-1C1FBCF7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528" y="1120021"/>
            <a:ext cx="3268481" cy="3509529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7D168DA6-4266-BC30-8FEE-62E59F867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585" y="3221254"/>
            <a:ext cx="2961361" cy="1184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096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7D14FA-59B3-1944-9CCE-05DC1ECBC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8752" y="465537"/>
            <a:ext cx="9190134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78C46145-A6EA-6640-BF71-7EF0B6982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6289" y="4392726"/>
            <a:ext cx="3612994" cy="144519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A1A77-F993-7848-8E91-6166DCB38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8752" y="1645403"/>
            <a:ext cx="7279691" cy="419252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Scope &amp; Deliverables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Proposal Schedule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Proposal Resources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Management Plan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Communication Plan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the project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52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C9C6F-E455-9A2A-4801-7BC617568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945" y="479493"/>
            <a:ext cx="10870855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Scope &amp; Deliverables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485B9-C509-8DE0-BF85-6F257B404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8732" y="1800184"/>
            <a:ext cx="6173353" cy="36910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a completion, this App will allow: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check in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Generate a QR Code 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Check out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Generate Invoice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feedback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B6B1EF2B-0A5F-6373-BA3E-A824FC0A6E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30580" y="1929600"/>
            <a:ext cx="2580424" cy="355680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9E8B22A-E3E0-39BC-EC2B-35C538255FBC}"/>
              </a:ext>
            </a:extLst>
          </p:cNvPr>
          <p:cNvSpPr txBox="1"/>
          <p:nvPr/>
        </p:nvSpPr>
        <p:spPr>
          <a:xfrm>
            <a:off x="3708533" y="5721998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Source: Falstaff Website</a:t>
            </a:r>
          </a:p>
        </p:txBody>
      </p:sp>
    </p:spTree>
    <p:extLst>
      <p:ext uri="{BB962C8B-B14F-4D97-AF65-F5344CB8AC3E}">
        <p14:creationId xmlns:p14="http://schemas.microsoft.com/office/powerpoint/2010/main" val="345453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CBE00-4C19-43F2-5D98-E54784C7B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3263" y="430011"/>
            <a:ext cx="5778508" cy="952884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Schedule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0" name="Table 11">
            <a:extLst>
              <a:ext uri="{FF2B5EF4-FFF2-40B4-BE49-F238E27FC236}">
                <a16:creationId xmlns:a16="http://schemas.microsoft.com/office/drawing/2014/main" id="{FAC6F592-70BB-1D6C-08B9-F67FB13053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5587067"/>
              </p:ext>
            </p:extLst>
          </p:nvPr>
        </p:nvGraphicFramePr>
        <p:xfrm>
          <a:off x="-12526" y="1346545"/>
          <a:ext cx="12192000" cy="5497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4686">
                  <a:extLst>
                    <a:ext uri="{9D8B030D-6E8A-4147-A177-3AD203B41FA5}">
                      <a16:colId xmlns:a16="http://schemas.microsoft.com/office/drawing/2014/main" val="1710863104"/>
                    </a:ext>
                  </a:extLst>
                </a:gridCol>
                <a:gridCol w="1014608">
                  <a:extLst>
                    <a:ext uri="{9D8B030D-6E8A-4147-A177-3AD203B41FA5}">
                      <a16:colId xmlns:a16="http://schemas.microsoft.com/office/drawing/2014/main" val="2868663032"/>
                    </a:ext>
                  </a:extLst>
                </a:gridCol>
                <a:gridCol w="1227551">
                  <a:extLst>
                    <a:ext uri="{9D8B030D-6E8A-4147-A177-3AD203B41FA5}">
                      <a16:colId xmlns:a16="http://schemas.microsoft.com/office/drawing/2014/main" val="3143872452"/>
                    </a:ext>
                  </a:extLst>
                </a:gridCol>
                <a:gridCol w="1114816">
                  <a:extLst>
                    <a:ext uri="{9D8B030D-6E8A-4147-A177-3AD203B41FA5}">
                      <a16:colId xmlns:a16="http://schemas.microsoft.com/office/drawing/2014/main" val="1952456718"/>
                    </a:ext>
                  </a:extLst>
                </a:gridCol>
                <a:gridCol w="1102291">
                  <a:extLst>
                    <a:ext uri="{9D8B030D-6E8A-4147-A177-3AD203B41FA5}">
                      <a16:colId xmlns:a16="http://schemas.microsoft.com/office/drawing/2014/main" val="2421547106"/>
                    </a:ext>
                  </a:extLst>
                </a:gridCol>
                <a:gridCol w="1139868">
                  <a:extLst>
                    <a:ext uri="{9D8B030D-6E8A-4147-A177-3AD203B41FA5}">
                      <a16:colId xmlns:a16="http://schemas.microsoft.com/office/drawing/2014/main" val="56603287"/>
                    </a:ext>
                  </a:extLst>
                </a:gridCol>
                <a:gridCol w="1177447">
                  <a:extLst>
                    <a:ext uri="{9D8B030D-6E8A-4147-A177-3AD203B41FA5}">
                      <a16:colId xmlns:a16="http://schemas.microsoft.com/office/drawing/2014/main" val="2928851859"/>
                    </a:ext>
                  </a:extLst>
                </a:gridCol>
                <a:gridCol w="1052186">
                  <a:extLst>
                    <a:ext uri="{9D8B030D-6E8A-4147-A177-3AD203B41FA5}">
                      <a16:colId xmlns:a16="http://schemas.microsoft.com/office/drawing/2014/main" val="775662470"/>
                    </a:ext>
                  </a:extLst>
                </a:gridCol>
                <a:gridCol w="1064712">
                  <a:extLst>
                    <a:ext uri="{9D8B030D-6E8A-4147-A177-3AD203B41FA5}">
                      <a16:colId xmlns:a16="http://schemas.microsoft.com/office/drawing/2014/main" val="4013190503"/>
                    </a:ext>
                  </a:extLst>
                </a:gridCol>
                <a:gridCol w="1043835">
                  <a:extLst>
                    <a:ext uri="{9D8B030D-6E8A-4147-A177-3AD203B41FA5}">
                      <a16:colId xmlns:a16="http://schemas.microsoft.com/office/drawing/2014/main" val="2004442641"/>
                    </a:ext>
                  </a:extLst>
                </a:gridCol>
              </a:tblGrid>
              <a:tr h="561287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FF0000"/>
                          </a:solidFill>
                        </a:rPr>
                        <a:t>Task/Time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1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2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3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4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5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6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7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8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Month 9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1289705"/>
                  </a:ext>
                </a:extLst>
              </a:tr>
              <a:tr h="556739"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Getting Quote from a Software Company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803439"/>
                  </a:ext>
                </a:extLst>
              </a:tr>
              <a:tr h="556739"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Hiring a Software Company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6733901"/>
                  </a:ext>
                </a:extLst>
              </a:tr>
              <a:tr h="5567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Get Quote from a Locker Company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7072309"/>
                  </a:ext>
                </a:extLst>
              </a:tr>
              <a:tr h="556739"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Sealing Deal with Lock Company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1340435"/>
                  </a:ext>
                </a:extLst>
              </a:tr>
              <a:tr h="5567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Meeting with Software Company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0899349"/>
                  </a:ext>
                </a:extLst>
              </a:tr>
              <a:tr h="524379"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Software Development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6578467"/>
                  </a:ext>
                </a:extLst>
              </a:tr>
              <a:tr h="471052"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Locker Installation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872680"/>
                  </a:ext>
                </a:extLst>
              </a:tr>
              <a:tr h="497970"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Software Testing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504433"/>
                  </a:ext>
                </a:extLst>
              </a:tr>
              <a:tr h="659473"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Launch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3739123"/>
                  </a:ext>
                </a:extLst>
              </a:tr>
            </a:tbl>
          </a:graphicData>
        </a:graphic>
      </p:graphicFrame>
      <p:sp>
        <p:nvSpPr>
          <p:cNvPr id="19" name="Pentagon 18">
            <a:extLst>
              <a:ext uri="{FF2B5EF4-FFF2-40B4-BE49-F238E27FC236}">
                <a16:creationId xmlns:a16="http://schemas.microsoft.com/office/drawing/2014/main" id="{D9F450EF-5688-4044-4695-98A4179A5DC8}"/>
              </a:ext>
            </a:extLst>
          </p:cNvPr>
          <p:cNvSpPr/>
          <p:nvPr/>
        </p:nvSpPr>
        <p:spPr>
          <a:xfrm>
            <a:off x="2342366" y="2154477"/>
            <a:ext cx="889349" cy="14495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Pentagon 20">
            <a:extLst>
              <a:ext uri="{FF2B5EF4-FFF2-40B4-BE49-F238E27FC236}">
                <a16:creationId xmlns:a16="http://schemas.microsoft.com/office/drawing/2014/main" id="{E10B1378-70A8-AF7C-E924-7F91D5FA8045}"/>
              </a:ext>
            </a:extLst>
          </p:cNvPr>
          <p:cNvSpPr/>
          <p:nvPr/>
        </p:nvSpPr>
        <p:spPr>
          <a:xfrm>
            <a:off x="3231715" y="2706998"/>
            <a:ext cx="511548" cy="14495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Pentagon 21">
            <a:extLst>
              <a:ext uri="{FF2B5EF4-FFF2-40B4-BE49-F238E27FC236}">
                <a16:creationId xmlns:a16="http://schemas.microsoft.com/office/drawing/2014/main" id="{49C28F4F-78AB-E807-D62E-1FC359D9B183}"/>
              </a:ext>
            </a:extLst>
          </p:cNvPr>
          <p:cNvSpPr/>
          <p:nvPr/>
        </p:nvSpPr>
        <p:spPr>
          <a:xfrm>
            <a:off x="2342366" y="3220783"/>
            <a:ext cx="889349" cy="14495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Pentagon 22">
            <a:extLst>
              <a:ext uri="{FF2B5EF4-FFF2-40B4-BE49-F238E27FC236}">
                <a16:creationId xmlns:a16="http://schemas.microsoft.com/office/drawing/2014/main" id="{F538B5F3-BFB0-B2A4-E14B-D1D7393D598B}"/>
              </a:ext>
            </a:extLst>
          </p:cNvPr>
          <p:cNvSpPr/>
          <p:nvPr/>
        </p:nvSpPr>
        <p:spPr>
          <a:xfrm>
            <a:off x="5148197" y="4876515"/>
            <a:ext cx="4421688" cy="14495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Pentagon 23">
            <a:extLst>
              <a:ext uri="{FF2B5EF4-FFF2-40B4-BE49-F238E27FC236}">
                <a16:creationId xmlns:a16="http://schemas.microsoft.com/office/drawing/2014/main" id="{D5983A37-210A-D85F-E5A7-D0FC9AF166E4}"/>
              </a:ext>
            </a:extLst>
          </p:cNvPr>
          <p:cNvSpPr/>
          <p:nvPr/>
        </p:nvSpPr>
        <p:spPr>
          <a:xfrm>
            <a:off x="3743263" y="4346688"/>
            <a:ext cx="1404934" cy="14495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Pentagon 24">
            <a:extLst>
              <a:ext uri="{FF2B5EF4-FFF2-40B4-BE49-F238E27FC236}">
                <a16:creationId xmlns:a16="http://schemas.microsoft.com/office/drawing/2014/main" id="{1CFE9DB9-C1BE-A95E-5069-A3954749CDD3}"/>
              </a:ext>
            </a:extLst>
          </p:cNvPr>
          <p:cNvSpPr/>
          <p:nvPr/>
        </p:nvSpPr>
        <p:spPr>
          <a:xfrm>
            <a:off x="9574151" y="4337143"/>
            <a:ext cx="308883" cy="157516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Pentagon 25">
            <a:extLst>
              <a:ext uri="{FF2B5EF4-FFF2-40B4-BE49-F238E27FC236}">
                <a16:creationId xmlns:a16="http://schemas.microsoft.com/office/drawing/2014/main" id="{1BF158AF-EEF3-02A0-BA76-6915B3376486}"/>
              </a:ext>
            </a:extLst>
          </p:cNvPr>
          <p:cNvSpPr/>
          <p:nvPr/>
        </p:nvSpPr>
        <p:spPr>
          <a:xfrm flipV="1">
            <a:off x="11699310" y="6438377"/>
            <a:ext cx="233995" cy="157028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Pentagon 26">
            <a:extLst>
              <a:ext uri="{FF2B5EF4-FFF2-40B4-BE49-F238E27FC236}">
                <a16:creationId xmlns:a16="http://schemas.microsoft.com/office/drawing/2014/main" id="{7A11D493-0FA0-80A4-3E8E-95A2FAFA5B61}"/>
              </a:ext>
            </a:extLst>
          </p:cNvPr>
          <p:cNvSpPr/>
          <p:nvPr/>
        </p:nvSpPr>
        <p:spPr>
          <a:xfrm>
            <a:off x="10296395" y="5908630"/>
            <a:ext cx="1252602" cy="179019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Pentagon 27">
            <a:extLst>
              <a:ext uri="{FF2B5EF4-FFF2-40B4-BE49-F238E27FC236}">
                <a16:creationId xmlns:a16="http://schemas.microsoft.com/office/drawing/2014/main" id="{FB6862E4-BADE-BB4C-364B-321C9170CCCF}"/>
              </a:ext>
            </a:extLst>
          </p:cNvPr>
          <p:cNvSpPr/>
          <p:nvPr/>
        </p:nvSpPr>
        <p:spPr>
          <a:xfrm>
            <a:off x="11933305" y="7629582"/>
            <a:ext cx="162838" cy="14495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Pentagon 28">
            <a:extLst>
              <a:ext uri="{FF2B5EF4-FFF2-40B4-BE49-F238E27FC236}">
                <a16:creationId xmlns:a16="http://schemas.microsoft.com/office/drawing/2014/main" id="{50E7ACFA-D5E5-7CC3-E3A0-C3DDE4C7881D}"/>
              </a:ext>
            </a:extLst>
          </p:cNvPr>
          <p:cNvSpPr/>
          <p:nvPr/>
        </p:nvSpPr>
        <p:spPr>
          <a:xfrm>
            <a:off x="9883034" y="5411193"/>
            <a:ext cx="413361" cy="17902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Pentagon 29">
            <a:extLst>
              <a:ext uri="{FF2B5EF4-FFF2-40B4-BE49-F238E27FC236}">
                <a16:creationId xmlns:a16="http://schemas.microsoft.com/office/drawing/2014/main" id="{B04851C4-78AF-6D33-88C2-F412DEF8A501}"/>
              </a:ext>
            </a:extLst>
          </p:cNvPr>
          <p:cNvSpPr/>
          <p:nvPr/>
        </p:nvSpPr>
        <p:spPr>
          <a:xfrm>
            <a:off x="3285985" y="3768484"/>
            <a:ext cx="457278" cy="131063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71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CBE00-4C19-43F2-5D98-E54784C7B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7473" y="283113"/>
            <a:ext cx="5216522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Resource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061DF337-0425-31B7-C4F4-0FDF84DDB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6339" y="6042424"/>
            <a:ext cx="2104372" cy="68177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effectLst>
            <a:reflection endPos="15889" dir="5400000" sy="-100000" algn="bl" rotWithShape="0"/>
            <a:softEdge rad="102559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6758A3-F4FB-358B-28E3-9669C85EA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6075" y="1493135"/>
            <a:ext cx="10277725" cy="4683828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Budget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Development - £10000.00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 door locks - £3000.00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Expenses £4000.00</a:t>
            </a:r>
          </a:p>
          <a:p>
            <a:pPr marL="457200" lvl="1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Personnel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Software company – Outsource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Door Locks Supplier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door Locks installer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project manager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team member - Training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668338" lvl="1" indent="-62230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804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CBE00-4C19-43F2-5D98-E54784C7B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414278"/>
            <a:ext cx="7192836" cy="1511112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Management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6" name="Picture 25" descr="Text&#10;&#10;Description automatically generated">
            <a:extLst>
              <a:ext uri="{FF2B5EF4-FFF2-40B4-BE49-F238E27FC236}">
                <a16:creationId xmlns:a16="http://schemas.microsoft.com/office/drawing/2014/main" id="{0E3F2C16-B3B7-C2E4-70A1-ED024380F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6339" y="6042424"/>
            <a:ext cx="2104372" cy="68177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effectLst>
            <a:softEdge rad="114658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B33055-25F7-D33A-30BC-8F969F62F319}"/>
              </a:ext>
            </a:extLst>
          </p:cNvPr>
          <p:cNvSpPr txBox="1"/>
          <p:nvPr/>
        </p:nvSpPr>
        <p:spPr>
          <a:xfrm>
            <a:off x="8755693" y="592481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0BF579-CAAD-9426-FC57-E3A16BCEAAE1}"/>
              </a:ext>
            </a:extLst>
          </p:cNvPr>
          <p:cNvSpPr txBox="1"/>
          <p:nvPr/>
        </p:nvSpPr>
        <p:spPr>
          <a:xfrm>
            <a:off x="1689902" y="2291868"/>
            <a:ext cx="872731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 software company doesn’t meet the deadline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 weeks delay tolerance, after this period, 5% deduction on the final price up to 5 weeks, from week 5 to weeks 10, 10% deduction, after this period a compensation of  20% and right the cancel the contract specified on the terms and conditions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9DCE1-66F7-A4F7-F74B-B1D4E3A9BCD8}"/>
              </a:ext>
            </a:extLst>
          </p:cNvPr>
          <p:cNvSpPr txBox="1"/>
          <p:nvPr/>
        </p:nvSpPr>
        <p:spPr>
          <a:xfrm>
            <a:off x="1689902" y="4221508"/>
            <a:ext cx="85073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 software doesn’t deliver what is required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software company has 2 weeks to rectify the error and this period above weekly conditions apply.  </a:t>
            </a:r>
          </a:p>
        </p:txBody>
      </p:sp>
    </p:spTree>
    <p:extLst>
      <p:ext uri="{BB962C8B-B14F-4D97-AF65-F5344CB8AC3E}">
        <p14:creationId xmlns:p14="http://schemas.microsoft.com/office/powerpoint/2010/main" val="275133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3B58F-42EC-CA42-A10F-58761E95D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3577" y="662781"/>
            <a:ext cx="732484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 Communication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D67F0B7C-803C-EB46-B287-5C396E5D2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8865" y="5637627"/>
            <a:ext cx="2672863" cy="106914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462287-C6E8-2E4B-972C-0136B5508FE6}"/>
              </a:ext>
            </a:extLst>
          </p:cNvPr>
          <p:cNvSpPr txBox="1"/>
          <p:nvPr/>
        </p:nvSpPr>
        <p:spPr>
          <a:xfrm>
            <a:off x="2311707" y="2491694"/>
            <a:ext cx="8776866" cy="262972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AE0CF0-376E-0891-C821-6358AC605325}"/>
              </a:ext>
            </a:extLst>
          </p:cNvPr>
          <p:cNvSpPr txBox="1"/>
          <p:nvPr/>
        </p:nvSpPr>
        <p:spPr>
          <a:xfrm>
            <a:off x="1784430" y="2581533"/>
            <a:ext cx="8956876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meetings to be booked by either parties via email at least 72 hours prior.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meeting record to be conducted </a:t>
            </a:r>
          </a:p>
        </p:txBody>
      </p:sp>
    </p:spTree>
    <p:extLst>
      <p:ext uri="{BB962C8B-B14F-4D97-AF65-F5344CB8AC3E}">
        <p14:creationId xmlns:p14="http://schemas.microsoft.com/office/powerpoint/2010/main" val="327065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CBE00-4C19-43F2-5D98-E54784C7B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0655" y="706129"/>
            <a:ext cx="6573982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the Project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6" name="Picture 25" descr="Text&#10;&#10;Description automatically generated">
            <a:extLst>
              <a:ext uri="{FF2B5EF4-FFF2-40B4-BE49-F238E27FC236}">
                <a16:creationId xmlns:a16="http://schemas.microsoft.com/office/drawing/2014/main" id="{0E3F2C16-B3B7-C2E4-70A1-ED024380FF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6339" y="6042424"/>
            <a:ext cx="2104372" cy="68177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effectLst>
            <a:softEdge rad="114658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B33055-25F7-D33A-30BC-8F969F62F319}"/>
              </a:ext>
            </a:extLst>
          </p:cNvPr>
          <p:cNvSpPr txBox="1"/>
          <p:nvPr/>
        </p:nvSpPr>
        <p:spPr>
          <a:xfrm>
            <a:off x="8755693" y="592481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49DCE1-66F7-A4F7-F74B-B1D4E3A9BCD8}"/>
              </a:ext>
            </a:extLst>
          </p:cNvPr>
          <p:cNvSpPr txBox="1"/>
          <p:nvPr/>
        </p:nvSpPr>
        <p:spPr>
          <a:xfrm>
            <a:off x="1562581" y="2243729"/>
            <a:ext cx="1003525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reduction of 4 to 2 receptionist per shift, saving around £44000.00 a year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longer check in or  check out queues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6049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3B58F-42EC-CA42-A10F-58761E95D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9744" y="462220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D67F0B7C-803C-EB46-B287-5C396E5D2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8865" y="5637627"/>
            <a:ext cx="2672863" cy="106914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462287-C6E8-2E4B-972C-0136B5508FE6}"/>
              </a:ext>
            </a:extLst>
          </p:cNvPr>
          <p:cNvSpPr txBox="1"/>
          <p:nvPr/>
        </p:nvSpPr>
        <p:spPr>
          <a:xfrm>
            <a:off x="1738734" y="1787783"/>
            <a:ext cx="8776866" cy="460799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Grant M,  2022 Gantt Chart,  available at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https://www.investopedia.com/terms/g/gantt-chart.asp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accessed 24 July 2022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Falstaff Logo 2022 available at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https://www.thefalstaffincanterbury.com/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accessed 24 July 2022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689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21333</TotalTime>
  <Words>369</Words>
  <Application>Microsoft Macintosh PowerPoint</Application>
  <PresentationFormat>Widescreen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             Project Management Plan      </vt:lpstr>
      <vt:lpstr>Development of Falstaff  Hotel  App</vt:lpstr>
      <vt:lpstr>Overview</vt:lpstr>
      <vt:lpstr>Scope &amp; Deliverables</vt:lpstr>
      <vt:lpstr>Project Schedule </vt:lpstr>
      <vt:lpstr>Project Resource</vt:lpstr>
      <vt:lpstr>Risk Management</vt:lpstr>
      <vt:lpstr>Stakeholders Communication</vt:lpstr>
      <vt:lpstr>Benefits of the Project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Personal Academic  &amp;  Employability Skills </dc:title>
  <dc:creator>Justin Fernandes Sanches (2029870)</dc:creator>
  <cp:lastModifiedBy>Justin Fernandes Sanches (2029870)</cp:lastModifiedBy>
  <cp:revision>65</cp:revision>
  <dcterms:created xsi:type="dcterms:W3CDTF">2021-07-13T16:22:46Z</dcterms:created>
  <dcterms:modified xsi:type="dcterms:W3CDTF">2022-08-01T23:43:16Z</dcterms:modified>
</cp:coreProperties>
</file>