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1_5AAE30F9.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0" r:id="rId1"/>
  </p:sldMasterIdLst>
  <p:notesMasterIdLst>
    <p:notesMasterId r:id="rId20"/>
  </p:notesMasterIdLst>
  <p:sldIdLst>
    <p:sldId id="256" r:id="rId2"/>
    <p:sldId id="257" r:id="rId3"/>
    <p:sldId id="258" r:id="rId4"/>
    <p:sldId id="261" r:id="rId5"/>
    <p:sldId id="266" r:id="rId6"/>
    <p:sldId id="262" r:id="rId7"/>
    <p:sldId id="263" r:id="rId8"/>
    <p:sldId id="264" r:id="rId9"/>
    <p:sldId id="265" r:id="rId10"/>
    <p:sldId id="267" r:id="rId11"/>
    <p:sldId id="268" r:id="rId12"/>
    <p:sldId id="270" r:id="rId13"/>
    <p:sldId id="271" r:id="rId14"/>
    <p:sldId id="272" r:id="rId15"/>
    <p:sldId id="274" r:id="rId16"/>
    <p:sldId id="273" r:id="rId17"/>
    <p:sldId id="260" r:id="rId18"/>
    <p:sldId id="26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2C9A5B4-2AD7-E8F5-A2DD-98A1F60A7926}" name="Prime" initials="P" userId="77716ef240ca8282"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5E45B3-2CEF-4F21-AD19-1A0544E98B84}" v="73" dt="2022-12-13T12:17:28.0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724" autoAdjust="0"/>
    <p:restoredTop sz="71825" autoAdjust="0"/>
  </p:normalViewPr>
  <p:slideViewPr>
    <p:cSldViewPr snapToGrid="0">
      <p:cViewPr>
        <p:scale>
          <a:sx n="66" d="100"/>
          <a:sy n="66" d="100"/>
        </p:scale>
        <p:origin x="1123" y="48"/>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y Thomas" userId="367bb286aaa360b5" providerId="LiveId" clId="{8E5E45B3-2CEF-4F21-AD19-1A0544E98B84}"/>
    <pc:docChg chg="modSld">
      <pc:chgData name="Kirsty Thomas" userId="367bb286aaa360b5" providerId="LiveId" clId="{8E5E45B3-2CEF-4F21-AD19-1A0544E98B84}" dt="2022-11-29T19:44:15.898" v="31" actId="255"/>
      <pc:docMkLst>
        <pc:docMk/>
      </pc:docMkLst>
      <pc:sldChg chg="modSp mod">
        <pc:chgData name="Kirsty Thomas" userId="367bb286aaa360b5" providerId="LiveId" clId="{8E5E45B3-2CEF-4F21-AD19-1A0544E98B84}" dt="2022-11-29T19:44:15.898" v="31" actId="255"/>
        <pc:sldMkLst>
          <pc:docMk/>
          <pc:sldMk cId="1039150913" sldId="258"/>
        </pc:sldMkLst>
        <pc:spChg chg="mod">
          <ac:chgData name="Kirsty Thomas" userId="367bb286aaa360b5" providerId="LiveId" clId="{8E5E45B3-2CEF-4F21-AD19-1A0544E98B84}" dt="2022-11-29T19:44:15.898" v="31" actId="255"/>
          <ac:spMkLst>
            <pc:docMk/>
            <pc:sldMk cId="1039150913" sldId="258"/>
            <ac:spMk id="2" creationId="{D696FB2B-0552-8890-0762-07B69C41ECB8}"/>
          </ac:spMkLst>
        </pc:spChg>
      </pc:sldChg>
    </pc:docChg>
  </pc:docChgLst>
  <pc:docChgLst>
    <pc:chgData name="Prime" userId="77716ef240ca8282" providerId="LiveId" clId="{8E5E45B3-2CEF-4F21-AD19-1A0544E98B84}"/>
    <pc:docChg chg="custSel addSld delSld modSld sldOrd">
      <pc:chgData name="Prime" userId="77716ef240ca8282" providerId="LiveId" clId="{8E5E45B3-2CEF-4F21-AD19-1A0544E98B84}" dt="2022-12-13T12:17:36.795" v="13858" actId="1076"/>
      <pc:docMkLst>
        <pc:docMk/>
      </pc:docMkLst>
      <pc:sldChg chg="modSp mod">
        <pc:chgData name="Prime" userId="77716ef240ca8282" providerId="LiveId" clId="{8E5E45B3-2CEF-4F21-AD19-1A0544E98B84}" dt="2022-12-13T10:03:07.182" v="13527" actId="1076"/>
        <pc:sldMkLst>
          <pc:docMk/>
          <pc:sldMk cId="2451787835" sldId="256"/>
        </pc:sldMkLst>
        <pc:spChg chg="mod">
          <ac:chgData name="Prime" userId="77716ef240ca8282" providerId="LiveId" clId="{8E5E45B3-2CEF-4F21-AD19-1A0544E98B84}" dt="2022-12-01T12:15:43.229" v="9" actId="207"/>
          <ac:spMkLst>
            <pc:docMk/>
            <pc:sldMk cId="2451787835" sldId="256"/>
            <ac:spMk id="2" creationId="{34F915D4-2783-01E8-6E0F-24EE108D5CCA}"/>
          </ac:spMkLst>
        </pc:spChg>
        <pc:picChg chg="mod">
          <ac:chgData name="Prime" userId="77716ef240ca8282" providerId="LiveId" clId="{8E5E45B3-2CEF-4F21-AD19-1A0544E98B84}" dt="2022-12-13T10:03:07.182" v="13527" actId="1076"/>
          <ac:picMkLst>
            <pc:docMk/>
            <pc:sldMk cId="2451787835" sldId="256"/>
            <ac:picMk id="5" creationId="{347AE160-2194-79C8-4A13-DF184721ED2C}"/>
          </ac:picMkLst>
        </pc:picChg>
      </pc:sldChg>
      <pc:sldChg chg="addSp modSp mod addCm modNotesTx">
        <pc:chgData name="Prime" userId="77716ef240ca8282" providerId="LiveId" clId="{8E5E45B3-2CEF-4F21-AD19-1A0544E98B84}" dt="2022-12-13T11:02:39.676" v="13787" actId="167"/>
        <pc:sldMkLst>
          <pc:docMk/>
          <pc:sldMk cId="1521365241" sldId="257"/>
        </pc:sldMkLst>
        <pc:spChg chg="mod">
          <ac:chgData name="Prime" userId="77716ef240ca8282" providerId="LiveId" clId="{8E5E45B3-2CEF-4F21-AD19-1A0544E98B84}" dt="2022-12-13T10:59:31.569" v="13778"/>
          <ac:spMkLst>
            <pc:docMk/>
            <pc:sldMk cId="1521365241" sldId="257"/>
            <ac:spMk id="2" creationId="{B0114704-9282-58FE-D492-18E0E9C8507A}"/>
          </ac:spMkLst>
        </pc:spChg>
        <pc:spChg chg="mod">
          <ac:chgData name="Prime" userId="77716ef240ca8282" providerId="LiveId" clId="{8E5E45B3-2CEF-4F21-AD19-1A0544E98B84}" dt="2022-12-13T10:04:00.661" v="13533" actId="255"/>
          <ac:spMkLst>
            <pc:docMk/>
            <pc:sldMk cId="1521365241" sldId="257"/>
            <ac:spMk id="3" creationId="{F3BE4822-96B4-2935-FD61-075B21855E23}"/>
          </ac:spMkLst>
        </pc:spChg>
        <pc:spChg chg="add mod ord">
          <ac:chgData name="Prime" userId="77716ef240ca8282" providerId="LiveId" clId="{8E5E45B3-2CEF-4F21-AD19-1A0544E98B84}" dt="2022-12-13T11:02:39.676" v="13787" actId="167"/>
          <ac:spMkLst>
            <pc:docMk/>
            <pc:sldMk cId="1521365241" sldId="257"/>
            <ac:spMk id="4" creationId="{F6DD92BD-C112-7AA9-1839-11B0DED4E568}"/>
          </ac:spMkLst>
        </pc:spChg>
        <pc:picChg chg="mod">
          <ac:chgData name="Prime" userId="77716ef240ca8282" providerId="LiveId" clId="{8E5E45B3-2CEF-4F21-AD19-1A0544E98B84}" dt="2022-12-13T10:05:44.406" v="13534" actId="1076"/>
          <ac:picMkLst>
            <pc:docMk/>
            <pc:sldMk cId="1521365241" sldId="257"/>
            <ac:picMk id="5" creationId="{891D07E8-6E8A-CDC3-5DD1-45753D09A231}"/>
          </ac:picMkLst>
        </pc:picChg>
      </pc:sldChg>
      <pc:sldChg chg="addSp delSp modSp mod delAnim modNotesTx">
        <pc:chgData name="Prime" userId="77716ef240ca8282" providerId="LiveId" clId="{8E5E45B3-2CEF-4F21-AD19-1A0544E98B84}" dt="2022-12-13T11:44:38.296" v="13824" actId="1076"/>
        <pc:sldMkLst>
          <pc:docMk/>
          <pc:sldMk cId="1039150913" sldId="258"/>
        </pc:sldMkLst>
        <pc:spChg chg="mod">
          <ac:chgData name="Prime" userId="77716ef240ca8282" providerId="LiveId" clId="{8E5E45B3-2CEF-4F21-AD19-1A0544E98B84}" dt="2022-12-01T12:15:56.136" v="10" actId="1076"/>
          <ac:spMkLst>
            <pc:docMk/>
            <pc:sldMk cId="1039150913" sldId="258"/>
            <ac:spMk id="2" creationId="{D696FB2B-0552-8890-0762-07B69C41ECB8}"/>
          </ac:spMkLst>
        </pc:spChg>
        <pc:spChg chg="del mod">
          <ac:chgData name="Prime" userId="77716ef240ca8282" providerId="LiveId" clId="{8E5E45B3-2CEF-4F21-AD19-1A0544E98B84}" dt="2022-12-01T12:32:22.185" v="86" actId="478"/>
          <ac:spMkLst>
            <pc:docMk/>
            <pc:sldMk cId="1039150913" sldId="258"/>
            <ac:spMk id="3" creationId="{89894D9B-2534-3A7D-6386-10B7506C9CC3}"/>
          </ac:spMkLst>
        </pc:spChg>
        <pc:spChg chg="add mod">
          <ac:chgData name="Prime" userId="77716ef240ca8282" providerId="LiveId" clId="{8E5E45B3-2CEF-4F21-AD19-1A0544E98B84}" dt="2022-12-01T12:31:28.004" v="79" actId="1076"/>
          <ac:spMkLst>
            <pc:docMk/>
            <pc:sldMk cId="1039150913" sldId="258"/>
            <ac:spMk id="4" creationId="{A4200657-20F9-00DE-BA04-08C8A9D2A84B}"/>
          </ac:spMkLst>
        </pc:spChg>
        <pc:spChg chg="add mod">
          <ac:chgData name="Prime" userId="77716ef240ca8282" providerId="LiveId" clId="{8E5E45B3-2CEF-4F21-AD19-1A0544E98B84}" dt="2022-12-13T10:10:10.955" v="13540" actId="1076"/>
          <ac:spMkLst>
            <pc:docMk/>
            <pc:sldMk cId="1039150913" sldId="258"/>
            <ac:spMk id="5" creationId="{AFA05765-8F38-D63D-4DFB-D611F3CC8FA8}"/>
          </ac:spMkLst>
        </pc:spChg>
        <pc:spChg chg="add mod">
          <ac:chgData name="Prime" userId="77716ef240ca8282" providerId="LiveId" clId="{8E5E45B3-2CEF-4F21-AD19-1A0544E98B84}" dt="2022-12-01T12:51:08.020" v="676" actId="20577"/>
          <ac:spMkLst>
            <pc:docMk/>
            <pc:sldMk cId="1039150913" sldId="258"/>
            <ac:spMk id="6" creationId="{D30EBF0C-BDF9-D72E-B406-5BE467E6FC14}"/>
          </ac:spMkLst>
        </pc:spChg>
        <pc:picChg chg="del">
          <ac:chgData name="Prime" userId="77716ef240ca8282" providerId="LiveId" clId="{8E5E45B3-2CEF-4F21-AD19-1A0544E98B84}" dt="2022-12-13T10:08:40.982" v="13536" actId="478"/>
          <ac:picMkLst>
            <pc:docMk/>
            <pc:sldMk cId="1039150913" sldId="258"/>
            <ac:picMk id="3" creationId="{9F0C67FD-8FDA-A43B-03E0-A8291409BD5D}"/>
          </ac:picMkLst>
        </pc:picChg>
        <pc:picChg chg="del mod">
          <ac:chgData name="Prime" userId="77716ef240ca8282" providerId="LiveId" clId="{8E5E45B3-2CEF-4F21-AD19-1A0544E98B84}" dt="2022-12-13T11:44:33.716" v="13823" actId="478"/>
          <ac:picMkLst>
            <pc:docMk/>
            <pc:sldMk cId="1039150913" sldId="258"/>
            <ac:picMk id="7" creationId="{FFF17154-C8B8-5ABE-3D89-82B86694020B}"/>
          </ac:picMkLst>
        </pc:picChg>
        <pc:picChg chg="mod">
          <ac:chgData name="Prime" userId="77716ef240ca8282" providerId="LiveId" clId="{8E5E45B3-2CEF-4F21-AD19-1A0544E98B84}" dt="2022-12-13T11:44:38.296" v="13824" actId="1076"/>
          <ac:picMkLst>
            <pc:docMk/>
            <pc:sldMk cId="1039150913" sldId="258"/>
            <ac:picMk id="8" creationId="{D6BA99BC-4671-987C-964A-7A08E62CE165}"/>
          </ac:picMkLst>
        </pc:picChg>
      </pc:sldChg>
      <pc:sldChg chg="addSp delSp modSp new del mod modNotesTx">
        <pc:chgData name="Prime" userId="77716ef240ca8282" providerId="LiveId" clId="{8E5E45B3-2CEF-4F21-AD19-1A0544E98B84}" dt="2022-12-11T20:40:13.251" v="7944" actId="47"/>
        <pc:sldMkLst>
          <pc:docMk/>
          <pc:sldMk cId="1064647717" sldId="259"/>
        </pc:sldMkLst>
        <pc:spChg chg="mod">
          <ac:chgData name="Prime" userId="77716ef240ca8282" providerId="LiveId" clId="{8E5E45B3-2CEF-4F21-AD19-1A0544E98B84}" dt="2022-12-01T13:17:56.223" v="968" actId="20577"/>
          <ac:spMkLst>
            <pc:docMk/>
            <pc:sldMk cId="1064647717" sldId="259"/>
            <ac:spMk id="2" creationId="{D2215A44-73A1-D7E6-DEF3-17EB7AD96A4B}"/>
          </ac:spMkLst>
        </pc:spChg>
        <pc:spChg chg="del">
          <ac:chgData name="Prime" userId="77716ef240ca8282" providerId="LiveId" clId="{8E5E45B3-2CEF-4F21-AD19-1A0544E98B84}" dt="2022-12-01T12:47:08.984" v="585" actId="478"/>
          <ac:spMkLst>
            <pc:docMk/>
            <pc:sldMk cId="1064647717" sldId="259"/>
            <ac:spMk id="3" creationId="{C508578E-253E-1272-5884-A5A536386B88}"/>
          </ac:spMkLst>
        </pc:spChg>
        <pc:spChg chg="del">
          <ac:chgData name="Prime" userId="77716ef240ca8282" providerId="LiveId" clId="{8E5E45B3-2CEF-4F21-AD19-1A0544E98B84}" dt="2022-12-01T12:47:45.439" v="607" actId="478"/>
          <ac:spMkLst>
            <pc:docMk/>
            <pc:sldMk cId="1064647717" sldId="259"/>
            <ac:spMk id="4" creationId="{784C09D4-4C81-261F-8469-5136E35027F1}"/>
          </ac:spMkLst>
        </pc:spChg>
        <pc:spChg chg="mod">
          <ac:chgData name="Prime" userId="77716ef240ca8282" providerId="LiveId" clId="{8E5E45B3-2CEF-4F21-AD19-1A0544E98B84}" dt="2022-12-01T13:34:52.923" v="1016" actId="20577"/>
          <ac:spMkLst>
            <pc:docMk/>
            <pc:sldMk cId="1064647717" sldId="259"/>
            <ac:spMk id="5" creationId="{C17C7F8C-508C-DF2F-BEBB-F6B0A72C4F12}"/>
          </ac:spMkLst>
        </pc:spChg>
        <pc:spChg chg="del mod">
          <ac:chgData name="Prime" userId="77716ef240ca8282" providerId="LiveId" clId="{8E5E45B3-2CEF-4F21-AD19-1A0544E98B84}" dt="2022-12-01T12:54:28.305" v="686" actId="478"/>
          <ac:spMkLst>
            <pc:docMk/>
            <pc:sldMk cId="1064647717" sldId="259"/>
            <ac:spMk id="6" creationId="{2C09A296-FD4B-9E13-AC59-1BFEEE042A94}"/>
          </ac:spMkLst>
        </pc:spChg>
        <pc:spChg chg="del">
          <ac:chgData name="Prime" userId="77716ef240ca8282" providerId="LiveId" clId="{8E5E45B3-2CEF-4F21-AD19-1A0544E98B84}" dt="2022-12-01T12:54:21.853" v="684" actId="478"/>
          <ac:spMkLst>
            <pc:docMk/>
            <pc:sldMk cId="1064647717" sldId="259"/>
            <ac:spMk id="7" creationId="{45E39F9E-2F6C-FE7E-BD6D-8400E070D019}"/>
          </ac:spMkLst>
        </pc:spChg>
        <pc:spChg chg="mod">
          <ac:chgData name="Prime" userId="77716ef240ca8282" providerId="LiveId" clId="{8E5E45B3-2CEF-4F21-AD19-1A0544E98B84}" dt="2022-12-01T13:35:24.361" v="1031" actId="1076"/>
          <ac:spMkLst>
            <pc:docMk/>
            <pc:sldMk cId="1064647717" sldId="259"/>
            <ac:spMk id="8" creationId="{7C501376-174A-FCC3-8521-5583D951AF9F}"/>
          </ac:spMkLst>
        </pc:spChg>
        <pc:spChg chg="del">
          <ac:chgData name="Prime" userId="77716ef240ca8282" providerId="LiveId" clId="{8E5E45B3-2CEF-4F21-AD19-1A0544E98B84}" dt="2022-12-01T13:18:22.250" v="971" actId="478"/>
          <ac:spMkLst>
            <pc:docMk/>
            <pc:sldMk cId="1064647717" sldId="259"/>
            <ac:spMk id="9" creationId="{EDCD10B0-3DA0-8177-EF42-DE6636614D0F}"/>
          </ac:spMkLst>
        </pc:spChg>
        <pc:spChg chg="del">
          <ac:chgData name="Prime" userId="77716ef240ca8282" providerId="LiveId" clId="{8E5E45B3-2CEF-4F21-AD19-1A0544E98B84}" dt="2022-12-01T13:18:16.149" v="970" actId="478"/>
          <ac:spMkLst>
            <pc:docMk/>
            <pc:sldMk cId="1064647717" sldId="259"/>
            <ac:spMk id="10" creationId="{E03E06A1-B24B-968F-2E52-500B39DE0CDB}"/>
          </ac:spMkLst>
        </pc:spChg>
        <pc:spChg chg="del">
          <ac:chgData name="Prime" userId="77716ef240ca8282" providerId="LiveId" clId="{8E5E45B3-2CEF-4F21-AD19-1A0544E98B84}" dt="2022-12-01T13:18:30.894" v="972" actId="478"/>
          <ac:spMkLst>
            <pc:docMk/>
            <pc:sldMk cId="1064647717" sldId="259"/>
            <ac:spMk id="11" creationId="{8826B003-67EC-51C9-DC8A-45298972BFF3}"/>
          </ac:spMkLst>
        </pc:spChg>
        <pc:spChg chg="add mod">
          <ac:chgData name="Prime" userId="77716ef240ca8282" providerId="LiveId" clId="{8E5E45B3-2CEF-4F21-AD19-1A0544E98B84}" dt="2022-12-01T13:57:57.225" v="1249" actId="20577"/>
          <ac:spMkLst>
            <pc:docMk/>
            <pc:sldMk cId="1064647717" sldId="259"/>
            <ac:spMk id="12" creationId="{52FCFAC8-2E26-5DAF-DD8D-CD60370741CB}"/>
          </ac:spMkLst>
        </pc:spChg>
      </pc:sldChg>
      <pc:sldChg chg="addSp modSp new mod">
        <pc:chgData name="Prime" userId="77716ef240ca8282" providerId="LiveId" clId="{8E5E45B3-2CEF-4F21-AD19-1A0544E98B84}" dt="2022-12-13T10:59:31.569" v="13778"/>
        <pc:sldMkLst>
          <pc:docMk/>
          <pc:sldMk cId="3145505238" sldId="260"/>
        </pc:sldMkLst>
        <pc:spChg chg="mod">
          <ac:chgData name="Prime" userId="77716ef240ca8282" providerId="LiveId" clId="{8E5E45B3-2CEF-4F21-AD19-1A0544E98B84}" dt="2022-12-13T10:59:31.569" v="13778"/>
          <ac:spMkLst>
            <pc:docMk/>
            <pc:sldMk cId="3145505238" sldId="260"/>
            <ac:spMk id="2" creationId="{879B0F04-E6DE-BB22-2E5D-44447B292BFF}"/>
          </ac:spMkLst>
        </pc:spChg>
        <pc:spChg chg="add mod">
          <ac:chgData name="Prime" userId="77716ef240ca8282" providerId="LiveId" clId="{8E5E45B3-2CEF-4F21-AD19-1A0544E98B84}" dt="2022-12-12T19:25:06.886" v="12189" actId="20577"/>
          <ac:spMkLst>
            <pc:docMk/>
            <pc:sldMk cId="3145505238" sldId="260"/>
            <ac:spMk id="3" creationId="{96945E69-FCF4-CEC6-97CF-52D3611E01B4}"/>
          </ac:spMkLst>
        </pc:spChg>
        <pc:spChg chg="add mod">
          <ac:chgData name="Prime" userId="77716ef240ca8282" providerId="LiveId" clId="{8E5E45B3-2CEF-4F21-AD19-1A0544E98B84}" dt="2022-12-12T18:27:42.654" v="11439" actId="571"/>
          <ac:spMkLst>
            <pc:docMk/>
            <pc:sldMk cId="3145505238" sldId="260"/>
            <ac:spMk id="4" creationId="{9E47CF91-0F01-23B2-BD01-574A4FDCCFEB}"/>
          </ac:spMkLst>
        </pc:spChg>
        <pc:spChg chg="add mod">
          <ac:chgData name="Prime" userId="77716ef240ca8282" providerId="LiveId" clId="{8E5E45B3-2CEF-4F21-AD19-1A0544E98B84}" dt="2022-12-12T18:27:41.516" v="11438" actId="571"/>
          <ac:spMkLst>
            <pc:docMk/>
            <pc:sldMk cId="3145505238" sldId="260"/>
            <ac:spMk id="5" creationId="{80AC7A45-7BB1-A3EE-F0AD-20DF01D46655}"/>
          </ac:spMkLst>
        </pc:spChg>
        <pc:spChg chg="add mod">
          <ac:chgData name="Prime" userId="77716ef240ca8282" providerId="LiveId" clId="{8E5E45B3-2CEF-4F21-AD19-1A0544E98B84}" dt="2022-12-12T18:27:49.693" v="11441" actId="571"/>
          <ac:spMkLst>
            <pc:docMk/>
            <pc:sldMk cId="3145505238" sldId="260"/>
            <ac:spMk id="6" creationId="{408721EC-509A-5F70-0364-63BC192AD99E}"/>
          </ac:spMkLst>
        </pc:spChg>
        <pc:spChg chg="add mod">
          <ac:chgData name="Prime" userId="77716ef240ca8282" providerId="LiveId" clId="{8E5E45B3-2CEF-4F21-AD19-1A0544E98B84}" dt="2022-12-12T18:28:20.964" v="11445" actId="571"/>
          <ac:spMkLst>
            <pc:docMk/>
            <pc:sldMk cId="3145505238" sldId="260"/>
            <ac:spMk id="7" creationId="{62A5A67C-26D2-94C9-3116-D809F3EF26E1}"/>
          </ac:spMkLst>
        </pc:spChg>
      </pc:sldChg>
      <pc:sldChg chg="addSp delSp modSp new mod delAnim modNotesTx">
        <pc:chgData name="Prime" userId="77716ef240ca8282" providerId="LiveId" clId="{8E5E45B3-2CEF-4F21-AD19-1A0544E98B84}" dt="2022-12-13T11:46:51.625" v="13828" actId="1036"/>
        <pc:sldMkLst>
          <pc:docMk/>
          <pc:sldMk cId="2005028773" sldId="261"/>
        </pc:sldMkLst>
        <pc:spChg chg="mod">
          <ac:chgData name="Prime" userId="77716ef240ca8282" providerId="LiveId" clId="{8E5E45B3-2CEF-4F21-AD19-1A0544E98B84}" dt="2022-12-13T10:59:31.569" v="13778"/>
          <ac:spMkLst>
            <pc:docMk/>
            <pc:sldMk cId="2005028773" sldId="261"/>
            <ac:spMk id="2" creationId="{89F8C016-0805-66C8-2613-A5678A5794CF}"/>
          </ac:spMkLst>
        </pc:spChg>
        <pc:spChg chg="del">
          <ac:chgData name="Prime" userId="77716ef240ca8282" providerId="LiveId" clId="{8E5E45B3-2CEF-4F21-AD19-1A0544E98B84}" dt="2022-12-01T13:43:48.662" v="1168" actId="478"/>
          <ac:spMkLst>
            <pc:docMk/>
            <pc:sldMk cId="2005028773" sldId="261"/>
            <ac:spMk id="3" creationId="{9B330272-C820-FF0F-7DD2-CA13940FA0E7}"/>
          </ac:spMkLst>
        </pc:spChg>
        <pc:spChg chg="del">
          <ac:chgData name="Prime" userId="77716ef240ca8282" providerId="LiveId" clId="{8E5E45B3-2CEF-4F21-AD19-1A0544E98B84}" dt="2022-12-01T13:43:11.024" v="1167" actId="478"/>
          <ac:spMkLst>
            <pc:docMk/>
            <pc:sldMk cId="2005028773" sldId="261"/>
            <ac:spMk id="4" creationId="{D9661F65-2ABE-F0C0-561A-DF1B99845DBF}"/>
          </ac:spMkLst>
        </pc:spChg>
        <pc:spChg chg="add mod">
          <ac:chgData name="Prime" userId="77716ef240ca8282" providerId="LiveId" clId="{8E5E45B3-2CEF-4F21-AD19-1A0544E98B84}" dt="2022-12-13T10:12:35.592" v="13547" actId="20577"/>
          <ac:spMkLst>
            <pc:docMk/>
            <pc:sldMk cId="2005028773" sldId="261"/>
            <ac:spMk id="5" creationId="{156B8094-DBE1-376D-402C-A08168D7FF99}"/>
          </ac:spMkLst>
        </pc:spChg>
        <pc:picChg chg="del mod">
          <ac:chgData name="Prime" userId="77716ef240ca8282" providerId="LiveId" clId="{8E5E45B3-2CEF-4F21-AD19-1A0544E98B84}" dt="2022-12-13T11:46:43.333" v="13825" actId="478"/>
          <ac:picMkLst>
            <pc:docMk/>
            <pc:sldMk cId="2005028773" sldId="261"/>
            <ac:picMk id="3" creationId="{C48C3886-6A9C-0CC1-0755-C8AB22141B84}"/>
          </ac:picMkLst>
        </pc:picChg>
        <pc:picChg chg="mod">
          <ac:chgData name="Prime" userId="77716ef240ca8282" providerId="LiveId" clId="{8E5E45B3-2CEF-4F21-AD19-1A0544E98B84}" dt="2022-12-13T11:46:51.625" v="13828" actId="1036"/>
          <ac:picMkLst>
            <pc:docMk/>
            <pc:sldMk cId="2005028773" sldId="261"/>
            <ac:picMk id="4" creationId="{0A84A61B-6BDF-2D1F-09C7-2D22A1AEC1DC}"/>
          </ac:picMkLst>
        </pc:picChg>
      </pc:sldChg>
      <pc:sldChg chg="addSp delSp modSp new mod ord delAnim modNotesTx">
        <pc:chgData name="Prime" userId="77716ef240ca8282" providerId="LiveId" clId="{8E5E45B3-2CEF-4F21-AD19-1A0544E98B84}" dt="2022-12-13T11:53:17.602" v="13833" actId="1076"/>
        <pc:sldMkLst>
          <pc:docMk/>
          <pc:sldMk cId="2909208745" sldId="262"/>
        </pc:sldMkLst>
        <pc:spChg chg="mod">
          <ac:chgData name="Prime" userId="77716ef240ca8282" providerId="LiveId" clId="{8E5E45B3-2CEF-4F21-AD19-1A0544E98B84}" dt="2022-12-13T10:59:31.569" v="13778"/>
          <ac:spMkLst>
            <pc:docMk/>
            <pc:sldMk cId="2909208745" sldId="262"/>
            <ac:spMk id="2" creationId="{2ABE13C8-9855-E7A8-E6D2-EE0515ECB4AD}"/>
          </ac:spMkLst>
        </pc:spChg>
        <pc:spChg chg="del">
          <ac:chgData name="Prime" userId="77716ef240ca8282" providerId="LiveId" clId="{8E5E45B3-2CEF-4F21-AD19-1A0544E98B84}" dt="2022-12-11T16:54:13.816" v="1303" actId="478"/>
          <ac:spMkLst>
            <pc:docMk/>
            <pc:sldMk cId="2909208745" sldId="262"/>
            <ac:spMk id="3" creationId="{9B2493AA-AD00-5B27-795F-1C88988B9359}"/>
          </ac:spMkLst>
        </pc:spChg>
        <pc:spChg chg="del">
          <ac:chgData name="Prime" userId="77716ef240ca8282" providerId="LiveId" clId="{8E5E45B3-2CEF-4F21-AD19-1A0544E98B84}" dt="2022-12-11T16:53:39.270" v="1302" actId="478"/>
          <ac:spMkLst>
            <pc:docMk/>
            <pc:sldMk cId="2909208745" sldId="262"/>
            <ac:spMk id="4" creationId="{2D8CA3E1-AE54-8EFB-FC6B-0D239A6D205F}"/>
          </ac:spMkLst>
        </pc:spChg>
        <pc:spChg chg="add del mod">
          <ac:chgData name="Prime" userId="77716ef240ca8282" providerId="LiveId" clId="{8E5E45B3-2CEF-4F21-AD19-1A0544E98B84}" dt="2022-12-11T16:55:06.791" v="1306"/>
          <ac:spMkLst>
            <pc:docMk/>
            <pc:sldMk cId="2909208745" sldId="262"/>
            <ac:spMk id="5" creationId="{347F2607-F010-1582-6A47-16D4CCFA816C}"/>
          </ac:spMkLst>
        </pc:spChg>
        <pc:spChg chg="add mod">
          <ac:chgData name="Prime" userId="77716ef240ca8282" providerId="LiveId" clId="{8E5E45B3-2CEF-4F21-AD19-1A0544E98B84}" dt="2022-12-13T10:31:48.705" v="13643" actId="255"/>
          <ac:spMkLst>
            <pc:docMk/>
            <pc:sldMk cId="2909208745" sldId="262"/>
            <ac:spMk id="6" creationId="{97A0D104-3C76-2866-A10A-AB19F28A3E94}"/>
          </ac:spMkLst>
        </pc:spChg>
        <pc:picChg chg="del mod">
          <ac:chgData name="Prime" userId="77716ef240ca8282" providerId="LiveId" clId="{8E5E45B3-2CEF-4F21-AD19-1A0544E98B84}" dt="2022-12-13T11:53:14.267" v="13832" actId="478"/>
          <ac:picMkLst>
            <pc:docMk/>
            <pc:sldMk cId="2909208745" sldId="262"/>
            <ac:picMk id="3" creationId="{76929C6A-9FC4-9B58-63BB-26CBBF5BE6F0}"/>
          </ac:picMkLst>
        </pc:picChg>
        <pc:picChg chg="mod">
          <ac:chgData name="Prime" userId="77716ef240ca8282" providerId="LiveId" clId="{8E5E45B3-2CEF-4F21-AD19-1A0544E98B84}" dt="2022-12-13T11:53:17.602" v="13833" actId="1076"/>
          <ac:picMkLst>
            <pc:docMk/>
            <pc:sldMk cId="2909208745" sldId="262"/>
            <ac:picMk id="4" creationId="{C046E356-D3D6-9EA7-467F-CC49103C81E0}"/>
          </ac:picMkLst>
        </pc:picChg>
      </pc:sldChg>
      <pc:sldChg chg="addSp delSp modSp new mod delAnim modNotesTx">
        <pc:chgData name="Prime" userId="77716ef240ca8282" providerId="LiveId" clId="{8E5E45B3-2CEF-4F21-AD19-1A0544E98B84}" dt="2022-12-13T11:57:26.627" v="13835" actId="1076"/>
        <pc:sldMkLst>
          <pc:docMk/>
          <pc:sldMk cId="503486616" sldId="263"/>
        </pc:sldMkLst>
        <pc:spChg chg="mod">
          <ac:chgData name="Prime" userId="77716ef240ca8282" providerId="LiveId" clId="{8E5E45B3-2CEF-4F21-AD19-1A0544E98B84}" dt="2022-12-13T10:59:31.569" v="13778"/>
          <ac:spMkLst>
            <pc:docMk/>
            <pc:sldMk cId="503486616" sldId="263"/>
            <ac:spMk id="2" creationId="{29C163E5-5241-896D-77E1-6E8ACDA3D0A9}"/>
          </ac:spMkLst>
        </pc:spChg>
        <pc:spChg chg="mod">
          <ac:chgData name="Prime" userId="77716ef240ca8282" providerId="LiveId" clId="{8E5E45B3-2CEF-4F21-AD19-1A0544E98B84}" dt="2022-12-13T10:33:51.640" v="13646" actId="14100"/>
          <ac:spMkLst>
            <pc:docMk/>
            <pc:sldMk cId="503486616" sldId="263"/>
            <ac:spMk id="3" creationId="{AEA1BDD4-6C11-72AD-56C3-A4ADCBC04E07}"/>
          </ac:spMkLst>
        </pc:spChg>
        <pc:spChg chg="add del mod">
          <ac:chgData name="Prime" userId="77716ef240ca8282" providerId="LiveId" clId="{8E5E45B3-2CEF-4F21-AD19-1A0544E98B84}" dt="2022-12-11T19:55:35.859" v="6608" actId="478"/>
          <ac:spMkLst>
            <pc:docMk/>
            <pc:sldMk cId="503486616" sldId="263"/>
            <ac:spMk id="4" creationId="{3EACF86F-2F94-59CD-69D4-E40F5ECECE93}"/>
          </ac:spMkLst>
        </pc:spChg>
        <pc:spChg chg="add mod">
          <ac:chgData name="Prime" userId="77716ef240ca8282" providerId="LiveId" clId="{8E5E45B3-2CEF-4F21-AD19-1A0544E98B84}" dt="2022-12-11T19:59:24.469" v="6646" actId="1076"/>
          <ac:spMkLst>
            <pc:docMk/>
            <pc:sldMk cId="503486616" sldId="263"/>
            <ac:spMk id="9" creationId="{6F0902AA-A705-0DF3-6C27-0A40E2EEA9D3}"/>
          </ac:spMkLst>
        </pc:spChg>
        <pc:spChg chg="add mod">
          <ac:chgData name="Prime" userId="77716ef240ca8282" providerId="LiveId" clId="{8E5E45B3-2CEF-4F21-AD19-1A0544E98B84}" dt="2022-12-11T20:07:35.203" v="6954" actId="1076"/>
          <ac:spMkLst>
            <pc:docMk/>
            <pc:sldMk cId="503486616" sldId="263"/>
            <ac:spMk id="10" creationId="{ACE3FAB5-2372-7482-82F0-D9B46AF4448F}"/>
          </ac:spMkLst>
        </pc:spChg>
        <pc:spChg chg="add mod ord">
          <ac:chgData name="Prime" userId="77716ef240ca8282" providerId="LiveId" clId="{8E5E45B3-2CEF-4F21-AD19-1A0544E98B84}" dt="2022-12-13T10:34:02.726" v="13649" actId="14100"/>
          <ac:spMkLst>
            <pc:docMk/>
            <pc:sldMk cId="503486616" sldId="263"/>
            <ac:spMk id="11" creationId="{DA913C80-547A-4E77-8E30-9F22AC634FBC}"/>
          </ac:spMkLst>
        </pc:spChg>
        <pc:picChg chg="del mod">
          <ac:chgData name="Prime" userId="77716ef240ca8282" providerId="LiveId" clId="{8E5E45B3-2CEF-4F21-AD19-1A0544E98B84}" dt="2022-12-13T11:57:23.453" v="13834" actId="478"/>
          <ac:picMkLst>
            <pc:docMk/>
            <pc:sldMk cId="503486616" sldId="263"/>
            <ac:picMk id="4" creationId="{6808ED70-9761-D7A9-6F9A-4A040B7F7AA3}"/>
          </ac:picMkLst>
        </pc:picChg>
        <pc:picChg chg="mod">
          <ac:chgData name="Prime" userId="77716ef240ca8282" providerId="LiveId" clId="{8E5E45B3-2CEF-4F21-AD19-1A0544E98B84}" dt="2022-12-13T11:29:47.672" v="13815" actId="1076"/>
          <ac:picMkLst>
            <pc:docMk/>
            <pc:sldMk cId="503486616" sldId="263"/>
            <ac:picMk id="5" creationId="{4D5F423B-BFBA-17C8-35EA-1DDD057D4085}"/>
          </ac:picMkLst>
        </pc:picChg>
        <pc:picChg chg="add del mod">
          <ac:chgData name="Prime" userId="77716ef240ca8282" providerId="LiveId" clId="{8E5E45B3-2CEF-4F21-AD19-1A0544E98B84}" dt="2022-12-11T19:56:37.480" v="6624" actId="478"/>
          <ac:picMkLst>
            <pc:docMk/>
            <pc:sldMk cId="503486616" sldId="263"/>
            <ac:picMk id="6" creationId="{884C4575-E852-D4D3-43A4-DB1A6BEF86B0}"/>
          </ac:picMkLst>
        </pc:picChg>
        <pc:picChg chg="mod">
          <ac:chgData name="Prime" userId="77716ef240ca8282" providerId="LiveId" clId="{8E5E45B3-2CEF-4F21-AD19-1A0544E98B84}" dt="2022-12-13T11:57:26.627" v="13835" actId="1076"/>
          <ac:picMkLst>
            <pc:docMk/>
            <pc:sldMk cId="503486616" sldId="263"/>
            <ac:picMk id="6" creationId="{BF6E5959-4A2F-8E1E-D93B-23FEC122AEB6}"/>
          </ac:picMkLst>
        </pc:picChg>
        <pc:picChg chg="add mod">
          <ac:chgData name="Prime" userId="77716ef240ca8282" providerId="LiveId" clId="{8E5E45B3-2CEF-4F21-AD19-1A0544E98B84}" dt="2022-12-11T19:59:18.703" v="6645" actId="1076"/>
          <ac:picMkLst>
            <pc:docMk/>
            <pc:sldMk cId="503486616" sldId="263"/>
            <ac:picMk id="8" creationId="{BB87A781-A890-244C-D5E2-21291E99831E}"/>
          </ac:picMkLst>
        </pc:picChg>
      </pc:sldChg>
      <pc:sldChg chg="addSp delSp modSp new mod delAnim modNotesTx">
        <pc:chgData name="Prime" userId="77716ef240ca8282" providerId="LiveId" clId="{8E5E45B3-2CEF-4F21-AD19-1A0544E98B84}" dt="2022-12-13T11:40:08.836" v="13822" actId="1076"/>
        <pc:sldMkLst>
          <pc:docMk/>
          <pc:sldMk cId="351969704" sldId="264"/>
        </pc:sldMkLst>
        <pc:spChg chg="mod">
          <ac:chgData name="Prime" userId="77716ef240ca8282" providerId="LiveId" clId="{8E5E45B3-2CEF-4F21-AD19-1A0544E98B84}" dt="2022-12-13T10:59:31.569" v="13778"/>
          <ac:spMkLst>
            <pc:docMk/>
            <pc:sldMk cId="351969704" sldId="264"/>
            <ac:spMk id="2" creationId="{5962146B-4776-D7EE-E870-C2E985F176BC}"/>
          </ac:spMkLst>
        </pc:spChg>
        <pc:spChg chg="add mod">
          <ac:chgData name="Prime" userId="77716ef240ca8282" providerId="LiveId" clId="{8E5E45B3-2CEF-4F21-AD19-1A0544E98B84}" dt="2022-12-11T18:31:18.097" v="4430" actId="20577"/>
          <ac:spMkLst>
            <pc:docMk/>
            <pc:sldMk cId="351969704" sldId="264"/>
            <ac:spMk id="3" creationId="{9B0438BD-0C9E-323B-8A34-9A6DB7C5DF91}"/>
          </ac:spMkLst>
        </pc:spChg>
        <pc:picChg chg="del mod">
          <ac:chgData name="Prime" userId="77716ef240ca8282" providerId="LiveId" clId="{8E5E45B3-2CEF-4F21-AD19-1A0544E98B84}" dt="2022-12-13T11:40:05.085" v="13821" actId="478"/>
          <ac:picMkLst>
            <pc:docMk/>
            <pc:sldMk cId="351969704" sldId="264"/>
            <ac:picMk id="4" creationId="{56290C67-1477-672D-FFBF-4CBBBD6CB8F1}"/>
          </ac:picMkLst>
        </pc:picChg>
        <pc:picChg chg="mod">
          <ac:chgData name="Prime" userId="77716ef240ca8282" providerId="LiveId" clId="{8E5E45B3-2CEF-4F21-AD19-1A0544E98B84}" dt="2022-12-13T11:40:08.836" v="13822" actId="1076"/>
          <ac:picMkLst>
            <pc:docMk/>
            <pc:sldMk cId="351969704" sldId="264"/>
            <ac:picMk id="5" creationId="{F8BFCCD6-FAA3-82C8-33AF-5797575417E4}"/>
          </ac:picMkLst>
        </pc:picChg>
      </pc:sldChg>
      <pc:sldChg chg="addSp delSp modSp new mod delAnim modNotesTx">
        <pc:chgData name="Prime" userId="77716ef240ca8282" providerId="LiveId" clId="{8E5E45B3-2CEF-4F21-AD19-1A0544E98B84}" dt="2022-12-13T12:00:25.198" v="13836" actId="1036"/>
        <pc:sldMkLst>
          <pc:docMk/>
          <pc:sldMk cId="1555701578" sldId="265"/>
        </pc:sldMkLst>
        <pc:spChg chg="mod">
          <ac:chgData name="Prime" userId="77716ef240ca8282" providerId="LiveId" clId="{8E5E45B3-2CEF-4F21-AD19-1A0544E98B84}" dt="2022-12-13T10:59:31.569" v="13778"/>
          <ac:spMkLst>
            <pc:docMk/>
            <pc:sldMk cId="1555701578" sldId="265"/>
            <ac:spMk id="2" creationId="{F92711EA-9DB1-9F3C-9636-1EC11562967F}"/>
          </ac:spMkLst>
        </pc:spChg>
        <pc:spChg chg="add mod">
          <ac:chgData name="Prime" userId="77716ef240ca8282" providerId="LiveId" clId="{8E5E45B3-2CEF-4F21-AD19-1A0544E98B84}" dt="2022-12-11T19:42:49.132" v="6254" actId="20577"/>
          <ac:spMkLst>
            <pc:docMk/>
            <pc:sldMk cId="1555701578" sldId="265"/>
            <ac:spMk id="3" creationId="{4495FB8C-CE0B-468A-1A08-5BE9E0854306}"/>
          </ac:spMkLst>
        </pc:spChg>
        <pc:spChg chg="add mod">
          <ac:chgData name="Prime" userId="77716ef240ca8282" providerId="LiveId" clId="{8E5E45B3-2CEF-4F21-AD19-1A0544E98B84}" dt="2022-12-11T19:33:30.418" v="5976" actId="20577"/>
          <ac:spMkLst>
            <pc:docMk/>
            <pc:sldMk cId="1555701578" sldId="265"/>
            <ac:spMk id="4" creationId="{DECD10C3-4A91-D005-1A53-1D7CDCCCC841}"/>
          </ac:spMkLst>
        </pc:spChg>
        <pc:picChg chg="del mod">
          <ac:chgData name="Prime" userId="77716ef240ca8282" providerId="LiveId" clId="{8E5E45B3-2CEF-4F21-AD19-1A0544E98B84}" dt="2022-12-13T11:36:29.319" v="13817" actId="478"/>
          <ac:picMkLst>
            <pc:docMk/>
            <pc:sldMk cId="1555701578" sldId="265"/>
            <ac:picMk id="5" creationId="{B0EC3326-757C-F9DA-DA07-2F7F52EE184D}"/>
          </ac:picMkLst>
        </pc:picChg>
        <pc:picChg chg="mod">
          <ac:chgData name="Prime" userId="77716ef240ca8282" providerId="LiveId" clId="{8E5E45B3-2CEF-4F21-AD19-1A0544E98B84}" dt="2022-12-13T12:00:25.198" v="13836" actId="1036"/>
          <ac:picMkLst>
            <pc:docMk/>
            <pc:sldMk cId="1555701578" sldId="265"/>
            <ac:picMk id="6" creationId="{73C2EF8B-D0A7-5960-C8A4-70A0F3249C37}"/>
          </ac:picMkLst>
        </pc:picChg>
      </pc:sldChg>
      <pc:sldChg chg="addSp delSp modSp new mod delAnim modNotesTx">
        <pc:chgData name="Prime" userId="77716ef240ca8282" providerId="LiveId" clId="{8E5E45B3-2CEF-4F21-AD19-1A0544E98B84}" dt="2022-12-13T11:50:45.453" v="13830" actId="1076"/>
        <pc:sldMkLst>
          <pc:docMk/>
          <pc:sldMk cId="3874665989" sldId="266"/>
        </pc:sldMkLst>
        <pc:spChg chg="mod">
          <ac:chgData name="Prime" userId="77716ef240ca8282" providerId="LiveId" clId="{8E5E45B3-2CEF-4F21-AD19-1A0544E98B84}" dt="2022-12-13T10:59:31.569" v="13778"/>
          <ac:spMkLst>
            <pc:docMk/>
            <pc:sldMk cId="3874665989" sldId="266"/>
            <ac:spMk id="2" creationId="{07E6E753-B394-76CC-12B6-4AF08583577A}"/>
          </ac:spMkLst>
        </pc:spChg>
        <pc:spChg chg="mod">
          <ac:chgData name="Prime" userId="77716ef240ca8282" providerId="LiveId" clId="{8E5E45B3-2CEF-4F21-AD19-1A0544E98B84}" dt="2022-12-11T20:44:54.009" v="7977" actId="14100"/>
          <ac:spMkLst>
            <pc:docMk/>
            <pc:sldMk cId="3874665989" sldId="266"/>
            <ac:spMk id="3" creationId="{83594453-3782-6B79-F826-451C5982062A}"/>
          </ac:spMkLst>
        </pc:spChg>
        <pc:picChg chg="del mod">
          <ac:chgData name="Prime" userId="77716ef240ca8282" providerId="LiveId" clId="{8E5E45B3-2CEF-4F21-AD19-1A0544E98B84}" dt="2022-12-13T11:50:39.976" v="13829" actId="478"/>
          <ac:picMkLst>
            <pc:docMk/>
            <pc:sldMk cId="3874665989" sldId="266"/>
            <ac:picMk id="4" creationId="{A65276CF-4F2B-D3F6-D2BE-5398798B69C0}"/>
          </ac:picMkLst>
        </pc:picChg>
        <pc:picChg chg="add mod">
          <ac:chgData name="Prime" userId="77716ef240ca8282" providerId="LiveId" clId="{8E5E45B3-2CEF-4F21-AD19-1A0544E98B84}" dt="2022-12-11T20:44:56.688" v="7978" actId="1076"/>
          <ac:picMkLst>
            <pc:docMk/>
            <pc:sldMk cId="3874665989" sldId="266"/>
            <ac:picMk id="5" creationId="{8F7C59D1-47CA-942F-0129-13C96BBE097E}"/>
          </ac:picMkLst>
        </pc:picChg>
        <pc:picChg chg="mod">
          <ac:chgData name="Prime" userId="77716ef240ca8282" providerId="LiveId" clId="{8E5E45B3-2CEF-4F21-AD19-1A0544E98B84}" dt="2022-12-13T11:50:45.453" v="13830" actId="1076"/>
          <ac:picMkLst>
            <pc:docMk/>
            <pc:sldMk cId="3874665989" sldId="266"/>
            <ac:picMk id="6" creationId="{30D312BC-BD1C-8F80-E9E8-593BF0CD8E14}"/>
          </ac:picMkLst>
        </pc:picChg>
      </pc:sldChg>
      <pc:sldChg chg="addSp delSp modSp new mod delAnim modNotesTx">
        <pc:chgData name="Prime" userId="77716ef240ca8282" providerId="LiveId" clId="{8E5E45B3-2CEF-4F21-AD19-1A0544E98B84}" dt="2022-12-13T12:06:09.163" v="13845" actId="1076"/>
        <pc:sldMkLst>
          <pc:docMk/>
          <pc:sldMk cId="2175580097" sldId="267"/>
        </pc:sldMkLst>
        <pc:spChg chg="mod">
          <ac:chgData name="Prime" userId="77716ef240ca8282" providerId="LiveId" clId="{8E5E45B3-2CEF-4F21-AD19-1A0544E98B84}" dt="2022-12-12T15:16:59.601" v="8468" actId="1076"/>
          <ac:spMkLst>
            <pc:docMk/>
            <pc:sldMk cId="2175580097" sldId="267"/>
            <ac:spMk id="2" creationId="{FB1FEC2F-1896-54EB-4634-91DFD58C9F45}"/>
          </ac:spMkLst>
        </pc:spChg>
        <pc:spChg chg="add mod">
          <ac:chgData name="Prime" userId="77716ef240ca8282" providerId="LiveId" clId="{8E5E45B3-2CEF-4F21-AD19-1A0544E98B84}" dt="2022-12-13T12:04:27.272" v="13843" actId="20577"/>
          <ac:spMkLst>
            <pc:docMk/>
            <pc:sldMk cId="2175580097" sldId="267"/>
            <ac:spMk id="3" creationId="{BF90AF6C-6BC3-9B7F-4323-9F11957AEBDC}"/>
          </ac:spMkLst>
        </pc:spChg>
        <pc:spChg chg="add mod">
          <ac:chgData name="Prime" userId="77716ef240ca8282" providerId="LiveId" clId="{8E5E45B3-2CEF-4F21-AD19-1A0544E98B84}" dt="2022-12-12T15:19:18.562" v="8504" actId="1076"/>
          <ac:spMkLst>
            <pc:docMk/>
            <pc:sldMk cId="2175580097" sldId="267"/>
            <ac:spMk id="4" creationId="{CB43C170-FF71-036C-3510-50981BECEEC1}"/>
          </ac:spMkLst>
        </pc:spChg>
        <pc:picChg chg="del mod">
          <ac:chgData name="Prime" userId="77716ef240ca8282" providerId="LiveId" clId="{8E5E45B3-2CEF-4F21-AD19-1A0544E98B84}" dt="2022-12-13T12:03:09.802" v="13837" actId="478"/>
          <ac:picMkLst>
            <pc:docMk/>
            <pc:sldMk cId="2175580097" sldId="267"/>
            <ac:picMk id="5" creationId="{BBF9AD89-656D-C025-0E27-577C3D36A518}"/>
          </ac:picMkLst>
        </pc:picChg>
        <pc:picChg chg="del mod">
          <ac:chgData name="Prime" userId="77716ef240ca8282" providerId="LiveId" clId="{8E5E45B3-2CEF-4F21-AD19-1A0544E98B84}" dt="2022-12-13T12:06:06.913" v="13844" actId="478"/>
          <ac:picMkLst>
            <pc:docMk/>
            <pc:sldMk cId="2175580097" sldId="267"/>
            <ac:picMk id="6" creationId="{0386D96F-EF0D-7B5A-B0A9-A16C0455376F}"/>
          </ac:picMkLst>
        </pc:picChg>
        <pc:picChg chg="mod">
          <ac:chgData name="Prime" userId="77716ef240ca8282" providerId="LiveId" clId="{8E5E45B3-2CEF-4F21-AD19-1A0544E98B84}" dt="2022-12-13T12:03:12.600" v="13838" actId="1076"/>
          <ac:picMkLst>
            <pc:docMk/>
            <pc:sldMk cId="2175580097" sldId="267"/>
            <ac:picMk id="7" creationId="{80B32091-EA85-CAFF-DDB5-945970A86B32}"/>
          </ac:picMkLst>
        </pc:picChg>
        <pc:picChg chg="mod">
          <ac:chgData name="Prime" userId="77716ef240ca8282" providerId="LiveId" clId="{8E5E45B3-2CEF-4F21-AD19-1A0544E98B84}" dt="2022-12-13T12:06:09.163" v="13845" actId="1076"/>
          <ac:picMkLst>
            <pc:docMk/>
            <pc:sldMk cId="2175580097" sldId="267"/>
            <ac:picMk id="8" creationId="{A8F3007D-A3D6-9D7A-C70A-B2C133FFC962}"/>
          </ac:picMkLst>
        </pc:picChg>
      </pc:sldChg>
      <pc:sldChg chg="delSp modSp new mod delAnim modNotesTx">
        <pc:chgData name="Prime" userId="77716ef240ca8282" providerId="LiveId" clId="{8E5E45B3-2CEF-4F21-AD19-1A0544E98B84}" dt="2022-12-13T12:06:57.504" v="13847" actId="1076"/>
        <pc:sldMkLst>
          <pc:docMk/>
          <pc:sldMk cId="870289494" sldId="268"/>
        </pc:sldMkLst>
        <pc:spChg chg="mod">
          <ac:chgData name="Prime" userId="77716ef240ca8282" providerId="LiveId" clId="{8E5E45B3-2CEF-4F21-AD19-1A0544E98B84}" dt="2022-12-12T16:05:02.259" v="10025" actId="20577"/>
          <ac:spMkLst>
            <pc:docMk/>
            <pc:sldMk cId="870289494" sldId="268"/>
            <ac:spMk id="2" creationId="{3E5B37F0-4E9C-1142-A39D-66475685C35A}"/>
          </ac:spMkLst>
        </pc:spChg>
        <pc:spChg chg="del">
          <ac:chgData name="Prime" userId="77716ef240ca8282" providerId="LiveId" clId="{8E5E45B3-2CEF-4F21-AD19-1A0544E98B84}" dt="2022-12-12T15:54:34.261" v="9604" actId="478"/>
          <ac:spMkLst>
            <pc:docMk/>
            <pc:sldMk cId="870289494" sldId="268"/>
            <ac:spMk id="3" creationId="{6EBCB943-F978-38E5-3788-79EC913117CA}"/>
          </ac:spMkLst>
        </pc:spChg>
        <pc:picChg chg="del mod">
          <ac:chgData name="Prime" userId="77716ef240ca8282" providerId="LiveId" clId="{8E5E45B3-2CEF-4F21-AD19-1A0544E98B84}" dt="2022-12-13T12:06:54.294" v="13846" actId="478"/>
          <ac:picMkLst>
            <pc:docMk/>
            <pc:sldMk cId="870289494" sldId="268"/>
            <ac:picMk id="3" creationId="{7174263A-81B1-8EC2-B425-03C00C5F6920}"/>
          </ac:picMkLst>
        </pc:picChg>
        <pc:picChg chg="mod">
          <ac:chgData name="Prime" userId="77716ef240ca8282" providerId="LiveId" clId="{8E5E45B3-2CEF-4F21-AD19-1A0544E98B84}" dt="2022-12-13T12:06:57.504" v="13847" actId="1076"/>
          <ac:picMkLst>
            <pc:docMk/>
            <pc:sldMk cId="870289494" sldId="268"/>
            <ac:picMk id="4" creationId="{8A6AC5EF-828C-DC18-35D1-DDCD7F6E5733}"/>
          </ac:picMkLst>
        </pc:picChg>
      </pc:sldChg>
      <pc:sldChg chg="addSp modSp new mod">
        <pc:chgData name="Prime" userId="77716ef240ca8282" providerId="LiveId" clId="{8E5E45B3-2CEF-4F21-AD19-1A0544E98B84}" dt="2022-12-13T11:02:00.414" v="13785" actId="207"/>
        <pc:sldMkLst>
          <pc:docMk/>
          <pc:sldMk cId="3796637043" sldId="269"/>
        </pc:sldMkLst>
        <pc:spChg chg="mod">
          <ac:chgData name="Prime" userId="77716ef240ca8282" providerId="LiveId" clId="{8E5E45B3-2CEF-4F21-AD19-1A0544E98B84}" dt="2022-12-13T10:59:31.569" v="13778"/>
          <ac:spMkLst>
            <pc:docMk/>
            <pc:sldMk cId="3796637043" sldId="269"/>
            <ac:spMk id="2" creationId="{ACE6C4BD-4746-B5DD-FC39-89A64D2D434C}"/>
          </ac:spMkLst>
        </pc:spChg>
        <pc:spChg chg="add mod">
          <ac:chgData name="Prime" userId="77716ef240ca8282" providerId="LiveId" clId="{8E5E45B3-2CEF-4F21-AD19-1A0544E98B84}" dt="2022-12-13T11:02:00.414" v="13785" actId="207"/>
          <ac:spMkLst>
            <pc:docMk/>
            <pc:sldMk cId="3796637043" sldId="269"/>
            <ac:spMk id="3" creationId="{68B31E18-2708-2E10-07CE-864731CD8C45}"/>
          </ac:spMkLst>
        </pc:spChg>
      </pc:sldChg>
      <pc:sldChg chg="addSp delSp modSp new mod delAnim modNotesTx">
        <pc:chgData name="Prime" userId="77716ef240ca8282" providerId="LiveId" clId="{8E5E45B3-2CEF-4F21-AD19-1A0544E98B84}" dt="2022-12-13T12:10:26.198" v="13850" actId="1076"/>
        <pc:sldMkLst>
          <pc:docMk/>
          <pc:sldMk cId="281072431" sldId="270"/>
        </pc:sldMkLst>
        <pc:spChg chg="mod">
          <ac:chgData name="Prime" userId="77716ef240ca8282" providerId="LiveId" clId="{8E5E45B3-2CEF-4F21-AD19-1A0544E98B84}" dt="2022-12-12T18:13:08.122" v="11348" actId="1076"/>
          <ac:spMkLst>
            <pc:docMk/>
            <pc:sldMk cId="281072431" sldId="270"/>
            <ac:spMk id="2" creationId="{40FCDF26-A5D8-EA8C-136B-373532A0B872}"/>
          </ac:spMkLst>
        </pc:spChg>
        <pc:spChg chg="del">
          <ac:chgData name="Prime" userId="77716ef240ca8282" providerId="LiveId" clId="{8E5E45B3-2CEF-4F21-AD19-1A0544E98B84}" dt="2022-12-12T18:12:32.679" v="11343" actId="931"/>
          <ac:spMkLst>
            <pc:docMk/>
            <pc:sldMk cId="281072431" sldId="270"/>
            <ac:spMk id="3" creationId="{B7D4A144-B9F9-CF15-9AE0-AEA8DA305585}"/>
          </ac:spMkLst>
        </pc:spChg>
        <pc:spChg chg="del">
          <ac:chgData name="Prime" userId="77716ef240ca8282" providerId="LiveId" clId="{8E5E45B3-2CEF-4F21-AD19-1A0544E98B84}" dt="2022-12-12T18:12:54.663" v="11347" actId="478"/>
          <ac:spMkLst>
            <pc:docMk/>
            <pc:sldMk cId="281072431" sldId="270"/>
            <ac:spMk id="4" creationId="{63F96F6C-066C-3C3E-5C62-5FD4C9E8A0E3}"/>
          </ac:spMkLst>
        </pc:spChg>
        <pc:spChg chg="add mod">
          <ac:chgData name="Prime" userId="77716ef240ca8282" providerId="LiveId" clId="{8E5E45B3-2CEF-4F21-AD19-1A0544E98B84}" dt="2022-12-12T18:16:20.674" v="11386" actId="20577"/>
          <ac:spMkLst>
            <pc:docMk/>
            <pc:sldMk cId="281072431" sldId="270"/>
            <ac:spMk id="7" creationId="{2100424F-09CB-140C-A410-2082F9B980CC}"/>
          </ac:spMkLst>
        </pc:spChg>
        <pc:picChg chg="del mod">
          <ac:chgData name="Prime" userId="77716ef240ca8282" providerId="LiveId" clId="{8E5E45B3-2CEF-4F21-AD19-1A0544E98B84}" dt="2022-12-13T12:10:23.082" v="13849" actId="478"/>
          <ac:picMkLst>
            <pc:docMk/>
            <pc:sldMk cId="281072431" sldId="270"/>
            <ac:picMk id="3" creationId="{D9D3F21E-7E59-9B4B-A92D-06B9D97D4894}"/>
          </ac:picMkLst>
        </pc:picChg>
        <pc:picChg chg="mod">
          <ac:chgData name="Prime" userId="77716ef240ca8282" providerId="LiveId" clId="{8E5E45B3-2CEF-4F21-AD19-1A0544E98B84}" dt="2022-12-13T12:10:26.198" v="13850" actId="1076"/>
          <ac:picMkLst>
            <pc:docMk/>
            <pc:sldMk cId="281072431" sldId="270"/>
            <ac:picMk id="4" creationId="{3F14990D-77F5-755D-48B3-67D8EEFC31E9}"/>
          </ac:picMkLst>
        </pc:picChg>
        <pc:picChg chg="add mod">
          <ac:chgData name="Prime" userId="77716ef240ca8282" providerId="LiveId" clId="{8E5E45B3-2CEF-4F21-AD19-1A0544E98B84}" dt="2022-12-13T10:59:31.569" v="13778"/>
          <ac:picMkLst>
            <pc:docMk/>
            <pc:sldMk cId="281072431" sldId="270"/>
            <ac:picMk id="6" creationId="{E675DFB0-CF74-12F0-3EE0-6E9D3AC5A299}"/>
          </ac:picMkLst>
        </pc:picChg>
      </pc:sldChg>
      <pc:sldChg chg="addSp delSp modSp new mod delAnim modNotesTx">
        <pc:chgData name="Prime" userId="77716ef240ca8282" providerId="LiveId" clId="{8E5E45B3-2CEF-4F21-AD19-1A0544E98B84}" dt="2022-12-13T12:13:11.866" v="13853" actId="1076"/>
        <pc:sldMkLst>
          <pc:docMk/>
          <pc:sldMk cId="46722417" sldId="271"/>
        </pc:sldMkLst>
        <pc:spChg chg="mod">
          <ac:chgData name="Prime" userId="77716ef240ca8282" providerId="LiveId" clId="{8E5E45B3-2CEF-4F21-AD19-1A0544E98B84}" dt="2022-12-12T19:15:14.532" v="11475" actId="1076"/>
          <ac:spMkLst>
            <pc:docMk/>
            <pc:sldMk cId="46722417" sldId="271"/>
            <ac:spMk id="2" creationId="{320EA8B0-79D9-4AB9-145D-AF6E6AD2C448}"/>
          </ac:spMkLst>
        </pc:spChg>
        <pc:spChg chg="del">
          <ac:chgData name="Prime" userId="77716ef240ca8282" providerId="LiveId" clId="{8E5E45B3-2CEF-4F21-AD19-1A0544E98B84}" dt="2022-12-12T19:15:18.212" v="11476" actId="478"/>
          <ac:spMkLst>
            <pc:docMk/>
            <pc:sldMk cId="46722417" sldId="271"/>
            <ac:spMk id="3" creationId="{C5D20041-DA38-2CED-E02D-BA78FB4354C5}"/>
          </ac:spMkLst>
        </pc:spChg>
        <pc:picChg chg="add mod">
          <ac:chgData name="Prime" userId="77716ef240ca8282" providerId="LiveId" clId="{8E5E45B3-2CEF-4F21-AD19-1A0544E98B84}" dt="2022-12-13T10:56:50.899" v="13707" actId="1076"/>
          <ac:picMkLst>
            <pc:docMk/>
            <pc:sldMk cId="46722417" sldId="271"/>
            <ac:picMk id="5" creationId="{344AEC78-C5C5-6158-CE4D-F80D65F61772}"/>
          </ac:picMkLst>
        </pc:picChg>
        <pc:picChg chg="del mod">
          <ac:chgData name="Prime" userId="77716ef240ca8282" providerId="LiveId" clId="{8E5E45B3-2CEF-4F21-AD19-1A0544E98B84}" dt="2022-12-13T12:12:54.749" v="13852" actId="478"/>
          <ac:picMkLst>
            <pc:docMk/>
            <pc:sldMk cId="46722417" sldId="271"/>
            <ac:picMk id="6" creationId="{5E944029-E648-DA20-50B0-63FF602EA478}"/>
          </ac:picMkLst>
        </pc:picChg>
        <pc:picChg chg="mod">
          <ac:chgData name="Prime" userId="77716ef240ca8282" providerId="LiveId" clId="{8E5E45B3-2CEF-4F21-AD19-1A0544E98B84}" dt="2022-12-13T12:13:11.866" v="13853" actId="1076"/>
          <ac:picMkLst>
            <pc:docMk/>
            <pc:sldMk cId="46722417" sldId="271"/>
            <ac:picMk id="7" creationId="{BB07144A-4BEA-D7DB-6C37-3D5089A94BF2}"/>
          </ac:picMkLst>
        </pc:picChg>
      </pc:sldChg>
      <pc:sldChg chg="addSp delSp modSp new mod delAnim modNotesTx">
        <pc:chgData name="Prime" userId="77716ef240ca8282" providerId="LiveId" clId="{8E5E45B3-2CEF-4F21-AD19-1A0544E98B84}" dt="2022-12-13T12:15:41.512" v="13857" actId="1076"/>
        <pc:sldMkLst>
          <pc:docMk/>
          <pc:sldMk cId="4268040568" sldId="272"/>
        </pc:sldMkLst>
        <pc:spChg chg="mod">
          <ac:chgData name="Prime" userId="77716ef240ca8282" providerId="LiveId" clId="{8E5E45B3-2CEF-4F21-AD19-1A0544E98B84}" dt="2022-12-13T09:37:21.974" v="12513" actId="1076"/>
          <ac:spMkLst>
            <pc:docMk/>
            <pc:sldMk cId="4268040568" sldId="272"/>
            <ac:spMk id="2" creationId="{A3B16045-96C7-F6AF-9013-8C384975C61E}"/>
          </ac:spMkLst>
        </pc:spChg>
        <pc:spChg chg="mod">
          <ac:chgData name="Prime" userId="77716ef240ca8282" providerId="LiveId" clId="{8E5E45B3-2CEF-4F21-AD19-1A0544E98B84}" dt="2022-12-13T09:37:40.961" v="12517" actId="255"/>
          <ac:spMkLst>
            <pc:docMk/>
            <pc:sldMk cId="4268040568" sldId="272"/>
            <ac:spMk id="3" creationId="{DD578650-BA83-D867-16F5-7F1B2387A92E}"/>
          </ac:spMkLst>
        </pc:spChg>
        <pc:picChg chg="add mod">
          <ac:chgData name="Prime" userId="77716ef240ca8282" providerId="LiveId" clId="{8E5E45B3-2CEF-4F21-AD19-1A0544E98B84}" dt="2022-12-13T09:37:11.753" v="12512" actId="1076"/>
          <ac:picMkLst>
            <pc:docMk/>
            <pc:sldMk cId="4268040568" sldId="272"/>
            <ac:picMk id="5" creationId="{A629A8D7-BBFF-F656-89FB-7F5B0E4E22FA}"/>
          </ac:picMkLst>
        </pc:picChg>
        <pc:picChg chg="del mod">
          <ac:chgData name="Prime" userId="77716ef240ca8282" providerId="LiveId" clId="{8E5E45B3-2CEF-4F21-AD19-1A0544E98B84}" dt="2022-12-13T12:15:25.024" v="13855" actId="478"/>
          <ac:picMkLst>
            <pc:docMk/>
            <pc:sldMk cId="4268040568" sldId="272"/>
            <ac:picMk id="6" creationId="{5E30D09E-C822-B520-B18F-999E1A76D45B}"/>
          </ac:picMkLst>
        </pc:picChg>
        <pc:picChg chg="mod">
          <ac:chgData name="Prime" userId="77716ef240ca8282" providerId="LiveId" clId="{8E5E45B3-2CEF-4F21-AD19-1A0544E98B84}" dt="2022-12-13T12:15:41.512" v="13857" actId="1076"/>
          <ac:picMkLst>
            <pc:docMk/>
            <pc:sldMk cId="4268040568" sldId="272"/>
            <ac:picMk id="7" creationId="{73CE74C0-1A6F-E6CA-0F56-8517CC4B1E0E}"/>
          </ac:picMkLst>
        </pc:picChg>
      </pc:sldChg>
      <pc:sldChg chg="delSp modSp new mod">
        <pc:chgData name="Prime" userId="77716ef240ca8282" providerId="LiveId" clId="{8E5E45B3-2CEF-4F21-AD19-1A0544E98B84}" dt="2022-12-13T10:59:54.221" v="13779" actId="1076"/>
        <pc:sldMkLst>
          <pc:docMk/>
          <pc:sldMk cId="1095425385" sldId="273"/>
        </pc:sldMkLst>
        <pc:spChg chg="mod">
          <ac:chgData name="Prime" userId="77716ef240ca8282" providerId="LiveId" clId="{8E5E45B3-2CEF-4F21-AD19-1A0544E98B84}" dt="2022-12-13T10:58:50.407" v="13771" actId="1076"/>
          <ac:spMkLst>
            <pc:docMk/>
            <pc:sldMk cId="1095425385" sldId="273"/>
            <ac:spMk id="2" creationId="{2FD1E932-95F6-21DB-863D-5DE46214FB73}"/>
          </ac:spMkLst>
        </pc:spChg>
        <pc:spChg chg="del">
          <ac:chgData name="Prime" userId="77716ef240ca8282" providerId="LiveId" clId="{8E5E45B3-2CEF-4F21-AD19-1A0544E98B84}" dt="2022-12-13T10:58:52.475" v="13772" actId="478"/>
          <ac:spMkLst>
            <pc:docMk/>
            <pc:sldMk cId="1095425385" sldId="273"/>
            <ac:spMk id="3" creationId="{D7B54D4D-3B59-1042-908B-F5BEDC5CD5F9}"/>
          </ac:spMkLst>
        </pc:spChg>
        <pc:picChg chg="mod">
          <ac:chgData name="Prime" userId="77716ef240ca8282" providerId="LiveId" clId="{8E5E45B3-2CEF-4F21-AD19-1A0544E98B84}" dt="2022-12-13T10:59:54.221" v="13779" actId="1076"/>
          <ac:picMkLst>
            <pc:docMk/>
            <pc:sldMk cId="1095425385" sldId="273"/>
            <ac:picMk id="4" creationId="{F05BA427-15E2-C91D-AD75-F58E58F90CD8}"/>
          </ac:picMkLst>
        </pc:picChg>
      </pc:sldChg>
      <pc:sldChg chg="delSp modSp new mod delAnim">
        <pc:chgData name="Prime" userId="77716ef240ca8282" providerId="LiveId" clId="{8E5E45B3-2CEF-4F21-AD19-1A0544E98B84}" dt="2022-12-13T12:17:36.795" v="13858" actId="1076"/>
        <pc:sldMkLst>
          <pc:docMk/>
          <pc:sldMk cId="660112106" sldId="274"/>
        </pc:sldMkLst>
        <pc:spChg chg="mod">
          <ac:chgData name="Prime" userId="77716ef240ca8282" providerId="LiveId" clId="{8E5E45B3-2CEF-4F21-AD19-1A0544E98B84}" dt="2022-12-13T11:09:33.633" v="13813" actId="1076"/>
          <ac:spMkLst>
            <pc:docMk/>
            <pc:sldMk cId="660112106" sldId="274"/>
            <ac:spMk id="2" creationId="{739F698C-504D-E411-8833-4C38065855DC}"/>
          </ac:spMkLst>
        </pc:spChg>
        <pc:spChg chg="del">
          <ac:chgData name="Prime" userId="77716ef240ca8282" providerId="LiveId" clId="{8E5E45B3-2CEF-4F21-AD19-1A0544E98B84}" dt="2022-12-13T11:09:29.776" v="13812" actId="478"/>
          <ac:spMkLst>
            <pc:docMk/>
            <pc:sldMk cId="660112106" sldId="274"/>
            <ac:spMk id="3" creationId="{A56E2B53-E2DB-1EB4-8526-C1241189E6C6}"/>
          </ac:spMkLst>
        </pc:spChg>
        <pc:picChg chg="del">
          <ac:chgData name="Prime" userId="77716ef240ca8282" providerId="LiveId" clId="{8E5E45B3-2CEF-4F21-AD19-1A0544E98B84}" dt="2022-12-13T11:10:14.332" v="13814" actId="478"/>
          <ac:picMkLst>
            <pc:docMk/>
            <pc:sldMk cId="660112106" sldId="274"/>
            <ac:picMk id="4" creationId="{658192DB-7900-D238-2BB9-740EF19673A5}"/>
          </ac:picMkLst>
        </pc:picChg>
        <pc:picChg chg="mod">
          <ac:chgData name="Prime" userId="77716ef240ca8282" providerId="LiveId" clId="{8E5E45B3-2CEF-4F21-AD19-1A0544E98B84}" dt="2022-12-13T12:17:36.795" v="13858" actId="1076"/>
          <ac:picMkLst>
            <pc:docMk/>
            <pc:sldMk cId="660112106" sldId="274"/>
            <ac:picMk id="5" creationId="{71391D03-CDD7-936C-4EF1-628E016DDC49}"/>
          </ac:picMkLst>
        </pc:picChg>
      </pc:sldChg>
    </pc:docChg>
  </pc:docChgLst>
</pc:chgInfo>
</file>

<file path=ppt/comments/modernComment_101_5AAE30F9.xml><?xml version="1.0" encoding="utf-8"?>
<p188:cmLst xmlns:a="http://schemas.openxmlformats.org/drawingml/2006/main" xmlns:r="http://schemas.openxmlformats.org/officeDocument/2006/relationships" xmlns:p188="http://schemas.microsoft.com/office/powerpoint/2018/8/main">
  <p188:cm id="{C6E0DFC1-18A8-4552-8C17-FD2270EF023B}" authorId="{62C9A5B4-2AD7-E8F5-A2DD-98A1F60A7926}" created="2022-12-01T12:14:38.531">
    <pc:sldMkLst xmlns:pc="http://schemas.microsoft.com/office/powerpoint/2013/main/command">
      <pc:docMk/>
      <pc:sldMk cId="1521365241" sldId="257"/>
    </pc:sldMkLst>
    <p188:txBody>
      <a:bodyPr/>
      <a:lstStyle/>
      <a:p>
        <a:r>
          <a:rPr lang="en-GB"/>
          <a:t>The purpose of this presentation is to understand current and emerging digital business themes or applications and the impact of their use in organisation. To Analyse case studies and sources and to evaluate critically the issue associated with the management of contemporary digital business system and their use for gaining competitive advantage.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BE7E49-994B-4926-8ADC-A5F4AE0662BB}" type="datetimeFigureOut">
              <a:rPr lang="en-GB" smtClean="0"/>
              <a:t>12/12/2022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AA9388-489F-47F8-9BC1-6D770BF40472}" type="slidenum">
              <a:rPr lang="en-GB" smtClean="0"/>
              <a:t>‹#›</a:t>
            </a:fld>
            <a:endParaRPr lang="en-GB"/>
          </a:p>
        </p:txBody>
      </p:sp>
    </p:spTree>
    <p:extLst>
      <p:ext uri="{BB962C8B-B14F-4D97-AF65-F5344CB8AC3E}">
        <p14:creationId xmlns:p14="http://schemas.microsoft.com/office/powerpoint/2010/main" val="10693317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purpose of this presentation is to understand current and emerging digital business themes or applications and the impact of their use in organisation. To Analyse case studies and sources and to evaluate critically the issue associated with the management of contemporary digital business system and their use for gaining competitive advantage. </a:t>
            </a:r>
          </a:p>
          <a:p>
            <a:endParaRPr lang="en-GB" dirty="0"/>
          </a:p>
        </p:txBody>
      </p:sp>
      <p:sp>
        <p:nvSpPr>
          <p:cNvPr id="4" name="Slide Number Placeholder 3"/>
          <p:cNvSpPr>
            <a:spLocks noGrp="1"/>
          </p:cNvSpPr>
          <p:nvPr>
            <p:ph type="sldNum" sz="quarter" idx="5"/>
          </p:nvPr>
        </p:nvSpPr>
        <p:spPr/>
        <p:txBody>
          <a:bodyPr/>
          <a:lstStyle/>
          <a:p>
            <a:fld id="{58AA9388-489F-47F8-9BC1-6D770BF40472}" type="slidenum">
              <a:rPr lang="en-GB" smtClean="0"/>
              <a:t>2</a:t>
            </a:fld>
            <a:endParaRPr lang="en-GB"/>
          </a:p>
        </p:txBody>
      </p:sp>
    </p:spTree>
    <p:extLst>
      <p:ext uri="{BB962C8B-B14F-4D97-AF65-F5344CB8AC3E}">
        <p14:creationId xmlns:p14="http://schemas.microsoft.com/office/powerpoint/2010/main" val="4076342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Beginning with chapter 3 Sara </a:t>
            </a:r>
            <a:r>
              <a:rPr lang="en-GB" dirty="0" err="1"/>
              <a:t>Dolnicar</a:t>
            </a:r>
            <a:r>
              <a:rPr lang="en-GB" dirty="0"/>
              <a:t> talks about business models and values. Sara </a:t>
            </a:r>
            <a:r>
              <a:rPr lang="en-GB" dirty="0" err="1"/>
              <a:t>Dolincar</a:t>
            </a:r>
            <a:r>
              <a:rPr lang="en-GB" dirty="0"/>
              <a:t> shares her views on business models and explains that business model is not a strategy it specifies how value is presently created for customers and how value is captured and disseminated to suppliers and other partners. It’s a knot that ties together strategy and operational practices  and analyses how businesses or groups of actor create, capture and disseminate value. Sara states in her book that business models connect strategy and operations (</a:t>
            </a:r>
            <a:r>
              <a:rPr lang="en-GB" dirty="0" err="1"/>
              <a:t>Dolnicar</a:t>
            </a:r>
            <a:r>
              <a:rPr lang="en-GB" dirty="0"/>
              <a:t>, 2018). </a:t>
            </a:r>
          </a:p>
        </p:txBody>
      </p:sp>
      <p:sp>
        <p:nvSpPr>
          <p:cNvPr id="4" name="Slide Number Placeholder 3"/>
          <p:cNvSpPr>
            <a:spLocks noGrp="1"/>
          </p:cNvSpPr>
          <p:nvPr>
            <p:ph type="sldNum" sz="quarter" idx="5"/>
          </p:nvPr>
        </p:nvSpPr>
        <p:spPr/>
        <p:txBody>
          <a:bodyPr/>
          <a:lstStyle/>
          <a:p>
            <a:fld id="{58AA9388-489F-47F8-9BC1-6D770BF40472}" type="slidenum">
              <a:rPr lang="en-GB" smtClean="0"/>
              <a:t>3</a:t>
            </a:fld>
            <a:endParaRPr lang="en-GB"/>
          </a:p>
        </p:txBody>
      </p:sp>
    </p:spTree>
    <p:extLst>
      <p:ext uri="{BB962C8B-B14F-4D97-AF65-F5344CB8AC3E}">
        <p14:creationId xmlns:p14="http://schemas.microsoft.com/office/powerpoint/2010/main" val="14612096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Sara </a:t>
            </a:r>
            <a:r>
              <a:rPr lang="en-GB" dirty="0" err="1"/>
              <a:t>Dolincar</a:t>
            </a:r>
            <a:r>
              <a:rPr lang="en-GB" dirty="0"/>
              <a:t> states that the 3 functions of business models are – </a:t>
            </a:r>
          </a:p>
          <a:p>
            <a:pPr marL="342900" indent="-342900">
              <a:buFont typeface="+mj-lt"/>
              <a:buAutoNum type="arabicPeriod"/>
            </a:pPr>
            <a:r>
              <a:rPr lang="en-GB" sz="1200" dirty="0">
                <a:effectLst/>
                <a:latin typeface="Calibri" panose="020F0502020204030204" pitchFamily="34" charset="0"/>
                <a:ea typeface="Calibri" panose="020F0502020204030204" pitchFamily="34" charset="0"/>
                <a:cs typeface="Times New Roman" panose="02020603050405020304" pitchFamily="18" charset="0"/>
              </a:rPr>
              <a:t>Business models allow a business to understand how the business should work which would include how the business creates its service for customers and how they would charge their customers to use the service and to keep partners and suppliers to support it.</a:t>
            </a:r>
          </a:p>
          <a:p>
            <a:pPr marL="342900" indent="-342900">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Business models</a:t>
            </a:r>
            <a:r>
              <a:rPr lang="en-GB" sz="1200" dirty="0">
                <a:effectLst/>
                <a:latin typeface="Calibri" panose="020F0502020204030204" pitchFamily="34" charset="0"/>
                <a:ea typeface="Calibri" panose="020F0502020204030204" pitchFamily="34" charset="0"/>
                <a:cs typeface="Times New Roman" panose="02020603050405020304" pitchFamily="18" charset="0"/>
              </a:rPr>
              <a:t> allows managers and employees to make choices and see their business work. They make choices and consequences from mental models that will allow them to gather information and put this to work and overlook potential outcome of their actions before making any decisions.</a:t>
            </a:r>
          </a:p>
          <a:p>
            <a:pPr marL="342900" indent="-342900">
              <a:buFont typeface="+mj-lt"/>
              <a:buAutoNum type="arabicPeriod"/>
            </a:pPr>
            <a:r>
              <a:rPr lang="en-GB" sz="1200" dirty="0">
                <a:effectLst/>
                <a:latin typeface="Calibri" panose="020F0502020204030204" pitchFamily="34" charset="0"/>
                <a:ea typeface="Calibri" panose="020F0502020204030204" pitchFamily="34" charset="0"/>
                <a:cs typeface="Times New Roman" panose="02020603050405020304" pitchFamily="18" charset="0"/>
              </a:rPr>
              <a:t>Business models can be used as a tool for people to either begin a new business or to restart a business they already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2018) have.</a:t>
            </a: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58AA9388-489F-47F8-9BC1-6D770BF40472}" type="slidenum">
              <a:rPr lang="en-GB" smtClean="0"/>
              <a:t>4</a:t>
            </a:fld>
            <a:endParaRPr lang="en-GB"/>
          </a:p>
        </p:txBody>
      </p:sp>
    </p:spTree>
    <p:extLst>
      <p:ext uri="{BB962C8B-B14F-4D97-AF65-F5344CB8AC3E}">
        <p14:creationId xmlns:p14="http://schemas.microsoft.com/office/powerpoint/2010/main" val="5258230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looking at other theorists in business models, </a:t>
            </a:r>
            <a:r>
              <a:rPr lang="en-GB" dirty="0" err="1"/>
              <a:t>Timmers</a:t>
            </a:r>
            <a:r>
              <a:rPr lang="en-GB" dirty="0"/>
              <a:t> states that there are more business models to be had which does not get mentioned by Sara such as Third party marketplace which Sara could have mentioned in her book as this would fit in with Airbnb business model. 3</a:t>
            </a:r>
            <a:r>
              <a:rPr lang="en-GB" baseline="30000" dirty="0"/>
              <a:t>rd</a:t>
            </a:r>
            <a:r>
              <a:rPr lang="en-GB" dirty="0"/>
              <a:t> party Marketplace have feature such as branding, payment, logistics and ordering according to </a:t>
            </a:r>
            <a:r>
              <a:rPr lang="en-GB" dirty="0" err="1"/>
              <a:t>Timmers</a:t>
            </a:r>
            <a:r>
              <a:rPr lang="en-GB" dirty="0"/>
              <a:t>. He also mentions E-shop and E-procurement, this benefits companies to have a bigger choice of suppliers that could lead to lower cost. </a:t>
            </a:r>
            <a:r>
              <a:rPr lang="en-GB" dirty="0" err="1"/>
              <a:t>Timmers</a:t>
            </a:r>
            <a:r>
              <a:rPr lang="en-GB" dirty="0"/>
              <a:t> mentions many more business models which Sara does not cover in the book but could benefit Airbnb.</a:t>
            </a:r>
          </a:p>
        </p:txBody>
      </p:sp>
      <p:sp>
        <p:nvSpPr>
          <p:cNvPr id="4" name="Slide Number Placeholder 3"/>
          <p:cNvSpPr>
            <a:spLocks noGrp="1"/>
          </p:cNvSpPr>
          <p:nvPr>
            <p:ph type="sldNum" sz="quarter" idx="5"/>
          </p:nvPr>
        </p:nvSpPr>
        <p:spPr/>
        <p:txBody>
          <a:bodyPr/>
          <a:lstStyle/>
          <a:p>
            <a:fld id="{58AA9388-489F-47F8-9BC1-6D770BF40472}" type="slidenum">
              <a:rPr lang="en-GB" smtClean="0"/>
              <a:t>5</a:t>
            </a:fld>
            <a:endParaRPr lang="en-GB"/>
          </a:p>
        </p:txBody>
      </p:sp>
    </p:spTree>
    <p:extLst>
      <p:ext uri="{BB962C8B-B14F-4D97-AF65-F5344CB8AC3E}">
        <p14:creationId xmlns:p14="http://schemas.microsoft.com/office/powerpoint/2010/main" val="1255438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business model is a multi-sided platform where it connects two or more parties together. Hosts can share their unused space on the platform where guests can search for a place to stay for a short period of time. Searching on the platform is made easy for guests, keeping transaction costs low and large number of byers and sellers can trade on the platform. The multi sided platform informs the design of the individual elements of the Airbnb business model. Sara </a:t>
            </a:r>
            <a:r>
              <a:rPr lang="en-GB" dirty="0" err="1"/>
              <a:t>Dolnicar</a:t>
            </a:r>
            <a:r>
              <a:rPr lang="en-GB" dirty="0"/>
              <a:t> has explains business models very clear in her book and easy to understand and has given good information on how Airbnb fits into the business model which is the multi-sided platform. Airbnb has created a service for their customers to use and to keep partners and suppliers to support it. They allow changes to happen that will benefit their business in the future. </a:t>
            </a:r>
            <a:r>
              <a:rPr lang="en-GB" b="0" i="0" dirty="0">
                <a:solidFill>
                  <a:srgbClr val="414141"/>
                </a:solidFill>
                <a:effectLst/>
                <a:latin typeface="Open Sans" panose="020B0606030504020204" pitchFamily="34" charset="0"/>
              </a:rPr>
              <a:t>They do not own any properties, they took advantage of a growing sharing economy by offering a service that was missing.</a:t>
            </a:r>
            <a:endParaRPr lang="en-GB" dirty="0"/>
          </a:p>
        </p:txBody>
      </p:sp>
      <p:sp>
        <p:nvSpPr>
          <p:cNvPr id="4" name="Slide Number Placeholder 3"/>
          <p:cNvSpPr>
            <a:spLocks noGrp="1"/>
          </p:cNvSpPr>
          <p:nvPr>
            <p:ph type="sldNum" sz="quarter" idx="5"/>
          </p:nvPr>
        </p:nvSpPr>
        <p:spPr/>
        <p:txBody>
          <a:bodyPr/>
          <a:lstStyle/>
          <a:p>
            <a:fld id="{58AA9388-489F-47F8-9BC1-6D770BF40472}" type="slidenum">
              <a:rPr lang="en-GB" smtClean="0"/>
              <a:t>6</a:t>
            </a:fld>
            <a:endParaRPr lang="en-GB"/>
          </a:p>
        </p:txBody>
      </p:sp>
    </p:spTree>
    <p:extLst>
      <p:ext uri="{BB962C8B-B14F-4D97-AF65-F5344CB8AC3E}">
        <p14:creationId xmlns:p14="http://schemas.microsoft.com/office/powerpoint/2010/main" val="2975163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Sara states that businesses that uses multi-sided platform model create value in different ways. Firstly Value proposition are for guests, hosts and third party service providers.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Airbnb identifies suitable guests</a:t>
            </a:r>
            <a:r>
              <a:rPr lang="en-GB" sz="1800" dirty="0">
                <a:effectLst/>
                <a:latin typeface="Calibri" panose="020F0502020204030204" pitchFamily="34" charset="0"/>
                <a:cs typeface="Times New Roman" panose="02020603050405020304" pitchFamily="18" charset="0"/>
              </a:rPr>
              <a:t> and</a:t>
            </a:r>
            <a:r>
              <a:rPr lang="en-GB" sz="2800" dirty="0"/>
              <a:t> mitigates risk</a:t>
            </a:r>
            <a:r>
              <a:rPr lang="en-GB" sz="1800" dirty="0">
                <a:effectLst/>
                <a:latin typeface="Calibri" panose="020F0502020204030204" pitchFamily="34" charset="0"/>
                <a:cs typeface="Times New Roman" panose="02020603050405020304" pitchFamily="18" charset="0"/>
              </a:rPr>
              <a:t>, </a:t>
            </a:r>
            <a:r>
              <a:rPr lang="en-GB" sz="2800" dirty="0"/>
              <a:t>they handle monetary transactions, manage the short-term rentals, and offers the opportunity to connect with likeminded hosts.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They match hosts and guest and try to understand and track guests and hosts behaviour. Airbnb builds confidence between hosts and guests and they also manage cost efficiently which allows exchanges at a low price.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They keep developing and growing as a business. Although Sara has stated The values of Airbnb and has explained it well she has not defined what values mean to a business and from research there is a lot more to know in depth and a guide such as diagrams to help businesses and to have a better understanding on what ‘values’ really mean.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Montserrat" panose="00000500000000000000" pitchFamily="2" charset="0"/>
                <a:ea typeface="Calibri" panose="020F0502020204030204" pitchFamily="34" charset="0"/>
                <a:cs typeface="Times New Roman" panose="02020603050405020304" pitchFamily="18" charset="0"/>
              </a:rPr>
              <a:t>The value curve model is a diagram that helps a business to create value through its services or products. Businesses must consider raise, eliminate, and create. It allows businesses to beat their competitors. For example Airbnb could offer more value than other accommodation booking systems and this would help Airbnb to view their position compared to the competitors and what they need to improve on </a:t>
            </a:r>
            <a:r>
              <a:rPr lang="en-GB" sz="1800" dirty="0">
                <a:solidFill>
                  <a:srgbClr val="307EB2"/>
                </a:solidFill>
                <a:effectLst/>
                <a:latin typeface="Montserrat" panose="00000500000000000000" pitchFamily="2" charset="0"/>
                <a:ea typeface="Calibri" panose="020F0502020204030204" pitchFamily="34" charset="0"/>
                <a:cs typeface="Times New Roman" panose="02020603050405020304" pitchFamily="18" charset="0"/>
              </a:rPr>
              <a:t>(</a:t>
            </a:r>
            <a:r>
              <a:rPr lang="en-GB" sz="1800" dirty="0" err="1">
                <a:solidFill>
                  <a:srgbClr val="307EB2"/>
                </a:solidFill>
                <a:effectLst/>
                <a:latin typeface="Montserrat" panose="00000500000000000000" pitchFamily="2" charset="0"/>
                <a:ea typeface="Calibri" panose="020F0502020204030204" pitchFamily="34" charset="0"/>
                <a:cs typeface="Times New Roman" panose="02020603050405020304" pitchFamily="18" charset="0"/>
              </a:rPr>
              <a:t>Cuofano</a:t>
            </a:r>
            <a:r>
              <a:rPr lang="en-GB" sz="1800" dirty="0">
                <a:solidFill>
                  <a:srgbClr val="307EB2"/>
                </a:solidFill>
                <a:effectLst/>
                <a:latin typeface="Montserrat" panose="00000500000000000000" pitchFamily="2" charset="0"/>
                <a:ea typeface="Calibri" panose="020F0502020204030204" pitchFamily="34" charset="0"/>
                <a:cs typeface="Times New Roman" panose="02020603050405020304" pitchFamily="18" charset="0"/>
              </a:rPr>
              <a:t>,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8AA9388-489F-47F8-9BC1-6D770BF40472}" type="slidenum">
              <a:rPr lang="en-GB" smtClean="0"/>
              <a:t>7</a:t>
            </a:fld>
            <a:endParaRPr lang="en-GB"/>
          </a:p>
        </p:txBody>
      </p:sp>
    </p:spTree>
    <p:extLst>
      <p:ext uri="{BB962C8B-B14F-4D97-AF65-F5344CB8AC3E}">
        <p14:creationId xmlns:p14="http://schemas.microsoft.com/office/powerpoint/2010/main" val="2801577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have created a set of values that suit their business best. As there is no wrong way to set your own values, Sara </a:t>
            </a:r>
            <a:r>
              <a:rPr lang="en-GB" dirty="0" err="1"/>
              <a:t>Dolnicar</a:t>
            </a:r>
            <a:r>
              <a:rPr lang="en-GB" dirty="0"/>
              <a:t> has explained in detail Airbnb’s values. They create value by making sure their hosts and guests are safe. Guests have their own CV which allows hosts to view reviews left from previous hosts and also guests can read reviews on hosts. Airbnb keep track on any risks. They allow guests to book accommodation around the world at any time of the day, with 24/7 access to the platform. They have now invested in luxury accommodation with a wide range to choose from to suit everyone. They manage cost at a low price and earn money through charging hosts commission and guests service fees. Airbnb assures everyone is kept happy and keep their profile at high standards at all time keeping above competitors, through their values and following each values carefully to achieve their goals and ambition. </a:t>
            </a:r>
          </a:p>
        </p:txBody>
      </p:sp>
      <p:sp>
        <p:nvSpPr>
          <p:cNvPr id="4" name="Slide Number Placeholder 3"/>
          <p:cNvSpPr>
            <a:spLocks noGrp="1"/>
          </p:cNvSpPr>
          <p:nvPr>
            <p:ph type="sldNum" sz="quarter" idx="5"/>
          </p:nvPr>
        </p:nvSpPr>
        <p:spPr/>
        <p:txBody>
          <a:bodyPr/>
          <a:lstStyle/>
          <a:p>
            <a:fld id="{58AA9388-489F-47F8-9BC1-6D770BF40472}" type="slidenum">
              <a:rPr lang="en-GB" smtClean="0"/>
              <a:t>8</a:t>
            </a:fld>
            <a:endParaRPr lang="en-GB"/>
          </a:p>
        </p:txBody>
      </p:sp>
    </p:spTree>
    <p:extLst>
      <p:ext uri="{BB962C8B-B14F-4D97-AF65-F5344CB8AC3E}">
        <p14:creationId xmlns:p14="http://schemas.microsoft.com/office/powerpoint/2010/main" val="1354232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D2D2D"/>
                </a:solidFill>
                <a:effectLst/>
                <a:latin typeface="Noto Sans" panose="020B0502040504020204" pitchFamily="34" charset="0"/>
                <a:ea typeface="Calibri" panose="020F0502020204030204" pitchFamily="34" charset="0"/>
                <a:cs typeface="Times New Roman" panose="02020603050405020304" pitchFamily="18" charset="0"/>
              </a:rPr>
              <a:t>Sara states that there are risks when it comes to peer-to-peer accommodation, due to people wanting more short-term stay which is easy to find, but for the hosts that offer long-term stay will struggle which causes reduction in housing availability. The p</a:t>
            </a:r>
            <a:r>
              <a:rPr lang="en-GB" sz="2800" dirty="0"/>
              <a:t>rice of long-term rentals can also increase because landlords take into consideration that people renting the property can earn extra income by subletting it or renting out a room on the short-term rental market. Another risk is that tourists can change a neighbourhood by taking up parking space making the locals angry. Other risks are unfair competition and unsafe tourists accommodation. </a:t>
            </a:r>
            <a:endParaRPr lang="en-GB" sz="1800" dirty="0">
              <a:solidFill>
                <a:srgbClr val="2D2D2D"/>
              </a:solidFill>
              <a:effectLst/>
              <a:latin typeface="Noto Sans" panose="020B0502040504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D2D2D"/>
                </a:solidFill>
                <a:effectLst/>
                <a:latin typeface="Noto Sans" panose="020B0502040504020204" pitchFamily="34" charset="0"/>
                <a:ea typeface="Calibri" panose="020F0502020204030204" pitchFamily="34" charset="0"/>
                <a:cs typeface="Times New Roman" panose="02020603050405020304" pitchFamily="18" charset="0"/>
              </a:rPr>
              <a:t>There are rules and regulations to be followed, different countries have been given certain rules. Using the UK as an example, Sara states in her book Airbnb was legalized in 2015 by amendment to the housing legislation, the law permits short-term letting of residential premises for up to 90 days a year without planning permission. This raised concerns that short-term rentals could reduce the availability of long-term rentals. In January 2017 Airbnb limits entire home listings to 90 days a year and if a host wants longer than 90 days, they to require a planning permission. They should also pay council tax and they could also benefit from an allowance of up to £7500 tax free from renting their space in their home (</a:t>
            </a:r>
            <a:r>
              <a:rPr lang="en-GB" sz="1800" dirty="0" err="1">
                <a:solidFill>
                  <a:srgbClr val="2D2D2D"/>
                </a:solidFill>
                <a:effectLst/>
                <a:latin typeface="Noto Sans" panose="020B0502040504020204" pitchFamily="34" charset="0"/>
                <a:ea typeface="Calibri" panose="020F0502020204030204" pitchFamily="34" charset="0"/>
                <a:cs typeface="Times New Roman" panose="02020603050405020304" pitchFamily="18" charset="0"/>
              </a:rPr>
              <a:t>Dolnicar</a:t>
            </a:r>
            <a:r>
              <a:rPr lang="en-GB" sz="1800" dirty="0">
                <a:solidFill>
                  <a:srgbClr val="2D2D2D"/>
                </a:solidFill>
                <a:effectLst/>
                <a:latin typeface="Noto Sans" panose="020B0502040504020204" pitchFamily="34" charset="0"/>
                <a:ea typeface="Calibri" panose="020F0502020204030204" pitchFamily="34" charset="0"/>
                <a:cs typeface="Times New Roman" panose="02020603050405020304" pitchFamily="18" charset="0"/>
              </a:rPr>
              <a:t>, 2018).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8AA9388-489F-47F8-9BC1-6D770BF40472}" type="slidenum">
              <a:rPr lang="en-GB" smtClean="0"/>
              <a:t>9</a:t>
            </a:fld>
            <a:endParaRPr lang="en-GB"/>
          </a:p>
        </p:txBody>
      </p:sp>
    </p:spTree>
    <p:extLst>
      <p:ext uri="{BB962C8B-B14F-4D97-AF65-F5344CB8AC3E}">
        <p14:creationId xmlns:p14="http://schemas.microsoft.com/office/powerpoint/2010/main" val="171459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get a better understanding of digital disruption research shows that it’s a </a:t>
            </a:r>
            <a:r>
              <a:rPr lang="en-GB" b="0" i="0" dirty="0">
                <a:solidFill>
                  <a:srgbClr val="51565E"/>
                </a:solidFill>
                <a:effectLst/>
                <a:latin typeface="Roboto" panose="02000000000000000000" pitchFamily="2" charset="0"/>
              </a:rPr>
              <a:t>change that happens when new digital technologies, services, capabilities, and business models affect and change the value of the industry's existing services and goods. Digital disruption can mean good change and bad. Sara </a:t>
            </a:r>
            <a:r>
              <a:rPr lang="en-GB" b="0" i="0" dirty="0" err="1">
                <a:solidFill>
                  <a:srgbClr val="51565E"/>
                </a:solidFill>
                <a:effectLst/>
                <a:latin typeface="Roboto" panose="02000000000000000000" pitchFamily="2" charset="0"/>
              </a:rPr>
              <a:t>Dolnicar</a:t>
            </a:r>
            <a:r>
              <a:rPr lang="en-GB" b="0" i="0" dirty="0">
                <a:solidFill>
                  <a:srgbClr val="51565E"/>
                </a:solidFill>
                <a:effectLst/>
                <a:latin typeface="Roboto" panose="02000000000000000000" pitchFamily="2" charset="0"/>
              </a:rPr>
              <a:t> did not explain this in her book on the definition of the meaning but instead has given some risks and benefits and has also mentioned rules and regulations for different countries that they must follow along with some pros and cons. The theme digital Disruption would have been useful to use in chapter 11 as Airbnb has changed the value of the industry. However Sara has explained in her book some advantages and disadvantage of how Airbnb fits in to this and the changes they have made. </a:t>
            </a:r>
            <a:endParaRPr lang="en-GB" dirty="0"/>
          </a:p>
        </p:txBody>
      </p:sp>
      <p:sp>
        <p:nvSpPr>
          <p:cNvPr id="4" name="Slide Number Placeholder 3"/>
          <p:cNvSpPr>
            <a:spLocks noGrp="1"/>
          </p:cNvSpPr>
          <p:nvPr>
            <p:ph type="sldNum" sz="quarter" idx="5"/>
          </p:nvPr>
        </p:nvSpPr>
        <p:spPr/>
        <p:txBody>
          <a:bodyPr/>
          <a:lstStyle/>
          <a:p>
            <a:fld id="{58AA9388-489F-47F8-9BC1-6D770BF40472}" type="slidenum">
              <a:rPr lang="en-GB" smtClean="0"/>
              <a:t>10</a:t>
            </a:fld>
            <a:endParaRPr lang="en-GB"/>
          </a:p>
        </p:txBody>
      </p:sp>
    </p:spTree>
    <p:extLst>
      <p:ext uri="{BB962C8B-B14F-4D97-AF65-F5344CB8AC3E}">
        <p14:creationId xmlns:p14="http://schemas.microsoft.com/office/powerpoint/2010/main" val="23139136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rules and regulations in place for all peer to peer accommodation, Airbnb has done all that they can and have placed these rules for different countries. Monti and </a:t>
            </a:r>
            <a:r>
              <a:rPr lang="en-GB" dirty="0" err="1"/>
              <a:t>Augenhofer</a:t>
            </a:r>
            <a:r>
              <a:rPr lang="en-GB" dirty="0"/>
              <a:t> states that ……</a:t>
            </a:r>
          </a:p>
          <a:p>
            <a:r>
              <a:rPr lang="en-GB" dirty="0"/>
              <a:t>Sara </a:t>
            </a:r>
            <a:r>
              <a:rPr lang="en-GB" dirty="0" err="1"/>
              <a:t>Dolincar</a:t>
            </a:r>
            <a:r>
              <a:rPr lang="en-GB" dirty="0"/>
              <a:t> has explained more in detail what rules comply to certain countries and the changes they have made to be fair. </a:t>
            </a:r>
          </a:p>
        </p:txBody>
      </p:sp>
      <p:sp>
        <p:nvSpPr>
          <p:cNvPr id="4" name="Slide Number Placeholder 3"/>
          <p:cNvSpPr>
            <a:spLocks noGrp="1"/>
          </p:cNvSpPr>
          <p:nvPr>
            <p:ph type="sldNum" sz="quarter" idx="5"/>
          </p:nvPr>
        </p:nvSpPr>
        <p:spPr/>
        <p:txBody>
          <a:bodyPr/>
          <a:lstStyle/>
          <a:p>
            <a:fld id="{58AA9388-489F-47F8-9BC1-6D770BF40472}" type="slidenum">
              <a:rPr lang="en-GB" smtClean="0"/>
              <a:t>11</a:t>
            </a:fld>
            <a:endParaRPr lang="en-GB"/>
          </a:p>
        </p:txBody>
      </p:sp>
    </p:spTree>
    <p:extLst>
      <p:ext uri="{BB962C8B-B14F-4D97-AF65-F5344CB8AC3E}">
        <p14:creationId xmlns:p14="http://schemas.microsoft.com/office/powerpoint/2010/main" val="32876002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Sara explains in her book that the tourism industry can cause more damage to the environment, to those who offer accommodation uses the most water due to having a pool or a jacuzzi, Sara states that per guest a night amounts to 350 litres of water used. Also mentioned in the book land space is taken up by holiday homes and other </a:t>
            </a:r>
            <a:r>
              <a:rPr lang="en-GB" dirty="0" err="1"/>
              <a:t>accommodation,but</a:t>
            </a:r>
            <a:r>
              <a:rPr lang="en-GB" dirty="0"/>
              <a:t> holiday homes have the smallest land footprint of 2% where as hotels account for 47% of land use. They are also responsible for the carbon emissions generated. Peer to peer accommodation facilities must come up with solutions to be sustainable and hosts must have options such as recycling. Sara also mentions that environmental footprint is reduced for peer to peer networks as guests bring their own towels and bed linens which means less cleaning for hosts which saves on water and electricity. With peer to peer networking, guests are more likely to treat the accommodation like their own homes, which very likely hosts have installed energy efficient lighting etc. maintaining some building come at a environmental cost, the hosts need to be responsible for making these changes to become sustainable. </a:t>
            </a:r>
          </a:p>
        </p:txBody>
      </p:sp>
      <p:sp>
        <p:nvSpPr>
          <p:cNvPr id="4" name="Slide Number Placeholder 3"/>
          <p:cNvSpPr>
            <a:spLocks noGrp="1"/>
          </p:cNvSpPr>
          <p:nvPr>
            <p:ph type="sldNum" sz="quarter" idx="5"/>
          </p:nvPr>
        </p:nvSpPr>
        <p:spPr/>
        <p:txBody>
          <a:bodyPr/>
          <a:lstStyle/>
          <a:p>
            <a:fld id="{58AA9388-489F-47F8-9BC1-6D770BF40472}" type="slidenum">
              <a:rPr lang="en-GB" smtClean="0"/>
              <a:t>12</a:t>
            </a:fld>
            <a:endParaRPr lang="en-GB"/>
          </a:p>
        </p:txBody>
      </p:sp>
    </p:spTree>
    <p:extLst>
      <p:ext uri="{BB962C8B-B14F-4D97-AF65-F5344CB8AC3E}">
        <p14:creationId xmlns:p14="http://schemas.microsoft.com/office/powerpoint/2010/main" val="37330931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Kang and Shin mentions that </a:t>
            </a:r>
            <a:r>
              <a:rPr lang="en-GB" b="0" i="0" dirty="0">
                <a:solidFill>
                  <a:srgbClr val="333333"/>
                </a:solidFill>
                <a:effectLst/>
                <a:latin typeface="Open Sans" panose="020B0606030504020204" pitchFamily="34" charset="0"/>
              </a:rPr>
              <a:t>Airbnb offers green tips for hosts encouraging usage of recycled toilet paper, plant-based cleaners and shampoos, solar panels, and eco-friendly light bulbs while discouraging disposable plastics usage. With guests wanting more sustainable accommodation hosts will need to fulfil this. They mention that Airbnb highlights that 88% of its hosts introduce green implementations into their properties, with 59% providing a recycling system and 40% using green cleaning products. However Sara does not mention Green P2P in her book and does not give much information on sustainability within Airbnb, this would have explained more of what to expect from P2P accommodation and the changes being made (Kang &amp; Shin, 2021). </a:t>
            </a:r>
            <a:endParaRPr lang="en-GB" dirty="0"/>
          </a:p>
        </p:txBody>
      </p:sp>
      <p:sp>
        <p:nvSpPr>
          <p:cNvPr id="4" name="Slide Number Placeholder 3"/>
          <p:cNvSpPr>
            <a:spLocks noGrp="1"/>
          </p:cNvSpPr>
          <p:nvPr>
            <p:ph type="sldNum" sz="quarter" idx="5"/>
          </p:nvPr>
        </p:nvSpPr>
        <p:spPr/>
        <p:txBody>
          <a:bodyPr/>
          <a:lstStyle/>
          <a:p>
            <a:fld id="{58AA9388-489F-47F8-9BC1-6D770BF40472}" type="slidenum">
              <a:rPr lang="en-GB" smtClean="0"/>
              <a:t>13</a:t>
            </a:fld>
            <a:endParaRPr lang="en-GB"/>
          </a:p>
        </p:txBody>
      </p:sp>
    </p:spTree>
    <p:extLst>
      <p:ext uri="{BB962C8B-B14F-4D97-AF65-F5344CB8AC3E}">
        <p14:creationId xmlns:p14="http://schemas.microsoft.com/office/powerpoint/2010/main" val="22220623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Sara states that only around 2% of hosts wash bedding and towels which saves massively on electric and water, they also provide recycling facilities to the guests with energy efficient appliances. There is also a vertical axis available for guests to be able to find a suitable sustainable accommodation for them by looking where they are located on the chart. It shows how big the room is, if they offer recycling options and if they have energy saving appliances. It will also show if they have solar panels in place and also this can be used by hosts to see where they need to improve on becoming more sustainable in future to be on a good place on the chart. Airbnb accommodation is mostly rented rooms which are small meaning this wouldn’t make such an impact on the environment (</a:t>
            </a:r>
            <a:r>
              <a:rPr lang="en-GB" dirty="0" err="1"/>
              <a:t>Dolnicar</a:t>
            </a:r>
            <a:r>
              <a:rPr lang="en-GB" dirty="0"/>
              <a:t>, 2018).</a:t>
            </a:r>
          </a:p>
        </p:txBody>
      </p:sp>
      <p:sp>
        <p:nvSpPr>
          <p:cNvPr id="4" name="Slide Number Placeholder 3"/>
          <p:cNvSpPr>
            <a:spLocks noGrp="1"/>
          </p:cNvSpPr>
          <p:nvPr>
            <p:ph type="sldNum" sz="quarter" idx="5"/>
          </p:nvPr>
        </p:nvSpPr>
        <p:spPr/>
        <p:txBody>
          <a:bodyPr/>
          <a:lstStyle/>
          <a:p>
            <a:fld id="{58AA9388-489F-47F8-9BC1-6D770BF40472}" type="slidenum">
              <a:rPr lang="en-GB" smtClean="0"/>
              <a:t>14</a:t>
            </a:fld>
            <a:endParaRPr lang="en-GB"/>
          </a:p>
        </p:txBody>
      </p:sp>
    </p:spTree>
    <p:extLst>
      <p:ext uri="{BB962C8B-B14F-4D97-AF65-F5344CB8AC3E}">
        <p14:creationId xmlns:p14="http://schemas.microsoft.com/office/powerpoint/2010/main" val="21917447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AA9388-489F-47F8-9BC1-6D770BF40472}" type="slidenum">
              <a:rPr lang="en-GB" smtClean="0"/>
              <a:t>17</a:t>
            </a:fld>
            <a:endParaRPr lang="en-GB"/>
          </a:p>
        </p:txBody>
      </p:sp>
    </p:spTree>
    <p:extLst>
      <p:ext uri="{BB962C8B-B14F-4D97-AF65-F5344CB8AC3E}">
        <p14:creationId xmlns:p14="http://schemas.microsoft.com/office/powerpoint/2010/main" val="13740341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AA9388-489F-47F8-9BC1-6D770BF40472}" type="slidenum">
              <a:rPr lang="en-GB" smtClean="0"/>
              <a:t>18</a:t>
            </a:fld>
            <a:endParaRPr lang="en-GB"/>
          </a:p>
        </p:txBody>
      </p:sp>
    </p:spTree>
    <p:extLst>
      <p:ext uri="{BB962C8B-B14F-4D97-AF65-F5344CB8AC3E}">
        <p14:creationId xmlns:p14="http://schemas.microsoft.com/office/powerpoint/2010/main" val="4865295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3BEF823-48A5-43FC-BE03-E79964288B41}" type="datetimeFigureOut">
              <a:rPr lang="en-US" smtClean="0"/>
              <a:t>12/12/2022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436990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12/12/2022</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578716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12/12/2022</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78644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12/12/2022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157892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12/12/2022</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73225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12/12/2022</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5601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12/12/2022</a:t>
            </a:fld>
            <a:endParaRPr lang="en-US" dirty="0"/>
          </a:p>
        </p:txBody>
      </p:sp>
      <p:sp>
        <p:nvSpPr>
          <p:cNvPr id="3" name="Footer Placeholder 2"/>
          <p:cNvSpPr>
            <a:spLocks noGrp="1"/>
          </p:cNvSpPr>
          <p:nvPr>
            <p:ph type="ftr" sz="quarter" idx="11"/>
          </p:nvPr>
        </p:nvSpPr>
        <p:spPr/>
        <p:txBody>
          <a:bodyPr/>
          <a:lstStyle/>
          <a:p>
            <a:pPr algn="l"/>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406942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12/12/2022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08597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12/12/2022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44378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12/12/2022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527410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12/12/2022</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9923111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12/12/2022</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836577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12/12/2022</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7896358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lgn="r"/>
            <a:fld id="{53BEF823-48A5-43FC-BE03-E79964288B41}" type="datetimeFigureOut">
              <a:rPr lang="en-US" smtClean="0"/>
              <a:pPr algn="r"/>
              <a:t>12/12/2022</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086111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lgn="r"/>
            <a:fld id="{53BEF823-48A5-43FC-BE03-E79964288B41}" type="datetimeFigureOut">
              <a:rPr lang="en-US" smtClean="0"/>
              <a:pPr algn="r"/>
              <a:t>12/12/2022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5236417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pPr algn="r"/>
            <a:fld id="{53BEF823-48A5-43FC-BE03-E79964288B41}" type="datetimeFigureOut">
              <a:rPr lang="en-US" smtClean="0"/>
              <a:pPr algn="r"/>
              <a:t>12/12/2022</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811422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pPr algn="r"/>
            <a:fld id="{53BEF823-48A5-43FC-BE03-E79964288B41}" type="datetimeFigureOut">
              <a:rPr lang="en-US" smtClean="0"/>
              <a:pPr algn="r"/>
              <a:t>12/12/2022</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906284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pPr algn="r"/>
            <a:fld id="{53BEF823-48A5-43FC-BE03-E79964288B41}" type="datetimeFigureOut">
              <a:rPr lang="en-US" smtClean="0"/>
              <a:pPr algn="r"/>
              <a:t>12/12/2022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pPr algn="l"/>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803197068"/>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 id="214748375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microsoft.com/office/2018/10/relationships/comments" Target="../comments/modernComment_101_5AAE30F9.xml"/><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8.m4a"/><Relationship Id="rId7" Type="http://schemas.openxmlformats.org/officeDocument/2006/relationships/image" Target="../media/image5.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notesSlide" Target="../notesSlides/notesSlide6.xml"/><Relationship Id="rId5" Type="http://schemas.openxmlformats.org/officeDocument/2006/relationships/slideLayout" Target="../slideLayouts/slideLayout2.xml"/><Relationship Id="rId4" Type="http://schemas.openxmlformats.org/officeDocument/2006/relationships/audio" Target="../media/media8.m4a"/></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microsoft.com/office/2007/relationships/media" Target="../media/media12.m4a"/><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notesSlide" Target="../notesSlides/notesSlide9.xml"/><Relationship Id="rId5" Type="http://schemas.openxmlformats.org/officeDocument/2006/relationships/slideLayout" Target="../slideLayouts/slideLayout6.xml"/><Relationship Id="rId4" Type="http://schemas.openxmlformats.org/officeDocument/2006/relationships/audio" Target="../media/media12.m4a"/></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6.jp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7.jp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hyperlink" Target="https://fourweekmba.com/value-curve/"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hyperlink" Target="https://www.indeed.com/hire/c/info/company-values#:~:text=A%20few%20examples%20of%20company%20values%20include%3A%201,Customer%20commitment%207%20Diversity%208%20Honesty%20More%20items" TargetMode="External"/><Relationship Id="rId5" Type="http://schemas.openxmlformats.org/officeDocument/2006/relationships/hyperlink" Target="https://www.simplilearn.com/digital-disruption-article" TargetMode="External"/><Relationship Id="rId4" Type="http://schemas.openxmlformats.org/officeDocument/2006/relationships/hyperlink" Target="https://www.europarl.europa.eu/RegData/etudes/STUD/2018/626082/IPOL_STU(2018)626082_EN.pd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tandfonline.com/doi/full/10.1080/10548408.2021.1921672?casa_token=fs7-w6b_UqkAAAAA%3A3jzDui1x8qomR0AUUkFrZGjSfedSe3_L3acu23sn-RBfhG8CqxVDbrk3iVp5ov2GWJ3j8sDq4gKD" TargetMode="External"/><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915D4-2783-01E8-6E0F-24EE108D5CCA}"/>
              </a:ext>
            </a:extLst>
          </p:cNvPr>
          <p:cNvSpPr>
            <a:spLocks noGrp="1"/>
          </p:cNvSpPr>
          <p:nvPr>
            <p:ph type="ctrTitle"/>
          </p:nvPr>
        </p:nvSpPr>
        <p:spPr>
          <a:xfrm>
            <a:off x="5215067" y="758455"/>
            <a:ext cx="5312254" cy="1806727"/>
          </a:xfrm>
        </p:spPr>
        <p:txBody>
          <a:bodyPr vert="horz" lIns="91440" tIns="45720" rIns="91440" bIns="45720" rtlCol="0" anchor="t">
            <a:normAutofit fontScale="90000"/>
          </a:bodyPr>
          <a:lstStyle/>
          <a:p>
            <a:r>
              <a:rPr lang="en-US" sz="6000" i="1" kern="1200" spc="100" baseline="0" dirty="0">
                <a:latin typeface="+mj-lt"/>
                <a:ea typeface="+mj-ea"/>
                <a:cs typeface="+mj-cs"/>
              </a:rPr>
              <a:t>Digital Business</a:t>
            </a:r>
            <a:br>
              <a:rPr lang="en-US" sz="6000" i="1" kern="1200" spc="100" baseline="0" dirty="0">
                <a:latin typeface="+mj-lt"/>
                <a:ea typeface="+mj-ea"/>
                <a:cs typeface="+mj-cs"/>
              </a:rPr>
            </a:br>
            <a:r>
              <a:rPr lang="en-US" sz="6000" i="1" kern="1200" spc="100" baseline="0" dirty="0">
                <a:latin typeface="+mj-lt"/>
                <a:ea typeface="+mj-ea"/>
                <a:cs typeface="+mj-cs"/>
              </a:rPr>
              <a:t>Presentation!</a:t>
            </a:r>
          </a:p>
        </p:txBody>
      </p:sp>
      <p:sp>
        <p:nvSpPr>
          <p:cNvPr id="3" name="Subtitle 2">
            <a:extLst>
              <a:ext uri="{FF2B5EF4-FFF2-40B4-BE49-F238E27FC236}">
                <a16:creationId xmlns:a16="http://schemas.microsoft.com/office/drawing/2014/main" id="{4A180EE7-0CBA-6970-044A-27ADB963A86A}"/>
              </a:ext>
            </a:extLst>
          </p:cNvPr>
          <p:cNvSpPr>
            <a:spLocks noGrp="1"/>
          </p:cNvSpPr>
          <p:nvPr>
            <p:ph type="subTitle" idx="1"/>
          </p:nvPr>
        </p:nvSpPr>
        <p:spPr>
          <a:xfrm>
            <a:off x="5877532" y="3309582"/>
            <a:ext cx="5312254" cy="2485157"/>
          </a:xfrm>
        </p:spPr>
        <p:txBody>
          <a:bodyPr vert="horz" lIns="91440" tIns="45720" rIns="91440" bIns="45720" rtlCol="0">
            <a:normAutofit/>
          </a:bodyPr>
          <a:lstStyle/>
          <a:p>
            <a:pPr marL="182880">
              <a:lnSpc>
                <a:spcPct val="110000"/>
              </a:lnSpc>
            </a:pPr>
            <a:r>
              <a:rPr lang="en-US"/>
              <a:t>BMSP6002</a:t>
            </a:r>
          </a:p>
          <a:p>
            <a:pPr marL="182880">
              <a:lnSpc>
                <a:spcPct val="110000"/>
              </a:lnSpc>
            </a:pPr>
            <a:r>
              <a:rPr lang="en-US"/>
              <a:t>Kirsty Thomas</a:t>
            </a:r>
          </a:p>
          <a:p>
            <a:pPr marL="182880">
              <a:lnSpc>
                <a:spcPct val="110000"/>
              </a:lnSpc>
            </a:pPr>
            <a:r>
              <a:rPr lang="en-US"/>
              <a:t>University Of Wales Trinity St David</a:t>
            </a:r>
          </a:p>
          <a:p>
            <a:pPr marL="182880">
              <a:lnSpc>
                <a:spcPct val="110000"/>
              </a:lnSpc>
            </a:pPr>
            <a:endParaRPr lang="en-US"/>
          </a:p>
        </p:txBody>
      </p:sp>
      <p:pic>
        <p:nvPicPr>
          <p:cNvPr id="4" name="Picture 3">
            <a:extLst>
              <a:ext uri="{FF2B5EF4-FFF2-40B4-BE49-F238E27FC236}">
                <a16:creationId xmlns:a16="http://schemas.microsoft.com/office/drawing/2014/main" id="{F2866909-6171-1D80-F0FB-001BE5E7B31F}"/>
              </a:ext>
            </a:extLst>
          </p:cNvPr>
          <p:cNvPicPr>
            <a:picLocks noChangeAspect="1"/>
          </p:cNvPicPr>
          <p:nvPr/>
        </p:nvPicPr>
        <p:blipFill rotWithShape="1">
          <a:blip r:embed="rId4"/>
          <a:srcRect l="7004" r="16952"/>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pic>
        <p:nvPicPr>
          <p:cNvPr id="5" name="Recorded Sound">
            <a:hlinkClick r:id="" action="ppaction://media"/>
            <a:extLst>
              <a:ext uri="{FF2B5EF4-FFF2-40B4-BE49-F238E27FC236}">
                <a16:creationId xmlns:a16="http://schemas.microsoft.com/office/drawing/2014/main" id="{347AE160-2194-79C8-4A13-DF184721ED2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48499" y="271092"/>
            <a:ext cx="487363" cy="487363"/>
          </a:xfrm>
          <a:prstGeom prst="rect">
            <a:avLst/>
          </a:prstGeom>
        </p:spPr>
      </p:pic>
    </p:spTree>
    <p:extLst>
      <p:ext uri="{BB962C8B-B14F-4D97-AF65-F5344CB8AC3E}">
        <p14:creationId xmlns:p14="http://schemas.microsoft.com/office/powerpoint/2010/main" val="2451787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4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6DD92BD-C112-7AA9-1839-11B0DED4E568}"/>
              </a:ext>
            </a:extLst>
          </p:cNvPr>
          <p:cNvSpPr/>
          <p:nvPr/>
        </p:nvSpPr>
        <p:spPr>
          <a:xfrm>
            <a:off x="6686023" y="1871132"/>
            <a:ext cx="4669162" cy="3115736"/>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0114704-9282-58FE-D492-18E0E9C8507A}"/>
              </a:ext>
            </a:extLst>
          </p:cNvPr>
          <p:cNvSpPr>
            <a:spLocks noGrp="1"/>
          </p:cNvSpPr>
          <p:nvPr>
            <p:ph type="title"/>
          </p:nvPr>
        </p:nvSpPr>
        <p:spPr/>
        <p:txBody>
          <a:bodyPr/>
          <a:lstStyle/>
          <a:p>
            <a:r>
              <a:rPr lang="en-GB" dirty="0"/>
              <a:t>Purpose of the presentation </a:t>
            </a:r>
            <a:br>
              <a:rPr lang="en-GB" dirty="0"/>
            </a:br>
            <a:endParaRPr lang="en-GB" dirty="0"/>
          </a:p>
        </p:txBody>
      </p:sp>
      <p:sp>
        <p:nvSpPr>
          <p:cNvPr id="3" name="Text Placeholder 2">
            <a:extLst>
              <a:ext uri="{FF2B5EF4-FFF2-40B4-BE49-F238E27FC236}">
                <a16:creationId xmlns:a16="http://schemas.microsoft.com/office/drawing/2014/main" id="{F3BE4822-96B4-2935-FD61-075B21855E23}"/>
              </a:ext>
            </a:extLst>
          </p:cNvPr>
          <p:cNvSpPr>
            <a:spLocks noGrp="1"/>
          </p:cNvSpPr>
          <p:nvPr>
            <p:ph type="body" idx="1"/>
          </p:nvPr>
        </p:nvSpPr>
        <p:spPr>
          <a:xfrm>
            <a:off x="7178566" y="2039008"/>
            <a:ext cx="4052607" cy="3321854"/>
          </a:xfrm>
        </p:spPr>
        <p:txBody>
          <a:bodyPr>
            <a:norm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The purpose of this presentation is to understand current and emerging digital business themes or applications and the impact of their use in organisation. </a:t>
            </a:r>
          </a:p>
          <a:p>
            <a:endParaRPr lang="en-GB" dirty="0"/>
          </a:p>
        </p:txBody>
      </p:sp>
      <p:pic>
        <p:nvPicPr>
          <p:cNvPr id="5" name="Recorded Sound">
            <a:hlinkClick r:id="" action="ppaction://media"/>
            <a:extLst>
              <a:ext uri="{FF2B5EF4-FFF2-40B4-BE49-F238E27FC236}">
                <a16:creationId xmlns:a16="http://schemas.microsoft.com/office/drawing/2014/main" id="{891D07E8-6E8A-CDC3-5DD1-45753D09A2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45176" y="640831"/>
            <a:ext cx="487363" cy="487363"/>
          </a:xfrm>
          <a:prstGeom prst="rect">
            <a:avLst/>
          </a:prstGeom>
        </p:spPr>
      </p:pic>
    </p:spTree>
    <p:extLst>
      <p:ext uri="{BB962C8B-B14F-4D97-AF65-F5344CB8AC3E}">
        <p14:creationId xmlns:p14="http://schemas.microsoft.com/office/powerpoint/2010/main" val="1521365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69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extLst>
    <p:ext uri="{6950BFC3-D8DA-4A85-94F7-54DA5524770B}">
      <p188:commentRel xmlns:p188="http://schemas.microsoft.com/office/powerpoint/2018/8/main" r:id="rId5"/>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6FB2B-0552-8890-0762-07B69C41ECB8}"/>
              </a:ext>
            </a:extLst>
          </p:cNvPr>
          <p:cNvSpPr>
            <a:spLocks noGrp="1"/>
          </p:cNvSpPr>
          <p:nvPr>
            <p:ph type="title"/>
          </p:nvPr>
        </p:nvSpPr>
        <p:spPr>
          <a:xfrm>
            <a:off x="1123423" y="649148"/>
            <a:ext cx="4351025" cy="2283824"/>
          </a:xfrm>
        </p:spPr>
        <p:txBody>
          <a:bodyPr/>
          <a:lstStyle/>
          <a:p>
            <a:r>
              <a:rPr lang="en-GB" dirty="0"/>
              <a:t>Business models </a:t>
            </a:r>
            <a:r>
              <a:rPr lang="en-GB" sz="1800" dirty="0"/>
              <a:t>(Chapter 3)</a:t>
            </a:r>
          </a:p>
        </p:txBody>
      </p:sp>
      <p:sp>
        <p:nvSpPr>
          <p:cNvPr id="4" name="TextBox 3">
            <a:extLst>
              <a:ext uri="{FF2B5EF4-FFF2-40B4-BE49-F238E27FC236}">
                <a16:creationId xmlns:a16="http://schemas.microsoft.com/office/drawing/2014/main" id="{A4200657-20F9-00DE-BA04-08C8A9D2A84B}"/>
              </a:ext>
            </a:extLst>
          </p:cNvPr>
          <p:cNvSpPr txBox="1"/>
          <p:nvPr/>
        </p:nvSpPr>
        <p:spPr>
          <a:xfrm>
            <a:off x="1123423" y="2609806"/>
            <a:ext cx="4761186" cy="646331"/>
          </a:xfrm>
          <a:prstGeom prst="rect">
            <a:avLst/>
          </a:prstGeom>
          <a:noFill/>
        </p:spPr>
        <p:txBody>
          <a:bodyPr wrap="square" rtlCol="0">
            <a:spAutoFit/>
          </a:bodyPr>
          <a:lstStyle/>
          <a:p>
            <a:r>
              <a:rPr lang="en-GB" dirty="0">
                <a:solidFill>
                  <a:schemeClr val="bg1"/>
                </a:solidFill>
              </a:rPr>
              <a:t>Peer to peer accommodation networks</a:t>
            </a:r>
          </a:p>
          <a:p>
            <a:r>
              <a:rPr lang="en-GB" dirty="0">
                <a:solidFill>
                  <a:schemeClr val="bg1"/>
                </a:solidFill>
              </a:rPr>
              <a:t>By Sara </a:t>
            </a:r>
            <a:r>
              <a:rPr lang="en-GB" dirty="0" err="1">
                <a:solidFill>
                  <a:schemeClr val="bg1"/>
                </a:solidFill>
              </a:rPr>
              <a:t>Dolnicar</a:t>
            </a:r>
            <a:r>
              <a:rPr lang="en-GB" dirty="0">
                <a:solidFill>
                  <a:schemeClr val="bg1"/>
                </a:solidFill>
              </a:rPr>
              <a:t> </a:t>
            </a:r>
          </a:p>
        </p:txBody>
      </p:sp>
      <p:sp>
        <p:nvSpPr>
          <p:cNvPr id="5" name="TextBox 4">
            <a:extLst>
              <a:ext uri="{FF2B5EF4-FFF2-40B4-BE49-F238E27FC236}">
                <a16:creationId xmlns:a16="http://schemas.microsoft.com/office/drawing/2014/main" id="{AFA05765-8F38-D63D-4DFB-D611F3CC8FA8}"/>
              </a:ext>
            </a:extLst>
          </p:cNvPr>
          <p:cNvSpPr txBox="1"/>
          <p:nvPr/>
        </p:nvSpPr>
        <p:spPr>
          <a:xfrm>
            <a:off x="6717554" y="1427802"/>
            <a:ext cx="5218044" cy="5170646"/>
          </a:xfrm>
          <a:prstGeom prst="rect">
            <a:avLst/>
          </a:prstGeom>
          <a:noFill/>
        </p:spPr>
        <p:txBody>
          <a:bodyPr wrap="square" rtlCol="0">
            <a:spAutoFit/>
          </a:bodyPr>
          <a:lstStyle/>
          <a:p>
            <a:pPr marL="285750" indent="-285750">
              <a:buFont typeface="Arial" panose="020B0604020202020204" pitchFamily="34" charset="0"/>
              <a:buChar char="•"/>
            </a:pPr>
            <a:r>
              <a:rPr lang="en-GB" sz="2200" dirty="0"/>
              <a:t>Business model is not a strategy it specifies how value is presently created for customers and how value is captured and disseminated to suppliers and other partners. </a:t>
            </a:r>
          </a:p>
          <a:p>
            <a:pPr marL="285750" indent="-285750">
              <a:buFont typeface="Arial" panose="020B0604020202020204" pitchFamily="34" charset="0"/>
              <a:buChar char="•"/>
            </a:pPr>
            <a:r>
              <a:rPr lang="en-GB" sz="2200" dirty="0"/>
              <a:t>It’s a knot that ties together strategy and operational practices. </a:t>
            </a:r>
          </a:p>
          <a:p>
            <a:pPr marL="285750" indent="-285750">
              <a:buFont typeface="Arial" panose="020B0604020202020204" pitchFamily="34" charset="0"/>
              <a:buChar char="•"/>
            </a:pPr>
            <a:r>
              <a:rPr lang="en-GB" sz="2200" dirty="0"/>
              <a:t>It analyses how businesses or groups of actor create, capture and disseminate value. </a:t>
            </a:r>
          </a:p>
          <a:p>
            <a:pPr marL="285750" indent="-285750">
              <a:buFont typeface="Arial" panose="020B0604020202020204" pitchFamily="34" charset="0"/>
              <a:buChar char="•"/>
            </a:pPr>
            <a:r>
              <a:rPr lang="en-GB" sz="2200" dirty="0"/>
              <a:t>Business models connect strategy and operations (</a:t>
            </a:r>
            <a:r>
              <a:rPr lang="en-GB" sz="2200" dirty="0" err="1"/>
              <a:t>Dolnicar</a:t>
            </a:r>
            <a:r>
              <a:rPr lang="en-GB" sz="2200" dirty="0"/>
              <a:t>, 2018, P. 28-29) </a:t>
            </a:r>
          </a:p>
        </p:txBody>
      </p:sp>
      <p:sp>
        <p:nvSpPr>
          <p:cNvPr id="6" name="TextBox 5">
            <a:extLst>
              <a:ext uri="{FF2B5EF4-FFF2-40B4-BE49-F238E27FC236}">
                <a16:creationId xmlns:a16="http://schemas.microsoft.com/office/drawing/2014/main" id="{D30EBF0C-BDF9-D72E-B406-5BE467E6FC14}"/>
              </a:ext>
            </a:extLst>
          </p:cNvPr>
          <p:cNvSpPr txBox="1"/>
          <p:nvPr/>
        </p:nvSpPr>
        <p:spPr>
          <a:xfrm>
            <a:off x="6474372" y="438463"/>
            <a:ext cx="3812628" cy="646331"/>
          </a:xfrm>
          <a:prstGeom prst="rect">
            <a:avLst/>
          </a:prstGeom>
          <a:noFill/>
        </p:spPr>
        <p:txBody>
          <a:bodyPr wrap="square" rtlCol="0">
            <a:spAutoFit/>
          </a:bodyPr>
          <a:lstStyle/>
          <a:p>
            <a:r>
              <a:rPr lang="en-GB" dirty="0"/>
              <a:t>Author Sara </a:t>
            </a:r>
            <a:r>
              <a:rPr lang="en-GB" dirty="0" err="1"/>
              <a:t>Dolnicar</a:t>
            </a:r>
            <a:r>
              <a:rPr lang="en-GB" dirty="0"/>
              <a:t> views on Business models  </a:t>
            </a:r>
          </a:p>
        </p:txBody>
      </p:sp>
      <p:pic>
        <p:nvPicPr>
          <p:cNvPr id="8" name="Recorded Sound">
            <a:hlinkClick r:id="" action="ppaction://media"/>
            <a:extLst>
              <a:ext uri="{FF2B5EF4-FFF2-40B4-BE49-F238E27FC236}">
                <a16:creationId xmlns:a16="http://schemas.microsoft.com/office/drawing/2014/main" id="{D6BA99BC-4671-987C-964A-7A08E62CE1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79741" y="649148"/>
            <a:ext cx="487363" cy="487363"/>
          </a:xfrm>
          <a:prstGeom prst="rect">
            <a:avLst/>
          </a:prstGeom>
        </p:spPr>
      </p:pic>
    </p:spTree>
    <p:extLst>
      <p:ext uri="{BB962C8B-B14F-4D97-AF65-F5344CB8AC3E}">
        <p14:creationId xmlns:p14="http://schemas.microsoft.com/office/powerpoint/2010/main" val="103915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00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8C016-0805-66C8-2613-A5678A5794CF}"/>
              </a:ext>
            </a:extLst>
          </p:cNvPr>
          <p:cNvSpPr>
            <a:spLocks noGrp="1"/>
          </p:cNvSpPr>
          <p:nvPr>
            <p:ph type="title"/>
          </p:nvPr>
        </p:nvSpPr>
        <p:spPr/>
        <p:txBody>
          <a:bodyPr>
            <a:normAutofit fontScale="90000"/>
          </a:bodyPr>
          <a:lstStyle/>
          <a:p>
            <a:r>
              <a:rPr lang="en-GB" dirty="0"/>
              <a:t>Sara </a:t>
            </a:r>
            <a:r>
              <a:rPr lang="en-GB" dirty="0" err="1"/>
              <a:t>Dolnicar</a:t>
            </a:r>
            <a:r>
              <a:rPr lang="en-GB" dirty="0"/>
              <a:t> states the 3 functions of business models are:</a:t>
            </a:r>
          </a:p>
        </p:txBody>
      </p:sp>
      <p:sp>
        <p:nvSpPr>
          <p:cNvPr id="5" name="TextBox 4">
            <a:extLst>
              <a:ext uri="{FF2B5EF4-FFF2-40B4-BE49-F238E27FC236}">
                <a16:creationId xmlns:a16="http://schemas.microsoft.com/office/drawing/2014/main" id="{156B8094-DBE1-376D-402C-A08168D7FF99}"/>
              </a:ext>
            </a:extLst>
          </p:cNvPr>
          <p:cNvSpPr txBox="1"/>
          <p:nvPr/>
        </p:nvSpPr>
        <p:spPr>
          <a:xfrm>
            <a:off x="6096000" y="1286401"/>
            <a:ext cx="5511800" cy="4961999"/>
          </a:xfrm>
          <a:prstGeom prst="rect">
            <a:avLst/>
          </a:prstGeom>
          <a:noFill/>
        </p:spPr>
        <p:txBody>
          <a:bodyPr wrap="square" rtlCol="0">
            <a:spAutoFit/>
          </a:bodyPr>
          <a:lstStyle/>
          <a:p>
            <a:pPr marL="342900" indent="-34290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Business models allow a business to understand how the business should work which would include how the business creates its service for customers and how they would charge their customers to use the service and to keep partners and suppliers to support it.</a:t>
            </a:r>
          </a:p>
          <a:p>
            <a:pPr marL="342900" indent="-342900">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Business models</a:t>
            </a:r>
            <a:r>
              <a:rPr lang="en-GB" sz="1800" dirty="0">
                <a:effectLst/>
                <a:latin typeface="Calibri" panose="020F0502020204030204" pitchFamily="34" charset="0"/>
                <a:ea typeface="Calibri" panose="020F0502020204030204" pitchFamily="34" charset="0"/>
                <a:cs typeface="Times New Roman" panose="02020603050405020304" pitchFamily="18" charset="0"/>
              </a:rPr>
              <a:t> allows managers and employees to make choices and see their business work. They make choices and consequences from mental models that will allow them to gather information and put this to work and overlook potential outcome of their actions before making any decisions.</a:t>
            </a:r>
          </a:p>
          <a:p>
            <a:pPr marL="342900" indent="-34290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Business models can be used as a tool for people to either begin a new business or to restart a business they already have.</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Dolnicar</a:t>
            </a:r>
            <a:r>
              <a:rPr lang="en-GB" dirty="0">
                <a:latin typeface="Calibri" panose="020F0502020204030204" pitchFamily="34" charset="0"/>
                <a:ea typeface="Calibri" panose="020F0502020204030204" pitchFamily="34" charset="0"/>
                <a:cs typeface="Times New Roman" panose="02020603050405020304" pitchFamily="18" charset="0"/>
              </a:rPr>
              <a:t>, , 2018, P. 28-29)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mj-lt"/>
              <a:buAutoNum type="arabicPeriod"/>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mj-lt"/>
              <a:buAutoNum type="arabicPeriod"/>
            </a:pPr>
            <a:endParaRPr lang="en-GB" dirty="0"/>
          </a:p>
        </p:txBody>
      </p:sp>
      <p:pic>
        <p:nvPicPr>
          <p:cNvPr id="4" name="Recorded Sound">
            <a:hlinkClick r:id="" action="ppaction://media"/>
            <a:extLst>
              <a:ext uri="{FF2B5EF4-FFF2-40B4-BE49-F238E27FC236}">
                <a16:creationId xmlns:a16="http://schemas.microsoft.com/office/drawing/2014/main" id="{0A84A61B-6BDF-2D1F-09C7-2D22A1AEC1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67592" y="662043"/>
            <a:ext cx="487363" cy="487363"/>
          </a:xfrm>
          <a:prstGeom prst="rect">
            <a:avLst/>
          </a:prstGeom>
        </p:spPr>
      </p:pic>
    </p:spTree>
    <p:extLst>
      <p:ext uri="{BB962C8B-B14F-4D97-AF65-F5344CB8AC3E}">
        <p14:creationId xmlns:p14="http://schemas.microsoft.com/office/powerpoint/2010/main" val="2005028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1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6E753-B394-76CC-12B6-4AF08583577A}"/>
              </a:ext>
            </a:extLst>
          </p:cNvPr>
          <p:cNvSpPr>
            <a:spLocks noGrp="1"/>
          </p:cNvSpPr>
          <p:nvPr>
            <p:ph type="title"/>
          </p:nvPr>
        </p:nvSpPr>
        <p:spPr/>
        <p:txBody>
          <a:bodyPr/>
          <a:lstStyle/>
          <a:p>
            <a:r>
              <a:rPr lang="en-GB" dirty="0" err="1"/>
              <a:t>Timmers</a:t>
            </a:r>
            <a:r>
              <a:rPr lang="en-GB" dirty="0"/>
              <a:t> Theory on Business models</a:t>
            </a:r>
          </a:p>
        </p:txBody>
      </p:sp>
      <p:sp>
        <p:nvSpPr>
          <p:cNvPr id="3" name="Content Placeholder 2">
            <a:extLst>
              <a:ext uri="{FF2B5EF4-FFF2-40B4-BE49-F238E27FC236}">
                <a16:creationId xmlns:a16="http://schemas.microsoft.com/office/drawing/2014/main" id="{83594453-3782-6B79-F826-451C5982062A}"/>
              </a:ext>
            </a:extLst>
          </p:cNvPr>
          <p:cNvSpPr>
            <a:spLocks noGrp="1"/>
          </p:cNvSpPr>
          <p:nvPr>
            <p:ph idx="1"/>
          </p:nvPr>
        </p:nvSpPr>
        <p:spPr>
          <a:xfrm>
            <a:off x="1154955" y="2603500"/>
            <a:ext cx="3995780" cy="3416300"/>
          </a:xfrm>
        </p:spPr>
        <p:txBody>
          <a:bodyPr/>
          <a:lstStyle/>
          <a:p>
            <a:pPr marL="0" indent="0">
              <a:buNone/>
            </a:pPr>
            <a:r>
              <a:rPr lang="en-GB" dirty="0"/>
              <a:t>‘systematic approach to identifying architectures for business models can be based on value chain deconstruction and re-construction, that is identifying value chain elements, and identifying possible ways of integrating information along the chain (</a:t>
            </a:r>
            <a:r>
              <a:rPr lang="en-GB" dirty="0" err="1"/>
              <a:t>Timmers</a:t>
            </a:r>
            <a:r>
              <a:rPr lang="en-GB" dirty="0"/>
              <a:t>, 1998)’ </a:t>
            </a:r>
          </a:p>
        </p:txBody>
      </p:sp>
      <p:pic>
        <p:nvPicPr>
          <p:cNvPr id="5" name="Picture 4">
            <a:extLst>
              <a:ext uri="{FF2B5EF4-FFF2-40B4-BE49-F238E27FC236}">
                <a16:creationId xmlns:a16="http://schemas.microsoft.com/office/drawing/2014/main" id="{8F7C59D1-47CA-942F-0129-13C96BBE097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50735" y="2287305"/>
            <a:ext cx="6268325" cy="4048690"/>
          </a:xfrm>
          <a:prstGeom prst="rect">
            <a:avLst/>
          </a:prstGeom>
        </p:spPr>
      </p:pic>
      <p:pic>
        <p:nvPicPr>
          <p:cNvPr id="6" name="Recorded Sound">
            <a:hlinkClick r:id="" action="ppaction://media"/>
            <a:extLst>
              <a:ext uri="{FF2B5EF4-FFF2-40B4-BE49-F238E27FC236}">
                <a16:creationId xmlns:a16="http://schemas.microsoft.com/office/drawing/2014/main" id="{30D312BC-BD1C-8F80-E9E8-593BF0CD8E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67591" y="657473"/>
            <a:ext cx="487363" cy="487363"/>
          </a:xfrm>
          <a:prstGeom prst="rect">
            <a:avLst/>
          </a:prstGeom>
        </p:spPr>
      </p:pic>
    </p:spTree>
    <p:extLst>
      <p:ext uri="{BB962C8B-B14F-4D97-AF65-F5344CB8AC3E}">
        <p14:creationId xmlns:p14="http://schemas.microsoft.com/office/powerpoint/2010/main" val="3874665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29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E13C8-9855-E7A8-E6D2-EE0515ECB4AD}"/>
              </a:ext>
            </a:extLst>
          </p:cNvPr>
          <p:cNvSpPr>
            <a:spLocks noGrp="1"/>
          </p:cNvSpPr>
          <p:nvPr>
            <p:ph type="title"/>
          </p:nvPr>
        </p:nvSpPr>
        <p:spPr/>
        <p:txBody>
          <a:bodyPr/>
          <a:lstStyle/>
          <a:p>
            <a:r>
              <a:rPr lang="en-GB" dirty="0"/>
              <a:t>Airbnb Business model </a:t>
            </a:r>
          </a:p>
        </p:txBody>
      </p:sp>
      <p:sp>
        <p:nvSpPr>
          <p:cNvPr id="6" name="TextBox 5">
            <a:extLst>
              <a:ext uri="{FF2B5EF4-FFF2-40B4-BE49-F238E27FC236}">
                <a16:creationId xmlns:a16="http://schemas.microsoft.com/office/drawing/2014/main" id="{97A0D104-3C76-2866-A10A-AB19F28A3E94}"/>
              </a:ext>
            </a:extLst>
          </p:cNvPr>
          <p:cNvSpPr txBox="1"/>
          <p:nvPr/>
        </p:nvSpPr>
        <p:spPr>
          <a:xfrm>
            <a:off x="6096000" y="1407004"/>
            <a:ext cx="5715000" cy="4093428"/>
          </a:xfrm>
          <a:prstGeom prst="rect">
            <a:avLst/>
          </a:prstGeom>
          <a:noFill/>
        </p:spPr>
        <p:txBody>
          <a:bodyPr wrap="square" rtlCol="0">
            <a:spAutoFit/>
          </a:bodyPr>
          <a:lstStyle/>
          <a:p>
            <a:r>
              <a:rPr lang="en-GB" sz="2000" dirty="0"/>
              <a:t>Multi-sided platform model</a:t>
            </a:r>
          </a:p>
          <a:p>
            <a:pPr marL="285750" indent="-285750">
              <a:buFont typeface="Arial" panose="020B0604020202020204" pitchFamily="34" charset="0"/>
              <a:buChar char="•"/>
            </a:pPr>
            <a:r>
              <a:rPr lang="en-GB" sz="2000" dirty="0"/>
              <a:t>Connects two or more parties together</a:t>
            </a:r>
          </a:p>
          <a:p>
            <a:pPr marL="285750" indent="-285750">
              <a:buFont typeface="Arial" panose="020B0604020202020204" pitchFamily="34" charset="0"/>
              <a:buChar char="•"/>
            </a:pPr>
            <a:r>
              <a:rPr lang="en-GB" sz="2000" dirty="0"/>
              <a:t>Hosts are sharing their unused space for guests</a:t>
            </a:r>
          </a:p>
          <a:p>
            <a:pPr marL="285750" indent="-285750">
              <a:buFont typeface="Arial" panose="020B0604020202020204" pitchFamily="34" charset="0"/>
              <a:buChar char="•"/>
            </a:pPr>
            <a:r>
              <a:rPr lang="en-GB" sz="2000" dirty="0"/>
              <a:t>Guests are looking for a place to stay short term</a:t>
            </a:r>
          </a:p>
          <a:p>
            <a:pPr marL="285750" indent="-285750">
              <a:buFont typeface="Arial" panose="020B0604020202020204" pitchFamily="34" charset="0"/>
              <a:buChar char="•"/>
            </a:pPr>
            <a:r>
              <a:rPr lang="en-GB" sz="2000" dirty="0"/>
              <a:t>Searching on a platform is easy</a:t>
            </a:r>
          </a:p>
          <a:p>
            <a:pPr marL="285750" indent="-285750">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transaction costs are low and large numbers of buyers and sellers can trade on the platform</a:t>
            </a:r>
          </a:p>
          <a:p>
            <a:pPr marL="285750" indent="-285750">
              <a:buFont typeface="Arial" panose="020B0604020202020204" pitchFamily="34" charset="0"/>
              <a:buChar char="•"/>
            </a:pPr>
            <a:r>
              <a:rPr lang="en-GB" sz="2000" dirty="0"/>
              <a:t>The multi-sided platform informs the design of the individual elements of the Airbnb business model (</a:t>
            </a:r>
            <a:r>
              <a:rPr lang="en-GB" sz="2000" dirty="0" err="1"/>
              <a:t>Dolnicar</a:t>
            </a:r>
            <a:r>
              <a:rPr lang="en-GB" sz="2000" dirty="0"/>
              <a:t>, 2018, P. 30-31).</a:t>
            </a:r>
            <a:r>
              <a:rPr lang="en-GB" sz="2000" dirty="0">
                <a:effectLst/>
                <a:latin typeface="+mj-lt"/>
                <a:ea typeface="Calibri" panose="020F0502020204030204" pitchFamily="34" charset="0"/>
                <a:cs typeface="Times New Roman" panose="02020603050405020304" pitchFamily="18" charset="0"/>
              </a:rPr>
              <a:t> </a:t>
            </a:r>
            <a:r>
              <a:rPr lang="en-GB" sz="2000" dirty="0">
                <a:latin typeface="+mj-lt"/>
              </a:rPr>
              <a:t> </a:t>
            </a:r>
          </a:p>
        </p:txBody>
      </p:sp>
      <p:pic>
        <p:nvPicPr>
          <p:cNvPr id="4" name="Recorded Sound">
            <a:hlinkClick r:id="" action="ppaction://media"/>
            <a:extLst>
              <a:ext uri="{FF2B5EF4-FFF2-40B4-BE49-F238E27FC236}">
                <a16:creationId xmlns:a16="http://schemas.microsoft.com/office/drawing/2014/main" id="{C046E356-D3D6-9EA7-467F-CC49103C81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67592" y="919641"/>
            <a:ext cx="487363" cy="487363"/>
          </a:xfrm>
          <a:prstGeom prst="rect">
            <a:avLst/>
          </a:prstGeom>
        </p:spPr>
      </p:pic>
    </p:spTree>
    <p:extLst>
      <p:ext uri="{BB962C8B-B14F-4D97-AF65-F5344CB8AC3E}">
        <p14:creationId xmlns:p14="http://schemas.microsoft.com/office/powerpoint/2010/main" val="2909208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6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Oval 10">
            <a:extLst>
              <a:ext uri="{FF2B5EF4-FFF2-40B4-BE49-F238E27FC236}">
                <a16:creationId xmlns:a16="http://schemas.microsoft.com/office/drawing/2014/main" id="{DA913C80-547A-4E77-8E30-9F22AC634FBC}"/>
              </a:ext>
            </a:extLst>
          </p:cNvPr>
          <p:cNvSpPr/>
          <p:nvPr/>
        </p:nvSpPr>
        <p:spPr>
          <a:xfrm>
            <a:off x="380258" y="1636636"/>
            <a:ext cx="5939262" cy="5092115"/>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9C163E5-5241-896D-77E1-6E8ACDA3D0A9}"/>
              </a:ext>
            </a:extLst>
          </p:cNvPr>
          <p:cNvSpPr>
            <a:spLocks noGrp="1"/>
          </p:cNvSpPr>
          <p:nvPr>
            <p:ph type="title"/>
          </p:nvPr>
        </p:nvSpPr>
        <p:spPr/>
        <p:txBody>
          <a:bodyPr/>
          <a:lstStyle/>
          <a:p>
            <a:r>
              <a:rPr lang="en-GB" dirty="0"/>
              <a:t>Values </a:t>
            </a:r>
          </a:p>
        </p:txBody>
      </p:sp>
      <p:sp>
        <p:nvSpPr>
          <p:cNvPr id="3" name="Content Placeholder 2">
            <a:extLst>
              <a:ext uri="{FF2B5EF4-FFF2-40B4-BE49-F238E27FC236}">
                <a16:creationId xmlns:a16="http://schemas.microsoft.com/office/drawing/2014/main" id="{AEA1BDD4-6C11-72AD-56C3-A4ADCBC04E07}"/>
              </a:ext>
            </a:extLst>
          </p:cNvPr>
          <p:cNvSpPr>
            <a:spLocks noGrp="1"/>
          </p:cNvSpPr>
          <p:nvPr>
            <p:ph idx="1"/>
          </p:nvPr>
        </p:nvSpPr>
        <p:spPr>
          <a:xfrm>
            <a:off x="1297348" y="2605487"/>
            <a:ext cx="9208092" cy="3416300"/>
          </a:xfrm>
        </p:spPr>
        <p:txBody>
          <a:bodyPr>
            <a:normAutofit/>
          </a:bodyPr>
          <a:lstStyle/>
          <a:p>
            <a:r>
              <a:rPr lang="en-GB" sz="2000" dirty="0"/>
              <a:t>Value proposition</a:t>
            </a:r>
          </a:p>
          <a:p>
            <a:r>
              <a:rPr lang="en-GB" sz="2000" dirty="0"/>
              <a:t>Value creation</a:t>
            </a:r>
          </a:p>
          <a:p>
            <a:r>
              <a:rPr lang="en-GB" sz="2000" dirty="0"/>
              <a:t>Value communication and transfer</a:t>
            </a:r>
          </a:p>
          <a:p>
            <a:r>
              <a:rPr lang="en-GB" sz="2000" dirty="0"/>
              <a:t>Value capture</a:t>
            </a:r>
          </a:p>
          <a:p>
            <a:r>
              <a:rPr lang="en-GB" sz="2000" dirty="0"/>
              <a:t>Value dissemination</a:t>
            </a:r>
          </a:p>
          <a:p>
            <a:r>
              <a:rPr lang="en-GB" sz="2000" dirty="0"/>
              <a:t>Value development</a:t>
            </a:r>
          </a:p>
          <a:p>
            <a:pPr marL="0" indent="0">
              <a:buNone/>
            </a:pPr>
            <a:r>
              <a:rPr lang="en-GB" sz="2000" dirty="0"/>
              <a:t>(</a:t>
            </a:r>
            <a:r>
              <a:rPr lang="en-GB" sz="2000" dirty="0" err="1"/>
              <a:t>Dolnicar</a:t>
            </a:r>
            <a:r>
              <a:rPr lang="en-GB" sz="2000" dirty="0"/>
              <a:t>, 2018) </a:t>
            </a:r>
          </a:p>
        </p:txBody>
      </p:sp>
      <p:pic>
        <p:nvPicPr>
          <p:cNvPr id="8" name="Picture 7">
            <a:extLst>
              <a:ext uri="{FF2B5EF4-FFF2-40B4-BE49-F238E27FC236}">
                <a16:creationId xmlns:a16="http://schemas.microsoft.com/office/drawing/2014/main" id="{BB87A781-A890-244C-D5E2-21291E99831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81823" y="2394271"/>
            <a:ext cx="5329919" cy="3416300"/>
          </a:xfrm>
          <a:prstGeom prst="rect">
            <a:avLst/>
          </a:prstGeom>
        </p:spPr>
      </p:pic>
      <p:sp>
        <p:nvSpPr>
          <p:cNvPr id="9" name="TextBox 8">
            <a:extLst>
              <a:ext uri="{FF2B5EF4-FFF2-40B4-BE49-F238E27FC236}">
                <a16:creationId xmlns:a16="http://schemas.microsoft.com/office/drawing/2014/main" id="{6F0902AA-A705-0DF3-6C27-0A40E2EEA9D3}"/>
              </a:ext>
            </a:extLst>
          </p:cNvPr>
          <p:cNvSpPr txBox="1"/>
          <p:nvPr/>
        </p:nvSpPr>
        <p:spPr>
          <a:xfrm>
            <a:off x="7980522" y="1636636"/>
            <a:ext cx="3831220" cy="400110"/>
          </a:xfrm>
          <a:prstGeom prst="rect">
            <a:avLst/>
          </a:prstGeom>
          <a:noFill/>
        </p:spPr>
        <p:txBody>
          <a:bodyPr wrap="square" rtlCol="0">
            <a:spAutoFit/>
          </a:bodyPr>
          <a:lstStyle/>
          <a:p>
            <a:r>
              <a:rPr lang="en-GB" sz="2000" b="1" u="sng" dirty="0">
                <a:solidFill>
                  <a:schemeClr val="bg1">
                    <a:lumMod val="95000"/>
                  </a:schemeClr>
                </a:solidFill>
              </a:rPr>
              <a:t>Value Curve</a:t>
            </a:r>
          </a:p>
        </p:txBody>
      </p:sp>
      <p:sp>
        <p:nvSpPr>
          <p:cNvPr id="10" name="TextBox 9">
            <a:extLst>
              <a:ext uri="{FF2B5EF4-FFF2-40B4-BE49-F238E27FC236}">
                <a16:creationId xmlns:a16="http://schemas.microsoft.com/office/drawing/2014/main" id="{ACE3FAB5-2372-7482-82F0-D9B46AF4448F}"/>
              </a:ext>
            </a:extLst>
          </p:cNvPr>
          <p:cNvSpPr txBox="1"/>
          <p:nvPr/>
        </p:nvSpPr>
        <p:spPr>
          <a:xfrm>
            <a:off x="6632294" y="5884332"/>
            <a:ext cx="3090440" cy="646331"/>
          </a:xfrm>
          <a:prstGeom prst="rect">
            <a:avLst/>
          </a:prstGeom>
          <a:noFill/>
        </p:spPr>
        <p:txBody>
          <a:bodyPr wrap="square" rtlCol="0">
            <a:spAutoFit/>
          </a:bodyPr>
          <a:lstStyle/>
          <a:p>
            <a:r>
              <a:rPr lang="en-GB" sz="1800" dirty="0">
                <a:solidFill>
                  <a:srgbClr val="307EB2"/>
                </a:solidFill>
                <a:effectLst/>
                <a:latin typeface="Montserrat" panose="00000500000000000000" pitchFamily="2" charset="0"/>
                <a:ea typeface="Calibri" panose="020F0502020204030204" pitchFamily="34" charset="0"/>
                <a:cs typeface="Times New Roman" panose="02020603050405020304" pitchFamily="18" charset="0"/>
              </a:rPr>
              <a:t>(</a:t>
            </a:r>
            <a:r>
              <a:rPr lang="en-GB" sz="1800" dirty="0" err="1">
                <a:solidFill>
                  <a:srgbClr val="307EB2"/>
                </a:solidFill>
                <a:effectLst/>
                <a:latin typeface="Montserrat" panose="00000500000000000000" pitchFamily="2" charset="0"/>
                <a:ea typeface="Calibri" panose="020F0502020204030204" pitchFamily="34" charset="0"/>
                <a:cs typeface="Times New Roman" panose="02020603050405020304" pitchFamily="18" charset="0"/>
              </a:rPr>
              <a:t>Cuofano</a:t>
            </a:r>
            <a:r>
              <a:rPr lang="en-GB" sz="1800" dirty="0">
                <a:solidFill>
                  <a:srgbClr val="307EB2"/>
                </a:solidFill>
                <a:effectLst/>
                <a:latin typeface="Montserrat" panose="00000500000000000000" pitchFamily="2" charset="0"/>
                <a:ea typeface="Calibri" panose="020F0502020204030204" pitchFamily="34" charset="0"/>
                <a:cs typeface="Times New Roman" panose="02020603050405020304" pitchFamily="18" charset="0"/>
              </a:rPr>
              <a:t>,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Recorded Sound">
            <a:hlinkClick r:id="" action="ppaction://media"/>
            <a:extLst>
              <a:ext uri="{FF2B5EF4-FFF2-40B4-BE49-F238E27FC236}">
                <a16:creationId xmlns:a16="http://schemas.microsoft.com/office/drawing/2014/main" id="{4D5F423B-BFBA-17C8-35EA-1DDD057D408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76058" y="1175506"/>
            <a:ext cx="487363" cy="487363"/>
          </a:xfrm>
          <a:prstGeom prst="rect">
            <a:avLst/>
          </a:prstGeom>
        </p:spPr>
      </p:pic>
      <p:pic>
        <p:nvPicPr>
          <p:cNvPr id="6" name="Recorded Sound">
            <a:hlinkClick r:id="" action="ppaction://media"/>
            <a:extLst>
              <a:ext uri="{FF2B5EF4-FFF2-40B4-BE49-F238E27FC236}">
                <a16:creationId xmlns:a16="http://schemas.microsoft.com/office/drawing/2014/main" id="{BF6E5959-4A2F-8E1E-D93B-23FEC122AEB6}"/>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67591" y="587224"/>
            <a:ext cx="487363" cy="487363"/>
          </a:xfrm>
          <a:prstGeom prst="rect">
            <a:avLst/>
          </a:prstGeom>
        </p:spPr>
      </p:pic>
    </p:spTree>
    <p:extLst>
      <p:ext uri="{BB962C8B-B14F-4D97-AF65-F5344CB8AC3E}">
        <p14:creationId xmlns:p14="http://schemas.microsoft.com/office/powerpoint/2010/main" val="503486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172"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3396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5"/>
                </p:tgtEl>
              </p:cMediaNode>
            </p:audio>
            <p:audio>
              <p:cMediaNode vol="80000">
                <p:cTn id="12"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2146B-4776-D7EE-E870-C2E985F176BC}"/>
              </a:ext>
            </a:extLst>
          </p:cNvPr>
          <p:cNvSpPr>
            <a:spLocks noGrp="1"/>
          </p:cNvSpPr>
          <p:nvPr>
            <p:ph type="title"/>
          </p:nvPr>
        </p:nvSpPr>
        <p:spPr/>
        <p:txBody>
          <a:bodyPr/>
          <a:lstStyle/>
          <a:p>
            <a:r>
              <a:rPr lang="en-GB" dirty="0"/>
              <a:t>Airbnb Values </a:t>
            </a:r>
          </a:p>
        </p:txBody>
      </p:sp>
      <p:sp>
        <p:nvSpPr>
          <p:cNvPr id="3" name="TextBox 2">
            <a:extLst>
              <a:ext uri="{FF2B5EF4-FFF2-40B4-BE49-F238E27FC236}">
                <a16:creationId xmlns:a16="http://schemas.microsoft.com/office/drawing/2014/main" id="{9B0438BD-0C9E-323B-8A34-9A6DB7C5DF91}"/>
              </a:ext>
            </a:extLst>
          </p:cNvPr>
          <p:cNvSpPr txBox="1"/>
          <p:nvPr/>
        </p:nvSpPr>
        <p:spPr>
          <a:xfrm>
            <a:off x="555585" y="2430684"/>
            <a:ext cx="10845478" cy="3139321"/>
          </a:xfrm>
          <a:prstGeom prst="rect">
            <a:avLst/>
          </a:prstGeom>
          <a:noFill/>
        </p:spPr>
        <p:txBody>
          <a:bodyPr wrap="square" rtlCol="0">
            <a:spAutoFit/>
          </a:bodyPr>
          <a:lstStyle/>
          <a:p>
            <a:r>
              <a:rPr lang="en-GB" dirty="0"/>
              <a:t>Airbnb have created their own set of values that best suit their business to benefit their hosts and guests. </a:t>
            </a:r>
          </a:p>
          <a:p>
            <a:endParaRPr lang="en-GB" dirty="0"/>
          </a:p>
          <a:p>
            <a:pPr marL="285750" indent="-285750">
              <a:buFont typeface="Arial" panose="020B0604020202020204" pitchFamily="34" charset="0"/>
              <a:buChar char="•"/>
            </a:pPr>
            <a:r>
              <a:rPr lang="en-GB" dirty="0"/>
              <a:t>Airbnb creates value by making sure their hosts and guests are safe and keep track of any risks</a:t>
            </a:r>
          </a:p>
          <a:p>
            <a:pPr marL="285750" indent="-285750">
              <a:buFont typeface="Arial" panose="020B0604020202020204" pitchFamily="34" charset="0"/>
              <a:buChar char="•"/>
            </a:pPr>
            <a:r>
              <a:rPr lang="en-GB" dirty="0"/>
              <a:t>Airbnb allows guests to book accommodation around the world, whenever they want</a:t>
            </a:r>
          </a:p>
          <a:p>
            <a:pPr marL="285750" indent="-285750">
              <a:buFont typeface="Arial" panose="020B0604020202020204" pitchFamily="34" charset="0"/>
              <a:buChar char="•"/>
            </a:pPr>
            <a:r>
              <a:rPr lang="en-GB" dirty="0"/>
              <a:t>They manage costs at a low price</a:t>
            </a:r>
          </a:p>
          <a:p>
            <a:pPr marL="285750" indent="-285750">
              <a:buFont typeface="Arial" panose="020B0604020202020204" pitchFamily="34" charset="0"/>
              <a:buChar char="•"/>
            </a:pPr>
            <a:r>
              <a:rPr lang="en-GB" dirty="0"/>
              <a:t>They earn money by charging hosts commission and guests service fee</a:t>
            </a:r>
          </a:p>
          <a:p>
            <a:pPr marL="285750" indent="-285750">
              <a:buFont typeface="Arial" panose="020B0604020202020204" pitchFamily="34" charset="0"/>
              <a:buChar char="•"/>
            </a:pPr>
            <a:r>
              <a:rPr lang="en-GB" dirty="0"/>
              <a:t>They grow from advertising and now invested in luxury accommodation with a wide range</a:t>
            </a:r>
          </a:p>
          <a:p>
            <a:r>
              <a:rPr lang="en-GB" dirty="0"/>
              <a:t>(</a:t>
            </a:r>
            <a:r>
              <a:rPr lang="en-GB" dirty="0" err="1"/>
              <a:t>Dolnicar</a:t>
            </a:r>
            <a:r>
              <a:rPr lang="en-GB" dirty="0"/>
              <a:t>, 2018, P. 32-34)</a:t>
            </a:r>
          </a:p>
          <a:p>
            <a:pPr marL="285750" indent="-285750">
              <a:buFont typeface="Arial" panose="020B0604020202020204" pitchFamily="34" charset="0"/>
              <a:buChar char="•"/>
            </a:pPr>
            <a:endParaRPr lang="en-GB" dirty="0"/>
          </a:p>
        </p:txBody>
      </p:sp>
      <p:pic>
        <p:nvPicPr>
          <p:cNvPr id="5" name="Recorded Sound">
            <a:hlinkClick r:id="" action="ppaction://media"/>
            <a:extLst>
              <a:ext uri="{FF2B5EF4-FFF2-40B4-BE49-F238E27FC236}">
                <a16:creationId xmlns:a16="http://schemas.microsoft.com/office/drawing/2014/main" id="{F8BFCCD6-FAA3-82C8-33AF-5797575417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55585" y="729986"/>
            <a:ext cx="487363" cy="487363"/>
          </a:xfrm>
          <a:prstGeom prst="rect">
            <a:avLst/>
          </a:prstGeom>
        </p:spPr>
      </p:pic>
    </p:spTree>
    <p:extLst>
      <p:ext uri="{BB962C8B-B14F-4D97-AF65-F5344CB8AC3E}">
        <p14:creationId xmlns:p14="http://schemas.microsoft.com/office/powerpoint/2010/main" val="35196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221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711EA-9DB1-9F3C-9636-1EC11562967F}"/>
              </a:ext>
            </a:extLst>
          </p:cNvPr>
          <p:cNvSpPr>
            <a:spLocks noGrp="1"/>
          </p:cNvSpPr>
          <p:nvPr>
            <p:ph type="title"/>
          </p:nvPr>
        </p:nvSpPr>
        <p:spPr/>
        <p:txBody>
          <a:bodyPr/>
          <a:lstStyle/>
          <a:p>
            <a:r>
              <a:rPr lang="en-GB" dirty="0"/>
              <a:t>Chapter 11</a:t>
            </a:r>
            <a:br>
              <a:rPr lang="en-GB" dirty="0"/>
            </a:br>
            <a:r>
              <a:rPr lang="en-GB" dirty="0"/>
              <a:t>Other issues : Rules Regulations &amp; Risks</a:t>
            </a:r>
          </a:p>
        </p:txBody>
      </p:sp>
      <p:sp>
        <p:nvSpPr>
          <p:cNvPr id="3" name="TextBox 2">
            <a:extLst>
              <a:ext uri="{FF2B5EF4-FFF2-40B4-BE49-F238E27FC236}">
                <a16:creationId xmlns:a16="http://schemas.microsoft.com/office/drawing/2014/main" id="{4495FB8C-CE0B-468A-1A08-5BE9E0854306}"/>
              </a:ext>
            </a:extLst>
          </p:cNvPr>
          <p:cNvSpPr txBox="1"/>
          <p:nvPr/>
        </p:nvSpPr>
        <p:spPr>
          <a:xfrm>
            <a:off x="428263" y="2604304"/>
            <a:ext cx="7789762" cy="2339102"/>
          </a:xfrm>
          <a:prstGeom prst="rect">
            <a:avLst/>
          </a:prstGeom>
          <a:noFill/>
        </p:spPr>
        <p:txBody>
          <a:bodyPr wrap="square" rtlCol="0">
            <a:spAutoFit/>
          </a:bodyPr>
          <a:lstStyle/>
          <a:p>
            <a:r>
              <a:rPr lang="en-GB" sz="2000" b="1" u="sng" dirty="0"/>
              <a:t>Risks</a:t>
            </a:r>
          </a:p>
          <a:p>
            <a:pPr marL="285750" indent="-285750">
              <a:buFont typeface="Arial" panose="020B0604020202020204" pitchFamily="34" charset="0"/>
              <a:buChar char="•"/>
            </a:pPr>
            <a:r>
              <a:rPr lang="en-GB" dirty="0"/>
              <a:t>Reduction in housing availability</a:t>
            </a:r>
          </a:p>
          <a:p>
            <a:pPr marL="285750" indent="-285750">
              <a:buFont typeface="Arial" panose="020B0604020202020204" pitchFamily="34" charset="0"/>
              <a:buChar char="•"/>
            </a:pPr>
            <a:r>
              <a:rPr lang="en-GB" dirty="0"/>
              <a:t>Reduction in housing affordability</a:t>
            </a:r>
          </a:p>
          <a:p>
            <a:pPr marL="285750" indent="-285750">
              <a:buFont typeface="Arial" panose="020B0604020202020204" pitchFamily="34" charset="0"/>
              <a:buChar char="•"/>
            </a:pPr>
            <a:r>
              <a:rPr lang="en-GB" dirty="0"/>
              <a:t>Changing character of neighbourhood </a:t>
            </a:r>
          </a:p>
          <a:p>
            <a:pPr marL="285750" indent="-285750">
              <a:buFont typeface="Arial" panose="020B0604020202020204" pitchFamily="34" charset="0"/>
              <a:buChar char="•"/>
            </a:pPr>
            <a:r>
              <a:rPr lang="en-GB" dirty="0"/>
              <a:t>Unfair competition</a:t>
            </a:r>
          </a:p>
          <a:p>
            <a:pPr marL="285750" indent="-285750">
              <a:buFont typeface="Arial" panose="020B0604020202020204" pitchFamily="34" charset="0"/>
              <a:buChar char="•"/>
            </a:pPr>
            <a:r>
              <a:rPr lang="en-GB" dirty="0"/>
              <a:t>Unsafe tourists accommodation </a:t>
            </a:r>
          </a:p>
          <a:p>
            <a:r>
              <a:rPr lang="en-GB" dirty="0"/>
              <a:t>(</a:t>
            </a:r>
            <a:r>
              <a:rPr lang="en-GB" dirty="0" err="1"/>
              <a:t>Dolnicar</a:t>
            </a:r>
            <a:r>
              <a:rPr lang="en-GB" dirty="0"/>
              <a:t>, 2018, P. 121-122)</a:t>
            </a:r>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DECD10C3-4A91-D005-1A53-1D7CDCCCC841}"/>
              </a:ext>
            </a:extLst>
          </p:cNvPr>
          <p:cNvSpPr txBox="1"/>
          <p:nvPr/>
        </p:nvSpPr>
        <p:spPr>
          <a:xfrm>
            <a:off x="5405377" y="2604304"/>
            <a:ext cx="6358360" cy="3582776"/>
          </a:xfrm>
          <a:prstGeom prst="rect">
            <a:avLst/>
          </a:prstGeom>
          <a:noFill/>
        </p:spPr>
        <p:txBody>
          <a:bodyPr wrap="square" rtlCol="0">
            <a:spAutoFit/>
          </a:bodyPr>
          <a:lstStyle/>
          <a:p>
            <a:pPr>
              <a:lnSpc>
                <a:spcPct val="107000"/>
              </a:lnSpc>
              <a:spcAft>
                <a:spcPts val="800"/>
              </a:spcAft>
            </a:pPr>
            <a:r>
              <a:rPr lang="en-GB" sz="1900" b="1" u="sng" dirty="0">
                <a:solidFill>
                  <a:srgbClr val="2D2D2D"/>
                </a:solidFill>
                <a:effectLst/>
                <a:latin typeface="+mj-lt"/>
                <a:ea typeface="Calibri" panose="020F0502020204030204" pitchFamily="34" charset="0"/>
                <a:cs typeface="Times New Roman" panose="02020603050405020304" pitchFamily="18" charset="0"/>
              </a:rPr>
              <a:t>Rules Regulation (UK)</a:t>
            </a:r>
          </a:p>
          <a:p>
            <a:pPr marL="285750" indent="-285750">
              <a:lnSpc>
                <a:spcPct val="107000"/>
              </a:lnSpc>
              <a:spcAft>
                <a:spcPts val="800"/>
              </a:spcAft>
              <a:buFont typeface="Arial" panose="020B0604020202020204" pitchFamily="34" charset="0"/>
              <a:buChar char="•"/>
            </a:pPr>
            <a:r>
              <a:rPr lang="en-GB" sz="1800" dirty="0">
                <a:solidFill>
                  <a:srgbClr val="2D2D2D"/>
                </a:solidFill>
                <a:effectLst/>
                <a:latin typeface="+mj-lt"/>
                <a:ea typeface="Calibri" panose="020F0502020204030204" pitchFamily="34" charset="0"/>
                <a:cs typeface="Times New Roman" panose="02020603050405020304" pitchFamily="18" charset="0"/>
              </a:rPr>
              <a:t>Airbnb legalized by an amendment to the housing </a:t>
            </a:r>
            <a:r>
              <a:rPr lang="en-GB" sz="1600" dirty="0">
                <a:solidFill>
                  <a:srgbClr val="2D2D2D"/>
                </a:solidFill>
                <a:effectLst/>
                <a:latin typeface="+mj-lt"/>
                <a:ea typeface="Calibri" panose="020F0502020204030204" pitchFamily="34" charset="0"/>
                <a:cs typeface="Times New Roman" panose="02020603050405020304" pitchFamily="18" charset="0"/>
              </a:rPr>
              <a:t>legislation.</a:t>
            </a:r>
            <a:endParaRPr lang="en-GB" sz="1600" dirty="0">
              <a:effectLst/>
              <a:latin typeface="+mj-lt"/>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dirty="0">
                <a:solidFill>
                  <a:srgbClr val="2D2D2D"/>
                </a:solidFill>
                <a:effectLst/>
                <a:latin typeface="+mj-lt"/>
                <a:ea typeface="Calibri" panose="020F0502020204030204" pitchFamily="34" charset="0"/>
                <a:cs typeface="Times New Roman" panose="02020603050405020304" pitchFamily="18" charset="0"/>
              </a:rPr>
              <a:t>The law permits short-term letting of residential premises for up to 90 days a year without planning permission. </a:t>
            </a:r>
            <a:endParaRPr lang="en-GB" sz="1600" dirty="0">
              <a:effectLst/>
              <a:latin typeface="+mj-lt"/>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dirty="0">
                <a:solidFill>
                  <a:srgbClr val="2D2D2D"/>
                </a:solidFill>
                <a:effectLst/>
                <a:latin typeface="+mj-lt"/>
                <a:ea typeface="Calibri" panose="020F0502020204030204" pitchFamily="34" charset="0"/>
                <a:cs typeface="Times New Roman" panose="02020603050405020304" pitchFamily="18" charset="0"/>
              </a:rPr>
              <a:t>Since January 2017, Airbnb limits entire home listings to 90 nights a year and any homes rented out for longer than 90 nights a year need planning permission for change of use.</a:t>
            </a:r>
            <a:endParaRPr lang="en-GB" sz="1600" dirty="0">
              <a:effectLst/>
              <a:latin typeface="+mj-lt"/>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dirty="0">
                <a:solidFill>
                  <a:srgbClr val="2D2D2D"/>
                </a:solidFill>
                <a:effectLst/>
                <a:latin typeface="+mj-lt"/>
                <a:ea typeface="Calibri" panose="020F0502020204030204" pitchFamily="34" charset="0"/>
                <a:cs typeface="Times New Roman" panose="02020603050405020304" pitchFamily="18" charset="0"/>
              </a:rPr>
              <a:t>Host to pay council tax, hosts can benefit from ‘rent a room’ allowance.</a:t>
            </a:r>
            <a:endParaRPr lang="en-GB" sz="1600" dirty="0">
              <a:effectLst/>
              <a:latin typeface="+mj-lt"/>
              <a:ea typeface="Calibri" panose="020F0502020204030204" pitchFamily="34" charset="0"/>
              <a:cs typeface="Times New Roman" panose="02020603050405020304" pitchFamily="18" charset="0"/>
            </a:endParaRPr>
          </a:p>
          <a:p>
            <a:r>
              <a:rPr lang="en-GB" dirty="0"/>
              <a:t>(</a:t>
            </a:r>
            <a:r>
              <a:rPr lang="en-GB" dirty="0" err="1"/>
              <a:t>Dolnicar</a:t>
            </a:r>
            <a:r>
              <a:rPr lang="en-GB" dirty="0"/>
              <a:t>, 2018, P. 123)</a:t>
            </a:r>
          </a:p>
        </p:txBody>
      </p:sp>
      <p:pic>
        <p:nvPicPr>
          <p:cNvPr id="6" name="Recorded Sound">
            <a:hlinkClick r:id="" action="ppaction://media"/>
            <a:extLst>
              <a:ext uri="{FF2B5EF4-FFF2-40B4-BE49-F238E27FC236}">
                <a16:creationId xmlns:a16="http://schemas.microsoft.com/office/drawing/2014/main" id="{73C2EF8B-D0A7-5960-C8A4-70A0F3249C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59484" y="606662"/>
            <a:ext cx="487363" cy="1085546"/>
          </a:xfrm>
          <a:prstGeom prst="rect">
            <a:avLst/>
          </a:prstGeom>
        </p:spPr>
      </p:pic>
    </p:spTree>
    <p:extLst>
      <p:ext uri="{BB962C8B-B14F-4D97-AF65-F5344CB8AC3E}">
        <p14:creationId xmlns:p14="http://schemas.microsoft.com/office/powerpoint/2010/main" val="1555701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162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FEC2F-1896-54EB-4634-91DFD58C9F45}"/>
              </a:ext>
            </a:extLst>
          </p:cNvPr>
          <p:cNvSpPr>
            <a:spLocks noGrp="1"/>
          </p:cNvSpPr>
          <p:nvPr>
            <p:ph type="title"/>
          </p:nvPr>
        </p:nvSpPr>
        <p:spPr>
          <a:xfrm>
            <a:off x="462987" y="441233"/>
            <a:ext cx="8761413" cy="706964"/>
          </a:xfrm>
        </p:spPr>
        <p:txBody>
          <a:bodyPr/>
          <a:lstStyle/>
          <a:p>
            <a:r>
              <a:rPr lang="en-GB" dirty="0"/>
              <a:t>Digital Disruption</a:t>
            </a:r>
          </a:p>
        </p:txBody>
      </p:sp>
      <p:sp>
        <p:nvSpPr>
          <p:cNvPr id="3" name="TextBox 2">
            <a:extLst>
              <a:ext uri="{FF2B5EF4-FFF2-40B4-BE49-F238E27FC236}">
                <a16:creationId xmlns:a16="http://schemas.microsoft.com/office/drawing/2014/main" id="{BF90AF6C-6BC3-9B7F-4323-9F11957AEBDC}"/>
              </a:ext>
            </a:extLst>
          </p:cNvPr>
          <p:cNvSpPr txBox="1"/>
          <p:nvPr/>
        </p:nvSpPr>
        <p:spPr>
          <a:xfrm>
            <a:off x="462987" y="2280212"/>
            <a:ext cx="7998107" cy="3970318"/>
          </a:xfrm>
          <a:prstGeom prst="rect">
            <a:avLst/>
          </a:prstGeom>
          <a:noFill/>
        </p:spPr>
        <p:txBody>
          <a:bodyPr wrap="square" rtlCol="0">
            <a:spAutoFit/>
          </a:bodyPr>
          <a:lstStyle/>
          <a:p>
            <a:r>
              <a:rPr lang="en-GB" b="1" u="sng" dirty="0"/>
              <a:t>Disadvantages </a:t>
            </a:r>
          </a:p>
          <a:p>
            <a:pPr marL="285750" indent="-285750">
              <a:buFont typeface="Arial" panose="020B0604020202020204" pitchFamily="34" charset="0"/>
              <a:buChar char="•"/>
            </a:pPr>
            <a:r>
              <a:rPr lang="en-GB" dirty="0"/>
              <a:t>Landlords are able to see how much profit they can make by using Airbnb and earn more than double of their income rather than rent their property to someone long-term.</a:t>
            </a:r>
          </a:p>
          <a:p>
            <a:pPr marL="285750" indent="-285750">
              <a:buFont typeface="Arial" panose="020B0604020202020204" pitchFamily="34" charset="0"/>
              <a:buChar char="•"/>
            </a:pPr>
            <a:r>
              <a:rPr lang="en-GB" dirty="0"/>
              <a:t>Shortage of houses to rent due to landlords using Airbnb</a:t>
            </a:r>
          </a:p>
          <a:p>
            <a:pPr marL="285750" indent="-285750">
              <a:buFont typeface="Arial" panose="020B0604020202020204" pitchFamily="34" charset="0"/>
              <a:buChar char="•"/>
            </a:pPr>
            <a:r>
              <a:rPr lang="en-GB" dirty="0"/>
              <a:t>Lack of trust between guest and hosts </a:t>
            </a:r>
          </a:p>
          <a:p>
            <a:r>
              <a:rPr lang="en-GB" b="1" u="sng" dirty="0"/>
              <a:t>Advantages</a:t>
            </a:r>
          </a:p>
          <a:p>
            <a:pPr marL="285750" indent="-285750">
              <a:buFont typeface="Arial" panose="020B0604020202020204" pitchFamily="34" charset="0"/>
              <a:buChar char="•"/>
            </a:pPr>
            <a:r>
              <a:rPr lang="en-GB" dirty="0"/>
              <a:t>Good for Countries to bring in tourists</a:t>
            </a:r>
          </a:p>
          <a:p>
            <a:pPr marL="285750" indent="-285750">
              <a:buFont typeface="Arial" panose="020B0604020202020204" pitchFamily="34" charset="0"/>
              <a:buChar char="•"/>
            </a:pPr>
            <a:r>
              <a:rPr lang="en-GB" dirty="0"/>
              <a:t>Extra income </a:t>
            </a:r>
          </a:p>
          <a:p>
            <a:pPr marL="285750" indent="-285750">
              <a:buFont typeface="Arial" panose="020B0604020202020204" pitchFamily="34" charset="0"/>
              <a:buChar char="•"/>
            </a:pPr>
            <a:r>
              <a:rPr lang="en-GB" dirty="0"/>
              <a:t>Find a room with a click of a finger </a:t>
            </a:r>
          </a:p>
          <a:p>
            <a:pPr marL="285750" indent="-285750">
              <a:buFont typeface="Arial" panose="020B0604020202020204" pitchFamily="34" charset="0"/>
              <a:buChar char="•"/>
            </a:pPr>
            <a:r>
              <a:rPr lang="en-GB" dirty="0"/>
              <a:t>Airbnb makes sure hosts pay the same tax as hotels to be fair </a:t>
            </a:r>
          </a:p>
          <a:p>
            <a:pPr marL="285750" indent="-285750">
              <a:buFont typeface="Arial" panose="020B0604020202020204" pitchFamily="34" charset="0"/>
              <a:buChar char="•"/>
            </a:pPr>
            <a:r>
              <a:rPr lang="en-GB" dirty="0"/>
              <a:t>Connecting people together and allowing tourist to connect with communities </a:t>
            </a:r>
          </a:p>
          <a:p>
            <a:r>
              <a:rPr lang="en-GB" dirty="0"/>
              <a:t>(</a:t>
            </a:r>
            <a:r>
              <a:rPr lang="en-GB" dirty="0" err="1"/>
              <a:t>Dolnicar</a:t>
            </a:r>
            <a:r>
              <a:rPr lang="en-GB" dirty="0"/>
              <a:t>, 2018)</a:t>
            </a:r>
          </a:p>
        </p:txBody>
      </p:sp>
      <p:sp>
        <p:nvSpPr>
          <p:cNvPr id="4" name="TextBox 3">
            <a:extLst>
              <a:ext uri="{FF2B5EF4-FFF2-40B4-BE49-F238E27FC236}">
                <a16:creationId xmlns:a16="http://schemas.microsoft.com/office/drawing/2014/main" id="{CB43C170-FF71-036C-3510-50981BECEEC1}"/>
              </a:ext>
            </a:extLst>
          </p:cNvPr>
          <p:cNvSpPr txBox="1"/>
          <p:nvPr/>
        </p:nvSpPr>
        <p:spPr>
          <a:xfrm>
            <a:off x="1574157" y="1059599"/>
            <a:ext cx="10291822" cy="923330"/>
          </a:xfrm>
          <a:prstGeom prst="rect">
            <a:avLst/>
          </a:prstGeom>
          <a:noFill/>
        </p:spPr>
        <p:txBody>
          <a:bodyPr wrap="square" rtlCol="0">
            <a:spAutoFit/>
          </a:bodyPr>
          <a:lstStyle/>
          <a:p>
            <a:r>
              <a:rPr lang="en-GB" b="0" i="0" dirty="0">
                <a:solidFill>
                  <a:schemeClr val="bg1">
                    <a:lumMod val="95000"/>
                  </a:schemeClr>
                </a:solidFill>
                <a:effectLst/>
                <a:latin typeface="Roboto" panose="02000000000000000000" pitchFamily="2" charset="0"/>
              </a:rPr>
              <a:t>‘Digital disruption refers to a change in expectations and </a:t>
            </a:r>
            <a:r>
              <a:rPr lang="en-GB" b="0" i="0" dirty="0" err="1">
                <a:solidFill>
                  <a:schemeClr val="bg1">
                    <a:lumMod val="95000"/>
                  </a:schemeClr>
                </a:solidFill>
                <a:effectLst/>
                <a:latin typeface="Roboto" panose="02000000000000000000" pitchFamily="2" charset="0"/>
              </a:rPr>
              <a:t>behaviors</a:t>
            </a:r>
            <a:r>
              <a:rPr lang="en-GB" b="0" i="0" dirty="0">
                <a:solidFill>
                  <a:schemeClr val="bg1">
                    <a:lumMod val="95000"/>
                  </a:schemeClr>
                </a:solidFill>
                <a:effectLst/>
                <a:latin typeface="Roboto" panose="02000000000000000000" pitchFamily="2" charset="0"/>
              </a:rPr>
              <a:t> caused by, or expressed through, digital capabilities, channels, or assets, that radically </a:t>
            </a:r>
            <a:r>
              <a:rPr lang="en-GB" sz="1600" b="0" i="0" dirty="0">
                <a:solidFill>
                  <a:schemeClr val="bg1">
                    <a:lumMod val="95000"/>
                  </a:schemeClr>
                </a:solidFill>
                <a:effectLst/>
                <a:latin typeface="Roboto" panose="02000000000000000000" pitchFamily="2" charset="0"/>
              </a:rPr>
              <a:t>alters</a:t>
            </a:r>
            <a:r>
              <a:rPr lang="en-GB" b="0" i="0" dirty="0">
                <a:solidFill>
                  <a:schemeClr val="bg1">
                    <a:lumMod val="95000"/>
                  </a:schemeClr>
                </a:solidFill>
                <a:effectLst/>
                <a:latin typeface="Roboto" panose="02000000000000000000" pitchFamily="2" charset="0"/>
              </a:rPr>
              <a:t> the culture, market, industry, or process’ (</a:t>
            </a:r>
            <a:r>
              <a:rPr lang="en-GB" b="0" i="0" dirty="0" err="1">
                <a:solidFill>
                  <a:schemeClr val="bg1">
                    <a:lumMod val="95000"/>
                  </a:schemeClr>
                </a:solidFill>
                <a:effectLst/>
                <a:latin typeface="Roboto" panose="02000000000000000000" pitchFamily="2" charset="0"/>
              </a:rPr>
              <a:t>Simplilearn</a:t>
            </a:r>
            <a:r>
              <a:rPr lang="en-GB" b="0" i="0" dirty="0">
                <a:solidFill>
                  <a:schemeClr val="bg1">
                    <a:lumMod val="95000"/>
                  </a:schemeClr>
                </a:solidFill>
                <a:effectLst/>
                <a:latin typeface="Roboto" panose="02000000000000000000" pitchFamily="2" charset="0"/>
              </a:rPr>
              <a:t>, 2022)</a:t>
            </a:r>
            <a:endParaRPr lang="en-GB" dirty="0">
              <a:solidFill>
                <a:schemeClr val="bg1">
                  <a:lumMod val="95000"/>
                </a:schemeClr>
              </a:solidFill>
            </a:endParaRPr>
          </a:p>
        </p:txBody>
      </p:sp>
      <p:pic>
        <p:nvPicPr>
          <p:cNvPr id="7" name="Recorded Sound">
            <a:hlinkClick r:id="" action="ppaction://media"/>
            <a:extLst>
              <a:ext uri="{FF2B5EF4-FFF2-40B4-BE49-F238E27FC236}">
                <a16:creationId xmlns:a16="http://schemas.microsoft.com/office/drawing/2014/main" id="{80B32091-EA85-CAFF-DDB5-945970A86B3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924745" y="561633"/>
            <a:ext cx="487363" cy="487363"/>
          </a:xfrm>
          <a:prstGeom prst="rect">
            <a:avLst/>
          </a:prstGeom>
        </p:spPr>
      </p:pic>
      <p:pic>
        <p:nvPicPr>
          <p:cNvPr id="8" name="Recorded Sound">
            <a:hlinkClick r:id="" action="ppaction://media"/>
            <a:extLst>
              <a:ext uri="{FF2B5EF4-FFF2-40B4-BE49-F238E27FC236}">
                <a16:creationId xmlns:a16="http://schemas.microsoft.com/office/drawing/2014/main" id="{A8F3007D-A3D6-9D7A-C70A-B2C133FFC962}"/>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608637" y="561632"/>
            <a:ext cx="487363" cy="487363"/>
          </a:xfrm>
          <a:prstGeom prst="rect">
            <a:avLst/>
          </a:prstGeom>
        </p:spPr>
      </p:pic>
    </p:spTree>
    <p:extLst>
      <p:ext uri="{BB962C8B-B14F-4D97-AF65-F5344CB8AC3E}">
        <p14:creationId xmlns:p14="http://schemas.microsoft.com/office/powerpoint/2010/main" val="2175580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155"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028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7"/>
                </p:tgtEl>
              </p:cMediaNode>
            </p:audio>
            <p:audio>
              <p:cMediaNode vol="80000">
                <p:cTn id="12"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B37F0-4E9C-1142-A39D-66475685C35A}"/>
              </a:ext>
            </a:extLst>
          </p:cNvPr>
          <p:cNvSpPr>
            <a:spLocks noGrp="1"/>
          </p:cNvSpPr>
          <p:nvPr>
            <p:ph type="ctrTitle"/>
          </p:nvPr>
        </p:nvSpPr>
        <p:spPr>
          <a:xfrm>
            <a:off x="1544699" y="2090176"/>
            <a:ext cx="8825658" cy="2677648"/>
          </a:xfrm>
        </p:spPr>
        <p:txBody>
          <a:bodyPr/>
          <a:lstStyle/>
          <a:p>
            <a:r>
              <a:rPr lang="en-GB" sz="2400" dirty="0"/>
              <a:t>‘Airbnb has agreed to send automatic messages to hosts who are coming up to the 60 day limit to remind them of their legal obligations and it has also agreed to place an automatic block on hosts once they reach this limit. Moreover, to avoid recidivism, the City may inform Airbnb of an address whose owner has been penalised for infringing this rule and as a result of this Airbnb agrees to remove the property from its platform for at least two years’ (Monti &amp; </a:t>
            </a:r>
            <a:r>
              <a:rPr lang="en-GB" sz="2400" dirty="0" err="1">
                <a:effectLst/>
                <a:latin typeface="+mn-lt"/>
                <a:ea typeface="Calibri" panose="020F0502020204030204" pitchFamily="34" charset="0"/>
                <a:cs typeface="Times New Roman" panose="02020603050405020304" pitchFamily="18" charset="0"/>
              </a:rPr>
              <a:t>Augenhofer</a:t>
            </a:r>
            <a:r>
              <a:rPr lang="en-GB" sz="2400" dirty="0">
                <a:effectLst/>
                <a:latin typeface="+mn-lt"/>
                <a:ea typeface="Calibri" panose="020F0502020204030204" pitchFamily="34" charset="0"/>
                <a:cs typeface="Times New Roman" panose="02020603050405020304" pitchFamily="18" charset="0"/>
              </a:rPr>
              <a:t>, 2018, P. 15). </a:t>
            </a:r>
            <a:endParaRPr lang="en-GB" sz="2400" dirty="0">
              <a:latin typeface="+mn-lt"/>
            </a:endParaRPr>
          </a:p>
        </p:txBody>
      </p:sp>
      <p:pic>
        <p:nvPicPr>
          <p:cNvPr id="4" name="Recorded Sound">
            <a:hlinkClick r:id="" action="ppaction://media"/>
            <a:extLst>
              <a:ext uri="{FF2B5EF4-FFF2-40B4-BE49-F238E27FC236}">
                <a16:creationId xmlns:a16="http://schemas.microsoft.com/office/drawing/2014/main" id="{8A6AC5EF-828C-DC18-35D1-DDCD7F6E57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00791" y="684393"/>
            <a:ext cx="487363" cy="487363"/>
          </a:xfrm>
          <a:prstGeom prst="rect">
            <a:avLst/>
          </a:prstGeom>
        </p:spPr>
      </p:pic>
    </p:spTree>
    <p:extLst>
      <p:ext uri="{BB962C8B-B14F-4D97-AF65-F5344CB8AC3E}">
        <p14:creationId xmlns:p14="http://schemas.microsoft.com/office/powerpoint/2010/main" val="870289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2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CDF26-A5D8-EA8C-136B-373532A0B872}"/>
              </a:ext>
            </a:extLst>
          </p:cNvPr>
          <p:cNvSpPr>
            <a:spLocks noGrp="1"/>
          </p:cNvSpPr>
          <p:nvPr>
            <p:ph type="title"/>
          </p:nvPr>
        </p:nvSpPr>
        <p:spPr>
          <a:xfrm>
            <a:off x="1334837" y="928835"/>
            <a:ext cx="3865134" cy="1735667"/>
          </a:xfrm>
        </p:spPr>
        <p:txBody>
          <a:bodyPr/>
          <a:lstStyle/>
          <a:p>
            <a:r>
              <a:rPr lang="en-GB" dirty="0"/>
              <a:t>Sustainability</a:t>
            </a:r>
            <a:br>
              <a:rPr lang="en-GB" dirty="0"/>
            </a:br>
            <a:r>
              <a:rPr lang="en-GB" dirty="0"/>
              <a:t>Chapter 24</a:t>
            </a:r>
          </a:p>
        </p:txBody>
      </p:sp>
      <p:pic>
        <p:nvPicPr>
          <p:cNvPr id="6" name="Picture Placeholder 5" descr="One glowing light bulb among rows of unlit bulbs">
            <a:extLst>
              <a:ext uri="{FF2B5EF4-FFF2-40B4-BE49-F238E27FC236}">
                <a16:creationId xmlns:a16="http://schemas.microsoft.com/office/drawing/2014/main" id="{E675DFB0-CF74-12F0-3EE0-6E9D3AC5A299}"/>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23529" r="23529"/>
          <a:stretch>
            <a:fillRect/>
          </a:stretch>
        </p:blipFill>
        <p:spPr/>
      </p:pic>
      <p:sp>
        <p:nvSpPr>
          <p:cNvPr id="7" name="TextBox 6">
            <a:extLst>
              <a:ext uri="{FF2B5EF4-FFF2-40B4-BE49-F238E27FC236}">
                <a16:creationId xmlns:a16="http://schemas.microsoft.com/office/drawing/2014/main" id="{2100424F-09CB-140C-A410-2082F9B980CC}"/>
              </a:ext>
            </a:extLst>
          </p:cNvPr>
          <p:cNvSpPr txBox="1"/>
          <p:nvPr/>
        </p:nvSpPr>
        <p:spPr>
          <a:xfrm>
            <a:off x="569626" y="3132944"/>
            <a:ext cx="5186597" cy="1200329"/>
          </a:xfrm>
          <a:prstGeom prst="rect">
            <a:avLst/>
          </a:prstGeom>
          <a:noFill/>
        </p:spPr>
        <p:txBody>
          <a:bodyPr wrap="square" rtlCol="0">
            <a:spAutoFit/>
          </a:bodyPr>
          <a:lstStyle/>
          <a:p>
            <a:r>
              <a:rPr lang="en-GB" dirty="0">
                <a:solidFill>
                  <a:schemeClr val="bg1">
                    <a:lumMod val="95000"/>
                  </a:schemeClr>
                </a:solidFill>
              </a:rPr>
              <a:t>‘The tourism accommodation sector is responsible for about 20% of the total carbon emissions generated by the tourism industry’ (</a:t>
            </a:r>
            <a:r>
              <a:rPr lang="en-GB" dirty="0" err="1">
                <a:solidFill>
                  <a:schemeClr val="bg1">
                    <a:lumMod val="95000"/>
                  </a:schemeClr>
                </a:solidFill>
              </a:rPr>
              <a:t>Dolnicar</a:t>
            </a:r>
            <a:r>
              <a:rPr lang="en-GB" dirty="0">
                <a:solidFill>
                  <a:schemeClr val="bg1">
                    <a:lumMod val="95000"/>
                  </a:schemeClr>
                </a:solidFill>
              </a:rPr>
              <a:t>, 2018, P. 268)</a:t>
            </a:r>
          </a:p>
        </p:txBody>
      </p:sp>
      <p:pic>
        <p:nvPicPr>
          <p:cNvPr id="4" name="Recorded Sound">
            <a:hlinkClick r:id="" action="ppaction://media"/>
            <a:extLst>
              <a:ext uri="{FF2B5EF4-FFF2-40B4-BE49-F238E27FC236}">
                <a16:creationId xmlns:a16="http://schemas.microsoft.com/office/drawing/2014/main" id="{3F14990D-77F5-755D-48B3-67D8EEFC31E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2761" y="655637"/>
            <a:ext cx="487363" cy="487363"/>
          </a:xfrm>
          <a:prstGeom prst="rect">
            <a:avLst/>
          </a:prstGeom>
        </p:spPr>
      </p:pic>
    </p:spTree>
    <p:extLst>
      <p:ext uri="{BB962C8B-B14F-4D97-AF65-F5344CB8AC3E}">
        <p14:creationId xmlns:p14="http://schemas.microsoft.com/office/powerpoint/2010/main" val="281072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1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EA8B0-79D9-4AB9-145D-AF6E6AD2C448}"/>
              </a:ext>
            </a:extLst>
          </p:cNvPr>
          <p:cNvSpPr>
            <a:spLocks noGrp="1"/>
          </p:cNvSpPr>
          <p:nvPr>
            <p:ph type="ctrTitle"/>
          </p:nvPr>
        </p:nvSpPr>
        <p:spPr>
          <a:xfrm>
            <a:off x="690260" y="-1003231"/>
            <a:ext cx="10072678" cy="2677648"/>
          </a:xfrm>
        </p:spPr>
        <p:txBody>
          <a:bodyPr/>
          <a:lstStyle/>
          <a:p>
            <a:r>
              <a:rPr lang="en-GB" dirty="0"/>
              <a:t>Green P2P Accommodation </a:t>
            </a:r>
          </a:p>
        </p:txBody>
      </p:sp>
      <p:pic>
        <p:nvPicPr>
          <p:cNvPr id="5" name="Picture 4" descr="Woman's hand touching wheat in field">
            <a:extLst>
              <a:ext uri="{FF2B5EF4-FFF2-40B4-BE49-F238E27FC236}">
                <a16:creationId xmlns:a16="http://schemas.microsoft.com/office/drawing/2014/main" id="{344AEC78-C5C5-6158-CE4D-F80D65F6177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6539" y="1952695"/>
            <a:ext cx="10597333" cy="4336639"/>
          </a:xfrm>
          <a:prstGeom prst="rect">
            <a:avLst/>
          </a:prstGeom>
        </p:spPr>
      </p:pic>
      <p:pic>
        <p:nvPicPr>
          <p:cNvPr id="7" name="Recorded Sound">
            <a:hlinkClick r:id="" action="ppaction://media"/>
            <a:extLst>
              <a:ext uri="{FF2B5EF4-FFF2-40B4-BE49-F238E27FC236}">
                <a16:creationId xmlns:a16="http://schemas.microsoft.com/office/drawing/2014/main" id="{BB07144A-4BEA-D7DB-6C37-3D5089A94BF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52857" y="441325"/>
            <a:ext cx="487363" cy="487363"/>
          </a:xfrm>
          <a:prstGeom prst="rect">
            <a:avLst/>
          </a:prstGeom>
        </p:spPr>
      </p:pic>
    </p:spTree>
    <p:extLst>
      <p:ext uri="{BB962C8B-B14F-4D97-AF65-F5344CB8AC3E}">
        <p14:creationId xmlns:p14="http://schemas.microsoft.com/office/powerpoint/2010/main" val="46722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07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16045-96C7-F6AF-9013-8C384975C61E}"/>
              </a:ext>
            </a:extLst>
          </p:cNvPr>
          <p:cNvSpPr>
            <a:spLocks noGrp="1"/>
          </p:cNvSpPr>
          <p:nvPr>
            <p:ph type="ctrTitle"/>
          </p:nvPr>
        </p:nvSpPr>
        <p:spPr>
          <a:xfrm>
            <a:off x="537658" y="245303"/>
            <a:ext cx="8825658" cy="1119781"/>
          </a:xfrm>
        </p:spPr>
        <p:txBody>
          <a:bodyPr/>
          <a:lstStyle/>
          <a:p>
            <a:r>
              <a:rPr lang="en-GB" dirty="0"/>
              <a:t>Airbnb Sustainability</a:t>
            </a:r>
          </a:p>
        </p:txBody>
      </p:sp>
      <p:sp>
        <p:nvSpPr>
          <p:cNvPr id="3" name="Subtitle 2">
            <a:extLst>
              <a:ext uri="{FF2B5EF4-FFF2-40B4-BE49-F238E27FC236}">
                <a16:creationId xmlns:a16="http://schemas.microsoft.com/office/drawing/2014/main" id="{DD578650-BA83-D867-16F5-7F1B2387A92E}"/>
              </a:ext>
            </a:extLst>
          </p:cNvPr>
          <p:cNvSpPr>
            <a:spLocks noGrp="1"/>
          </p:cNvSpPr>
          <p:nvPr>
            <p:ph type="subTitle" idx="1"/>
          </p:nvPr>
        </p:nvSpPr>
        <p:spPr>
          <a:xfrm>
            <a:off x="792273" y="1615157"/>
            <a:ext cx="3981144" cy="861420"/>
          </a:xfrm>
        </p:spPr>
        <p:txBody>
          <a:bodyPr>
            <a:noAutofit/>
          </a:bodyPr>
          <a:lstStyle/>
          <a:p>
            <a:r>
              <a:rPr lang="en-GB" sz="2200" dirty="0"/>
              <a:t>‘</a:t>
            </a:r>
            <a:r>
              <a:rPr lang="en-GB" sz="2200" b="1" dirty="0"/>
              <a:t>Airbnb guests in Europe use 78% to 84% less energy than hotel guests, thus generating at least 88% less CO2 emissions’ (</a:t>
            </a:r>
            <a:r>
              <a:rPr lang="en-GB" sz="2200" b="1" dirty="0" err="1"/>
              <a:t>Dolnicar</a:t>
            </a:r>
            <a:r>
              <a:rPr lang="en-GB" sz="2200" b="1" dirty="0"/>
              <a:t>, 2018, P. 269)</a:t>
            </a:r>
          </a:p>
        </p:txBody>
      </p:sp>
      <p:pic>
        <p:nvPicPr>
          <p:cNvPr id="5" name="Picture 4">
            <a:extLst>
              <a:ext uri="{FF2B5EF4-FFF2-40B4-BE49-F238E27FC236}">
                <a16:creationId xmlns:a16="http://schemas.microsoft.com/office/drawing/2014/main" id="{A629A8D7-BBFF-F656-89FB-7F5B0E4E22F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0" y="1442070"/>
            <a:ext cx="5423313" cy="4678445"/>
          </a:xfrm>
          <a:prstGeom prst="rect">
            <a:avLst/>
          </a:prstGeom>
        </p:spPr>
      </p:pic>
      <p:pic>
        <p:nvPicPr>
          <p:cNvPr id="7" name="Recorded Sound">
            <a:hlinkClick r:id="" action="ppaction://media"/>
            <a:extLst>
              <a:ext uri="{FF2B5EF4-FFF2-40B4-BE49-F238E27FC236}">
                <a16:creationId xmlns:a16="http://schemas.microsoft.com/office/drawing/2014/main" id="{73CE74C0-1A6F-E6CA-0F56-8517CC4B1E0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2273" y="5158066"/>
            <a:ext cx="487363" cy="487363"/>
          </a:xfrm>
          <a:prstGeom prst="rect">
            <a:avLst/>
          </a:prstGeom>
        </p:spPr>
      </p:pic>
    </p:spTree>
    <p:extLst>
      <p:ext uri="{BB962C8B-B14F-4D97-AF65-F5344CB8AC3E}">
        <p14:creationId xmlns:p14="http://schemas.microsoft.com/office/powerpoint/2010/main" val="4268040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11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F698C-504D-E411-8833-4C38065855DC}"/>
              </a:ext>
            </a:extLst>
          </p:cNvPr>
          <p:cNvSpPr>
            <a:spLocks noGrp="1"/>
          </p:cNvSpPr>
          <p:nvPr>
            <p:ph type="ctrTitle"/>
          </p:nvPr>
        </p:nvSpPr>
        <p:spPr>
          <a:xfrm>
            <a:off x="2279217" y="1050421"/>
            <a:ext cx="8825658" cy="2677648"/>
          </a:xfrm>
        </p:spPr>
        <p:txBody>
          <a:bodyPr/>
          <a:lstStyle/>
          <a:p>
            <a:r>
              <a:rPr lang="en-GB" dirty="0"/>
              <a:t>Recommendations </a:t>
            </a:r>
          </a:p>
        </p:txBody>
      </p:sp>
      <p:pic>
        <p:nvPicPr>
          <p:cNvPr id="5" name="Recorded Sound">
            <a:hlinkClick r:id="" action="ppaction://media"/>
            <a:extLst>
              <a:ext uri="{FF2B5EF4-FFF2-40B4-BE49-F238E27FC236}">
                <a16:creationId xmlns:a16="http://schemas.microsoft.com/office/drawing/2014/main" id="{71391D03-CDD7-936C-4EF1-628E016DDC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3443" y="611456"/>
            <a:ext cx="487363" cy="487363"/>
          </a:xfrm>
          <a:prstGeom prst="rect">
            <a:avLst/>
          </a:prstGeom>
        </p:spPr>
      </p:pic>
    </p:spTree>
    <p:extLst>
      <p:ext uri="{BB962C8B-B14F-4D97-AF65-F5344CB8AC3E}">
        <p14:creationId xmlns:p14="http://schemas.microsoft.com/office/powerpoint/2010/main" val="660112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48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1E932-95F6-21DB-863D-5DE46214FB73}"/>
              </a:ext>
            </a:extLst>
          </p:cNvPr>
          <p:cNvSpPr>
            <a:spLocks noGrp="1"/>
          </p:cNvSpPr>
          <p:nvPr>
            <p:ph type="ctrTitle"/>
          </p:nvPr>
        </p:nvSpPr>
        <p:spPr>
          <a:xfrm>
            <a:off x="1154955" y="1739969"/>
            <a:ext cx="8825658" cy="2677648"/>
          </a:xfrm>
        </p:spPr>
        <p:txBody>
          <a:bodyPr/>
          <a:lstStyle/>
          <a:p>
            <a:r>
              <a:rPr lang="en-GB" dirty="0"/>
              <a:t>Thank you for listening to my presentation</a:t>
            </a:r>
            <a:br>
              <a:rPr lang="en-GB" dirty="0"/>
            </a:br>
            <a:r>
              <a:rPr lang="en-GB" dirty="0"/>
              <a:t>Kirsty Thomas </a:t>
            </a:r>
          </a:p>
        </p:txBody>
      </p:sp>
      <p:pic>
        <p:nvPicPr>
          <p:cNvPr id="4" name="Recorded Sound">
            <a:hlinkClick r:id="" action="ppaction://media"/>
            <a:extLst>
              <a:ext uri="{FF2B5EF4-FFF2-40B4-BE49-F238E27FC236}">
                <a16:creationId xmlns:a16="http://schemas.microsoft.com/office/drawing/2014/main" id="{F05BA427-15E2-C91D-AD75-F58E58F90C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4154" y="846059"/>
            <a:ext cx="487363" cy="487363"/>
          </a:xfrm>
          <a:prstGeom prst="rect">
            <a:avLst/>
          </a:prstGeom>
        </p:spPr>
      </p:pic>
    </p:spTree>
    <p:extLst>
      <p:ext uri="{BB962C8B-B14F-4D97-AF65-F5344CB8AC3E}">
        <p14:creationId xmlns:p14="http://schemas.microsoft.com/office/powerpoint/2010/main" val="1095425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B0F04-E6DE-BB22-2E5D-44447B292BFF}"/>
              </a:ext>
            </a:extLst>
          </p:cNvPr>
          <p:cNvSpPr>
            <a:spLocks noGrp="1"/>
          </p:cNvSpPr>
          <p:nvPr>
            <p:ph type="title"/>
          </p:nvPr>
        </p:nvSpPr>
        <p:spPr/>
        <p:txBody>
          <a:bodyPr/>
          <a:lstStyle/>
          <a:p>
            <a:r>
              <a:rPr lang="en-GB" dirty="0"/>
              <a:t>Reference </a:t>
            </a:r>
          </a:p>
        </p:txBody>
      </p:sp>
      <p:sp>
        <p:nvSpPr>
          <p:cNvPr id="3" name="TextBox 2">
            <a:extLst>
              <a:ext uri="{FF2B5EF4-FFF2-40B4-BE49-F238E27FC236}">
                <a16:creationId xmlns:a16="http://schemas.microsoft.com/office/drawing/2014/main" id="{96945E69-FCF4-CEC6-97CF-52D3611E01B4}"/>
              </a:ext>
            </a:extLst>
          </p:cNvPr>
          <p:cNvSpPr txBox="1"/>
          <p:nvPr/>
        </p:nvSpPr>
        <p:spPr>
          <a:xfrm>
            <a:off x="430924" y="2291255"/>
            <a:ext cx="11346946" cy="5333640"/>
          </a:xfrm>
          <a:prstGeom prst="rect">
            <a:avLst/>
          </a:prstGeom>
          <a:noFill/>
        </p:spPr>
        <p:txBody>
          <a:bodyPr wrap="square" rtlCol="0">
            <a:spAutoFit/>
          </a:bodyPr>
          <a:lstStyle/>
          <a:p>
            <a:r>
              <a:rPr lang="en-GB" b="0" i="0" dirty="0" err="1">
                <a:effectLst/>
              </a:rPr>
              <a:t>Cuofano</a:t>
            </a:r>
            <a:r>
              <a:rPr lang="en-GB" b="0" i="0" dirty="0">
                <a:effectLst/>
              </a:rPr>
              <a:t>, G. (2022). </a:t>
            </a:r>
            <a:r>
              <a:rPr lang="en-GB" b="0" i="1" dirty="0">
                <a:effectLst/>
              </a:rPr>
              <a:t>What is the Value Curve Model and the hour actions framework</a:t>
            </a:r>
            <a:endParaRPr lang="en-GB" b="0" i="0" dirty="0">
              <a:effectLst/>
            </a:endParaRPr>
          </a:p>
          <a:p>
            <a:r>
              <a:rPr lang="en-GB" dirty="0">
                <a:hlinkClick r:id="rId3">
                  <a:extLst>
                    <a:ext uri="{A12FA001-AC4F-418D-AE19-62706E023703}">
                      <ahyp:hlinkClr xmlns:ahyp="http://schemas.microsoft.com/office/drawing/2018/hyperlinkcolor" val="tx"/>
                    </a:ext>
                  </a:extLst>
                </a:hlinkClick>
              </a:rPr>
              <a:t>What Is The Value Curve Model And The Four Actions Framework </a:t>
            </a:r>
            <a:r>
              <a:rPr lang="en-GB" dirty="0">
                <a:solidFill>
                  <a:srgbClr val="8F8F8F"/>
                </a:solidFill>
                <a:hlinkClick r:id="rId3">
                  <a:extLst>
                    <a:ext uri="{A12FA001-AC4F-418D-AE19-62706E023703}">
                      <ahyp:hlinkClr xmlns:ahyp="http://schemas.microsoft.com/office/drawing/2018/hyperlinkcolor" val="tx"/>
                    </a:ext>
                  </a:extLst>
                </a:hlinkClick>
              </a:rPr>
              <a:t>– </a:t>
            </a:r>
            <a:r>
              <a:rPr lang="en-GB" dirty="0" err="1">
                <a:hlinkClick r:id="rId3">
                  <a:extLst>
                    <a:ext uri="{A12FA001-AC4F-418D-AE19-62706E023703}">
                      <ahyp:hlinkClr xmlns:ahyp="http://schemas.microsoft.com/office/drawing/2018/hyperlinkcolor" val="tx"/>
                    </a:ext>
                  </a:extLst>
                </a:hlinkClick>
              </a:rPr>
              <a:t>FourWeekMBA</a:t>
            </a:r>
            <a:endParaRPr lang="en-GB" dirty="0"/>
          </a:p>
          <a:p>
            <a:endParaRPr lang="en-GB" i="0" dirty="0">
              <a:effectLst/>
            </a:endParaRPr>
          </a:p>
          <a:p>
            <a:r>
              <a:rPr lang="en-GB" i="0" dirty="0" err="1">
                <a:effectLst/>
              </a:rPr>
              <a:t>Dolnicar</a:t>
            </a:r>
            <a:r>
              <a:rPr lang="en-GB" i="0" dirty="0">
                <a:effectLst/>
              </a:rPr>
              <a:t>, S. (2018). </a:t>
            </a:r>
            <a:r>
              <a:rPr lang="en-GB" i="1" dirty="0"/>
              <a:t>Peer-to-Peer Accommodation Networks: Pushing the boundaries</a:t>
            </a:r>
          </a:p>
          <a:p>
            <a:pPr>
              <a:lnSpc>
                <a:spcPct val="107000"/>
              </a:lnSpc>
              <a:spcAft>
                <a:spcPts val="800"/>
              </a:spcAft>
            </a:pPr>
            <a:endParaRPr lang="en-GB" sz="1800" dirty="0">
              <a:effectLst/>
              <a:ea typeface="Calibri" panose="020F0502020204030204" pitchFamily="34" charset="0"/>
              <a:cs typeface="Times New Roman" panose="02020603050405020304" pitchFamily="18" charset="0"/>
            </a:endParaRPr>
          </a:p>
          <a:p>
            <a:pPr>
              <a:spcAft>
                <a:spcPts val="800"/>
              </a:spcAft>
            </a:pPr>
            <a:r>
              <a:rPr lang="en-GB" sz="1800" dirty="0">
                <a:effectLst/>
                <a:ea typeface="Calibri" panose="020F0502020204030204" pitchFamily="34" charset="0"/>
                <a:cs typeface="Times New Roman" panose="02020603050405020304" pitchFamily="18" charset="0"/>
              </a:rPr>
              <a:t>Monti, G., &amp; </a:t>
            </a:r>
            <a:r>
              <a:rPr lang="en-GB" sz="1800" dirty="0" err="1">
                <a:effectLst/>
                <a:ea typeface="Calibri" panose="020F0502020204030204" pitchFamily="34" charset="0"/>
                <a:cs typeface="Times New Roman" panose="02020603050405020304" pitchFamily="18" charset="0"/>
              </a:rPr>
              <a:t>Augenhofer</a:t>
            </a:r>
            <a:r>
              <a:rPr lang="en-GB" sz="1800" dirty="0">
                <a:effectLst/>
                <a:ea typeface="Calibri" panose="020F0502020204030204" pitchFamily="34" charset="0"/>
                <a:cs typeface="Times New Roman" panose="02020603050405020304" pitchFamily="18" charset="0"/>
              </a:rPr>
              <a:t>, B. (2018). </a:t>
            </a:r>
            <a:r>
              <a:rPr lang="en-GB" sz="1800" i="1" dirty="0">
                <a:effectLst/>
                <a:ea typeface="Calibri" panose="020F0502020204030204" pitchFamily="34" charset="0"/>
                <a:cs typeface="Times New Roman" panose="02020603050405020304" pitchFamily="18" charset="0"/>
              </a:rPr>
              <a:t>Consumer Choice and Fair Competition on the Digital Single Market in the Areas of Air Transportation and Accommodation</a:t>
            </a:r>
            <a:endParaRPr lang="en-GB" sz="1800" dirty="0">
              <a:effectLst/>
              <a:ea typeface="Calibri" panose="020F0502020204030204" pitchFamily="34" charset="0"/>
              <a:cs typeface="Times New Roman" panose="02020603050405020304" pitchFamily="18" charset="0"/>
            </a:endParaRPr>
          </a:p>
          <a:p>
            <a:pPr>
              <a:spcAft>
                <a:spcPts val="800"/>
              </a:spcAft>
            </a:pPr>
            <a:r>
              <a:rPr lang="en-GB" sz="1800" u="sng" dirty="0">
                <a:effectLst/>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Consumer Choice and Fair Competition on the Digital Single Market in the Areas of Air Transportation and Accommodation (europa.eu)</a:t>
            </a:r>
            <a:endParaRPr lang="en-GB" sz="1800" u="sng" dirty="0">
              <a:effectLst/>
              <a:ea typeface="Calibri" panose="020F0502020204030204" pitchFamily="34" charset="0"/>
              <a:cs typeface="Times New Roman" panose="02020603050405020304" pitchFamily="18" charset="0"/>
            </a:endParaRPr>
          </a:p>
          <a:p>
            <a:pPr>
              <a:spcAft>
                <a:spcPts val="800"/>
              </a:spcAft>
            </a:pPr>
            <a:endParaRPr lang="en-GB" dirty="0">
              <a:ea typeface="Calibri" panose="020F0502020204030204" pitchFamily="34" charset="0"/>
              <a:cs typeface="Times New Roman" panose="02020603050405020304" pitchFamily="18" charset="0"/>
            </a:endParaRPr>
          </a:p>
          <a:p>
            <a:pPr>
              <a:spcAft>
                <a:spcPts val="800"/>
              </a:spcAft>
            </a:pPr>
            <a:r>
              <a:rPr lang="en-GB" dirty="0" err="1">
                <a:ea typeface="Calibri" panose="020F0502020204030204" pitchFamily="34" charset="0"/>
                <a:cs typeface="Times New Roman" panose="02020603050405020304" pitchFamily="18" charset="0"/>
              </a:rPr>
              <a:t>Simplilearn</a:t>
            </a:r>
            <a:r>
              <a:rPr lang="en-GB" dirty="0">
                <a:ea typeface="Calibri" panose="020F0502020204030204" pitchFamily="34" charset="0"/>
                <a:cs typeface="Times New Roman" panose="02020603050405020304" pitchFamily="18" charset="0"/>
              </a:rPr>
              <a:t>. (2022). </a:t>
            </a:r>
            <a:r>
              <a:rPr lang="en-GB" i="1" dirty="0">
                <a:ea typeface="Calibri" panose="020F0502020204030204" pitchFamily="34" charset="0"/>
                <a:cs typeface="Times New Roman" panose="02020603050405020304" pitchFamily="18" charset="0"/>
              </a:rPr>
              <a:t>Business Models for Electronic Markets</a:t>
            </a:r>
            <a:endParaRPr lang="en-GB" sz="1800" dirty="0">
              <a:effectLst/>
              <a:ea typeface="Calibri" panose="020F0502020204030204" pitchFamily="34" charset="0"/>
              <a:cs typeface="Times New Roman" panose="02020603050405020304" pitchFamily="18" charset="0"/>
            </a:endParaRPr>
          </a:p>
          <a:p>
            <a:r>
              <a:rPr lang="en-GB" dirty="0">
                <a:hlinkClick r:id="rId5">
                  <a:extLst>
                    <a:ext uri="{A12FA001-AC4F-418D-AE19-62706E023703}">
                      <ahyp:hlinkClr xmlns:ahyp="http://schemas.microsoft.com/office/drawing/2018/hyperlinkcolor" val="tx"/>
                    </a:ext>
                  </a:extLst>
                </a:hlinkClick>
              </a:rPr>
              <a:t>What is Digital Disruption and the Top Five Digital Disruptors to Watch Out for in 2023 (simplilearn.com)</a:t>
            </a:r>
            <a:endParaRPr lang="en-GB" i="1" dirty="0"/>
          </a:p>
          <a:p>
            <a:endParaRPr lang="en-GB" dirty="0"/>
          </a:p>
          <a:p>
            <a:endParaRPr lang="en-GB" dirty="0">
              <a:hlinkClick r:id="rId6">
                <a:extLst>
                  <a:ext uri="{A12FA001-AC4F-418D-AE19-62706E023703}">
                    <ahyp:hlinkClr xmlns:ahyp="http://schemas.microsoft.com/office/drawing/2018/hyperlinkcolor" val="tx"/>
                  </a:ext>
                </a:extLst>
              </a:hlinkClick>
            </a:endParaRPr>
          </a:p>
          <a:p>
            <a:endParaRPr lang="en-GB" dirty="0"/>
          </a:p>
          <a:p>
            <a:endParaRPr lang="en-GB" dirty="0">
              <a:hlinkClick r:id="rId5">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31455052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6C4BD-4746-B5DD-FC39-89A64D2D434C}"/>
              </a:ext>
            </a:extLst>
          </p:cNvPr>
          <p:cNvSpPr>
            <a:spLocks noGrp="1"/>
          </p:cNvSpPr>
          <p:nvPr>
            <p:ph type="title"/>
          </p:nvPr>
        </p:nvSpPr>
        <p:spPr/>
        <p:txBody>
          <a:bodyPr/>
          <a:lstStyle/>
          <a:p>
            <a:r>
              <a:rPr lang="en-GB" dirty="0"/>
              <a:t>Reference </a:t>
            </a:r>
          </a:p>
        </p:txBody>
      </p:sp>
      <p:sp>
        <p:nvSpPr>
          <p:cNvPr id="3" name="TextBox 2">
            <a:extLst>
              <a:ext uri="{FF2B5EF4-FFF2-40B4-BE49-F238E27FC236}">
                <a16:creationId xmlns:a16="http://schemas.microsoft.com/office/drawing/2014/main" id="{68B31E18-2708-2E10-07CE-864731CD8C45}"/>
              </a:ext>
            </a:extLst>
          </p:cNvPr>
          <p:cNvSpPr txBox="1"/>
          <p:nvPr/>
        </p:nvSpPr>
        <p:spPr>
          <a:xfrm>
            <a:off x="569626" y="2443397"/>
            <a:ext cx="10488899" cy="3416320"/>
          </a:xfrm>
          <a:prstGeom prst="rect">
            <a:avLst/>
          </a:prstGeom>
          <a:noFill/>
        </p:spPr>
        <p:txBody>
          <a:bodyPr wrap="square" rtlCol="0">
            <a:spAutoFit/>
          </a:bodyPr>
          <a:lstStyle/>
          <a:p>
            <a:r>
              <a:rPr lang="en-GB" dirty="0">
                <a:solidFill>
                  <a:srgbClr val="222222"/>
                </a:solidFill>
                <a:latin typeface="Arial" panose="020B0604020202020204" pitchFamily="34" charset="0"/>
              </a:rPr>
              <a:t>Shin, H., &amp; Kang, J. (2021). </a:t>
            </a:r>
            <a:r>
              <a:rPr lang="en-GB" i="1" dirty="0">
                <a:solidFill>
                  <a:srgbClr val="222222"/>
                </a:solidFill>
                <a:latin typeface="Arial" panose="020B0604020202020204" pitchFamily="34" charset="0"/>
              </a:rPr>
              <a:t>What motivates your environmentally sustainable stay? Exploration of the underlying mechanism of consumers’ intentions to use green peer-to-peer </a:t>
            </a:r>
            <a:r>
              <a:rPr lang="en-GB" i="1" dirty="0" err="1">
                <a:solidFill>
                  <a:srgbClr val="222222"/>
                </a:solidFill>
                <a:latin typeface="Arial" panose="020B0604020202020204" pitchFamily="34" charset="0"/>
              </a:rPr>
              <a:t>acommodations</a:t>
            </a:r>
            <a:r>
              <a:rPr lang="en-GB" i="1" dirty="0">
                <a:solidFill>
                  <a:srgbClr val="222222"/>
                </a:solidFill>
                <a:latin typeface="Arial" panose="020B0604020202020204" pitchFamily="34" charset="0"/>
              </a:rPr>
              <a:t> </a:t>
            </a:r>
            <a:endParaRPr lang="en-GB" dirty="0">
              <a:solidFill>
                <a:srgbClr val="222222"/>
              </a:solidFill>
              <a:latin typeface="Arial" panose="020B0604020202020204" pitchFamily="34" charset="0"/>
            </a:endParaRPr>
          </a:p>
          <a:p>
            <a:r>
              <a:rPr lang="en-GB" dirty="0">
                <a:hlinkClick r:id="rId3">
                  <a:extLst>
                    <a:ext uri="{A12FA001-AC4F-418D-AE19-62706E023703}">
                      <ahyp:hlinkClr xmlns:ahyp="http://schemas.microsoft.com/office/drawing/2018/hyperlinkcolor" val="tx"/>
                    </a:ext>
                  </a:extLst>
                </a:hlinkClick>
              </a:rPr>
              <a:t>Full article: What motivates your environmentally sustainable stay? Exploration of the underlying mechanism of consumers’ intentions to use green peer-to-peer accommodations (tandfonline.com)</a:t>
            </a:r>
            <a:endParaRPr lang="en-GB" i="0" dirty="0">
              <a:effectLst/>
              <a:latin typeface="Arial" panose="020B0604020202020204" pitchFamily="34" charset="0"/>
            </a:endParaRPr>
          </a:p>
          <a:p>
            <a:endParaRPr lang="en-GB" dirty="0"/>
          </a:p>
          <a:p>
            <a:r>
              <a:rPr lang="en-GB" dirty="0" err="1"/>
              <a:t>Timmers</a:t>
            </a:r>
            <a:r>
              <a:rPr lang="en-GB" dirty="0"/>
              <a:t>, P. (1998). </a:t>
            </a:r>
            <a:r>
              <a:rPr lang="en-GB" i="1" dirty="0"/>
              <a:t>Business Models for Electronic Markets</a:t>
            </a:r>
          </a:p>
          <a:p>
            <a:endParaRPr lang="en-GB" dirty="0">
              <a:solidFill>
                <a:srgbClr val="3A3A3A"/>
              </a:solidFill>
              <a:latin typeface="Source Sans Pro" panose="020B0503030403020204" pitchFamily="34" charset="0"/>
            </a:endParaRPr>
          </a:p>
          <a:p>
            <a:r>
              <a:rPr lang="en-GB" i="0" dirty="0">
                <a:solidFill>
                  <a:srgbClr val="222222"/>
                </a:solidFill>
                <a:effectLst/>
                <a:latin typeface="Arial" panose="020B0604020202020204" pitchFamily="34" charset="0"/>
              </a:rPr>
              <a:t>Weill, P., &amp; </a:t>
            </a:r>
            <a:r>
              <a:rPr lang="en-GB" i="0" dirty="0" err="1">
                <a:solidFill>
                  <a:srgbClr val="222222"/>
                </a:solidFill>
                <a:effectLst/>
                <a:latin typeface="Arial" panose="020B0604020202020204" pitchFamily="34" charset="0"/>
              </a:rPr>
              <a:t>Woerner</a:t>
            </a:r>
            <a:r>
              <a:rPr lang="en-GB" i="0" dirty="0">
                <a:solidFill>
                  <a:srgbClr val="222222"/>
                </a:solidFill>
                <a:effectLst/>
                <a:latin typeface="Arial" panose="020B0604020202020204" pitchFamily="34" charset="0"/>
              </a:rPr>
              <a:t>, S. L. (2013). Optimizing your digital business model. </a:t>
            </a:r>
            <a:r>
              <a:rPr lang="en-GB" i="1" dirty="0">
                <a:solidFill>
                  <a:srgbClr val="222222"/>
                </a:solidFill>
                <a:effectLst/>
                <a:latin typeface="Arial" panose="020B0604020202020204" pitchFamily="34" charset="0"/>
              </a:rPr>
              <a:t>MIT Sloan Management Review</a:t>
            </a:r>
            <a:r>
              <a:rPr lang="en-GB" i="0" dirty="0">
                <a:solidFill>
                  <a:srgbClr val="222222"/>
                </a:solidFill>
                <a:effectLst/>
                <a:latin typeface="Arial" panose="020B0604020202020204" pitchFamily="34" charset="0"/>
              </a:rPr>
              <a:t>, </a:t>
            </a:r>
            <a:r>
              <a:rPr lang="en-GB" i="1" dirty="0">
                <a:solidFill>
                  <a:srgbClr val="222222"/>
                </a:solidFill>
                <a:effectLst/>
                <a:latin typeface="Arial" panose="020B0604020202020204" pitchFamily="34" charset="0"/>
              </a:rPr>
              <a:t>54</a:t>
            </a:r>
            <a:r>
              <a:rPr lang="en-GB" i="0" dirty="0">
                <a:solidFill>
                  <a:srgbClr val="222222"/>
                </a:solidFill>
                <a:effectLst/>
                <a:latin typeface="Arial" panose="020B0604020202020204" pitchFamily="34" charset="0"/>
              </a:rPr>
              <a:t>(3), 71.</a:t>
            </a:r>
          </a:p>
          <a:p>
            <a:endParaRPr lang="en-GB" dirty="0">
              <a:solidFill>
                <a:srgbClr val="222222"/>
              </a:solidFill>
              <a:latin typeface="Arial" panose="020B0604020202020204" pitchFamily="34" charset="0"/>
            </a:endParaRPr>
          </a:p>
          <a:p>
            <a:endParaRPr lang="en-GB" dirty="0"/>
          </a:p>
        </p:txBody>
      </p:sp>
    </p:spTree>
    <p:extLst>
      <p:ext uri="{BB962C8B-B14F-4D97-AF65-F5344CB8AC3E}">
        <p14:creationId xmlns:p14="http://schemas.microsoft.com/office/powerpoint/2010/main" val="37966370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7893</TotalTime>
  <Words>3132</Words>
  <Application>Microsoft Office PowerPoint</Application>
  <PresentationFormat>Widescreen</PresentationFormat>
  <Paragraphs>139</Paragraphs>
  <Slides>18</Slides>
  <Notes>15</Notes>
  <HiddenSlides>0</HiddenSlides>
  <MMClips>18</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18</vt:i4>
      </vt:variant>
    </vt:vector>
  </HeadingPairs>
  <TitlesOfParts>
    <vt:vector size="28" baseType="lpstr">
      <vt:lpstr>Arial</vt:lpstr>
      <vt:lpstr>Calibri</vt:lpstr>
      <vt:lpstr>Century Gothic</vt:lpstr>
      <vt:lpstr>Montserrat</vt:lpstr>
      <vt:lpstr>Noto Sans</vt:lpstr>
      <vt:lpstr>Open Sans</vt:lpstr>
      <vt:lpstr>Roboto</vt:lpstr>
      <vt:lpstr>Source Sans Pro</vt:lpstr>
      <vt:lpstr>Wingdings 3</vt:lpstr>
      <vt:lpstr>Ion Boardroom</vt:lpstr>
      <vt:lpstr>Digital Business Presentation!</vt:lpstr>
      <vt:lpstr>Purpose of the presentation  </vt:lpstr>
      <vt:lpstr>Business models (Chapter 3)</vt:lpstr>
      <vt:lpstr>Sara Dolnicar states the 3 functions of business models are:</vt:lpstr>
      <vt:lpstr>Timmers Theory on Business models</vt:lpstr>
      <vt:lpstr>Airbnb Business model </vt:lpstr>
      <vt:lpstr>Values </vt:lpstr>
      <vt:lpstr>Airbnb Values </vt:lpstr>
      <vt:lpstr>Chapter 11 Other issues : Rules Regulations &amp; Risks</vt:lpstr>
      <vt:lpstr>Digital Disruption</vt:lpstr>
      <vt:lpstr>‘Airbnb has agreed to send automatic messages to hosts who are coming up to the 60 day limit to remind them of their legal obligations and it has also agreed to place an automatic block on hosts once they reach this limit. Moreover, to avoid recidivism, the City may inform Airbnb of an address whose owner has been penalised for infringing this rule and as a result of this Airbnb agrees to remove the property from its platform for at least two years’ (Monti &amp; Augenhofer, 2018, P. 15). </vt:lpstr>
      <vt:lpstr>Sustainability Chapter 24</vt:lpstr>
      <vt:lpstr>Green P2P Accommodation </vt:lpstr>
      <vt:lpstr>Airbnb Sustainability</vt:lpstr>
      <vt:lpstr>Recommendations </vt:lpstr>
      <vt:lpstr>Thank you for listening to my presentation Kirsty Thomas </vt:lpstr>
      <vt:lpstr>Reference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Presentation!</dc:title>
  <dc:creator>Kirsty Thomas</dc:creator>
  <cp:lastModifiedBy>Prime</cp:lastModifiedBy>
  <cp:revision>1</cp:revision>
  <dcterms:created xsi:type="dcterms:W3CDTF">2022-11-29T17:47:20Z</dcterms:created>
  <dcterms:modified xsi:type="dcterms:W3CDTF">2022-12-13T12:17:37Z</dcterms:modified>
</cp:coreProperties>
</file>