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0" r:id="rId1"/>
  </p:sldMasterIdLst>
  <p:notesMasterIdLst>
    <p:notesMasterId r:id="rId13"/>
  </p:notesMasterIdLst>
  <p:sldIdLst>
    <p:sldId id="256" r:id="rId2"/>
    <p:sldId id="258" r:id="rId3"/>
    <p:sldId id="259" r:id="rId4"/>
    <p:sldId id="260" r:id="rId5"/>
    <p:sldId id="261" r:id="rId6"/>
    <p:sldId id="262" r:id="rId7"/>
    <p:sldId id="263" r:id="rId8"/>
    <p:sldId id="264" r:id="rId9"/>
    <p:sldId id="265" r:id="rId10"/>
    <p:sldId id="266" r:id="rId11"/>
    <p:sldId id="267" r:id="rId12"/>
  </p:sldIdLst>
  <p:sldSz cx="9144000" cy="6858000" type="screen4x3"/>
  <p:notesSz cx="6858000" cy="9144000"/>
  <p:embeddedFontLst>
    <p:embeddedFont>
      <p:font typeface="Poppins" panose="00000500000000000000" pitchFamily="2" charset="0"/>
      <p:regular r:id="rId14"/>
      <p:bold r:id="rId15"/>
      <p:italic r:id="rId16"/>
      <p:boldItalic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A9430E5-4FB6-4083-A5BF-F3472508A52E}">
  <a:tblStyle styleId="{1A9430E5-4FB6-4083-A5BF-F3472508A52E}" styleName="Table_0">
    <a:wholeTbl>
      <a:tcTxStyle b="off" i="off">
        <a:font>
          <a:latin typeface="Arial"/>
          <a:ea typeface="Arial"/>
          <a:cs typeface="Arial"/>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CF4"/>
          </a:solidFill>
        </a:fill>
      </a:tcStyle>
    </a:wholeTbl>
    <a:band1H>
      <a:tcTxStyle/>
      <a:tcStyle>
        <a:tcBdr/>
        <a:fill>
          <a:solidFill>
            <a:srgbClr val="CFD7E7"/>
          </a:solidFill>
        </a:fill>
      </a:tcStyle>
    </a:band1H>
    <a:band2H>
      <a:tcTxStyle/>
      <a:tcStyle>
        <a:tcBdr/>
      </a:tcStyle>
    </a:band2H>
    <a:band1V>
      <a:tcTxStyle/>
      <a:tcStyle>
        <a:tcBdr/>
        <a:fill>
          <a:solidFill>
            <a:srgbClr val="CFD7E7"/>
          </a:solidFill>
        </a:fill>
      </a:tcStyle>
    </a:band1V>
    <a:band2V>
      <a:tcTxStyle/>
      <a:tcStyle>
        <a:tcBdr/>
      </a:tcStyle>
    </a:band2V>
    <a:lastCol>
      <a:tcTxStyle b="on" i="off">
        <a:font>
          <a:latin typeface="Arial"/>
          <a:ea typeface="Arial"/>
          <a:cs typeface="Arial"/>
        </a:font>
        <a:schemeClr val="lt1"/>
      </a:tcTxStyle>
      <a:tcStyle>
        <a:tcBdr/>
        <a:fill>
          <a:solidFill>
            <a:schemeClr val="accent1"/>
          </a:solidFill>
        </a:fill>
      </a:tcStyle>
    </a:lastCol>
    <a:firstCol>
      <a:tcTxStyle b="on" i="off">
        <a:font>
          <a:latin typeface="Arial"/>
          <a:ea typeface="Arial"/>
          <a:cs typeface="Arial"/>
        </a:font>
        <a:schemeClr val="lt1"/>
      </a:tcTxStyle>
      <a:tcStyle>
        <a:tcBdr/>
        <a:fill>
          <a:solidFill>
            <a:schemeClr val="accent1"/>
          </a:solidFill>
        </a:fill>
      </a:tcStyle>
    </a:firstCol>
    <a:lastRow>
      <a:tcTxStyle b="on" i="off">
        <a:font>
          <a:latin typeface="Arial"/>
          <a:ea typeface="Arial"/>
          <a:cs typeface="Arial"/>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Arial"/>
          <a:ea typeface="Arial"/>
          <a:cs typeface="Arial"/>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3" d="100"/>
          <a:sy n="63" d="100"/>
        </p:scale>
        <p:origin x="77" y="3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7" name="Google Shape;87;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98" name="Google Shape;98;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04" name="Google Shape;104;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10" name="Google Shape;110;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3a6e39caf21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16" name="Google Shape;116;g3a6e39caf21_0_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3a6e39caf21_0_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23" name="Google Shape;123;g3a6e39caf21_0_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3a6e39caf21_0_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30" name="Google Shape;130;g3a6e39caf21_0_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3a6e39caf21_0_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37" name="Google Shape;137;g3a6e39caf21_0_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3a6e39caf21_0_2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46" name="Google Shape;146;g3a6e39caf21_0_2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2" name="Google Shape;152;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8" name="Google Shape;158;p1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2"/>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 name="Google Shape;13;p2"/>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a:endParaRPr/>
          </a:p>
        </p:txBody>
      </p:sp>
      <p:sp>
        <p:nvSpPr>
          <p:cNvPr id="14" name="Google Shape;14;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 name="Google Shape;15;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 name="Google Shape;16;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3"/>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20" name="Google Shape;20;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 name="Google Shape;22;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3"/>
        <p:cNvGrpSpPr/>
        <p:nvPr/>
      </p:nvGrpSpPr>
      <p:grpSpPr>
        <a:xfrm>
          <a:off x="0" y="0"/>
          <a:ext cx="0" cy="0"/>
          <a:chOff x="0" y="0"/>
          <a:chExt cx="0" cy="0"/>
        </a:xfrm>
      </p:grpSpPr>
      <p:sp>
        <p:nvSpPr>
          <p:cNvPr id="24" name="Google Shape;24;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4"/>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26" name="Google Shape;26;p4"/>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27" name="Google Shape;27;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 name="Google Shape;28;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0"/>
        <p:cNvGrpSpPr/>
        <p:nvPr/>
      </p:nvGrpSpPr>
      <p:grpSpPr>
        <a:xfrm>
          <a:off x="0" y="0"/>
          <a:ext cx="0" cy="0"/>
          <a:chOff x="0" y="0"/>
          <a:chExt cx="0" cy="0"/>
        </a:xfrm>
      </p:grpSpPr>
      <p:sp>
        <p:nvSpPr>
          <p:cNvPr id="31" name="Google Shape;31;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0"/>
              <a:buFont typeface="Calibri"/>
              <a:buNone/>
              <a:defRPr sz="4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0"/>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0"/>
              <a:buNone/>
              <a:defRPr sz="1600">
                <a:solidFill>
                  <a:srgbClr val="888888"/>
                </a:solidFill>
              </a:defRPr>
            </a:lvl3pPr>
            <a:lvl4pPr marL="1828800" lvl="3" indent="-228600" algn="l">
              <a:lnSpc>
                <a:spcPct val="100000"/>
              </a:lnSpc>
              <a:spcBef>
                <a:spcPts val="280"/>
              </a:spcBef>
              <a:spcAft>
                <a:spcPts val="0"/>
              </a:spcAft>
              <a:buClr>
                <a:srgbClr val="888888"/>
              </a:buClr>
              <a:buSzPts val="1400"/>
              <a:buNone/>
              <a:defRPr sz="1400">
                <a:solidFill>
                  <a:srgbClr val="888888"/>
                </a:solidFill>
              </a:defRPr>
            </a:lvl4pPr>
            <a:lvl5pPr marL="2286000" lvl="4" indent="-228600" algn="l">
              <a:lnSpc>
                <a:spcPct val="100000"/>
              </a:lnSpc>
              <a:spcBef>
                <a:spcPts val="280"/>
              </a:spcBef>
              <a:spcAft>
                <a:spcPts val="0"/>
              </a:spcAft>
              <a:buClr>
                <a:srgbClr val="888888"/>
              </a:buClr>
              <a:buSzPts val="1400"/>
              <a:buNone/>
              <a:defRPr sz="1400">
                <a:solidFill>
                  <a:srgbClr val="888888"/>
                </a:solidFill>
              </a:defRPr>
            </a:lvl5pPr>
            <a:lvl6pPr marL="2743200" lvl="5" indent="-228600" algn="l">
              <a:lnSpc>
                <a:spcPct val="100000"/>
              </a:lnSpc>
              <a:spcBef>
                <a:spcPts val="280"/>
              </a:spcBef>
              <a:spcAft>
                <a:spcPts val="0"/>
              </a:spcAft>
              <a:buClr>
                <a:srgbClr val="888888"/>
              </a:buClr>
              <a:buSzPts val="1400"/>
              <a:buNone/>
              <a:defRPr sz="1400">
                <a:solidFill>
                  <a:srgbClr val="888888"/>
                </a:solidFill>
              </a:defRPr>
            </a:lvl6pPr>
            <a:lvl7pPr marL="3200400" lvl="6" indent="-228600" algn="l">
              <a:lnSpc>
                <a:spcPct val="100000"/>
              </a:lnSpc>
              <a:spcBef>
                <a:spcPts val="280"/>
              </a:spcBef>
              <a:spcAft>
                <a:spcPts val="0"/>
              </a:spcAft>
              <a:buClr>
                <a:srgbClr val="888888"/>
              </a:buClr>
              <a:buSzPts val="1400"/>
              <a:buNone/>
              <a:defRPr sz="1400">
                <a:solidFill>
                  <a:srgbClr val="888888"/>
                </a:solidFill>
              </a:defRPr>
            </a:lvl7pPr>
            <a:lvl8pPr marL="3657600" lvl="7" indent="-228600" algn="l">
              <a:lnSpc>
                <a:spcPct val="100000"/>
              </a:lnSpc>
              <a:spcBef>
                <a:spcPts val="280"/>
              </a:spcBef>
              <a:spcAft>
                <a:spcPts val="0"/>
              </a:spcAft>
              <a:buClr>
                <a:srgbClr val="888888"/>
              </a:buClr>
              <a:buSzPts val="1400"/>
              <a:buNone/>
              <a:defRPr sz="1400">
                <a:solidFill>
                  <a:srgbClr val="888888"/>
                </a:solidFill>
              </a:defRPr>
            </a:lvl8pPr>
            <a:lvl9pPr marL="4114800" lvl="8" indent="-228600" algn="l">
              <a:lnSpc>
                <a:spcPct val="100000"/>
              </a:lnSpc>
              <a:spcBef>
                <a:spcPts val="280"/>
              </a:spcBef>
              <a:spcAft>
                <a:spcPts val="0"/>
              </a:spcAft>
              <a:buClr>
                <a:srgbClr val="888888"/>
              </a:buClr>
              <a:buSzPts val="1400"/>
              <a:buNone/>
              <a:defRPr sz="1400">
                <a:solidFill>
                  <a:srgbClr val="888888"/>
                </a:solidFill>
              </a:defRPr>
            </a:lvl9pPr>
          </a:lstStyle>
          <a:p>
            <a:endParaRPr/>
          </a:p>
        </p:txBody>
      </p:sp>
      <p:sp>
        <p:nvSpPr>
          <p:cNvPr id="33" name="Google Shape;33;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 name="Google Shape;34;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6"/>
        <p:cNvGrpSpPr/>
        <p:nvPr/>
      </p:nvGrpSpPr>
      <p:grpSpPr>
        <a:xfrm>
          <a:off x="0" y="0"/>
          <a:ext cx="0" cy="0"/>
          <a:chOff x="0" y="0"/>
          <a:chExt cx="0" cy="0"/>
        </a:xfrm>
      </p:grpSpPr>
      <p:sp>
        <p:nvSpPr>
          <p:cNvPr id="37" name="Google Shape;37;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6"/>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39" name="Google Shape;39;p6"/>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0" name="Google Shape;40;p6"/>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1" name="Google Shape;41;p6"/>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2" name="Google Shape;42;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 name="Google Shape;44;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 name="Google Shape;49;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00" algn="l">
              <a:lnSpc>
                <a:spcPct val="100000"/>
              </a:lnSpc>
              <a:spcBef>
                <a:spcPts val="560"/>
              </a:spcBef>
              <a:spcAft>
                <a:spcPts val="0"/>
              </a:spcAft>
              <a:buClr>
                <a:schemeClr val="dk1"/>
              </a:buClr>
              <a:buSzPts val="2800"/>
              <a:buChar char="–"/>
              <a:defRPr sz="2800"/>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0"/>
              </a:spcBef>
              <a:spcAft>
                <a:spcPts val="0"/>
              </a:spcAft>
              <a:buClr>
                <a:schemeClr val="dk1"/>
              </a:buClr>
              <a:buSzPts val="2000"/>
              <a:buChar char="–"/>
              <a:defRPr sz="2000"/>
            </a:lvl4pPr>
            <a:lvl5pPr marL="2286000" lvl="4" indent="-355600" algn="l">
              <a:lnSpc>
                <a:spcPct val="100000"/>
              </a:lnSpc>
              <a:spcBef>
                <a:spcPts val="400"/>
              </a:spcBef>
              <a:spcAft>
                <a:spcPts val="0"/>
              </a:spcAft>
              <a:buClr>
                <a:schemeClr val="dk1"/>
              </a:buClr>
              <a:buSzPts val="2000"/>
              <a:buChar char="»"/>
              <a:defRPr sz="2000"/>
            </a:lvl5pPr>
            <a:lvl6pPr marL="2743200" lvl="5" indent="-355600" algn="l">
              <a:lnSpc>
                <a:spcPct val="100000"/>
              </a:lnSpc>
              <a:spcBef>
                <a:spcPts val="400"/>
              </a:spcBef>
              <a:spcAft>
                <a:spcPts val="0"/>
              </a:spcAft>
              <a:buClr>
                <a:schemeClr val="dk1"/>
              </a:buClr>
              <a:buSzPts val="2000"/>
              <a:buChar char="•"/>
              <a:defRPr sz="2000"/>
            </a:lvl6pPr>
            <a:lvl7pPr marL="3200400" lvl="6" indent="-355600" algn="l">
              <a:lnSpc>
                <a:spcPct val="100000"/>
              </a:lnSpc>
              <a:spcBef>
                <a:spcPts val="400"/>
              </a:spcBef>
              <a:spcAft>
                <a:spcPts val="0"/>
              </a:spcAft>
              <a:buClr>
                <a:schemeClr val="dk1"/>
              </a:buClr>
              <a:buSzPts val="2000"/>
              <a:buChar char="•"/>
              <a:defRPr sz="2000"/>
            </a:lvl7pPr>
            <a:lvl8pPr marL="3657600" lvl="7" indent="-355600" algn="l">
              <a:lnSpc>
                <a:spcPct val="100000"/>
              </a:lnSpc>
              <a:spcBef>
                <a:spcPts val="400"/>
              </a:spcBef>
              <a:spcAft>
                <a:spcPts val="0"/>
              </a:spcAft>
              <a:buClr>
                <a:schemeClr val="dk1"/>
              </a:buClr>
              <a:buSzPts val="2000"/>
              <a:buChar char="•"/>
              <a:defRPr sz="2000"/>
            </a:lvl8pPr>
            <a:lvl9pPr marL="4114800" lvl="8" indent="-355600" algn="l">
              <a:lnSpc>
                <a:spcPct val="100000"/>
              </a:lnSpc>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仅标题">
  <p:cSld name="仅标题">
    <p:spTree>
      <p:nvGrpSpPr>
        <p:cNvPr id="1" name="Shape 80"/>
        <p:cNvGrpSpPr/>
        <p:nvPr/>
      </p:nvGrpSpPr>
      <p:grpSpPr>
        <a:xfrm>
          <a:off x="0" y="0"/>
          <a:ext cx="0" cy="0"/>
          <a:chOff x="0" y="0"/>
          <a:chExt cx="0" cy="0"/>
        </a:xfrm>
      </p:grpSpPr>
      <p:sp>
        <p:nvSpPr>
          <p:cNvPr id="81" name="Google Shape;81;p13"/>
          <p:cNvSpPr txBox="1">
            <a:spLocks noGrp="1"/>
          </p:cNvSpPr>
          <p:nvPr>
            <p:ph type="title"/>
          </p:nvPr>
        </p:nvSpPr>
        <p:spPr>
          <a:xfrm>
            <a:off x="522000" y="1153054"/>
            <a:ext cx="8100000" cy="594000"/>
          </a:xfrm>
          <a:prstGeom prst="rect">
            <a:avLst/>
          </a:prstGeom>
          <a:noFill/>
          <a:ln>
            <a:noFill/>
          </a:ln>
        </p:spPr>
        <p:txBody>
          <a:bodyPr spcFirstLastPara="1" wrap="square" lIns="0" tIns="0" rIns="0" bIns="0" anchor="ctr" anchorCtr="0">
            <a:normAutofit/>
          </a:bodyPr>
          <a:lstStyle>
            <a:lvl1pPr lvl="0" algn="ctr">
              <a:lnSpc>
                <a:spcPct val="100000"/>
              </a:lnSpc>
              <a:spcBef>
                <a:spcPts val="0"/>
              </a:spcBef>
              <a:spcAft>
                <a:spcPts val="0"/>
              </a:spcAft>
              <a:buSzPts val="4400"/>
              <a:buNone/>
              <a:defRPr sz="2400">
                <a:solidFill>
                  <a:srgbClr val="262626"/>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1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1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 name="Google Shape;84;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lnSpc>
                <a:spcPct val="100000"/>
              </a:lnSpc>
              <a:spcBef>
                <a:spcPts val="0"/>
              </a:spcBef>
              <a:spcAft>
                <a:spcPts val="0"/>
              </a:spcAft>
              <a:buSzPts val="1200"/>
              <a:buNone/>
              <a:defRPr sz="1200" b="0" i="0" u="none" strike="noStrike" cap="none">
                <a:solidFill>
                  <a:srgbClr val="888888"/>
                </a:solidFill>
                <a:latin typeface="Arial"/>
                <a:ea typeface="Arial"/>
                <a:cs typeface="Arial"/>
                <a:sym typeface="Arial"/>
              </a:defRPr>
            </a:lvl1pPr>
            <a:lvl2pPr marL="0" lvl="1" indent="0" algn="r">
              <a:lnSpc>
                <a:spcPct val="100000"/>
              </a:lnSpc>
              <a:spcBef>
                <a:spcPts val="0"/>
              </a:spcBef>
              <a:spcAft>
                <a:spcPts val="0"/>
              </a:spcAft>
              <a:buSzPts val="1200"/>
              <a:buNone/>
              <a:defRPr sz="1200" b="0" i="0" u="none" strike="noStrike" cap="none">
                <a:solidFill>
                  <a:srgbClr val="888888"/>
                </a:solidFill>
                <a:latin typeface="Arial"/>
                <a:ea typeface="Arial"/>
                <a:cs typeface="Arial"/>
                <a:sym typeface="Arial"/>
              </a:defRPr>
            </a:lvl2pPr>
            <a:lvl3pPr marL="0" lvl="2" indent="0" algn="r">
              <a:lnSpc>
                <a:spcPct val="100000"/>
              </a:lnSpc>
              <a:spcBef>
                <a:spcPts val="0"/>
              </a:spcBef>
              <a:spcAft>
                <a:spcPts val="0"/>
              </a:spcAft>
              <a:buSzPts val="1200"/>
              <a:buNone/>
              <a:defRPr sz="1200" b="0" i="0" u="none" strike="noStrike" cap="none">
                <a:solidFill>
                  <a:srgbClr val="888888"/>
                </a:solidFill>
                <a:latin typeface="Arial"/>
                <a:ea typeface="Arial"/>
                <a:cs typeface="Arial"/>
                <a:sym typeface="Arial"/>
              </a:defRPr>
            </a:lvl3pPr>
            <a:lvl4pPr marL="0" lvl="3" indent="0" algn="r">
              <a:lnSpc>
                <a:spcPct val="100000"/>
              </a:lnSpc>
              <a:spcBef>
                <a:spcPts val="0"/>
              </a:spcBef>
              <a:spcAft>
                <a:spcPts val="0"/>
              </a:spcAft>
              <a:buSzPts val="1200"/>
              <a:buNone/>
              <a:defRPr sz="1200" b="0" i="0" u="none" strike="noStrike" cap="none">
                <a:solidFill>
                  <a:srgbClr val="888888"/>
                </a:solidFill>
                <a:latin typeface="Arial"/>
                <a:ea typeface="Arial"/>
                <a:cs typeface="Arial"/>
                <a:sym typeface="Arial"/>
              </a:defRPr>
            </a:lvl4pPr>
            <a:lvl5pPr marL="0" lvl="4" indent="0" algn="r">
              <a:lnSpc>
                <a:spcPct val="100000"/>
              </a:lnSpc>
              <a:spcBef>
                <a:spcPts val="0"/>
              </a:spcBef>
              <a:spcAft>
                <a:spcPts val="0"/>
              </a:spcAft>
              <a:buSzPts val="1200"/>
              <a:buNone/>
              <a:defRPr sz="1200" b="0" i="0" u="none" strike="noStrike" cap="none">
                <a:solidFill>
                  <a:srgbClr val="888888"/>
                </a:solidFill>
                <a:latin typeface="Arial"/>
                <a:ea typeface="Arial"/>
                <a:cs typeface="Arial"/>
                <a:sym typeface="Arial"/>
              </a:defRPr>
            </a:lvl5pPr>
            <a:lvl6pPr marL="0" lvl="5" indent="0" algn="r">
              <a:lnSpc>
                <a:spcPct val="100000"/>
              </a:lnSpc>
              <a:spcBef>
                <a:spcPts val="0"/>
              </a:spcBef>
              <a:spcAft>
                <a:spcPts val="0"/>
              </a:spcAft>
              <a:buSzPts val="1200"/>
              <a:buNone/>
              <a:defRPr sz="1200" b="0" i="0" u="none" strike="noStrike" cap="none">
                <a:solidFill>
                  <a:srgbClr val="888888"/>
                </a:solidFill>
                <a:latin typeface="Arial"/>
                <a:ea typeface="Arial"/>
                <a:cs typeface="Arial"/>
                <a:sym typeface="Arial"/>
              </a:defRPr>
            </a:lvl6pPr>
            <a:lvl7pPr marL="0" lvl="6" indent="0" algn="r">
              <a:lnSpc>
                <a:spcPct val="100000"/>
              </a:lnSpc>
              <a:spcBef>
                <a:spcPts val="0"/>
              </a:spcBef>
              <a:spcAft>
                <a:spcPts val="0"/>
              </a:spcAft>
              <a:buSzPts val="1200"/>
              <a:buNone/>
              <a:defRPr sz="1200" b="0" i="0" u="none" strike="noStrike" cap="none">
                <a:solidFill>
                  <a:srgbClr val="888888"/>
                </a:solidFill>
                <a:latin typeface="Arial"/>
                <a:ea typeface="Arial"/>
                <a:cs typeface="Arial"/>
                <a:sym typeface="Arial"/>
              </a:defRPr>
            </a:lvl7pPr>
            <a:lvl8pPr marL="0" lvl="7" indent="0" algn="r">
              <a:lnSpc>
                <a:spcPct val="100000"/>
              </a:lnSpc>
              <a:spcBef>
                <a:spcPts val="0"/>
              </a:spcBef>
              <a:spcAft>
                <a:spcPts val="0"/>
              </a:spcAft>
              <a:buSzPts val="1200"/>
              <a:buNone/>
              <a:defRPr sz="1200" b="0" i="0" u="none" strike="noStrike" cap="none">
                <a:solidFill>
                  <a:srgbClr val="888888"/>
                </a:solidFill>
                <a:latin typeface="Arial"/>
                <a:ea typeface="Arial"/>
                <a:cs typeface="Arial"/>
                <a:sym typeface="Arial"/>
              </a:defRPr>
            </a:lvl8pPr>
            <a:lvl9pPr marL="0" lvl="8" indent="0" algn="r">
              <a:lnSpc>
                <a:spcPct val="100000"/>
              </a:lnSpc>
              <a:spcBef>
                <a:spcPts val="0"/>
              </a:spcBef>
              <a:spcAft>
                <a:spcPts val="0"/>
              </a:spcAft>
              <a:buSzPts val="1200"/>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lnSpc>
                <a:spcPct val="100000"/>
              </a:lnSpc>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lnSpc>
                <a:spcPct val="100000"/>
              </a:lnSpc>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lnSpc>
                <a:spcPct val="100000"/>
              </a:lnSpc>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4"/>
          <p:cNvSpPr txBox="1">
            <a:spLocks noGrp="1"/>
          </p:cNvSpPr>
          <p:nvPr>
            <p:ph type="subTitle" idx="1"/>
          </p:nvPr>
        </p:nvSpPr>
        <p:spPr>
          <a:xfrm>
            <a:off x="1217561" y="2693987"/>
            <a:ext cx="6400800" cy="1752600"/>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rgbClr val="888888"/>
              </a:buClr>
              <a:buSzPts val="3200"/>
              <a:buNone/>
            </a:pPr>
            <a:r>
              <a:rPr lang="en-US"/>
              <a:t>Module: Digital Forensics</a:t>
            </a:r>
            <a:endParaRPr/>
          </a:p>
          <a:p>
            <a:pPr marL="0" lvl="0" indent="0" algn="ctr" rtl="0">
              <a:lnSpc>
                <a:spcPct val="100000"/>
              </a:lnSpc>
              <a:spcBef>
                <a:spcPts val="400"/>
              </a:spcBef>
              <a:spcAft>
                <a:spcPts val="0"/>
              </a:spcAft>
              <a:buClr>
                <a:srgbClr val="888888"/>
              </a:buClr>
              <a:buSzPts val="3200"/>
              <a:buNone/>
            </a:pPr>
            <a:r>
              <a:rPr lang="en-US"/>
              <a:t>Presentation Date:10-12-2025</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1800"/>
              <a:buNone/>
            </a:pPr>
            <a:r>
              <a:rPr lang="en-US" sz="2500" b="1" i="1" u="sng"/>
              <a:t>Introduction and Background</a:t>
            </a:r>
            <a:endParaRPr sz="2500" i="1" u="sng"/>
          </a:p>
        </p:txBody>
      </p:sp>
      <p:sp>
        <p:nvSpPr>
          <p:cNvPr id="101" name="Google Shape;101;p16"/>
          <p:cNvSpPr txBox="1">
            <a:spLocks noGrp="1"/>
          </p:cNvSpPr>
          <p:nvPr>
            <p:ph type="body" idx="1"/>
          </p:nvPr>
        </p:nvSpPr>
        <p:spPr>
          <a:xfrm>
            <a:off x="102634" y="1124339"/>
            <a:ext cx="8868645" cy="4525963"/>
          </a:xfrm>
          <a:prstGeom prst="rect">
            <a:avLst/>
          </a:prstGeom>
          <a:noFill/>
          <a:ln>
            <a:noFill/>
          </a:ln>
        </p:spPr>
        <p:txBody>
          <a:bodyPr spcFirstLastPara="1" wrap="square" lIns="91425" tIns="45700" rIns="91425" bIns="45700" anchor="t" anchorCtr="0">
            <a:noAutofit/>
          </a:bodyPr>
          <a:lstStyle/>
          <a:p>
            <a:pPr marL="457200" lvl="0" indent="-406400" algn="just" rtl="0">
              <a:lnSpc>
                <a:spcPct val="100000"/>
              </a:lnSpc>
              <a:spcBef>
                <a:spcPts val="560"/>
              </a:spcBef>
              <a:spcAft>
                <a:spcPts val="0"/>
              </a:spcAft>
              <a:buSzPts val="2800"/>
              <a:buChar char="•"/>
            </a:pPr>
            <a:r>
              <a:rPr lang="en-US" sz="1800" dirty="0"/>
              <a:t>The probe focuses on a serious security breach at Quantum Tech, a company which specializes in AI chip design. The company discovered an </a:t>
            </a:r>
            <a:r>
              <a:rPr lang="en-US" sz="1800" dirty="0" err="1"/>
              <a:t>unauthorised</a:t>
            </a:r>
            <a:r>
              <a:rPr lang="en-US" sz="1800" dirty="0"/>
              <a:t> access to its patent database, namely the QT AI-2025 AI chip patent for design. The principal suspect, Emma an engineer in the senior ranks was believed to be trying to steal the patent in order to offer the patent in the future to NexGen Circuits, a direct competitor. Emma was believed to be working along with Joe who was an intermediary as well as Norman who was an employee of NexGen Circuits, to execute the theft. The probe aims at proving this claim with the help of digital forensics [5].</a:t>
            </a:r>
            <a:endParaRPr sz="1800" dirty="0"/>
          </a:p>
          <a:p>
            <a:pPr marL="457200" lvl="0" indent="-342900" algn="just" rtl="0">
              <a:spcBef>
                <a:spcPts val="360"/>
              </a:spcBef>
              <a:spcAft>
                <a:spcPts val="0"/>
              </a:spcAft>
              <a:buSzPts val="1800"/>
              <a:buChar char="•"/>
            </a:pPr>
            <a:r>
              <a:rPr lang="en-US" sz="1800" dirty="0"/>
              <a:t>In order to ensure an accurate and accurate examination for a thorough and reliable examination, forensic tools of the highest quality used:</a:t>
            </a:r>
            <a:endParaRPr sz="3200" dirty="0"/>
          </a:p>
          <a:p>
            <a:pPr marL="914400" lvl="1" indent="-342900" algn="just" rtl="0">
              <a:spcBef>
                <a:spcPts val="360"/>
              </a:spcBef>
              <a:spcAft>
                <a:spcPts val="0"/>
              </a:spcAft>
              <a:buSzPts val="1800"/>
              <a:buChar char="–"/>
            </a:pPr>
            <a:r>
              <a:rPr lang="en-US" sz="1800" b="1" dirty="0"/>
              <a:t>Cellebrite</a:t>
            </a:r>
            <a:r>
              <a:rPr lang="en-US" sz="1800" dirty="0"/>
              <a:t> This is a tool for the physical and logical extraction of data from smartphones. Logical extraction can retrieve accessible documents like logs of communications as well as physical extracts of lost data as well as artifacts [12].</a:t>
            </a:r>
            <a:endParaRPr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1800"/>
              <a:buNone/>
            </a:pPr>
            <a:r>
              <a:rPr lang="en-US" sz="2500" b="1" i="1" u="sng"/>
              <a:t>Chain of Custody</a:t>
            </a:r>
            <a:endParaRPr sz="2500" i="1" u="sng">
              <a:solidFill>
                <a:schemeClr val="dk1"/>
              </a:solidFill>
              <a:latin typeface="Calibri"/>
              <a:ea typeface="Calibri"/>
              <a:cs typeface="Calibri"/>
              <a:sym typeface="Calibri"/>
            </a:endParaRPr>
          </a:p>
        </p:txBody>
      </p:sp>
      <p:sp>
        <p:nvSpPr>
          <p:cNvPr id="107" name="Google Shape;107;p17"/>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Autofit/>
          </a:bodyPr>
          <a:lstStyle/>
          <a:p>
            <a:pPr marL="457200" lvl="0" indent="-342900" algn="just" rtl="0">
              <a:lnSpc>
                <a:spcPct val="100000"/>
              </a:lnSpc>
              <a:spcBef>
                <a:spcPts val="360"/>
              </a:spcBef>
              <a:spcAft>
                <a:spcPts val="0"/>
              </a:spcAft>
              <a:buSzPts val="1800"/>
              <a:buChar char="•"/>
            </a:pPr>
            <a:r>
              <a:rPr lang="en-US" sz="1800" dirty="0"/>
              <a:t>The credibility of evidence is vital for this investigation because it will be subject to legal scrutiny. The protocol for chain of custody were in place.</a:t>
            </a:r>
            <a:endParaRPr dirty="0"/>
          </a:p>
          <a:p>
            <a:pPr marL="457200" lvl="0" indent="-342900" algn="just" rtl="0">
              <a:lnSpc>
                <a:spcPct val="100000"/>
              </a:lnSpc>
              <a:spcBef>
                <a:spcPts val="360"/>
              </a:spcBef>
              <a:spcAft>
                <a:spcPts val="0"/>
              </a:spcAft>
              <a:buSzPts val="1800"/>
              <a:buChar char="•"/>
            </a:pPr>
            <a:r>
              <a:rPr lang="en-US" sz="1800" b="1" dirty="0"/>
              <a:t>Seizure and documentation</a:t>
            </a:r>
            <a:r>
              <a:rPr lang="en-US" sz="1800" dirty="0"/>
              <a:t> Each device was taken with appropriate documentation that recorded the day, time, and the personnel who were that were involved.</a:t>
            </a:r>
            <a:endParaRPr dirty="0"/>
          </a:p>
          <a:p>
            <a:pPr marL="457200" lvl="0" indent="-342900" algn="just" rtl="0">
              <a:lnSpc>
                <a:spcPct val="100000"/>
              </a:lnSpc>
              <a:spcBef>
                <a:spcPts val="360"/>
              </a:spcBef>
              <a:spcAft>
                <a:spcPts val="0"/>
              </a:spcAft>
              <a:buSzPts val="1800"/>
              <a:buChar char="•"/>
            </a:pPr>
            <a:r>
              <a:rPr lang="en-US" sz="1800" b="1" dirty="0"/>
              <a:t>Write-Blocking</a:t>
            </a:r>
            <a:r>
              <a:rPr lang="en-US" sz="1800" dirty="0"/>
              <a:t> The use of Write-Blockers was in data acquisition to stop any alteration to the data.</a:t>
            </a:r>
            <a:endParaRPr dirty="0"/>
          </a:p>
          <a:p>
            <a:pPr marL="457200" lvl="0" indent="-342900" algn="just" rtl="0">
              <a:lnSpc>
                <a:spcPct val="100000"/>
              </a:lnSpc>
              <a:spcBef>
                <a:spcPts val="360"/>
              </a:spcBef>
              <a:spcAft>
                <a:spcPts val="0"/>
              </a:spcAft>
              <a:buSzPts val="1800"/>
              <a:buChar char="•"/>
            </a:pPr>
            <a:r>
              <a:rPr lang="en-US" sz="1800" b="1" dirty="0"/>
              <a:t>Hash verification</a:t>
            </a:r>
            <a:r>
              <a:rPr lang="en-US" sz="1800" dirty="0"/>
              <a:t> MD5 and SHA-1 checks are used to check accuracy of the data during extraction process. They are checked prior to and after extraction to ensure that there were no changes made.</a:t>
            </a: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1800"/>
              <a:buNone/>
            </a:pPr>
            <a:r>
              <a:rPr lang="en-US" sz="2500" b="1" i="1" u="sng"/>
              <a:t>Evidence Acquisition: Communication Logs</a:t>
            </a:r>
            <a:endParaRPr sz="2500" i="1" u="sng"/>
          </a:p>
        </p:txBody>
      </p:sp>
      <p:sp>
        <p:nvSpPr>
          <p:cNvPr id="113" name="Google Shape;113;p18"/>
          <p:cNvSpPr txBox="1">
            <a:spLocks noGrp="1"/>
          </p:cNvSpPr>
          <p:nvPr>
            <p:ph type="body" idx="1"/>
          </p:nvPr>
        </p:nvSpPr>
        <p:spPr>
          <a:xfrm>
            <a:off x="580103" y="1147667"/>
            <a:ext cx="7957407" cy="4922514"/>
          </a:xfrm>
          <a:prstGeom prst="rect">
            <a:avLst/>
          </a:prstGeom>
          <a:noFill/>
          <a:ln>
            <a:noFill/>
          </a:ln>
        </p:spPr>
        <p:txBody>
          <a:bodyPr spcFirstLastPara="1" wrap="square" lIns="91425" tIns="45700" rIns="91425" bIns="45700" anchor="t" anchorCtr="0">
            <a:noAutofit/>
          </a:bodyPr>
          <a:lstStyle/>
          <a:p>
            <a:pPr marL="457200" lvl="0" indent="-342900" algn="just" rtl="0">
              <a:lnSpc>
                <a:spcPct val="100000"/>
              </a:lnSpc>
              <a:spcBef>
                <a:spcPts val="360"/>
              </a:spcBef>
              <a:spcAft>
                <a:spcPts val="0"/>
              </a:spcAft>
              <a:buSzPts val="1800"/>
              <a:buChar char="•"/>
            </a:pPr>
            <a:r>
              <a:rPr lang="en-US" sz="1800" dirty="0"/>
              <a:t>The probe involved the extraction and analysis of communications logs on smartphones</a:t>
            </a:r>
            <a:endParaRPr dirty="0"/>
          </a:p>
          <a:p>
            <a:pPr marL="457200" lvl="0" indent="-342900" algn="just" rtl="0">
              <a:lnSpc>
                <a:spcPct val="100000"/>
              </a:lnSpc>
              <a:spcBef>
                <a:spcPts val="360"/>
              </a:spcBef>
              <a:spcAft>
                <a:spcPts val="0"/>
              </a:spcAft>
              <a:buSzPts val="1800"/>
              <a:buChar char="•"/>
            </a:pPr>
            <a:r>
              <a:rPr lang="en-US" sz="1800" b="1" dirty="0"/>
              <a:t>Emma's phone</a:t>
            </a:r>
            <a:r>
              <a:rPr lang="en-US" sz="1800" dirty="0"/>
              <a:t>: WhatsApp and Instagram email messages, DMs and call records were found which revealed a direct connection with Joe and even possible plans to the theft of a patent.</a:t>
            </a:r>
            <a:endParaRPr dirty="0"/>
          </a:p>
          <a:p>
            <a:pPr marL="457200" lvl="0" indent="-342900" algn="just" rtl="0">
              <a:lnSpc>
                <a:spcPct val="100000"/>
              </a:lnSpc>
              <a:spcBef>
                <a:spcPts val="360"/>
              </a:spcBef>
              <a:spcAft>
                <a:spcPts val="0"/>
              </a:spcAft>
              <a:buSzPts val="1800"/>
              <a:buChar char="•"/>
            </a:pPr>
            <a:r>
              <a:rPr lang="en-US" sz="1800" b="1" dirty="0"/>
              <a:t>Joe's smartphone</a:t>
            </a:r>
            <a:r>
              <a:rPr lang="en-US" sz="1800" dirty="0"/>
              <a:t>: WhatsApp messages and call logs showed his part as an intermediary for the fraud.</a:t>
            </a:r>
            <a:endParaRPr dirty="0"/>
          </a:p>
          <a:p>
            <a:pPr marL="457200" lvl="0" indent="-342900" algn="just" rtl="0">
              <a:lnSpc>
                <a:spcPct val="100000"/>
              </a:lnSpc>
              <a:spcBef>
                <a:spcPts val="360"/>
              </a:spcBef>
              <a:spcAft>
                <a:spcPts val="0"/>
              </a:spcAft>
              <a:buSzPts val="1800"/>
              <a:buChar char="•"/>
            </a:pPr>
            <a:r>
              <a:rPr lang="en-US" sz="1800" b="1" dirty="0"/>
              <a:t>Norman's Smartphone</a:t>
            </a:r>
            <a:r>
              <a:rPr lang="en-US" sz="1800" dirty="0"/>
              <a:t> messages and call records proved his participation in the acquisition of deleted files, confirming the idea that he bought the files.</a:t>
            </a:r>
            <a:endParaRPr dirty="0"/>
          </a:p>
          <a:p>
            <a:pPr marL="114300" lvl="0" indent="0" algn="just" rtl="0">
              <a:lnSpc>
                <a:spcPct val="100000"/>
              </a:lnSpc>
              <a:spcBef>
                <a:spcPts val="360"/>
              </a:spcBef>
              <a:spcAft>
                <a:spcPts val="0"/>
              </a:spcAft>
              <a:buSzPts val="1800"/>
              <a:buNone/>
            </a:pPr>
            <a:br>
              <a:rPr lang="en-US" sz="1800" dirty="0"/>
            </a:br>
            <a:r>
              <a:rPr lang="en-US" sz="1800" dirty="0"/>
              <a:t>The communications logs were scrutinized to create an outline of the events that occurred, linking the suspects, and verifying their participation in the incident.</a:t>
            </a:r>
            <a:endParaRPr sz="1800" dirty="0"/>
          </a:p>
          <a:p>
            <a:pPr marL="114300" lvl="0" indent="0" algn="just" rtl="0">
              <a:lnSpc>
                <a:spcPct val="100000"/>
              </a:lnSpc>
              <a:spcBef>
                <a:spcPts val="360"/>
              </a:spcBef>
              <a:spcAft>
                <a:spcPts val="0"/>
              </a:spcAft>
              <a:buSzPts val="1800"/>
              <a:buNone/>
            </a:pPr>
            <a:endParaRPr sz="1800" dirty="0"/>
          </a:p>
          <a:p>
            <a:pPr marL="114300" lvl="0" indent="0" algn="just" rtl="0">
              <a:lnSpc>
                <a:spcPct val="100000"/>
              </a:lnSpc>
              <a:spcBef>
                <a:spcPts val="360"/>
              </a:spcBef>
              <a:spcAft>
                <a:spcPts val="0"/>
              </a:spcAft>
              <a:buSzPts val="1800"/>
              <a:buNone/>
            </a:pPr>
            <a:endParaRPr sz="1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SzPts val="4400"/>
              <a:buNone/>
            </a:pPr>
            <a:r>
              <a:rPr lang="en-US" sz="2500" b="1" i="1" u="sng"/>
              <a:t>Joe’s Involvement – Primary Perpetrator </a:t>
            </a:r>
            <a:endParaRPr sz="2500" i="1" u="sng">
              <a:solidFill>
                <a:schemeClr val="dk1"/>
              </a:solidFill>
              <a:latin typeface="Calibri"/>
              <a:ea typeface="Calibri"/>
              <a:cs typeface="Calibri"/>
              <a:sym typeface="Calibri"/>
            </a:endParaRPr>
          </a:p>
        </p:txBody>
      </p:sp>
      <p:sp>
        <p:nvSpPr>
          <p:cNvPr id="119" name="Google Shape;119;p19"/>
          <p:cNvSpPr txBox="1">
            <a:spLocks noGrp="1"/>
          </p:cNvSpPr>
          <p:nvPr>
            <p:ph type="body" idx="1"/>
          </p:nvPr>
        </p:nvSpPr>
        <p:spPr>
          <a:xfrm>
            <a:off x="0" y="1329613"/>
            <a:ext cx="5309100" cy="4526100"/>
          </a:xfrm>
          <a:prstGeom prst="rect">
            <a:avLst/>
          </a:prstGeom>
          <a:noFill/>
          <a:ln>
            <a:noFill/>
          </a:ln>
        </p:spPr>
        <p:txBody>
          <a:bodyPr spcFirstLastPara="1" wrap="square" lIns="91425" tIns="45700" rIns="91425" bIns="45700" anchor="t" anchorCtr="0">
            <a:noAutofit/>
          </a:bodyPr>
          <a:lstStyle/>
          <a:p>
            <a:pPr marL="457200" lvl="0" indent="-342900" algn="just" rtl="0">
              <a:lnSpc>
                <a:spcPct val="100000"/>
              </a:lnSpc>
              <a:spcBef>
                <a:spcPts val="360"/>
              </a:spcBef>
              <a:spcAft>
                <a:spcPts val="0"/>
              </a:spcAft>
              <a:buSzPts val="1800"/>
              <a:buChar char="•"/>
            </a:pPr>
            <a:r>
              <a:rPr lang="en-US" sz="1800" b="1" dirty="0"/>
              <a:t>Communication Evidence:</a:t>
            </a:r>
            <a:endParaRPr dirty="0"/>
          </a:p>
          <a:p>
            <a:pPr marL="914400" lvl="1" indent="-342900" algn="just" rtl="0">
              <a:lnSpc>
                <a:spcPct val="100000"/>
              </a:lnSpc>
              <a:spcBef>
                <a:spcPts val="360"/>
              </a:spcBef>
              <a:spcAft>
                <a:spcPts val="0"/>
              </a:spcAft>
              <a:buSzPts val="1800"/>
              <a:buFont typeface="Arial"/>
              <a:buChar char="•"/>
            </a:pPr>
            <a:r>
              <a:rPr lang="en-US" sz="1800" dirty="0"/>
              <a:t>WhatsApp Journals Conversations among Emma and Joe about the conclusion of the sale of patents. For example: "Let's finalize this today, we have to ensure the files reach NexGen on time" (28/10/2025).</a:t>
            </a:r>
            <a:endParaRPr dirty="0"/>
          </a:p>
          <a:p>
            <a:pPr marL="914400" lvl="1" indent="-342900" algn="just" rtl="0">
              <a:lnSpc>
                <a:spcPct val="100000"/>
              </a:lnSpc>
              <a:spcBef>
                <a:spcPts val="360"/>
              </a:spcBef>
              <a:spcAft>
                <a:spcPts val="0"/>
              </a:spcAft>
              <a:buSzPts val="1800"/>
              <a:buFont typeface="Arial"/>
              <a:buChar char="•"/>
            </a:pPr>
            <a:r>
              <a:rPr lang="en-US" sz="1800" dirty="0"/>
              <a:t>Instagram DMs Additional coordination of the sale. This is a clear indication of Emma's participation.</a:t>
            </a:r>
            <a:endParaRPr dirty="0"/>
          </a:p>
          <a:p>
            <a:pPr marL="114300" lvl="0" indent="0" algn="just" rtl="0">
              <a:lnSpc>
                <a:spcPct val="100000"/>
              </a:lnSpc>
              <a:spcBef>
                <a:spcPts val="360"/>
              </a:spcBef>
              <a:spcAft>
                <a:spcPts val="0"/>
              </a:spcAft>
              <a:buSzPts val="1800"/>
              <a:buNone/>
            </a:pPr>
            <a:endParaRPr sz="1800" dirty="0"/>
          </a:p>
          <a:p>
            <a:pPr marL="457200" lvl="0" indent="-342900" algn="just" rtl="0">
              <a:lnSpc>
                <a:spcPct val="100000"/>
              </a:lnSpc>
              <a:spcBef>
                <a:spcPts val="360"/>
              </a:spcBef>
              <a:spcAft>
                <a:spcPts val="0"/>
              </a:spcAft>
              <a:buSzPts val="1800"/>
              <a:buChar char="•"/>
            </a:pPr>
            <a:r>
              <a:rPr lang="en-US" sz="1800" b="1" dirty="0"/>
              <a:t>File Metadata:</a:t>
            </a:r>
            <a:endParaRPr dirty="0"/>
          </a:p>
          <a:p>
            <a:pPr marL="914400" lvl="1" indent="-342900" algn="just" rtl="0">
              <a:lnSpc>
                <a:spcPct val="100000"/>
              </a:lnSpc>
              <a:spcBef>
                <a:spcPts val="360"/>
              </a:spcBef>
              <a:spcAft>
                <a:spcPts val="0"/>
              </a:spcAft>
              <a:buSzPts val="1800"/>
              <a:buFont typeface="Arial"/>
              <a:buChar char="•"/>
            </a:pPr>
            <a:r>
              <a:rPr lang="en-US" sz="1800" dirty="0"/>
              <a:t>The CAD documents related to the stolen patent were updated at the time of 28/10/2025. They were aligned the communication of her and also confirming her involvement directly in the preparation of the file to be transferred.</a:t>
            </a:r>
            <a:endParaRPr sz="1800" dirty="0"/>
          </a:p>
        </p:txBody>
      </p:sp>
      <p:pic>
        <p:nvPicPr>
          <p:cNvPr id="120" name="Google Shape;120;p19"/>
          <p:cNvPicPr preferRelativeResize="0"/>
          <p:nvPr/>
        </p:nvPicPr>
        <p:blipFill rotWithShape="1">
          <a:blip r:embed="rId3">
            <a:alphaModFix/>
          </a:blip>
          <a:srcRect/>
          <a:stretch/>
        </p:blipFill>
        <p:spPr>
          <a:xfrm>
            <a:off x="5878284" y="1873898"/>
            <a:ext cx="2645231" cy="2380862"/>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4400"/>
              <a:buNone/>
            </a:pPr>
            <a:r>
              <a:rPr lang="en-US" sz="2500" b="1" i="1" u="sng"/>
              <a:t>Emma’s Role – Intermediary </a:t>
            </a:r>
            <a:endParaRPr sz="2500" b="1" i="1" u="sng">
              <a:solidFill>
                <a:schemeClr val="dk1"/>
              </a:solidFill>
              <a:latin typeface="Calibri"/>
              <a:ea typeface="Calibri"/>
              <a:cs typeface="Calibri"/>
              <a:sym typeface="Calibri"/>
            </a:endParaRPr>
          </a:p>
        </p:txBody>
      </p:sp>
      <p:sp>
        <p:nvSpPr>
          <p:cNvPr id="126" name="Google Shape;126;p20"/>
          <p:cNvSpPr txBox="1">
            <a:spLocks noGrp="1"/>
          </p:cNvSpPr>
          <p:nvPr>
            <p:ph type="body" idx="1"/>
          </p:nvPr>
        </p:nvSpPr>
        <p:spPr>
          <a:xfrm>
            <a:off x="-388675" y="1194320"/>
            <a:ext cx="6351000" cy="4922400"/>
          </a:xfrm>
          <a:prstGeom prst="rect">
            <a:avLst/>
          </a:prstGeom>
          <a:noFill/>
          <a:ln>
            <a:noFill/>
          </a:ln>
        </p:spPr>
        <p:txBody>
          <a:bodyPr spcFirstLastPara="1" wrap="square" lIns="91425" tIns="45700" rIns="91425" bIns="45700" anchor="t" anchorCtr="0">
            <a:noAutofit/>
          </a:bodyPr>
          <a:lstStyle/>
          <a:p>
            <a:pPr marL="914400" lvl="1" indent="-342900" algn="just" rtl="0">
              <a:lnSpc>
                <a:spcPct val="100000"/>
              </a:lnSpc>
              <a:spcBef>
                <a:spcPts val="360"/>
              </a:spcBef>
              <a:spcAft>
                <a:spcPts val="0"/>
              </a:spcAft>
              <a:buSzPts val="1800"/>
              <a:buFont typeface="Arial"/>
              <a:buChar char="•"/>
            </a:pPr>
            <a:r>
              <a:rPr lang="en-US" sz="1800" b="1" dirty="0"/>
              <a:t>Joe's Communication Logs:</a:t>
            </a:r>
            <a:endParaRPr dirty="0"/>
          </a:p>
          <a:p>
            <a:pPr marL="1371600" lvl="2" indent="-342900" algn="just" rtl="0">
              <a:lnSpc>
                <a:spcPct val="100000"/>
              </a:lnSpc>
              <a:spcBef>
                <a:spcPts val="360"/>
              </a:spcBef>
              <a:spcAft>
                <a:spcPts val="0"/>
              </a:spcAft>
              <a:buSzPts val="1800"/>
              <a:buFont typeface="Arial"/>
              <a:buChar char="•"/>
            </a:pPr>
            <a:r>
              <a:rPr lang="en-US" sz="1800" dirty="0"/>
              <a:t>WhatsApp messages: Emma's exchanges with Joe and Norman establish his role as an intermediary and ensuring the patent was stolen and got to Norman. A typical message reads: "I've got the files, waiting for your confirmation to pass them on" (28/10/2025).</a:t>
            </a:r>
            <a:endParaRPr dirty="0"/>
          </a:p>
          <a:p>
            <a:pPr marL="1371600" lvl="2" indent="-342900" algn="just" rtl="0">
              <a:lnSpc>
                <a:spcPct val="100000"/>
              </a:lnSpc>
              <a:spcBef>
                <a:spcPts val="360"/>
              </a:spcBef>
              <a:spcAft>
                <a:spcPts val="0"/>
              </a:spcAft>
              <a:buSzPts val="1800"/>
              <a:buFont typeface="Arial"/>
              <a:buChar char="•"/>
            </a:pPr>
            <a:r>
              <a:rPr lang="en-US" sz="1800" dirty="0"/>
              <a:t>Call Logs Multiple phone calls in between Joe, Emma, and Norman were recorded, which confirmed the coordinated transfer.</a:t>
            </a:r>
            <a:endParaRPr dirty="0"/>
          </a:p>
          <a:p>
            <a:pPr marL="1028700" lvl="2" indent="0" algn="just" rtl="0">
              <a:lnSpc>
                <a:spcPct val="100000"/>
              </a:lnSpc>
              <a:spcBef>
                <a:spcPts val="360"/>
              </a:spcBef>
              <a:spcAft>
                <a:spcPts val="0"/>
              </a:spcAft>
              <a:buSzPts val="1800"/>
              <a:buNone/>
            </a:pPr>
            <a:endParaRPr sz="1800" dirty="0"/>
          </a:p>
          <a:p>
            <a:pPr marL="914400" lvl="1" indent="-342900" algn="just" rtl="0">
              <a:lnSpc>
                <a:spcPct val="100000"/>
              </a:lnSpc>
              <a:spcBef>
                <a:spcPts val="360"/>
              </a:spcBef>
              <a:spcAft>
                <a:spcPts val="0"/>
              </a:spcAft>
              <a:buSzPts val="1800"/>
              <a:buFont typeface="Arial"/>
              <a:buChar char="•"/>
            </a:pPr>
            <a:r>
              <a:rPr lang="en-US" sz="1800" b="1" dirty="0"/>
              <a:t>Conclusion:</a:t>
            </a:r>
            <a:endParaRPr dirty="0"/>
          </a:p>
          <a:p>
            <a:pPr marL="1371600" lvl="2" indent="-342900" algn="just" rtl="0">
              <a:lnSpc>
                <a:spcPct val="100000"/>
              </a:lnSpc>
              <a:spcBef>
                <a:spcPts val="360"/>
              </a:spcBef>
              <a:spcAft>
                <a:spcPts val="0"/>
              </a:spcAft>
              <a:buSzPts val="1800"/>
              <a:buFont typeface="Arial"/>
              <a:buChar char="•"/>
            </a:pPr>
            <a:r>
              <a:rPr lang="en-US" sz="1800" dirty="0"/>
              <a:t>Emma was a key player in helping facilitate the transfer of the patent, but he did not have direct access to the files that were stolen. His communication and coordination with Joe and Norman confirm his role </a:t>
            </a:r>
            <a:r>
              <a:rPr lang="en-US" sz="1800" dirty="0">
                <a:latin typeface="Poppins"/>
                <a:cs typeface="Poppins"/>
                <a:sym typeface="Poppins"/>
              </a:rPr>
              <a:t>.</a:t>
            </a:r>
            <a:endParaRPr lang="en-US" sz="1800" dirty="0"/>
          </a:p>
        </p:txBody>
      </p:sp>
      <p:pic>
        <p:nvPicPr>
          <p:cNvPr id="127" name="Google Shape;127;p20"/>
          <p:cNvPicPr preferRelativeResize="0"/>
          <p:nvPr/>
        </p:nvPicPr>
        <p:blipFill rotWithShape="1">
          <a:blip r:embed="rId3">
            <a:alphaModFix/>
          </a:blip>
          <a:srcRect/>
          <a:stretch/>
        </p:blipFill>
        <p:spPr>
          <a:xfrm>
            <a:off x="5962262" y="1774372"/>
            <a:ext cx="2999790" cy="259235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SzPts val="4400"/>
              <a:buNone/>
            </a:pPr>
            <a:r>
              <a:rPr lang="en-US" sz="2500" b="1" i="1" u="sng"/>
              <a:t>Norman’s Role – The Buyer </a:t>
            </a:r>
            <a:endParaRPr sz="2500" i="1" u="sng">
              <a:solidFill>
                <a:schemeClr val="dk1"/>
              </a:solidFill>
              <a:latin typeface="Calibri"/>
              <a:ea typeface="Calibri"/>
              <a:cs typeface="Calibri"/>
              <a:sym typeface="Calibri"/>
            </a:endParaRPr>
          </a:p>
        </p:txBody>
      </p:sp>
      <p:sp>
        <p:nvSpPr>
          <p:cNvPr id="133" name="Google Shape;133;p21"/>
          <p:cNvSpPr txBox="1">
            <a:spLocks noGrp="1"/>
          </p:cNvSpPr>
          <p:nvPr>
            <p:ph type="body" idx="1"/>
          </p:nvPr>
        </p:nvSpPr>
        <p:spPr>
          <a:xfrm>
            <a:off x="84075" y="1091683"/>
            <a:ext cx="5299800" cy="4922400"/>
          </a:xfrm>
          <a:prstGeom prst="rect">
            <a:avLst/>
          </a:prstGeom>
          <a:noFill/>
          <a:ln>
            <a:noFill/>
          </a:ln>
        </p:spPr>
        <p:txBody>
          <a:bodyPr spcFirstLastPara="1" wrap="square" lIns="91425" tIns="45700" rIns="91425" bIns="45700" anchor="t" anchorCtr="0">
            <a:noAutofit/>
          </a:bodyPr>
          <a:lstStyle/>
          <a:p>
            <a:pPr marL="457200" lvl="0" indent="-342900" algn="just" rtl="0">
              <a:lnSpc>
                <a:spcPct val="100000"/>
              </a:lnSpc>
              <a:spcBef>
                <a:spcPts val="360"/>
              </a:spcBef>
              <a:spcAft>
                <a:spcPts val="0"/>
              </a:spcAft>
              <a:buSzPts val="1800"/>
              <a:buChar char="•"/>
            </a:pPr>
            <a:r>
              <a:rPr lang="en-US" sz="1800" b="1" dirty="0"/>
              <a:t>Norman's Email Logs:</a:t>
            </a:r>
            <a:endParaRPr dirty="0"/>
          </a:p>
          <a:p>
            <a:pPr marL="914400" lvl="1" indent="-342900" algn="just" rtl="0">
              <a:lnSpc>
                <a:spcPct val="100000"/>
              </a:lnSpc>
              <a:spcBef>
                <a:spcPts val="360"/>
              </a:spcBef>
              <a:spcAft>
                <a:spcPts val="0"/>
              </a:spcAft>
              <a:buSzPts val="1800"/>
              <a:buFont typeface="Arial"/>
              <a:buChar char="•"/>
            </a:pPr>
            <a:r>
              <a:rPr lang="en-US" sz="1800" dirty="0"/>
              <a:t>A confirmation email from Norman's computer confirms Norman's purchase of the patent stolen. For example: "Please confirm when the files will be released. I'll arrange for the payment according to the plan agreed upon" (28/10/2025).</a:t>
            </a:r>
            <a:endParaRPr dirty="0"/>
          </a:p>
          <a:p>
            <a:pPr marL="457200" lvl="0" indent="-228600" algn="just" rtl="0">
              <a:lnSpc>
                <a:spcPct val="100000"/>
              </a:lnSpc>
              <a:spcBef>
                <a:spcPts val="360"/>
              </a:spcBef>
              <a:spcAft>
                <a:spcPts val="0"/>
              </a:spcAft>
              <a:buSzPts val="1800"/>
              <a:buNone/>
            </a:pPr>
            <a:endParaRPr sz="1800" dirty="0"/>
          </a:p>
          <a:p>
            <a:pPr marL="457200" lvl="0" indent="-342900" algn="just" rtl="0">
              <a:lnSpc>
                <a:spcPct val="100000"/>
              </a:lnSpc>
              <a:spcBef>
                <a:spcPts val="360"/>
              </a:spcBef>
              <a:spcAft>
                <a:spcPts val="0"/>
              </a:spcAft>
              <a:buSzPts val="1800"/>
              <a:buChar char="•"/>
            </a:pPr>
            <a:r>
              <a:rPr lang="en-US" sz="1800" b="1" dirty="0"/>
              <a:t>Call Logs:</a:t>
            </a:r>
            <a:endParaRPr dirty="0"/>
          </a:p>
          <a:p>
            <a:pPr marL="914400" lvl="1" indent="-342900" algn="just" rtl="0">
              <a:lnSpc>
                <a:spcPct val="100000"/>
              </a:lnSpc>
              <a:spcBef>
                <a:spcPts val="360"/>
              </a:spcBef>
              <a:spcAft>
                <a:spcPts val="0"/>
              </a:spcAft>
              <a:buSzPts val="1800"/>
              <a:buFont typeface="Arial"/>
              <a:buChar char="•"/>
            </a:pPr>
            <a:r>
              <a:rPr lang="en-US" sz="1800" dirty="0"/>
              <a:t>Telephone calls among Norman and Emma are further proof of the intention to obtain the patent stolen .</a:t>
            </a:r>
            <a:endParaRPr dirty="0"/>
          </a:p>
          <a:p>
            <a:pPr marL="114300" lvl="0" indent="0" algn="just" rtl="0">
              <a:lnSpc>
                <a:spcPct val="100000"/>
              </a:lnSpc>
              <a:spcBef>
                <a:spcPts val="360"/>
              </a:spcBef>
              <a:spcAft>
                <a:spcPts val="0"/>
              </a:spcAft>
              <a:buSzPts val="1800"/>
              <a:buNone/>
            </a:pPr>
            <a:endParaRPr sz="1800" dirty="0"/>
          </a:p>
          <a:p>
            <a:pPr marL="457200" lvl="0" indent="-342900" algn="just" rtl="0">
              <a:lnSpc>
                <a:spcPct val="100000"/>
              </a:lnSpc>
              <a:spcBef>
                <a:spcPts val="360"/>
              </a:spcBef>
              <a:spcAft>
                <a:spcPts val="0"/>
              </a:spcAft>
              <a:buSzPts val="1800"/>
              <a:buChar char="•"/>
            </a:pPr>
            <a:r>
              <a:rPr lang="en-US" sz="1800" b="1" dirty="0"/>
              <a:t>Conclusion:</a:t>
            </a:r>
            <a:endParaRPr dirty="0"/>
          </a:p>
          <a:p>
            <a:pPr marL="914400" lvl="1" indent="-342900" algn="just" rtl="0">
              <a:lnSpc>
                <a:spcPct val="100000"/>
              </a:lnSpc>
              <a:spcBef>
                <a:spcPts val="360"/>
              </a:spcBef>
              <a:spcAft>
                <a:spcPts val="0"/>
              </a:spcAft>
              <a:buSzPts val="1800"/>
              <a:buFont typeface="Arial"/>
              <a:buChar char="•"/>
            </a:pPr>
            <a:r>
              <a:rPr lang="en-US" sz="1800" dirty="0"/>
              <a:t>Norman's participation as a buyer of intellectual property stolen can be seen in his emails as well as call logs which directly link him to the plot .</a:t>
            </a:r>
            <a:endParaRPr dirty="0"/>
          </a:p>
          <a:p>
            <a:pPr marL="114300" lvl="0" indent="0" algn="just" rtl="0">
              <a:lnSpc>
                <a:spcPct val="100000"/>
              </a:lnSpc>
              <a:spcBef>
                <a:spcPts val="360"/>
              </a:spcBef>
              <a:spcAft>
                <a:spcPts val="0"/>
              </a:spcAft>
              <a:buSzPts val="1800"/>
              <a:buNone/>
            </a:pPr>
            <a:br>
              <a:rPr lang="en-US" sz="1800" dirty="0"/>
            </a:br>
            <a:endParaRPr sz="1800" dirty="0"/>
          </a:p>
          <a:p>
            <a:pPr marL="457200" lvl="0" indent="-228600" algn="just" rtl="0">
              <a:lnSpc>
                <a:spcPct val="100000"/>
              </a:lnSpc>
              <a:spcBef>
                <a:spcPts val="360"/>
              </a:spcBef>
              <a:spcAft>
                <a:spcPts val="0"/>
              </a:spcAft>
              <a:buSzPts val="1800"/>
              <a:buNone/>
            </a:pPr>
            <a:endParaRPr sz="1800" dirty="0"/>
          </a:p>
        </p:txBody>
      </p:sp>
      <p:pic>
        <p:nvPicPr>
          <p:cNvPr id="134" name="Google Shape;134;p21"/>
          <p:cNvPicPr preferRelativeResize="0"/>
          <p:nvPr/>
        </p:nvPicPr>
        <p:blipFill rotWithShape="1">
          <a:blip r:embed="rId3">
            <a:alphaModFix/>
          </a:blip>
          <a:srcRect/>
          <a:stretch/>
        </p:blipFill>
        <p:spPr>
          <a:xfrm>
            <a:off x="5674179" y="2019041"/>
            <a:ext cx="3012619" cy="3067797"/>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SzPts val="4400"/>
              <a:buNone/>
            </a:pPr>
            <a:r>
              <a:rPr lang="en-US" sz="2500" b="1" i="1" u="sng"/>
              <a:t>Evidence  Interpretation </a:t>
            </a:r>
            <a:endParaRPr sz="2500" i="1" u="sng">
              <a:solidFill>
                <a:schemeClr val="dk1"/>
              </a:solidFill>
              <a:latin typeface="Calibri"/>
              <a:ea typeface="Calibri"/>
              <a:cs typeface="Calibri"/>
              <a:sym typeface="Calibri"/>
            </a:endParaRPr>
          </a:p>
        </p:txBody>
      </p:sp>
      <p:pic>
        <p:nvPicPr>
          <p:cNvPr id="141" name="Google Shape;141;p22"/>
          <p:cNvPicPr preferRelativeResize="0"/>
          <p:nvPr/>
        </p:nvPicPr>
        <p:blipFill rotWithShape="1">
          <a:blip r:embed="rId3">
            <a:alphaModFix/>
          </a:blip>
          <a:srcRect/>
          <a:stretch/>
        </p:blipFill>
        <p:spPr>
          <a:xfrm>
            <a:off x="6319157" y="1581668"/>
            <a:ext cx="2160038" cy="1245507"/>
          </a:xfrm>
          <a:prstGeom prst="rect">
            <a:avLst/>
          </a:prstGeom>
          <a:noFill/>
          <a:ln>
            <a:noFill/>
          </a:ln>
        </p:spPr>
      </p:pic>
      <p:pic>
        <p:nvPicPr>
          <p:cNvPr id="142" name="Google Shape;142;p22"/>
          <p:cNvPicPr preferRelativeResize="0"/>
          <p:nvPr/>
        </p:nvPicPr>
        <p:blipFill rotWithShape="1">
          <a:blip r:embed="rId4">
            <a:alphaModFix/>
          </a:blip>
          <a:srcRect/>
          <a:stretch/>
        </p:blipFill>
        <p:spPr>
          <a:xfrm>
            <a:off x="6319157" y="3498979"/>
            <a:ext cx="2449286" cy="1282829"/>
          </a:xfrm>
          <a:prstGeom prst="rect">
            <a:avLst/>
          </a:prstGeom>
          <a:noFill/>
          <a:ln>
            <a:noFill/>
          </a:ln>
        </p:spPr>
      </p:pic>
      <p:pic>
        <p:nvPicPr>
          <p:cNvPr id="3" name="Picture 2">
            <a:extLst>
              <a:ext uri="{FF2B5EF4-FFF2-40B4-BE49-F238E27FC236}">
                <a16:creationId xmlns:a16="http://schemas.microsoft.com/office/drawing/2014/main" id="{AB9C8BCF-39AE-D503-7A1B-F247EA91D0DE}"/>
              </a:ext>
            </a:extLst>
          </p:cNvPr>
          <p:cNvPicPr>
            <a:picLocks noChangeAspect="1"/>
          </p:cNvPicPr>
          <p:nvPr/>
        </p:nvPicPr>
        <p:blipFill>
          <a:blip r:embed="rId5"/>
          <a:stretch>
            <a:fillRect/>
          </a:stretch>
        </p:blipFill>
        <p:spPr>
          <a:xfrm>
            <a:off x="6204812" y="5113207"/>
            <a:ext cx="2762404" cy="1553223"/>
          </a:xfrm>
          <a:prstGeom prst="rect">
            <a:avLst/>
          </a:prstGeom>
        </p:spPr>
      </p:pic>
      <p:sp>
        <p:nvSpPr>
          <p:cNvPr id="4" name="Rectangle 2">
            <a:extLst>
              <a:ext uri="{FF2B5EF4-FFF2-40B4-BE49-F238E27FC236}">
                <a16:creationId xmlns:a16="http://schemas.microsoft.com/office/drawing/2014/main" id="{DDFD97B5-0DE9-5272-0C1E-F87F71CF96A2}"/>
              </a:ext>
            </a:extLst>
          </p:cNvPr>
          <p:cNvSpPr>
            <a:spLocks noGrp="1" noChangeArrowheads="1"/>
          </p:cNvSpPr>
          <p:nvPr>
            <p:ph type="body" idx="1"/>
          </p:nvPr>
        </p:nvSpPr>
        <p:spPr bwMode="auto">
          <a:xfrm>
            <a:off x="550864" y="1347024"/>
            <a:ext cx="5554968"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 photograph showing a bank card on the device suggests possible involvement in suspicious or fraudulent financial activity, potentially linked to illegal transactions. The image metadata, including timestamps and hash values, helps confirm the authenticity and reliability of this evidence.</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An image of a public travel information board indicates the likely location of the device at the time the photo was taken, suggesting the suspect’s presence in that area. This aligns with the movement patterns identified during the investigation.</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 photograph of a train ticket, supported by timestamp and location metadata, directly connects the suspect’s digital data with their physical travel, confirming journeys to specific locations at key moments in the investigation.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SzPts val="4400"/>
              <a:buNone/>
            </a:pPr>
            <a:r>
              <a:rPr lang="en-US" sz="2500" b="1" i="1" u="sng"/>
              <a:t>Evidence  Interpretation </a:t>
            </a:r>
            <a:endParaRPr sz="2500" i="1" u="sng">
              <a:solidFill>
                <a:schemeClr val="dk1"/>
              </a:solidFill>
              <a:latin typeface="Calibri"/>
              <a:ea typeface="Calibri"/>
              <a:cs typeface="Calibri"/>
              <a:sym typeface="Calibri"/>
            </a:endParaRPr>
          </a:p>
        </p:txBody>
      </p:sp>
      <p:graphicFrame>
        <p:nvGraphicFramePr>
          <p:cNvPr id="149" name="Google Shape;149;p23"/>
          <p:cNvGraphicFramePr/>
          <p:nvPr/>
        </p:nvGraphicFramePr>
        <p:xfrm>
          <a:off x="256591" y="1091680"/>
          <a:ext cx="8630875" cy="5658890"/>
        </p:xfrm>
        <a:graphic>
          <a:graphicData uri="http://schemas.openxmlformats.org/drawingml/2006/table">
            <a:tbl>
              <a:tblPr>
                <a:noFill/>
                <a:tableStyleId>{1A9430E5-4FB6-4083-A5BF-F3472508A52E}</a:tableStyleId>
              </a:tblPr>
              <a:tblGrid>
                <a:gridCol w="1233775">
                  <a:extLst>
                    <a:ext uri="{9D8B030D-6E8A-4147-A177-3AD203B41FA5}">
                      <a16:colId xmlns:a16="http://schemas.microsoft.com/office/drawing/2014/main" val="20000"/>
                    </a:ext>
                  </a:extLst>
                </a:gridCol>
                <a:gridCol w="1232850">
                  <a:extLst>
                    <a:ext uri="{9D8B030D-6E8A-4147-A177-3AD203B41FA5}">
                      <a16:colId xmlns:a16="http://schemas.microsoft.com/office/drawing/2014/main" val="20001"/>
                    </a:ext>
                  </a:extLst>
                </a:gridCol>
                <a:gridCol w="1232850">
                  <a:extLst>
                    <a:ext uri="{9D8B030D-6E8A-4147-A177-3AD203B41FA5}">
                      <a16:colId xmlns:a16="http://schemas.microsoft.com/office/drawing/2014/main" val="20002"/>
                    </a:ext>
                  </a:extLst>
                </a:gridCol>
                <a:gridCol w="1232850">
                  <a:extLst>
                    <a:ext uri="{9D8B030D-6E8A-4147-A177-3AD203B41FA5}">
                      <a16:colId xmlns:a16="http://schemas.microsoft.com/office/drawing/2014/main" val="20003"/>
                    </a:ext>
                  </a:extLst>
                </a:gridCol>
                <a:gridCol w="1232850">
                  <a:extLst>
                    <a:ext uri="{9D8B030D-6E8A-4147-A177-3AD203B41FA5}">
                      <a16:colId xmlns:a16="http://schemas.microsoft.com/office/drawing/2014/main" val="20004"/>
                    </a:ext>
                  </a:extLst>
                </a:gridCol>
                <a:gridCol w="1232850">
                  <a:extLst>
                    <a:ext uri="{9D8B030D-6E8A-4147-A177-3AD203B41FA5}">
                      <a16:colId xmlns:a16="http://schemas.microsoft.com/office/drawing/2014/main" val="20005"/>
                    </a:ext>
                  </a:extLst>
                </a:gridCol>
                <a:gridCol w="1232850">
                  <a:extLst>
                    <a:ext uri="{9D8B030D-6E8A-4147-A177-3AD203B41FA5}">
                      <a16:colId xmlns:a16="http://schemas.microsoft.com/office/drawing/2014/main" val="20006"/>
                    </a:ext>
                  </a:extLst>
                </a:gridCol>
              </a:tblGrid>
              <a:tr h="352625">
                <a:tc>
                  <a:txBody>
                    <a:bodyPr/>
                    <a:lstStyle/>
                    <a:p>
                      <a:pPr marL="0" marR="0" lvl="0" indent="0" algn="just" rtl="0">
                        <a:lnSpc>
                          <a:spcPct val="150000"/>
                        </a:lnSpc>
                        <a:spcBef>
                          <a:spcPts val="0"/>
                        </a:spcBef>
                        <a:spcAft>
                          <a:spcPts val="0"/>
                        </a:spcAft>
                        <a:buNone/>
                      </a:pPr>
                      <a:r>
                        <a:rPr lang="en-US" sz="1000" u="none" strike="noStrike" cap="none"/>
                        <a:t>Event</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Timestamp</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Phone Model Checked</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Proof Used</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Interpretation</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Role of Suspect</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Motivation</a:t>
                      </a:r>
                      <a:endParaRPr sz="1000" u="none" strike="noStrike" cap="none">
                        <a:latin typeface="Arial"/>
                        <a:ea typeface="Arial"/>
                        <a:cs typeface="Arial"/>
                        <a:sym typeface="Arial"/>
                      </a:endParaRPr>
                    </a:p>
                  </a:txBody>
                  <a:tcPr marL="9450" marR="9450" marT="9450" marB="9450" anchor="b"/>
                </a:tc>
                <a:extLst>
                  <a:ext uri="{0D108BD9-81ED-4DB2-BD59-A6C34878D82A}">
                    <a16:rowId xmlns:a16="http://schemas.microsoft.com/office/drawing/2014/main" val="10000"/>
                  </a:ext>
                </a:extLst>
              </a:tr>
              <a:tr h="463325">
                <a:tc>
                  <a:txBody>
                    <a:bodyPr/>
                    <a:lstStyle/>
                    <a:p>
                      <a:pPr marL="0" marR="0" lvl="0" indent="0" algn="just" rtl="0">
                        <a:lnSpc>
                          <a:spcPct val="150000"/>
                        </a:lnSpc>
                        <a:spcBef>
                          <a:spcPts val="0"/>
                        </a:spcBef>
                        <a:spcAft>
                          <a:spcPts val="0"/>
                        </a:spcAft>
                        <a:buNone/>
                      </a:pPr>
                      <a:r>
                        <a:rPr lang="en-US" sz="1000" u="none" strike="noStrike" cap="none"/>
                        <a:t>Emma communicates with Joe (WhatsApp)</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2025-10-28 10:00</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Samsung SM-A137F Galaxy (Emma)</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WhatsApp logs from Emma's phone</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Emma first contacts Joe about the patent deal.</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Perpetrator</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Likely financial gain by selling stolen patent</a:t>
                      </a:r>
                      <a:endParaRPr sz="1000" u="none" strike="noStrike" cap="none">
                        <a:latin typeface="Arial"/>
                        <a:ea typeface="Arial"/>
                        <a:cs typeface="Arial"/>
                        <a:sym typeface="Arial"/>
                      </a:endParaRPr>
                    </a:p>
                  </a:txBody>
                  <a:tcPr marL="0" marR="0" marT="9450" marB="9450" anchor="b"/>
                </a:tc>
                <a:extLst>
                  <a:ext uri="{0D108BD9-81ED-4DB2-BD59-A6C34878D82A}">
                    <a16:rowId xmlns:a16="http://schemas.microsoft.com/office/drawing/2014/main" val="10001"/>
                  </a:ext>
                </a:extLst>
              </a:tr>
              <a:tr h="684725">
                <a:tc>
                  <a:txBody>
                    <a:bodyPr/>
                    <a:lstStyle/>
                    <a:p>
                      <a:pPr marL="0" marR="0" lvl="0" indent="0" algn="just" rtl="0">
                        <a:lnSpc>
                          <a:spcPct val="150000"/>
                        </a:lnSpc>
                        <a:spcBef>
                          <a:spcPts val="0"/>
                        </a:spcBef>
                        <a:spcAft>
                          <a:spcPts val="0"/>
                        </a:spcAft>
                        <a:buNone/>
                      </a:pPr>
                      <a:r>
                        <a:rPr lang="en-US" sz="1000" u="none" strike="noStrike" cap="none"/>
                        <a:t>Joe confirms receipt of files from Emma</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2025-10-28 11:00</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Joe's Smartphone</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WhatsApp logs from Joe's phone</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Joe confirms receipt of the patent files and prepares for transfer.</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Intermediary</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Facilitating transfer for personal or financial gain</a:t>
                      </a:r>
                      <a:endParaRPr sz="1000" u="none" strike="noStrike" cap="none">
                        <a:latin typeface="Arial"/>
                        <a:ea typeface="Arial"/>
                        <a:cs typeface="Arial"/>
                        <a:sym typeface="Arial"/>
                      </a:endParaRPr>
                    </a:p>
                  </a:txBody>
                  <a:tcPr marL="0" marR="0" marT="9450" marB="9450" anchor="b"/>
                </a:tc>
                <a:extLst>
                  <a:ext uri="{0D108BD9-81ED-4DB2-BD59-A6C34878D82A}">
                    <a16:rowId xmlns:a16="http://schemas.microsoft.com/office/drawing/2014/main" val="10002"/>
                  </a:ext>
                </a:extLst>
              </a:tr>
              <a:tr h="1016850">
                <a:tc>
                  <a:txBody>
                    <a:bodyPr/>
                    <a:lstStyle/>
                    <a:p>
                      <a:pPr marL="0" marR="0" lvl="0" indent="0" algn="just" rtl="0">
                        <a:lnSpc>
                          <a:spcPct val="150000"/>
                        </a:lnSpc>
                        <a:spcBef>
                          <a:spcPts val="0"/>
                        </a:spcBef>
                        <a:spcAft>
                          <a:spcPts val="0"/>
                        </a:spcAft>
                        <a:buNone/>
                      </a:pPr>
                      <a:r>
                        <a:rPr lang="en-US" sz="1000" u="none" strike="noStrike" cap="none"/>
                        <a:t>Emma modifies patent files on her phone</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2025-10-28 12:00</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Samsung SM-A137F Galaxy (Emma)</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File metadata (Emma's phone)</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Emma modifies patent files on her phone, preparing them for illegal transfer.</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Perpetrator</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Preparing files for sale to NexGen Circuits</a:t>
                      </a:r>
                      <a:endParaRPr sz="1000" u="none" strike="noStrike" cap="none">
                        <a:latin typeface="Arial"/>
                        <a:ea typeface="Arial"/>
                        <a:cs typeface="Arial"/>
                        <a:sym typeface="Arial"/>
                      </a:endParaRPr>
                    </a:p>
                  </a:txBody>
                  <a:tcPr marL="0" marR="0" marT="9450" marB="9450" anchor="b"/>
                </a:tc>
                <a:extLst>
                  <a:ext uri="{0D108BD9-81ED-4DB2-BD59-A6C34878D82A}">
                    <a16:rowId xmlns:a16="http://schemas.microsoft.com/office/drawing/2014/main" val="10003"/>
                  </a:ext>
                </a:extLst>
              </a:tr>
              <a:tr h="906150">
                <a:tc>
                  <a:txBody>
                    <a:bodyPr/>
                    <a:lstStyle/>
                    <a:p>
                      <a:pPr marL="0" marR="0" lvl="0" indent="0" algn="just" rtl="0">
                        <a:lnSpc>
                          <a:spcPct val="150000"/>
                        </a:lnSpc>
                        <a:spcBef>
                          <a:spcPts val="0"/>
                        </a:spcBef>
                        <a:spcAft>
                          <a:spcPts val="0"/>
                        </a:spcAft>
                        <a:buNone/>
                      </a:pPr>
                      <a:r>
                        <a:rPr lang="en-US" sz="1000" u="none" strike="noStrike" cap="none"/>
                        <a:t>Joe coordinates with Norman for transfer</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2025-10-28 13:00</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Joe's Smartphone</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WhatsApp logs from Joe's phone</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Joe coordinates with Norman to confirm the final details for the transfer.</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Intermediary</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Facilitating the final stage of transfer</a:t>
                      </a:r>
                      <a:endParaRPr sz="1000" u="none" strike="noStrike" cap="none">
                        <a:latin typeface="Arial"/>
                        <a:ea typeface="Arial"/>
                        <a:cs typeface="Arial"/>
                        <a:sym typeface="Arial"/>
                      </a:endParaRPr>
                    </a:p>
                  </a:txBody>
                  <a:tcPr marL="0" marR="0" marT="9450" marB="9450" anchor="b"/>
                </a:tc>
                <a:extLst>
                  <a:ext uri="{0D108BD9-81ED-4DB2-BD59-A6C34878D82A}">
                    <a16:rowId xmlns:a16="http://schemas.microsoft.com/office/drawing/2014/main" val="10004"/>
                  </a:ext>
                </a:extLst>
              </a:tr>
              <a:tr h="795450">
                <a:tc>
                  <a:txBody>
                    <a:bodyPr/>
                    <a:lstStyle/>
                    <a:p>
                      <a:pPr marL="0" marR="0" lvl="0" indent="0" algn="just" rtl="0">
                        <a:lnSpc>
                          <a:spcPct val="150000"/>
                        </a:lnSpc>
                        <a:spcBef>
                          <a:spcPts val="0"/>
                        </a:spcBef>
                        <a:spcAft>
                          <a:spcPts val="0"/>
                        </a:spcAft>
                        <a:buNone/>
                      </a:pPr>
                      <a:r>
                        <a:rPr lang="en-US" sz="1000" u="none" strike="noStrike" cap="none"/>
                        <a:t>Norman confirms receipt of files from Joe</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2025-10-28 14:00</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Nokia C2 2nd Edition (Norman)</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Email logs from Norman's phone</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Norman receives the files and confirms acquisition of the stolen patent.</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Buyer</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Acquiring stolen patent for use by NexGen Circuits</a:t>
                      </a:r>
                      <a:endParaRPr sz="1000" u="none" strike="noStrike" cap="none">
                        <a:latin typeface="Arial"/>
                        <a:ea typeface="Arial"/>
                        <a:cs typeface="Arial"/>
                        <a:sym typeface="Arial"/>
                      </a:endParaRPr>
                    </a:p>
                  </a:txBody>
                  <a:tcPr marL="0" marR="0" marT="9450" marB="9450" anchor="b"/>
                </a:tc>
                <a:extLst>
                  <a:ext uri="{0D108BD9-81ED-4DB2-BD59-A6C34878D82A}">
                    <a16:rowId xmlns:a16="http://schemas.microsoft.com/office/drawing/2014/main" val="10005"/>
                  </a:ext>
                </a:extLst>
              </a:tr>
              <a:tr h="684725">
                <a:tc>
                  <a:txBody>
                    <a:bodyPr/>
                    <a:lstStyle/>
                    <a:p>
                      <a:pPr marL="0" marR="0" lvl="0" indent="0" algn="just" rtl="0">
                        <a:lnSpc>
                          <a:spcPct val="150000"/>
                        </a:lnSpc>
                        <a:spcBef>
                          <a:spcPts val="0"/>
                        </a:spcBef>
                        <a:spcAft>
                          <a:spcPts val="0"/>
                        </a:spcAft>
                        <a:buNone/>
                      </a:pPr>
                      <a:r>
                        <a:rPr lang="en-US" sz="1000" u="none" strike="noStrike" cap="none"/>
                        <a:t>Emma confirms patent transfer to Norman (Email)</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2025-10-28 15:00</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Samsung SM-A137F Galaxy (Emma)</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Email logs from Emma's phone</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Emma confirms the transfer is complete and payment will follow.</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Perpetrator</a:t>
                      </a:r>
                      <a:endParaRPr sz="1000" u="none" strike="noStrike" cap="none">
                        <a:latin typeface="Arial"/>
                        <a:ea typeface="Arial"/>
                        <a:cs typeface="Arial"/>
                        <a:sym typeface="Arial"/>
                      </a:endParaRPr>
                    </a:p>
                  </a:txBody>
                  <a:tcPr marL="9450" marR="9450" marT="9450" marB="9450" anchor="b"/>
                </a:tc>
                <a:tc>
                  <a:txBody>
                    <a:bodyPr/>
                    <a:lstStyle/>
                    <a:p>
                      <a:pPr marL="0" marR="0" lvl="0" indent="0" algn="just" rtl="0">
                        <a:lnSpc>
                          <a:spcPct val="150000"/>
                        </a:lnSpc>
                        <a:spcBef>
                          <a:spcPts val="0"/>
                        </a:spcBef>
                        <a:spcAft>
                          <a:spcPts val="0"/>
                        </a:spcAft>
                        <a:buNone/>
                      </a:pPr>
                      <a:r>
                        <a:rPr lang="en-US" sz="1000" u="none" strike="noStrike" cap="none"/>
                        <a:t>Confirming completion of illegal transfer</a:t>
                      </a:r>
                      <a:endParaRPr sz="1000" u="none" strike="noStrike" cap="none">
                        <a:latin typeface="Arial"/>
                        <a:ea typeface="Arial"/>
                        <a:cs typeface="Arial"/>
                        <a:sym typeface="Arial"/>
                      </a:endParaRPr>
                    </a:p>
                  </a:txBody>
                  <a:tcPr marL="0" marR="0" marT="9450" marB="9450" anchor="b"/>
                </a:tc>
                <a:extLst>
                  <a:ext uri="{0D108BD9-81ED-4DB2-BD59-A6C34878D82A}">
                    <a16:rowId xmlns:a16="http://schemas.microsoft.com/office/drawing/2014/main" val="10006"/>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24"/>
          <p:cNvSpPr txBox="1">
            <a:spLocks noGrp="1"/>
          </p:cNvSpPr>
          <p:nvPr>
            <p:ph type="title"/>
          </p:nvPr>
        </p:nvSpPr>
        <p:spPr>
          <a:xfrm>
            <a:off x="457200" y="16048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1800"/>
              <a:buNone/>
            </a:pPr>
            <a:r>
              <a:rPr lang="en-US" sz="2500" b="1" i="1" u="sng"/>
              <a:t>File Metadata Analysis</a:t>
            </a:r>
            <a:endParaRPr sz="2500" i="1" u="sng"/>
          </a:p>
        </p:txBody>
      </p:sp>
      <p:sp>
        <p:nvSpPr>
          <p:cNvPr id="155" name="Google Shape;155;p24"/>
          <p:cNvSpPr txBox="1">
            <a:spLocks noGrp="1"/>
          </p:cNvSpPr>
          <p:nvPr>
            <p:ph type="body" idx="1"/>
          </p:nvPr>
        </p:nvSpPr>
        <p:spPr>
          <a:xfrm>
            <a:off x="149300" y="972500"/>
            <a:ext cx="8892000" cy="5097600"/>
          </a:xfrm>
          <a:prstGeom prst="rect">
            <a:avLst/>
          </a:prstGeom>
          <a:noFill/>
          <a:ln>
            <a:noFill/>
          </a:ln>
        </p:spPr>
        <p:txBody>
          <a:bodyPr spcFirstLastPara="1" wrap="square" lIns="91425" tIns="45700" rIns="91425" bIns="45700" anchor="t" anchorCtr="0">
            <a:noAutofit/>
          </a:bodyPr>
          <a:lstStyle/>
          <a:p>
            <a:r>
              <a:rPr lang="en-US" sz="2400" dirty="0"/>
              <a:t>Patent files were created, accessed, and modified in early May 2025, indicating preparation for an illegal transfer</a:t>
            </a:r>
          </a:p>
          <a:p>
            <a:r>
              <a:rPr lang="en-US" sz="2400" dirty="0"/>
              <a:t>Files were altered before being sent, showing deliberate action</a:t>
            </a:r>
          </a:p>
          <a:p>
            <a:r>
              <a:rPr lang="en-US" sz="2400" dirty="0"/>
              <a:t>WhatsApp messages directly confirm the theft and each suspect’s role</a:t>
            </a:r>
          </a:p>
          <a:p>
            <a:pPr lvl="1"/>
            <a:r>
              <a:rPr lang="en-US" sz="2000" dirty="0"/>
              <a:t>Emma initiated and sent the files</a:t>
            </a:r>
          </a:p>
          <a:p>
            <a:pPr lvl="1"/>
            <a:r>
              <a:rPr lang="en-US" sz="2000" dirty="0"/>
              <a:t>Joe acted as the intermediary</a:t>
            </a:r>
          </a:p>
          <a:p>
            <a:pPr lvl="1"/>
            <a:r>
              <a:rPr lang="en-US" sz="2000" dirty="0"/>
              <a:t>Norman was ready to purchase the stolen patent</a:t>
            </a:r>
          </a:p>
          <a:p>
            <a:r>
              <a:rPr lang="en-US" sz="2400" b="1" dirty="0"/>
              <a:t>Timeline:</a:t>
            </a:r>
            <a:endParaRPr lang="en-US" sz="2400" dirty="0"/>
          </a:p>
          <a:p>
            <a:r>
              <a:rPr lang="en-US" sz="2400" b="1" dirty="0"/>
              <a:t>Early May 2025:</a:t>
            </a:r>
            <a:r>
              <a:rPr lang="en-US" sz="2400" dirty="0"/>
              <a:t> Patent files prepared and modified</a:t>
            </a:r>
          </a:p>
          <a:p>
            <a:r>
              <a:rPr lang="en-US" sz="2400" b="1" dirty="0"/>
              <a:t>May 5, 2025:</a:t>
            </a:r>
            <a:r>
              <a:rPr lang="en-US" sz="2400" dirty="0"/>
              <a:t> Emma sends files and arranges the deal</a:t>
            </a:r>
          </a:p>
          <a:p>
            <a:r>
              <a:rPr lang="en-US" sz="2400" b="1" dirty="0"/>
              <a:t>May 7, 2025:</a:t>
            </a:r>
            <a:r>
              <a:rPr lang="en-US" sz="2400" dirty="0"/>
              <a:t> Joe confirms receipt and payment readiness</a:t>
            </a:r>
          </a:p>
          <a:p>
            <a:pPr marL="0" lvl="0" indent="0" algn="l" rtl="0">
              <a:lnSpc>
                <a:spcPct val="100000"/>
              </a:lnSpc>
              <a:spcBef>
                <a:spcPts val="360"/>
              </a:spcBef>
              <a:spcAft>
                <a:spcPts val="0"/>
              </a:spcAft>
              <a:buNone/>
            </a:pPr>
            <a:br>
              <a:rPr lang="en-US" sz="1800" dirty="0"/>
            </a:br>
            <a:endParaRPr sz="1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2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1800"/>
              <a:buNone/>
            </a:pPr>
            <a:r>
              <a:rPr lang="en-US" sz="2500" b="1" i="1" u="sng"/>
              <a:t>Conclusion &amp; Recommendations</a:t>
            </a:r>
            <a:endParaRPr sz="2500" i="1" u="sng"/>
          </a:p>
        </p:txBody>
      </p:sp>
      <p:sp>
        <p:nvSpPr>
          <p:cNvPr id="161" name="Google Shape;161;p25"/>
          <p:cNvSpPr txBox="1">
            <a:spLocks noGrp="1"/>
          </p:cNvSpPr>
          <p:nvPr>
            <p:ph type="body" idx="1"/>
          </p:nvPr>
        </p:nvSpPr>
        <p:spPr>
          <a:xfrm>
            <a:off x="457200" y="1600200"/>
            <a:ext cx="8113776" cy="4525963"/>
          </a:xfrm>
          <a:prstGeom prst="rect">
            <a:avLst/>
          </a:prstGeom>
          <a:noFill/>
          <a:ln>
            <a:noFill/>
          </a:ln>
        </p:spPr>
        <p:txBody>
          <a:bodyPr spcFirstLastPara="1" wrap="square" lIns="91425" tIns="45700" rIns="91425" bIns="45700" anchor="t" anchorCtr="0">
            <a:noAutofit/>
          </a:bodyPr>
          <a:lstStyle/>
          <a:p>
            <a:pPr marL="0" lvl="0" indent="0" algn="just" rtl="0">
              <a:lnSpc>
                <a:spcPct val="100000"/>
              </a:lnSpc>
              <a:spcBef>
                <a:spcPts val="0"/>
              </a:spcBef>
              <a:spcAft>
                <a:spcPts val="0"/>
              </a:spcAft>
              <a:buClr>
                <a:schemeClr val="dk1"/>
              </a:buClr>
              <a:buSzPts val="1100"/>
              <a:buNone/>
            </a:pPr>
            <a:r>
              <a:rPr lang="en-US" sz="1800" dirty="0"/>
              <a:t>The investigation confirmed that Joe orchestrated the theft of the patent, with Emma acting as the intermediary and Norman as the buyer. Communication logs, file metadata, and other digital evidence supported the claims of corporate espionage. The timeline reconstruction and corroborating evidence from the forensic analysis made the case strong, implicating all three suspects in the theft of Quantum Tech's intellectual property.</a:t>
            </a:r>
            <a:endParaRPr sz="1800" dirty="0"/>
          </a:p>
          <a:p>
            <a:pPr marL="0" lvl="0" indent="0" algn="just" rtl="0">
              <a:lnSpc>
                <a:spcPct val="100000"/>
              </a:lnSpc>
              <a:spcBef>
                <a:spcPts val="0"/>
              </a:spcBef>
              <a:spcAft>
                <a:spcPts val="0"/>
              </a:spcAft>
              <a:buClr>
                <a:schemeClr val="dk1"/>
              </a:buClr>
              <a:buSzPts val="1100"/>
              <a:buNone/>
            </a:pPr>
            <a:r>
              <a:rPr lang="en-US" sz="1800" b="1" dirty="0"/>
              <a:t>Recommendation</a:t>
            </a:r>
            <a:endParaRPr sz="1800" b="1" dirty="0"/>
          </a:p>
          <a:p>
            <a:pPr marL="457200" lvl="0" indent="-342900" algn="just" rtl="0">
              <a:spcBef>
                <a:spcPts val="360"/>
              </a:spcBef>
              <a:spcAft>
                <a:spcPts val="0"/>
              </a:spcAft>
              <a:buSzPts val="1800"/>
              <a:buChar char="•"/>
            </a:pPr>
            <a:r>
              <a:rPr lang="en-US" sz="1800" b="1" dirty="0"/>
              <a:t>For Quantum Tech</a:t>
            </a:r>
            <a:r>
              <a:rPr lang="en-US" sz="1800" dirty="0"/>
              <a:t>: Enhance cybersecurity measures, implement better employee monitoring, and conduct regular audits to protect sensitive data.</a:t>
            </a:r>
            <a:endParaRPr sz="3200" dirty="0"/>
          </a:p>
          <a:p>
            <a:pPr marL="114300" lvl="0" indent="0" algn="just" rtl="0">
              <a:spcBef>
                <a:spcPts val="360"/>
              </a:spcBef>
              <a:spcAft>
                <a:spcPts val="0"/>
              </a:spcAft>
              <a:buClr>
                <a:schemeClr val="dk1"/>
              </a:buClr>
              <a:buSzPts val="1800"/>
              <a:buFont typeface="Arial"/>
              <a:buNone/>
            </a:pPr>
            <a:endParaRPr sz="1800" dirty="0"/>
          </a:p>
          <a:p>
            <a:pPr marL="457200" lvl="0" indent="-342900" algn="just" rtl="0">
              <a:spcBef>
                <a:spcPts val="360"/>
              </a:spcBef>
              <a:spcAft>
                <a:spcPts val="0"/>
              </a:spcAft>
              <a:buSzPts val="1800"/>
              <a:buChar char="•"/>
            </a:pPr>
            <a:r>
              <a:rPr lang="en-US" sz="1800" b="1" dirty="0"/>
              <a:t>For Law Enforcement</a:t>
            </a:r>
            <a:r>
              <a:rPr lang="en-US" sz="1800" dirty="0"/>
              <a:t>: Continue investigating Vanessa's potential involvement and proceed with charges against Emma, Joe, and Norman based on the digital evidence.</a:t>
            </a:r>
            <a:endParaRPr sz="3200" dirty="0"/>
          </a:p>
          <a:p>
            <a:pPr marL="0" lvl="0" indent="0" algn="just" rtl="0">
              <a:lnSpc>
                <a:spcPct val="100000"/>
              </a:lnSpc>
              <a:spcBef>
                <a:spcPts val="0"/>
              </a:spcBef>
              <a:spcAft>
                <a:spcPts val="0"/>
              </a:spcAft>
              <a:buClr>
                <a:schemeClr val="dk1"/>
              </a:buClr>
              <a:buSzPts val="1100"/>
              <a:buNone/>
            </a:pPr>
            <a:endParaRPr sz="1800" dirty="0"/>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TotalTime>
  <Words>1351</Words>
  <Application>Microsoft Office PowerPoint</Application>
  <PresentationFormat>On-screen Show (4:3)</PresentationFormat>
  <Paragraphs>113</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Poppins</vt:lpstr>
      <vt:lpstr>Calibri</vt:lpstr>
      <vt:lpstr>Arial</vt:lpstr>
      <vt:lpstr>Office Theme</vt:lpstr>
      <vt:lpstr>PowerPoint Presentation</vt:lpstr>
      <vt:lpstr>Introduction and Background</vt:lpstr>
      <vt:lpstr>Chain of Custody</vt:lpstr>
      <vt:lpstr>Evidence Acquisition: Communication Logs</vt:lpstr>
      <vt:lpstr>Joe’s Involvement – Primary Perpetrator </vt:lpstr>
      <vt:lpstr>Emma’s Role – Intermediary </vt:lpstr>
      <vt:lpstr>Norman’s Role – The Buyer </vt:lpstr>
      <vt:lpstr>Evidence  Interpretation </vt:lpstr>
      <vt:lpstr>Evidence  Interpretation </vt:lpstr>
      <vt:lpstr>File Metadata Analysis</vt:lpstr>
      <vt:lpstr>Conclusion &amp; Recommendations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het oza</cp:lastModifiedBy>
  <cp:revision>5</cp:revision>
  <dcterms:modified xsi:type="dcterms:W3CDTF">2025-12-17T22:29:26Z</dcterms:modified>
</cp:coreProperties>
</file>