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diagrams/data1.xml" ContentType="application/vnd.openxmlformats-officedocument.drawingml.diagramData+xml"/>
  <Override PartName="/ppt/diagrams/data2.xml" ContentType="application/vnd.openxmlformats-officedocument.drawingml.diagramData+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6.xml" ContentType="application/vnd.openxmlformats-officedocument.presentationml.notesSlide+xml"/>
  <Override PartName="/ppt/notesSlides/notesSlide38.xml" ContentType="application/vnd.openxmlformats-officedocument.presentationml.notesSlide+xml"/>
  <Override PartName="/ppt/notesSlides/notesSlide37.xml" ContentType="application/vnd.openxmlformats-officedocument.presentationml.notesSlide+xml"/>
  <Override PartName="/ppt/notesSlides/notesSlide39.xml" ContentType="application/vnd.openxmlformats-officedocument.presentationml.notesSlide+xml"/>
  <Override PartName="/ppt/notesSlides/notesSlide35.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8.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3.xml" ContentType="application/vnd.openxmlformats-officedocument.theme+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0" r:id="rId1"/>
    <p:sldMasterId id="2147484043" r:id="rId2"/>
  </p:sldMasterIdLst>
  <p:notesMasterIdLst>
    <p:notesMasterId r:id="rId58"/>
  </p:notesMasterIdLst>
  <p:sldIdLst>
    <p:sldId id="422" r:id="rId3"/>
    <p:sldId id="258" r:id="rId4"/>
    <p:sldId id="424" r:id="rId5"/>
    <p:sldId id="425" r:id="rId6"/>
    <p:sldId id="426" r:id="rId7"/>
    <p:sldId id="429" r:id="rId8"/>
    <p:sldId id="430" r:id="rId9"/>
    <p:sldId id="433" r:id="rId10"/>
    <p:sldId id="434" r:id="rId11"/>
    <p:sldId id="435" r:id="rId12"/>
    <p:sldId id="436" r:id="rId13"/>
    <p:sldId id="438" r:id="rId14"/>
    <p:sldId id="440" r:id="rId15"/>
    <p:sldId id="441" r:id="rId16"/>
    <p:sldId id="443" r:id="rId17"/>
    <p:sldId id="444" r:id="rId18"/>
    <p:sldId id="454" r:id="rId19"/>
    <p:sldId id="455" r:id="rId20"/>
    <p:sldId id="457" r:id="rId21"/>
    <p:sldId id="458" r:id="rId22"/>
    <p:sldId id="459" r:id="rId23"/>
    <p:sldId id="492" r:id="rId24"/>
    <p:sldId id="461" r:id="rId25"/>
    <p:sldId id="464" r:id="rId26"/>
    <p:sldId id="465" r:id="rId27"/>
    <p:sldId id="466" r:id="rId28"/>
    <p:sldId id="467" r:id="rId29"/>
    <p:sldId id="493" r:id="rId30"/>
    <p:sldId id="469" r:id="rId31"/>
    <p:sldId id="470" r:id="rId32"/>
    <p:sldId id="471" r:id="rId33"/>
    <p:sldId id="472" r:id="rId34"/>
    <p:sldId id="494" r:id="rId35"/>
    <p:sldId id="474" r:id="rId36"/>
    <p:sldId id="476" r:id="rId37"/>
    <p:sldId id="477" r:id="rId38"/>
    <p:sldId id="478" r:id="rId39"/>
    <p:sldId id="479" r:id="rId40"/>
    <p:sldId id="495" r:id="rId41"/>
    <p:sldId id="483" r:id="rId42"/>
    <p:sldId id="484" r:id="rId43"/>
    <p:sldId id="486" r:id="rId44"/>
    <p:sldId id="487" r:id="rId45"/>
    <p:sldId id="489" r:id="rId46"/>
    <p:sldId id="490" r:id="rId47"/>
    <p:sldId id="491" r:id="rId48"/>
    <p:sldId id="453" r:id="rId49"/>
    <p:sldId id="452" r:id="rId50"/>
    <p:sldId id="451" r:id="rId51"/>
    <p:sldId id="450" r:id="rId52"/>
    <p:sldId id="449" r:id="rId53"/>
    <p:sldId id="448" r:id="rId54"/>
    <p:sldId id="447" r:id="rId55"/>
    <p:sldId id="446" r:id="rId56"/>
    <p:sldId id="445" r:id="rId57"/>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0000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2" autoAdjust="0"/>
    <p:restoredTop sz="35492" autoAdjust="0"/>
  </p:normalViewPr>
  <p:slideViewPr>
    <p:cSldViewPr>
      <p:cViewPr varScale="1">
        <p:scale>
          <a:sx n="39" d="100"/>
          <a:sy n="39" d="100"/>
        </p:scale>
        <p:origin x="3438"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customXml" Target="../customXml/item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theme" Target="theme/theme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customXml" Target="../customXml/item2.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viewProps" Target="viewProps.xml"/><Relationship Id="rId65" Type="http://schemas.openxmlformats.org/officeDocument/2006/relationships/customXml" Target="../customXml/item3.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D711C8-92EB-4C77-B30C-E66FD004B1E7}" type="doc">
      <dgm:prSet loTypeId="urn:microsoft.com/office/officeart/2005/8/layout/radial1" loCatId="cycle" qsTypeId="urn:microsoft.com/office/officeart/2005/8/quickstyle/simple1" qsCatId="simple" csTypeId="urn:microsoft.com/office/officeart/2005/8/colors/colorful3" csCatId="colorful" phldr="1"/>
      <dgm:spPr/>
      <dgm:t>
        <a:bodyPr/>
        <a:lstStyle/>
        <a:p>
          <a:endParaRPr lang="en-GB"/>
        </a:p>
      </dgm:t>
    </dgm:pt>
    <dgm:pt modelId="{BB64FC2C-30C3-4DF3-8497-6CFCB315B510}">
      <dgm:prSet phldrT="[Text]" custT="1"/>
      <dgm:spPr/>
      <dgm:t>
        <a:bodyPr/>
        <a:lstStyle/>
        <a:p>
          <a:pPr algn="ctr"/>
          <a:r>
            <a:rPr lang="en-GB" sz="2000" dirty="0">
              <a:latin typeface="Arial" panose="020B0604020202020204" pitchFamily="34" charset="0"/>
              <a:cs typeface="Arial" panose="020B0604020202020204" pitchFamily="34" charset="0"/>
            </a:rPr>
            <a:t>Inclusion</a:t>
          </a:r>
        </a:p>
      </dgm:t>
    </dgm:pt>
    <dgm:pt modelId="{6DCBF5BB-1827-4F8F-B23E-70B080116F72}" type="parTrans" cxnId="{B1CA89DF-40A7-40E5-9FE6-3E8B3994F40F}">
      <dgm:prSet/>
      <dgm:spPr/>
      <dgm:t>
        <a:bodyPr/>
        <a:lstStyle/>
        <a:p>
          <a:pPr algn="ctr"/>
          <a:endParaRPr lang="en-GB"/>
        </a:p>
      </dgm:t>
    </dgm:pt>
    <dgm:pt modelId="{1A9B552B-33B8-45CC-97AC-B138C6119A23}" type="sibTrans" cxnId="{B1CA89DF-40A7-40E5-9FE6-3E8B3994F40F}">
      <dgm:prSet/>
      <dgm:spPr/>
      <dgm:t>
        <a:bodyPr/>
        <a:lstStyle/>
        <a:p>
          <a:pPr algn="ctr"/>
          <a:endParaRPr lang="en-GB"/>
        </a:p>
      </dgm:t>
    </dgm:pt>
    <dgm:pt modelId="{65147ADE-F262-4019-AF06-CFA3BFC48E7F}">
      <dgm:prSet phldrT="[Text]"/>
      <dgm:spPr/>
      <dgm:t>
        <a:bodyPr/>
        <a:lstStyle/>
        <a:p>
          <a:pPr algn="ctr"/>
          <a:r>
            <a:rPr lang="en-GB" dirty="0">
              <a:latin typeface="Arial" panose="020B0604020202020204" pitchFamily="34" charset="0"/>
              <a:cs typeface="Arial" panose="020B0604020202020204" pitchFamily="34" charset="0"/>
            </a:rPr>
            <a:t>Diversity</a:t>
          </a:r>
        </a:p>
      </dgm:t>
    </dgm:pt>
    <dgm:pt modelId="{D2DB3189-F75E-4B8B-BF31-0BB758A5DFC4}" type="parTrans" cxnId="{5B4FC3AD-006C-4909-89A9-6551D54FFEE6}">
      <dgm:prSet/>
      <dgm:spPr/>
      <dgm:t>
        <a:bodyPr/>
        <a:lstStyle/>
        <a:p>
          <a:pPr algn="ctr"/>
          <a:endParaRPr lang="en-GB"/>
        </a:p>
      </dgm:t>
    </dgm:pt>
    <dgm:pt modelId="{62794238-DD5C-4900-84C4-844341A9F9CD}" type="sibTrans" cxnId="{5B4FC3AD-006C-4909-89A9-6551D54FFEE6}">
      <dgm:prSet/>
      <dgm:spPr/>
      <dgm:t>
        <a:bodyPr/>
        <a:lstStyle/>
        <a:p>
          <a:pPr algn="ctr"/>
          <a:endParaRPr lang="en-GB"/>
        </a:p>
      </dgm:t>
    </dgm:pt>
    <dgm:pt modelId="{D48B82DC-C41F-437E-8910-BD1BD857BCAC}">
      <dgm:prSet phldrT="[Text]"/>
      <dgm:spPr/>
      <dgm:t>
        <a:bodyPr/>
        <a:lstStyle/>
        <a:p>
          <a:pPr algn="ctr"/>
          <a:r>
            <a:rPr lang="en-GB" dirty="0">
              <a:latin typeface="Arial" panose="020B0604020202020204" pitchFamily="34" charset="0"/>
              <a:cs typeface="Arial" panose="020B0604020202020204" pitchFamily="34" charset="0"/>
            </a:rPr>
            <a:t>Removing barriers</a:t>
          </a:r>
        </a:p>
      </dgm:t>
    </dgm:pt>
    <dgm:pt modelId="{B0C5F998-CF12-426F-BD79-31E38774B096}" type="parTrans" cxnId="{C66C7CC6-CE81-430D-90B7-3EE9C8888A5C}">
      <dgm:prSet/>
      <dgm:spPr/>
      <dgm:t>
        <a:bodyPr/>
        <a:lstStyle/>
        <a:p>
          <a:pPr algn="ctr"/>
          <a:endParaRPr lang="en-GB"/>
        </a:p>
      </dgm:t>
    </dgm:pt>
    <dgm:pt modelId="{7B13B43B-3F79-4009-A040-43DB2A45E548}" type="sibTrans" cxnId="{C66C7CC6-CE81-430D-90B7-3EE9C8888A5C}">
      <dgm:prSet/>
      <dgm:spPr/>
      <dgm:t>
        <a:bodyPr/>
        <a:lstStyle/>
        <a:p>
          <a:pPr algn="ctr"/>
          <a:endParaRPr lang="en-GB"/>
        </a:p>
      </dgm:t>
    </dgm:pt>
    <dgm:pt modelId="{84D49A30-CAEB-4B26-A0FA-A3DCD40F8F00}">
      <dgm:prSet phldrT="[Text]"/>
      <dgm:spPr/>
      <dgm:t>
        <a:bodyPr/>
        <a:lstStyle/>
        <a:p>
          <a:pPr algn="ctr"/>
          <a:r>
            <a:rPr lang="en-GB" dirty="0">
              <a:latin typeface="Arial" panose="020B0604020202020204" pitchFamily="34" charset="0"/>
              <a:cs typeface="Arial" panose="020B0604020202020204" pitchFamily="34" charset="0"/>
            </a:rPr>
            <a:t>Overcoming exclusion</a:t>
          </a:r>
        </a:p>
      </dgm:t>
    </dgm:pt>
    <dgm:pt modelId="{6DCEF46F-41AF-4C68-A941-B9944B895185}" type="parTrans" cxnId="{B255364A-2A8D-4836-B3CC-CEF78E23BF5F}">
      <dgm:prSet/>
      <dgm:spPr/>
      <dgm:t>
        <a:bodyPr/>
        <a:lstStyle/>
        <a:p>
          <a:pPr algn="ctr"/>
          <a:endParaRPr lang="en-GB"/>
        </a:p>
      </dgm:t>
    </dgm:pt>
    <dgm:pt modelId="{F910A369-5C52-41B0-A2DC-EF7311654BCA}" type="sibTrans" cxnId="{B255364A-2A8D-4836-B3CC-CEF78E23BF5F}">
      <dgm:prSet/>
      <dgm:spPr/>
      <dgm:t>
        <a:bodyPr/>
        <a:lstStyle/>
        <a:p>
          <a:pPr algn="ctr"/>
          <a:endParaRPr lang="en-GB"/>
        </a:p>
      </dgm:t>
    </dgm:pt>
    <dgm:pt modelId="{F7F4966A-3A66-42A4-936E-D09CD319F145}">
      <dgm:prSet phldrT="[Text]" custT="1"/>
      <dgm:spPr/>
      <dgm:t>
        <a:bodyPr/>
        <a:lstStyle/>
        <a:p>
          <a:pPr algn="ctr"/>
          <a:r>
            <a:rPr lang="en-GB" sz="1000" dirty="0">
              <a:latin typeface="Arial" panose="020B0604020202020204" pitchFamily="34" charset="0"/>
              <a:cs typeface="Arial" panose="020B0604020202020204" pitchFamily="34" charset="0"/>
            </a:rPr>
            <a:t>Increase participation</a:t>
          </a:r>
        </a:p>
      </dgm:t>
    </dgm:pt>
    <dgm:pt modelId="{AD1304FF-20A8-4746-BCEC-F7AAF7FB9BCB}" type="parTrans" cxnId="{B21CCE91-5991-4959-9C58-D94F3309C3A1}">
      <dgm:prSet/>
      <dgm:spPr/>
      <dgm:t>
        <a:bodyPr/>
        <a:lstStyle/>
        <a:p>
          <a:pPr algn="ctr"/>
          <a:endParaRPr lang="en-GB"/>
        </a:p>
      </dgm:t>
    </dgm:pt>
    <dgm:pt modelId="{889F5077-934C-4338-96A4-D38593A77F99}" type="sibTrans" cxnId="{B21CCE91-5991-4959-9C58-D94F3309C3A1}">
      <dgm:prSet/>
      <dgm:spPr/>
      <dgm:t>
        <a:bodyPr/>
        <a:lstStyle/>
        <a:p>
          <a:pPr algn="ctr"/>
          <a:endParaRPr lang="en-GB"/>
        </a:p>
      </dgm:t>
    </dgm:pt>
    <dgm:pt modelId="{C6E19818-4924-44E7-8FBE-7EBD4684A7D9}">
      <dgm:prSet/>
      <dgm:spPr/>
      <dgm:t>
        <a:bodyPr/>
        <a:lstStyle/>
        <a:p>
          <a:pPr algn="ctr"/>
          <a:endParaRPr lang="en-GB"/>
        </a:p>
      </dgm:t>
    </dgm:pt>
    <dgm:pt modelId="{E6BBD1F8-8E8C-4447-88CC-0B067C744B61}" type="parTrans" cxnId="{221F0FB2-F5F7-4C42-8F9D-6442DF8210B4}">
      <dgm:prSet/>
      <dgm:spPr/>
      <dgm:t>
        <a:bodyPr/>
        <a:lstStyle/>
        <a:p>
          <a:pPr algn="ctr"/>
          <a:endParaRPr lang="en-GB"/>
        </a:p>
      </dgm:t>
    </dgm:pt>
    <dgm:pt modelId="{52B19396-63AA-4846-A0D0-252EF10AA2C5}" type="sibTrans" cxnId="{221F0FB2-F5F7-4C42-8F9D-6442DF8210B4}">
      <dgm:prSet/>
      <dgm:spPr/>
      <dgm:t>
        <a:bodyPr/>
        <a:lstStyle/>
        <a:p>
          <a:pPr algn="ctr"/>
          <a:endParaRPr lang="en-GB"/>
        </a:p>
      </dgm:t>
    </dgm:pt>
    <dgm:pt modelId="{84B48CC8-40B1-461D-9FD7-09FB4EE254B3}">
      <dgm:prSet/>
      <dgm:spPr/>
      <dgm:t>
        <a:bodyPr/>
        <a:lstStyle/>
        <a:p>
          <a:pPr algn="ctr"/>
          <a:endParaRPr lang="en-GB"/>
        </a:p>
      </dgm:t>
    </dgm:pt>
    <dgm:pt modelId="{EA250B0E-C64F-4840-B1C2-69E8BE489BB9}" type="parTrans" cxnId="{CD5FA09D-89B7-42FD-A307-68BA9886003D}">
      <dgm:prSet/>
      <dgm:spPr/>
      <dgm:t>
        <a:bodyPr/>
        <a:lstStyle/>
        <a:p>
          <a:pPr algn="ctr"/>
          <a:endParaRPr lang="en-GB"/>
        </a:p>
      </dgm:t>
    </dgm:pt>
    <dgm:pt modelId="{F957CAB0-F5FE-4DFD-B5A4-DC8C651D62D4}" type="sibTrans" cxnId="{CD5FA09D-89B7-42FD-A307-68BA9886003D}">
      <dgm:prSet/>
      <dgm:spPr/>
      <dgm:t>
        <a:bodyPr/>
        <a:lstStyle/>
        <a:p>
          <a:pPr algn="ctr"/>
          <a:endParaRPr lang="en-GB"/>
        </a:p>
      </dgm:t>
    </dgm:pt>
    <dgm:pt modelId="{BE5C94E3-19B5-4418-9E7B-F0D1C7AB38EA}">
      <dgm:prSet/>
      <dgm:spPr/>
      <dgm:t>
        <a:bodyPr/>
        <a:lstStyle/>
        <a:p>
          <a:pPr algn="ctr"/>
          <a:endParaRPr lang="en-GB"/>
        </a:p>
      </dgm:t>
    </dgm:pt>
    <dgm:pt modelId="{47E496E2-D19D-4FA9-9E0A-0E0E1111BD06}" type="parTrans" cxnId="{B5D742B5-2ABA-423F-B110-836D39851F54}">
      <dgm:prSet/>
      <dgm:spPr/>
      <dgm:t>
        <a:bodyPr/>
        <a:lstStyle/>
        <a:p>
          <a:pPr algn="ctr"/>
          <a:endParaRPr lang="en-GB"/>
        </a:p>
      </dgm:t>
    </dgm:pt>
    <dgm:pt modelId="{F930255B-741F-46C8-8B7E-4F2DF7EEA73C}" type="sibTrans" cxnId="{B5D742B5-2ABA-423F-B110-836D39851F54}">
      <dgm:prSet/>
      <dgm:spPr/>
      <dgm:t>
        <a:bodyPr/>
        <a:lstStyle/>
        <a:p>
          <a:pPr algn="ctr"/>
          <a:endParaRPr lang="en-GB"/>
        </a:p>
      </dgm:t>
    </dgm:pt>
    <dgm:pt modelId="{AF9B87B4-5203-440A-82A1-2105AD669167}">
      <dgm:prSet/>
      <dgm:spPr/>
      <dgm:t>
        <a:bodyPr/>
        <a:lstStyle/>
        <a:p>
          <a:pPr algn="ctr"/>
          <a:endParaRPr lang="en-GB"/>
        </a:p>
      </dgm:t>
    </dgm:pt>
    <dgm:pt modelId="{1E7E52CE-099E-4445-9897-30259B73011F}" type="parTrans" cxnId="{D6036CAA-6FCA-4C47-966D-FDDD8D4EED9A}">
      <dgm:prSet/>
      <dgm:spPr/>
      <dgm:t>
        <a:bodyPr/>
        <a:lstStyle/>
        <a:p>
          <a:pPr algn="ctr"/>
          <a:endParaRPr lang="en-GB"/>
        </a:p>
      </dgm:t>
    </dgm:pt>
    <dgm:pt modelId="{381BCE72-17E3-44F5-9121-B86257941733}" type="sibTrans" cxnId="{D6036CAA-6FCA-4C47-966D-FDDD8D4EED9A}">
      <dgm:prSet/>
      <dgm:spPr/>
      <dgm:t>
        <a:bodyPr/>
        <a:lstStyle/>
        <a:p>
          <a:pPr algn="ctr"/>
          <a:endParaRPr lang="en-GB"/>
        </a:p>
      </dgm:t>
    </dgm:pt>
    <dgm:pt modelId="{246C511B-2397-4609-BB82-EE4333261A1C}">
      <dgm:prSet/>
      <dgm:spPr/>
      <dgm:t>
        <a:bodyPr/>
        <a:lstStyle/>
        <a:p>
          <a:pPr algn="ctr"/>
          <a:endParaRPr lang="en-GB"/>
        </a:p>
      </dgm:t>
    </dgm:pt>
    <dgm:pt modelId="{8904DA11-0601-4472-9336-962AA8F747E7}" type="parTrans" cxnId="{1287775F-CC94-4D84-B210-377FAAB64E3C}">
      <dgm:prSet/>
      <dgm:spPr/>
      <dgm:t>
        <a:bodyPr/>
        <a:lstStyle/>
        <a:p>
          <a:pPr algn="ctr"/>
          <a:endParaRPr lang="en-GB"/>
        </a:p>
      </dgm:t>
    </dgm:pt>
    <dgm:pt modelId="{2399ECFF-CA81-45D0-A816-BE93F2F0D8FF}" type="sibTrans" cxnId="{1287775F-CC94-4D84-B210-377FAAB64E3C}">
      <dgm:prSet/>
      <dgm:spPr/>
      <dgm:t>
        <a:bodyPr/>
        <a:lstStyle/>
        <a:p>
          <a:pPr algn="ctr"/>
          <a:endParaRPr lang="en-GB"/>
        </a:p>
      </dgm:t>
    </dgm:pt>
    <dgm:pt modelId="{B32AE93F-3B21-4A4C-BDB4-D717210470A0}">
      <dgm:prSet/>
      <dgm:spPr/>
      <dgm:t>
        <a:bodyPr/>
        <a:lstStyle/>
        <a:p>
          <a:pPr algn="ctr"/>
          <a:endParaRPr lang="en-GB"/>
        </a:p>
      </dgm:t>
    </dgm:pt>
    <dgm:pt modelId="{02CA96B2-D2FE-42BE-9021-56BB33D169CD}" type="parTrans" cxnId="{63B46A72-0093-4120-8096-D37A65026CC7}">
      <dgm:prSet/>
      <dgm:spPr/>
      <dgm:t>
        <a:bodyPr/>
        <a:lstStyle/>
        <a:p>
          <a:pPr algn="ctr"/>
          <a:endParaRPr lang="en-GB"/>
        </a:p>
      </dgm:t>
    </dgm:pt>
    <dgm:pt modelId="{144663FD-934E-4F96-A455-8D46923559AD}" type="sibTrans" cxnId="{63B46A72-0093-4120-8096-D37A65026CC7}">
      <dgm:prSet/>
      <dgm:spPr/>
      <dgm:t>
        <a:bodyPr/>
        <a:lstStyle/>
        <a:p>
          <a:pPr algn="ctr"/>
          <a:endParaRPr lang="en-GB"/>
        </a:p>
      </dgm:t>
    </dgm:pt>
    <dgm:pt modelId="{F3B77404-F047-4C54-A109-E5ECE320E229}" type="pres">
      <dgm:prSet presAssocID="{A5D711C8-92EB-4C77-B30C-E66FD004B1E7}" presName="cycle" presStyleCnt="0">
        <dgm:presLayoutVars>
          <dgm:chMax val="1"/>
          <dgm:dir/>
          <dgm:animLvl val="ctr"/>
          <dgm:resizeHandles val="exact"/>
        </dgm:presLayoutVars>
      </dgm:prSet>
      <dgm:spPr/>
    </dgm:pt>
    <dgm:pt modelId="{EFA350F2-7E82-40D1-9F34-FF02B08F01DC}" type="pres">
      <dgm:prSet presAssocID="{BB64FC2C-30C3-4DF3-8497-6CFCB315B510}" presName="centerShape" presStyleLbl="node0" presStyleIdx="0" presStyleCnt="1" custScaleX="212850"/>
      <dgm:spPr/>
    </dgm:pt>
    <dgm:pt modelId="{03DD9B59-E71D-4B88-9F8F-D2668D35E0A2}" type="pres">
      <dgm:prSet presAssocID="{D2DB3189-F75E-4B8B-BF31-0BB758A5DFC4}" presName="Name9" presStyleLbl="parChTrans1D2" presStyleIdx="0" presStyleCnt="10"/>
      <dgm:spPr/>
    </dgm:pt>
    <dgm:pt modelId="{4944E4D9-4392-4EAC-B12A-04E7D579B85A}" type="pres">
      <dgm:prSet presAssocID="{D2DB3189-F75E-4B8B-BF31-0BB758A5DFC4}" presName="connTx" presStyleLbl="parChTrans1D2" presStyleIdx="0" presStyleCnt="10"/>
      <dgm:spPr/>
    </dgm:pt>
    <dgm:pt modelId="{EC3F45CD-40F0-4EC2-AEC8-42AA318F6B75}" type="pres">
      <dgm:prSet presAssocID="{65147ADE-F262-4019-AF06-CFA3BFC48E7F}" presName="node" presStyleLbl="node1" presStyleIdx="0" presStyleCnt="10">
        <dgm:presLayoutVars>
          <dgm:bulletEnabled val="1"/>
        </dgm:presLayoutVars>
      </dgm:prSet>
      <dgm:spPr/>
    </dgm:pt>
    <dgm:pt modelId="{0BFA6FAD-771A-4683-8F18-6D3D020CF256}" type="pres">
      <dgm:prSet presAssocID="{B0C5F998-CF12-426F-BD79-31E38774B096}" presName="Name9" presStyleLbl="parChTrans1D2" presStyleIdx="1" presStyleCnt="10"/>
      <dgm:spPr/>
    </dgm:pt>
    <dgm:pt modelId="{90441025-E1E7-45EC-8565-3DD527BEB6B2}" type="pres">
      <dgm:prSet presAssocID="{B0C5F998-CF12-426F-BD79-31E38774B096}" presName="connTx" presStyleLbl="parChTrans1D2" presStyleIdx="1" presStyleCnt="10"/>
      <dgm:spPr/>
    </dgm:pt>
    <dgm:pt modelId="{01E8D84B-1C54-4120-A2A9-646C1E7C9CBC}" type="pres">
      <dgm:prSet presAssocID="{D48B82DC-C41F-437E-8910-BD1BD857BCAC}" presName="node" presStyleLbl="node1" presStyleIdx="1" presStyleCnt="10">
        <dgm:presLayoutVars>
          <dgm:bulletEnabled val="1"/>
        </dgm:presLayoutVars>
      </dgm:prSet>
      <dgm:spPr/>
    </dgm:pt>
    <dgm:pt modelId="{D1DA2636-781F-4671-8770-083550282244}" type="pres">
      <dgm:prSet presAssocID="{EA250B0E-C64F-4840-B1C2-69E8BE489BB9}" presName="Name9" presStyleLbl="parChTrans1D2" presStyleIdx="2" presStyleCnt="10"/>
      <dgm:spPr/>
    </dgm:pt>
    <dgm:pt modelId="{5020B58D-2603-4734-B267-1EEF70AE3858}" type="pres">
      <dgm:prSet presAssocID="{EA250B0E-C64F-4840-B1C2-69E8BE489BB9}" presName="connTx" presStyleLbl="parChTrans1D2" presStyleIdx="2" presStyleCnt="10"/>
      <dgm:spPr/>
    </dgm:pt>
    <dgm:pt modelId="{BD136BDE-6D64-464D-B606-47BDFAA28E53}" type="pres">
      <dgm:prSet presAssocID="{84B48CC8-40B1-461D-9FD7-09FB4EE254B3}" presName="node" presStyleLbl="node1" presStyleIdx="2" presStyleCnt="10">
        <dgm:presLayoutVars>
          <dgm:bulletEnabled val="1"/>
        </dgm:presLayoutVars>
      </dgm:prSet>
      <dgm:spPr/>
    </dgm:pt>
    <dgm:pt modelId="{B318F0C3-EAE5-4487-8F4A-CA66A5941129}" type="pres">
      <dgm:prSet presAssocID="{1E7E52CE-099E-4445-9897-30259B73011F}" presName="Name9" presStyleLbl="parChTrans1D2" presStyleIdx="3" presStyleCnt="10"/>
      <dgm:spPr/>
    </dgm:pt>
    <dgm:pt modelId="{5D25D390-3785-4168-A123-DD89E5FE25EB}" type="pres">
      <dgm:prSet presAssocID="{1E7E52CE-099E-4445-9897-30259B73011F}" presName="connTx" presStyleLbl="parChTrans1D2" presStyleIdx="3" presStyleCnt="10"/>
      <dgm:spPr/>
    </dgm:pt>
    <dgm:pt modelId="{291E8421-9D27-45FE-BC1D-949E5345A891}" type="pres">
      <dgm:prSet presAssocID="{AF9B87B4-5203-440A-82A1-2105AD669167}" presName="node" presStyleLbl="node1" presStyleIdx="3" presStyleCnt="10">
        <dgm:presLayoutVars>
          <dgm:bulletEnabled val="1"/>
        </dgm:presLayoutVars>
      </dgm:prSet>
      <dgm:spPr/>
    </dgm:pt>
    <dgm:pt modelId="{93E625F5-7E4C-4874-813D-082406E486DF}" type="pres">
      <dgm:prSet presAssocID="{47E496E2-D19D-4FA9-9E0A-0E0E1111BD06}" presName="Name9" presStyleLbl="parChTrans1D2" presStyleIdx="4" presStyleCnt="10"/>
      <dgm:spPr/>
    </dgm:pt>
    <dgm:pt modelId="{4126995B-3FB6-4CE8-B650-38AF78D33465}" type="pres">
      <dgm:prSet presAssocID="{47E496E2-D19D-4FA9-9E0A-0E0E1111BD06}" presName="connTx" presStyleLbl="parChTrans1D2" presStyleIdx="4" presStyleCnt="10"/>
      <dgm:spPr/>
    </dgm:pt>
    <dgm:pt modelId="{054B5CA9-ADB8-4C39-87E6-F5EA6FB82AB4}" type="pres">
      <dgm:prSet presAssocID="{BE5C94E3-19B5-4418-9E7B-F0D1C7AB38EA}" presName="node" presStyleLbl="node1" presStyleIdx="4" presStyleCnt="10">
        <dgm:presLayoutVars>
          <dgm:bulletEnabled val="1"/>
        </dgm:presLayoutVars>
      </dgm:prSet>
      <dgm:spPr/>
    </dgm:pt>
    <dgm:pt modelId="{B089B692-E62A-4532-8249-85B445971599}" type="pres">
      <dgm:prSet presAssocID="{E6BBD1F8-8E8C-4447-88CC-0B067C744B61}" presName="Name9" presStyleLbl="parChTrans1D2" presStyleIdx="5" presStyleCnt="10"/>
      <dgm:spPr/>
    </dgm:pt>
    <dgm:pt modelId="{2A02AD00-E07D-4E9C-9232-95CDF93DC352}" type="pres">
      <dgm:prSet presAssocID="{E6BBD1F8-8E8C-4447-88CC-0B067C744B61}" presName="connTx" presStyleLbl="parChTrans1D2" presStyleIdx="5" presStyleCnt="10"/>
      <dgm:spPr/>
    </dgm:pt>
    <dgm:pt modelId="{4A9F2605-BC86-498E-957D-A0ADDE5D6DDF}" type="pres">
      <dgm:prSet presAssocID="{C6E19818-4924-44E7-8FBE-7EBD4684A7D9}" presName="node" presStyleLbl="node1" presStyleIdx="5" presStyleCnt="10">
        <dgm:presLayoutVars>
          <dgm:bulletEnabled val="1"/>
        </dgm:presLayoutVars>
      </dgm:prSet>
      <dgm:spPr/>
    </dgm:pt>
    <dgm:pt modelId="{DBD78193-51CE-4CF2-91A1-B430424D3726}" type="pres">
      <dgm:prSet presAssocID="{8904DA11-0601-4472-9336-962AA8F747E7}" presName="Name9" presStyleLbl="parChTrans1D2" presStyleIdx="6" presStyleCnt="10"/>
      <dgm:spPr/>
    </dgm:pt>
    <dgm:pt modelId="{2758A531-3F6B-4389-9011-7FD7A77F53CA}" type="pres">
      <dgm:prSet presAssocID="{8904DA11-0601-4472-9336-962AA8F747E7}" presName="connTx" presStyleLbl="parChTrans1D2" presStyleIdx="6" presStyleCnt="10"/>
      <dgm:spPr/>
    </dgm:pt>
    <dgm:pt modelId="{FF4F81AF-C8EE-4D74-A937-808F06D8E682}" type="pres">
      <dgm:prSet presAssocID="{246C511B-2397-4609-BB82-EE4333261A1C}" presName="node" presStyleLbl="node1" presStyleIdx="6" presStyleCnt="10">
        <dgm:presLayoutVars>
          <dgm:bulletEnabled val="1"/>
        </dgm:presLayoutVars>
      </dgm:prSet>
      <dgm:spPr/>
    </dgm:pt>
    <dgm:pt modelId="{857103F7-6FEA-4BC0-BB95-350B09EAF0BD}" type="pres">
      <dgm:prSet presAssocID="{6DCEF46F-41AF-4C68-A941-B9944B895185}" presName="Name9" presStyleLbl="parChTrans1D2" presStyleIdx="7" presStyleCnt="10"/>
      <dgm:spPr/>
    </dgm:pt>
    <dgm:pt modelId="{589FD16D-5C5C-47BD-94DE-16D96C0C4309}" type="pres">
      <dgm:prSet presAssocID="{6DCEF46F-41AF-4C68-A941-B9944B895185}" presName="connTx" presStyleLbl="parChTrans1D2" presStyleIdx="7" presStyleCnt="10"/>
      <dgm:spPr/>
    </dgm:pt>
    <dgm:pt modelId="{9C33671C-95FA-4B92-8A69-5B7C9FC3D2BD}" type="pres">
      <dgm:prSet presAssocID="{84D49A30-CAEB-4B26-A0FA-A3DCD40F8F00}" presName="node" presStyleLbl="node1" presStyleIdx="7" presStyleCnt="10">
        <dgm:presLayoutVars>
          <dgm:bulletEnabled val="1"/>
        </dgm:presLayoutVars>
      </dgm:prSet>
      <dgm:spPr/>
    </dgm:pt>
    <dgm:pt modelId="{E9E87F28-8389-4984-8203-638E13DA040F}" type="pres">
      <dgm:prSet presAssocID="{02CA96B2-D2FE-42BE-9021-56BB33D169CD}" presName="Name9" presStyleLbl="parChTrans1D2" presStyleIdx="8" presStyleCnt="10"/>
      <dgm:spPr/>
    </dgm:pt>
    <dgm:pt modelId="{82DFF465-0DBA-47D6-8B8A-9F19C2ECA89D}" type="pres">
      <dgm:prSet presAssocID="{02CA96B2-D2FE-42BE-9021-56BB33D169CD}" presName="connTx" presStyleLbl="parChTrans1D2" presStyleIdx="8" presStyleCnt="10"/>
      <dgm:spPr/>
    </dgm:pt>
    <dgm:pt modelId="{D5619158-C518-4BAB-B361-134F5236425D}" type="pres">
      <dgm:prSet presAssocID="{B32AE93F-3B21-4A4C-BDB4-D717210470A0}" presName="node" presStyleLbl="node1" presStyleIdx="8" presStyleCnt="10">
        <dgm:presLayoutVars>
          <dgm:bulletEnabled val="1"/>
        </dgm:presLayoutVars>
      </dgm:prSet>
      <dgm:spPr/>
    </dgm:pt>
    <dgm:pt modelId="{65CC6442-AE49-45FE-99AC-A75BCEA9B1F9}" type="pres">
      <dgm:prSet presAssocID="{AD1304FF-20A8-4746-BCEC-F7AAF7FB9BCB}" presName="Name9" presStyleLbl="parChTrans1D2" presStyleIdx="9" presStyleCnt="10"/>
      <dgm:spPr/>
    </dgm:pt>
    <dgm:pt modelId="{A9E39B02-880A-462C-ACD6-4A587333180B}" type="pres">
      <dgm:prSet presAssocID="{AD1304FF-20A8-4746-BCEC-F7AAF7FB9BCB}" presName="connTx" presStyleLbl="parChTrans1D2" presStyleIdx="9" presStyleCnt="10"/>
      <dgm:spPr/>
    </dgm:pt>
    <dgm:pt modelId="{6FC69033-EB70-4173-9E43-AA60D18CE134}" type="pres">
      <dgm:prSet presAssocID="{F7F4966A-3A66-42A4-936E-D09CD319F145}" presName="node" presStyleLbl="node1" presStyleIdx="9" presStyleCnt="10">
        <dgm:presLayoutVars>
          <dgm:bulletEnabled val="1"/>
        </dgm:presLayoutVars>
      </dgm:prSet>
      <dgm:spPr/>
    </dgm:pt>
  </dgm:ptLst>
  <dgm:cxnLst>
    <dgm:cxn modelId="{8DE74401-0643-46BE-BDD4-BC101A84D88C}" type="presOf" srcId="{84D49A30-CAEB-4B26-A0FA-A3DCD40F8F00}" destId="{9C33671C-95FA-4B92-8A69-5B7C9FC3D2BD}" srcOrd="0" destOrd="0" presId="urn:microsoft.com/office/officeart/2005/8/layout/radial1"/>
    <dgm:cxn modelId="{47C61303-8C03-4561-8DE9-4C52801A55A1}" type="presOf" srcId="{B0C5F998-CF12-426F-BD79-31E38774B096}" destId="{90441025-E1E7-45EC-8565-3DD527BEB6B2}" srcOrd="1" destOrd="0" presId="urn:microsoft.com/office/officeart/2005/8/layout/radial1"/>
    <dgm:cxn modelId="{A7E49A03-DA61-4764-9540-70B021772CD9}" type="presOf" srcId="{EA250B0E-C64F-4840-B1C2-69E8BE489BB9}" destId="{D1DA2636-781F-4671-8770-083550282244}" srcOrd="0" destOrd="0" presId="urn:microsoft.com/office/officeart/2005/8/layout/radial1"/>
    <dgm:cxn modelId="{9E93B80F-77FD-4502-9BE6-00050B9A717B}" type="presOf" srcId="{BB64FC2C-30C3-4DF3-8497-6CFCB315B510}" destId="{EFA350F2-7E82-40D1-9F34-FF02B08F01DC}" srcOrd="0" destOrd="0" presId="urn:microsoft.com/office/officeart/2005/8/layout/radial1"/>
    <dgm:cxn modelId="{AD5CFA0F-33C0-45E6-B0B7-6751EFB922A7}" type="presOf" srcId="{EA250B0E-C64F-4840-B1C2-69E8BE489BB9}" destId="{5020B58D-2603-4734-B267-1EEF70AE3858}" srcOrd="1" destOrd="0" presId="urn:microsoft.com/office/officeart/2005/8/layout/radial1"/>
    <dgm:cxn modelId="{3D938E18-384D-41D0-83F5-7E0315116D49}" type="presOf" srcId="{D2DB3189-F75E-4B8B-BF31-0BB758A5DFC4}" destId="{03DD9B59-E71D-4B88-9F8F-D2668D35E0A2}" srcOrd="0" destOrd="0" presId="urn:microsoft.com/office/officeart/2005/8/layout/radial1"/>
    <dgm:cxn modelId="{56BFB61B-B50A-41B7-8E82-EF6DABD43383}" type="presOf" srcId="{8904DA11-0601-4472-9336-962AA8F747E7}" destId="{DBD78193-51CE-4CF2-91A1-B430424D3726}" srcOrd="0" destOrd="0" presId="urn:microsoft.com/office/officeart/2005/8/layout/radial1"/>
    <dgm:cxn modelId="{9EEF6625-6DF5-4860-BF37-84436895B31B}" type="presOf" srcId="{47E496E2-D19D-4FA9-9E0A-0E0E1111BD06}" destId="{93E625F5-7E4C-4874-813D-082406E486DF}" srcOrd="0" destOrd="0" presId="urn:microsoft.com/office/officeart/2005/8/layout/radial1"/>
    <dgm:cxn modelId="{FD825028-1771-4C26-8720-EAAF10F83E0C}" type="presOf" srcId="{1E7E52CE-099E-4445-9897-30259B73011F}" destId="{5D25D390-3785-4168-A123-DD89E5FE25EB}" srcOrd="1" destOrd="0" presId="urn:microsoft.com/office/officeart/2005/8/layout/radial1"/>
    <dgm:cxn modelId="{B168F12C-4D80-47B4-ADF2-2C05D0F560D8}" type="presOf" srcId="{B32AE93F-3B21-4A4C-BDB4-D717210470A0}" destId="{D5619158-C518-4BAB-B361-134F5236425D}" srcOrd="0" destOrd="0" presId="urn:microsoft.com/office/officeart/2005/8/layout/radial1"/>
    <dgm:cxn modelId="{2313415C-44D8-40CD-AD12-F57DF9A7371F}" type="presOf" srcId="{AD1304FF-20A8-4746-BCEC-F7AAF7FB9BCB}" destId="{A9E39B02-880A-462C-ACD6-4A587333180B}" srcOrd="1" destOrd="0" presId="urn:microsoft.com/office/officeart/2005/8/layout/radial1"/>
    <dgm:cxn modelId="{1287775F-CC94-4D84-B210-377FAAB64E3C}" srcId="{BB64FC2C-30C3-4DF3-8497-6CFCB315B510}" destId="{246C511B-2397-4609-BB82-EE4333261A1C}" srcOrd="6" destOrd="0" parTransId="{8904DA11-0601-4472-9336-962AA8F747E7}" sibTransId="{2399ECFF-CA81-45D0-A816-BE93F2F0D8FF}"/>
    <dgm:cxn modelId="{B255364A-2A8D-4836-B3CC-CEF78E23BF5F}" srcId="{BB64FC2C-30C3-4DF3-8497-6CFCB315B510}" destId="{84D49A30-CAEB-4B26-A0FA-A3DCD40F8F00}" srcOrd="7" destOrd="0" parTransId="{6DCEF46F-41AF-4C68-A941-B9944B895185}" sibTransId="{F910A369-5C52-41B0-A2DC-EF7311654BCA}"/>
    <dgm:cxn modelId="{F1116772-F68F-432E-99BC-F64A3B20FC3E}" type="presOf" srcId="{6DCEF46F-41AF-4C68-A941-B9944B895185}" destId="{857103F7-6FEA-4BC0-BB95-350B09EAF0BD}" srcOrd="0" destOrd="0" presId="urn:microsoft.com/office/officeart/2005/8/layout/radial1"/>
    <dgm:cxn modelId="{63B46A72-0093-4120-8096-D37A65026CC7}" srcId="{BB64FC2C-30C3-4DF3-8497-6CFCB315B510}" destId="{B32AE93F-3B21-4A4C-BDB4-D717210470A0}" srcOrd="8" destOrd="0" parTransId="{02CA96B2-D2FE-42BE-9021-56BB33D169CD}" sibTransId="{144663FD-934E-4F96-A455-8D46923559AD}"/>
    <dgm:cxn modelId="{94BA6653-8B54-46D9-A667-CCE709D6A8FA}" type="presOf" srcId="{E6BBD1F8-8E8C-4447-88CC-0B067C744B61}" destId="{B089B692-E62A-4532-8249-85B445971599}" srcOrd="0" destOrd="0" presId="urn:microsoft.com/office/officeart/2005/8/layout/radial1"/>
    <dgm:cxn modelId="{39427D53-60FA-46C6-8DED-4403A2B85ABD}" type="presOf" srcId="{246C511B-2397-4609-BB82-EE4333261A1C}" destId="{FF4F81AF-C8EE-4D74-A937-808F06D8E682}" srcOrd="0" destOrd="0" presId="urn:microsoft.com/office/officeart/2005/8/layout/radial1"/>
    <dgm:cxn modelId="{CDAC3455-1966-410E-8D1B-E7199A1EDDE8}" type="presOf" srcId="{D2DB3189-F75E-4B8B-BF31-0BB758A5DFC4}" destId="{4944E4D9-4392-4EAC-B12A-04E7D579B85A}" srcOrd="1" destOrd="0" presId="urn:microsoft.com/office/officeart/2005/8/layout/radial1"/>
    <dgm:cxn modelId="{22624577-A5BF-4485-996C-4F3DBF45F0D2}" type="presOf" srcId="{B0C5F998-CF12-426F-BD79-31E38774B096}" destId="{0BFA6FAD-771A-4683-8F18-6D3D020CF256}" srcOrd="0" destOrd="0" presId="urn:microsoft.com/office/officeart/2005/8/layout/radial1"/>
    <dgm:cxn modelId="{4A76DF5A-1366-4BDE-BEA7-85433936017F}" type="presOf" srcId="{8904DA11-0601-4472-9336-962AA8F747E7}" destId="{2758A531-3F6B-4389-9011-7FD7A77F53CA}" srcOrd="1" destOrd="0" presId="urn:microsoft.com/office/officeart/2005/8/layout/radial1"/>
    <dgm:cxn modelId="{EAC47E80-BEEE-4A21-BE34-1C0987A9EB38}" type="presOf" srcId="{84B48CC8-40B1-461D-9FD7-09FB4EE254B3}" destId="{BD136BDE-6D64-464D-B606-47BDFAA28E53}" srcOrd="0" destOrd="0" presId="urn:microsoft.com/office/officeart/2005/8/layout/radial1"/>
    <dgm:cxn modelId="{B21CCE91-5991-4959-9C58-D94F3309C3A1}" srcId="{BB64FC2C-30C3-4DF3-8497-6CFCB315B510}" destId="{F7F4966A-3A66-42A4-936E-D09CD319F145}" srcOrd="9" destOrd="0" parTransId="{AD1304FF-20A8-4746-BCEC-F7AAF7FB9BCB}" sibTransId="{889F5077-934C-4338-96A4-D38593A77F99}"/>
    <dgm:cxn modelId="{7CAC119C-4744-4797-9EC4-8803628613CC}" type="presOf" srcId="{C6E19818-4924-44E7-8FBE-7EBD4684A7D9}" destId="{4A9F2605-BC86-498E-957D-A0ADDE5D6DDF}" srcOrd="0" destOrd="0" presId="urn:microsoft.com/office/officeart/2005/8/layout/radial1"/>
    <dgm:cxn modelId="{CD5FA09D-89B7-42FD-A307-68BA9886003D}" srcId="{BB64FC2C-30C3-4DF3-8497-6CFCB315B510}" destId="{84B48CC8-40B1-461D-9FD7-09FB4EE254B3}" srcOrd="2" destOrd="0" parTransId="{EA250B0E-C64F-4840-B1C2-69E8BE489BB9}" sibTransId="{F957CAB0-F5FE-4DFD-B5A4-DC8C651D62D4}"/>
    <dgm:cxn modelId="{890D32A4-379C-4E80-BC5C-1CEE4EDF20F9}" type="presOf" srcId="{AD1304FF-20A8-4746-BCEC-F7AAF7FB9BCB}" destId="{65CC6442-AE49-45FE-99AC-A75BCEA9B1F9}" srcOrd="0" destOrd="0" presId="urn:microsoft.com/office/officeart/2005/8/layout/radial1"/>
    <dgm:cxn modelId="{D6036CAA-6FCA-4C47-966D-FDDD8D4EED9A}" srcId="{BB64FC2C-30C3-4DF3-8497-6CFCB315B510}" destId="{AF9B87B4-5203-440A-82A1-2105AD669167}" srcOrd="3" destOrd="0" parTransId="{1E7E52CE-099E-4445-9897-30259B73011F}" sibTransId="{381BCE72-17E3-44F5-9121-B86257941733}"/>
    <dgm:cxn modelId="{5B4FC3AD-006C-4909-89A9-6551D54FFEE6}" srcId="{BB64FC2C-30C3-4DF3-8497-6CFCB315B510}" destId="{65147ADE-F262-4019-AF06-CFA3BFC48E7F}" srcOrd="0" destOrd="0" parTransId="{D2DB3189-F75E-4B8B-BF31-0BB758A5DFC4}" sibTransId="{62794238-DD5C-4900-84C4-844341A9F9CD}"/>
    <dgm:cxn modelId="{6B0995B1-7031-4F95-B9FF-B9B07C77E7A8}" type="presOf" srcId="{47E496E2-D19D-4FA9-9E0A-0E0E1111BD06}" destId="{4126995B-3FB6-4CE8-B650-38AF78D33465}" srcOrd="1" destOrd="0" presId="urn:microsoft.com/office/officeart/2005/8/layout/radial1"/>
    <dgm:cxn modelId="{221F0FB2-F5F7-4C42-8F9D-6442DF8210B4}" srcId="{BB64FC2C-30C3-4DF3-8497-6CFCB315B510}" destId="{C6E19818-4924-44E7-8FBE-7EBD4684A7D9}" srcOrd="5" destOrd="0" parTransId="{E6BBD1F8-8E8C-4447-88CC-0B067C744B61}" sibTransId="{52B19396-63AA-4846-A0D0-252EF10AA2C5}"/>
    <dgm:cxn modelId="{B5D742B5-2ABA-423F-B110-836D39851F54}" srcId="{BB64FC2C-30C3-4DF3-8497-6CFCB315B510}" destId="{BE5C94E3-19B5-4418-9E7B-F0D1C7AB38EA}" srcOrd="4" destOrd="0" parTransId="{47E496E2-D19D-4FA9-9E0A-0E0E1111BD06}" sibTransId="{F930255B-741F-46C8-8B7E-4F2DF7EEA73C}"/>
    <dgm:cxn modelId="{95219CC0-7BD7-450F-BF79-A3AB9D0C790E}" type="presOf" srcId="{AF9B87B4-5203-440A-82A1-2105AD669167}" destId="{291E8421-9D27-45FE-BC1D-949E5345A891}" srcOrd="0" destOrd="0" presId="urn:microsoft.com/office/officeart/2005/8/layout/radial1"/>
    <dgm:cxn modelId="{5594C5C4-7020-4019-8EF1-1395ADC57CDC}" type="presOf" srcId="{E6BBD1F8-8E8C-4447-88CC-0B067C744B61}" destId="{2A02AD00-E07D-4E9C-9232-95CDF93DC352}" srcOrd="1" destOrd="0" presId="urn:microsoft.com/office/officeart/2005/8/layout/radial1"/>
    <dgm:cxn modelId="{C66C7CC6-CE81-430D-90B7-3EE9C8888A5C}" srcId="{BB64FC2C-30C3-4DF3-8497-6CFCB315B510}" destId="{D48B82DC-C41F-437E-8910-BD1BD857BCAC}" srcOrd="1" destOrd="0" parTransId="{B0C5F998-CF12-426F-BD79-31E38774B096}" sibTransId="{7B13B43B-3F79-4009-A040-43DB2A45E548}"/>
    <dgm:cxn modelId="{C7CEEAD3-A323-4B39-A34D-12DBE666104D}" type="presOf" srcId="{A5D711C8-92EB-4C77-B30C-E66FD004B1E7}" destId="{F3B77404-F047-4C54-A109-E5ECE320E229}" srcOrd="0" destOrd="0" presId="urn:microsoft.com/office/officeart/2005/8/layout/radial1"/>
    <dgm:cxn modelId="{53B244DB-2CD2-4D82-9A77-F981605D460A}" type="presOf" srcId="{6DCEF46F-41AF-4C68-A941-B9944B895185}" destId="{589FD16D-5C5C-47BD-94DE-16D96C0C4309}" srcOrd="1" destOrd="0" presId="urn:microsoft.com/office/officeart/2005/8/layout/radial1"/>
    <dgm:cxn modelId="{B1CA89DF-40A7-40E5-9FE6-3E8B3994F40F}" srcId="{A5D711C8-92EB-4C77-B30C-E66FD004B1E7}" destId="{BB64FC2C-30C3-4DF3-8497-6CFCB315B510}" srcOrd="0" destOrd="0" parTransId="{6DCBF5BB-1827-4F8F-B23E-70B080116F72}" sibTransId="{1A9B552B-33B8-45CC-97AC-B138C6119A23}"/>
    <dgm:cxn modelId="{3760D0E1-664E-486F-9F1C-E38478E77278}" type="presOf" srcId="{65147ADE-F262-4019-AF06-CFA3BFC48E7F}" destId="{EC3F45CD-40F0-4EC2-AEC8-42AA318F6B75}" srcOrd="0" destOrd="0" presId="urn:microsoft.com/office/officeart/2005/8/layout/radial1"/>
    <dgm:cxn modelId="{6CB8F7E8-DA0F-4E7D-AD25-264AF4AD724F}" type="presOf" srcId="{1E7E52CE-099E-4445-9897-30259B73011F}" destId="{B318F0C3-EAE5-4487-8F4A-CA66A5941129}" srcOrd="0" destOrd="0" presId="urn:microsoft.com/office/officeart/2005/8/layout/radial1"/>
    <dgm:cxn modelId="{51D41AE9-3D8D-42F6-99C7-C6064D08B873}" type="presOf" srcId="{02CA96B2-D2FE-42BE-9021-56BB33D169CD}" destId="{82DFF465-0DBA-47D6-8B8A-9F19C2ECA89D}" srcOrd="1" destOrd="0" presId="urn:microsoft.com/office/officeart/2005/8/layout/radial1"/>
    <dgm:cxn modelId="{7C542FE9-05DA-4E21-8236-F0AA293A2E31}" type="presOf" srcId="{BE5C94E3-19B5-4418-9E7B-F0D1C7AB38EA}" destId="{054B5CA9-ADB8-4C39-87E6-F5EA6FB82AB4}" srcOrd="0" destOrd="0" presId="urn:microsoft.com/office/officeart/2005/8/layout/radial1"/>
    <dgm:cxn modelId="{62BCD8EF-13AE-4557-B83A-54B172B00D8E}" type="presOf" srcId="{D48B82DC-C41F-437E-8910-BD1BD857BCAC}" destId="{01E8D84B-1C54-4120-A2A9-646C1E7C9CBC}" srcOrd="0" destOrd="0" presId="urn:microsoft.com/office/officeart/2005/8/layout/radial1"/>
    <dgm:cxn modelId="{0DC017F5-8B2A-4514-9656-23D26E25CAD0}" type="presOf" srcId="{02CA96B2-D2FE-42BE-9021-56BB33D169CD}" destId="{E9E87F28-8389-4984-8203-638E13DA040F}" srcOrd="0" destOrd="0" presId="urn:microsoft.com/office/officeart/2005/8/layout/radial1"/>
    <dgm:cxn modelId="{6A1CACFA-2184-4AD2-AD4F-306CC6E6A0A2}" type="presOf" srcId="{F7F4966A-3A66-42A4-936E-D09CD319F145}" destId="{6FC69033-EB70-4173-9E43-AA60D18CE134}" srcOrd="0" destOrd="0" presId="urn:microsoft.com/office/officeart/2005/8/layout/radial1"/>
    <dgm:cxn modelId="{0F2774C7-79D4-4842-BDE6-9F142F2AFA8A}" type="presParOf" srcId="{F3B77404-F047-4C54-A109-E5ECE320E229}" destId="{EFA350F2-7E82-40D1-9F34-FF02B08F01DC}" srcOrd="0" destOrd="0" presId="urn:microsoft.com/office/officeart/2005/8/layout/radial1"/>
    <dgm:cxn modelId="{2E053F9F-4333-4C3E-9899-D182F54CBB3C}" type="presParOf" srcId="{F3B77404-F047-4C54-A109-E5ECE320E229}" destId="{03DD9B59-E71D-4B88-9F8F-D2668D35E0A2}" srcOrd="1" destOrd="0" presId="urn:microsoft.com/office/officeart/2005/8/layout/radial1"/>
    <dgm:cxn modelId="{1E77D43C-87BE-461A-9EB2-3B6D22DF3EA5}" type="presParOf" srcId="{03DD9B59-E71D-4B88-9F8F-D2668D35E0A2}" destId="{4944E4D9-4392-4EAC-B12A-04E7D579B85A}" srcOrd="0" destOrd="0" presId="urn:microsoft.com/office/officeart/2005/8/layout/radial1"/>
    <dgm:cxn modelId="{88C44986-CBC7-4AFD-B9D7-66239916612F}" type="presParOf" srcId="{F3B77404-F047-4C54-A109-E5ECE320E229}" destId="{EC3F45CD-40F0-4EC2-AEC8-42AA318F6B75}" srcOrd="2" destOrd="0" presId="urn:microsoft.com/office/officeart/2005/8/layout/radial1"/>
    <dgm:cxn modelId="{D89F8F85-FFCF-4DB9-987C-C083C055244D}" type="presParOf" srcId="{F3B77404-F047-4C54-A109-E5ECE320E229}" destId="{0BFA6FAD-771A-4683-8F18-6D3D020CF256}" srcOrd="3" destOrd="0" presId="urn:microsoft.com/office/officeart/2005/8/layout/radial1"/>
    <dgm:cxn modelId="{054996ED-E13A-4905-BD70-93004E2D4F66}" type="presParOf" srcId="{0BFA6FAD-771A-4683-8F18-6D3D020CF256}" destId="{90441025-E1E7-45EC-8565-3DD527BEB6B2}" srcOrd="0" destOrd="0" presId="urn:microsoft.com/office/officeart/2005/8/layout/radial1"/>
    <dgm:cxn modelId="{27593BD1-FCD7-4DE0-BF3F-1189A3EB3FA7}" type="presParOf" srcId="{F3B77404-F047-4C54-A109-E5ECE320E229}" destId="{01E8D84B-1C54-4120-A2A9-646C1E7C9CBC}" srcOrd="4" destOrd="0" presId="urn:microsoft.com/office/officeart/2005/8/layout/radial1"/>
    <dgm:cxn modelId="{1499BB05-96A2-437D-8A47-C72BB679E274}" type="presParOf" srcId="{F3B77404-F047-4C54-A109-E5ECE320E229}" destId="{D1DA2636-781F-4671-8770-083550282244}" srcOrd="5" destOrd="0" presId="urn:microsoft.com/office/officeart/2005/8/layout/radial1"/>
    <dgm:cxn modelId="{434D8A14-625F-4EBF-BEC2-FCC75E891A28}" type="presParOf" srcId="{D1DA2636-781F-4671-8770-083550282244}" destId="{5020B58D-2603-4734-B267-1EEF70AE3858}" srcOrd="0" destOrd="0" presId="urn:microsoft.com/office/officeart/2005/8/layout/radial1"/>
    <dgm:cxn modelId="{D4BC7A54-50F5-43BB-8D22-2597EDBC840D}" type="presParOf" srcId="{F3B77404-F047-4C54-A109-E5ECE320E229}" destId="{BD136BDE-6D64-464D-B606-47BDFAA28E53}" srcOrd="6" destOrd="0" presId="urn:microsoft.com/office/officeart/2005/8/layout/radial1"/>
    <dgm:cxn modelId="{D36A0284-E994-44AF-BDC2-2B8C2F3321A4}" type="presParOf" srcId="{F3B77404-F047-4C54-A109-E5ECE320E229}" destId="{B318F0C3-EAE5-4487-8F4A-CA66A5941129}" srcOrd="7" destOrd="0" presId="urn:microsoft.com/office/officeart/2005/8/layout/radial1"/>
    <dgm:cxn modelId="{BC0BD7DF-2110-418C-AE95-7845AFFD47E8}" type="presParOf" srcId="{B318F0C3-EAE5-4487-8F4A-CA66A5941129}" destId="{5D25D390-3785-4168-A123-DD89E5FE25EB}" srcOrd="0" destOrd="0" presId="urn:microsoft.com/office/officeart/2005/8/layout/radial1"/>
    <dgm:cxn modelId="{2E0645B4-9264-476D-A67C-1A220DB4C8A1}" type="presParOf" srcId="{F3B77404-F047-4C54-A109-E5ECE320E229}" destId="{291E8421-9D27-45FE-BC1D-949E5345A891}" srcOrd="8" destOrd="0" presId="urn:microsoft.com/office/officeart/2005/8/layout/radial1"/>
    <dgm:cxn modelId="{0344EAD3-1AA0-4155-995A-0656E41FE7F7}" type="presParOf" srcId="{F3B77404-F047-4C54-A109-E5ECE320E229}" destId="{93E625F5-7E4C-4874-813D-082406E486DF}" srcOrd="9" destOrd="0" presId="urn:microsoft.com/office/officeart/2005/8/layout/radial1"/>
    <dgm:cxn modelId="{7A6E471E-4A7E-440B-86B7-4DF1A7865547}" type="presParOf" srcId="{93E625F5-7E4C-4874-813D-082406E486DF}" destId="{4126995B-3FB6-4CE8-B650-38AF78D33465}" srcOrd="0" destOrd="0" presId="urn:microsoft.com/office/officeart/2005/8/layout/radial1"/>
    <dgm:cxn modelId="{55228853-7069-4704-931C-930588B7C486}" type="presParOf" srcId="{F3B77404-F047-4C54-A109-E5ECE320E229}" destId="{054B5CA9-ADB8-4C39-87E6-F5EA6FB82AB4}" srcOrd="10" destOrd="0" presId="urn:microsoft.com/office/officeart/2005/8/layout/radial1"/>
    <dgm:cxn modelId="{73369310-C9DF-4ABA-A4CF-634924B47F1D}" type="presParOf" srcId="{F3B77404-F047-4C54-A109-E5ECE320E229}" destId="{B089B692-E62A-4532-8249-85B445971599}" srcOrd="11" destOrd="0" presId="urn:microsoft.com/office/officeart/2005/8/layout/radial1"/>
    <dgm:cxn modelId="{E7AD00AE-BB85-4110-8A42-D28645A5565D}" type="presParOf" srcId="{B089B692-E62A-4532-8249-85B445971599}" destId="{2A02AD00-E07D-4E9C-9232-95CDF93DC352}" srcOrd="0" destOrd="0" presId="urn:microsoft.com/office/officeart/2005/8/layout/radial1"/>
    <dgm:cxn modelId="{B6363EB6-47B9-4313-B1F5-FE78E5DB43E9}" type="presParOf" srcId="{F3B77404-F047-4C54-A109-E5ECE320E229}" destId="{4A9F2605-BC86-498E-957D-A0ADDE5D6DDF}" srcOrd="12" destOrd="0" presId="urn:microsoft.com/office/officeart/2005/8/layout/radial1"/>
    <dgm:cxn modelId="{28BB0261-ADE9-4982-8FB1-4208A28F9487}" type="presParOf" srcId="{F3B77404-F047-4C54-A109-E5ECE320E229}" destId="{DBD78193-51CE-4CF2-91A1-B430424D3726}" srcOrd="13" destOrd="0" presId="urn:microsoft.com/office/officeart/2005/8/layout/radial1"/>
    <dgm:cxn modelId="{4E71B956-6E23-44F3-AB42-836150EDBFE7}" type="presParOf" srcId="{DBD78193-51CE-4CF2-91A1-B430424D3726}" destId="{2758A531-3F6B-4389-9011-7FD7A77F53CA}" srcOrd="0" destOrd="0" presId="urn:microsoft.com/office/officeart/2005/8/layout/radial1"/>
    <dgm:cxn modelId="{B6A9B3E6-279D-4116-8DB1-56D2B1288E42}" type="presParOf" srcId="{F3B77404-F047-4C54-A109-E5ECE320E229}" destId="{FF4F81AF-C8EE-4D74-A937-808F06D8E682}" srcOrd="14" destOrd="0" presId="urn:microsoft.com/office/officeart/2005/8/layout/radial1"/>
    <dgm:cxn modelId="{0938A932-C395-4622-A04F-D7F1BC4994BD}" type="presParOf" srcId="{F3B77404-F047-4C54-A109-E5ECE320E229}" destId="{857103F7-6FEA-4BC0-BB95-350B09EAF0BD}" srcOrd="15" destOrd="0" presId="urn:microsoft.com/office/officeart/2005/8/layout/radial1"/>
    <dgm:cxn modelId="{344EC733-F208-4818-A797-921377E8544F}" type="presParOf" srcId="{857103F7-6FEA-4BC0-BB95-350B09EAF0BD}" destId="{589FD16D-5C5C-47BD-94DE-16D96C0C4309}" srcOrd="0" destOrd="0" presId="urn:microsoft.com/office/officeart/2005/8/layout/radial1"/>
    <dgm:cxn modelId="{6A2C4575-8A43-4F6B-898F-59AF2C49D20C}" type="presParOf" srcId="{F3B77404-F047-4C54-A109-E5ECE320E229}" destId="{9C33671C-95FA-4B92-8A69-5B7C9FC3D2BD}" srcOrd="16" destOrd="0" presId="urn:microsoft.com/office/officeart/2005/8/layout/radial1"/>
    <dgm:cxn modelId="{BC373CFE-9979-4DD6-A61D-84FB63B38B31}" type="presParOf" srcId="{F3B77404-F047-4C54-A109-E5ECE320E229}" destId="{E9E87F28-8389-4984-8203-638E13DA040F}" srcOrd="17" destOrd="0" presId="urn:microsoft.com/office/officeart/2005/8/layout/radial1"/>
    <dgm:cxn modelId="{A3A50A89-3422-4038-B9FC-9E13CA8EB570}" type="presParOf" srcId="{E9E87F28-8389-4984-8203-638E13DA040F}" destId="{82DFF465-0DBA-47D6-8B8A-9F19C2ECA89D}" srcOrd="0" destOrd="0" presId="urn:microsoft.com/office/officeart/2005/8/layout/radial1"/>
    <dgm:cxn modelId="{68D5A36E-1206-4F83-924D-09B4ECBFF92F}" type="presParOf" srcId="{F3B77404-F047-4C54-A109-E5ECE320E229}" destId="{D5619158-C518-4BAB-B361-134F5236425D}" srcOrd="18" destOrd="0" presId="urn:microsoft.com/office/officeart/2005/8/layout/radial1"/>
    <dgm:cxn modelId="{F5FDD687-36B3-40EB-BC72-39CFE021E059}" type="presParOf" srcId="{F3B77404-F047-4C54-A109-E5ECE320E229}" destId="{65CC6442-AE49-45FE-99AC-A75BCEA9B1F9}" srcOrd="19" destOrd="0" presId="urn:microsoft.com/office/officeart/2005/8/layout/radial1"/>
    <dgm:cxn modelId="{6BF569B6-6C71-4650-B566-D0C1D4E0EBA7}" type="presParOf" srcId="{65CC6442-AE49-45FE-99AC-A75BCEA9B1F9}" destId="{A9E39B02-880A-462C-ACD6-4A587333180B}" srcOrd="0" destOrd="0" presId="urn:microsoft.com/office/officeart/2005/8/layout/radial1"/>
    <dgm:cxn modelId="{3BF56997-E2E8-4AF8-BD0B-7A4884CD8DAE}" type="presParOf" srcId="{F3B77404-F047-4C54-A109-E5ECE320E229}" destId="{6FC69033-EB70-4173-9E43-AA60D18CE134}" srcOrd="2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5DA847-81CA-4874-8381-43DA22E2E95D}"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BAAB8379-7E16-45F5-9C11-43E35F3EA7BA}">
      <dgm:prSet phldrT="[Text]" phldr="1"/>
      <dgm:spPr>
        <a:solidFill>
          <a:srgbClr val="FF0000"/>
        </a:solidFill>
      </dgm:spPr>
      <dgm:t>
        <a:bodyPr/>
        <a:lstStyle/>
        <a:p>
          <a:endParaRPr lang="en-US" dirty="0"/>
        </a:p>
      </dgm:t>
    </dgm:pt>
    <dgm:pt modelId="{607E5849-097F-49DA-90F4-9C21C5F2FB15}" type="parTrans" cxnId="{2E3F9669-AA46-4668-8759-DAA5D6BD4300}">
      <dgm:prSet/>
      <dgm:spPr/>
      <dgm:t>
        <a:bodyPr/>
        <a:lstStyle/>
        <a:p>
          <a:endParaRPr lang="en-US"/>
        </a:p>
      </dgm:t>
    </dgm:pt>
    <dgm:pt modelId="{27841E1C-B373-4757-B3D8-D84C8A643F96}" type="sibTrans" cxnId="{2E3F9669-AA46-4668-8759-DAA5D6BD4300}">
      <dgm:prSet/>
      <dgm:spPr/>
      <dgm:t>
        <a:bodyPr/>
        <a:lstStyle/>
        <a:p>
          <a:endParaRPr lang="en-US"/>
        </a:p>
      </dgm:t>
    </dgm:pt>
    <dgm:pt modelId="{7BBFF972-935D-4252-9377-0F9815661386}">
      <dgm:prSet phldrT="[Text]" custT="1"/>
      <dgm:spPr/>
      <dgm:t>
        <a:bodyPr/>
        <a:lstStyle/>
        <a:p>
          <a:r>
            <a:rPr lang="en-US" sz="1800" dirty="0">
              <a:solidFill>
                <a:schemeClr val="tx1"/>
              </a:solidFill>
              <a:latin typeface="Arial" panose="020B0604020202020204" pitchFamily="34" charset="0"/>
            </a:rPr>
            <a:t>Global</a:t>
          </a:r>
        </a:p>
      </dgm:t>
    </dgm:pt>
    <dgm:pt modelId="{B20611DF-3B41-4546-B04A-15BCE2CFD30C}" type="parTrans" cxnId="{55EBDF00-C132-453E-AF52-793914DD8383}">
      <dgm:prSet/>
      <dgm:spPr/>
      <dgm:t>
        <a:bodyPr/>
        <a:lstStyle/>
        <a:p>
          <a:endParaRPr lang="en-US"/>
        </a:p>
      </dgm:t>
    </dgm:pt>
    <dgm:pt modelId="{A679DAB4-AF13-40FA-AA10-343621350B1C}" type="sibTrans" cxnId="{55EBDF00-C132-453E-AF52-793914DD8383}">
      <dgm:prSet/>
      <dgm:spPr/>
      <dgm:t>
        <a:bodyPr/>
        <a:lstStyle/>
        <a:p>
          <a:endParaRPr lang="en-US"/>
        </a:p>
      </dgm:t>
    </dgm:pt>
    <dgm:pt modelId="{8A6D9E24-2807-4FBF-B05D-A7F947A1A27B}">
      <dgm:prSet phldrT="[Text]" phldr="1"/>
      <dgm:spPr>
        <a:solidFill>
          <a:srgbClr val="FFC000"/>
        </a:solidFill>
      </dgm:spPr>
      <dgm:t>
        <a:bodyPr/>
        <a:lstStyle/>
        <a:p>
          <a:endParaRPr lang="en-US"/>
        </a:p>
      </dgm:t>
    </dgm:pt>
    <dgm:pt modelId="{83DB27F3-CCC2-473C-B7F8-8D5FFE3259E1}" type="parTrans" cxnId="{D8C7BEAD-A0AC-4224-8A06-AA4029CE1140}">
      <dgm:prSet/>
      <dgm:spPr/>
      <dgm:t>
        <a:bodyPr/>
        <a:lstStyle/>
        <a:p>
          <a:endParaRPr lang="en-US"/>
        </a:p>
      </dgm:t>
    </dgm:pt>
    <dgm:pt modelId="{D2263340-CFC7-4178-911D-0AA4B1A9B64C}" type="sibTrans" cxnId="{D8C7BEAD-A0AC-4224-8A06-AA4029CE1140}">
      <dgm:prSet/>
      <dgm:spPr/>
      <dgm:t>
        <a:bodyPr/>
        <a:lstStyle/>
        <a:p>
          <a:endParaRPr lang="en-US"/>
        </a:p>
      </dgm:t>
    </dgm:pt>
    <dgm:pt modelId="{CE000BC5-C59D-4F90-AD5C-32B66AEDE06B}">
      <dgm:prSet phldrT="[Text]" custT="1"/>
      <dgm:spPr/>
      <dgm:t>
        <a:bodyPr/>
        <a:lstStyle/>
        <a:p>
          <a:r>
            <a:rPr lang="en-US" sz="1800" dirty="0">
              <a:solidFill>
                <a:schemeClr val="tx1"/>
              </a:solidFill>
              <a:latin typeface="Arial" panose="020B0604020202020204" pitchFamily="34" charset="0"/>
            </a:rPr>
            <a:t>National</a:t>
          </a:r>
        </a:p>
      </dgm:t>
    </dgm:pt>
    <dgm:pt modelId="{51FC2174-6711-4005-86AE-3E15CC8D691A}" type="parTrans" cxnId="{C18D03BE-966E-4662-B4F7-027A0C9A872B}">
      <dgm:prSet/>
      <dgm:spPr/>
      <dgm:t>
        <a:bodyPr/>
        <a:lstStyle/>
        <a:p>
          <a:endParaRPr lang="en-US"/>
        </a:p>
      </dgm:t>
    </dgm:pt>
    <dgm:pt modelId="{60372DC7-2974-424C-B401-DD2A5793421B}" type="sibTrans" cxnId="{C18D03BE-966E-4662-B4F7-027A0C9A872B}">
      <dgm:prSet/>
      <dgm:spPr/>
      <dgm:t>
        <a:bodyPr/>
        <a:lstStyle/>
        <a:p>
          <a:endParaRPr lang="en-US"/>
        </a:p>
      </dgm:t>
    </dgm:pt>
    <dgm:pt modelId="{9C136054-575D-4B6B-8DBA-5AA6333AF748}">
      <dgm:prSet phldrT="[Text]" phldr="1"/>
      <dgm:spPr>
        <a:solidFill>
          <a:srgbClr val="FFFF00"/>
        </a:solidFill>
      </dgm:spPr>
      <dgm:t>
        <a:bodyPr/>
        <a:lstStyle/>
        <a:p>
          <a:endParaRPr lang="en-US"/>
        </a:p>
      </dgm:t>
    </dgm:pt>
    <dgm:pt modelId="{3C845121-9033-401E-8412-6B49BD8AB848}" type="parTrans" cxnId="{E0C2259D-B703-4FF0-8460-8B4538ABB2A5}">
      <dgm:prSet/>
      <dgm:spPr/>
      <dgm:t>
        <a:bodyPr/>
        <a:lstStyle/>
        <a:p>
          <a:endParaRPr lang="en-US"/>
        </a:p>
      </dgm:t>
    </dgm:pt>
    <dgm:pt modelId="{DD76D749-785B-4967-A31E-FE2060F631F8}" type="sibTrans" cxnId="{E0C2259D-B703-4FF0-8460-8B4538ABB2A5}">
      <dgm:prSet/>
      <dgm:spPr/>
      <dgm:t>
        <a:bodyPr/>
        <a:lstStyle/>
        <a:p>
          <a:endParaRPr lang="en-US"/>
        </a:p>
      </dgm:t>
    </dgm:pt>
    <dgm:pt modelId="{62196207-47B2-495E-A669-56B57D6892B3}">
      <dgm:prSet phldrT="[Text]" custT="1"/>
      <dgm:spPr/>
      <dgm:t>
        <a:bodyPr/>
        <a:lstStyle/>
        <a:p>
          <a:r>
            <a:rPr lang="en-US" sz="1800" dirty="0">
              <a:solidFill>
                <a:schemeClr val="tx1"/>
              </a:solidFill>
              <a:latin typeface="Arial" panose="020B0604020202020204" pitchFamily="34" charset="0"/>
            </a:rPr>
            <a:t>Regional</a:t>
          </a:r>
        </a:p>
      </dgm:t>
    </dgm:pt>
    <dgm:pt modelId="{1BE29C09-D610-41ED-A3E8-ACB249C5F9AE}" type="parTrans" cxnId="{CB55FAD1-8D4B-4D55-822C-17098D6F72B8}">
      <dgm:prSet/>
      <dgm:spPr/>
      <dgm:t>
        <a:bodyPr/>
        <a:lstStyle/>
        <a:p>
          <a:endParaRPr lang="en-US"/>
        </a:p>
      </dgm:t>
    </dgm:pt>
    <dgm:pt modelId="{8D5FB471-712B-4660-8A9A-47AF21C6DDA5}" type="sibTrans" cxnId="{CB55FAD1-8D4B-4D55-822C-17098D6F72B8}">
      <dgm:prSet/>
      <dgm:spPr/>
      <dgm:t>
        <a:bodyPr/>
        <a:lstStyle/>
        <a:p>
          <a:endParaRPr lang="en-US"/>
        </a:p>
      </dgm:t>
    </dgm:pt>
    <dgm:pt modelId="{C16FC429-B9CA-41A3-B178-CE1FD49DC09D}">
      <dgm:prSet/>
      <dgm:spPr/>
      <dgm:t>
        <a:bodyPr/>
        <a:lstStyle/>
        <a:p>
          <a:endParaRPr lang="en-US" sz="800"/>
        </a:p>
      </dgm:t>
    </dgm:pt>
    <dgm:pt modelId="{223C71DC-1FF4-4FCB-A3F0-AD82923B2CAA}" type="parTrans" cxnId="{E1D289D9-D3F5-41A1-BBBE-3ED00345BC79}">
      <dgm:prSet/>
      <dgm:spPr/>
      <dgm:t>
        <a:bodyPr/>
        <a:lstStyle/>
        <a:p>
          <a:endParaRPr lang="en-US"/>
        </a:p>
      </dgm:t>
    </dgm:pt>
    <dgm:pt modelId="{2B939EA8-9EDA-483C-99A9-C49CAF729712}" type="sibTrans" cxnId="{E1D289D9-D3F5-41A1-BBBE-3ED00345BC79}">
      <dgm:prSet/>
      <dgm:spPr/>
      <dgm:t>
        <a:bodyPr/>
        <a:lstStyle/>
        <a:p>
          <a:endParaRPr lang="en-US"/>
        </a:p>
      </dgm:t>
    </dgm:pt>
    <dgm:pt modelId="{236D9FAB-047A-44B7-9501-722E1A28F8CF}">
      <dgm:prSet/>
      <dgm:spPr>
        <a:solidFill>
          <a:srgbClr val="92D050"/>
        </a:solidFill>
      </dgm:spPr>
      <dgm:t>
        <a:bodyPr/>
        <a:lstStyle/>
        <a:p>
          <a:endParaRPr lang="en-US" dirty="0"/>
        </a:p>
      </dgm:t>
    </dgm:pt>
    <dgm:pt modelId="{69BA6E19-9115-4D6E-9340-DE65054DDAB9}" type="parTrans" cxnId="{DA107C61-1EE0-41D8-90B4-5C27B1362160}">
      <dgm:prSet/>
      <dgm:spPr/>
      <dgm:t>
        <a:bodyPr/>
        <a:lstStyle/>
        <a:p>
          <a:endParaRPr lang="en-US"/>
        </a:p>
      </dgm:t>
    </dgm:pt>
    <dgm:pt modelId="{F4234105-B264-4890-83B3-FE677166CFF1}" type="sibTrans" cxnId="{DA107C61-1EE0-41D8-90B4-5C27B1362160}">
      <dgm:prSet/>
      <dgm:spPr/>
      <dgm:t>
        <a:bodyPr/>
        <a:lstStyle/>
        <a:p>
          <a:endParaRPr lang="en-US"/>
        </a:p>
      </dgm:t>
    </dgm:pt>
    <dgm:pt modelId="{95861E87-EC01-4755-8777-9EBA53E24723}">
      <dgm:prSet/>
      <dgm:spPr/>
      <dgm:t>
        <a:bodyPr/>
        <a:lstStyle/>
        <a:p>
          <a:endParaRPr lang="en-US"/>
        </a:p>
      </dgm:t>
    </dgm:pt>
    <dgm:pt modelId="{3902A70C-C8A3-4080-BC4D-C897213EF8CE}" type="parTrans" cxnId="{A96C4071-B6F1-429D-AFEF-3434C4063163}">
      <dgm:prSet/>
      <dgm:spPr/>
      <dgm:t>
        <a:bodyPr/>
        <a:lstStyle/>
        <a:p>
          <a:endParaRPr lang="en-US"/>
        </a:p>
      </dgm:t>
    </dgm:pt>
    <dgm:pt modelId="{C3800AF7-B9C8-42A7-89C6-AD853518BADD}" type="sibTrans" cxnId="{A96C4071-B6F1-429D-AFEF-3434C4063163}">
      <dgm:prSet/>
      <dgm:spPr/>
      <dgm:t>
        <a:bodyPr/>
        <a:lstStyle/>
        <a:p>
          <a:endParaRPr lang="en-US"/>
        </a:p>
      </dgm:t>
    </dgm:pt>
    <dgm:pt modelId="{D1372314-0221-46D6-BF74-A29794D64C21}">
      <dgm:prSet custT="1"/>
      <dgm:spPr/>
      <dgm:t>
        <a:bodyPr/>
        <a:lstStyle/>
        <a:p>
          <a:r>
            <a:rPr lang="en-US" sz="1800" dirty="0">
              <a:solidFill>
                <a:schemeClr val="tx1"/>
              </a:solidFill>
              <a:latin typeface="Arial" panose="020B0604020202020204" pitchFamily="34" charset="0"/>
            </a:rPr>
            <a:t>Local</a:t>
          </a:r>
        </a:p>
      </dgm:t>
    </dgm:pt>
    <dgm:pt modelId="{522AC800-DC31-4CA3-9DC9-CA5BBA73A17B}" type="parTrans" cxnId="{E7CDBCD0-AA22-4478-B5F2-1651D9CAA196}">
      <dgm:prSet/>
      <dgm:spPr/>
      <dgm:t>
        <a:bodyPr/>
        <a:lstStyle/>
        <a:p>
          <a:endParaRPr lang="en-US"/>
        </a:p>
      </dgm:t>
    </dgm:pt>
    <dgm:pt modelId="{25D7405B-EAEA-403D-A7E9-DEA1BD4C97D1}" type="sibTrans" cxnId="{E7CDBCD0-AA22-4478-B5F2-1651D9CAA196}">
      <dgm:prSet/>
      <dgm:spPr/>
      <dgm:t>
        <a:bodyPr/>
        <a:lstStyle/>
        <a:p>
          <a:endParaRPr lang="en-US"/>
        </a:p>
      </dgm:t>
    </dgm:pt>
    <dgm:pt modelId="{04BD5D90-DE55-443D-B1AA-F6CCBEECF7D5}">
      <dgm:prSet/>
      <dgm:spPr/>
      <dgm:t>
        <a:bodyPr/>
        <a:lstStyle/>
        <a:p>
          <a:endParaRPr lang="en-US" sz="800" dirty="0"/>
        </a:p>
      </dgm:t>
    </dgm:pt>
    <dgm:pt modelId="{7910742C-A794-493B-BD8E-B05CA626A85F}" type="parTrans" cxnId="{CCBA493A-5B79-4BF8-A8EB-13BF01B6D8A8}">
      <dgm:prSet/>
      <dgm:spPr/>
      <dgm:t>
        <a:bodyPr/>
        <a:lstStyle/>
        <a:p>
          <a:endParaRPr lang="en-US"/>
        </a:p>
      </dgm:t>
    </dgm:pt>
    <dgm:pt modelId="{21004C5E-71BC-44C0-AAD5-2B30A90A21D0}" type="sibTrans" cxnId="{CCBA493A-5B79-4BF8-A8EB-13BF01B6D8A8}">
      <dgm:prSet/>
      <dgm:spPr/>
      <dgm:t>
        <a:bodyPr/>
        <a:lstStyle/>
        <a:p>
          <a:endParaRPr lang="en-US"/>
        </a:p>
      </dgm:t>
    </dgm:pt>
    <dgm:pt modelId="{ACE82AEE-5C77-4DF9-830F-A2F5AC3ED4DA}">
      <dgm:prSet custT="1"/>
      <dgm:spPr/>
      <dgm:t>
        <a:bodyPr/>
        <a:lstStyle/>
        <a:p>
          <a:r>
            <a:rPr lang="en-US" sz="1800" dirty="0">
              <a:solidFill>
                <a:schemeClr val="tx1"/>
              </a:solidFill>
              <a:latin typeface="Arial" panose="020B0604020202020204" pitchFamily="34" charset="0"/>
            </a:rPr>
            <a:t>Early years setting or school</a:t>
          </a:r>
        </a:p>
      </dgm:t>
    </dgm:pt>
    <dgm:pt modelId="{88D07025-0B2A-48E2-9EB1-31A82EAB8AB6}" type="parTrans" cxnId="{A6FF9E3F-BD43-4B4A-93BF-F0A9FD67854D}">
      <dgm:prSet/>
      <dgm:spPr/>
      <dgm:t>
        <a:bodyPr/>
        <a:lstStyle/>
        <a:p>
          <a:endParaRPr lang="en-US"/>
        </a:p>
      </dgm:t>
    </dgm:pt>
    <dgm:pt modelId="{B76543BF-9891-4634-A2C3-83006ABC9C82}" type="sibTrans" cxnId="{A6FF9E3F-BD43-4B4A-93BF-F0A9FD67854D}">
      <dgm:prSet/>
      <dgm:spPr/>
      <dgm:t>
        <a:bodyPr/>
        <a:lstStyle/>
        <a:p>
          <a:endParaRPr lang="en-US"/>
        </a:p>
      </dgm:t>
    </dgm:pt>
    <dgm:pt modelId="{22777D74-7885-4A36-B021-593DAE370F4F}" type="pres">
      <dgm:prSet presAssocID="{455DA847-81CA-4874-8381-43DA22E2E95D}" presName="linearFlow" presStyleCnt="0">
        <dgm:presLayoutVars>
          <dgm:dir/>
          <dgm:animLvl val="lvl"/>
          <dgm:resizeHandles val="exact"/>
        </dgm:presLayoutVars>
      </dgm:prSet>
      <dgm:spPr/>
    </dgm:pt>
    <dgm:pt modelId="{117E9186-8A58-457A-9AAF-EA31D487709F}" type="pres">
      <dgm:prSet presAssocID="{BAAB8379-7E16-45F5-9C11-43E35F3EA7BA}" presName="composite" presStyleCnt="0"/>
      <dgm:spPr/>
    </dgm:pt>
    <dgm:pt modelId="{AFFCC3E0-11E6-4421-9846-C24EA4CAE160}" type="pres">
      <dgm:prSet presAssocID="{BAAB8379-7E16-45F5-9C11-43E35F3EA7BA}" presName="parentText" presStyleLbl="alignNode1" presStyleIdx="0" presStyleCnt="5">
        <dgm:presLayoutVars>
          <dgm:chMax val="1"/>
          <dgm:bulletEnabled val="1"/>
        </dgm:presLayoutVars>
      </dgm:prSet>
      <dgm:spPr/>
    </dgm:pt>
    <dgm:pt modelId="{0BE468BF-30A7-4C3F-8930-4C125015089C}" type="pres">
      <dgm:prSet presAssocID="{BAAB8379-7E16-45F5-9C11-43E35F3EA7BA}" presName="descendantText" presStyleLbl="alignAcc1" presStyleIdx="0" presStyleCnt="5">
        <dgm:presLayoutVars>
          <dgm:bulletEnabled val="1"/>
        </dgm:presLayoutVars>
      </dgm:prSet>
      <dgm:spPr/>
    </dgm:pt>
    <dgm:pt modelId="{7D97C592-A17C-43A1-A135-CD9FC4DF18CE}" type="pres">
      <dgm:prSet presAssocID="{27841E1C-B373-4757-B3D8-D84C8A643F96}" presName="sp" presStyleCnt="0"/>
      <dgm:spPr/>
    </dgm:pt>
    <dgm:pt modelId="{CB3A7880-61F4-492A-B37D-17C47525BAD3}" type="pres">
      <dgm:prSet presAssocID="{8A6D9E24-2807-4FBF-B05D-A7F947A1A27B}" presName="composite" presStyleCnt="0"/>
      <dgm:spPr/>
    </dgm:pt>
    <dgm:pt modelId="{5635876D-7E98-4174-9558-9FF09A83BEAD}" type="pres">
      <dgm:prSet presAssocID="{8A6D9E24-2807-4FBF-B05D-A7F947A1A27B}" presName="parentText" presStyleLbl="alignNode1" presStyleIdx="1" presStyleCnt="5">
        <dgm:presLayoutVars>
          <dgm:chMax val="1"/>
          <dgm:bulletEnabled val="1"/>
        </dgm:presLayoutVars>
      </dgm:prSet>
      <dgm:spPr/>
    </dgm:pt>
    <dgm:pt modelId="{6079C947-982D-4D68-A21A-69F580962179}" type="pres">
      <dgm:prSet presAssocID="{8A6D9E24-2807-4FBF-B05D-A7F947A1A27B}" presName="descendantText" presStyleLbl="alignAcc1" presStyleIdx="1" presStyleCnt="5" custLinFactNeighborX="425" custLinFactNeighborY="6105">
        <dgm:presLayoutVars>
          <dgm:bulletEnabled val="1"/>
        </dgm:presLayoutVars>
      </dgm:prSet>
      <dgm:spPr/>
    </dgm:pt>
    <dgm:pt modelId="{B6B6EE2C-CBB9-42BC-8946-C65EEC2B3639}" type="pres">
      <dgm:prSet presAssocID="{D2263340-CFC7-4178-911D-0AA4B1A9B64C}" presName="sp" presStyleCnt="0"/>
      <dgm:spPr/>
    </dgm:pt>
    <dgm:pt modelId="{BD5912BC-3E1F-4337-BCDA-2C4296FB36B2}" type="pres">
      <dgm:prSet presAssocID="{9C136054-575D-4B6B-8DBA-5AA6333AF748}" presName="composite" presStyleCnt="0"/>
      <dgm:spPr/>
    </dgm:pt>
    <dgm:pt modelId="{50E3C75C-F1D3-4AF4-AE62-03976E9A4BE1}" type="pres">
      <dgm:prSet presAssocID="{9C136054-575D-4B6B-8DBA-5AA6333AF748}" presName="parentText" presStyleLbl="alignNode1" presStyleIdx="2" presStyleCnt="5">
        <dgm:presLayoutVars>
          <dgm:chMax val="1"/>
          <dgm:bulletEnabled val="1"/>
        </dgm:presLayoutVars>
      </dgm:prSet>
      <dgm:spPr/>
    </dgm:pt>
    <dgm:pt modelId="{51FED899-7AD0-4B9B-8544-414C8EB51239}" type="pres">
      <dgm:prSet presAssocID="{9C136054-575D-4B6B-8DBA-5AA6333AF748}" presName="descendantText" presStyleLbl="alignAcc1" presStyleIdx="2" presStyleCnt="5">
        <dgm:presLayoutVars>
          <dgm:bulletEnabled val="1"/>
        </dgm:presLayoutVars>
      </dgm:prSet>
      <dgm:spPr/>
    </dgm:pt>
    <dgm:pt modelId="{287DC827-DE71-4A23-A97D-C8F96E348478}" type="pres">
      <dgm:prSet presAssocID="{DD76D749-785B-4967-A31E-FE2060F631F8}" presName="sp" presStyleCnt="0"/>
      <dgm:spPr/>
    </dgm:pt>
    <dgm:pt modelId="{0CC659C5-8E03-4161-BDFC-27BEFADA30AE}" type="pres">
      <dgm:prSet presAssocID="{236D9FAB-047A-44B7-9501-722E1A28F8CF}" presName="composite" presStyleCnt="0"/>
      <dgm:spPr/>
    </dgm:pt>
    <dgm:pt modelId="{A92CA482-204B-4EA0-8792-6B1216D038D8}" type="pres">
      <dgm:prSet presAssocID="{236D9FAB-047A-44B7-9501-722E1A28F8CF}" presName="parentText" presStyleLbl="alignNode1" presStyleIdx="3" presStyleCnt="5">
        <dgm:presLayoutVars>
          <dgm:chMax val="1"/>
          <dgm:bulletEnabled val="1"/>
        </dgm:presLayoutVars>
      </dgm:prSet>
      <dgm:spPr/>
    </dgm:pt>
    <dgm:pt modelId="{EAC59292-3B96-4AD4-B4DE-082ECAA207D6}" type="pres">
      <dgm:prSet presAssocID="{236D9FAB-047A-44B7-9501-722E1A28F8CF}" presName="descendantText" presStyleLbl="alignAcc1" presStyleIdx="3" presStyleCnt="5" custLinFactNeighborX="-170" custLinFactNeighborY="3007">
        <dgm:presLayoutVars>
          <dgm:bulletEnabled val="1"/>
        </dgm:presLayoutVars>
      </dgm:prSet>
      <dgm:spPr/>
    </dgm:pt>
    <dgm:pt modelId="{F8148F1C-E417-4540-9CDE-B139D1E83B85}" type="pres">
      <dgm:prSet presAssocID="{F4234105-B264-4890-83B3-FE677166CFF1}" presName="sp" presStyleCnt="0"/>
      <dgm:spPr/>
    </dgm:pt>
    <dgm:pt modelId="{7C196327-7507-45EC-AFAC-48ACB2C7D10E}" type="pres">
      <dgm:prSet presAssocID="{95861E87-EC01-4755-8777-9EBA53E24723}" presName="composite" presStyleCnt="0"/>
      <dgm:spPr/>
    </dgm:pt>
    <dgm:pt modelId="{CC1B1B02-5A8B-415E-B9D3-558F0F352204}" type="pres">
      <dgm:prSet presAssocID="{95861E87-EC01-4755-8777-9EBA53E24723}" presName="parentText" presStyleLbl="alignNode1" presStyleIdx="4" presStyleCnt="5">
        <dgm:presLayoutVars>
          <dgm:chMax val="1"/>
          <dgm:bulletEnabled val="1"/>
        </dgm:presLayoutVars>
      </dgm:prSet>
      <dgm:spPr/>
    </dgm:pt>
    <dgm:pt modelId="{D91D7DB7-0ACF-4188-A4B7-C02A04C3264C}" type="pres">
      <dgm:prSet presAssocID="{95861E87-EC01-4755-8777-9EBA53E24723}" presName="descendantText" presStyleLbl="alignAcc1" presStyleIdx="4" presStyleCnt="5">
        <dgm:presLayoutVars>
          <dgm:bulletEnabled val="1"/>
        </dgm:presLayoutVars>
      </dgm:prSet>
      <dgm:spPr/>
    </dgm:pt>
  </dgm:ptLst>
  <dgm:cxnLst>
    <dgm:cxn modelId="{55EBDF00-C132-453E-AF52-793914DD8383}" srcId="{BAAB8379-7E16-45F5-9C11-43E35F3EA7BA}" destId="{7BBFF972-935D-4252-9377-0F9815661386}" srcOrd="0" destOrd="0" parTransId="{B20611DF-3B41-4546-B04A-15BCE2CFD30C}" sibTransId="{A679DAB4-AF13-40FA-AA10-343621350B1C}"/>
    <dgm:cxn modelId="{2DFCB10C-B524-4CFE-84AE-43B61E381D0A}" type="presOf" srcId="{CE000BC5-C59D-4F90-AD5C-32B66AEDE06B}" destId="{6079C947-982D-4D68-A21A-69F580962179}" srcOrd="0" destOrd="0" presId="urn:microsoft.com/office/officeart/2005/8/layout/chevron2"/>
    <dgm:cxn modelId="{CCBA493A-5B79-4BF8-A8EB-13BF01B6D8A8}" srcId="{236D9FAB-047A-44B7-9501-722E1A28F8CF}" destId="{04BD5D90-DE55-443D-B1AA-F6CCBEECF7D5}" srcOrd="2" destOrd="0" parTransId="{7910742C-A794-493B-BD8E-B05CA626A85F}" sibTransId="{21004C5E-71BC-44C0-AAD5-2B30A90A21D0}"/>
    <dgm:cxn modelId="{A6FF9E3F-BD43-4B4A-93BF-F0A9FD67854D}" srcId="{95861E87-EC01-4755-8777-9EBA53E24723}" destId="{ACE82AEE-5C77-4DF9-830F-A2F5AC3ED4DA}" srcOrd="0" destOrd="0" parTransId="{88D07025-0B2A-48E2-9EB1-31A82EAB8AB6}" sibTransId="{B76543BF-9891-4634-A2C3-83006ABC9C82}"/>
    <dgm:cxn modelId="{B11E0A60-CAE0-43F2-BEAD-CF173C3F7875}" type="presOf" srcId="{8A6D9E24-2807-4FBF-B05D-A7F947A1A27B}" destId="{5635876D-7E98-4174-9558-9FF09A83BEAD}" srcOrd="0" destOrd="0" presId="urn:microsoft.com/office/officeart/2005/8/layout/chevron2"/>
    <dgm:cxn modelId="{DA107C61-1EE0-41D8-90B4-5C27B1362160}" srcId="{455DA847-81CA-4874-8381-43DA22E2E95D}" destId="{236D9FAB-047A-44B7-9501-722E1A28F8CF}" srcOrd="3" destOrd="0" parTransId="{69BA6E19-9115-4D6E-9340-DE65054DDAB9}" sibTransId="{F4234105-B264-4890-83B3-FE677166CFF1}"/>
    <dgm:cxn modelId="{76106E46-A7D2-476B-B379-B7DA1C37E09A}" type="presOf" srcId="{BAAB8379-7E16-45F5-9C11-43E35F3EA7BA}" destId="{AFFCC3E0-11E6-4421-9846-C24EA4CAE160}" srcOrd="0" destOrd="0" presId="urn:microsoft.com/office/officeart/2005/8/layout/chevron2"/>
    <dgm:cxn modelId="{2E3F9669-AA46-4668-8759-DAA5D6BD4300}" srcId="{455DA847-81CA-4874-8381-43DA22E2E95D}" destId="{BAAB8379-7E16-45F5-9C11-43E35F3EA7BA}" srcOrd="0" destOrd="0" parTransId="{607E5849-097F-49DA-90F4-9C21C5F2FB15}" sibTransId="{27841E1C-B373-4757-B3D8-D84C8A643F96}"/>
    <dgm:cxn modelId="{05895D4A-2444-4C4B-8C3A-A870EED2CF13}" type="presOf" srcId="{04BD5D90-DE55-443D-B1AA-F6CCBEECF7D5}" destId="{EAC59292-3B96-4AD4-B4DE-082ECAA207D6}" srcOrd="0" destOrd="2" presId="urn:microsoft.com/office/officeart/2005/8/layout/chevron2"/>
    <dgm:cxn modelId="{A96C4071-B6F1-429D-AFEF-3434C4063163}" srcId="{455DA847-81CA-4874-8381-43DA22E2E95D}" destId="{95861E87-EC01-4755-8777-9EBA53E24723}" srcOrd="4" destOrd="0" parTransId="{3902A70C-C8A3-4080-BC4D-C897213EF8CE}" sibTransId="{C3800AF7-B9C8-42A7-89C6-AD853518BADD}"/>
    <dgm:cxn modelId="{A0951954-41C2-46CA-A92C-55A4B9BEBCA3}" type="presOf" srcId="{C16FC429-B9CA-41A3-B178-CE1FD49DC09D}" destId="{EAC59292-3B96-4AD4-B4DE-082ECAA207D6}" srcOrd="0" destOrd="0" presId="urn:microsoft.com/office/officeart/2005/8/layout/chevron2"/>
    <dgm:cxn modelId="{64E2797D-A32B-4F3B-9382-9BB80076BCC2}" type="presOf" srcId="{ACE82AEE-5C77-4DF9-830F-A2F5AC3ED4DA}" destId="{D91D7DB7-0ACF-4188-A4B7-C02A04C3264C}" srcOrd="0" destOrd="0" presId="urn:microsoft.com/office/officeart/2005/8/layout/chevron2"/>
    <dgm:cxn modelId="{A1A5699B-CB7E-462D-B039-464815551C39}" type="presOf" srcId="{7BBFF972-935D-4252-9377-0F9815661386}" destId="{0BE468BF-30A7-4C3F-8930-4C125015089C}" srcOrd="0" destOrd="0" presId="urn:microsoft.com/office/officeart/2005/8/layout/chevron2"/>
    <dgm:cxn modelId="{E0C2259D-B703-4FF0-8460-8B4538ABB2A5}" srcId="{455DA847-81CA-4874-8381-43DA22E2E95D}" destId="{9C136054-575D-4B6B-8DBA-5AA6333AF748}" srcOrd="2" destOrd="0" parTransId="{3C845121-9033-401E-8412-6B49BD8AB848}" sibTransId="{DD76D749-785B-4967-A31E-FE2060F631F8}"/>
    <dgm:cxn modelId="{433D23AA-AD1F-49C9-A1C1-95C3BBC6F3E6}" type="presOf" srcId="{455DA847-81CA-4874-8381-43DA22E2E95D}" destId="{22777D74-7885-4A36-B021-593DAE370F4F}" srcOrd="0" destOrd="0" presId="urn:microsoft.com/office/officeart/2005/8/layout/chevron2"/>
    <dgm:cxn modelId="{D8C7BEAD-A0AC-4224-8A06-AA4029CE1140}" srcId="{455DA847-81CA-4874-8381-43DA22E2E95D}" destId="{8A6D9E24-2807-4FBF-B05D-A7F947A1A27B}" srcOrd="1" destOrd="0" parTransId="{83DB27F3-CCC2-473C-B7F8-8D5FFE3259E1}" sibTransId="{D2263340-CFC7-4178-911D-0AA4B1A9B64C}"/>
    <dgm:cxn modelId="{6ED946BD-6D85-42F1-BBC8-B04CB7D862B0}" type="presOf" srcId="{D1372314-0221-46D6-BF74-A29794D64C21}" destId="{EAC59292-3B96-4AD4-B4DE-082ECAA207D6}" srcOrd="0" destOrd="1" presId="urn:microsoft.com/office/officeart/2005/8/layout/chevron2"/>
    <dgm:cxn modelId="{C18D03BE-966E-4662-B4F7-027A0C9A872B}" srcId="{8A6D9E24-2807-4FBF-B05D-A7F947A1A27B}" destId="{CE000BC5-C59D-4F90-AD5C-32B66AEDE06B}" srcOrd="0" destOrd="0" parTransId="{51FC2174-6711-4005-86AE-3E15CC8D691A}" sibTransId="{60372DC7-2974-424C-B401-DD2A5793421B}"/>
    <dgm:cxn modelId="{C8FE8FBF-F8EE-4114-B124-F26B579DE571}" type="presOf" srcId="{9C136054-575D-4B6B-8DBA-5AA6333AF748}" destId="{50E3C75C-F1D3-4AF4-AE62-03976E9A4BE1}" srcOrd="0" destOrd="0" presId="urn:microsoft.com/office/officeart/2005/8/layout/chevron2"/>
    <dgm:cxn modelId="{5264C3C8-C150-46A4-8981-A26AAA0FC5FB}" type="presOf" srcId="{95861E87-EC01-4755-8777-9EBA53E24723}" destId="{CC1B1B02-5A8B-415E-B9D3-558F0F352204}" srcOrd="0" destOrd="0" presId="urn:microsoft.com/office/officeart/2005/8/layout/chevron2"/>
    <dgm:cxn modelId="{E7CDBCD0-AA22-4478-B5F2-1651D9CAA196}" srcId="{236D9FAB-047A-44B7-9501-722E1A28F8CF}" destId="{D1372314-0221-46D6-BF74-A29794D64C21}" srcOrd="1" destOrd="0" parTransId="{522AC800-DC31-4CA3-9DC9-CA5BBA73A17B}" sibTransId="{25D7405B-EAEA-403D-A7E9-DEA1BD4C97D1}"/>
    <dgm:cxn modelId="{CB55FAD1-8D4B-4D55-822C-17098D6F72B8}" srcId="{9C136054-575D-4B6B-8DBA-5AA6333AF748}" destId="{62196207-47B2-495E-A669-56B57D6892B3}" srcOrd="0" destOrd="0" parTransId="{1BE29C09-D610-41ED-A3E8-ACB249C5F9AE}" sibTransId="{8D5FB471-712B-4660-8A9A-47AF21C6DDA5}"/>
    <dgm:cxn modelId="{E1D289D9-D3F5-41A1-BBBE-3ED00345BC79}" srcId="{236D9FAB-047A-44B7-9501-722E1A28F8CF}" destId="{C16FC429-B9CA-41A3-B178-CE1FD49DC09D}" srcOrd="0" destOrd="0" parTransId="{223C71DC-1FF4-4FCB-A3F0-AD82923B2CAA}" sibTransId="{2B939EA8-9EDA-483C-99A9-C49CAF729712}"/>
    <dgm:cxn modelId="{1270A4DA-D074-4278-A7AB-0225AE3A8AA0}" type="presOf" srcId="{236D9FAB-047A-44B7-9501-722E1A28F8CF}" destId="{A92CA482-204B-4EA0-8792-6B1216D038D8}" srcOrd="0" destOrd="0" presId="urn:microsoft.com/office/officeart/2005/8/layout/chevron2"/>
    <dgm:cxn modelId="{61B2BEF4-E695-48D8-97DA-0F9B9A201B76}" type="presOf" srcId="{62196207-47B2-495E-A669-56B57D6892B3}" destId="{51FED899-7AD0-4B9B-8544-414C8EB51239}" srcOrd="0" destOrd="0" presId="urn:microsoft.com/office/officeart/2005/8/layout/chevron2"/>
    <dgm:cxn modelId="{DA66CF06-A957-464C-A43E-AE6B1C642BCC}" type="presParOf" srcId="{22777D74-7885-4A36-B021-593DAE370F4F}" destId="{117E9186-8A58-457A-9AAF-EA31D487709F}" srcOrd="0" destOrd="0" presId="urn:microsoft.com/office/officeart/2005/8/layout/chevron2"/>
    <dgm:cxn modelId="{33A2791A-F5EC-49BF-AF5D-EA1CA8997DFA}" type="presParOf" srcId="{117E9186-8A58-457A-9AAF-EA31D487709F}" destId="{AFFCC3E0-11E6-4421-9846-C24EA4CAE160}" srcOrd="0" destOrd="0" presId="urn:microsoft.com/office/officeart/2005/8/layout/chevron2"/>
    <dgm:cxn modelId="{5F430EA1-4D82-4341-B9BB-9AD8D0E3A0AB}" type="presParOf" srcId="{117E9186-8A58-457A-9AAF-EA31D487709F}" destId="{0BE468BF-30A7-4C3F-8930-4C125015089C}" srcOrd="1" destOrd="0" presId="urn:microsoft.com/office/officeart/2005/8/layout/chevron2"/>
    <dgm:cxn modelId="{D057E9E3-438F-4383-9704-92F3F9001C39}" type="presParOf" srcId="{22777D74-7885-4A36-B021-593DAE370F4F}" destId="{7D97C592-A17C-43A1-A135-CD9FC4DF18CE}" srcOrd="1" destOrd="0" presId="urn:microsoft.com/office/officeart/2005/8/layout/chevron2"/>
    <dgm:cxn modelId="{13AD0737-9AED-447B-9296-C2BFEE16C705}" type="presParOf" srcId="{22777D74-7885-4A36-B021-593DAE370F4F}" destId="{CB3A7880-61F4-492A-B37D-17C47525BAD3}" srcOrd="2" destOrd="0" presId="urn:microsoft.com/office/officeart/2005/8/layout/chevron2"/>
    <dgm:cxn modelId="{CF4807B7-6174-495E-9F1B-53D8A6842EF2}" type="presParOf" srcId="{CB3A7880-61F4-492A-B37D-17C47525BAD3}" destId="{5635876D-7E98-4174-9558-9FF09A83BEAD}" srcOrd="0" destOrd="0" presId="urn:microsoft.com/office/officeart/2005/8/layout/chevron2"/>
    <dgm:cxn modelId="{0B849A7D-1E03-4314-92AD-BD41547AE023}" type="presParOf" srcId="{CB3A7880-61F4-492A-B37D-17C47525BAD3}" destId="{6079C947-982D-4D68-A21A-69F580962179}" srcOrd="1" destOrd="0" presId="urn:microsoft.com/office/officeart/2005/8/layout/chevron2"/>
    <dgm:cxn modelId="{9FC99E8E-B3EA-4B30-B14C-2AC21D178C82}" type="presParOf" srcId="{22777D74-7885-4A36-B021-593DAE370F4F}" destId="{B6B6EE2C-CBB9-42BC-8946-C65EEC2B3639}" srcOrd="3" destOrd="0" presId="urn:microsoft.com/office/officeart/2005/8/layout/chevron2"/>
    <dgm:cxn modelId="{4156A8A2-CF45-4BAF-BAF9-16B252B67D61}" type="presParOf" srcId="{22777D74-7885-4A36-B021-593DAE370F4F}" destId="{BD5912BC-3E1F-4337-BCDA-2C4296FB36B2}" srcOrd="4" destOrd="0" presId="urn:microsoft.com/office/officeart/2005/8/layout/chevron2"/>
    <dgm:cxn modelId="{A7344B22-C629-40CF-8CDD-F3CF53512F18}" type="presParOf" srcId="{BD5912BC-3E1F-4337-BCDA-2C4296FB36B2}" destId="{50E3C75C-F1D3-4AF4-AE62-03976E9A4BE1}" srcOrd="0" destOrd="0" presId="urn:microsoft.com/office/officeart/2005/8/layout/chevron2"/>
    <dgm:cxn modelId="{A4C20DBA-B03E-4124-A2C3-E6E808C77056}" type="presParOf" srcId="{BD5912BC-3E1F-4337-BCDA-2C4296FB36B2}" destId="{51FED899-7AD0-4B9B-8544-414C8EB51239}" srcOrd="1" destOrd="0" presId="urn:microsoft.com/office/officeart/2005/8/layout/chevron2"/>
    <dgm:cxn modelId="{73963529-8A6E-4125-AE4A-92116AAE1974}" type="presParOf" srcId="{22777D74-7885-4A36-B021-593DAE370F4F}" destId="{287DC827-DE71-4A23-A97D-C8F96E348478}" srcOrd="5" destOrd="0" presId="urn:microsoft.com/office/officeart/2005/8/layout/chevron2"/>
    <dgm:cxn modelId="{32F20497-F21C-46E3-A0EF-27E148FE3D3C}" type="presParOf" srcId="{22777D74-7885-4A36-B021-593DAE370F4F}" destId="{0CC659C5-8E03-4161-BDFC-27BEFADA30AE}" srcOrd="6" destOrd="0" presId="urn:microsoft.com/office/officeart/2005/8/layout/chevron2"/>
    <dgm:cxn modelId="{6ABFEDBA-C86A-4300-806B-103B04DF2D4B}" type="presParOf" srcId="{0CC659C5-8E03-4161-BDFC-27BEFADA30AE}" destId="{A92CA482-204B-4EA0-8792-6B1216D038D8}" srcOrd="0" destOrd="0" presId="urn:microsoft.com/office/officeart/2005/8/layout/chevron2"/>
    <dgm:cxn modelId="{1FA591D9-8FBC-4D71-801F-5DBB507CBC9F}" type="presParOf" srcId="{0CC659C5-8E03-4161-BDFC-27BEFADA30AE}" destId="{EAC59292-3B96-4AD4-B4DE-082ECAA207D6}" srcOrd="1" destOrd="0" presId="urn:microsoft.com/office/officeart/2005/8/layout/chevron2"/>
    <dgm:cxn modelId="{E605D51E-7BAC-4F6F-AFEF-7C86CAB3E997}" type="presParOf" srcId="{22777D74-7885-4A36-B021-593DAE370F4F}" destId="{F8148F1C-E417-4540-9CDE-B139D1E83B85}" srcOrd="7" destOrd="0" presId="urn:microsoft.com/office/officeart/2005/8/layout/chevron2"/>
    <dgm:cxn modelId="{303C1278-3318-47F3-9DC4-2CE2BAC701B0}" type="presParOf" srcId="{22777D74-7885-4A36-B021-593DAE370F4F}" destId="{7C196327-7507-45EC-AFAC-48ACB2C7D10E}" srcOrd="8" destOrd="0" presId="urn:microsoft.com/office/officeart/2005/8/layout/chevron2"/>
    <dgm:cxn modelId="{D7F5532A-8073-4A8D-911E-6DCFE0DC4955}" type="presParOf" srcId="{7C196327-7507-45EC-AFAC-48ACB2C7D10E}" destId="{CC1B1B02-5A8B-415E-B9D3-558F0F352204}" srcOrd="0" destOrd="0" presId="urn:microsoft.com/office/officeart/2005/8/layout/chevron2"/>
    <dgm:cxn modelId="{2D003A2C-AA7F-4D9A-996A-263AA6CD9AC9}" type="presParOf" srcId="{7C196327-7507-45EC-AFAC-48ACB2C7D10E}" destId="{D91D7DB7-0ACF-4188-A4B7-C02A04C3264C}"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A350F2-7E82-40D1-9F34-FF02B08F01DC}">
      <dsp:nvSpPr>
        <dsp:cNvPr id="0" name=""/>
        <dsp:cNvSpPr/>
      </dsp:nvSpPr>
      <dsp:spPr>
        <a:xfrm>
          <a:off x="3321090" y="2216030"/>
          <a:ext cx="2214802" cy="1040546"/>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Inclusion</a:t>
          </a:r>
        </a:p>
      </dsp:txBody>
      <dsp:txXfrm>
        <a:off x="3645440" y="2368414"/>
        <a:ext cx="1566102" cy="735778"/>
      </dsp:txXfrm>
    </dsp:sp>
    <dsp:sp modelId="{03DD9B59-E71D-4B88-9F8F-D2668D35E0A2}">
      <dsp:nvSpPr>
        <dsp:cNvPr id="0" name=""/>
        <dsp:cNvSpPr/>
      </dsp:nvSpPr>
      <dsp:spPr>
        <a:xfrm rot="16200000">
          <a:off x="3852593" y="1629559"/>
          <a:ext cx="1151796" cy="21146"/>
        </a:xfrm>
        <a:custGeom>
          <a:avLst/>
          <a:gdLst/>
          <a:ahLst/>
          <a:cxnLst/>
          <a:rect l="0" t="0" r="0" b="0"/>
          <a:pathLst>
            <a:path>
              <a:moveTo>
                <a:pt x="0" y="10573"/>
              </a:moveTo>
              <a:lnTo>
                <a:pt x="1151796"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99697" y="1611337"/>
        <a:ext cx="57589" cy="57589"/>
      </dsp:txXfrm>
    </dsp:sp>
    <dsp:sp modelId="{EC3F45CD-40F0-4EC2-AEC8-42AA318F6B75}">
      <dsp:nvSpPr>
        <dsp:cNvPr id="0" name=""/>
        <dsp:cNvSpPr/>
      </dsp:nvSpPr>
      <dsp:spPr>
        <a:xfrm>
          <a:off x="3908218" y="23688"/>
          <a:ext cx="1040546" cy="104054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Diversity</a:t>
          </a:r>
        </a:p>
      </dsp:txBody>
      <dsp:txXfrm>
        <a:off x="4060602" y="176072"/>
        <a:ext cx="735778" cy="735778"/>
      </dsp:txXfrm>
    </dsp:sp>
    <dsp:sp modelId="{0BFA6FAD-771A-4683-8F18-6D3D020CF256}">
      <dsp:nvSpPr>
        <dsp:cNvPr id="0" name=""/>
        <dsp:cNvSpPr/>
      </dsp:nvSpPr>
      <dsp:spPr>
        <a:xfrm rot="18360000">
          <a:off x="4567040" y="1803174"/>
          <a:ext cx="1063455" cy="21146"/>
        </a:xfrm>
        <a:custGeom>
          <a:avLst/>
          <a:gdLst/>
          <a:ahLst/>
          <a:cxnLst/>
          <a:rect l="0" t="0" r="0" b="0"/>
          <a:pathLst>
            <a:path>
              <a:moveTo>
                <a:pt x="0" y="10573"/>
              </a:moveTo>
              <a:lnTo>
                <a:pt x="106345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72181" y="1787161"/>
        <a:ext cx="53172" cy="53172"/>
      </dsp:txXfrm>
    </dsp:sp>
    <dsp:sp modelId="{01E8D84B-1C54-4120-A2A9-646C1E7C9CBC}">
      <dsp:nvSpPr>
        <dsp:cNvPr id="0" name=""/>
        <dsp:cNvSpPr/>
      </dsp:nvSpPr>
      <dsp:spPr>
        <a:xfrm>
          <a:off x="5196845" y="442388"/>
          <a:ext cx="1040546" cy="1040546"/>
        </a:xfrm>
        <a:prstGeom prst="ellipse">
          <a:avLst/>
        </a:prstGeom>
        <a:solidFill>
          <a:schemeClr val="accent3">
            <a:hueOff val="301178"/>
            <a:satOff val="11111"/>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Removing barriers</a:t>
          </a:r>
        </a:p>
      </dsp:txBody>
      <dsp:txXfrm>
        <a:off x="5349229" y="594772"/>
        <a:ext cx="735778" cy="735778"/>
      </dsp:txXfrm>
    </dsp:sp>
    <dsp:sp modelId="{D1DA2636-781F-4671-8770-083550282244}">
      <dsp:nvSpPr>
        <dsp:cNvPr id="0" name=""/>
        <dsp:cNvSpPr/>
      </dsp:nvSpPr>
      <dsp:spPr>
        <a:xfrm rot="20520000">
          <a:off x="5321811" y="2319412"/>
          <a:ext cx="714395" cy="21146"/>
        </a:xfrm>
        <a:custGeom>
          <a:avLst/>
          <a:gdLst/>
          <a:ahLst/>
          <a:cxnLst/>
          <a:rect l="0" t="0" r="0" b="0"/>
          <a:pathLst>
            <a:path>
              <a:moveTo>
                <a:pt x="0" y="10573"/>
              </a:moveTo>
              <a:lnTo>
                <a:pt x="71439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61149" y="2312126"/>
        <a:ext cx="35719" cy="35719"/>
      </dsp:txXfrm>
    </dsp:sp>
    <dsp:sp modelId="{BD136BDE-6D64-464D-B606-47BDFAA28E53}">
      <dsp:nvSpPr>
        <dsp:cNvPr id="0" name=""/>
        <dsp:cNvSpPr/>
      </dsp:nvSpPr>
      <dsp:spPr>
        <a:xfrm>
          <a:off x="5993260" y="1538559"/>
          <a:ext cx="1040546" cy="1040546"/>
        </a:xfrm>
        <a:prstGeom prst="ellipse">
          <a:avLst/>
        </a:prstGeom>
        <a:solidFill>
          <a:schemeClr val="accent3">
            <a:hueOff val="602355"/>
            <a:satOff val="22222"/>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6145644" y="1690943"/>
        <a:ext cx="735778" cy="735778"/>
      </dsp:txXfrm>
    </dsp:sp>
    <dsp:sp modelId="{B318F0C3-EAE5-4487-8F4A-CA66A5941129}">
      <dsp:nvSpPr>
        <dsp:cNvPr id="0" name=""/>
        <dsp:cNvSpPr/>
      </dsp:nvSpPr>
      <dsp:spPr>
        <a:xfrm rot="1080000">
          <a:off x="5321811" y="3132048"/>
          <a:ext cx="714395" cy="21146"/>
        </a:xfrm>
        <a:custGeom>
          <a:avLst/>
          <a:gdLst/>
          <a:ahLst/>
          <a:cxnLst/>
          <a:rect l="0" t="0" r="0" b="0"/>
          <a:pathLst>
            <a:path>
              <a:moveTo>
                <a:pt x="0" y="10573"/>
              </a:moveTo>
              <a:lnTo>
                <a:pt x="71439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61149" y="3124761"/>
        <a:ext cx="35719" cy="35719"/>
      </dsp:txXfrm>
    </dsp:sp>
    <dsp:sp modelId="{291E8421-9D27-45FE-BC1D-949E5345A891}">
      <dsp:nvSpPr>
        <dsp:cNvPr id="0" name=""/>
        <dsp:cNvSpPr/>
      </dsp:nvSpPr>
      <dsp:spPr>
        <a:xfrm>
          <a:off x="5993260" y="2893501"/>
          <a:ext cx="1040546" cy="1040546"/>
        </a:xfrm>
        <a:prstGeom prst="ellipse">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6145644" y="3045885"/>
        <a:ext cx="735778" cy="735778"/>
      </dsp:txXfrm>
    </dsp:sp>
    <dsp:sp modelId="{93E625F5-7E4C-4874-813D-082406E486DF}">
      <dsp:nvSpPr>
        <dsp:cNvPr id="0" name=""/>
        <dsp:cNvSpPr/>
      </dsp:nvSpPr>
      <dsp:spPr>
        <a:xfrm rot="3240000">
          <a:off x="4567040" y="3648286"/>
          <a:ext cx="1063455" cy="21146"/>
        </a:xfrm>
        <a:custGeom>
          <a:avLst/>
          <a:gdLst/>
          <a:ahLst/>
          <a:cxnLst/>
          <a:rect l="0" t="0" r="0" b="0"/>
          <a:pathLst>
            <a:path>
              <a:moveTo>
                <a:pt x="0" y="10573"/>
              </a:moveTo>
              <a:lnTo>
                <a:pt x="106345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72181" y="3632273"/>
        <a:ext cx="53172" cy="53172"/>
      </dsp:txXfrm>
    </dsp:sp>
    <dsp:sp modelId="{054B5CA9-ADB8-4C39-87E6-F5EA6FB82AB4}">
      <dsp:nvSpPr>
        <dsp:cNvPr id="0" name=""/>
        <dsp:cNvSpPr/>
      </dsp:nvSpPr>
      <dsp:spPr>
        <a:xfrm>
          <a:off x="5196845" y="3989673"/>
          <a:ext cx="1040546" cy="1040546"/>
        </a:xfrm>
        <a:prstGeom prst="ellipse">
          <a:avLst/>
        </a:prstGeom>
        <a:solidFill>
          <a:schemeClr val="accent3">
            <a:hueOff val="1204711"/>
            <a:satOff val="44444"/>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5349229" y="4142057"/>
        <a:ext cx="735778" cy="735778"/>
      </dsp:txXfrm>
    </dsp:sp>
    <dsp:sp modelId="{B089B692-E62A-4532-8249-85B445971599}">
      <dsp:nvSpPr>
        <dsp:cNvPr id="0" name=""/>
        <dsp:cNvSpPr/>
      </dsp:nvSpPr>
      <dsp:spPr>
        <a:xfrm rot="5400000">
          <a:off x="3852593" y="3821901"/>
          <a:ext cx="1151796" cy="21146"/>
        </a:xfrm>
        <a:custGeom>
          <a:avLst/>
          <a:gdLst/>
          <a:ahLst/>
          <a:cxnLst/>
          <a:rect l="0" t="0" r="0" b="0"/>
          <a:pathLst>
            <a:path>
              <a:moveTo>
                <a:pt x="0" y="10573"/>
              </a:moveTo>
              <a:lnTo>
                <a:pt x="1151796"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99697" y="3803680"/>
        <a:ext cx="57589" cy="57589"/>
      </dsp:txXfrm>
    </dsp:sp>
    <dsp:sp modelId="{4A9F2605-BC86-498E-957D-A0ADDE5D6DDF}">
      <dsp:nvSpPr>
        <dsp:cNvPr id="0" name=""/>
        <dsp:cNvSpPr/>
      </dsp:nvSpPr>
      <dsp:spPr>
        <a:xfrm>
          <a:off x="3908218" y="4408373"/>
          <a:ext cx="1040546" cy="1040546"/>
        </a:xfrm>
        <a:prstGeom prst="ellipse">
          <a:avLst/>
        </a:prstGeom>
        <a:solidFill>
          <a:schemeClr val="accent3">
            <a:hueOff val="1505888"/>
            <a:satOff val="55556"/>
            <a:lumOff val="-81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060602" y="4560757"/>
        <a:ext cx="735778" cy="735778"/>
      </dsp:txXfrm>
    </dsp:sp>
    <dsp:sp modelId="{DBD78193-51CE-4CF2-91A1-B430424D3726}">
      <dsp:nvSpPr>
        <dsp:cNvPr id="0" name=""/>
        <dsp:cNvSpPr/>
      </dsp:nvSpPr>
      <dsp:spPr>
        <a:xfrm rot="7560000">
          <a:off x="3226488" y="3648286"/>
          <a:ext cx="1063455" cy="21146"/>
        </a:xfrm>
        <a:custGeom>
          <a:avLst/>
          <a:gdLst/>
          <a:ahLst/>
          <a:cxnLst/>
          <a:rect l="0" t="0" r="0" b="0"/>
          <a:pathLst>
            <a:path>
              <a:moveTo>
                <a:pt x="0" y="10573"/>
              </a:moveTo>
              <a:lnTo>
                <a:pt x="106345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731629" y="3632273"/>
        <a:ext cx="53172" cy="53172"/>
      </dsp:txXfrm>
    </dsp:sp>
    <dsp:sp modelId="{FF4F81AF-C8EE-4D74-A937-808F06D8E682}">
      <dsp:nvSpPr>
        <dsp:cNvPr id="0" name=""/>
        <dsp:cNvSpPr/>
      </dsp:nvSpPr>
      <dsp:spPr>
        <a:xfrm>
          <a:off x="2619592" y="3989673"/>
          <a:ext cx="1040546" cy="1040546"/>
        </a:xfrm>
        <a:prstGeom prst="ellipse">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771976" y="4142057"/>
        <a:ext cx="735778" cy="735778"/>
      </dsp:txXfrm>
    </dsp:sp>
    <dsp:sp modelId="{857103F7-6FEA-4BC0-BB95-350B09EAF0BD}">
      <dsp:nvSpPr>
        <dsp:cNvPr id="0" name=""/>
        <dsp:cNvSpPr/>
      </dsp:nvSpPr>
      <dsp:spPr>
        <a:xfrm rot="9720000">
          <a:off x="2820776" y="3132048"/>
          <a:ext cx="714395" cy="21146"/>
        </a:xfrm>
        <a:custGeom>
          <a:avLst/>
          <a:gdLst/>
          <a:ahLst/>
          <a:cxnLst/>
          <a:rect l="0" t="0" r="0" b="0"/>
          <a:pathLst>
            <a:path>
              <a:moveTo>
                <a:pt x="0" y="10573"/>
              </a:moveTo>
              <a:lnTo>
                <a:pt x="71439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160114" y="3124761"/>
        <a:ext cx="35719" cy="35719"/>
      </dsp:txXfrm>
    </dsp:sp>
    <dsp:sp modelId="{9C33671C-95FA-4B92-8A69-5B7C9FC3D2BD}">
      <dsp:nvSpPr>
        <dsp:cNvPr id="0" name=""/>
        <dsp:cNvSpPr/>
      </dsp:nvSpPr>
      <dsp:spPr>
        <a:xfrm>
          <a:off x="1823177" y="2893501"/>
          <a:ext cx="1040546" cy="1040546"/>
        </a:xfrm>
        <a:prstGeom prst="ellipse">
          <a:avLst/>
        </a:prstGeom>
        <a:solidFill>
          <a:schemeClr val="accent3">
            <a:hueOff val="2108244"/>
            <a:satOff val="77778"/>
            <a:lumOff val="-1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Overcoming exclusion</a:t>
          </a:r>
        </a:p>
      </dsp:txBody>
      <dsp:txXfrm>
        <a:off x="1975561" y="3045885"/>
        <a:ext cx="735778" cy="735778"/>
      </dsp:txXfrm>
    </dsp:sp>
    <dsp:sp modelId="{E9E87F28-8389-4984-8203-638E13DA040F}">
      <dsp:nvSpPr>
        <dsp:cNvPr id="0" name=""/>
        <dsp:cNvSpPr/>
      </dsp:nvSpPr>
      <dsp:spPr>
        <a:xfrm rot="11880000">
          <a:off x="2820776" y="2319412"/>
          <a:ext cx="714395" cy="21146"/>
        </a:xfrm>
        <a:custGeom>
          <a:avLst/>
          <a:gdLst/>
          <a:ahLst/>
          <a:cxnLst/>
          <a:rect l="0" t="0" r="0" b="0"/>
          <a:pathLst>
            <a:path>
              <a:moveTo>
                <a:pt x="0" y="10573"/>
              </a:moveTo>
              <a:lnTo>
                <a:pt x="71439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160114" y="2312126"/>
        <a:ext cx="35719" cy="35719"/>
      </dsp:txXfrm>
    </dsp:sp>
    <dsp:sp modelId="{D5619158-C518-4BAB-B361-134F5236425D}">
      <dsp:nvSpPr>
        <dsp:cNvPr id="0" name=""/>
        <dsp:cNvSpPr/>
      </dsp:nvSpPr>
      <dsp:spPr>
        <a:xfrm>
          <a:off x="1823177" y="1538559"/>
          <a:ext cx="1040546" cy="1040546"/>
        </a:xfrm>
        <a:prstGeom prst="ellipse">
          <a:avLst/>
        </a:prstGeom>
        <a:solidFill>
          <a:schemeClr val="accent3">
            <a:hueOff val="2409421"/>
            <a:satOff val="88889"/>
            <a:lumOff val="-130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975561" y="1690943"/>
        <a:ext cx="735778" cy="735778"/>
      </dsp:txXfrm>
    </dsp:sp>
    <dsp:sp modelId="{65CC6442-AE49-45FE-99AC-A75BCEA9B1F9}">
      <dsp:nvSpPr>
        <dsp:cNvPr id="0" name=""/>
        <dsp:cNvSpPr/>
      </dsp:nvSpPr>
      <dsp:spPr>
        <a:xfrm rot="14040000">
          <a:off x="3226488" y="1803174"/>
          <a:ext cx="1063455" cy="21146"/>
        </a:xfrm>
        <a:custGeom>
          <a:avLst/>
          <a:gdLst/>
          <a:ahLst/>
          <a:cxnLst/>
          <a:rect l="0" t="0" r="0" b="0"/>
          <a:pathLst>
            <a:path>
              <a:moveTo>
                <a:pt x="0" y="10573"/>
              </a:moveTo>
              <a:lnTo>
                <a:pt x="1063455" y="1057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731629" y="1787161"/>
        <a:ext cx="53172" cy="53172"/>
      </dsp:txXfrm>
    </dsp:sp>
    <dsp:sp modelId="{6FC69033-EB70-4173-9E43-AA60D18CE134}">
      <dsp:nvSpPr>
        <dsp:cNvPr id="0" name=""/>
        <dsp:cNvSpPr/>
      </dsp:nvSpPr>
      <dsp:spPr>
        <a:xfrm>
          <a:off x="2619592" y="442388"/>
          <a:ext cx="1040546" cy="1040546"/>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Increase participation</a:t>
          </a:r>
        </a:p>
      </dsp:txBody>
      <dsp:txXfrm>
        <a:off x="2771976" y="594772"/>
        <a:ext cx="735778" cy="7357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FCC3E0-11E6-4421-9846-C24EA4CAE160}">
      <dsp:nvSpPr>
        <dsp:cNvPr id="0" name=""/>
        <dsp:cNvSpPr/>
      </dsp:nvSpPr>
      <dsp:spPr>
        <a:xfrm rot="5400000">
          <a:off x="-136541" y="139365"/>
          <a:ext cx="910275" cy="637192"/>
        </a:xfrm>
        <a:prstGeom prst="chevron">
          <a:avLst/>
        </a:prstGeom>
        <a:solidFill>
          <a:srgbClr val="FF000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US" sz="1700" kern="1200" dirty="0"/>
        </a:p>
      </dsp:txBody>
      <dsp:txXfrm rot="-5400000">
        <a:off x="1" y="321419"/>
        <a:ext cx="637192" cy="273083"/>
      </dsp:txXfrm>
    </dsp:sp>
    <dsp:sp modelId="{0BE468BF-30A7-4C3F-8930-4C125015089C}">
      <dsp:nvSpPr>
        <dsp:cNvPr id="0" name=""/>
        <dsp:cNvSpPr/>
      </dsp:nvSpPr>
      <dsp:spPr>
        <a:xfrm rot="5400000">
          <a:off x="2678507" y="-2038490"/>
          <a:ext cx="591678" cy="467430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rPr>
            <a:t>Global</a:t>
          </a:r>
        </a:p>
      </dsp:txBody>
      <dsp:txXfrm rot="-5400000">
        <a:off x="637192" y="31708"/>
        <a:ext cx="4645426" cy="533912"/>
      </dsp:txXfrm>
    </dsp:sp>
    <dsp:sp modelId="{5635876D-7E98-4174-9558-9FF09A83BEAD}">
      <dsp:nvSpPr>
        <dsp:cNvPr id="0" name=""/>
        <dsp:cNvSpPr/>
      </dsp:nvSpPr>
      <dsp:spPr>
        <a:xfrm rot="5400000">
          <a:off x="-136541" y="930092"/>
          <a:ext cx="910275" cy="637192"/>
        </a:xfrm>
        <a:prstGeom prst="chevron">
          <a:avLst/>
        </a:prstGeom>
        <a:solidFill>
          <a:srgbClr val="FFC00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1" y="1112146"/>
        <a:ext cx="637192" cy="273083"/>
      </dsp:txXfrm>
    </dsp:sp>
    <dsp:sp modelId="{6079C947-982D-4D68-A21A-69F580962179}">
      <dsp:nvSpPr>
        <dsp:cNvPr id="0" name=""/>
        <dsp:cNvSpPr/>
      </dsp:nvSpPr>
      <dsp:spPr>
        <a:xfrm rot="5400000">
          <a:off x="2678507" y="-1211641"/>
          <a:ext cx="591678" cy="467430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rPr>
            <a:t>National</a:t>
          </a:r>
        </a:p>
      </dsp:txBody>
      <dsp:txXfrm rot="-5400000">
        <a:off x="637192" y="858557"/>
        <a:ext cx="4645426" cy="533912"/>
      </dsp:txXfrm>
    </dsp:sp>
    <dsp:sp modelId="{50E3C75C-F1D3-4AF4-AE62-03976E9A4BE1}">
      <dsp:nvSpPr>
        <dsp:cNvPr id="0" name=""/>
        <dsp:cNvSpPr/>
      </dsp:nvSpPr>
      <dsp:spPr>
        <a:xfrm rot="5400000">
          <a:off x="-136541" y="1720820"/>
          <a:ext cx="910275" cy="637192"/>
        </a:xfrm>
        <a:prstGeom prst="chevron">
          <a:avLst/>
        </a:prstGeom>
        <a:solidFill>
          <a:srgbClr val="FFFF0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1" y="1902874"/>
        <a:ext cx="637192" cy="273083"/>
      </dsp:txXfrm>
    </dsp:sp>
    <dsp:sp modelId="{51FED899-7AD0-4B9B-8544-414C8EB51239}">
      <dsp:nvSpPr>
        <dsp:cNvPr id="0" name=""/>
        <dsp:cNvSpPr/>
      </dsp:nvSpPr>
      <dsp:spPr>
        <a:xfrm rot="5400000">
          <a:off x="2678507" y="-457036"/>
          <a:ext cx="591678" cy="467430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rPr>
            <a:t>Regional</a:t>
          </a:r>
        </a:p>
      </dsp:txBody>
      <dsp:txXfrm rot="-5400000">
        <a:off x="637192" y="1613162"/>
        <a:ext cx="4645426" cy="533912"/>
      </dsp:txXfrm>
    </dsp:sp>
    <dsp:sp modelId="{A92CA482-204B-4EA0-8792-6B1216D038D8}">
      <dsp:nvSpPr>
        <dsp:cNvPr id="0" name=""/>
        <dsp:cNvSpPr/>
      </dsp:nvSpPr>
      <dsp:spPr>
        <a:xfrm rot="5400000">
          <a:off x="-136541" y="2511547"/>
          <a:ext cx="910275" cy="637192"/>
        </a:xfrm>
        <a:prstGeom prst="chevron">
          <a:avLst/>
        </a:prstGeom>
        <a:solidFill>
          <a:srgbClr val="92D05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US" sz="1700" kern="1200" dirty="0"/>
        </a:p>
      </dsp:txBody>
      <dsp:txXfrm rot="-5400000">
        <a:off x="1" y="2693601"/>
        <a:ext cx="637192" cy="273083"/>
      </dsp:txXfrm>
    </dsp:sp>
    <dsp:sp modelId="{EAC59292-3B96-4AD4-B4DE-082ECAA207D6}">
      <dsp:nvSpPr>
        <dsp:cNvPr id="0" name=""/>
        <dsp:cNvSpPr/>
      </dsp:nvSpPr>
      <dsp:spPr>
        <a:xfrm rot="5400000">
          <a:off x="2670561" y="351482"/>
          <a:ext cx="591678" cy="467430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57150" lvl="1" indent="-57150" algn="l" defTabSz="355600">
            <a:lnSpc>
              <a:spcPct val="90000"/>
            </a:lnSpc>
            <a:spcBef>
              <a:spcPct val="0"/>
            </a:spcBef>
            <a:spcAft>
              <a:spcPct val="15000"/>
            </a:spcAft>
            <a:buChar char="•"/>
          </a:pPr>
          <a:endParaRPr lang="en-US" sz="800" kern="1200"/>
        </a:p>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rPr>
            <a:t>Local</a:t>
          </a:r>
        </a:p>
        <a:p>
          <a:pPr marL="57150" lvl="1" indent="-57150" algn="l" defTabSz="355600">
            <a:lnSpc>
              <a:spcPct val="90000"/>
            </a:lnSpc>
            <a:spcBef>
              <a:spcPct val="0"/>
            </a:spcBef>
            <a:spcAft>
              <a:spcPct val="15000"/>
            </a:spcAft>
            <a:buChar char="•"/>
          </a:pPr>
          <a:endParaRPr lang="en-US" sz="800" kern="1200" dirty="0"/>
        </a:p>
      </dsp:txBody>
      <dsp:txXfrm rot="-5400000">
        <a:off x="629246" y="2421681"/>
        <a:ext cx="4645426" cy="533912"/>
      </dsp:txXfrm>
    </dsp:sp>
    <dsp:sp modelId="{CC1B1B02-5A8B-415E-B9D3-558F0F352204}">
      <dsp:nvSpPr>
        <dsp:cNvPr id="0" name=""/>
        <dsp:cNvSpPr/>
      </dsp:nvSpPr>
      <dsp:spPr>
        <a:xfrm rot="5400000">
          <a:off x="-136541" y="3302274"/>
          <a:ext cx="910275" cy="63719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1" y="3484328"/>
        <a:ext cx="637192" cy="273083"/>
      </dsp:txXfrm>
    </dsp:sp>
    <dsp:sp modelId="{D91D7DB7-0ACF-4188-A4B7-C02A04C3264C}">
      <dsp:nvSpPr>
        <dsp:cNvPr id="0" name=""/>
        <dsp:cNvSpPr/>
      </dsp:nvSpPr>
      <dsp:spPr>
        <a:xfrm rot="5400000">
          <a:off x="2678507" y="1124418"/>
          <a:ext cx="591678" cy="467430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solidFill>
                <a:schemeClr val="tx1"/>
              </a:solidFill>
              <a:latin typeface="Arial" panose="020B0604020202020204" pitchFamily="34" charset="0"/>
            </a:rPr>
            <a:t>Early years setting or school</a:t>
          </a:r>
        </a:p>
      </dsp:txBody>
      <dsp:txXfrm rot="-5400000">
        <a:off x="637192" y="3194617"/>
        <a:ext cx="4645426" cy="533912"/>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3"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560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5"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30726"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7"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4502D7E-44A0-4F6E-B3E2-6D08B9FFA326}" type="slidenum">
              <a:rPr lang="en-GB" altLang="cy-GB"/>
              <a:pPr>
                <a:defRPr/>
              </a:pPr>
              <a:t>‹#›</a:t>
            </a:fld>
            <a:endParaRPr lang="en-GB" altLang="cy-GB"/>
          </a:p>
        </p:txBody>
      </p:sp>
    </p:spTree>
    <p:extLst>
      <p:ext uri="{BB962C8B-B14F-4D97-AF65-F5344CB8AC3E}">
        <p14:creationId xmlns:p14="http://schemas.microsoft.com/office/powerpoint/2010/main" val="410927054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i="1" dirty="0"/>
              <a:t>Just a reminder</a:t>
            </a:r>
            <a:r>
              <a:rPr lang="en-GB" i="1" baseline="0" dirty="0"/>
              <a:t> that not all resources are hard copies of books from the Library</a:t>
            </a:r>
            <a:endParaRPr lang="en-GB" i="1"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5218674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i="1" dirty="0"/>
              <a:t>Can be a practical activity</a:t>
            </a:r>
          </a:p>
          <a:p>
            <a:endParaRPr lang="en-GB" i="1" dirty="0"/>
          </a:p>
          <a:p>
            <a:r>
              <a:rPr lang="en-GB" i="1" dirty="0"/>
              <a:t>A3 paper…pens….</a:t>
            </a:r>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5</a:t>
            </a:fld>
            <a:endParaRPr lang="en-GB" altLang="cy-GB"/>
          </a:p>
        </p:txBody>
      </p:sp>
    </p:spTree>
    <p:extLst>
      <p:ext uri="{BB962C8B-B14F-4D97-AF65-F5344CB8AC3E}">
        <p14:creationId xmlns:p14="http://schemas.microsoft.com/office/powerpoint/2010/main" val="638768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6</a:t>
            </a:fld>
            <a:endParaRPr lang="en-GB" altLang="cy-GB"/>
          </a:p>
        </p:txBody>
      </p:sp>
    </p:spTree>
    <p:extLst>
      <p:ext uri="{BB962C8B-B14F-4D97-AF65-F5344CB8AC3E}">
        <p14:creationId xmlns:p14="http://schemas.microsoft.com/office/powerpoint/2010/main" val="32440239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a:p>
            <a:endParaRPr lang="en-GB" i="1" dirty="0"/>
          </a:p>
          <a:p>
            <a:r>
              <a:rPr lang="en-GB" i="1" dirty="0"/>
              <a:t>Students to return to their papers….amend as needed</a:t>
            </a:r>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7</a:t>
            </a:fld>
            <a:endParaRPr lang="en-GB" altLang="cy-GB"/>
          </a:p>
        </p:txBody>
      </p:sp>
    </p:spTree>
    <p:extLst>
      <p:ext uri="{BB962C8B-B14F-4D97-AF65-F5344CB8AC3E}">
        <p14:creationId xmlns:p14="http://schemas.microsoft.com/office/powerpoint/2010/main" val="3254375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ltLang="en-US" dirty="0">
              <a:latin typeface="Arial" panose="020B0604020202020204" pitchFamily="34" charset="0"/>
            </a:endParaRPr>
          </a:p>
          <a:p>
            <a:endParaRPr lang="cy-GB" altLang="en-US" dirty="0">
              <a:latin typeface="Arial" panose="020B0604020202020204" pitchFamily="34" charset="0"/>
            </a:endParaRPr>
          </a:p>
          <a:p>
            <a:endParaRPr lang="cy-GB" altLang="en-US" dirty="0">
              <a:latin typeface="Arial" panose="020B0604020202020204" pitchFamily="34" charset="0"/>
            </a:endParaRPr>
          </a:p>
          <a:p>
            <a:r>
              <a:rPr lang="cy-GB" altLang="en-US" i="1" dirty="0" err="1">
                <a:latin typeface="Arial" panose="020B0604020202020204" pitchFamily="34" charset="0"/>
              </a:rPr>
              <a:t>Policies</a:t>
            </a:r>
            <a:r>
              <a:rPr lang="cy-GB" altLang="en-US" i="1" dirty="0">
                <a:latin typeface="Arial" panose="020B0604020202020204" pitchFamily="34" charset="0"/>
              </a:rPr>
              <a:t> </a:t>
            </a:r>
            <a:r>
              <a:rPr lang="cy-GB" altLang="en-US" i="1" dirty="0" err="1">
                <a:latin typeface="Arial" panose="020B0604020202020204" pitchFamily="34" charset="0"/>
              </a:rPr>
              <a:t>related</a:t>
            </a:r>
            <a:r>
              <a:rPr lang="cy-GB" altLang="en-US" i="1" dirty="0">
                <a:latin typeface="Arial" panose="020B0604020202020204" pitchFamily="34" charset="0"/>
              </a:rPr>
              <a:t> to </a:t>
            </a:r>
            <a:r>
              <a:rPr lang="cy-GB" altLang="en-US" i="1" dirty="0" err="1">
                <a:latin typeface="Arial" panose="020B0604020202020204" pitchFamily="34" charset="0"/>
              </a:rPr>
              <a:t>Inclusion</a:t>
            </a:r>
            <a:r>
              <a:rPr lang="cy-GB" altLang="en-US" i="1" baseline="0" dirty="0">
                <a:latin typeface="Arial" panose="020B0604020202020204" pitchFamily="34" charset="0"/>
              </a:rPr>
              <a:t> </a:t>
            </a:r>
            <a:r>
              <a:rPr lang="cy-GB" altLang="en-US" i="1" baseline="0" dirty="0" err="1">
                <a:latin typeface="Arial" panose="020B0604020202020204" pitchFamily="34" charset="0"/>
              </a:rPr>
              <a:t>move</a:t>
            </a:r>
            <a:r>
              <a:rPr lang="cy-GB" altLang="en-US" i="1" baseline="0" dirty="0">
                <a:latin typeface="Arial" panose="020B0604020202020204" pitchFamily="34" charset="0"/>
              </a:rPr>
              <a:t> </a:t>
            </a:r>
            <a:r>
              <a:rPr lang="cy-GB" altLang="en-US" i="1" baseline="0" dirty="0" err="1">
                <a:latin typeface="Arial" panose="020B0604020202020204" pitchFamily="34" charset="0"/>
              </a:rPr>
              <a:t>through</a:t>
            </a:r>
            <a:r>
              <a:rPr lang="cy-GB" altLang="en-US" i="1" baseline="0" dirty="0">
                <a:latin typeface="Arial" panose="020B0604020202020204" pitchFamily="34" charset="0"/>
              </a:rPr>
              <a:t> </a:t>
            </a:r>
            <a:r>
              <a:rPr lang="cy-GB" altLang="en-US" i="1" baseline="0" dirty="0" err="1">
                <a:latin typeface="Arial" panose="020B0604020202020204" pitchFamily="34" charset="0"/>
              </a:rPr>
              <a:t>different</a:t>
            </a:r>
            <a:r>
              <a:rPr lang="cy-GB" altLang="en-US" i="1" baseline="0" dirty="0">
                <a:latin typeface="Arial" panose="020B0604020202020204" pitchFamily="34" charset="0"/>
              </a:rPr>
              <a:t> </a:t>
            </a:r>
            <a:r>
              <a:rPr lang="cy-GB" altLang="en-US" i="1" baseline="0" dirty="0" err="1">
                <a:latin typeface="Arial" panose="020B0604020202020204" pitchFamily="34" charset="0"/>
              </a:rPr>
              <a:t>levels</a:t>
            </a:r>
            <a:r>
              <a:rPr lang="cy-GB" altLang="en-US" i="1" baseline="0" dirty="0">
                <a:latin typeface="Arial" panose="020B0604020202020204" pitchFamily="34" charset="0"/>
              </a:rPr>
              <a:t> to </a:t>
            </a:r>
            <a:r>
              <a:rPr lang="cy-GB" altLang="en-US" i="1" baseline="0" dirty="0" err="1">
                <a:latin typeface="Arial" panose="020B0604020202020204" pitchFamily="34" charset="0"/>
              </a:rPr>
              <a:t>reach</a:t>
            </a:r>
            <a:r>
              <a:rPr lang="cy-GB" altLang="en-US" i="1" baseline="0" dirty="0">
                <a:latin typeface="Arial" panose="020B0604020202020204" pitchFamily="34" charset="0"/>
              </a:rPr>
              <a:t> </a:t>
            </a:r>
            <a:r>
              <a:rPr lang="cy-GB" altLang="en-US" i="1" baseline="0" dirty="0" err="1">
                <a:latin typeface="Arial" panose="020B0604020202020204" pitchFamily="34" charset="0"/>
              </a:rPr>
              <a:t>early</a:t>
            </a:r>
            <a:r>
              <a:rPr lang="cy-GB" altLang="en-US" i="1" baseline="0" dirty="0">
                <a:latin typeface="Arial" panose="020B0604020202020204" pitchFamily="34" charset="0"/>
              </a:rPr>
              <a:t> </a:t>
            </a:r>
            <a:r>
              <a:rPr lang="cy-GB" altLang="en-US" i="1" baseline="0" dirty="0" err="1">
                <a:latin typeface="Arial" panose="020B0604020202020204" pitchFamily="34" charset="0"/>
              </a:rPr>
              <a:t>years</a:t>
            </a:r>
            <a:r>
              <a:rPr lang="cy-GB" altLang="en-US" i="1" baseline="0" dirty="0">
                <a:latin typeface="Arial" panose="020B0604020202020204" pitchFamily="34" charset="0"/>
              </a:rPr>
              <a:t> </a:t>
            </a:r>
            <a:r>
              <a:rPr lang="cy-GB" altLang="en-US" i="1" baseline="0" dirty="0" err="1">
                <a:latin typeface="Arial" panose="020B0604020202020204" pitchFamily="34" charset="0"/>
              </a:rPr>
              <a:t>settings</a:t>
            </a:r>
            <a:r>
              <a:rPr lang="cy-GB" altLang="en-US" i="1" baseline="0" dirty="0">
                <a:latin typeface="Arial" panose="020B0604020202020204" pitchFamily="34" charset="0"/>
              </a:rPr>
              <a:t> and staff</a:t>
            </a:r>
          </a:p>
          <a:p>
            <a:endParaRPr lang="cy-GB" altLang="en-US" i="1" baseline="0" dirty="0">
              <a:latin typeface="Arial" panose="020B0604020202020204" pitchFamily="34" charset="0"/>
            </a:endParaRPr>
          </a:p>
          <a:p>
            <a:r>
              <a:rPr lang="cy-GB" altLang="en-US" i="1" baseline="0" dirty="0" err="1">
                <a:latin typeface="Arial" panose="020B0604020202020204" pitchFamily="34" charset="0"/>
              </a:rPr>
              <a:t>Usually</a:t>
            </a:r>
            <a:r>
              <a:rPr lang="cy-GB" altLang="en-US" i="1" baseline="0" dirty="0">
                <a:latin typeface="Arial" panose="020B0604020202020204" pitchFamily="34" charset="0"/>
              </a:rPr>
              <a:t> </a:t>
            </a:r>
            <a:r>
              <a:rPr lang="cy-GB" altLang="en-US" i="1" baseline="0" dirty="0" err="1">
                <a:latin typeface="Arial" panose="020B0604020202020204" pitchFamily="34" charset="0"/>
              </a:rPr>
              <a:t>begin</a:t>
            </a:r>
            <a:r>
              <a:rPr lang="cy-GB" altLang="en-US" i="1" baseline="0" dirty="0">
                <a:latin typeface="Arial" panose="020B0604020202020204" pitchFamily="34" charset="0"/>
              </a:rPr>
              <a:t> on a </a:t>
            </a:r>
            <a:r>
              <a:rPr lang="cy-GB" altLang="en-US" i="1" baseline="0" dirty="0" err="1">
                <a:latin typeface="Arial" panose="020B0604020202020204" pitchFamily="34" charset="0"/>
              </a:rPr>
              <a:t>global</a:t>
            </a:r>
            <a:r>
              <a:rPr lang="cy-GB" altLang="en-US" i="1" baseline="0" dirty="0">
                <a:latin typeface="Arial" panose="020B0604020202020204" pitchFamily="34" charset="0"/>
              </a:rPr>
              <a:t> </a:t>
            </a:r>
            <a:r>
              <a:rPr lang="cy-GB" altLang="en-US" i="1" baseline="0" dirty="0" err="1">
                <a:latin typeface="Arial" panose="020B0604020202020204" pitchFamily="34" charset="0"/>
              </a:rPr>
              <a:t>stage</a:t>
            </a:r>
            <a:r>
              <a:rPr lang="cy-GB" altLang="en-US" i="1" baseline="0" dirty="0">
                <a:latin typeface="Arial" panose="020B0604020202020204" pitchFamily="34" charset="0"/>
              </a:rPr>
              <a:t>, </a:t>
            </a:r>
            <a:r>
              <a:rPr lang="cy-GB" altLang="en-US" i="1" baseline="0" dirty="0" err="1">
                <a:latin typeface="Arial" panose="020B0604020202020204" pitchFamily="34" charset="0"/>
              </a:rPr>
              <a:t>then</a:t>
            </a:r>
            <a:r>
              <a:rPr lang="cy-GB" altLang="en-US" i="1" baseline="0" dirty="0">
                <a:latin typeface="Arial" panose="020B0604020202020204" pitchFamily="34" charset="0"/>
              </a:rPr>
              <a:t> </a:t>
            </a:r>
            <a:r>
              <a:rPr lang="cy-GB" altLang="en-US" i="1" baseline="0" dirty="0" err="1">
                <a:latin typeface="Arial" panose="020B0604020202020204" pitchFamily="34" charset="0"/>
              </a:rPr>
              <a:t>filter</a:t>
            </a:r>
            <a:r>
              <a:rPr lang="cy-GB" altLang="en-US" i="1" baseline="0" dirty="0">
                <a:latin typeface="Arial" panose="020B0604020202020204" pitchFamily="34" charset="0"/>
              </a:rPr>
              <a:t> down to ‘</a:t>
            </a:r>
            <a:r>
              <a:rPr lang="cy-GB" altLang="en-US" i="1" baseline="0" dirty="0" err="1">
                <a:latin typeface="Arial" panose="020B0604020202020204" pitchFamily="34" charset="0"/>
              </a:rPr>
              <a:t>grass-roots</a:t>
            </a:r>
            <a:r>
              <a:rPr lang="cy-GB" altLang="en-US" i="1" baseline="0" dirty="0">
                <a:latin typeface="Arial" panose="020B0604020202020204" pitchFamily="34" charset="0"/>
              </a:rPr>
              <a:t>’ </a:t>
            </a:r>
            <a:r>
              <a:rPr lang="cy-GB" altLang="en-US" i="1" baseline="0" dirty="0" err="1">
                <a:latin typeface="Arial" panose="020B0604020202020204" pitchFamily="34" charset="0"/>
              </a:rPr>
              <a:t>level</a:t>
            </a:r>
            <a:r>
              <a:rPr lang="cy-GB" altLang="en-US" i="1" baseline="0" dirty="0">
                <a:latin typeface="Arial" panose="020B0604020202020204" pitchFamily="34" charset="0"/>
              </a:rPr>
              <a:t> – </a:t>
            </a:r>
            <a:r>
              <a:rPr lang="cy-GB" altLang="en-US" i="1" baseline="0" dirty="0" err="1">
                <a:latin typeface="Arial" panose="020B0604020202020204" pitchFamily="34" charset="0"/>
              </a:rPr>
              <a:t>any</a:t>
            </a:r>
            <a:r>
              <a:rPr lang="cy-GB" altLang="en-US" i="1" baseline="0" dirty="0">
                <a:latin typeface="Arial" panose="020B0604020202020204" pitchFamily="34" charset="0"/>
              </a:rPr>
              <a:t> </a:t>
            </a:r>
            <a:r>
              <a:rPr lang="cy-GB" altLang="en-US" i="1" baseline="0" dirty="0" err="1">
                <a:latin typeface="Arial" panose="020B0604020202020204" pitchFamily="34" charset="0"/>
              </a:rPr>
              <a:t>critique</a:t>
            </a:r>
            <a:r>
              <a:rPr lang="cy-GB" altLang="en-US" i="1" baseline="0" dirty="0">
                <a:latin typeface="Arial" panose="020B0604020202020204" pitchFamily="34" charset="0"/>
              </a:rPr>
              <a:t> of </a:t>
            </a:r>
            <a:r>
              <a:rPr lang="cy-GB" altLang="en-US" i="1" baseline="0" dirty="0" err="1">
                <a:latin typeface="Arial" panose="020B0604020202020204" pitchFamily="34" charset="0"/>
              </a:rPr>
              <a:t>this</a:t>
            </a:r>
            <a:r>
              <a:rPr lang="cy-GB" altLang="en-US" i="1" baseline="0" dirty="0">
                <a:latin typeface="Arial" panose="020B0604020202020204" pitchFamily="34" charset="0"/>
              </a:rPr>
              <a:t>?</a:t>
            </a:r>
          </a:p>
          <a:p>
            <a:endParaRPr lang="cy-GB" altLang="en-US" i="1" baseline="0" dirty="0">
              <a:latin typeface="Arial" panose="020B0604020202020204" pitchFamily="34" charset="0"/>
            </a:endParaRPr>
          </a:p>
          <a:p>
            <a:r>
              <a:rPr lang="cy-GB" altLang="en-US" i="1" baseline="0" dirty="0">
                <a:latin typeface="Arial" panose="020B0604020202020204" pitchFamily="34" charset="0"/>
              </a:rPr>
              <a:t>For </a:t>
            </a:r>
            <a:r>
              <a:rPr lang="cy-GB" altLang="en-US" i="1" baseline="0" dirty="0" err="1">
                <a:latin typeface="Arial" panose="020B0604020202020204" pitchFamily="34" charset="0"/>
              </a:rPr>
              <a:t>example</a:t>
            </a:r>
            <a:r>
              <a:rPr lang="cy-GB" altLang="en-US" i="1" baseline="0" dirty="0">
                <a:latin typeface="Arial" panose="020B0604020202020204" pitchFamily="34" charset="0"/>
              </a:rPr>
              <a:t>, does </a:t>
            </a:r>
            <a:r>
              <a:rPr lang="cy-GB" altLang="en-US" i="1" baseline="0" dirty="0" err="1">
                <a:latin typeface="Arial" panose="020B0604020202020204" pitchFamily="34" charset="0"/>
              </a:rPr>
              <a:t>what</a:t>
            </a:r>
            <a:r>
              <a:rPr lang="cy-GB" altLang="en-US" i="1" baseline="0" dirty="0">
                <a:latin typeface="Arial" panose="020B0604020202020204" pitchFamily="34" charset="0"/>
              </a:rPr>
              <a:t> </a:t>
            </a:r>
            <a:r>
              <a:rPr lang="cy-GB" altLang="en-US" i="1" baseline="0" dirty="0" err="1">
                <a:latin typeface="Arial" panose="020B0604020202020204" pitchFamily="34" charset="0"/>
              </a:rPr>
              <a:t>happens</a:t>
            </a:r>
            <a:r>
              <a:rPr lang="cy-GB" altLang="en-US" i="1" baseline="0" dirty="0">
                <a:latin typeface="Arial" panose="020B0604020202020204" pitchFamily="34" charset="0"/>
              </a:rPr>
              <a:t> </a:t>
            </a:r>
            <a:r>
              <a:rPr lang="cy-GB" altLang="en-US" i="1" baseline="0" dirty="0" err="1">
                <a:latin typeface="Arial" panose="020B0604020202020204" pitchFamily="34" charset="0"/>
              </a:rPr>
              <a:t>in</a:t>
            </a:r>
            <a:r>
              <a:rPr lang="cy-GB" altLang="en-US" i="1" baseline="0" dirty="0">
                <a:latin typeface="Arial" panose="020B0604020202020204" pitchFamily="34" charset="0"/>
              </a:rPr>
              <a:t> USA </a:t>
            </a:r>
            <a:r>
              <a:rPr lang="cy-GB" altLang="en-US" i="1" baseline="0" dirty="0" err="1">
                <a:latin typeface="Arial" panose="020B0604020202020204" pitchFamily="34" charset="0"/>
              </a:rPr>
              <a:t>have</a:t>
            </a:r>
            <a:r>
              <a:rPr lang="cy-GB" altLang="en-US" i="1" baseline="0" dirty="0">
                <a:latin typeface="Arial" panose="020B0604020202020204" pitchFamily="34" charset="0"/>
              </a:rPr>
              <a:t> </a:t>
            </a:r>
            <a:r>
              <a:rPr lang="cy-GB" altLang="en-US" i="1" baseline="0" dirty="0" err="1">
                <a:latin typeface="Arial" panose="020B0604020202020204" pitchFamily="34" charset="0"/>
              </a:rPr>
              <a:t>relevance</a:t>
            </a:r>
            <a:r>
              <a:rPr lang="cy-GB" altLang="en-US" i="1" baseline="0" dirty="0">
                <a:latin typeface="Arial" panose="020B0604020202020204" pitchFamily="34" charset="0"/>
              </a:rPr>
              <a:t> to UK/Wales?</a:t>
            </a:r>
          </a:p>
          <a:p>
            <a:r>
              <a:rPr lang="cy-GB" altLang="en-US" i="1" baseline="0" dirty="0">
                <a:latin typeface="Arial" panose="020B0604020202020204" pitchFamily="34" charset="0"/>
              </a:rPr>
              <a:t>Is </a:t>
            </a:r>
            <a:r>
              <a:rPr lang="cy-GB" altLang="en-US" i="1" baseline="0" dirty="0" err="1">
                <a:latin typeface="Arial" panose="020B0604020202020204" pitchFamily="34" charset="0"/>
              </a:rPr>
              <a:t>there</a:t>
            </a:r>
            <a:r>
              <a:rPr lang="cy-GB" altLang="en-US" i="1" baseline="0" dirty="0">
                <a:latin typeface="Arial" panose="020B0604020202020204" pitchFamily="34" charset="0"/>
              </a:rPr>
              <a:t> a </a:t>
            </a:r>
            <a:r>
              <a:rPr lang="cy-GB" altLang="en-US" i="1" baseline="0" dirty="0" err="1">
                <a:latin typeface="Arial" panose="020B0604020202020204" pitchFamily="34" charset="0"/>
              </a:rPr>
              <a:t>risk</a:t>
            </a:r>
            <a:r>
              <a:rPr lang="cy-GB" altLang="en-US" i="1" baseline="0" dirty="0">
                <a:latin typeface="Arial" panose="020B0604020202020204" pitchFamily="34" charset="0"/>
              </a:rPr>
              <a:t> </a:t>
            </a:r>
            <a:r>
              <a:rPr lang="cy-GB" altLang="en-US" i="1" baseline="0" dirty="0" err="1">
                <a:latin typeface="Arial" panose="020B0604020202020204" pitchFamily="34" charset="0"/>
              </a:rPr>
              <a:t>that</a:t>
            </a:r>
            <a:r>
              <a:rPr lang="cy-GB" altLang="en-US" i="1" baseline="0" dirty="0">
                <a:latin typeface="Arial" panose="020B0604020202020204" pitchFamily="34" charset="0"/>
              </a:rPr>
              <a:t> </a:t>
            </a:r>
            <a:r>
              <a:rPr lang="cy-GB" altLang="en-US" i="1" baseline="0" dirty="0" err="1">
                <a:latin typeface="Arial" panose="020B0604020202020204" pitchFamily="34" charset="0"/>
              </a:rPr>
              <a:t>policies</a:t>
            </a:r>
            <a:r>
              <a:rPr lang="cy-GB" altLang="en-US" i="1" baseline="0" dirty="0">
                <a:latin typeface="Arial" panose="020B0604020202020204" pitchFamily="34" charset="0"/>
              </a:rPr>
              <a:t> </a:t>
            </a:r>
            <a:r>
              <a:rPr lang="cy-GB" altLang="en-US" i="1" baseline="0" dirty="0" err="1">
                <a:latin typeface="Arial" panose="020B0604020202020204" pitchFamily="34" charset="0"/>
              </a:rPr>
              <a:t>become</a:t>
            </a:r>
            <a:r>
              <a:rPr lang="cy-GB" altLang="en-US" i="1" baseline="0" dirty="0">
                <a:latin typeface="Arial" panose="020B0604020202020204" pitchFamily="34" charset="0"/>
              </a:rPr>
              <a:t> ‘</a:t>
            </a:r>
            <a:r>
              <a:rPr lang="cy-GB" altLang="en-US" i="1" baseline="0" dirty="0" err="1">
                <a:latin typeface="Arial" panose="020B0604020202020204" pitchFamily="34" charset="0"/>
              </a:rPr>
              <a:t>diluted</a:t>
            </a:r>
            <a:r>
              <a:rPr lang="cy-GB" altLang="en-US" i="1" baseline="0" dirty="0">
                <a:latin typeface="Arial" panose="020B0604020202020204" pitchFamily="34" charset="0"/>
              </a:rPr>
              <a:t>’ or </a:t>
            </a:r>
            <a:r>
              <a:rPr lang="cy-GB" altLang="en-US" i="1" baseline="0" dirty="0" err="1">
                <a:latin typeface="Arial" panose="020B0604020202020204" pitchFamily="34" charset="0"/>
              </a:rPr>
              <a:t>misinterpreted</a:t>
            </a:r>
            <a:r>
              <a:rPr lang="cy-GB" altLang="en-US" i="1" baseline="0" dirty="0">
                <a:latin typeface="Arial" panose="020B0604020202020204" pitchFamily="34" charset="0"/>
              </a:rPr>
              <a:t>?</a:t>
            </a:r>
          </a:p>
          <a:p>
            <a:endParaRPr lang="cy-GB" altLang="en-US" i="1" baseline="0" dirty="0">
              <a:latin typeface="Arial" panose="020B0604020202020204" pitchFamily="34" charset="0"/>
            </a:endParaRPr>
          </a:p>
          <a:p>
            <a:r>
              <a:rPr lang="cy-GB" altLang="en-US" i="1" baseline="0" dirty="0">
                <a:latin typeface="Arial" panose="020B0604020202020204" pitchFamily="34" charset="0"/>
              </a:rPr>
              <a:t>Does </a:t>
            </a:r>
            <a:r>
              <a:rPr lang="cy-GB" altLang="en-US" i="1" baseline="0" dirty="0" err="1">
                <a:latin typeface="Arial" panose="020B0604020202020204" pitchFamily="34" charset="0"/>
              </a:rPr>
              <a:t>this</a:t>
            </a:r>
            <a:r>
              <a:rPr lang="cy-GB" altLang="en-US" i="1" baseline="0" dirty="0">
                <a:latin typeface="Arial" panose="020B0604020202020204" pitchFamily="34" charset="0"/>
              </a:rPr>
              <a:t> </a:t>
            </a:r>
            <a:r>
              <a:rPr lang="cy-GB" altLang="en-US" i="1" baseline="0" dirty="0" err="1">
                <a:latin typeface="Arial" panose="020B0604020202020204" pitchFamily="34" charset="0"/>
              </a:rPr>
              <a:t>happen</a:t>
            </a:r>
            <a:r>
              <a:rPr lang="cy-GB" altLang="en-US" i="1" baseline="0" dirty="0">
                <a:latin typeface="Arial" panose="020B0604020202020204" pitchFamily="34" charset="0"/>
              </a:rPr>
              <a:t> on a more </a:t>
            </a:r>
            <a:r>
              <a:rPr lang="cy-GB" altLang="en-US" i="1" baseline="0" dirty="0" err="1">
                <a:latin typeface="Arial" panose="020B0604020202020204" pitchFamily="34" charset="0"/>
              </a:rPr>
              <a:t>local</a:t>
            </a:r>
            <a:r>
              <a:rPr lang="cy-GB" altLang="en-US" i="1" baseline="0" dirty="0">
                <a:latin typeface="Arial" panose="020B0604020202020204" pitchFamily="34" charset="0"/>
              </a:rPr>
              <a:t> </a:t>
            </a:r>
            <a:r>
              <a:rPr lang="cy-GB" altLang="en-US" i="1" baseline="0" dirty="0" err="1">
                <a:latin typeface="Arial" panose="020B0604020202020204" pitchFamily="34" charset="0"/>
              </a:rPr>
              <a:t>scale</a:t>
            </a:r>
            <a:r>
              <a:rPr lang="cy-GB" altLang="en-US" i="1" baseline="0" dirty="0">
                <a:latin typeface="Arial" panose="020B0604020202020204" pitchFamily="34" charset="0"/>
              </a:rPr>
              <a:t>? </a:t>
            </a:r>
            <a:r>
              <a:rPr lang="cy-GB" altLang="en-US" i="1" baseline="0" dirty="0" err="1">
                <a:latin typeface="Arial" panose="020B0604020202020204" pitchFamily="34" charset="0"/>
              </a:rPr>
              <a:t>E.g</a:t>
            </a:r>
            <a:r>
              <a:rPr lang="cy-GB" altLang="en-US" i="1" baseline="0" dirty="0">
                <a:latin typeface="Arial" panose="020B0604020202020204" pitchFamily="34" charset="0"/>
              </a:rPr>
              <a:t>. </a:t>
            </a:r>
            <a:r>
              <a:rPr lang="cy-GB" altLang="en-US" i="1" baseline="0" dirty="0" err="1">
                <a:latin typeface="Arial" panose="020B0604020202020204" pitchFamily="34" charset="0"/>
              </a:rPr>
              <a:t>One</a:t>
            </a:r>
            <a:r>
              <a:rPr lang="cy-GB" altLang="en-US" i="1" baseline="0" dirty="0">
                <a:latin typeface="Arial" panose="020B0604020202020204" pitchFamily="34" charset="0"/>
              </a:rPr>
              <a:t> </a:t>
            </a:r>
            <a:r>
              <a:rPr lang="cy-GB" altLang="en-US" i="1" baseline="0" dirty="0" err="1">
                <a:latin typeface="Arial" panose="020B0604020202020204" pitchFamily="34" charset="0"/>
              </a:rPr>
              <a:t>member</a:t>
            </a:r>
            <a:r>
              <a:rPr lang="cy-GB" altLang="en-US" i="1" baseline="0" dirty="0">
                <a:latin typeface="Arial" panose="020B0604020202020204" pitchFamily="34" charset="0"/>
              </a:rPr>
              <a:t> of staff </a:t>
            </a:r>
            <a:r>
              <a:rPr lang="cy-GB" altLang="en-US" i="1" baseline="0" dirty="0" err="1">
                <a:latin typeface="Arial" panose="020B0604020202020204" pitchFamily="34" charset="0"/>
              </a:rPr>
              <a:t>attending</a:t>
            </a:r>
            <a:r>
              <a:rPr lang="cy-GB" altLang="en-US" i="1" baseline="0" dirty="0">
                <a:latin typeface="Arial" panose="020B0604020202020204" pitchFamily="34" charset="0"/>
              </a:rPr>
              <a:t> a </a:t>
            </a:r>
            <a:r>
              <a:rPr lang="cy-GB" altLang="en-US" i="1" baseline="0" dirty="0" err="1">
                <a:latin typeface="Arial" panose="020B0604020202020204" pitchFamily="34" charset="0"/>
              </a:rPr>
              <a:t>course</a:t>
            </a:r>
            <a:r>
              <a:rPr lang="cy-GB" altLang="en-US" i="1" baseline="0" dirty="0">
                <a:latin typeface="Arial" panose="020B0604020202020204" pitchFamily="34" charset="0"/>
              </a:rPr>
              <a:t>/</a:t>
            </a:r>
            <a:r>
              <a:rPr lang="cy-GB" altLang="en-US" i="1" baseline="0" dirty="0" err="1">
                <a:latin typeface="Arial" panose="020B0604020202020204" pitchFamily="34" charset="0"/>
              </a:rPr>
              <a:t>training</a:t>
            </a:r>
            <a:r>
              <a:rPr lang="cy-GB" altLang="en-US" i="1" baseline="0" dirty="0">
                <a:latin typeface="Arial" panose="020B0604020202020204" pitchFamily="34" charset="0"/>
              </a:rPr>
              <a:t> and </a:t>
            </a:r>
            <a:r>
              <a:rPr lang="cy-GB" altLang="en-US" i="1" baseline="0" dirty="0" err="1">
                <a:latin typeface="Arial" panose="020B0604020202020204" pitchFamily="34" charset="0"/>
              </a:rPr>
              <a:t>sharing</a:t>
            </a:r>
            <a:r>
              <a:rPr lang="cy-GB" altLang="en-US" i="1" baseline="0" dirty="0">
                <a:latin typeface="Arial" panose="020B0604020202020204" pitchFamily="34" charset="0"/>
              </a:rPr>
              <a:t> </a:t>
            </a:r>
            <a:r>
              <a:rPr lang="cy-GB" altLang="en-US" i="1" baseline="0" dirty="0" err="1">
                <a:latin typeface="Arial" panose="020B0604020202020204" pitchFamily="34" charset="0"/>
              </a:rPr>
              <a:t>learning</a:t>
            </a:r>
            <a:r>
              <a:rPr lang="cy-GB" altLang="en-US" i="1" baseline="0" dirty="0">
                <a:latin typeface="Arial" panose="020B0604020202020204" pitchFamily="34" charset="0"/>
              </a:rPr>
              <a:t> </a:t>
            </a:r>
            <a:r>
              <a:rPr lang="cy-GB" altLang="en-US" i="1" baseline="0" dirty="0" err="1">
                <a:latin typeface="Arial" panose="020B0604020202020204" pitchFamily="34" charset="0"/>
              </a:rPr>
              <a:t>with</a:t>
            </a:r>
            <a:r>
              <a:rPr lang="cy-GB" altLang="en-US" i="1" baseline="0" dirty="0">
                <a:latin typeface="Arial" panose="020B0604020202020204" pitchFamily="34" charset="0"/>
              </a:rPr>
              <a:t> </a:t>
            </a:r>
            <a:r>
              <a:rPr lang="cy-GB" altLang="en-US" i="1" baseline="0" dirty="0" err="1">
                <a:latin typeface="Arial" panose="020B0604020202020204" pitchFamily="34" charset="0"/>
              </a:rPr>
              <a:t>peers</a:t>
            </a:r>
            <a:r>
              <a:rPr lang="cy-GB" altLang="en-US" i="1" baseline="0" dirty="0">
                <a:latin typeface="Arial" panose="020B0604020202020204" pitchFamily="34" charset="0"/>
              </a:rPr>
              <a:t>?</a:t>
            </a:r>
            <a:endParaRPr lang="cy-GB" altLang="en-US" i="1"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9</a:t>
            </a:fld>
            <a:endParaRPr lang="en-GB" altLang="cy-GB"/>
          </a:p>
        </p:txBody>
      </p:sp>
    </p:spTree>
    <p:extLst>
      <p:ext uri="{BB962C8B-B14F-4D97-AF65-F5344CB8AC3E}">
        <p14:creationId xmlns:p14="http://schemas.microsoft.com/office/powerpoint/2010/main" val="25368965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a:p>
            <a:endParaRPr lang="cy-GB" altLang="en-US" dirty="0">
              <a:latin typeface="Arial" panose="020B0604020202020204" pitchFamily="34" charset="0"/>
            </a:endParaRPr>
          </a:p>
          <a:p>
            <a:r>
              <a:rPr lang="cy-GB" altLang="en-US" i="1" dirty="0" err="1">
                <a:latin typeface="Arial" panose="020B0604020202020204" pitchFamily="34" charset="0"/>
              </a:rPr>
              <a:t>Additional</a:t>
            </a:r>
            <a:r>
              <a:rPr lang="cy-GB" altLang="en-US" i="1" dirty="0">
                <a:latin typeface="Arial" panose="020B0604020202020204" pitchFamily="34" charset="0"/>
              </a:rPr>
              <a:t> </a:t>
            </a:r>
            <a:r>
              <a:rPr lang="cy-GB" altLang="en-US" i="1" dirty="0" err="1">
                <a:latin typeface="Arial" panose="020B0604020202020204" pitchFamily="34" charset="0"/>
              </a:rPr>
              <a:t>examples</a:t>
            </a:r>
            <a:r>
              <a:rPr lang="cy-GB" altLang="en-US" i="1" dirty="0">
                <a:latin typeface="Arial" panose="020B0604020202020204" pitchFamily="34" charset="0"/>
              </a:rPr>
              <a:t> of </a:t>
            </a:r>
            <a:r>
              <a:rPr lang="cy-GB" altLang="en-US" i="1" dirty="0" err="1">
                <a:latin typeface="Arial" panose="020B0604020202020204" pitchFamily="34" charset="0"/>
              </a:rPr>
              <a:t>legislation</a:t>
            </a:r>
            <a:r>
              <a:rPr lang="cy-GB" altLang="en-US" i="1" dirty="0">
                <a:latin typeface="Arial" panose="020B0604020202020204" pitchFamily="34" charset="0"/>
              </a:rPr>
              <a:t> </a:t>
            </a:r>
            <a:r>
              <a:rPr lang="cy-GB" altLang="en-US" i="1" dirty="0" err="1">
                <a:latin typeface="Arial" panose="020B0604020202020204" pitchFamily="34" charset="0"/>
              </a:rPr>
              <a:t>on</a:t>
            </a:r>
            <a:r>
              <a:rPr lang="cy-GB" altLang="en-US" i="1" dirty="0">
                <a:latin typeface="Arial" panose="020B0604020202020204" pitchFamily="34" charset="0"/>
              </a:rPr>
              <a:t> Microsoft </a:t>
            </a:r>
            <a:r>
              <a:rPr lang="cy-GB" altLang="en-US" i="1" dirty="0" err="1">
                <a:latin typeface="Arial" panose="020B0604020202020204" pitchFamily="34" charset="0"/>
              </a:rPr>
              <a:t>Sway</a:t>
            </a:r>
            <a:r>
              <a:rPr lang="cy-GB" altLang="en-US" i="1" dirty="0">
                <a:latin typeface="Arial" panose="020B0604020202020204" pitchFamily="34" charset="0"/>
              </a:rPr>
              <a:t> (Moodle)</a:t>
            </a: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10</a:t>
            </a:fld>
            <a:endParaRPr lang="en-GB" altLang="en-US">
              <a:solidFill>
                <a:srgbClr val="000000"/>
              </a:solidFill>
            </a:endParaRPr>
          </a:p>
        </p:txBody>
      </p:sp>
    </p:spTree>
    <p:extLst>
      <p:ext uri="{BB962C8B-B14F-4D97-AF65-F5344CB8AC3E}">
        <p14:creationId xmlns:p14="http://schemas.microsoft.com/office/powerpoint/2010/main" val="32174445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11</a:t>
            </a:fld>
            <a:endParaRPr lang="en-GB" altLang="en-US">
              <a:solidFill>
                <a:srgbClr val="000000"/>
              </a:solidFill>
            </a:endParaRPr>
          </a:p>
        </p:txBody>
      </p:sp>
    </p:spTree>
    <p:extLst>
      <p:ext uri="{BB962C8B-B14F-4D97-AF65-F5344CB8AC3E}">
        <p14:creationId xmlns:p14="http://schemas.microsoft.com/office/powerpoint/2010/main" val="35915137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12</a:t>
            </a:fld>
            <a:endParaRPr lang="en-GB" altLang="en-US">
              <a:solidFill>
                <a:srgbClr val="000000"/>
              </a:solidFill>
            </a:endParaRPr>
          </a:p>
        </p:txBody>
      </p:sp>
    </p:spTree>
    <p:extLst>
      <p:ext uri="{BB962C8B-B14F-4D97-AF65-F5344CB8AC3E}">
        <p14:creationId xmlns:p14="http://schemas.microsoft.com/office/powerpoint/2010/main" val="877042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en-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13</a:t>
            </a:fld>
            <a:endParaRPr lang="en-GB" altLang="en-US">
              <a:solidFill>
                <a:srgbClr val="000000"/>
              </a:solidFill>
            </a:endParaRPr>
          </a:p>
        </p:txBody>
      </p:sp>
    </p:spTree>
    <p:extLst>
      <p:ext uri="{BB962C8B-B14F-4D97-AF65-F5344CB8AC3E}">
        <p14:creationId xmlns:p14="http://schemas.microsoft.com/office/powerpoint/2010/main" val="1661984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15</a:t>
            </a:fld>
            <a:endParaRPr lang="en-GB" altLang="en-US">
              <a:solidFill>
                <a:srgbClr val="000000"/>
              </a:solidFill>
            </a:endParaRPr>
          </a:p>
        </p:txBody>
      </p:sp>
    </p:spTree>
    <p:extLst>
      <p:ext uri="{BB962C8B-B14F-4D97-AF65-F5344CB8AC3E}">
        <p14:creationId xmlns:p14="http://schemas.microsoft.com/office/powerpoint/2010/main" val="8291291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a:latin typeface="Arial" panose="020B0604020202020204" pitchFamily="34" charset="0"/>
            </a:endParaRPr>
          </a:p>
          <a:p>
            <a:endParaRPr lang="cy-GB" altLang="en-US" dirty="0">
              <a:latin typeface="Arial" panose="020B0604020202020204" pitchFamily="34" charset="0"/>
            </a:endParaRPr>
          </a:p>
          <a:p>
            <a:r>
              <a:rPr lang="cy-GB" altLang="en-US" i="1" dirty="0" err="1">
                <a:latin typeface="Arial" panose="020B0604020202020204" pitchFamily="34" charset="0"/>
              </a:rPr>
              <a:t>Why</a:t>
            </a:r>
            <a:r>
              <a:rPr lang="cy-GB" altLang="en-US" i="1" dirty="0">
                <a:latin typeface="Arial" panose="020B0604020202020204" pitchFamily="34" charset="0"/>
              </a:rPr>
              <a:t> the </a:t>
            </a:r>
            <a:r>
              <a:rPr lang="cy-GB" altLang="en-US" i="1" dirty="0" err="1">
                <a:latin typeface="Arial" panose="020B0604020202020204" pitchFamily="34" charset="0"/>
              </a:rPr>
              <a:t>difference</a:t>
            </a:r>
            <a:r>
              <a:rPr lang="cy-GB" altLang="en-US" i="1" dirty="0">
                <a:latin typeface="Arial" panose="020B0604020202020204" pitchFamily="34" charset="0"/>
              </a:rPr>
              <a:t> </a:t>
            </a:r>
            <a:r>
              <a:rPr lang="cy-GB" altLang="en-US" i="1" dirty="0" err="1">
                <a:latin typeface="Arial" panose="020B0604020202020204" pitchFamily="34" charset="0"/>
              </a:rPr>
              <a:t>from</a:t>
            </a:r>
            <a:r>
              <a:rPr lang="cy-GB" altLang="en-US" i="1" dirty="0">
                <a:latin typeface="Arial" panose="020B0604020202020204" pitchFamily="34" charset="0"/>
              </a:rPr>
              <a:t> the </a:t>
            </a:r>
            <a:r>
              <a:rPr lang="cy-GB" altLang="en-US" i="1" dirty="0" err="1">
                <a:latin typeface="Arial" panose="020B0604020202020204" pitchFamily="34" charset="0"/>
              </a:rPr>
              <a:t>previous</a:t>
            </a:r>
            <a:r>
              <a:rPr lang="cy-GB" altLang="en-US" i="1" dirty="0">
                <a:latin typeface="Arial" panose="020B0604020202020204" pitchFamily="34" charset="0"/>
              </a:rPr>
              <a:t> </a:t>
            </a:r>
            <a:r>
              <a:rPr lang="cy-GB" altLang="en-US" i="1" dirty="0" err="1">
                <a:latin typeface="Arial" panose="020B0604020202020204" pitchFamily="34" charset="0"/>
              </a:rPr>
              <a:t>wording</a:t>
            </a:r>
            <a:r>
              <a:rPr lang="cy-GB" altLang="en-US" i="1" dirty="0">
                <a:latin typeface="Arial" panose="020B0604020202020204" pitchFamily="34" charset="0"/>
              </a:rPr>
              <a:t>?</a:t>
            </a: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16</a:t>
            </a:fld>
            <a:endParaRPr lang="en-GB" altLang="en-US">
              <a:solidFill>
                <a:srgbClr val="000000"/>
              </a:solidFill>
            </a:endParaRPr>
          </a:p>
        </p:txBody>
      </p:sp>
    </p:spTree>
    <p:extLst>
      <p:ext uri="{BB962C8B-B14F-4D97-AF65-F5344CB8AC3E}">
        <p14:creationId xmlns:p14="http://schemas.microsoft.com/office/powerpoint/2010/main" val="20550592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a:latin typeface="Arial" panose="020B0604020202020204" pitchFamily="34" charset="0"/>
            </a:endParaRPr>
          </a:p>
          <a:p>
            <a:r>
              <a:rPr lang="cy-GB" altLang="en-US" i="1" dirty="0" err="1">
                <a:latin typeface="Arial" panose="020B0604020202020204" pitchFamily="34" charset="0"/>
              </a:rPr>
              <a:t>Again</a:t>
            </a:r>
            <a:r>
              <a:rPr lang="cy-GB" altLang="en-US" i="1" dirty="0">
                <a:latin typeface="Arial" panose="020B0604020202020204" pitchFamily="34" charset="0"/>
              </a:rPr>
              <a:t>, </a:t>
            </a:r>
            <a:r>
              <a:rPr lang="cy-GB" altLang="en-US" i="1" dirty="0" err="1">
                <a:latin typeface="Arial" panose="020B0604020202020204" pitchFamily="34" charset="0"/>
              </a:rPr>
              <a:t>discuss</a:t>
            </a:r>
            <a:r>
              <a:rPr lang="cy-GB" altLang="en-US" i="1" dirty="0">
                <a:latin typeface="Arial" panose="020B0604020202020204" pitchFamily="34" charset="0"/>
              </a:rPr>
              <a:t> the </a:t>
            </a:r>
            <a:r>
              <a:rPr lang="cy-GB" altLang="en-US" i="1" dirty="0" err="1">
                <a:latin typeface="Arial" panose="020B0604020202020204" pitchFamily="34" charset="0"/>
              </a:rPr>
              <a:t>different</a:t>
            </a:r>
            <a:r>
              <a:rPr lang="cy-GB" altLang="en-US" i="1" dirty="0">
                <a:latin typeface="Arial" panose="020B0604020202020204" pitchFamily="34" charset="0"/>
              </a:rPr>
              <a:t> </a:t>
            </a:r>
            <a:r>
              <a:rPr lang="cy-GB" altLang="en-US" i="1" dirty="0" err="1">
                <a:latin typeface="Arial" panose="020B0604020202020204" pitchFamily="34" charset="0"/>
              </a:rPr>
              <a:t>terminology</a:t>
            </a:r>
            <a:endParaRPr lang="cy-GB" altLang="en-US" i="1"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17</a:t>
            </a:fld>
            <a:endParaRPr lang="en-GB" altLang="en-US">
              <a:solidFill>
                <a:srgbClr val="000000"/>
              </a:solidFill>
            </a:endParaRPr>
          </a:p>
        </p:txBody>
      </p:sp>
    </p:spTree>
    <p:extLst>
      <p:ext uri="{BB962C8B-B14F-4D97-AF65-F5344CB8AC3E}">
        <p14:creationId xmlns:p14="http://schemas.microsoft.com/office/powerpoint/2010/main" val="4677120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18</a:t>
            </a:fld>
            <a:endParaRPr lang="en-GB" altLang="en-US">
              <a:solidFill>
                <a:srgbClr val="000000"/>
              </a:solidFill>
            </a:endParaRPr>
          </a:p>
        </p:txBody>
      </p:sp>
    </p:spTree>
    <p:extLst>
      <p:ext uri="{BB962C8B-B14F-4D97-AF65-F5344CB8AC3E}">
        <p14:creationId xmlns:p14="http://schemas.microsoft.com/office/powerpoint/2010/main" val="1382195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19</a:t>
            </a:fld>
            <a:endParaRPr lang="en-GB" altLang="en-US">
              <a:solidFill>
                <a:srgbClr val="000000"/>
              </a:solidFill>
            </a:endParaRPr>
          </a:p>
        </p:txBody>
      </p:sp>
    </p:spTree>
    <p:extLst>
      <p:ext uri="{BB962C8B-B14F-4D97-AF65-F5344CB8AC3E}">
        <p14:creationId xmlns:p14="http://schemas.microsoft.com/office/powerpoint/2010/main" val="17604124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61616"/>
                </a:solidFill>
                <a:effectLst/>
                <a:latin typeface="Open Sans" panose="020B0606030504020204" pitchFamily="34" charset="0"/>
              </a:rPr>
              <a:t>------------------------------------------------------------------------------------------------------------------------------------------------------------------------------------</a:t>
            </a:r>
          </a:p>
          <a:p>
            <a:endParaRPr lang="en-GB" b="0" i="0" dirty="0">
              <a:solidFill>
                <a:srgbClr val="161616"/>
              </a:solidFill>
              <a:effectLst/>
              <a:latin typeface="Open Sans" panose="020B0606030504020204" pitchFamily="34" charset="0"/>
            </a:endParaRPr>
          </a:p>
          <a:p>
            <a:r>
              <a:rPr lang="en-GB" b="0" i="1" dirty="0">
                <a:solidFill>
                  <a:srgbClr val="161616"/>
                </a:solidFill>
                <a:effectLst/>
                <a:latin typeface="Open Sans" panose="020B0606030504020204" pitchFamily="34" charset="0"/>
              </a:rPr>
              <a:t>The Equality Act 2010 says schools mustn’t discriminate against a child because of their disability. This is unlawful under the Act.</a:t>
            </a:r>
          </a:p>
          <a:p>
            <a:endParaRPr lang="en-GB" b="0" i="1" dirty="0">
              <a:solidFill>
                <a:srgbClr val="161616"/>
              </a:solidFill>
              <a:effectLst/>
              <a:latin typeface="Open Sans" panose="020B0606030504020204" pitchFamily="34" charset="0"/>
            </a:endParaRPr>
          </a:p>
          <a:p>
            <a:pPr algn="l"/>
            <a:r>
              <a:rPr lang="en-GB" b="0" i="1" dirty="0">
                <a:solidFill>
                  <a:srgbClr val="161616"/>
                </a:solidFill>
                <a:effectLst/>
                <a:latin typeface="Open Sans" panose="020B0606030504020204" pitchFamily="34" charset="0"/>
              </a:rPr>
              <a:t>Schools must also take steps so that disabled children can access and participate in the education and other activities they provide.</a:t>
            </a:r>
          </a:p>
          <a:p>
            <a:pPr algn="l"/>
            <a:endParaRPr lang="en-GB" b="0" i="1" dirty="0">
              <a:solidFill>
                <a:srgbClr val="161616"/>
              </a:solidFill>
              <a:effectLst/>
              <a:latin typeface="Open Sans" panose="020B0606030504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1" dirty="0">
                <a:solidFill>
                  <a:srgbClr val="161616"/>
                </a:solidFill>
                <a:effectLst/>
                <a:latin typeface="Open Sans" panose="020B0606030504020204" pitchFamily="34" charset="0"/>
              </a:rPr>
              <a:t>Schools must remove the barriers children face because of their disability so they can access and participate in education in the same way, as far as this possible, as someone who's not disabled. The Equality Act calls this the duty to make 'reasonable adjustments’.</a:t>
            </a:r>
          </a:p>
          <a:p>
            <a:pPr algn="l"/>
            <a:endParaRPr lang="en-GB" b="0" i="0" dirty="0">
              <a:solidFill>
                <a:srgbClr val="161616"/>
              </a:solidFill>
              <a:effectLst/>
              <a:latin typeface="Open Sans" panose="020B0606030504020204" pitchFamily="34" charset="0"/>
            </a:endParaRPr>
          </a:p>
          <a:p>
            <a:pPr algn="l"/>
            <a:r>
              <a:rPr lang="en-GB" b="0" i="1" dirty="0">
                <a:solidFill>
                  <a:srgbClr val="202124"/>
                </a:solidFill>
                <a:effectLst/>
                <a:latin typeface="arial" panose="020B0604020202020204" pitchFamily="34" charset="0"/>
              </a:rPr>
              <a:t>Reasonable adjustments -  requires </a:t>
            </a:r>
            <a:r>
              <a:rPr lang="en-GB" b="1" i="1" dirty="0">
                <a:solidFill>
                  <a:srgbClr val="202124"/>
                </a:solidFill>
                <a:effectLst/>
                <a:latin typeface="arial" panose="020B0604020202020204" pitchFamily="34" charset="0"/>
              </a:rPr>
              <a:t>a school to take positive steps to ensure that disabled children can fully participate in the education provided by the school</a:t>
            </a:r>
            <a:r>
              <a:rPr lang="en-GB" b="0" i="1" dirty="0">
                <a:solidFill>
                  <a:srgbClr val="202124"/>
                </a:solidFill>
                <a:effectLst/>
                <a:latin typeface="arial" panose="020B0604020202020204" pitchFamily="34" charset="0"/>
              </a:rPr>
              <a:t>, and that they can enjoy the other benefits, facilities and services that the school provides for children.</a:t>
            </a:r>
            <a:endParaRPr lang="en-GB" b="0" i="1" dirty="0">
              <a:solidFill>
                <a:srgbClr val="161616"/>
              </a:solidFill>
              <a:effectLst/>
              <a:latin typeface="Open Sans" panose="020B0606030504020204" pitchFamily="34" charset="0"/>
            </a:endParaRPr>
          </a:p>
          <a:p>
            <a:pPr algn="l"/>
            <a:endParaRPr lang="en-GB" i="1" dirty="0"/>
          </a:p>
          <a:p>
            <a:pPr algn="l"/>
            <a:r>
              <a:rPr lang="en-GB" b="0" i="1" dirty="0">
                <a:solidFill>
                  <a:srgbClr val="161616"/>
                </a:solidFill>
                <a:effectLst/>
                <a:latin typeface="Open Sans" panose="020B0606030504020204" pitchFamily="34" charset="0"/>
              </a:rPr>
              <a:t>HOWEVER, schools only have a duty to make reasonable adjustments if children have a disability which meets the definition in the Equality Act.</a:t>
            </a:r>
          </a:p>
          <a:p>
            <a:pPr algn="l"/>
            <a:endParaRPr lang="en-GB" b="0" i="0" dirty="0">
              <a:solidFill>
                <a:srgbClr val="161616"/>
              </a:solidFill>
              <a:effectLst/>
              <a:latin typeface="Open Sans" panose="020B0606030504020204" pitchFamily="34" charset="0"/>
            </a:endParaRPr>
          </a:p>
          <a:p>
            <a:pPr algn="l"/>
            <a:r>
              <a:rPr lang="en-GB" b="0" i="1" dirty="0">
                <a:solidFill>
                  <a:srgbClr val="000000"/>
                </a:solidFill>
                <a:effectLst/>
                <a:latin typeface="open_sans"/>
              </a:rPr>
              <a:t>The definition is set out in section 6 of the Equality Act 2010. It says you’re disabled if:</a:t>
            </a:r>
          </a:p>
          <a:p>
            <a:pPr algn="l">
              <a:buFont typeface="Arial" panose="020B0604020202020204" pitchFamily="34" charset="0"/>
              <a:buChar char="•"/>
            </a:pPr>
            <a:r>
              <a:rPr lang="en-GB" b="0" i="1" dirty="0">
                <a:solidFill>
                  <a:srgbClr val="000000"/>
                </a:solidFill>
                <a:effectLst/>
                <a:latin typeface="open_sans"/>
              </a:rPr>
              <a:t>you have a physical or mental impairment</a:t>
            </a:r>
          </a:p>
          <a:p>
            <a:pPr algn="l">
              <a:buFont typeface="Arial" panose="020B0604020202020204" pitchFamily="34" charset="0"/>
              <a:buChar char="•"/>
            </a:pPr>
            <a:r>
              <a:rPr lang="en-GB" b="0" i="1" dirty="0">
                <a:solidFill>
                  <a:srgbClr val="000000"/>
                </a:solidFill>
                <a:effectLst/>
                <a:latin typeface="open_sans"/>
              </a:rPr>
              <a:t>that impairment has a substantial and long-term adverse effect on your ability to carry out normal day-to-day activities</a:t>
            </a:r>
          </a:p>
          <a:p>
            <a:pPr algn="l"/>
            <a:r>
              <a:rPr lang="en-GB" b="0" i="1" dirty="0">
                <a:solidFill>
                  <a:srgbClr val="000000"/>
                </a:solidFill>
                <a:effectLst/>
                <a:latin typeface="open_sans"/>
              </a:rPr>
              <a:t>Some impairments are automatically treated as a disability. You’ll be covered if you have:</a:t>
            </a:r>
          </a:p>
          <a:p>
            <a:pPr algn="l">
              <a:buFont typeface="Arial" panose="020B0604020202020204" pitchFamily="34" charset="0"/>
              <a:buChar char="•"/>
            </a:pPr>
            <a:r>
              <a:rPr lang="en-GB" b="0" i="1" dirty="0">
                <a:solidFill>
                  <a:srgbClr val="000000"/>
                </a:solidFill>
                <a:effectLst/>
                <a:latin typeface="open_sans"/>
              </a:rPr>
              <a:t>cancer, including skin growths that need removing before they become cancerous</a:t>
            </a:r>
          </a:p>
          <a:p>
            <a:pPr algn="l">
              <a:buFont typeface="Arial" panose="020B0604020202020204" pitchFamily="34" charset="0"/>
              <a:buChar char="•"/>
            </a:pPr>
            <a:r>
              <a:rPr lang="en-GB" b="0" i="1" dirty="0">
                <a:solidFill>
                  <a:srgbClr val="000000"/>
                </a:solidFill>
                <a:effectLst/>
                <a:latin typeface="open_sans"/>
              </a:rPr>
              <a:t>a visual impairment - this means you’re certified as blind, severely sight impaired, sight impaired or partially sighted</a:t>
            </a:r>
          </a:p>
          <a:p>
            <a:pPr algn="l">
              <a:buFont typeface="Arial" panose="020B0604020202020204" pitchFamily="34" charset="0"/>
              <a:buChar char="•"/>
            </a:pPr>
            <a:r>
              <a:rPr lang="en-GB" b="0" i="1" dirty="0">
                <a:solidFill>
                  <a:srgbClr val="000000"/>
                </a:solidFill>
                <a:effectLst/>
                <a:latin typeface="open_sans"/>
              </a:rPr>
              <a:t>multiple sclerosis</a:t>
            </a:r>
          </a:p>
          <a:p>
            <a:pPr algn="l">
              <a:buFont typeface="Arial" panose="020B0604020202020204" pitchFamily="34" charset="0"/>
              <a:buChar char="•"/>
            </a:pPr>
            <a:r>
              <a:rPr lang="en-GB" b="0" i="1" dirty="0">
                <a:solidFill>
                  <a:srgbClr val="000000"/>
                </a:solidFill>
                <a:effectLst/>
                <a:latin typeface="open_sans"/>
              </a:rPr>
              <a:t>an HIV infection - even if you don't have any symptoms</a:t>
            </a:r>
          </a:p>
          <a:p>
            <a:pPr algn="l">
              <a:buFont typeface="Arial" panose="020B0604020202020204" pitchFamily="34" charset="0"/>
              <a:buChar char="•"/>
            </a:pPr>
            <a:r>
              <a:rPr lang="en-GB" b="0" i="1" dirty="0">
                <a:solidFill>
                  <a:srgbClr val="000000"/>
                </a:solidFill>
                <a:effectLst/>
                <a:latin typeface="open_sans"/>
              </a:rPr>
              <a:t>a severe, long-term disfigurement - for example severe facial scarring or a skin disease</a:t>
            </a:r>
          </a:p>
          <a:p>
            <a:pPr algn="l">
              <a:buFont typeface="Arial" panose="020B0604020202020204" pitchFamily="34" charset="0"/>
              <a:buChar char="•"/>
            </a:pPr>
            <a:endParaRPr lang="en-GB" b="0" i="0" dirty="0">
              <a:solidFill>
                <a:srgbClr val="000000"/>
              </a:solidFill>
              <a:effectLst/>
              <a:latin typeface="open_sans"/>
            </a:endParaRPr>
          </a:p>
          <a:p>
            <a:pPr algn="l"/>
            <a:r>
              <a:rPr lang="en-GB" b="0" i="1" dirty="0">
                <a:solidFill>
                  <a:srgbClr val="161616"/>
                </a:solidFill>
                <a:effectLst/>
                <a:latin typeface="Open Sans" panose="020B0606030504020204" pitchFamily="34" charset="0"/>
              </a:rPr>
              <a:t>The duty to make adjustments applies to all school activities and the decisions that are made by teachers and staff including:</a:t>
            </a:r>
          </a:p>
          <a:p>
            <a:pPr algn="l">
              <a:buFont typeface="Arial" panose="020B0604020202020204" pitchFamily="34" charset="0"/>
              <a:buChar char="•"/>
            </a:pPr>
            <a:r>
              <a:rPr lang="en-GB" b="0" i="1" dirty="0">
                <a:solidFill>
                  <a:srgbClr val="161616"/>
                </a:solidFill>
                <a:effectLst/>
                <a:latin typeface="Open Sans" panose="020B0606030504020204" pitchFamily="34" charset="0"/>
              </a:rPr>
              <a:t>admissions</a:t>
            </a:r>
          </a:p>
          <a:p>
            <a:pPr algn="l">
              <a:buFont typeface="Arial" panose="020B0604020202020204" pitchFamily="34" charset="0"/>
              <a:buChar char="•"/>
            </a:pPr>
            <a:r>
              <a:rPr lang="en-GB" b="0" i="1" dirty="0">
                <a:solidFill>
                  <a:srgbClr val="161616"/>
                </a:solidFill>
                <a:effectLst/>
                <a:latin typeface="Open Sans" panose="020B0606030504020204" pitchFamily="34" charset="0"/>
              </a:rPr>
              <a:t>exclusions</a:t>
            </a:r>
          </a:p>
          <a:p>
            <a:pPr algn="l">
              <a:buFont typeface="Arial" panose="020B0604020202020204" pitchFamily="34" charset="0"/>
              <a:buChar char="•"/>
            </a:pPr>
            <a:r>
              <a:rPr lang="en-GB" b="0" i="1" dirty="0">
                <a:solidFill>
                  <a:srgbClr val="161616"/>
                </a:solidFill>
                <a:effectLst/>
                <a:latin typeface="Open Sans" panose="020B0606030504020204" pitchFamily="34" charset="0"/>
              </a:rPr>
              <a:t>access to school trips</a:t>
            </a:r>
          </a:p>
          <a:p>
            <a:pPr algn="l">
              <a:buFont typeface="Arial" panose="020B0604020202020204" pitchFamily="34" charset="0"/>
              <a:buChar char="•"/>
            </a:pPr>
            <a:r>
              <a:rPr lang="en-GB" b="0" i="1" dirty="0">
                <a:solidFill>
                  <a:srgbClr val="161616"/>
                </a:solidFill>
                <a:effectLst/>
                <a:latin typeface="Open Sans" panose="020B0606030504020204" pitchFamily="34" charset="0"/>
              </a:rPr>
              <a:t> at school</a:t>
            </a:r>
          </a:p>
          <a:p>
            <a:pPr algn="l">
              <a:buFont typeface="Arial" panose="020B0604020202020204" pitchFamily="34" charset="0"/>
              <a:buChar char="•"/>
            </a:pPr>
            <a:r>
              <a:rPr lang="en-GB" b="0" i="1" dirty="0">
                <a:solidFill>
                  <a:srgbClr val="161616"/>
                </a:solidFill>
                <a:effectLst/>
                <a:latin typeface="Open Sans" panose="020B0606030504020204" pitchFamily="34" charset="0"/>
              </a:rPr>
              <a:t>help and support in school</a:t>
            </a:r>
          </a:p>
          <a:p>
            <a:pPr algn="l">
              <a:buFont typeface="Arial" panose="020B0604020202020204" pitchFamily="34" charset="0"/>
              <a:buChar char="•"/>
            </a:pPr>
            <a:r>
              <a:rPr lang="en-GB" b="0" i="1" dirty="0">
                <a:solidFill>
                  <a:srgbClr val="161616"/>
                </a:solidFill>
                <a:effectLst/>
                <a:latin typeface="Open Sans" panose="020B0606030504020204" pitchFamily="34" charset="0"/>
              </a:rPr>
              <a:t>learning activities and materials</a:t>
            </a:r>
          </a:p>
          <a:p>
            <a:pPr algn="l"/>
            <a:endParaRPr lang="en-GB" b="0" i="1" dirty="0">
              <a:solidFill>
                <a:srgbClr val="161616"/>
              </a:solidFill>
              <a:effectLst/>
              <a:latin typeface="Open Sans" panose="020B0606030504020204" pitchFamily="34" charset="0"/>
            </a:endParaRPr>
          </a:p>
          <a:p>
            <a:pPr algn="l"/>
            <a:r>
              <a:rPr lang="en-GB" b="0" i="1" dirty="0">
                <a:solidFill>
                  <a:srgbClr val="161616"/>
                </a:solidFill>
                <a:effectLst/>
                <a:latin typeface="Open Sans" panose="020B0606030504020204" pitchFamily="34" charset="0"/>
              </a:rPr>
              <a:t>Schools must make adjustments if:</a:t>
            </a:r>
          </a:p>
          <a:p>
            <a:pPr algn="l">
              <a:buFont typeface="Arial" panose="020B0604020202020204" pitchFamily="34" charset="0"/>
              <a:buChar char="•"/>
            </a:pPr>
            <a:r>
              <a:rPr lang="en-GB" b="0" i="1" dirty="0">
                <a:solidFill>
                  <a:srgbClr val="161616"/>
                </a:solidFill>
                <a:effectLst/>
                <a:latin typeface="Open Sans" panose="020B0606030504020204" pitchFamily="34" charset="0"/>
              </a:rPr>
              <a:t>children are disadvantaged by a practice or rule because of their disability or the failure to provide an aid and</a:t>
            </a:r>
          </a:p>
          <a:p>
            <a:pPr algn="l">
              <a:buFont typeface="Arial" panose="020B0604020202020204" pitchFamily="34" charset="0"/>
              <a:buChar char="•"/>
            </a:pPr>
            <a:r>
              <a:rPr lang="en-GB" b="0" i="1" dirty="0">
                <a:solidFill>
                  <a:srgbClr val="161616"/>
                </a:solidFill>
                <a:effectLst/>
                <a:latin typeface="Open Sans" panose="020B0606030504020204" pitchFamily="34" charset="0"/>
              </a:rPr>
              <a:t>it’s reasonable to make the changes or provide the aid to remove the disadvantage</a:t>
            </a:r>
          </a:p>
          <a:p>
            <a:pPr algn="l">
              <a:buFont typeface="Arial" panose="020B0604020202020204" pitchFamily="34" charset="0"/>
              <a:buNone/>
            </a:pPr>
            <a:endParaRPr lang="en-GB" b="0" i="0" dirty="0">
              <a:solidFill>
                <a:srgbClr val="000000"/>
              </a:solidFill>
              <a:effectLst/>
              <a:latin typeface="open_sans"/>
            </a:endParaRPr>
          </a:p>
          <a:p>
            <a:pPr algn="l"/>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20</a:t>
            </a:fld>
            <a:endParaRPr lang="en-GB" altLang="cy-GB"/>
          </a:p>
        </p:txBody>
      </p:sp>
    </p:spTree>
    <p:extLst>
      <p:ext uri="{BB962C8B-B14F-4D97-AF65-F5344CB8AC3E}">
        <p14:creationId xmlns:p14="http://schemas.microsoft.com/office/powerpoint/2010/main" val="20412009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21</a:t>
            </a:fld>
            <a:endParaRPr lang="en-GB" altLang="en-US">
              <a:solidFill>
                <a:srgbClr val="000000"/>
              </a:solidFill>
            </a:endParaRPr>
          </a:p>
        </p:txBody>
      </p:sp>
    </p:spTree>
    <p:extLst>
      <p:ext uri="{BB962C8B-B14F-4D97-AF65-F5344CB8AC3E}">
        <p14:creationId xmlns:p14="http://schemas.microsoft.com/office/powerpoint/2010/main" val="4297343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B5A81-2039-5C5B-FB12-F672D134F66E}"/>
            </a:ext>
          </a:extLst>
        </p:cNvPr>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3A8D3AB2-BA70-E279-86B4-8FDC37F9A892}"/>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DCB41096-7DF1-E535-6463-FE228BF3A3ED}"/>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7DD7828B-AEED-630B-E341-3139C1D2DDC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22</a:t>
            </a:fld>
            <a:endParaRPr lang="en-GB" altLang="en-US">
              <a:solidFill>
                <a:srgbClr val="000000"/>
              </a:solidFill>
            </a:endParaRPr>
          </a:p>
        </p:txBody>
      </p:sp>
    </p:spTree>
    <p:extLst>
      <p:ext uri="{BB962C8B-B14F-4D97-AF65-F5344CB8AC3E}">
        <p14:creationId xmlns:p14="http://schemas.microsoft.com/office/powerpoint/2010/main" val="15906422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i="1" dirty="0"/>
              <a:t>This links with the Unique Child lecture from the EY Curricula module</a:t>
            </a:r>
          </a:p>
          <a:p>
            <a:endParaRPr lang="en-GB" i="1" dirty="0"/>
          </a:p>
          <a:p>
            <a:r>
              <a:rPr lang="en-GB" i="1" dirty="0"/>
              <a:t>Look at </a:t>
            </a:r>
            <a:r>
              <a:rPr lang="en-GB" i="1" dirty="0" err="1"/>
              <a:t>Flourian</a:t>
            </a:r>
            <a:r>
              <a:rPr lang="en-GB" i="1" dirty="0"/>
              <a:t> and Rouse and other papers </a:t>
            </a:r>
          </a:p>
          <a:p>
            <a:endParaRPr lang="en-GB" i="1" dirty="0"/>
          </a:p>
          <a:p>
            <a:r>
              <a:rPr lang="en-GB" i="1" dirty="0"/>
              <a:t>Why adopt this practice?</a:t>
            </a:r>
          </a:p>
          <a:p>
            <a:endParaRPr lang="en-GB" i="1" dirty="0"/>
          </a:p>
          <a:p>
            <a:r>
              <a:rPr lang="en-GB" i="1" dirty="0"/>
              <a:t>Who benefits?</a:t>
            </a:r>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23</a:t>
            </a:fld>
            <a:endParaRPr lang="en-GB" altLang="cy-GB"/>
          </a:p>
        </p:txBody>
      </p:sp>
    </p:spTree>
    <p:extLst>
      <p:ext uri="{BB962C8B-B14F-4D97-AF65-F5344CB8AC3E}">
        <p14:creationId xmlns:p14="http://schemas.microsoft.com/office/powerpoint/2010/main" val="15841093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24</a:t>
            </a:fld>
            <a:endParaRPr lang="en-GB" altLang="cy-GB"/>
          </a:p>
        </p:txBody>
      </p:sp>
    </p:spTree>
    <p:extLst>
      <p:ext uri="{BB962C8B-B14F-4D97-AF65-F5344CB8AC3E}">
        <p14:creationId xmlns:p14="http://schemas.microsoft.com/office/powerpoint/2010/main" val="26109688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i="1" dirty="0"/>
          </a:p>
          <a:p>
            <a:r>
              <a:rPr lang="en-GB" i="1" dirty="0"/>
              <a:t>Brief summary from the article on previous slide</a:t>
            </a:r>
          </a:p>
          <a:p>
            <a:endParaRPr lang="en-GB" i="1" dirty="0"/>
          </a:p>
          <a:p>
            <a:r>
              <a:rPr lang="en-GB" i="1" dirty="0"/>
              <a:t>Rod Grant – Headteacher Clifton Hall School</a:t>
            </a:r>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25</a:t>
            </a:fld>
            <a:endParaRPr lang="en-GB" altLang="cy-GB"/>
          </a:p>
        </p:txBody>
      </p:sp>
    </p:spTree>
    <p:extLst>
      <p:ext uri="{BB962C8B-B14F-4D97-AF65-F5344CB8AC3E}">
        <p14:creationId xmlns:p14="http://schemas.microsoft.com/office/powerpoint/2010/main" val="297364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26</a:t>
            </a:fld>
            <a:endParaRPr lang="en-GB" altLang="cy-GB"/>
          </a:p>
        </p:txBody>
      </p:sp>
    </p:spTree>
    <p:extLst>
      <p:ext uri="{BB962C8B-B14F-4D97-AF65-F5344CB8AC3E}">
        <p14:creationId xmlns:p14="http://schemas.microsoft.com/office/powerpoint/2010/main" val="29500103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27</a:t>
            </a:fld>
            <a:endParaRPr lang="en-GB" altLang="en-US">
              <a:solidFill>
                <a:srgbClr val="000000"/>
              </a:solidFill>
            </a:endParaRPr>
          </a:p>
        </p:txBody>
      </p:sp>
    </p:spTree>
    <p:extLst>
      <p:ext uri="{BB962C8B-B14F-4D97-AF65-F5344CB8AC3E}">
        <p14:creationId xmlns:p14="http://schemas.microsoft.com/office/powerpoint/2010/main" val="42805399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0007D1-2CBB-27F5-B566-71C2DAE7CF37}"/>
            </a:ext>
          </a:extLst>
        </p:cNvPr>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D55D7218-3044-3214-95BE-75121DE89B5A}"/>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E07809C1-EB4B-4300-5C2D-8DB445D856A4}"/>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4F7FCB72-ED26-E686-9277-CE805C7B1B19}"/>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28</a:t>
            </a:fld>
            <a:endParaRPr lang="en-GB" altLang="en-US">
              <a:solidFill>
                <a:srgbClr val="000000"/>
              </a:solidFill>
            </a:endParaRPr>
          </a:p>
        </p:txBody>
      </p:sp>
    </p:spTree>
    <p:extLst>
      <p:ext uri="{BB962C8B-B14F-4D97-AF65-F5344CB8AC3E}">
        <p14:creationId xmlns:p14="http://schemas.microsoft.com/office/powerpoint/2010/main" val="3610241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30</a:t>
            </a:fld>
            <a:endParaRPr lang="en-GB" altLang="cy-GB"/>
          </a:p>
        </p:txBody>
      </p:sp>
    </p:spTree>
    <p:extLst>
      <p:ext uri="{BB962C8B-B14F-4D97-AF65-F5344CB8AC3E}">
        <p14:creationId xmlns:p14="http://schemas.microsoft.com/office/powerpoint/2010/main" val="1064271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31</a:t>
            </a:fld>
            <a:endParaRPr lang="en-GB" altLang="cy-GB"/>
          </a:p>
        </p:txBody>
      </p:sp>
    </p:spTree>
    <p:extLst>
      <p:ext uri="{BB962C8B-B14F-4D97-AF65-F5344CB8AC3E}">
        <p14:creationId xmlns:p14="http://schemas.microsoft.com/office/powerpoint/2010/main" val="32983682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32</a:t>
            </a:fld>
            <a:endParaRPr lang="en-GB" altLang="en-US">
              <a:solidFill>
                <a:srgbClr val="000000"/>
              </a:solidFill>
            </a:endParaRPr>
          </a:p>
        </p:txBody>
      </p:sp>
    </p:spTree>
    <p:extLst>
      <p:ext uri="{BB962C8B-B14F-4D97-AF65-F5344CB8AC3E}">
        <p14:creationId xmlns:p14="http://schemas.microsoft.com/office/powerpoint/2010/main" val="16561538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E0697-0E22-72EC-0408-F44C3B2DDDE1}"/>
            </a:ext>
          </a:extLst>
        </p:cNvPr>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F6CEB6D4-0DD8-EC68-49B6-C7A2F647412D}"/>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35A6C987-3546-8CDA-1819-FD8258D1BE1B}"/>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0203CD09-2378-49C4-DFA5-B80539CA648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33</a:t>
            </a:fld>
            <a:endParaRPr lang="en-GB" altLang="en-US">
              <a:solidFill>
                <a:srgbClr val="000000"/>
              </a:solidFill>
            </a:endParaRPr>
          </a:p>
        </p:txBody>
      </p:sp>
    </p:spTree>
    <p:extLst>
      <p:ext uri="{BB962C8B-B14F-4D97-AF65-F5344CB8AC3E}">
        <p14:creationId xmlns:p14="http://schemas.microsoft.com/office/powerpoint/2010/main" val="6826845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34</a:t>
            </a:fld>
            <a:endParaRPr lang="en-GB" altLang="cy-GB"/>
          </a:p>
        </p:txBody>
      </p:sp>
    </p:spTree>
    <p:extLst>
      <p:ext uri="{BB962C8B-B14F-4D97-AF65-F5344CB8AC3E}">
        <p14:creationId xmlns:p14="http://schemas.microsoft.com/office/powerpoint/2010/main" val="29102209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i="1" dirty="0"/>
              <a:t>Video around 7.30 minutes</a:t>
            </a:r>
          </a:p>
          <a:p>
            <a:endParaRPr lang="en-GB" i="1" dirty="0"/>
          </a:p>
          <a:p>
            <a:r>
              <a:rPr lang="en-GB" i="1" dirty="0"/>
              <a:t>Could this be the answer then?</a:t>
            </a:r>
          </a:p>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35</a:t>
            </a:fld>
            <a:endParaRPr lang="en-GB" altLang="cy-GB"/>
          </a:p>
        </p:txBody>
      </p:sp>
    </p:spTree>
    <p:extLst>
      <p:ext uri="{BB962C8B-B14F-4D97-AF65-F5344CB8AC3E}">
        <p14:creationId xmlns:p14="http://schemas.microsoft.com/office/powerpoint/2010/main" val="279223608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a:p>
            <a:endParaRPr lang="cy-GB" altLang="en-US" dirty="0">
              <a:latin typeface="Arial" panose="020B0604020202020204" pitchFamily="34" charset="0"/>
            </a:endParaRPr>
          </a:p>
          <a:p>
            <a:r>
              <a:rPr lang="cy-GB" altLang="en-US" i="1" dirty="0" err="1">
                <a:latin typeface="Arial" panose="020B0604020202020204" pitchFamily="34" charset="0"/>
              </a:rPr>
              <a:t>Discuss</a:t>
            </a:r>
            <a:r>
              <a:rPr lang="cy-GB" altLang="en-US" i="1" dirty="0">
                <a:latin typeface="Arial" panose="020B0604020202020204" pitchFamily="34" charset="0"/>
              </a:rPr>
              <a:t> the </a:t>
            </a:r>
            <a:r>
              <a:rPr lang="cy-GB" altLang="en-US" i="1" dirty="0" err="1">
                <a:latin typeface="Arial" panose="020B0604020202020204" pitchFamily="34" charset="0"/>
              </a:rPr>
              <a:t>implications</a:t>
            </a:r>
            <a:r>
              <a:rPr lang="cy-GB" altLang="en-US" i="1" dirty="0">
                <a:latin typeface="Arial" panose="020B0604020202020204" pitchFamily="34" charset="0"/>
              </a:rPr>
              <a:t> of </a:t>
            </a:r>
            <a:r>
              <a:rPr lang="cy-GB" altLang="en-US" i="1" dirty="0" err="1">
                <a:latin typeface="Arial" panose="020B0604020202020204" pitchFamily="34" charset="0"/>
              </a:rPr>
              <a:t>this</a:t>
            </a:r>
            <a:r>
              <a:rPr lang="cy-GB" altLang="en-US" i="1" dirty="0">
                <a:latin typeface="Arial" panose="020B0604020202020204" pitchFamily="34" charset="0"/>
              </a:rPr>
              <a:t>....</a:t>
            </a: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36</a:t>
            </a:fld>
            <a:endParaRPr lang="en-GB" altLang="en-US">
              <a:solidFill>
                <a:srgbClr val="000000"/>
              </a:solidFill>
            </a:endParaRPr>
          </a:p>
        </p:txBody>
      </p:sp>
    </p:spTree>
    <p:extLst>
      <p:ext uri="{BB962C8B-B14F-4D97-AF65-F5344CB8AC3E}">
        <p14:creationId xmlns:p14="http://schemas.microsoft.com/office/powerpoint/2010/main" val="35365626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37</a:t>
            </a:fld>
            <a:endParaRPr lang="en-GB" altLang="en-US">
              <a:solidFill>
                <a:srgbClr val="000000"/>
              </a:solidFill>
            </a:endParaRPr>
          </a:p>
        </p:txBody>
      </p:sp>
    </p:spTree>
    <p:extLst>
      <p:ext uri="{BB962C8B-B14F-4D97-AF65-F5344CB8AC3E}">
        <p14:creationId xmlns:p14="http://schemas.microsoft.com/office/powerpoint/2010/main" val="5680494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38</a:t>
            </a:fld>
            <a:endParaRPr lang="en-GB" altLang="en-US">
              <a:solidFill>
                <a:srgbClr val="000000"/>
              </a:solidFill>
            </a:endParaRPr>
          </a:p>
        </p:txBody>
      </p:sp>
    </p:spTree>
    <p:extLst>
      <p:ext uri="{BB962C8B-B14F-4D97-AF65-F5344CB8AC3E}">
        <p14:creationId xmlns:p14="http://schemas.microsoft.com/office/powerpoint/2010/main" val="283429587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B2E4C4-38A7-1E32-64F8-3DD5FCE7BEF6}"/>
            </a:ext>
          </a:extLst>
        </p:cNvPr>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D347D3AB-D77D-7570-8565-B5CA895404D2}"/>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D93BDDCD-A3F0-F164-3384-3F0C5375F390}"/>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5D94B20C-7A95-B8ED-E534-B69C094B1D7E}"/>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39</a:t>
            </a:fld>
            <a:endParaRPr lang="en-GB" altLang="en-US">
              <a:solidFill>
                <a:srgbClr val="000000"/>
              </a:solidFill>
            </a:endParaRPr>
          </a:p>
        </p:txBody>
      </p:sp>
    </p:spTree>
    <p:extLst>
      <p:ext uri="{BB962C8B-B14F-4D97-AF65-F5344CB8AC3E}">
        <p14:creationId xmlns:p14="http://schemas.microsoft.com/office/powerpoint/2010/main" val="380323468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English medium quotations re: inadequately prepared teachers</a:t>
            </a:r>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40</a:t>
            </a:fld>
            <a:endParaRPr lang="en-GB" altLang="cy-GB"/>
          </a:p>
        </p:txBody>
      </p:sp>
    </p:spTree>
    <p:extLst>
      <p:ext uri="{BB962C8B-B14F-4D97-AF65-F5344CB8AC3E}">
        <p14:creationId xmlns:p14="http://schemas.microsoft.com/office/powerpoint/2010/main" val="29803525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i="1" dirty="0"/>
              <a:t>Discuss the following ‘excuses’…..consider the implications…</a:t>
            </a:r>
          </a:p>
          <a:p>
            <a:endParaRPr lang="en-GB" i="1" dirty="0"/>
          </a:p>
          <a:p>
            <a:r>
              <a:rPr lang="en-GB" i="1" dirty="0"/>
              <a:t>So, what is the answer?</a:t>
            </a:r>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41</a:t>
            </a:fld>
            <a:endParaRPr lang="en-GB" altLang="cy-GB"/>
          </a:p>
        </p:txBody>
      </p:sp>
    </p:spTree>
    <p:extLst>
      <p:ext uri="{BB962C8B-B14F-4D97-AF65-F5344CB8AC3E}">
        <p14:creationId xmlns:p14="http://schemas.microsoft.com/office/powerpoint/2010/main" val="387068494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pPr algn="l"/>
            <a:endParaRPr lang="en-GB" b="0" i="0" dirty="0">
              <a:solidFill>
                <a:srgbClr val="555555"/>
              </a:solidFill>
              <a:effectLst/>
              <a:latin typeface="Roboto" panose="02000000000000000000" pitchFamily="2" charset="0"/>
            </a:endParaRPr>
          </a:p>
          <a:p>
            <a:pPr algn="l"/>
            <a:r>
              <a:rPr lang="en-GB" b="0" i="0" dirty="0">
                <a:solidFill>
                  <a:srgbClr val="555555"/>
                </a:solidFill>
                <a:effectLst/>
                <a:latin typeface="Roboto" panose="02000000000000000000" pitchFamily="2" charset="0"/>
              </a:rPr>
              <a:t>------------------------------------------------------------------------------------------------------------------------------------------------------------------------------------</a:t>
            </a:r>
          </a:p>
          <a:p>
            <a:pPr algn="l"/>
            <a:r>
              <a:rPr lang="en-GB" b="0" i="1" dirty="0">
                <a:solidFill>
                  <a:srgbClr val="555555"/>
                </a:solidFill>
                <a:effectLst/>
                <a:latin typeface="Roboto" panose="02000000000000000000" pitchFamily="2" charset="0"/>
              </a:rPr>
              <a:t>Equity in education is often viewed as equality or equivalence (sameness) and is sometimes described as a situation in which everyone is treated fairly and equally.</a:t>
            </a:r>
          </a:p>
          <a:p>
            <a:pPr algn="l"/>
            <a:endParaRPr lang="en-GB" b="0" i="1" dirty="0">
              <a:solidFill>
                <a:srgbClr val="555555"/>
              </a:solidFill>
              <a:effectLst/>
              <a:latin typeface="Roboto" panose="02000000000000000000" pitchFamily="2" charset="0"/>
            </a:endParaRPr>
          </a:p>
          <a:p>
            <a:pPr algn="l"/>
            <a:r>
              <a:rPr lang="en-GB" b="0" i="1" dirty="0">
                <a:solidFill>
                  <a:srgbClr val="555555"/>
                </a:solidFill>
                <a:effectLst/>
                <a:latin typeface="Roboto" panose="02000000000000000000" pitchFamily="2" charset="0"/>
              </a:rPr>
              <a:t>Masters and Adams (2018) pointed out that the implication of this definition of equity is that “equity depends on equality of treatment”, when in reality, equality really comes down to fairness of treatment (Anderson and Hendricks, 2014; Masters and Adams, 2018). </a:t>
            </a:r>
          </a:p>
          <a:p>
            <a:pPr algn="l"/>
            <a:endParaRPr lang="en-GB" b="0" i="1" dirty="0">
              <a:solidFill>
                <a:srgbClr val="555555"/>
              </a:solidFill>
              <a:effectLst/>
              <a:latin typeface="Roboto" panose="02000000000000000000" pitchFamily="2" charset="0"/>
            </a:endParaRPr>
          </a:p>
          <a:p>
            <a:pPr algn="l"/>
            <a:r>
              <a:rPr lang="en-GB" b="0" i="1" dirty="0">
                <a:solidFill>
                  <a:srgbClr val="555555"/>
                </a:solidFill>
                <a:effectLst/>
                <a:latin typeface="Roboto" panose="02000000000000000000" pitchFamily="2" charset="0"/>
              </a:rPr>
              <a:t>Fairness relates to what is fair based on what can be provided and what is needed.</a:t>
            </a:r>
          </a:p>
          <a:p>
            <a:pPr algn="l"/>
            <a:endParaRPr lang="en-GB" b="0" i="1" dirty="0">
              <a:solidFill>
                <a:srgbClr val="555555"/>
              </a:solidFill>
              <a:effectLst/>
              <a:latin typeface="Roboto" panose="02000000000000000000" pitchFamily="2" charset="0"/>
            </a:endParaRPr>
          </a:p>
          <a:p>
            <a:pPr algn="l"/>
            <a:r>
              <a:rPr lang="en-GB" b="0" i="1" dirty="0">
                <a:solidFill>
                  <a:srgbClr val="555555"/>
                </a:solidFill>
                <a:effectLst/>
                <a:latin typeface="Roboto" panose="02000000000000000000" pitchFamily="2" charset="0"/>
              </a:rPr>
              <a:t>In education, equity does not mean equal distribution or even equal treatment, as treating everyone the same, or equal, is actually not fair. </a:t>
            </a:r>
          </a:p>
          <a:p>
            <a:pPr algn="l"/>
            <a:endParaRPr lang="en-GB" b="0" i="1" dirty="0">
              <a:solidFill>
                <a:srgbClr val="555555"/>
              </a:solidFill>
              <a:effectLst/>
              <a:latin typeface="Roboto" panose="02000000000000000000" pitchFamily="2" charset="0"/>
            </a:endParaRPr>
          </a:p>
          <a:p>
            <a:pPr algn="l"/>
            <a:r>
              <a:rPr lang="en-GB" b="0" i="1" dirty="0">
                <a:solidFill>
                  <a:srgbClr val="555555"/>
                </a:solidFill>
                <a:effectLst/>
                <a:latin typeface="Roboto" panose="02000000000000000000" pitchFamily="2" charset="0"/>
              </a:rPr>
              <a:t>In our schools and classrooms, there are students that have unequal learning needs (e.g. physical and cognitive disabilities) and unequal backgrounds (socio-economic), which can mean that there are differences in their needs when compared to the majority of students. </a:t>
            </a:r>
          </a:p>
          <a:p>
            <a:pPr algn="l"/>
            <a:endParaRPr lang="en-GB" b="0" i="1" dirty="0">
              <a:solidFill>
                <a:srgbClr val="555555"/>
              </a:solidFill>
              <a:effectLst/>
              <a:latin typeface="Roboto" panose="02000000000000000000" pitchFamily="2" charset="0"/>
            </a:endParaRPr>
          </a:p>
          <a:p>
            <a:pPr algn="l"/>
            <a:r>
              <a:rPr lang="en-GB" b="0" i="1" dirty="0">
                <a:solidFill>
                  <a:srgbClr val="555555"/>
                </a:solidFill>
                <a:effectLst/>
                <a:latin typeface="Roboto" panose="02000000000000000000" pitchFamily="2" charset="0"/>
              </a:rPr>
              <a:t>These differences can mean that for some students additional support is needed. </a:t>
            </a:r>
          </a:p>
          <a:p>
            <a:pPr algn="l"/>
            <a:endParaRPr lang="en-GB" b="0" i="1" dirty="0">
              <a:solidFill>
                <a:srgbClr val="555555"/>
              </a:solidFill>
              <a:effectLst/>
              <a:latin typeface="Roboto" panose="02000000000000000000" pitchFamily="2" charset="0"/>
            </a:endParaRPr>
          </a:p>
          <a:p>
            <a:pPr algn="l"/>
            <a:r>
              <a:rPr lang="en-GB" b="0" i="1" dirty="0">
                <a:solidFill>
                  <a:srgbClr val="555555"/>
                </a:solidFill>
                <a:effectLst/>
                <a:latin typeface="Roboto" panose="02000000000000000000" pitchFamily="2" charset="0"/>
              </a:rPr>
              <a:t>Equity in education will not always ensure that students are treated the same or that they achieve at the same level, and this illustrates the distinction between what is fair and what is equitable.</a:t>
            </a:r>
          </a:p>
          <a:p>
            <a:pPr algn="l"/>
            <a:endParaRPr lang="en-GB" b="0" i="1" dirty="0">
              <a:solidFill>
                <a:srgbClr val="555555"/>
              </a:solidFill>
              <a:effectLst/>
              <a:latin typeface="Roboto" panose="02000000000000000000" pitchFamily="2" charset="0"/>
            </a:endParaRPr>
          </a:p>
          <a:p>
            <a:pPr algn="l"/>
            <a:r>
              <a:rPr lang="en-GB" b="0" i="1" dirty="0">
                <a:solidFill>
                  <a:srgbClr val="555555"/>
                </a:solidFill>
                <a:effectLst/>
                <a:latin typeface="Roboto" panose="02000000000000000000" pitchFamily="2" charset="0"/>
              </a:rPr>
              <a:t>Therefore, learners may be treated differently in order to provide some learners with an equitable learning experience.</a:t>
            </a:r>
          </a:p>
          <a:p>
            <a:pPr algn="l"/>
            <a:endParaRPr lang="en-GB" b="0" i="1" dirty="0">
              <a:solidFill>
                <a:srgbClr val="555555"/>
              </a:solidFill>
              <a:effectLst/>
              <a:latin typeface="Roboto" panose="02000000000000000000" pitchFamily="2" charset="0"/>
            </a:endParaRPr>
          </a:p>
          <a:p>
            <a:pPr algn="l"/>
            <a:r>
              <a:rPr lang="en-GB" b="0" i="1" dirty="0">
                <a:solidFill>
                  <a:srgbClr val="555555"/>
                </a:solidFill>
                <a:effectLst/>
                <a:latin typeface="Roboto" panose="02000000000000000000" pitchFamily="2" charset="0"/>
              </a:rPr>
              <a:t>Equity in learning opportunity goes beyond simply providing access or equal access. For example, instructors may provide instruction and resources to learners, but a learner who lacks knowledge and skills to use the technology based on their experiences may experience tremendous barriers to their ability to understand and complete instructional content involving technology, thus access without equity. </a:t>
            </a:r>
            <a:endParaRPr lang="cy-GB" altLang="en-US" i="1"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43</a:t>
            </a:fld>
            <a:endParaRPr lang="en-GB" altLang="en-US">
              <a:solidFill>
                <a:srgbClr val="000000"/>
              </a:solidFill>
            </a:endParaRPr>
          </a:p>
        </p:txBody>
      </p:sp>
    </p:spTree>
    <p:extLst>
      <p:ext uri="{BB962C8B-B14F-4D97-AF65-F5344CB8AC3E}">
        <p14:creationId xmlns:p14="http://schemas.microsoft.com/office/powerpoint/2010/main" val="262326008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t>
            </a:r>
          </a:p>
          <a:p>
            <a:r>
              <a:rPr lang="en-GB" i="1" dirty="0"/>
              <a:t>Terms such as ‘equity’ and ‘inclusion’ can be confusing since they may mean different things to different people. This is a particular problem when trying to move forward with other people – not least in schools.</a:t>
            </a:r>
          </a:p>
          <a:p>
            <a:endParaRPr lang="en-GB" i="1" dirty="0"/>
          </a:p>
          <a:p>
            <a:r>
              <a:rPr lang="en-GB" i="1" dirty="0"/>
              <a:t>If there is not a shared understanding of the intended direction, progress will be difficult. There is, therefore, a need for agreed definitions of these concepts.</a:t>
            </a:r>
            <a:endParaRPr lang="cy-GB" altLang="en-US" i="1"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44</a:t>
            </a:fld>
            <a:endParaRPr lang="en-GB" altLang="cy-GB"/>
          </a:p>
        </p:txBody>
      </p:sp>
    </p:spTree>
    <p:extLst>
      <p:ext uri="{BB962C8B-B14F-4D97-AF65-F5344CB8AC3E}">
        <p14:creationId xmlns:p14="http://schemas.microsoft.com/office/powerpoint/2010/main" val="176049421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r>
              <a:rPr lang="en-GB" i="1" dirty="0"/>
              <a:t>Inequity in learning is the consequent of inequity in education that refers to unequal, unfair or unjust distribution of various opportunities provided by education system of any state. There may be many reasons of this inequity in special education, for instance, “institutional features of school systems including early streaming, regional diversity in expenditure or political engagement, unequal access to education and drop-out rates, or unequal access to different types of providers”</a:t>
            </a:r>
          </a:p>
          <a:p>
            <a:endParaRPr lang="en-GB" i="1" dirty="0"/>
          </a:p>
          <a:p>
            <a:r>
              <a:rPr lang="en-GB" i="1" dirty="0"/>
              <a:t>These unequal opportunities are created by a number of factors such as physical infrastructure, funding or budgeting, professional and qualified teachers and non-teaching staff, curriculum, assessment, transportation, admission criteria etc. Inequalities in these factors are prevalent affecting further the marginalized segment of society such as persons with disabilities, women, destitute, transgender, migrants, child labour, street children and nomads </a:t>
            </a:r>
            <a:r>
              <a:rPr lang="en-GB" dirty="0"/>
              <a:t>etc. </a:t>
            </a:r>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45</a:t>
            </a:fld>
            <a:endParaRPr lang="en-GB" altLang="cy-GB"/>
          </a:p>
        </p:txBody>
      </p:sp>
    </p:spTree>
    <p:extLst>
      <p:ext uri="{BB962C8B-B14F-4D97-AF65-F5344CB8AC3E}">
        <p14:creationId xmlns:p14="http://schemas.microsoft.com/office/powerpoint/2010/main" val="149432807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46</a:t>
            </a:fld>
            <a:endParaRPr lang="en-GB" altLang="en-US">
              <a:solidFill>
                <a:srgbClr val="000000"/>
              </a:solidFill>
            </a:endParaRPr>
          </a:p>
        </p:txBody>
      </p:sp>
    </p:spTree>
    <p:extLst>
      <p:ext uri="{BB962C8B-B14F-4D97-AF65-F5344CB8AC3E}">
        <p14:creationId xmlns:p14="http://schemas.microsoft.com/office/powerpoint/2010/main" val="167856912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ltLang="en-US" dirty="0">
              <a:latin typeface="Arial" panose="020B0604020202020204" pitchFamily="34" charset="0"/>
            </a:endParaRPr>
          </a:p>
          <a:p>
            <a:endParaRPr lang="cy-GB" altLang="en-US" dirty="0">
              <a:latin typeface="Arial" panose="020B0604020202020204" pitchFamily="34" charset="0"/>
            </a:endParaRPr>
          </a:p>
          <a:p>
            <a:r>
              <a:rPr lang="cy-GB" altLang="en-US" dirty="0" err="1">
                <a:latin typeface="Arial" panose="020B0604020202020204" pitchFamily="34" charset="0"/>
              </a:rPr>
              <a:t>Around</a:t>
            </a:r>
            <a:r>
              <a:rPr lang="cy-GB" altLang="en-US" dirty="0">
                <a:latin typeface="Arial" panose="020B0604020202020204" pitchFamily="34" charset="0"/>
              </a:rPr>
              <a:t> 16 </a:t>
            </a:r>
            <a:r>
              <a:rPr lang="cy-GB" altLang="en-US" dirty="0" err="1">
                <a:latin typeface="Arial" panose="020B0604020202020204" pitchFamily="34" charset="0"/>
              </a:rPr>
              <a:t>minutes</a:t>
            </a:r>
            <a:endParaRPr lang="cy-GB" altLang="en-US" dirty="0">
              <a:latin typeface="Arial" panose="020B0604020202020204" pitchFamily="34" charset="0"/>
            </a:endParaRPr>
          </a:p>
          <a:p>
            <a:endParaRPr lang="cy-GB" altLang="en-US" dirty="0">
              <a:latin typeface="Arial" panose="020B0604020202020204" pitchFamily="34" charset="0"/>
            </a:endParaRPr>
          </a:p>
          <a:p>
            <a:r>
              <a:rPr lang="cy-GB" altLang="en-US" dirty="0" err="1">
                <a:latin typeface="Arial" panose="020B0604020202020204" pitchFamily="34" charset="0"/>
              </a:rPr>
              <a:t>Students</a:t>
            </a:r>
            <a:r>
              <a:rPr lang="cy-GB" altLang="en-US" dirty="0">
                <a:latin typeface="Arial" panose="020B0604020202020204" pitchFamily="34" charset="0"/>
              </a:rPr>
              <a:t> </a:t>
            </a:r>
            <a:r>
              <a:rPr lang="cy-GB" altLang="en-US" dirty="0" err="1">
                <a:latin typeface="Arial" panose="020B0604020202020204" pitchFamily="34" charset="0"/>
              </a:rPr>
              <a:t>could</a:t>
            </a:r>
            <a:r>
              <a:rPr lang="cy-GB" altLang="en-US" dirty="0">
                <a:latin typeface="Arial" panose="020B0604020202020204" pitchFamily="34" charset="0"/>
              </a:rPr>
              <a:t> </a:t>
            </a:r>
            <a:r>
              <a:rPr lang="cy-GB" altLang="en-US" dirty="0" err="1">
                <a:latin typeface="Arial" panose="020B0604020202020204" pitchFamily="34" charset="0"/>
              </a:rPr>
              <a:t>watch</a:t>
            </a:r>
            <a:r>
              <a:rPr lang="cy-GB" altLang="en-US" dirty="0">
                <a:latin typeface="Arial" panose="020B0604020202020204" pitchFamily="34" charset="0"/>
              </a:rPr>
              <a:t> </a:t>
            </a:r>
            <a:r>
              <a:rPr lang="cy-GB" altLang="en-US" dirty="0" err="1">
                <a:latin typeface="Arial" panose="020B0604020202020204" pitchFamily="34" charset="0"/>
              </a:rPr>
              <a:t>during</a:t>
            </a:r>
            <a:r>
              <a:rPr lang="cy-GB" altLang="en-US" baseline="0" dirty="0">
                <a:latin typeface="Arial" panose="020B0604020202020204" pitchFamily="34" charset="0"/>
              </a:rPr>
              <a:t> a </a:t>
            </a:r>
            <a:r>
              <a:rPr lang="cy-GB" altLang="en-US" baseline="0" dirty="0" err="1">
                <a:latin typeface="Arial" panose="020B0604020202020204" pitchFamily="34" charset="0"/>
              </a:rPr>
              <a:t>break</a:t>
            </a:r>
            <a:r>
              <a:rPr lang="cy-GB" altLang="en-US" baseline="0" dirty="0">
                <a:latin typeface="Arial" panose="020B0604020202020204" pitchFamily="34" charset="0"/>
              </a:rPr>
              <a:t> or </a:t>
            </a:r>
            <a:r>
              <a:rPr lang="cy-GB" altLang="en-US" baseline="0" dirty="0" err="1">
                <a:latin typeface="Arial" panose="020B0604020202020204" pitchFamily="34" charset="0"/>
              </a:rPr>
              <a:t>in</a:t>
            </a:r>
            <a:r>
              <a:rPr lang="cy-GB" altLang="en-US" baseline="0" dirty="0">
                <a:latin typeface="Arial" panose="020B0604020202020204" pitchFamily="34" charset="0"/>
              </a:rPr>
              <a:t> </a:t>
            </a:r>
            <a:r>
              <a:rPr lang="cy-GB" altLang="en-US" baseline="0" dirty="0" err="1">
                <a:latin typeface="Arial" panose="020B0604020202020204" pitchFamily="34" charset="0"/>
              </a:rPr>
              <a:t>their</a:t>
            </a:r>
            <a:r>
              <a:rPr lang="cy-GB" altLang="en-US" baseline="0" dirty="0">
                <a:latin typeface="Arial" panose="020B0604020202020204" pitchFamily="34" charset="0"/>
              </a:rPr>
              <a:t> </a:t>
            </a:r>
            <a:r>
              <a:rPr lang="cy-GB" altLang="en-US" baseline="0" dirty="0" err="1">
                <a:latin typeface="Arial" panose="020B0604020202020204" pitchFamily="34" charset="0"/>
              </a:rPr>
              <a:t>own</a:t>
            </a:r>
            <a:r>
              <a:rPr lang="cy-GB" altLang="en-US" baseline="0" dirty="0">
                <a:latin typeface="Arial" panose="020B0604020202020204" pitchFamily="34" charset="0"/>
              </a:rPr>
              <a:t> </a:t>
            </a:r>
            <a:r>
              <a:rPr lang="cy-GB" altLang="en-US" baseline="0" dirty="0" err="1">
                <a:latin typeface="Arial" panose="020B0604020202020204" pitchFamily="34" charset="0"/>
              </a:rPr>
              <a:t>time</a:t>
            </a:r>
            <a:r>
              <a:rPr lang="cy-GB" altLang="en-US" baseline="0" dirty="0">
                <a:latin typeface="Arial" panose="020B0604020202020204" pitchFamily="34" charset="0"/>
              </a:rPr>
              <a:t> – </a:t>
            </a:r>
            <a:r>
              <a:rPr lang="cy-GB" altLang="en-US" baseline="0" dirty="0" err="1">
                <a:latin typeface="Arial" panose="020B0604020202020204" pitchFamily="34" charset="0"/>
              </a:rPr>
              <a:t>feedback</a:t>
            </a:r>
            <a:r>
              <a:rPr lang="cy-GB" altLang="en-US" baseline="0" dirty="0">
                <a:latin typeface="Arial" panose="020B0604020202020204" pitchFamily="34" charset="0"/>
              </a:rPr>
              <a:t> </a:t>
            </a:r>
            <a:r>
              <a:rPr lang="cy-GB" altLang="en-US" baseline="0" dirty="0" err="1">
                <a:latin typeface="Arial" panose="020B0604020202020204" pitchFamily="34" charset="0"/>
              </a:rPr>
              <a:t>in</a:t>
            </a:r>
            <a:r>
              <a:rPr lang="cy-GB" altLang="en-US" baseline="0" dirty="0">
                <a:latin typeface="Arial" panose="020B0604020202020204" pitchFamily="34" charset="0"/>
              </a:rPr>
              <a:t> </a:t>
            </a:r>
            <a:r>
              <a:rPr lang="cy-GB" altLang="en-US" baseline="0" dirty="0" err="1">
                <a:latin typeface="Arial" panose="020B0604020202020204" pitchFamily="34" charset="0"/>
              </a:rPr>
              <a:t>next</a:t>
            </a:r>
            <a:r>
              <a:rPr lang="cy-GB" altLang="en-US" baseline="0" dirty="0">
                <a:latin typeface="Arial" panose="020B0604020202020204" pitchFamily="34" charset="0"/>
              </a:rPr>
              <a:t> </a:t>
            </a:r>
            <a:r>
              <a:rPr lang="cy-GB" altLang="en-US" baseline="0" dirty="0" err="1">
                <a:latin typeface="Arial" panose="020B0604020202020204" pitchFamily="34" charset="0"/>
              </a:rPr>
              <a:t>lecture</a:t>
            </a:r>
            <a:endParaRPr lang="cy-GB" altLang="en-US"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47</a:t>
            </a:fld>
            <a:endParaRPr lang="en-GB" altLang="cy-GB"/>
          </a:p>
        </p:txBody>
      </p:sp>
    </p:spTree>
    <p:extLst>
      <p:ext uri="{BB962C8B-B14F-4D97-AF65-F5344CB8AC3E}">
        <p14:creationId xmlns:p14="http://schemas.microsoft.com/office/powerpoint/2010/main" val="194874490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i="1" dirty="0"/>
              <a:t>This could be an activity to research and feed back in the next lecture…</a:t>
            </a:r>
          </a:p>
          <a:p>
            <a:endParaRPr lang="en-GB" i="1" dirty="0"/>
          </a:p>
          <a:p>
            <a:r>
              <a:rPr lang="en-GB" i="1" dirty="0"/>
              <a:t>You could give them large pieces of paper for them to create a visual representation of their responses</a:t>
            </a:r>
          </a:p>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50</a:t>
            </a:fld>
            <a:endParaRPr lang="en-GB" altLang="cy-GB"/>
          </a:p>
        </p:txBody>
      </p:sp>
    </p:spTree>
    <p:extLst>
      <p:ext uri="{BB962C8B-B14F-4D97-AF65-F5344CB8AC3E}">
        <p14:creationId xmlns:p14="http://schemas.microsoft.com/office/powerpoint/2010/main" val="39817187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07536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747970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534270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607536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763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12700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608485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44233557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548629889"/>
      </p:ext>
    </p:extLst>
  </p:cSld>
  <p:clrMap bg1="lt1" tx1="dk1" bg2="lt2" tx2="dk2" accent1="accent1" accent2="accent2" accent3="accent3" accent4="accent4" accent5="accent5" accent6="accent6" hlink="hlink" folHlink="folHlink"/>
  <p:sldLayoutIdLst>
    <p:sldLayoutId id="2147484041" r:id="rId1"/>
    <p:sldLayoutId id="21474840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285748137"/>
      </p:ext>
    </p:extLst>
  </p:cSld>
  <p:clrMap bg1="lt1" tx1="dk1" bg2="lt2" tx2="dk2" accent1="accent1" accent2="accent2" accent3="accent3" accent4="accent4" accent5="accent5" accent6="accent6" hlink="hlink" folHlink="folHlink"/>
  <p:sldLayoutIdLst>
    <p:sldLayoutId id="2147484044" r:id="rId1"/>
    <p:sldLayoutId id="2147484045" r:id="rId2"/>
    <p:sldLayoutId id="2147484046" r:id="rId3"/>
    <p:sldLayoutId id="2147484047" r:id="rId4"/>
    <p:sldLayoutId id="2147484048" r:id="rId5"/>
    <p:sldLayoutId id="214748404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hyperlink" Target="https://www.tes.com/news/grouping-primary-children-ability-indefensible" TargetMode="External"/><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5.xml"/><Relationship Id="rId1" Type="http://schemas.openxmlformats.org/officeDocument/2006/relationships/video" Target="https://www.youtube.com/embed/CjE3tSxhDDg?feature=oembed" TargetMode="External"/><Relationship Id="rId5" Type="http://schemas.openxmlformats.org/officeDocument/2006/relationships/image" Target="../media/image3.jpeg"/><Relationship Id="rId4" Type="http://schemas.openxmlformats.org/officeDocument/2006/relationships/hyperlink" Target="https://www.youtube.com/watch?v=CjE3tSxhDDg"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hyperlink" Target="https://revistia.com/files/articles/ejser_v5_i3_18/Voinea.pdf" TargetMode="Externa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5.xml"/><Relationship Id="rId1" Type="http://schemas.openxmlformats.org/officeDocument/2006/relationships/video" Target="https://www.youtube.com/embed/CtRY_1mZWWg" TargetMode="External"/><Relationship Id="rId5" Type="http://schemas.openxmlformats.org/officeDocument/2006/relationships/image" Target="../media/image5.jpeg"/><Relationship Id="rId4" Type="http://schemas.openxmlformats.org/officeDocument/2006/relationships/hyperlink" Target="https://www.youtube.com/watch?v=CtRY_1mZWWg" TargetMode="External"/></Relationships>
</file>

<file path=ppt/slides/_rels/slide48.xml.rels><?xml version="1.0" encoding="UTF-8" standalone="yes"?>
<Relationships xmlns="http://schemas.openxmlformats.org/package/2006/relationships"><Relationship Id="rId2" Type="http://schemas.openxmlformats.org/officeDocument/2006/relationships/hyperlink" Target="https://www.cscjes-cronfa.co.uk/api/storage/2a6d51d2-92c2-45e3-97a8-2567619e7fb6/Ainscow-paper-for-JPCC-February-2016.pdf" TargetMode="Externa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hyperlink" Target="https://d1wqtxts1xzle7.cloudfront.net/33119303/EJBSS-12-1134-_Special_Needs_Students.pdf" TargetMode="Externa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2" Type="http://schemas.openxmlformats.org/officeDocument/2006/relationships/hyperlink" Target="https://www.theguardian.com/society/2011/feb/21/tv-presenter-cerrie-burnell" TargetMode="Externa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3" Type="http://schemas.openxmlformats.org/officeDocument/2006/relationships/hyperlink" Target="https://www.citizensadvice.org.uk/wales/family/education/disability-discrimination-in-schools/" TargetMode="External"/><Relationship Id="rId2" Type="http://schemas.openxmlformats.org/officeDocument/2006/relationships/hyperlink" Target="http://www.csie.org.uk/inclusion/unesco-salamanca.shtml" TargetMode="Externa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3" Type="http://schemas.openxmlformats.org/officeDocument/2006/relationships/hyperlink" Target="https://www.equalityhumanrights.com/en/advice-and-guidance/what-discrimination" TargetMode="External"/><Relationship Id="rId2" Type="http://schemas.openxmlformats.org/officeDocument/2006/relationships/hyperlink" Target="https://www.dcu.ie/sites/default/files/carpe/Douglas%20%282015%29.pdf" TargetMode="Externa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3" Type="http://schemas.openxmlformats.org/officeDocument/2006/relationships/hyperlink" Target="https://files.eric.ed.gov/fulltext/EJ1182863.pdf" TargetMode="External"/><Relationship Id="rId2" Type="http://schemas.openxmlformats.org/officeDocument/2006/relationships/hyperlink" Target="https://nam.edu/the-case-for-health-literacy-moving-from-equality-to-liberation/equality-equity-liberation/" TargetMode="Externa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hyperlink" Target="https://en.unesco.org/themes/education" TargetMode="External"/><Relationship Id="rId2" Type="http://schemas.openxmlformats.org/officeDocument/2006/relationships/hyperlink" Target="https://corescholar.libraries.wright.edu/cgi/viewcontent.cgi?article=1175&amp;context=ejie" TargetMode="External"/><Relationship Id="rId1" Type="http://schemas.openxmlformats.org/officeDocument/2006/relationships/slideLayout" Target="../slideLayouts/slideLayout5.xml"/><Relationship Id="rId4" Type="http://schemas.openxmlformats.org/officeDocument/2006/relationships/hyperlink" Target="https://www.un.org/development/desa/disabilities/convention-on-the-rights-of-persons-with-disabiliti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323528" y="1385455"/>
            <a:ext cx="8578017" cy="3555713"/>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ECEY6006 </a:t>
            </a:r>
          </a:p>
          <a:p>
            <a:pPr marL="0" lvl="0" indent="0" eaLnBrk="0" fontAlgn="base" hangingPunct="0">
              <a:spcAft>
                <a:spcPct val="0"/>
              </a:spcAft>
              <a:buNone/>
              <a:defRPr/>
            </a:pPr>
            <a:r>
              <a:rPr lang="en-GB" sz="3200" kern="0" dirty="0">
                <a:solidFill>
                  <a:schemeClr val="accent4">
                    <a:lumMod val="20000"/>
                    <a:lumOff val="80000"/>
                  </a:schemeClr>
                </a:solidFill>
                <a:latin typeface="Arial" panose="020B0604020202020204" pitchFamily="34" charset="0"/>
                <a:ea typeface="ＭＳ Ｐゴシック" charset="-128"/>
              </a:rPr>
              <a:t>Supporting Children with Additional Learning Needs</a:t>
            </a:r>
          </a:p>
          <a:p>
            <a:pPr marL="0" lvl="0" indent="0" eaLnBrk="0" fontAlgn="base" hangingPunct="0">
              <a:spcAft>
                <a:spcPct val="0"/>
              </a:spcAft>
              <a:buNone/>
              <a:defRPr/>
            </a:pPr>
            <a:endParaRPr lang="en-GB" sz="3600" kern="0" dirty="0">
              <a:solidFill>
                <a:schemeClr val="accent4">
                  <a:lumMod val="20000"/>
                  <a:lumOff val="80000"/>
                </a:schemeClr>
              </a:solidFill>
              <a:latin typeface="Arial" panose="020B0604020202020204" pitchFamily="34" charset="0"/>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Inclusive practice</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err="1">
                <a:latin typeface="Arial" panose="020B0604020202020204" pitchFamily="34" charset="0"/>
                <a:cs typeface="Arial" panose="020B0604020202020204" pitchFamily="34" charset="0"/>
              </a:rPr>
              <a:t>Contents</a:t>
            </a: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a:xfrm>
            <a:off x="628650" y="1825625"/>
            <a:ext cx="7886700" cy="3809862"/>
          </a:xfrm>
        </p:spPr>
        <p:txBody>
          <a:bodyPr>
            <a:normAutofit/>
          </a:bodyPr>
          <a:lstStyle/>
          <a:p>
            <a:pPr>
              <a:buFontTx/>
              <a:buChar char="•"/>
              <a:defRPr/>
            </a:pPr>
            <a:r>
              <a:rPr lang="en-GB" altLang="en-US" kern="0" dirty="0">
                <a:latin typeface="Arial" panose="020B0604020202020204" pitchFamily="34" charset="0"/>
                <a:ea typeface="ＭＳ Ｐゴシック" panose="020B0600070205080204" pitchFamily="34" charset="-128"/>
              </a:rPr>
              <a:t>Defining ‘inclusive practice’</a:t>
            </a:r>
          </a:p>
          <a:p>
            <a:pPr>
              <a:buFontTx/>
              <a:buChar char="•"/>
              <a:defRPr/>
            </a:pPr>
            <a:r>
              <a:rPr lang="en-GB" altLang="en-US" kern="0" dirty="0">
                <a:latin typeface="Arial" panose="020B0604020202020204" pitchFamily="34" charset="0"/>
                <a:ea typeface="ＭＳ Ｐゴシック" panose="020B0600070205080204" pitchFamily="34" charset="-128"/>
              </a:rPr>
              <a:t>Meaning of ‘Equity’</a:t>
            </a:r>
          </a:p>
          <a:p>
            <a:pPr>
              <a:buFontTx/>
              <a:buChar char="•"/>
              <a:defRPr/>
            </a:pPr>
            <a:r>
              <a:rPr lang="en-GB" altLang="en-US" kern="0" dirty="0">
                <a:latin typeface="Arial" panose="020B0604020202020204" pitchFamily="34" charset="0"/>
                <a:ea typeface="ＭＳ Ｐゴシック" panose="020B0600070205080204" pitchFamily="34" charset="-128"/>
              </a:rPr>
              <a:t>Case studies;</a:t>
            </a:r>
          </a:p>
          <a:p>
            <a:pPr>
              <a:buFontTx/>
              <a:buChar char="•"/>
              <a:defRPr/>
            </a:pPr>
            <a:r>
              <a:rPr lang="en-GB" altLang="en-US" kern="0" dirty="0">
                <a:latin typeface="Arial" panose="020B0604020202020204" pitchFamily="34" charset="0"/>
                <a:ea typeface="ＭＳ Ｐゴシック" panose="020B0600070205080204" pitchFamily="34" charset="-128"/>
              </a:rPr>
              <a:t>Research;</a:t>
            </a:r>
          </a:p>
          <a:p>
            <a:pPr>
              <a:buFontTx/>
              <a:buChar char="•"/>
              <a:defRPr/>
            </a:pPr>
            <a:r>
              <a:rPr lang="en-GB" altLang="en-US" kern="0" dirty="0">
                <a:latin typeface="Arial" panose="020B0604020202020204" pitchFamily="34" charset="0"/>
                <a:ea typeface="ＭＳ Ｐゴシック" panose="020B0600070205080204" pitchFamily="34" charset="-128"/>
              </a:rPr>
              <a:t>Legislation;</a:t>
            </a:r>
          </a:p>
          <a:p>
            <a:pPr>
              <a:buFontTx/>
              <a:buChar char="•"/>
              <a:defRPr/>
            </a:pPr>
            <a:r>
              <a:rPr lang="en-GB" altLang="en-US" kern="0" dirty="0">
                <a:latin typeface="Arial" panose="020B0604020202020204" pitchFamily="34" charset="0"/>
                <a:ea typeface="ＭＳ Ｐゴシック" panose="020B0600070205080204" pitchFamily="34" charset="-128"/>
              </a:rPr>
              <a:t>Discussion tasks.</a:t>
            </a:r>
          </a:p>
          <a:p>
            <a:pPr marL="0" indent="0">
              <a:buNone/>
              <a:defRPr/>
            </a:pPr>
            <a:endParaRPr lang="en-GB" altLang="en-US" kern="0" dirty="0">
              <a:solidFill>
                <a:srgbClr val="0070C0"/>
              </a:solidFill>
              <a:latin typeface="Arial" panose="020B0604020202020204" pitchFamily="34" charset="0"/>
              <a:ea typeface="ＭＳ Ｐゴシック" panose="020B0600070205080204" pitchFamily="34" charset="-128"/>
            </a:endParaRP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5885A-01B6-43B9-65D3-236DEA702088}"/>
              </a:ext>
            </a:extLst>
          </p:cNvPr>
          <p:cNvSpPr>
            <a:spLocks noGrp="1"/>
          </p:cNvSpPr>
          <p:nvPr>
            <p:ph type="title"/>
          </p:nvPr>
        </p:nvSpPr>
        <p:spPr>
          <a:xfrm>
            <a:off x="179512" y="365125"/>
            <a:ext cx="8568952" cy="1325563"/>
          </a:xfrm>
        </p:spPr>
        <p:txBody>
          <a:bodyPr>
            <a:noAutofit/>
          </a:bodyPr>
          <a:lstStyle/>
          <a:p>
            <a:pPr algn="ctr"/>
            <a:r>
              <a:rPr lang="en-GB" sz="3200" dirty="0">
                <a:latin typeface="Arial" panose="020B0604020202020204" pitchFamily="34" charset="0"/>
              </a:rPr>
              <a:t>Employability/Transferable Skills</a:t>
            </a:r>
            <a:endParaRPr lang="en-GB" sz="3200" dirty="0"/>
          </a:p>
        </p:txBody>
      </p:sp>
      <p:sp>
        <p:nvSpPr>
          <p:cNvPr id="4" name="Content Placeholder 3">
            <a:extLst>
              <a:ext uri="{FF2B5EF4-FFF2-40B4-BE49-F238E27FC236}">
                <a16:creationId xmlns:a16="http://schemas.microsoft.com/office/drawing/2014/main" id="{EA639833-F404-D477-5BB8-DFC7B57061D8}"/>
              </a:ext>
            </a:extLst>
          </p:cNvPr>
          <p:cNvSpPr>
            <a:spLocks noGrp="1"/>
          </p:cNvSpPr>
          <p:nvPr>
            <p:ph sz="half" idx="2"/>
          </p:nvPr>
        </p:nvSpPr>
        <p:spPr>
          <a:xfrm>
            <a:off x="611560" y="1825625"/>
            <a:ext cx="7903790" cy="3809862"/>
          </a:xfrm>
        </p:spPr>
        <p:txBody>
          <a:bodyPr/>
          <a:lstStyle/>
          <a:p>
            <a:r>
              <a:rPr lang="en-GB" dirty="0">
                <a:latin typeface="Arial" panose="020B0604020202020204" pitchFamily="34" charset="0"/>
              </a:rPr>
              <a:t>Organisation;</a:t>
            </a:r>
          </a:p>
          <a:p>
            <a:r>
              <a:rPr lang="en-GB" dirty="0">
                <a:latin typeface="Arial" panose="020B0604020202020204" pitchFamily="34" charset="0"/>
              </a:rPr>
              <a:t>Planning;</a:t>
            </a:r>
          </a:p>
          <a:p>
            <a:r>
              <a:rPr lang="en-GB" dirty="0">
                <a:latin typeface="Arial" panose="020B0604020202020204" pitchFamily="34" charset="0"/>
              </a:rPr>
              <a:t>Researching;</a:t>
            </a:r>
          </a:p>
          <a:p>
            <a:r>
              <a:rPr lang="en-GB" dirty="0">
                <a:latin typeface="Arial" panose="020B0604020202020204" pitchFamily="34" charset="0"/>
              </a:rPr>
              <a:t>Note taking.</a:t>
            </a:r>
            <a:endParaRPr lang="en-US" dirty="0">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610157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4000" dirty="0">
                <a:latin typeface="Arial" panose="020B0604020202020204" pitchFamily="34" charset="0"/>
              </a:rPr>
              <a:t>Resources</a:t>
            </a:r>
            <a:endParaRPr lang="en-GB" sz="4000" dirty="0"/>
          </a:p>
        </p:txBody>
      </p:sp>
      <p:sp>
        <p:nvSpPr>
          <p:cNvPr id="6" name="Content Placeholder 5"/>
          <p:cNvSpPr>
            <a:spLocks noGrp="1"/>
          </p:cNvSpPr>
          <p:nvPr>
            <p:ph sz="half" idx="2"/>
          </p:nvPr>
        </p:nvSpPr>
        <p:spPr>
          <a:xfrm>
            <a:off x="628650" y="1713738"/>
            <a:ext cx="4316288" cy="3989040"/>
          </a:xfrm>
        </p:spPr>
        <p:txBody>
          <a:bodyPr>
            <a:normAutofit/>
          </a:bodyPr>
          <a:lstStyle/>
          <a:p>
            <a:r>
              <a:rPr lang="en-GB" dirty="0">
                <a:latin typeface="Arial" panose="020B0604020202020204" pitchFamily="34" charset="0"/>
              </a:rPr>
              <a:t>PP for the lecture;</a:t>
            </a:r>
          </a:p>
          <a:p>
            <a:r>
              <a:rPr lang="en-GB" dirty="0">
                <a:latin typeface="Arial" panose="020B0604020202020204" pitchFamily="34" charset="0"/>
              </a:rPr>
              <a:t>Research;</a:t>
            </a:r>
          </a:p>
          <a:p>
            <a:r>
              <a:rPr lang="en-GB" dirty="0">
                <a:latin typeface="Arial" panose="020B0604020202020204" pitchFamily="34" charset="0"/>
              </a:rPr>
              <a:t>Leganto/Moodle;</a:t>
            </a:r>
          </a:p>
          <a:p>
            <a:r>
              <a:rPr lang="en-GB" dirty="0">
                <a:latin typeface="Arial" panose="020B0604020202020204" pitchFamily="34" charset="0"/>
              </a:rPr>
              <a:t>Library/Google Scholar.</a:t>
            </a:r>
          </a:p>
        </p:txBody>
      </p:sp>
    </p:spTree>
    <p:extLst>
      <p:ext uri="{BB962C8B-B14F-4D97-AF65-F5344CB8AC3E}">
        <p14:creationId xmlns:p14="http://schemas.microsoft.com/office/powerpoint/2010/main" val="372397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C8001-E229-4EB6-8182-4AB94043EBE1}"/>
              </a:ext>
            </a:extLst>
          </p:cNvPr>
          <p:cNvSpPr>
            <a:spLocks noGrp="1"/>
          </p:cNvSpPr>
          <p:nvPr>
            <p:ph type="title"/>
          </p:nvPr>
        </p:nvSpPr>
        <p:spPr/>
        <p:txBody>
          <a:bodyPr>
            <a:normAutofit/>
          </a:bodyPr>
          <a:lstStyle/>
          <a:p>
            <a:pPr algn="ctr"/>
            <a:r>
              <a:rPr lang="en-GB" sz="4000" dirty="0">
                <a:latin typeface="Arial" panose="020B0604020202020204" pitchFamily="34" charset="0"/>
              </a:rPr>
              <a:t>What is inclusive practice?</a:t>
            </a:r>
          </a:p>
        </p:txBody>
      </p:sp>
      <p:sp>
        <p:nvSpPr>
          <p:cNvPr id="4" name="Content Placeholder 3">
            <a:extLst>
              <a:ext uri="{FF2B5EF4-FFF2-40B4-BE49-F238E27FC236}">
                <a16:creationId xmlns:a16="http://schemas.microsoft.com/office/drawing/2014/main" id="{5EC41448-D117-4C9D-84A0-E84D70926AB2}"/>
              </a:ext>
            </a:extLst>
          </p:cNvPr>
          <p:cNvSpPr>
            <a:spLocks noGrp="1"/>
          </p:cNvSpPr>
          <p:nvPr>
            <p:ph sz="half" idx="2"/>
          </p:nvPr>
        </p:nvSpPr>
        <p:spPr>
          <a:xfrm>
            <a:off x="652400" y="1844824"/>
            <a:ext cx="6439879" cy="3809862"/>
          </a:xfrm>
        </p:spPr>
        <p:txBody>
          <a:bodyPr/>
          <a:lstStyle/>
          <a:p>
            <a:r>
              <a:rPr lang="en-GB" dirty="0">
                <a:latin typeface="Arial" panose="020B0604020202020204" pitchFamily="34" charset="0"/>
              </a:rPr>
              <a:t>In small groups, share your understanding of ‘inclusive practice’?</a:t>
            </a:r>
          </a:p>
        </p:txBody>
      </p:sp>
    </p:spTree>
    <p:extLst>
      <p:ext uri="{BB962C8B-B14F-4D97-AF65-F5344CB8AC3E}">
        <p14:creationId xmlns:p14="http://schemas.microsoft.com/office/powerpoint/2010/main" val="3043159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A4FE782F-8A21-FC3B-0B26-D9D7F64EE9FD}"/>
              </a:ext>
            </a:extLst>
          </p:cNvPr>
          <p:cNvGraphicFramePr>
            <a:graphicFrameLocks noGrp="1"/>
          </p:cNvGraphicFramePr>
          <p:nvPr>
            <p:ph idx="1"/>
            <p:extLst>
              <p:ext uri="{D42A27DB-BD31-4B8C-83A1-F6EECF244321}">
                <p14:modId xmlns:p14="http://schemas.microsoft.com/office/powerpoint/2010/main" val="3551615577"/>
              </p:ext>
            </p:extLst>
          </p:nvPr>
        </p:nvGraphicFramePr>
        <p:xfrm>
          <a:off x="107504" y="260648"/>
          <a:ext cx="8856984" cy="54726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A61E0877-F727-A622-B55F-F0C0E3463EB2}"/>
              </a:ext>
            </a:extLst>
          </p:cNvPr>
          <p:cNvSpPr txBox="1"/>
          <p:nvPr/>
        </p:nvSpPr>
        <p:spPr>
          <a:xfrm>
            <a:off x="6156177" y="2060848"/>
            <a:ext cx="936102" cy="400110"/>
          </a:xfrm>
          <a:prstGeom prst="rect">
            <a:avLst/>
          </a:prstGeom>
          <a:noFill/>
        </p:spPr>
        <p:txBody>
          <a:bodyPr wrap="square" rtlCol="0">
            <a:spAutoFit/>
          </a:bodyPr>
          <a:lstStyle/>
          <a:p>
            <a:pPr algn="ctr"/>
            <a:r>
              <a:rPr lang="en-GB" sz="1000" dirty="0">
                <a:solidFill>
                  <a:schemeClr val="bg1"/>
                </a:solidFill>
              </a:rPr>
              <a:t>Equal opportunities</a:t>
            </a:r>
          </a:p>
        </p:txBody>
      </p:sp>
      <p:sp>
        <p:nvSpPr>
          <p:cNvPr id="11" name="TextBox 10">
            <a:extLst>
              <a:ext uri="{FF2B5EF4-FFF2-40B4-BE49-F238E27FC236}">
                <a16:creationId xmlns:a16="http://schemas.microsoft.com/office/drawing/2014/main" id="{94D0CFC5-4DC4-C819-637E-E2B48DE79463}"/>
              </a:ext>
            </a:extLst>
          </p:cNvPr>
          <p:cNvSpPr txBox="1"/>
          <p:nvPr/>
        </p:nvSpPr>
        <p:spPr>
          <a:xfrm>
            <a:off x="2843809" y="4581129"/>
            <a:ext cx="792088" cy="400110"/>
          </a:xfrm>
          <a:prstGeom prst="rect">
            <a:avLst/>
          </a:prstGeom>
          <a:noFill/>
        </p:spPr>
        <p:txBody>
          <a:bodyPr wrap="square" rtlCol="0">
            <a:spAutoFit/>
          </a:bodyPr>
          <a:lstStyle/>
          <a:p>
            <a:pPr algn="ctr"/>
            <a:r>
              <a:rPr lang="en-GB" sz="1000" dirty="0">
                <a:solidFill>
                  <a:schemeClr val="bg1"/>
                </a:solidFill>
              </a:rPr>
              <a:t>Ongoing process</a:t>
            </a:r>
          </a:p>
        </p:txBody>
      </p:sp>
      <p:sp>
        <p:nvSpPr>
          <p:cNvPr id="12" name="TextBox 11">
            <a:extLst>
              <a:ext uri="{FF2B5EF4-FFF2-40B4-BE49-F238E27FC236}">
                <a16:creationId xmlns:a16="http://schemas.microsoft.com/office/drawing/2014/main" id="{A996DA64-DBD4-BFEC-10C7-51177FEF333B}"/>
              </a:ext>
            </a:extLst>
          </p:cNvPr>
          <p:cNvSpPr txBox="1"/>
          <p:nvPr/>
        </p:nvSpPr>
        <p:spPr>
          <a:xfrm>
            <a:off x="4139953" y="4981239"/>
            <a:ext cx="864096" cy="400110"/>
          </a:xfrm>
          <a:prstGeom prst="rect">
            <a:avLst/>
          </a:prstGeom>
          <a:noFill/>
        </p:spPr>
        <p:txBody>
          <a:bodyPr wrap="square" rtlCol="0">
            <a:spAutoFit/>
          </a:bodyPr>
          <a:lstStyle/>
          <a:p>
            <a:pPr algn="ctr"/>
            <a:r>
              <a:rPr lang="en-GB" sz="1000" dirty="0">
                <a:solidFill>
                  <a:schemeClr val="bg1"/>
                </a:solidFill>
              </a:rPr>
              <a:t>Meeting needs</a:t>
            </a:r>
          </a:p>
        </p:txBody>
      </p:sp>
      <p:sp>
        <p:nvSpPr>
          <p:cNvPr id="13" name="TextBox 12">
            <a:extLst>
              <a:ext uri="{FF2B5EF4-FFF2-40B4-BE49-F238E27FC236}">
                <a16:creationId xmlns:a16="http://schemas.microsoft.com/office/drawing/2014/main" id="{0CCC2314-723F-AB55-0292-5DF8C2EBB93B}"/>
              </a:ext>
            </a:extLst>
          </p:cNvPr>
          <p:cNvSpPr txBox="1"/>
          <p:nvPr/>
        </p:nvSpPr>
        <p:spPr>
          <a:xfrm>
            <a:off x="5364089" y="4581129"/>
            <a:ext cx="864096" cy="400110"/>
          </a:xfrm>
          <a:prstGeom prst="rect">
            <a:avLst/>
          </a:prstGeom>
          <a:noFill/>
        </p:spPr>
        <p:txBody>
          <a:bodyPr wrap="square" rtlCol="0">
            <a:spAutoFit/>
          </a:bodyPr>
          <a:lstStyle/>
          <a:p>
            <a:pPr algn="ctr"/>
            <a:r>
              <a:rPr lang="en-GB" sz="1000" dirty="0">
                <a:solidFill>
                  <a:schemeClr val="bg1"/>
                </a:solidFill>
                <a:cs typeface="Arial" panose="020B0604020202020204" pitchFamily="34" charset="0"/>
              </a:rPr>
              <a:t>Celebrate differences</a:t>
            </a:r>
          </a:p>
        </p:txBody>
      </p:sp>
      <p:sp>
        <p:nvSpPr>
          <p:cNvPr id="14" name="TextBox 13">
            <a:extLst>
              <a:ext uri="{FF2B5EF4-FFF2-40B4-BE49-F238E27FC236}">
                <a16:creationId xmlns:a16="http://schemas.microsoft.com/office/drawing/2014/main" id="{FDEA925C-B75C-F581-0C27-98B0D09D077B}"/>
              </a:ext>
            </a:extLst>
          </p:cNvPr>
          <p:cNvSpPr txBox="1"/>
          <p:nvPr/>
        </p:nvSpPr>
        <p:spPr>
          <a:xfrm>
            <a:off x="6300192" y="3429000"/>
            <a:ext cx="720081" cy="246221"/>
          </a:xfrm>
          <a:prstGeom prst="rect">
            <a:avLst/>
          </a:prstGeom>
          <a:noFill/>
        </p:spPr>
        <p:txBody>
          <a:bodyPr wrap="square" rtlCol="0">
            <a:spAutoFit/>
          </a:bodyPr>
          <a:lstStyle/>
          <a:p>
            <a:pPr algn="ctr"/>
            <a:r>
              <a:rPr lang="en-GB" sz="1000" dirty="0">
                <a:solidFill>
                  <a:schemeClr val="bg1"/>
                </a:solidFill>
              </a:rPr>
              <a:t>Respect</a:t>
            </a:r>
          </a:p>
        </p:txBody>
      </p:sp>
      <p:sp>
        <p:nvSpPr>
          <p:cNvPr id="15" name="TextBox 14">
            <a:extLst>
              <a:ext uri="{FF2B5EF4-FFF2-40B4-BE49-F238E27FC236}">
                <a16:creationId xmlns:a16="http://schemas.microsoft.com/office/drawing/2014/main" id="{368E0D2C-D2A3-DD1B-5CBE-50AC93FF73DD}"/>
              </a:ext>
            </a:extLst>
          </p:cNvPr>
          <p:cNvSpPr txBox="1"/>
          <p:nvPr/>
        </p:nvSpPr>
        <p:spPr>
          <a:xfrm>
            <a:off x="2123727" y="2060848"/>
            <a:ext cx="792088" cy="400110"/>
          </a:xfrm>
          <a:prstGeom prst="rect">
            <a:avLst/>
          </a:prstGeom>
          <a:noFill/>
        </p:spPr>
        <p:txBody>
          <a:bodyPr wrap="square" rtlCol="0">
            <a:spAutoFit/>
          </a:bodyPr>
          <a:lstStyle/>
          <a:p>
            <a:r>
              <a:rPr lang="en-GB" sz="1000" dirty="0">
                <a:solidFill>
                  <a:schemeClr val="bg1"/>
                </a:solidFill>
              </a:rPr>
              <a:t>Better access</a:t>
            </a:r>
          </a:p>
        </p:txBody>
      </p:sp>
      <p:sp>
        <p:nvSpPr>
          <p:cNvPr id="16" name="TextBox 15">
            <a:extLst>
              <a:ext uri="{FF2B5EF4-FFF2-40B4-BE49-F238E27FC236}">
                <a16:creationId xmlns:a16="http://schemas.microsoft.com/office/drawing/2014/main" id="{F961FB7A-8E70-A5B2-24C8-593E60AC81E4}"/>
              </a:ext>
            </a:extLst>
          </p:cNvPr>
          <p:cNvSpPr txBox="1"/>
          <p:nvPr/>
        </p:nvSpPr>
        <p:spPr>
          <a:xfrm>
            <a:off x="6732241" y="4941168"/>
            <a:ext cx="2232247" cy="338554"/>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(Devarakonda, 2013)</a:t>
            </a:r>
          </a:p>
        </p:txBody>
      </p:sp>
    </p:spTree>
    <p:extLst>
      <p:ext uri="{BB962C8B-B14F-4D97-AF65-F5344CB8AC3E}">
        <p14:creationId xmlns:p14="http://schemas.microsoft.com/office/powerpoint/2010/main" val="3810538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2227B-D9B9-40BB-8C88-1F1ADFCADAEA}"/>
              </a:ext>
            </a:extLst>
          </p:cNvPr>
          <p:cNvSpPr>
            <a:spLocks noGrp="1"/>
          </p:cNvSpPr>
          <p:nvPr>
            <p:ph type="title"/>
          </p:nvPr>
        </p:nvSpPr>
        <p:spPr/>
        <p:txBody>
          <a:bodyPr>
            <a:normAutofit/>
          </a:bodyPr>
          <a:lstStyle/>
          <a:p>
            <a:pPr algn="ctr"/>
            <a:r>
              <a:rPr lang="en-GB" sz="4000" dirty="0">
                <a:latin typeface="Arial" panose="020B0604020202020204" pitchFamily="34" charset="0"/>
              </a:rPr>
              <a:t>What is inclusive practice?</a:t>
            </a:r>
            <a:endParaRPr lang="en-GB" sz="4000" dirty="0"/>
          </a:p>
        </p:txBody>
      </p:sp>
      <p:sp>
        <p:nvSpPr>
          <p:cNvPr id="4" name="Content Placeholder 3">
            <a:extLst>
              <a:ext uri="{FF2B5EF4-FFF2-40B4-BE49-F238E27FC236}">
                <a16:creationId xmlns:a16="http://schemas.microsoft.com/office/drawing/2014/main" id="{39205EF0-40CD-4B06-B61C-9D3CBF038527}"/>
              </a:ext>
            </a:extLst>
          </p:cNvPr>
          <p:cNvSpPr>
            <a:spLocks noGrp="1"/>
          </p:cNvSpPr>
          <p:nvPr>
            <p:ph sz="half" idx="2"/>
          </p:nvPr>
        </p:nvSpPr>
        <p:spPr>
          <a:xfrm>
            <a:off x="539552" y="1690688"/>
            <a:ext cx="7056784" cy="4351338"/>
          </a:xfrm>
        </p:spPr>
        <p:txBody>
          <a:bodyPr>
            <a:normAutofit/>
          </a:bodyPr>
          <a:lstStyle/>
          <a:p>
            <a:r>
              <a:rPr lang="en-GB" dirty="0">
                <a:latin typeface="Arial" panose="020B0604020202020204" pitchFamily="34" charset="0"/>
              </a:rPr>
              <a:t>Return to your groups and review your previous discussion</a:t>
            </a:r>
          </a:p>
          <a:p>
            <a:r>
              <a:rPr lang="en-GB" dirty="0">
                <a:latin typeface="Arial" panose="020B0604020202020204" pitchFamily="34" charset="0"/>
              </a:rPr>
              <a:t>Any changes?</a:t>
            </a:r>
          </a:p>
          <a:p>
            <a:r>
              <a:rPr lang="en-GB" dirty="0">
                <a:latin typeface="Arial" panose="020B0604020202020204" pitchFamily="34" charset="0"/>
              </a:rPr>
              <a:t>Do you have a better understanding of inclusive practice now?</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3358693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ADF00-762B-EEB0-47E2-3BCA75A796E0}"/>
              </a:ext>
            </a:extLst>
          </p:cNvPr>
          <p:cNvSpPr>
            <a:spLocks noGrp="1"/>
          </p:cNvSpPr>
          <p:nvPr>
            <p:ph type="title"/>
          </p:nvPr>
        </p:nvSpPr>
        <p:spPr/>
        <p:txBody>
          <a:bodyPr/>
          <a:lstStyle/>
          <a:p>
            <a:pPr algn="ctr"/>
            <a:r>
              <a:rPr lang="en-GB" altLang="cy-GB" sz="4400" dirty="0">
                <a:solidFill>
                  <a:srgbClr val="002060"/>
                </a:solidFill>
                <a:latin typeface="Arial" panose="020B0604020202020204" pitchFamily="34" charset="0"/>
              </a:rPr>
              <a:t>Devarakonda (2013)</a:t>
            </a:r>
            <a:endParaRPr lang="en-GB" dirty="0"/>
          </a:p>
        </p:txBody>
      </p:sp>
      <p:sp>
        <p:nvSpPr>
          <p:cNvPr id="3" name="Content Placeholder 2">
            <a:extLst>
              <a:ext uri="{FF2B5EF4-FFF2-40B4-BE49-F238E27FC236}">
                <a16:creationId xmlns:a16="http://schemas.microsoft.com/office/drawing/2014/main" id="{A80BB8FF-1CE0-CF90-37F4-D1D67E791EBB}"/>
              </a:ext>
            </a:extLst>
          </p:cNvPr>
          <p:cNvSpPr>
            <a:spLocks noGrp="1"/>
          </p:cNvSpPr>
          <p:nvPr>
            <p:ph sz="half" idx="1"/>
          </p:nvPr>
        </p:nvSpPr>
        <p:spPr>
          <a:xfrm>
            <a:off x="628650" y="1825625"/>
            <a:ext cx="8119814" cy="3809862"/>
          </a:xfrm>
        </p:spPr>
        <p:txBody>
          <a:bodyPr>
            <a:normAutofit fontScale="92500" lnSpcReduction="10000"/>
          </a:bodyPr>
          <a:lstStyle/>
          <a:p>
            <a:pPr marL="0" indent="0">
              <a:buNone/>
            </a:pPr>
            <a:r>
              <a:rPr lang="en-GB" sz="2800" i="1" dirty="0">
                <a:latin typeface="Arial" panose="020B0604020202020204" pitchFamily="34" charset="0"/>
                <a:cs typeface="Arial" panose="020B0604020202020204" pitchFamily="34" charset="0"/>
              </a:rPr>
              <a:t>“Inclusive education is concerned with removing all barriers to learning, and with the participation of all learners vulnerable to exclusion and marginalisation. It is a strategic approach designed to facilitate success for all children. It addresses the common goals of decreasing and overcoming all exclusion from the human right to education, at least at the elementary level, and enhancing access, participation and learning success in quality basic education for all.”</a:t>
            </a:r>
          </a:p>
          <a:p>
            <a:pPr marL="0" indent="0" algn="r">
              <a:buNone/>
            </a:pPr>
            <a:r>
              <a:rPr lang="en-GB" sz="1900" dirty="0">
                <a:latin typeface="Arial" panose="020B0604020202020204" pitchFamily="34" charset="0"/>
                <a:cs typeface="Arial" panose="020B0604020202020204" pitchFamily="34" charset="0"/>
              </a:rPr>
              <a:t>(UNESCO, 2000: 6).</a:t>
            </a:r>
          </a:p>
          <a:p>
            <a:pPr marL="0" indent="0" algn="r">
              <a:buNone/>
            </a:pPr>
            <a:endParaRPr lang="en-GB" sz="2800" i="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98832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6243B54-83BD-0056-2B63-8F1D0F8F5F82}"/>
              </a:ext>
            </a:extLst>
          </p:cNvPr>
          <p:cNvSpPr>
            <a:spLocks noGrp="1" noChangeArrowheads="1"/>
          </p:cNvSpPr>
          <p:nvPr>
            <p:ph type="title"/>
          </p:nvPr>
        </p:nvSpPr>
        <p:spPr>
          <a:xfrm>
            <a:off x="628650" y="365126"/>
            <a:ext cx="7886700" cy="857388"/>
          </a:xfrm>
        </p:spPr>
        <p:txBody>
          <a:bodyPr rtlCol="0">
            <a:noAutofit/>
          </a:bodyPr>
          <a:lstStyle/>
          <a:p>
            <a:pPr algn="ctr" eaLnBrk="1" fontAlgn="auto" hangingPunct="1">
              <a:spcAft>
                <a:spcPts val="0"/>
              </a:spcAft>
              <a:defRPr/>
            </a:pPr>
            <a:r>
              <a:rPr lang="en-GB" altLang="cy-GB" dirty="0">
                <a:latin typeface="Arial" panose="020B0604020202020204" pitchFamily="34" charset="0"/>
              </a:rPr>
              <a:t>Inclusion</a:t>
            </a:r>
          </a:p>
        </p:txBody>
      </p:sp>
      <p:graphicFrame>
        <p:nvGraphicFramePr>
          <p:cNvPr id="6" name="Content Placeholder 5">
            <a:extLst>
              <a:ext uri="{FF2B5EF4-FFF2-40B4-BE49-F238E27FC236}">
                <a16:creationId xmlns:a16="http://schemas.microsoft.com/office/drawing/2014/main" id="{E7B38DB5-9645-39F0-1AD9-852473B3AEF3}"/>
              </a:ext>
            </a:extLst>
          </p:cNvPr>
          <p:cNvGraphicFramePr>
            <a:graphicFrameLocks noGrp="1"/>
          </p:cNvGraphicFramePr>
          <p:nvPr>
            <p:ph sz="half" idx="1"/>
            <p:extLst>
              <p:ext uri="{D42A27DB-BD31-4B8C-83A1-F6EECF244321}">
                <p14:modId xmlns:p14="http://schemas.microsoft.com/office/powerpoint/2010/main" val="922141267"/>
              </p:ext>
            </p:extLst>
          </p:nvPr>
        </p:nvGraphicFramePr>
        <p:xfrm>
          <a:off x="628650" y="1556792"/>
          <a:ext cx="5311502" cy="40788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4603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en-GB" altLang="en-US" sz="4000" kern="0" dirty="0">
                <a:latin typeface="Arial" panose="020B0604020202020204" pitchFamily="34" charset="0"/>
                <a:ea typeface="ＭＳ Ｐゴシック" panose="020B0600070205080204" pitchFamily="34" charset="-128"/>
              </a:rPr>
              <a:t>Legislation</a:t>
            </a:r>
            <a:endParaRPr lang="en-GB" altLang="cy-GB" sz="4000" dirty="0">
              <a:latin typeface="Arial" panose="020B0604020202020204" pitchFamily="34" charset="0"/>
            </a:endParaRPr>
          </a:p>
        </p:txBody>
      </p:sp>
      <p:sp>
        <p:nvSpPr>
          <p:cNvPr id="5124" name="Rectangle 6"/>
          <p:cNvSpPr>
            <a:spLocks noGrp="1" noChangeArrowheads="1"/>
          </p:cNvSpPr>
          <p:nvPr>
            <p:ph type="body" sz="half" idx="2"/>
          </p:nvPr>
        </p:nvSpPr>
        <p:spPr>
          <a:xfrm>
            <a:off x="539552" y="1556791"/>
            <a:ext cx="8353623" cy="4186784"/>
          </a:xfrm>
        </p:spPr>
        <p:txBody>
          <a:bodyPr rtlCol="0">
            <a:normAutofit/>
          </a:bodyPr>
          <a:lstStyle/>
          <a:p>
            <a:pPr>
              <a:defRPr/>
            </a:pPr>
            <a:r>
              <a:rPr lang="en-US" altLang="en-US" kern="0" dirty="0">
                <a:latin typeface="Arial" panose="020B0604020202020204" pitchFamily="34" charset="0"/>
                <a:ea typeface="ＭＳ Ｐゴシック" panose="020B0600070205080204" pitchFamily="34" charset="-128"/>
              </a:rPr>
              <a:t>UNESCO;</a:t>
            </a:r>
          </a:p>
          <a:p>
            <a:pPr>
              <a:defRPr/>
            </a:pPr>
            <a:r>
              <a:rPr lang="en-US" altLang="en-US" kern="0" dirty="0">
                <a:latin typeface="Arial" panose="020B0604020202020204" pitchFamily="34" charset="0"/>
                <a:ea typeface="ＭＳ Ｐゴシック" panose="020B0600070205080204" pitchFamily="34" charset="-128"/>
              </a:rPr>
              <a:t>Salamanca Statement;</a:t>
            </a:r>
          </a:p>
          <a:p>
            <a:pPr>
              <a:defRPr/>
            </a:pPr>
            <a:r>
              <a:rPr lang="en-US" altLang="en-US" kern="0" dirty="0">
                <a:latin typeface="Arial" panose="020B0604020202020204" pitchFamily="34" charset="0"/>
                <a:ea typeface="ＭＳ Ｐゴシック" panose="020B0600070205080204" pitchFamily="34" charset="-128"/>
              </a:rPr>
              <a:t>UN Convention on the Rights of Persons with Disabilities.</a:t>
            </a:r>
          </a:p>
        </p:txBody>
      </p:sp>
    </p:spTree>
    <p:extLst>
      <p:ext uri="{BB962C8B-B14F-4D97-AF65-F5344CB8AC3E}">
        <p14:creationId xmlns:p14="http://schemas.microsoft.com/office/powerpoint/2010/main" val="2919707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404813"/>
            <a:ext cx="8784976" cy="720725"/>
          </a:xfrm>
        </p:spPr>
        <p:txBody>
          <a:bodyPr rtlCol="0">
            <a:noAutofit/>
          </a:bodyPr>
          <a:lstStyle/>
          <a:p>
            <a:pPr eaLnBrk="1" fontAlgn="auto" hangingPunct="1">
              <a:spcAft>
                <a:spcPts val="0"/>
              </a:spcAft>
              <a:defRPr/>
            </a:pPr>
            <a:r>
              <a:rPr lang="cy-GB" altLang="en-US" sz="3600" kern="0" dirty="0">
                <a:solidFill>
                  <a:srgbClr val="000000"/>
                </a:solidFill>
                <a:latin typeface="Arial" panose="020B0604020202020204" pitchFamily="34" charset="0"/>
                <a:ea typeface="ＭＳ Ｐゴシック" panose="020B0600070205080204" pitchFamily="34" charset="-128"/>
              </a:rPr>
              <a:t>UNESCO – </a:t>
            </a:r>
            <a:r>
              <a:rPr lang="cy-GB" altLang="en-US" sz="3600" kern="0" dirty="0" err="1">
                <a:solidFill>
                  <a:srgbClr val="000000"/>
                </a:solidFill>
                <a:latin typeface="Arial" panose="020B0604020202020204" pitchFamily="34" charset="0"/>
                <a:ea typeface="ＭＳ Ｐゴシック" panose="020B0600070205080204" pitchFamily="34" charset="-128"/>
              </a:rPr>
              <a:t>United</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Nations</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Educational</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Scientific</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and</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Cultural</a:t>
            </a:r>
            <a:r>
              <a:rPr lang="cy-GB" altLang="en-US" sz="3600" kern="0" dirty="0">
                <a:solidFill>
                  <a:srgbClr val="000000"/>
                </a:solidFill>
                <a:latin typeface="Arial" panose="020B0604020202020204" pitchFamily="34" charset="0"/>
                <a:ea typeface="ＭＳ Ｐゴシック" panose="020B0600070205080204" pitchFamily="34" charset="-128"/>
              </a:rPr>
              <a:t> </a:t>
            </a:r>
            <a:r>
              <a:rPr lang="cy-GB" altLang="en-US" sz="3600" kern="0" dirty="0" err="1">
                <a:solidFill>
                  <a:srgbClr val="000000"/>
                </a:solidFill>
                <a:latin typeface="Arial" panose="020B0604020202020204" pitchFamily="34" charset="0"/>
                <a:ea typeface="ＭＳ Ｐゴシック" panose="020B0600070205080204" pitchFamily="34" charset="-128"/>
              </a:rPr>
              <a:t>Organization</a:t>
            </a:r>
            <a:endParaRPr lang="en-GB" altLang="cy-GB" sz="3600" dirty="0">
              <a:solidFill>
                <a:srgbClr val="002060"/>
              </a:solidFill>
              <a:latin typeface="Arial" panose="020B0604020202020204" pitchFamily="34" charset="0"/>
            </a:endParaRPr>
          </a:p>
        </p:txBody>
      </p:sp>
      <p:sp>
        <p:nvSpPr>
          <p:cNvPr id="5124" name="Rectangle 6"/>
          <p:cNvSpPr>
            <a:spLocks noGrp="1" noChangeArrowheads="1"/>
          </p:cNvSpPr>
          <p:nvPr>
            <p:ph type="body" sz="half" idx="2"/>
          </p:nvPr>
        </p:nvSpPr>
        <p:spPr>
          <a:xfrm>
            <a:off x="193464" y="1556792"/>
            <a:ext cx="8784976" cy="4186783"/>
          </a:xfrm>
        </p:spPr>
        <p:txBody>
          <a:bodyPr rtlCol="0">
            <a:normAutofit lnSpcReduction="10000"/>
          </a:bodyPr>
          <a:lstStyle/>
          <a:p>
            <a:pPr marL="0" indent="0">
              <a:buNone/>
              <a:defRPr/>
            </a:pPr>
            <a:r>
              <a:rPr lang="en-US" altLang="en-US" kern="0" dirty="0">
                <a:latin typeface="Arial" panose="020B0604020202020204" pitchFamily="34" charset="0"/>
                <a:ea typeface="ＭＳ Ｐゴシック" panose="020B0600070205080204" pitchFamily="34" charset="-128"/>
              </a:rPr>
              <a:t>Inclusion relates to children not able to access ‘basic’ education:</a:t>
            </a:r>
          </a:p>
          <a:p>
            <a:pPr>
              <a:defRPr/>
            </a:pPr>
            <a:r>
              <a:rPr lang="en-US" altLang="en-US" kern="0" dirty="0">
                <a:latin typeface="Arial" panose="020B0604020202020204" pitchFamily="34" charset="0"/>
                <a:ea typeface="ＭＳ Ｐゴシック" panose="020B0600070205080204" pitchFamily="34" charset="-128"/>
              </a:rPr>
              <a:t>Disadvantaged children;</a:t>
            </a:r>
          </a:p>
          <a:p>
            <a:pPr>
              <a:defRPr/>
            </a:pPr>
            <a:r>
              <a:rPr lang="en-US" altLang="en-US" kern="0" dirty="0" err="1">
                <a:latin typeface="Arial" panose="020B0604020202020204" pitchFamily="34" charset="0"/>
                <a:ea typeface="ＭＳ Ｐゴシック" panose="020B0600070205080204" pitchFamily="34" charset="-128"/>
              </a:rPr>
              <a:t>Traveller</a:t>
            </a:r>
            <a:r>
              <a:rPr lang="en-US" altLang="en-US" kern="0" dirty="0">
                <a:latin typeface="Arial" panose="020B0604020202020204" pitchFamily="34" charset="0"/>
                <a:ea typeface="ＭＳ Ｐゴシック" panose="020B0600070205080204" pitchFamily="34" charset="-128"/>
              </a:rPr>
              <a:t>/Gypsy children;</a:t>
            </a:r>
          </a:p>
          <a:p>
            <a:pPr>
              <a:defRPr/>
            </a:pPr>
            <a:r>
              <a:rPr lang="en-US" altLang="en-US" kern="0" dirty="0">
                <a:latin typeface="Arial" panose="020B0604020202020204" pitchFamily="34" charset="0"/>
                <a:ea typeface="ＭＳ Ｐゴシック" panose="020B0600070205080204" pitchFamily="34" charset="-128"/>
              </a:rPr>
              <a:t>Ethnic minority children;</a:t>
            </a:r>
          </a:p>
          <a:p>
            <a:pPr>
              <a:defRPr/>
            </a:pPr>
            <a:r>
              <a:rPr lang="en-GB" altLang="en-US" kern="0" dirty="0">
                <a:latin typeface="Arial" panose="020B0604020202020204" pitchFamily="34" charset="0"/>
                <a:ea typeface="ＭＳ Ｐゴシック" panose="020B0600070205080204" pitchFamily="34" charset="-128"/>
              </a:rPr>
              <a:t>Children with EAL;</a:t>
            </a:r>
          </a:p>
          <a:p>
            <a:pPr>
              <a:defRPr/>
            </a:pPr>
            <a:r>
              <a:rPr lang="en-GB" altLang="en-US" kern="0" dirty="0">
                <a:latin typeface="Arial" panose="020B0604020202020204" pitchFamily="34" charset="0"/>
                <a:ea typeface="ＭＳ Ｐゴシック" panose="020B0600070205080204" pitchFamily="34" charset="-128"/>
              </a:rPr>
              <a:t>Children affected by natural disasters;</a:t>
            </a:r>
          </a:p>
          <a:p>
            <a:pPr>
              <a:defRPr/>
            </a:pPr>
            <a:r>
              <a:rPr lang="en-GB" altLang="en-US" kern="0" dirty="0">
                <a:latin typeface="Arial" panose="020B0604020202020204" pitchFamily="34" charset="0"/>
                <a:ea typeface="ＭＳ Ｐゴシック" panose="020B0600070205080204" pitchFamily="34" charset="-128"/>
              </a:rPr>
              <a:t>Children with HIV/Aids;</a:t>
            </a:r>
          </a:p>
          <a:p>
            <a:pPr>
              <a:defRPr/>
            </a:pPr>
            <a:r>
              <a:rPr lang="en-GB" altLang="en-US" kern="0" dirty="0">
                <a:latin typeface="Arial" panose="020B0604020202020204" pitchFamily="34" charset="0"/>
                <a:ea typeface="ＭＳ Ｐゴシック" panose="020B0600070205080204" pitchFamily="34" charset="-128"/>
              </a:rPr>
              <a:t>Children with learning needs.</a:t>
            </a:r>
          </a:p>
          <a:p>
            <a:pPr marL="0" indent="0">
              <a:buNone/>
              <a:defRPr/>
            </a:pPr>
            <a:endParaRPr lang="en-US" altLang="en-US" kern="0" dirty="0">
              <a:solidFill>
                <a:srgbClr val="0070C0"/>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581477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en-GB" altLang="en-US" sz="4000" kern="0" dirty="0">
                <a:latin typeface="Arial" panose="020B0604020202020204" pitchFamily="34" charset="0"/>
                <a:ea typeface="ＭＳ Ｐゴシック" panose="020B0600070205080204" pitchFamily="34" charset="-128"/>
              </a:rPr>
              <a:t>Salamanca Statement</a:t>
            </a:r>
            <a:endParaRPr lang="en-GB" altLang="cy-GB" sz="4000" dirty="0">
              <a:latin typeface="Arial" panose="020B0604020202020204" pitchFamily="34" charset="0"/>
            </a:endParaRPr>
          </a:p>
        </p:txBody>
      </p:sp>
      <p:sp>
        <p:nvSpPr>
          <p:cNvPr id="5124" name="Rectangle 6"/>
          <p:cNvSpPr>
            <a:spLocks noGrp="1" noChangeArrowheads="1"/>
          </p:cNvSpPr>
          <p:nvPr>
            <p:ph type="body" sz="half" idx="2"/>
          </p:nvPr>
        </p:nvSpPr>
        <p:spPr>
          <a:xfrm>
            <a:off x="251520" y="1484784"/>
            <a:ext cx="8641655" cy="4258790"/>
          </a:xfrm>
        </p:spPr>
        <p:txBody>
          <a:bodyPr rtlCol="0">
            <a:normAutofit lnSpcReduction="10000"/>
          </a:bodyPr>
          <a:lstStyle/>
          <a:p>
            <a:pPr>
              <a:defRPr/>
            </a:pPr>
            <a:r>
              <a:rPr lang="en-US" altLang="en-US" kern="0" dirty="0">
                <a:latin typeface="Arial" panose="020B0604020202020204" pitchFamily="34" charset="0"/>
                <a:ea typeface="ＭＳ Ｐゴシック" panose="020B0600070205080204" pitchFamily="34" charset="-128"/>
              </a:rPr>
              <a:t>World Conference on SEN, 1994;</a:t>
            </a:r>
          </a:p>
          <a:p>
            <a:pPr>
              <a:defRPr/>
            </a:pPr>
            <a:r>
              <a:rPr lang="en-US" altLang="en-US" kern="0" dirty="0">
                <a:latin typeface="Arial" panose="020B0604020202020204" pitchFamily="34" charset="0"/>
                <a:ea typeface="ＭＳ Ｐゴシック" panose="020B0600070205080204" pitchFamily="34" charset="-128"/>
              </a:rPr>
              <a:t>92 governments;</a:t>
            </a:r>
          </a:p>
          <a:p>
            <a:pPr>
              <a:defRPr/>
            </a:pPr>
            <a:r>
              <a:rPr lang="en-US" altLang="en-US" kern="0" dirty="0">
                <a:latin typeface="Arial" panose="020B0604020202020204" pitchFamily="34" charset="0"/>
                <a:ea typeface="ＭＳ Ｐゴシック" panose="020B0600070205080204" pitchFamily="34" charset="-128"/>
              </a:rPr>
              <a:t>25 international </a:t>
            </a:r>
            <a:r>
              <a:rPr lang="en-US" altLang="en-US" kern="0" dirty="0" err="1">
                <a:latin typeface="Arial" panose="020B0604020202020204" pitchFamily="34" charset="0"/>
                <a:ea typeface="ＭＳ Ｐゴシック" panose="020B0600070205080204" pitchFamily="34" charset="-128"/>
              </a:rPr>
              <a:t>organisations</a:t>
            </a:r>
            <a:r>
              <a:rPr lang="en-US" altLang="en-US" kern="0" dirty="0">
                <a:latin typeface="Arial" panose="020B0604020202020204" pitchFamily="34" charset="0"/>
                <a:ea typeface="ＭＳ Ｐゴシック" panose="020B0600070205080204" pitchFamily="34" charset="-128"/>
              </a:rPr>
              <a:t>;</a:t>
            </a:r>
          </a:p>
          <a:p>
            <a:pPr>
              <a:defRPr/>
            </a:pPr>
            <a:r>
              <a:rPr lang="en-GB" altLang="en-US" kern="0" dirty="0">
                <a:latin typeface="Arial" panose="020B0604020202020204" pitchFamily="34" charset="0"/>
                <a:ea typeface="ＭＳ Ｐゴシック" panose="020B0600070205080204" pitchFamily="34" charset="-128"/>
              </a:rPr>
              <a:t>Agreed that ALL mainstream schools should accommodate ALL children;</a:t>
            </a:r>
          </a:p>
          <a:p>
            <a:pPr>
              <a:defRPr/>
            </a:pPr>
            <a:r>
              <a:rPr lang="en-GB" altLang="en-US" kern="0" dirty="0">
                <a:latin typeface="Arial" panose="020B0604020202020204" pitchFamily="34" charset="0"/>
                <a:ea typeface="ＭＳ Ｐゴシック" panose="020B0600070205080204" pitchFamily="34" charset="-128"/>
              </a:rPr>
              <a:t>‘Education for All’.</a:t>
            </a:r>
          </a:p>
          <a:p>
            <a:pPr marL="0" indent="0">
              <a:buNone/>
              <a:defRPr/>
            </a:pPr>
            <a:endParaRPr lang="en-US" altLang="en-US" kern="0" dirty="0">
              <a:latin typeface="Arial" panose="020B0604020202020204" pitchFamily="34" charset="0"/>
              <a:ea typeface="ＭＳ Ｐゴシック" panose="020B0600070205080204" pitchFamily="34" charset="-128"/>
            </a:endParaRPr>
          </a:p>
          <a:p>
            <a:pPr marL="0" indent="0">
              <a:buNone/>
              <a:defRPr/>
            </a:pPr>
            <a:endParaRPr lang="en-US" altLang="en-US" kern="0" dirty="0">
              <a:latin typeface="Arial" panose="020B0604020202020204" pitchFamily="34" charset="0"/>
              <a:ea typeface="ＭＳ Ｐゴシック" panose="020B0600070205080204" pitchFamily="34" charset="-128"/>
            </a:endParaRPr>
          </a:p>
          <a:p>
            <a:pPr marL="0" indent="0" algn="r">
              <a:buNone/>
              <a:defRPr/>
            </a:pPr>
            <a:r>
              <a:rPr lang="en-GB" altLang="en-US" sz="1700" kern="0" dirty="0">
                <a:latin typeface="Arial" panose="020B0604020202020204" pitchFamily="34" charset="0"/>
                <a:ea typeface="ＭＳ Ｐゴシック" panose="020B0600070205080204" pitchFamily="34" charset="-128"/>
              </a:rPr>
              <a:t>(Centre for Studies on Inclusive Education, 2018; </a:t>
            </a:r>
            <a:r>
              <a:rPr lang="en-GB" altLang="en-US" sz="1700" kern="0" dirty="0" err="1">
                <a:latin typeface="Arial" panose="020B0604020202020204" pitchFamily="34" charset="0"/>
                <a:ea typeface="ＭＳ Ｐゴシック" panose="020B0600070205080204" pitchFamily="34" charset="-128"/>
              </a:rPr>
              <a:t>Crutchley</a:t>
            </a:r>
            <a:r>
              <a:rPr lang="en-GB" altLang="en-US" sz="1700" kern="0" dirty="0">
                <a:latin typeface="Arial" panose="020B0604020202020204" pitchFamily="34" charset="0"/>
                <a:ea typeface="ＭＳ Ｐゴシック" panose="020B0600070205080204" pitchFamily="34" charset="-128"/>
              </a:rPr>
              <a:t>, 2018</a:t>
            </a:r>
            <a:r>
              <a:rPr lang="en-GB" altLang="en-US" sz="1700" kern="0" dirty="0">
                <a:solidFill>
                  <a:srgbClr val="0070C0"/>
                </a:solidFill>
                <a:latin typeface="Arial" panose="020B0604020202020204" pitchFamily="34" charset="0"/>
                <a:ea typeface="ＭＳ Ｐゴシック" panose="020B0600070205080204" pitchFamily="34" charset="-128"/>
              </a:rPr>
              <a:t>)</a:t>
            </a:r>
            <a:endParaRPr lang="en-US" altLang="en-US" sz="1700" kern="0" dirty="0">
              <a:solidFill>
                <a:srgbClr val="0070C0"/>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110951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79512" y="404813"/>
            <a:ext cx="8566162" cy="1440011"/>
          </a:xfrm>
        </p:spPr>
        <p:txBody>
          <a:bodyPr rtlCol="0">
            <a:noAutofit/>
          </a:bodyPr>
          <a:lstStyle/>
          <a:p>
            <a:pP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en-GB" altLang="en-US" sz="3600" kern="0" dirty="0">
                <a:latin typeface="Arial" panose="020B0604020202020204" pitchFamily="34" charset="0"/>
                <a:ea typeface="ＭＳ Ｐゴシック" panose="020B0600070205080204" pitchFamily="34" charset="-128"/>
              </a:rPr>
              <a:t>UN Convention on the Rights of Persons with Disabilities</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4" name="Rectangle 6"/>
          <p:cNvSpPr>
            <a:spLocks noGrp="1" noChangeArrowheads="1"/>
          </p:cNvSpPr>
          <p:nvPr>
            <p:ph type="body" sz="half" idx="2"/>
          </p:nvPr>
        </p:nvSpPr>
        <p:spPr>
          <a:xfrm>
            <a:off x="179512" y="1844824"/>
            <a:ext cx="8566162" cy="3528392"/>
          </a:xfrm>
        </p:spPr>
        <p:txBody>
          <a:bodyPr rtlCol="0">
            <a:normAutofit/>
          </a:bodyPr>
          <a:lstStyle/>
          <a:p>
            <a:pPr>
              <a:defRPr/>
            </a:pPr>
            <a:r>
              <a:rPr lang="en-US" altLang="en-US" kern="0" dirty="0">
                <a:latin typeface="Arial" panose="020B0604020202020204" pitchFamily="34" charset="0"/>
                <a:ea typeface="ＭＳ Ｐゴシック" panose="020B0600070205080204" pitchFamily="34" charset="-128"/>
              </a:rPr>
              <a:t>2006;</a:t>
            </a:r>
          </a:p>
          <a:p>
            <a:pPr>
              <a:defRPr/>
            </a:pPr>
            <a:r>
              <a:rPr lang="en-US" altLang="en-US" kern="0" dirty="0">
                <a:latin typeface="Arial" panose="020B0604020202020204" pitchFamily="34" charset="0"/>
                <a:ea typeface="ＭＳ Ｐゴシック" panose="020B0600070205080204" pitchFamily="34" charset="-128"/>
              </a:rPr>
              <a:t>Its aim is to change attitudes and approaches towards people with disabilities;</a:t>
            </a:r>
          </a:p>
          <a:p>
            <a:pPr>
              <a:defRPr/>
            </a:pPr>
            <a:r>
              <a:rPr lang="en-US" altLang="en-US" kern="0" dirty="0">
                <a:latin typeface="Arial" panose="020B0604020202020204" pitchFamily="34" charset="0"/>
                <a:ea typeface="ＭＳ Ｐゴシック" panose="020B0600070205080204" pitchFamily="34" charset="-128"/>
              </a:rPr>
              <a:t>People with disabilities have rights.</a:t>
            </a:r>
          </a:p>
        </p:txBody>
      </p:sp>
    </p:spTree>
    <p:extLst>
      <p:ext uri="{BB962C8B-B14F-4D97-AF65-F5344CB8AC3E}">
        <p14:creationId xmlns:p14="http://schemas.microsoft.com/office/powerpoint/2010/main" val="24230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D9923-502A-43CB-B08C-25BA7B049433}"/>
              </a:ext>
            </a:extLst>
          </p:cNvPr>
          <p:cNvSpPr>
            <a:spLocks noGrp="1"/>
          </p:cNvSpPr>
          <p:nvPr>
            <p:ph type="title"/>
          </p:nvPr>
        </p:nvSpPr>
        <p:spPr/>
        <p:txBody>
          <a:bodyPr>
            <a:normAutofit/>
          </a:bodyPr>
          <a:lstStyle/>
          <a:p>
            <a:r>
              <a:rPr lang="en-GB" sz="4000" dirty="0">
                <a:latin typeface="Arial" panose="020B0604020202020204" pitchFamily="34" charset="0"/>
              </a:rPr>
              <a:t>Defining discrimination</a:t>
            </a:r>
          </a:p>
        </p:txBody>
      </p:sp>
      <p:sp>
        <p:nvSpPr>
          <p:cNvPr id="4" name="Content Placeholder 3">
            <a:extLst>
              <a:ext uri="{FF2B5EF4-FFF2-40B4-BE49-F238E27FC236}">
                <a16:creationId xmlns:a16="http://schemas.microsoft.com/office/drawing/2014/main" id="{F0909B59-8305-4C2D-BAE6-52D8C7DBA194}"/>
              </a:ext>
            </a:extLst>
          </p:cNvPr>
          <p:cNvSpPr>
            <a:spLocks noGrp="1"/>
          </p:cNvSpPr>
          <p:nvPr>
            <p:ph sz="half" idx="2"/>
          </p:nvPr>
        </p:nvSpPr>
        <p:spPr>
          <a:xfrm>
            <a:off x="395536" y="1825625"/>
            <a:ext cx="8119814" cy="3809862"/>
          </a:xfrm>
        </p:spPr>
        <p:txBody>
          <a:bodyPr>
            <a:normAutofit/>
          </a:bodyPr>
          <a:lstStyle/>
          <a:p>
            <a:r>
              <a:rPr lang="en-GB" dirty="0">
                <a:latin typeface="Arial" panose="020B0604020202020204" pitchFamily="34" charset="0"/>
              </a:rPr>
              <a:t>What does ‘discrimination’ mean to you?</a:t>
            </a:r>
          </a:p>
          <a:p>
            <a:r>
              <a:rPr lang="en-GB" dirty="0">
                <a:latin typeface="Arial" panose="020B0604020202020204" pitchFamily="34" charset="0"/>
              </a:rPr>
              <a:t>Have you experienced discrimination?</a:t>
            </a:r>
          </a:p>
          <a:p>
            <a:r>
              <a:rPr lang="en-GB" dirty="0">
                <a:latin typeface="Arial" panose="020B0604020202020204" pitchFamily="34" charset="0"/>
              </a:rPr>
              <a:t>How did the experience make you feel?</a:t>
            </a:r>
            <a:br>
              <a:rPr lang="en-GB" dirty="0"/>
            </a:br>
            <a:endParaRPr lang="en-GB" dirty="0"/>
          </a:p>
        </p:txBody>
      </p:sp>
    </p:spTree>
    <p:extLst>
      <p:ext uri="{BB962C8B-B14F-4D97-AF65-F5344CB8AC3E}">
        <p14:creationId xmlns:p14="http://schemas.microsoft.com/office/powerpoint/2010/main" val="4225303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sz="4000" dirty="0" err="1">
                <a:latin typeface="Arial" panose="020B0604020202020204" pitchFamily="34" charset="0"/>
              </a:rPr>
              <a:t>Direct</a:t>
            </a:r>
            <a:r>
              <a:rPr lang="cy-GB" sz="4000" dirty="0">
                <a:latin typeface="Arial" panose="020B0604020202020204" pitchFamily="34" charset="0"/>
              </a:rPr>
              <a:t> </a:t>
            </a:r>
            <a:r>
              <a:rPr lang="en-GB" altLang="en-US" sz="4000" kern="0" dirty="0">
                <a:latin typeface="Arial" panose="020B0604020202020204" pitchFamily="34" charset="0"/>
                <a:ea typeface="ＭＳ Ｐゴシック" panose="020B0600070205080204" pitchFamily="34" charset="-128"/>
              </a:rPr>
              <a:t>discrimination</a:t>
            </a:r>
            <a:endParaRPr lang="en-GB" altLang="cy-GB" sz="4000" dirty="0">
              <a:latin typeface="Arial" panose="020B0604020202020204" pitchFamily="34" charset="0"/>
            </a:endParaRPr>
          </a:p>
        </p:txBody>
      </p:sp>
      <p:sp>
        <p:nvSpPr>
          <p:cNvPr id="5124" name="Rectangle 6"/>
          <p:cNvSpPr>
            <a:spLocks noGrp="1" noChangeArrowheads="1"/>
          </p:cNvSpPr>
          <p:nvPr>
            <p:ph type="body" sz="half" idx="2"/>
          </p:nvPr>
        </p:nvSpPr>
        <p:spPr>
          <a:xfrm>
            <a:off x="467544" y="1700807"/>
            <a:ext cx="8425631" cy="4042768"/>
          </a:xfrm>
        </p:spPr>
        <p:txBody>
          <a:bodyPr rtlCol="0">
            <a:normAutofit/>
          </a:bodyPr>
          <a:lstStyle/>
          <a:p>
            <a:pPr eaLnBrk="1" fontAlgn="auto" hangingPunct="1">
              <a:spcAft>
                <a:spcPts val="0"/>
              </a:spcAft>
              <a:defRPr/>
            </a:pPr>
            <a:r>
              <a:rPr lang="en-GB" altLang="cy-GB" sz="2600" dirty="0">
                <a:latin typeface="Arial" panose="020B0604020202020204" pitchFamily="34" charset="0"/>
              </a:rPr>
              <a:t>Treating children less favourably than other children because of their ethnicity, gender and so on…;</a:t>
            </a:r>
          </a:p>
          <a:p>
            <a:pPr eaLnBrk="1" fontAlgn="auto" hangingPunct="1">
              <a:spcAft>
                <a:spcPts val="0"/>
              </a:spcAft>
              <a:defRPr/>
            </a:pPr>
            <a:r>
              <a:rPr lang="en-GB" altLang="cy-GB" sz="2600" b="1" dirty="0">
                <a:latin typeface="Arial" panose="020B0604020202020204" pitchFamily="34" charset="0"/>
              </a:rPr>
              <a:t>Unlawful.</a:t>
            </a:r>
          </a:p>
          <a:p>
            <a:pPr marL="0" indent="0" eaLnBrk="1" fontAlgn="auto" hangingPunct="1">
              <a:spcAft>
                <a:spcPts val="0"/>
              </a:spcAft>
              <a:buNone/>
              <a:defRPr/>
            </a:pPr>
            <a:endParaRPr lang="en-GB" altLang="cy-GB" sz="2600" dirty="0">
              <a:latin typeface="Arial" panose="020B0604020202020204" pitchFamily="34" charset="0"/>
            </a:endParaRPr>
          </a:p>
          <a:p>
            <a:pPr marL="0" indent="0" algn="r" eaLnBrk="1" fontAlgn="auto" hangingPunct="1">
              <a:spcAft>
                <a:spcPts val="0"/>
              </a:spcAft>
              <a:buNone/>
              <a:defRPr/>
            </a:pPr>
            <a:r>
              <a:rPr lang="en-GB" altLang="cy-GB" sz="2000" dirty="0">
                <a:latin typeface="Arial" panose="020B0604020202020204" pitchFamily="34" charset="0"/>
              </a:rPr>
              <a:t>(Equality and Human Rights Commission, 2018)</a:t>
            </a:r>
          </a:p>
        </p:txBody>
      </p:sp>
    </p:spTree>
    <p:extLst>
      <p:ext uri="{BB962C8B-B14F-4D97-AF65-F5344CB8AC3E}">
        <p14:creationId xmlns:p14="http://schemas.microsoft.com/office/powerpoint/2010/main" val="7062269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sz="4000" dirty="0" err="1">
                <a:latin typeface="Arial" panose="020B0604020202020204" pitchFamily="34" charset="0"/>
              </a:rPr>
              <a:t>Indirect</a:t>
            </a:r>
            <a:r>
              <a:rPr lang="cy-GB" sz="4000" dirty="0">
                <a:latin typeface="Arial" panose="020B0604020202020204" pitchFamily="34" charset="0"/>
              </a:rPr>
              <a:t> </a:t>
            </a:r>
            <a:r>
              <a:rPr lang="en-GB" altLang="en-US" sz="4000" kern="0" dirty="0">
                <a:latin typeface="Arial" panose="020B0604020202020204" pitchFamily="34" charset="0"/>
                <a:ea typeface="ＭＳ Ｐゴシック" panose="020B0600070205080204" pitchFamily="34" charset="-128"/>
              </a:rPr>
              <a:t>discrimination</a:t>
            </a:r>
            <a:endParaRPr lang="en-GB" altLang="cy-GB" sz="4000" dirty="0">
              <a:latin typeface="Arial" panose="020B0604020202020204" pitchFamily="34" charset="0"/>
            </a:endParaRPr>
          </a:p>
        </p:txBody>
      </p:sp>
      <p:sp>
        <p:nvSpPr>
          <p:cNvPr id="5124" name="Rectangle 6"/>
          <p:cNvSpPr>
            <a:spLocks noGrp="1" noChangeArrowheads="1"/>
          </p:cNvSpPr>
          <p:nvPr>
            <p:ph type="body" sz="half" idx="2"/>
          </p:nvPr>
        </p:nvSpPr>
        <p:spPr>
          <a:xfrm>
            <a:off x="251520" y="1556791"/>
            <a:ext cx="8641655" cy="4186783"/>
          </a:xfrm>
        </p:spPr>
        <p:txBody>
          <a:bodyPr rtlCol="0">
            <a:normAutofit/>
          </a:bodyPr>
          <a:lstStyle/>
          <a:p>
            <a:pPr eaLnBrk="1" fontAlgn="auto" hangingPunct="1">
              <a:spcAft>
                <a:spcPts val="0"/>
              </a:spcAft>
              <a:defRPr/>
            </a:pPr>
            <a:r>
              <a:rPr lang="en-GB" altLang="cy-GB" sz="2600" dirty="0">
                <a:latin typeface="Arial" panose="020B0604020202020204" pitchFamily="34" charset="0"/>
              </a:rPr>
              <a:t>When provision (care, education) is delivered in the same way for all children, but this disadvantages some children because of their ethnicity, gender and so on;</a:t>
            </a:r>
          </a:p>
          <a:p>
            <a:pPr eaLnBrk="1" fontAlgn="auto" hangingPunct="1">
              <a:spcAft>
                <a:spcPts val="0"/>
              </a:spcAft>
              <a:defRPr/>
            </a:pPr>
            <a:r>
              <a:rPr lang="en-GB" altLang="cy-GB" sz="2600" b="1" dirty="0">
                <a:latin typeface="Arial" panose="020B0604020202020204" pitchFamily="34" charset="0"/>
              </a:rPr>
              <a:t>Can be deemed unlawful.</a:t>
            </a:r>
          </a:p>
          <a:p>
            <a:pPr marL="0" indent="0" algn="r" eaLnBrk="1" fontAlgn="auto" hangingPunct="1">
              <a:spcAft>
                <a:spcPts val="0"/>
              </a:spcAft>
              <a:buNone/>
              <a:defRPr/>
            </a:pPr>
            <a:r>
              <a:rPr lang="en-GB" altLang="cy-GB" sz="2000" dirty="0">
                <a:latin typeface="Arial" panose="020B0604020202020204" pitchFamily="34" charset="0"/>
              </a:rPr>
              <a:t>(Equality and Human Rights Commission, 2018)</a:t>
            </a:r>
          </a:p>
        </p:txBody>
      </p:sp>
    </p:spTree>
    <p:extLst>
      <p:ext uri="{BB962C8B-B14F-4D97-AF65-F5344CB8AC3E}">
        <p14:creationId xmlns:p14="http://schemas.microsoft.com/office/powerpoint/2010/main" val="17387771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79450" y="260648"/>
            <a:ext cx="7772400" cy="720725"/>
          </a:xfrm>
        </p:spPr>
        <p:txBody>
          <a:bodyPr rtlCol="0">
            <a:noAutofit/>
          </a:bodyPr>
          <a:lstStyle/>
          <a:p>
            <a:pPr algn="ctr" eaLnBrk="1" fontAlgn="auto" hangingPunct="1">
              <a:spcAft>
                <a:spcPts val="0"/>
              </a:spcAft>
              <a:defRPr/>
            </a:pPr>
            <a:r>
              <a:rPr lang="cy-GB" sz="3200" dirty="0">
                <a:latin typeface="Arial" panose="020B0604020202020204" pitchFamily="34" charset="0"/>
              </a:rPr>
              <a:t>D</a:t>
            </a:r>
            <a:r>
              <a:rPr lang="en-GB" altLang="en-US" sz="3200" kern="0" dirty="0" err="1">
                <a:latin typeface="Arial" panose="020B0604020202020204" pitchFamily="34" charset="0"/>
                <a:ea typeface="ＭＳ Ｐゴシック" panose="020B0600070205080204" pitchFamily="34" charset="-128"/>
              </a:rPr>
              <a:t>iscrimination</a:t>
            </a:r>
            <a:r>
              <a:rPr lang="en-GB" altLang="en-US" sz="3200" kern="0" dirty="0">
                <a:latin typeface="Arial" panose="020B0604020202020204" pitchFamily="34" charset="0"/>
                <a:ea typeface="ＭＳ Ｐゴシック" panose="020B0600070205080204" pitchFamily="34" charset="-128"/>
              </a:rPr>
              <a:t> arising from disability</a:t>
            </a:r>
            <a:endParaRPr lang="en-GB" altLang="cy-GB" sz="3200" dirty="0">
              <a:latin typeface="Arial" panose="020B0604020202020204" pitchFamily="34" charset="0"/>
            </a:endParaRPr>
          </a:p>
        </p:txBody>
      </p:sp>
      <p:sp>
        <p:nvSpPr>
          <p:cNvPr id="5124" name="Rectangle 6"/>
          <p:cNvSpPr>
            <a:spLocks noGrp="1" noChangeArrowheads="1"/>
          </p:cNvSpPr>
          <p:nvPr>
            <p:ph type="body" sz="half" idx="2"/>
          </p:nvPr>
        </p:nvSpPr>
        <p:spPr>
          <a:xfrm>
            <a:off x="395536" y="1268413"/>
            <a:ext cx="8568951" cy="4475162"/>
          </a:xfrm>
        </p:spPr>
        <p:txBody>
          <a:bodyPr rtlCol="0">
            <a:normAutofit/>
          </a:bodyPr>
          <a:lstStyle/>
          <a:p>
            <a:pPr eaLnBrk="1" fontAlgn="auto" hangingPunct="1">
              <a:spcAft>
                <a:spcPts val="0"/>
              </a:spcAft>
              <a:defRPr/>
            </a:pPr>
            <a:r>
              <a:rPr lang="en-GB" altLang="cy-GB" dirty="0">
                <a:latin typeface="Arial" panose="020B0604020202020204" pitchFamily="34" charset="0"/>
              </a:rPr>
              <a:t>When children are treated less favourably because of something linked to their disability;</a:t>
            </a:r>
          </a:p>
          <a:p>
            <a:pPr eaLnBrk="1" fontAlgn="auto" hangingPunct="1">
              <a:spcAft>
                <a:spcPts val="0"/>
              </a:spcAft>
              <a:defRPr/>
            </a:pPr>
            <a:r>
              <a:rPr lang="en-GB" altLang="cy-GB" dirty="0">
                <a:latin typeface="Arial" panose="020B0604020202020204" pitchFamily="34" charset="0"/>
              </a:rPr>
              <a:t>When this practice cannot be justified;</a:t>
            </a:r>
          </a:p>
          <a:p>
            <a:pPr eaLnBrk="1" fontAlgn="auto" hangingPunct="1">
              <a:spcAft>
                <a:spcPts val="0"/>
              </a:spcAft>
              <a:defRPr/>
            </a:pPr>
            <a:r>
              <a:rPr lang="en-GB" altLang="cy-GB" b="1" dirty="0">
                <a:latin typeface="Arial" panose="020B0604020202020204" pitchFamily="34" charset="0"/>
              </a:rPr>
              <a:t>Can be deemed unlawful.</a:t>
            </a:r>
          </a:p>
          <a:p>
            <a:pPr marL="0" indent="0" algn="r" eaLnBrk="1" fontAlgn="auto" hangingPunct="1">
              <a:spcAft>
                <a:spcPts val="0"/>
              </a:spcAft>
              <a:buNone/>
              <a:defRPr/>
            </a:pPr>
            <a:endParaRPr lang="en-GB" altLang="cy-GB" sz="2000" dirty="0">
              <a:latin typeface="Arial" panose="020B0604020202020204" pitchFamily="34" charset="0"/>
            </a:endParaRPr>
          </a:p>
          <a:p>
            <a:pPr marL="0" indent="0" algn="r" eaLnBrk="1" fontAlgn="auto" hangingPunct="1">
              <a:spcAft>
                <a:spcPts val="0"/>
              </a:spcAft>
              <a:buNone/>
              <a:defRPr/>
            </a:pPr>
            <a:r>
              <a:rPr lang="en-GB" altLang="cy-GB" sz="1800" dirty="0">
                <a:latin typeface="Arial" panose="020B0604020202020204" pitchFamily="34" charset="0"/>
              </a:rPr>
              <a:t>(Equality and Human Rights Commission, 2018)</a:t>
            </a:r>
          </a:p>
        </p:txBody>
      </p:sp>
    </p:spTree>
    <p:extLst>
      <p:ext uri="{BB962C8B-B14F-4D97-AF65-F5344CB8AC3E}">
        <p14:creationId xmlns:p14="http://schemas.microsoft.com/office/powerpoint/2010/main" val="38293984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en-GB" altLang="en-US" sz="4000" kern="0" dirty="0">
                <a:latin typeface="Arial" panose="020B0604020202020204" pitchFamily="34" charset="0"/>
                <a:ea typeface="ＭＳ Ｐゴシック" panose="020B0600070205080204" pitchFamily="34" charset="-128"/>
              </a:rPr>
              <a:t>Case Study 1</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4" name="Rectangle 6"/>
          <p:cNvSpPr>
            <a:spLocks noGrp="1" noChangeArrowheads="1"/>
          </p:cNvSpPr>
          <p:nvPr>
            <p:ph type="body" sz="half" idx="2"/>
          </p:nvPr>
        </p:nvSpPr>
        <p:spPr>
          <a:xfrm>
            <a:off x="323528" y="1556792"/>
            <a:ext cx="8641208" cy="4189563"/>
          </a:xfrm>
        </p:spPr>
        <p:txBody>
          <a:bodyPr rtlCol="0">
            <a:normAutofit/>
          </a:bodyPr>
          <a:lstStyle/>
          <a:p>
            <a:pPr marL="0" indent="0">
              <a:buNone/>
              <a:defRPr/>
            </a:pPr>
            <a:r>
              <a:rPr lang="en-US" altLang="en-US" kern="0" dirty="0">
                <a:latin typeface="Arial" panose="020B0604020202020204" pitchFamily="34" charset="0"/>
                <a:ea typeface="ＭＳ Ｐゴシック" panose="020B0600070205080204" pitchFamily="34" charset="-128"/>
              </a:rPr>
              <a:t>Staff at a primary school are planning a visit for their Year 1 class. The Headteacher arranges a meeting with one child’s parents to notify them that their child is to be excluded from the visit as there are concerns that she may not be able to participate in the activities provided.</a:t>
            </a:r>
          </a:p>
          <a:p>
            <a:pPr marL="0" indent="0">
              <a:buNone/>
              <a:defRPr/>
            </a:pPr>
            <a:r>
              <a:rPr lang="en-US" altLang="en-US" kern="0" dirty="0">
                <a:latin typeface="Arial" panose="020B0604020202020204" pitchFamily="34" charset="0"/>
                <a:ea typeface="ＭＳ Ｐゴシック" panose="020B0600070205080204" pitchFamily="34" charset="-128"/>
              </a:rPr>
              <a:t>The child has Down Syndrome. </a:t>
            </a:r>
          </a:p>
          <a:p>
            <a:pPr marL="0" indent="0">
              <a:buNone/>
              <a:defRPr/>
            </a:pPr>
            <a:r>
              <a:rPr lang="en-US" altLang="en-US" kern="0" dirty="0">
                <a:solidFill>
                  <a:srgbClr val="002060"/>
                </a:solidFill>
                <a:latin typeface="Arial" panose="020B0604020202020204" pitchFamily="34" charset="0"/>
                <a:ea typeface="ＭＳ Ｐゴシック" panose="020B0600070205080204" pitchFamily="34" charset="-128"/>
              </a:rPr>
              <a:t> </a:t>
            </a:r>
          </a:p>
        </p:txBody>
      </p:sp>
    </p:spTree>
    <p:extLst>
      <p:ext uri="{BB962C8B-B14F-4D97-AF65-F5344CB8AC3E}">
        <p14:creationId xmlns:p14="http://schemas.microsoft.com/office/powerpoint/2010/main" val="10742678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40481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en-GB" altLang="en-US" sz="3600" kern="0" dirty="0">
                <a:latin typeface="Arial" panose="020B0604020202020204" pitchFamily="34" charset="0"/>
                <a:ea typeface="ＭＳ Ｐゴシック" panose="020B0600070205080204" pitchFamily="34" charset="-128"/>
              </a:rPr>
              <a:t>Case Study</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4" name="Rectangle 6"/>
          <p:cNvSpPr>
            <a:spLocks noGrp="1" noChangeArrowheads="1"/>
          </p:cNvSpPr>
          <p:nvPr>
            <p:ph type="body" sz="half" idx="2"/>
          </p:nvPr>
        </p:nvSpPr>
        <p:spPr>
          <a:xfrm>
            <a:off x="539552" y="1556792"/>
            <a:ext cx="8425184" cy="4189563"/>
          </a:xfrm>
        </p:spPr>
        <p:txBody>
          <a:bodyPr rtlCol="0">
            <a:normAutofit/>
          </a:bodyPr>
          <a:lstStyle/>
          <a:p>
            <a:pPr marL="0" indent="0">
              <a:buNone/>
              <a:defRPr/>
            </a:pPr>
            <a:r>
              <a:rPr lang="en-US" altLang="en-US" kern="0" dirty="0">
                <a:latin typeface="Arial" panose="020B0604020202020204" pitchFamily="34" charset="0"/>
                <a:ea typeface="ＭＳ Ｐゴシック" panose="020B0600070205080204" pitchFamily="34" charset="-128"/>
              </a:rPr>
              <a:t>1.Is this an example of discrimination? Why?</a:t>
            </a:r>
          </a:p>
          <a:p>
            <a:pPr marL="0" indent="0">
              <a:buNone/>
              <a:defRPr/>
            </a:pPr>
            <a:r>
              <a:rPr lang="en-US" altLang="en-US" kern="0" dirty="0">
                <a:latin typeface="Arial" panose="020B0604020202020204" pitchFamily="34" charset="0"/>
                <a:ea typeface="ＭＳ Ｐゴシック" panose="020B0600070205080204" pitchFamily="34" charset="-128"/>
              </a:rPr>
              <a:t>2. As a practitioner, how would you respond to the situation?</a:t>
            </a:r>
          </a:p>
          <a:p>
            <a:pPr marL="0" indent="0">
              <a:buNone/>
              <a:defRPr/>
            </a:pPr>
            <a:r>
              <a:rPr lang="en-US" altLang="en-US" kern="0" dirty="0">
                <a:latin typeface="Arial" panose="020B0604020202020204" pitchFamily="34" charset="0"/>
                <a:ea typeface="ＭＳ Ｐゴシック" panose="020B0600070205080204" pitchFamily="34" charset="-128"/>
              </a:rPr>
              <a:t>3. How could parents respond?</a:t>
            </a:r>
          </a:p>
          <a:p>
            <a:pPr marL="0" indent="0">
              <a:buNone/>
              <a:defRPr/>
            </a:pPr>
            <a:r>
              <a:rPr lang="en-US" altLang="en-US" kern="0" dirty="0">
                <a:latin typeface="Arial" panose="020B0604020202020204" pitchFamily="34" charset="0"/>
                <a:ea typeface="ＭＳ Ｐゴシック" panose="020B0600070205080204" pitchFamily="34" charset="-128"/>
              </a:rPr>
              <a:t>4. How could this affect the child?</a:t>
            </a:r>
          </a:p>
        </p:txBody>
      </p:sp>
    </p:spTree>
    <p:extLst>
      <p:ext uri="{BB962C8B-B14F-4D97-AF65-F5344CB8AC3E}">
        <p14:creationId xmlns:p14="http://schemas.microsoft.com/office/powerpoint/2010/main" val="14405758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8945C-395E-4BF9-98AB-60ABA31D5D1F}"/>
              </a:ext>
            </a:extLst>
          </p:cNvPr>
          <p:cNvSpPr>
            <a:spLocks noGrp="1"/>
          </p:cNvSpPr>
          <p:nvPr>
            <p:ph type="title"/>
          </p:nvPr>
        </p:nvSpPr>
        <p:spPr/>
        <p:txBody>
          <a:bodyPr>
            <a:normAutofit/>
          </a:bodyPr>
          <a:lstStyle/>
          <a:p>
            <a:pPr algn="ctr"/>
            <a:r>
              <a:rPr lang="en-GB" sz="4000" dirty="0">
                <a:latin typeface="Arial" panose="020B0604020202020204" pitchFamily="34" charset="0"/>
              </a:rPr>
              <a:t>Discrimination in schools</a:t>
            </a:r>
          </a:p>
        </p:txBody>
      </p:sp>
      <p:sp>
        <p:nvSpPr>
          <p:cNvPr id="4" name="Content Placeholder 3">
            <a:extLst>
              <a:ext uri="{FF2B5EF4-FFF2-40B4-BE49-F238E27FC236}">
                <a16:creationId xmlns:a16="http://schemas.microsoft.com/office/drawing/2014/main" id="{98C5900E-BAE8-4CE3-8AA7-986262436185}"/>
              </a:ext>
            </a:extLst>
          </p:cNvPr>
          <p:cNvSpPr>
            <a:spLocks noGrp="1"/>
          </p:cNvSpPr>
          <p:nvPr>
            <p:ph sz="half" idx="2"/>
          </p:nvPr>
        </p:nvSpPr>
        <p:spPr>
          <a:xfrm>
            <a:off x="395536" y="1844824"/>
            <a:ext cx="8568952" cy="4332139"/>
          </a:xfrm>
        </p:spPr>
        <p:txBody>
          <a:bodyPr>
            <a:normAutofit/>
          </a:bodyPr>
          <a:lstStyle/>
          <a:p>
            <a:r>
              <a:rPr lang="en-GB" dirty="0">
                <a:latin typeface="Arial" panose="020B0604020202020204" pitchFamily="34" charset="0"/>
              </a:rPr>
              <a:t>Equality Act 2010;</a:t>
            </a:r>
          </a:p>
          <a:p>
            <a:r>
              <a:rPr lang="en-GB" dirty="0">
                <a:latin typeface="Arial" panose="020B0604020202020204" pitchFamily="34" charset="0"/>
              </a:rPr>
              <a:t>Reasonable adjustments;</a:t>
            </a:r>
          </a:p>
          <a:p>
            <a:r>
              <a:rPr lang="en-GB" dirty="0">
                <a:latin typeface="Arial" panose="020B0604020202020204" pitchFamily="34" charset="0"/>
              </a:rPr>
              <a:t>All school activities AND decisions made by staff;</a:t>
            </a:r>
          </a:p>
          <a:p>
            <a:r>
              <a:rPr lang="en-GB" dirty="0">
                <a:latin typeface="Arial" panose="020B0604020202020204" pitchFamily="34" charset="0"/>
              </a:rPr>
              <a:t>Includes access to school trips.</a:t>
            </a:r>
          </a:p>
          <a:p>
            <a:pPr marL="0" indent="0" algn="r">
              <a:buNone/>
            </a:pPr>
            <a:r>
              <a:rPr lang="en-GB" sz="1800" dirty="0">
                <a:latin typeface="Arial" panose="020B0604020202020204" pitchFamily="34" charset="0"/>
              </a:rPr>
              <a:t>(Citizen’s Advice 2021).</a:t>
            </a:r>
          </a:p>
        </p:txBody>
      </p:sp>
    </p:spTree>
    <p:extLst>
      <p:ext uri="{BB962C8B-B14F-4D97-AF65-F5344CB8AC3E}">
        <p14:creationId xmlns:p14="http://schemas.microsoft.com/office/powerpoint/2010/main" val="8105188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en-GB" altLang="en-US" sz="4000" kern="0" dirty="0">
                <a:latin typeface="Arial" panose="020B0604020202020204" pitchFamily="34" charset="0"/>
                <a:ea typeface="ＭＳ Ｐゴシック" panose="020B0600070205080204" pitchFamily="34" charset="-128"/>
              </a:rPr>
              <a:t>Case Study 2</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4" name="Rectangle 6"/>
          <p:cNvSpPr>
            <a:spLocks noGrp="1" noChangeArrowheads="1"/>
          </p:cNvSpPr>
          <p:nvPr>
            <p:ph type="body" sz="half" idx="2"/>
          </p:nvPr>
        </p:nvSpPr>
        <p:spPr>
          <a:xfrm>
            <a:off x="323528" y="1412776"/>
            <a:ext cx="8641208" cy="4333579"/>
          </a:xfrm>
        </p:spPr>
        <p:txBody>
          <a:bodyPr rtlCol="0">
            <a:normAutofit lnSpcReduction="10000"/>
          </a:bodyPr>
          <a:lstStyle/>
          <a:p>
            <a:pPr marL="0" indent="0">
              <a:buNone/>
              <a:defRPr/>
            </a:pPr>
            <a:r>
              <a:rPr lang="en-US" altLang="en-US" kern="0" dirty="0">
                <a:latin typeface="Arial" panose="020B0604020202020204" pitchFamily="34" charset="0"/>
                <a:ea typeface="ＭＳ Ｐゴシック" panose="020B0600070205080204" pitchFamily="34" charset="-128"/>
              </a:rPr>
              <a:t>A reception class teacher has grouped children according to ability. Children who appear to be most able are placed in the ‘red group.’ Children who appear to have normative development are placed in the ‘blue group’, while children who appear to have difficulties following everyday activities are placed in the ‘yellow group’. </a:t>
            </a:r>
          </a:p>
          <a:p>
            <a:pPr marL="0" indent="0">
              <a:buNone/>
              <a:defRPr/>
            </a:pPr>
            <a:r>
              <a:rPr lang="en-US" altLang="en-US" kern="0" dirty="0">
                <a:latin typeface="Arial" panose="020B0604020202020204" pitchFamily="34" charset="0"/>
                <a:ea typeface="ＭＳ Ｐゴシック" panose="020B0600070205080204" pitchFamily="34" charset="-128"/>
              </a:rPr>
              <a:t>None of the children have been diagnosed with an ALN.</a:t>
            </a:r>
          </a:p>
          <a:p>
            <a:pPr marL="0" indent="0">
              <a:buNone/>
              <a:defRPr/>
            </a:pPr>
            <a:endParaRPr lang="en-US" altLang="en-US" kern="0" dirty="0">
              <a:solidFill>
                <a:srgbClr val="002060"/>
              </a:solidFill>
              <a:latin typeface="Arial" panose="020B0604020202020204" pitchFamily="34" charset="0"/>
              <a:ea typeface="ＭＳ Ｐゴシック" panose="020B0600070205080204" pitchFamily="34" charset="-128"/>
            </a:endParaRPr>
          </a:p>
          <a:p>
            <a:pPr marL="0" indent="0">
              <a:buNone/>
              <a:defRPr/>
            </a:pPr>
            <a:r>
              <a:rPr lang="en-US" altLang="en-US" kern="0" dirty="0">
                <a:solidFill>
                  <a:srgbClr val="002060"/>
                </a:solidFill>
                <a:latin typeface="Arial" panose="020B0604020202020204" pitchFamily="34" charset="0"/>
                <a:ea typeface="ＭＳ Ｐゴシック" panose="020B0600070205080204" pitchFamily="34" charset="-128"/>
              </a:rPr>
              <a:t> </a:t>
            </a:r>
          </a:p>
        </p:txBody>
      </p:sp>
    </p:spTree>
    <p:extLst>
      <p:ext uri="{BB962C8B-B14F-4D97-AF65-F5344CB8AC3E}">
        <p14:creationId xmlns:p14="http://schemas.microsoft.com/office/powerpoint/2010/main" val="1039869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C72EAC-3CFE-65E6-5746-41AE71AE70E9}"/>
            </a:ext>
          </a:extLst>
        </p:cNvPr>
        <p:cNvGrpSpPr/>
        <p:nvPr/>
      </p:nvGrpSpPr>
      <p:grpSpPr>
        <a:xfrm>
          <a:off x="0" y="0"/>
          <a:ext cx="0" cy="0"/>
          <a:chOff x="0" y="0"/>
          <a:chExt cx="0" cy="0"/>
        </a:xfrm>
      </p:grpSpPr>
      <p:sp>
        <p:nvSpPr>
          <p:cNvPr id="5122" name="Rectangle 4">
            <a:extLst>
              <a:ext uri="{FF2B5EF4-FFF2-40B4-BE49-F238E27FC236}">
                <a16:creationId xmlns:a16="http://schemas.microsoft.com/office/drawing/2014/main" id="{D8C0861C-05B7-B2FB-67E0-0F7E02858C18}"/>
              </a:ext>
            </a:extLst>
          </p:cNvPr>
          <p:cNvSpPr>
            <a:spLocks noGrp="1" noChangeArrowheads="1"/>
          </p:cNvSpPr>
          <p:nvPr>
            <p:ph type="title"/>
          </p:nvPr>
        </p:nvSpPr>
        <p:spPr>
          <a:xfrm>
            <a:off x="251520" y="40481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en-GB" altLang="en-US" sz="3600" kern="0" dirty="0">
                <a:latin typeface="Arial" panose="020B0604020202020204" pitchFamily="34" charset="0"/>
                <a:ea typeface="ＭＳ Ｐゴシック" panose="020B0600070205080204" pitchFamily="34" charset="-128"/>
              </a:rPr>
              <a:t>Case Study</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4" name="Rectangle 6">
            <a:extLst>
              <a:ext uri="{FF2B5EF4-FFF2-40B4-BE49-F238E27FC236}">
                <a16:creationId xmlns:a16="http://schemas.microsoft.com/office/drawing/2014/main" id="{75795857-3FFE-39CC-45E0-AFFD9E4A85DE}"/>
              </a:ext>
            </a:extLst>
          </p:cNvPr>
          <p:cNvSpPr>
            <a:spLocks noGrp="1" noChangeArrowheads="1"/>
          </p:cNvSpPr>
          <p:nvPr>
            <p:ph type="body" sz="half" idx="2"/>
          </p:nvPr>
        </p:nvSpPr>
        <p:spPr>
          <a:xfrm>
            <a:off x="539552" y="1556792"/>
            <a:ext cx="8425184" cy="4189563"/>
          </a:xfrm>
        </p:spPr>
        <p:txBody>
          <a:bodyPr rtlCol="0">
            <a:normAutofit/>
          </a:bodyPr>
          <a:lstStyle/>
          <a:p>
            <a:pPr marL="0" indent="0">
              <a:buNone/>
              <a:defRPr/>
            </a:pPr>
            <a:r>
              <a:rPr lang="en-US" altLang="en-US" kern="0" dirty="0">
                <a:latin typeface="Arial" panose="020B0604020202020204" pitchFamily="34" charset="0"/>
                <a:ea typeface="ＭＳ Ｐゴシック" panose="020B0600070205080204" pitchFamily="34" charset="-128"/>
              </a:rPr>
              <a:t>1.Is this an example of discrimination? Why?</a:t>
            </a:r>
          </a:p>
          <a:p>
            <a:pPr marL="0" indent="0">
              <a:buNone/>
              <a:defRPr/>
            </a:pPr>
            <a:r>
              <a:rPr lang="en-US" altLang="en-US" kern="0" dirty="0">
                <a:latin typeface="Arial" panose="020B0604020202020204" pitchFamily="34" charset="0"/>
                <a:ea typeface="ＭＳ Ｐゴシック" panose="020B0600070205080204" pitchFamily="34" charset="-128"/>
              </a:rPr>
              <a:t>2. As a practitioner, how would you respond to the situation?</a:t>
            </a:r>
          </a:p>
          <a:p>
            <a:pPr marL="0" indent="0">
              <a:buNone/>
              <a:defRPr/>
            </a:pPr>
            <a:r>
              <a:rPr lang="en-US" altLang="en-US" kern="0" dirty="0">
                <a:latin typeface="Arial" panose="020B0604020202020204" pitchFamily="34" charset="0"/>
                <a:ea typeface="ＭＳ Ｐゴシック" panose="020B0600070205080204" pitchFamily="34" charset="-128"/>
              </a:rPr>
              <a:t>3. How could parents respond?</a:t>
            </a:r>
          </a:p>
          <a:p>
            <a:pPr marL="0" indent="0">
              <a:buNone/>
              <a:defRPr/>
            </a:pPr>
            <a:r>
              <a:rPr lang="en-US" altLang="en-US" kern="0" dirty="0">
                <a:latin typeface="Arial" panose="020B0604020202020204" pitchFamily="34" charset="0"/>
                <a:ea typeface="ＭＳ Ｐゴシック" panose="020B0600070205080204" pitchFamily="34" charset="-128"/>
              </a:rPr>
              <a:t>4. How could this affect the child?</a:t>
            </a:r>
          </a:p>
        </p:txBody>
      </p:sp>
    </p:spTree>
    <p:extLst>
      <p:ext uri="{BB962C8B-B14F-4D97-AF65-F5344CB8AC3E}">
        <p14:creationId xmlns:p14="http://schemas.microsoft.com/office/powerpoint/2010/main" val="39696007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2B3A9-AD50-4153-B9AB-D20DE72CF305}"/>
              </a:ext>
            </a:extLst>
          </p:cNvPr>
          <p:cNvSpPr>
            <a:spLocks noGrp="1"/>
          </p:cNvSpPr>
          <p:nvPr>
            <p:ph type="title"/>
          </p:nvPr>
        </p:nvSpPr>
        <p:spPr>
          <a:xfrm>
            <a:off x="628650" y="365127"/>
            <a:ext cx="7886700" cy="975642"/>
          </a:xfrm>
        </p:spPr>
        <p:txBody>
          <a:bodyPr>
            <a:noAutofit/>
          </a:bodyPr>
          <a:lstStyle/>
          <a:p>
            <a:pPr algn="ctr"/>
            <a:r>
              <a:rPr lang="en-GB" sz="3600" dirty="0">
                <a:latin typeface="Arial" panose="020B0604020202020204" pitchFamily="34" charset="0"/>
              </a:rPr>
              <a:t>Grouping children according to ability</a:t>
            </a:r>
          </a:p>
        </p:txBody>
      </p:sp>
      <p:sp>
        <p:nvSpPr>
          <p:cNvPr id="4" name="Content Placeholder 3">
            <a:extLst>
              <a:ext uri="{FF2B5EF4-FFF2-40B4-BE49-F238E27FC236}">
                <a16:creationId xmlns:a16="http://schemas.microsoft.com/office/drawing/2014/main" id="{7E4812FE-3E8B-4448-8FAC-645BC9CF070E}"/>
              </a:ext>
            </a:extLst>
          </p:cNvPr>
          <p:cNvSpPr>
            <a:spLocks noGrp="1"/>
          </p:cNvSpPr>
          <p:nvPr>
            <p:ph sz="half" idx="2"/>
          </p:nvPr>
        </p:nvSpPr>
        <p:spPr>
          <a:xfrm>
            <a:off x="467544" y="1778646"/>
            <a:ext cx="8424936" cy="4398317"/>
          </a:xfrm>
        </p:spPr>
        <p:txBody>
          <a:bodyPr>
            <a:normAutofit/>
          </a:bodyPr>
          <a:lstStyle/>
          <a:p>
            <a:r>
              <a:rPr lang="en-GB" dirty="0">
                <a:latin typeface="Arial" panose="020B0604020202020204" pitchFamily="34" charset="0"/>
              </a:rPr>
              <a:t>Teachers have low expectations of children in lower sets;</a:t>
            </a:r>
          </a:p>
          <a:p>
            <a:r>
              <a:rPr lang="en-GB" dirty="0">
                <a:latin typeface="Arial" panose="020B0604020202020204" pitchFamily="34" charset="0"/>
              </a:rPr>
              <a:t>‘Culture of dependency’;</a:t>
            </a:r>
          </a:p>
          <a:p>
            <a:r>
              <a:rPr lang="en-GB" dirty="0">
                <a:latin typeface="Arial" panose="020B0604020202020204" pitchFamily="34" charset="0"/>
              </a:rPr>
              <a:t>Reduced curriculum;</a:t>
            </a:r>
          </a:p>
          <a:p>
            <a:r>
              <a:rPr lang="en-GB" dirty="0">
                <a:latin typeface="Arial" panose="020B0604020202020204" pitchFamily="34" charset="0"/>
              </a:rPr>
              <a:t>More repetitive tasks;</a:t>
            </a:r>
          </a:p>
          <a:p>
            <a:r>
              <a:rPr lang="en-GB" dirty="0">
                <a:latin typeface="Arial" panose="020B0604020202020204" pitchFamily="34" charset="0"/>
              </a:rPr>
              <a:t>Can harm children’s self-confidence.</a:t>
            </a:r>
          </a:p>
          <a:p>
            <a:pPr marL="0" indent="0">
              <a:buNone/>
            </a:pPr>
            <a:br>
              <a:rPr lang="en-GB" dirty="0">
                <a:solidFill>
                  <a:srgbClr val="002060"/>
                </a:solidFill>
                <a:latin typeface="Arial" panose="020B0604020202020204" pitchFamily="34" charset="0"/>
              </a:rPr>
            </a:b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8511083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76ABCA8-1E84-48D7-8186-95BE89164E51}"/>
              </a:ext>
            </a:extLst>
          </p:cNvPr>
          <p:cNvSpPr>
            <a:spLocks noGrp="1"/>
          </p:cNvSpPr>
          <p:nvPr>
            <p:ph idx="1"/>
          </p:nvPr>
        </p:nvSpPr>
        <p:spPr>
          <a:xfrm>
            <a:off x="457200" y="620688"/>
            <a:ext cx="8229600" cy="4896545"/>
          </a:xfrm>
        </p:spPr>
        <p:txBody>
          <a:bodyPr>
            <a:normAutofit/>
          </a:bodyPr>
          <a:lstStyle/>
          <a:p>
            <a:pPr marL="0" indent="0">
              <a:buNone/>
            </a:pPr>
            <a:r>
              <a:rPr lang="en-GB" dirty="0">
                <a:latin typeface="Arial" panose="020B0604020202020204" pitchFamily="34" charset="0"/>
              </a:rPr>
              <a:t>“Teachers tend to perceive bottom-set students as more 'dependent learners', and may not build in scope to allow for students to develop their independent learning skills. This can hinder students in making the most of learning opportunities in their ongoing education, as independence is a key component of successful learning…..From a social justice perspective, our findings raise the concern that such approaches could impede an independent learner identity being a goal for all students“</a:t>
            </a:r>
          </a:p>
          <a:p>
            <a:pPr marL="0" indent="0" algn="r">
              <a:buNone/>
            </a:pPr>
            <a:r>
              <a:rPr lang="en-GB" sz="2400" dirty="0">
                <a:latin typeface="Arial" panose="020B0604020202020204" pitchFamily="34" charset="0"/>
              </a:rPr>
              <a:t>(Institute of Education, 2018, p.1).</a:t>
            </a:r>
          </a:p>
        </p:txBody>
      </p:sp>
    </p:spTree>
    <p:extLst>
      <p:ext uri="{BB962C8B-B14F-4D97-AF65-F5344CB8AC3E}">
        <p14:creationId xmlns:p14="http://schemas.microsoft.com/office/powerpoint/2010/main" val="16822587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2B3A9-AD50-4153-B9AB-D20DE72CF305}"/>
              </a:ext>
            </a:extLst>
          </p:cNvPr>
          <p:cNvSpPr>
            <a:spLocks noGrp="1"/>
          </p:cNvSpPr>
          <p:nvPr>
            <p:ph type="title"/>
          </p:nvPr>
        </p:nvSpPr>
        <p:spPr>
          <a:xfrm>
            <a:off x="628650" y="365127"/>
            <a:ext cx="7886700" cy="975642"/>
          </a:xfrm>
        </p:spPr>
        <p:txBody>
          <a:bodyPr>
            <a:noAutofit/>
          </a:bodyPr>
          <a:lstStyle/>
          <a:p>
            <a:pPr algn="ctr"/>
            <a:r>
              <a:rPr lang="en-GB" sz="3600" dirty="0">
                <a:latin typeface="Arial" panose="020B0604020202020204" pitchFamily="34" charset="0"/>
              </a:rPr>
              <a:t>According to Grant (2019, p.1)…</a:t>
            </a:r>
          </a:p>
        </p:txBody>
      </p:sp>
      <p:sp>
        <p:nvSpPr>
          <p:cNvPr id="4" name="Content Placeholder 3">
            <a:extLst>
              <a:ext uri="{FF2B5EF4-FFF2-40B4-BE49-F238E27FC236}">
                <a16:creationId xmlns:a16="http://schemas.microsoft.com/office/drawing/2014/main" id="{7E4812FE-3E8B-4448-8FAC-645BC9CF070E}"/>
              </a:ext>
            </a:extLst>
          </p:cNvPr>
          <p:cNvSpPr>
            <a:spLocks noGrp="1"/>
          </p:cNvSpPr>
          <p:nvPr>
            <p:ph sz="half" idx="2"/>
          </p:nvPr>
        </p:nvSpPr>
        <p:spPr>
          <a:xfrm>
            <a:off x="395536" y="1412776"/>
            <a:ext cx="8640960" cy="4764187"/>
          </a:xfrm>
        </p:spPr>
        <p:txBody>
          <a:bodyPr>
            <a:normAutofit/>
          </a:bodyPr>
          <a:lstStyle/>
          <a:p>
            <a:pPr marL="0" indent="0">
              <a:buNone/>
            </a:pPr>
            <a:r>
              <a:rPr lang="en-GB" dirty="0">
                <a:latin typeface="Arial" panose="020B0604020202020204" pitchFamily="34" charset="0"/>
              </a:rPr>
              <a:t>Grouping children is:</a:t>
            </a:r>
          </a:p>
          <a:p>
            <a:r>
              <a:rPr lang="en-GB" dirty="0">
                <a:latin typeface="Arial" panose="020B0604020202020204" pitchFamily="34" charset="0"/>
              </a:rPr>
              <a:t>Outdated;</a:t>
            </a:r>
          </a:p>
          <a:p>
            <a:r>
              <a:rPr lang="en-GB" dirty="0">
                <a:latin typeface="Arial" panose="020B0604020202020204" pitchFamily="34" charset="0"/>
              </a:rPr>
              <a:t>Indefensible;</a:t>
            </a:r>
          </a:p>
          <a:p>
            <a:r>
              <a:rPr lang="en-GB" dirty="0">
                <a:latin typeface="Arial" panose="020B0604020202020204" pitchFamily="34" charset="0"/>
              </a:rPr>
              <a:t>Entirely unfit for purpose.</a:t>
            </a:r>
          </a:p>
          <a:p>
            <a:pPr marL="0" indent="0">
              <a:buNone/>
            </a:pPr>
            <a:r>
              <a:rPr lang="en-GB" sz="2000" dirty="0">
                <a:latin typeface="Arial" panose="020B0604020202020204" pitchFamily="34" charset="0"/>
              </a:rPr>
              <a:t>“</a:t>
            </a:r>
            <a:r>
              <a:rPr lang="en-GB" sz="2000" b="0" i="0" dirty="0">
                <a:effectLst/>
                <a:latin typeface="Arial" panose="020B0604020202020204" pitchFamily="34" charset="0"/>
              </a:rPr>
              <a:t>Placing children in groups according to ability is all about making classroom management easy and nothing to do with educational gain for children.”</a:t>
            </a:r>
            <a:br>
              <a:rPr lang="en-GB" dirty="0">
                <a:solidFill>
                  <a:srgbClr val="0070C0"/>
                </a:solidFill>
                <a:latin typeface="Arial" panose="020B0604020202020204" pitchFamily="34" charset="0"/>
              </a:rPr>
            </a:br>
            <a:endParaRPr lang="en-GB" dirty="0">
              <a:solidFill>
                <a:srgbClr val="0070C0"/>
              </a:solidFill>
              <a:latin typeface="Arial" panose="020B0604020202020204" pitchFamily="34" charset="0"/>
            </a:endParaRPr>
          </a:p>
        </p:txBody>
      </p:sp>
    </p:spTree>
    <p:extLst>
      <p:ext uri="{BB962C8B-B14F-4D97-AF65-F5344CB8AC3E}">
        <p14:creationId xmlns:p14="http://schemas.microsoft.com/office/powerpoint/2010/main" val="39588565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8E179-CD23-40D2-AE02-817D2F0580BF}"/>
              </a:ext>
            </a:extLst>
          </p:cNvPr>
          <p:cNvSpPr>
            <a:spLocks noGrp="1"/>
          </p:cNvSpPr>
          <p:nvPr>
            <p:ph type="title"/>
          </p:nvPr>
        </p:nvSpPr>
        <p:spPr/>
        <p:txBody>
          <a:bodyPr>
            <a:normAutofit/>
          </a:bodyPr>
          <a:lstStyle/>
          <a:p>
            <a:pPr algn="ctr"/>
            <a:r>
              <a:rPr lang="en-GB" sz="4000" dirty="0">
                <a:latin typeface="Arial" panose="020B0604020202020204" pitchFamily="34" charset="0"/>
              </a:rPr>
              <a:t>Further reading</a:t>
            </a:r>
          </a:p>
        </p:txBody>
      </p:sp>
      <p:sp>
        <p:nvSpPr>
          <p:cNvPr id="3" name="Content Placeholder 2">
            <a:extLst>
              <a:ext uri="{FF2B5EF4-FFF2-40B4-BE49-F238E27FC236}">
                <a16:creationId xmlns:a16="http://schemas.microsoft.com/office/drawing/2014/main" id="{C7910011-AF96-4B22-B42F-3715ACAA0716}"/>
              </a:ext>
            </a:extLst>
          </p:cNvPr>
          <p:cNvSpPr>
            <a:spLocks noGrp="1"/>
          </p:cNvSpPr>
          <p:nvPr>
            <p:ph idx="1"/>
          </p:nvPr>
        </p:nvSpPr>
        <p:spPr>
          <a:xfrm>
            <a:off x="457200" y="2132855"/>
            <a:ext cx="8229600" cy="3384377"/>
          </a:xfrm>
        </p:spPr>
        <p:txBody>
          <a:bodyPr/>
          <a:lstStyle/>
          <a:p>
            <a:pPr marL="0" indent="0">
              <a:buNone/>
            </a:pPr>
            <a:r>
              <a:rPr lang="en-GB" dirty="0">
                <a:latin typeface="Arial" panose="020B0604020202020204" pitchFamily="34" charset="0"/>
              </a:rPr>
              <a:t>Grant, R. (2019) </a:t>
            </a:r>
            <a:r>
              <a:rPr lang="en-GB" b="0" i="1" dirty="0">
                <a:solidFill>
                  <a:srgbClr val="222222"/>
                </a:solidFill>
                <a:effectLst/>
                <a:latin typeface="Arial" panose="020B0604020202020204" pitchFamily="34" charset="0"/>
              </a:rPr>
              <a:t>Grouping primary children by ability is indefensible. </a:t>
            </a:r>
            <a:r>
              <a:rPr lang="en-GB" dirty="0">
                <a:solidFill>
                  <a:srgbClr val="222222"/>
                </a:solidFill>
                <a:latin typeface="Arial" panose="020B0604020202020204" pitchFamily="34" charset="0"/>
              </a:rPr>
              <a:t>Available at: </a:t>
            </a:r>
            <a:r>
              <a:rPr lang="en-GB" dirty="0">
                <a:solidFill>
                  <a:srgbClr val="222222"/>
                </a:solidFill>
                <a:latin typeface="Arial" panose="020B0604020202020204" pitchFamily="34" charset="0"/>
                <a:hlinkClick r:id="rId3"/>
              </a:rPr>
              <a:t>https://www.tes.com/news/grouping-primary-children-ability-indefensible</a:t>
            </a:r>
            <a:r>
              <a:rPr lang="en-GB" dirty="0">
                <a:solidFill>
                  <a:srgbClr val="222222"/>
                </a:solidFill>
                <a:latin typeface="Arial" panose="020B0604020202020204" pitchFamily="34" charset="0"/>
              </a:rPr>
              <a:t> [Accessed: November 23 2021].</a:t>
            </a:r>
            <a:endParaRPr lang="en-GB" b="0" dirty="0">
              <a:solidFill>
                <a:srgbClr val="222222"/>
              </a:solidFill>
              <a:effectLst/>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750236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en-GB" altLang="en-US" sz="4000" kern="0" dirty="0">
                <a:latin typeface="Arial" panose="020B0604020202020204" pitchFamily="34" charset="0"/>
                <a:ea typeface="ＭＳ Ｐゴシック" panose="020B0600070205080204" pitchFamily="34" charset="-128"/>
              </a:rPr>
              <a:t>Case Study 3</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4" name="Rectangle 6"/>
          <p:cNvSpPr>
            <a:spLocks noGrp="1" noChangeArrowheads="1"/>
          </p:cNvSpPr>
          <p:nvPr>
            <p:ph type="body" sz="half" idx="2"/>
          </p:nvPr>
        </p:nvSpPr>
        <p:spPr>
          <a:xfrm>
            <a:off x="467544" y="1340768"/>
            <a:ext cx="8497192" cy="4405587"/>
          </a:xfrm>
        </p:spPr>
        <p:txBody>
          <a:bodyPr rtlCol="0">
            <a:normAutofit/>
          </a:bodyPr>
          <a:lstStyle/>
          <a:p>
            <a:pPr marL="0" indent="0">
              <a:buNone/>
              <a:defRPr/>
            </a:pPr>
            <a:r>
              <a:rPr lang="en-US" altLang="en-US" kern="0" dirty="0">
                <a:latin typeface="Arial" panose="020B0604020202020204" pitchFamily="34" charset="0"/>
                <a:ea typeface="ＭＳ Ｐゴシック" panose="020B0600070205080204" pitchFamily="34" charset="-128"/>
              </a:rPr>
              <a:t>It’s Saint David’s day. To celebrate, a teacher has planned all of the day’s activities to relate to </a:t>
            </a:r>
            <a:r>
              <a:rPr lang="en-US" altLang="en-US" kern="0" dirty="0" err="1">
                <a:latin typeface="Arial" panose="020B0604020202020204" pitchFamily="34" charset="0"/>
                <a:ea typeface="ＭＳ Ｐゴシック" panose="020B0600070205080204" pitchFamily="34" charset="-128"/>
              </a:rPr>
              <a:t>Wales’</a:t>
            </a:r>
            <a:r>
              <a:rPr lang="en-US" altLang="en-US" kern="0" dirty="0">
                <a:latin typeface="Arial" panose="020B0604020202020204" pitchFamily="34" charset="0"/>
                <a:ea typeface="ＭＳ Ｐゴシック" panose="020B0600070205080204" pitchFamily="34" charset="-128"/>
              </a:rPr>
              <a:t> patron saint. During a PE lesson, most of the children are able to join in with a folk dancing activity. One child is unable to participate as she is in a wheelchair. To help her feel included, the teacher gives the child a shaker.</a:t>
            </a:r>
          </a:p>
          <a:p>
            <a:pPr marL="0" indent="0">
              <a:buNone/>
              <a:defRPr/>
            </a:pPr>
            <a:r>
              <a:rPr lang="en-US" altLang="en-US" kern="0" dirty="0">
                <a:solidFill>
                  <a:srgbClr val="002060"/>
                </a:solidFill>
                <a:latin typeface="Arial" panose="020B0604020202020204" pitchFamily="34" charset="0"/>
                <a:ea typeface="ＭＳ Ｐゴシック" panose="020B0600070205080204" pitchFamily="34" charset="-128"/>
              </a:rPr>
              <a:t> </a:t>
            </a:r>
          </a:p>
        </p:txBody>
      </p:sp>
    </p:spTree>
    <p:extLst>
      <p:ext uri="{BB962C8B-B14F-4D97-AF65-F5344CB8AC3E}">
        <p14:creationId xmlns:p14="http://schemas.microsoft.com/office/powerpoint/2010/main" val="16226159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9854FB-857B-6755-C07B-209F33824A6E}"/>
            </a:ext>
          </a:extLst>
        </p:cNvPr>
        <p:cNvGrpSpPr/>
        <p:nvPr/>
      </p:nvGrpSpPr>
      <p:grpSpPr>
        <a:xfrm>
          <a:off x="0" y="0"/>
          <a:ext cx="0" cy="0"/>
          <a:chOff x="0" y="0"/>
          <a:chExt cx="0" cy="0"/>
        </a:xfrm>
      </p:grpSpPr>
      <p:sp>
        <p:nvSpPr>
          <p:cNvPr id="5122" name="Rectangle 4">
            <a:extLst>
              <a:ext uri="{FF2B5EF4-FFF2-40B4-BE49-F238E27FC236}">
                <a16:creationId xmlns:a16="http://schemas.microsoft.com/office/drawing/2014/main" id="{06DC3547-3DB1-93F2-A851-2F484F2783A3}"/>
              </a:ext>
            </a:extLst>
          </p:cNvPr>
          <p:cNvSpPr>
            <a:spLocks noGrp="1" noChangeArrowheads="1"/>
          </p:cNvSpPr>
          <p:nvPr>
            <p:ph type="title"/>
          </p:nvPr>
        </p:nvSpPr>
        <p:spPr>
          <a:xfrm>
            <a:off x="251520" y="40481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en-GB" altLang="en-US" sz="3600" kern="0" dirty="0">
                <a:latin typeface="Arial" panose="020B0604020202020204" pitchFamily="34" charset="0"/>
                <a:ea typeface="ＭＳ Ｐゴシック" panose="020B0600070205080204" pitchFamily="34" charset="-128"/>
              </a:rPr>
              <a:t>Case Study</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4" name="Rectangle 6">
            <a:extLst>
              <a:ext uri="{FF2B5EF4-FFF2-40B4-BE49-F238E27FC236}">
                <a16:creationId xmlns:a16="http://schemas.microsoft.com/office/drawing/2014/main" id="{EE2F0542-90B7-303A-500B-21057E05706C}"/>
              </a:ext>
            </a:extLst>
          </p:cNvPr>
          <p:cNvSpPr>
            <a:spLocks noGrp="1" noChangeArrowheads="1"/>
          </p:cNvSpPr>
          <p:nvPr>
            <p:ph type="body" sz="half" idx="2"/>
          </p:nvPr>
        </p:nvSpPr>
        <p:spPr>
          <a:xfrm>
            <a:off x="539552" y="1556792"/>
            <a:ext cx="8425184" cy="4189563"/>
          </a:xfrm>
        </p:spPr>
        <p:txBody>
          <a:bodyPr rtlCol="0">
            <a:normAutofit/>
          </a:bodyPr>
          <a:lstStyle/>
          <a:p>
            <a:pPr marL="0" indent="0">
              <a:buNone/>
              <a:defRPr/>
            </a:pPr>
            <a:r>
              <a:rPr lang="en-US" altLang="en-US" kern="0" dirty="0">
                <a:latin typeface="Arial" panose="020B0604020202020204" pitchFamily="34" charset="0"/>
                <a:ea typeface="ＭＳ Ｐゴシック" panose="020B0600070205080204" pitchFamily="34" charset="-128"/>
              </a:rPr>
              <a:t>1.Is this an example of discrimination? Why?</a:t>
            </a:r>
          </a:p>
          <a:p>
            <a:pPr marL="0" indent="0">
              <a:buNone/>
              <a:defRPr/>
            </a:pPr>
            <a:r>
              <a:rPr lang="en-US" altLang="en-US" kern="0" dirty="0">
                <a:latin typeface="Arial" panose="020B0604020202020204" pitchFamily="34" charset="0"/>
                <a:ea typeface="ＭＳ Ｐゴシック" panose="020B0600070205080204" pitchFamily="34" charset="-128"/>
              </a:rPr>
              <a:t>2. As a practitioner, how would you respond to the situation?</a:t>
            </a:r>
          </a:p>
          <a:p>
            <a:pPr marL="0" indent="0">
              <a:buNone/>
              <a:defRPr/>
            </a:pPr>
            <a:r>
              <a:rPr lang="en-US" altLang="en-US" kern="0" dirty="0">
                <a:latin typeface="Arial" panose="020B0604020202020204" pitchFamily="34" charset="0"/>
                <a:ea typeface="ＭＳ Ｐゴシック" panose="020B0600070205080204" pitchFamily="34" charset="-128"/>
              </a:rPr>
              <a:t>3. How could parents respond?</a:t>
            </a:r>
          </a:p>
          <a:p>
            <a:pPr marL="0" indent="0">
              <a:buNone/>
              <a:defRPr/>
            </a:pPr>
            <a:r>
              <a:rPr lang="en-US" altLang="en-US" kern="0" dirty="0">
                <a:latin typeface="Arial" panose="020B0604020202020204" pitchFamily="34" charset="0"/>
                <a:ea typeface="ＭＳ Ｐゴシック" panose="020B0600070205080204" pitchFamily="34" charset="-128"/>
              </a:rPr>
              <a:t>4. How could this affect the child?</a:t>
            </a:r>
          </a:p>
        </p:txBody>
      </p:sp>
    </p:spTree>
    <p:extLst>
      <p:ext uri="{BB962C8B-B14F-4D97-AF65-F5344CB8AC3E}">
        <p14:creationId xmlns:p14="http://schemas.microsoft.com/office/powerpoint/2010/main" val="26274700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ABF3F-9330-4685-98B9-CF4C9E64FA97}"/>
              </a:ext>
            </a:extLst>
          </p:cNvPr>
          <p:cNvSpPr>
            <a:spLocks noGrp="1"/>
          </p:cNvSpPr>
          <p:nvPr>
            <p:ph type="title"/>
          </p:nvPr>
        </p:nvSpPr>
        <p:spPr>
          <a:xfrm>
            <a:off x="628650" y="365127"/>
            <a:ext cx="7886700" cy="831626"/>
          </a:xfrm>
        </p:spPr>
        <p:txBody>
          <a:bodyPr>
            <a:normAutofit fontScale="90000"/>
          </a:bodyPr>
          <a:lstStyle/>
          <a:p>
            <a:pPr algn="ctr"/>
            <a:br>
              <a:rPr lang="cy-GB" altLang="cy-GB" sz="3100" dirty="0">
                <a:latin typeface="Arial" panose="020B0604020202020204" pitchFamily="34" charset="0"/>
              </a:rPr>
            </a:br>
            <a:br>
              <a:rPr lang="cy-GB" altLang="cy-GB" sz="3100" dirty="0">
                <a:latin typeface="Arial" panose="020B0604020202020204" pitchFamily="34" charset="0"/>
              </a:rPr>
            </a:br>
            <a:br>
              <a:rPr lang="cy-GB" altLang="cy-GB" sz="3100" dirty="0">
                <a:latin typeface="Arial" panose="020B0604020202020204" pitchFamily="34" charset="0"/>
              </a:rPr>
            </a:br>
            <a:r>
              <a:rPr lang="en-US" altLang="en-US" sz="4000" kern="0" dirty="0">
                <a:latin typeface="Arial" panose="020B0604020202020204" pitchFamily="34" charset="0"/>
                <a:ea typeface="ＭＳ Ｐゴシック" panose="020B0600070205080204" pitchFamily="34" charset="-128"/>
              </a:rPr>
              <a:t>Inflexible or irrelevant curricula</a:t>
            </a:r>
            <a:br>
              <a:rPr lang="en-US" altLang="en-US" kern="0" dirty="0">
                <a:solidFill>
                  <a:srgbClr val="002060"/>
                </a:solidFill>
                <a:latin typeface="Arial" panose="020B0604020202020204" pitchFamily="34" charset="0"/>
                <a:ea typeface="ＭＳ Ｐゴシック" panose="020B0600070205080204" pitchFamily="34" charset="-128"/>
              </a:rPr>
            </a:br>
            <a:br>
              <a:rPr lang="cy-GB" altLang="cy-GB" dirty="0">
                <a:latin typeface="Arial" panose="020B0604020202020204" pitchFamily="34" charset="0"/>
              </a:rPr>
            </a:br>
            <a:endParaRPr lang="en-GB" dirty="0"/>
          </a:p>
        </p:txBody>
      </p:sp>
      <p:sp>
        <p:nvSpPr>
          <p:cNvPr id="4" name="Content Placeholder 3">
            <a:extLst>
              <a:ext uri="{FF2B5EF4-FFF2-40B4-BE49-F238E27FC236}">
                <a16:creationId xmlns:a16="http://schemas.microsoft.com/office/drawing/2014/main" id="{776AFB17-C49F-4177-A816-7FAB6DA1E3EF}"/>
              </a:ext>
            </a:extLst>
          </p:cNvPr>
          <p:cNvSpPr>
            <a:spLocks noGrp="1"/>
          </p:cNvSpPr>
          <p:nvPr>
            <p:ph sz="half" idx="2"/>
          </p:nvPr>
        </p:nvSpPr>
        <p:spPr>
          <a:xfrm>
            <a:off x="467544" y="1484784"/>
            <a:ext cx="8568952" cy="4692179"/>
          </a:xfrm>
        </p:spPr>
        <p:txBody>
          <a:bodyPr>
            <a:normAutofit/>
          </a:bodyPr>
          <a:lstStyle/>
          <a:p>
            <a:r>
              <a:rPr lang="en-GB" sz="2600" i="1" dirty="0">
                <a:latin typeface="Arial" panose="020B0604020202020204" pitchFamily="34" charset="0"/>
              </a:rPr>
              <a:t>One-size-fits-all</a:t>
            </a:r>
            <a:r>
              <a:rPr lang="en-GB" sz="2600" dirty="0">
                <a:latin typeface="Arial" panose="020B0604020202020204" pitchFamily="34" charset="0"/>
              </a:rPr>
              <a:t> curricula;</a:t>
            </a:r>
          </a:p>
          <a:p>
            <a:r>
              <a:rPr lang="en-GB" sz="2600" dirty="0">
                <a:latin typeface="Arial" panose="020B0604020202020204" pitchFamily="34" charset="0"/>
              </a:rPr>
              <a:t>“a serious barrier to learning and development”;</a:t>
            </a:r>
          </a:p>
          <a:p>
            <a:r>
              <a:rPr lang="en-GB" sz="2600" dirty="0">
                <a:latin typeface="Arial" panose="020B0604020202020204" pitchFamily="34" charset="0"/>
              </a:rPr>
              <a:t>Does not meet the diverse needs of children;</a:t>
            </a:r>
          </a:p>
          <a:p>
            <a:r>
              <a:rPr lang="en-GB" sz="2600" dirty="0">
                <a:latin typeface="Arial" panose="020B0604020202020204" pitchFamily="34" charset="0"/>
              </a:rPr>
              <a:t>Complete opposite to inclusive education.</a:t>
            </a:r>
          </a:p>
          <a:p>
            <a:pPr marL="0" indent="0" algn="r">
              <a:buNone/>
            </a:pPr>
            <a:r>
              <a:rPr lang="en-GB" sz="1800" dirty="0">
                <a:latin typeface="Arial" panose="020B0604020202020204" pitchFamily="34" charset="0"/>
              </a:rPr>
              <a:t>(Suleymanov, 2015)</a:t>
            </a:r>
          </a:p>
        </p:txBody>
      </p:sp>
    </p:spTree>
    <p:extLst>
      <p:ext uri="{BB962C8B-B14F-4D97-AF65-F5344CB8AC3E}">
        <p14:creationId xmlns:p14="http://schemas.microsoft.com/office/powerpoint/2010/main" val="9651550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8638-A5D6-48A5-8A01-DC57FE618E1F}"/>
              </a:ext>
            </a:extLst>
          </p:cNvPr>
          <p:cNvSpPr>
            <a:spLocks noGrp="1"/>
          </p:cNvSpPr>
          <p:nvPr>
            <p:ph type="title"/>
          </p:nvPr>
        </p:nvSpPr>
        <p:spPr>
          <a:xfrm>
            <a:off x="628650" y="365127"/>
            <a:ext cx="7886700" cy="975642"/>
          </a:xfrm>
        </p:spPr>
        <p:txBody>
          <a:bodyPr>
            <a:noAutofit/>
          </a:bodyPr>
          <a:lstStyle/>
          <a:p>
            <a:pPr algn="ctr"/>
            <a:r>
              <a:rPr lang="en-GB" sz="4000" dirty="0">
                <a:latin typeface="Arial" panose="020B0604020202020204" pitchFamily="34" charset="0"/>
              </a:rPr>
              <a:t>Curriculum</a:t>
            </a:r>
          </a:p>
        </p:txBody>
      </p:sp>
      <p:sp>
        <p:nvSpPr>
          <p:cNvPr id="4" name="Content Placeholder 3">
            <a:extLst>
              <a:ext uri="{FF2B5EF4-FFF2-40B4-BE49-F238E27FC236}">
                <a16:creationId xmlns:a16="http://schemas.microsoft.com/office/drawing/2014/main" id="{FFE3602B-BD00-4CC4-9F01-0EE23A5CDDC8}"/>
              </a:ext>
            </a:extLst>
          </p:cNvPr>
          <p:cNvSpPr>
            <a:spLocks noGrp="1"/>
          </p:cNvSpPr>
          <p:nvPr>
            <p:ph sz="half" idx="2"/>
          </p:nvPr>
        </p:nvSpPr>
        <p:spPr>
          <a:xfrm>
            <a:off x="323528" y="1556792"/>
            <a:ext cx="8401372" cy="4620171"/>
          </a:xfrm>
        </p:spPr>
        <p:txBody>
          <a:bodyPr>
            <a:normAutofit/>
          </a:bodyPr>
          <a:lstStyle/>
          <a:p>
            <a:r>
              <a:rPr lang="en-GB" dirty="0">
                <a:latin typeface="Arial" panose="020B0604020202020204" pitchFamily="34" charset="0"/>
              </a:rPr>
              <a:t>Could the Curriculum for Wales be deemed ‘flexible’?</a:t>
            </a:r>
          </a:p>
          <a:p>
            <a:r>
              <a:rPr lang="en-GB" dirty="0">
                <a:latin typeface="Arial" panose="020B0604020202020204" pitchFamily="34" charset="0"/>
              </a:rPr>
              <a:t>Or is it ‘inflexible’?</a:t>
            </a:r>
          </a:p>
          <a:p>
            <a:r>
              <a:rPr lang="en-GB" dirty="0">
                <a:latin typeface="Arial" panose="020B0604020202020204" pitchFamily="34" charset="0"/>
              </a:rPr>
              <a:t>In what way?</a:t>
            </a:r>
          </a:p>
        </p:txBody>
      </p:sp>
    </p:spTree>
    <p:extLst>
      <p:ext uri="{BB962C8B-B14F-4D97-AF65-F5344CB8AC3E}">
        <p14:creationId xmlns:p14="http://schemas.microsoft.com/office/powerpoint/2010/main" val="28964970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A6EE6-ADB3-4274-86F9-21670F532D7A}"/>
              </a:ext>
            </a:extLst>
          </p:cNvPr>
          <p:cNvSpPr>
            <a:spLocks noGrp="1"/>
          </p:cNvSpPr>
          <p:nvPr>
            <p:ph type="title"/>
          </p:nvPr>
        </p:nvSpPr>
        <p:spPr>
          <a:xfrm>
            <a:off x="628650" y="365127"/>
            <a:ext cx="7886700" cy="831626"/>
          </a:xfrm>
        </p:spPr>
        <p:txBody>
          <a:bodyPr>
            <a:normAutofit/>
          </a:bodyPr>
          <a:lstStyle/>
          <a:p>
            <a:pPr algn="ctr"/>
            <a:r>
              <a:rPr lang="en-GB" sz="4000" dirty="0">
                <a:latin typeface="Arial" panose="020B0604020202020204" pitchFamily="34" charset="0"/>
              </a:rPr>
              <a:t>Research findings </a:t>
            </a:r>
            <a:r>
              <a:rPr lang="en-GB" sz="2700" dirty="0">
                <a:solidFill>
                  <a:srgbClr val="002060"/>
                </a:solidFill>
                <a:latin typeface="Arial" panose="020B0604020202020204" pitchFamily="34" charset="0"/>
              </a:rPr>
              <a:t>(Dixon </a:t>
            </a:r>
            <a:r>
              <a:rPr lang="en-GB" sz="2700" i="1" dirty="0">
                <a:solidFill>
                  <a:srgbClr val="002060"/>
                </a:solidFill>
                <a:latin typeface="Arial" panose="020B0604020202020204" pitchFamily="34" charset="0"/>
              </a:rPr>
              <a:t>et al</a:t>
            </a:r>
            <a:r>
              <a:rPr lang="en-GB" sz="2700" dirty="0">
                <a:solidFill>
                  <a:srgbClr val="002060"/>
                </a:solidFill>
                <a:latin typeface="Arial" panose="020B0604020202020204" pitchFamily="34" charset="0"/>
              </a:rPr>
              <a:t>., 2020)</a:t>
            </a:r>
            <a:endParaRPr lang="en-GB" sz="3600" dirty="0">
              <a:solidFill>
                <a:srgbClr val="002060"/>
              </a:solidFill>
              <a:latin typeface="Arial" panose="020B0604020202020204" pitchFamily="34" charset="0"/>
            </a:endParaRPr>
          </a:p>
        </p:txBody>
      </p:sp>
      <p:sp>
        <p:nvSpPr>
          <p:cNvPr id="4" name="Content Placeholder 3">
            <a:extLst>
              <a:ext uri="{FF2B5EF4-FFF2-40B4-BE49-F238E27FC236}">
                <a16:creationId xmlns:a16="http://schemas.microsoft.com/office/drawing/2014/main" id="{8BCD12EF-1776-4765-AB0A-78847C247661}"/>
              </a:ext>
            </a:extLst>
          </p:cNvPr>
          <p:cNvSpPr>
            <a:spLocks noGrp="1"/>
          </p:cNvSpPr>
          <p:nvPr>
            <p:ph sz="half" idx="2"/>
          </p:nvPr>
        </p:nvSpPr>
        <p:spPr>
          <a:xfrm>
            <a:off x="251520" y="1412777"/>
            <a:ext cx="8640960" cy="4392488"/>
          </a:xfrm>
        </p:spPr>
        <p:txBody>
          <a:bodyPr>
            <a:normAutofit/>
          </a:bodyPr>
          <a:lstStyle/>
          <a:p>
            <a:r>
              <a:rPr lang="en-GB" dirty="0">
                <a:latin typeface="Arial" panose="020B0604020202020204" pitchFamily="34" charset="0"/>
              </a:rPr>
              <a:t>Children with ALN have traditionally experienced exclusion from PE lessons in mainstream schools;</a:t>
            </a:r>
          </a:p>
          <a:p>
            <a:r>
              <a:rPr lang="en-GB" dirty="0">
                <a:latin typeface="Arial" panose="020B0604020202020204" pitchFamily="34" charset="0"/>
              </a:rPr>
              <a:t>Children with ALN still face many barriers to participation in PE lessons in mainstream schools;</a:t>
            </a:r>
          </a:p>
          <a:p>
            <a:r>
              <a:rPr lang="en-GB" dirty="0">
                <a:latin typeface="Arial" panose="020B0604020202020204" pitchFamily="34" charset="0"/>
              </a:rPr>
              <a:t>Teaching professionals remain unprepared for including children with ALN in PE lessons;</a:t>
            </a:r>
          </a:p>
          <a:p>
            <a:r>
              <a:rPr lang="en-GB" dirty="0">
                <a:latin typeface="Arial" panose="020B0604020202020204" pitchFamily="34" charset="0"/>
              </a:rPr>
              <a:t>Changes are needed to the structure and content of the initial teacher training for PE to promote strategies for including children with ALN.</a:t>
            </a:r>
          </a:p>
        </p:txBody>
      </p:sp>
    </p:spTree>
    <p:extLst>
      <p:ext uri="{BB962C8B-B14F-4D97-AF65-F5344CB8AC3E}">
        <p14:creationId xmlns:p14="http://schemas.microsoft.com/office/powerpoint/2010/main" val="22017207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37168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en-GB" altLang="en-US" sz="4000" kern="0" dirty="0">
                <a:latin typeface="Arial" panose="020B0604020202020204" pitchFamily="34" charset="0"/>
                <a:ea typeface="ＭＳ Ｐゴシック" panose="020B0600070205080204" pitchFamily="34" charset="-128"/>
              </a:rPr>
              <a:t>Case Study 4</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4" name="Rectangle 6"/>
          <p:cNvSpPr>
            <a:spLocks noGrp="1" noChangeArrowheads="1"/>
          </p:cNvSpPr>
          <p:nvPr>
            <p:ph type="body" sz="half" idx="2"/>
          </p:nvPr>
        </p:nvSpPr>
        <p:spPr>
          <a:xfrm>
            <a:off x="323528" y="1556792"/>
            <a:ext cx="8641208" cy="4189563"/>
          </a:xfrm>
        </p:spPr>
        <p:txBody>
          <a:bodyPr rtlCol="0">
            <a:normAutofit/>
          </a:bodyPr>
          <a:lstStyle/>
          <a:p>
            <a:pPr marL="0" indent="0">
              <a:buNone/>
              <a:defRPr/>
            </a:pPr>
            <a:r>
              <a:rPr lang="en-US" altLang="en-US" kern="0" dirty="0">
                <a:latin typeface="Arial" panose="020B0604020202020204" pitchFamily="34" charset="0"/>
                <a:ea typeface="ＭＳ Ｐゴシック" panose="020B0600070205080204" pitchFamily="34" charset="-128"/>
              </a:rPr>
              <a:t>Children in a Year 1 class are undertaking a reading assessment. They have been asked to read an excerpt from ‘</a:t>
            </a:r>
            <a:r>
              <a:rPr lang="en-US" altLang="en-US" i="1" kern="0" dirty="0">
                <a:latin typeface="Arial" panose="020B0604020202020204" pitchFamily="34" charset="0"/>
                <a:ea typeface="ＭＳ Ｐゴシック" panose="020B0600070205080204" pitchFamily="34" charset="-128"/>
              </a:rPr>
              <a:t>The Bad-tempered Ladybird’ </a:t>
            </a:r>
            <a:r>
              <a:rPr lang="en-US" altLang="en-US" kern="0" dirty="0">
                <a:latin typeface="Arial" panose="020B0604020202020204" pitchFamily="34" charset="0"/>
                <a:ea typeface="ＭＳ Ｐゴシック" panose="020B0600070205080204" pitchFamily="34" charset="-128"/>
              </a:rPr>
              <a:t>by Eric Carle. After reading, the children are asked questions about the text they have read. Two children in the class have stood up and walked away from the task. One child has a visual impairment. The other child is showing signs of Dyslexia. The teacher has not prepared different types of assessment.</a:t>
            </a:r>
          </a:p>
          <a:p>
            <a:pPr marL="0" indent="0">
              <a:buNone/>
              <a:defRPr/>
            </a:pPr>
            <a:r>
              <a:rPr lang="en-US" altLang="en-US" kern="0" dirty="0">
                <a:solidFill>
                  <a:srgbClr val="002060"/>
                </a:solidFill>
                <a:latin typeface="Arial" panose="020B0604020202020204" pitchFamily="34" charset="0"/>
                <a:ea typeface="ＭＳ Ｐゴシック" panose="020B0600070205080204" pitchFamily="34" charset="-128"/>
              </a:rPr>
              <a:t> </a:t>
            </a:r>
          </a:p>
        </p:txBody>
      </p:sp>
    </p:spTree>
    <p:extLst>
      <p:ext uri="{BB962C8B-B14F-4D97-AF65-F5344CB8AC3E}">
        <p14:creationId xmlns:p14="http://schemas.microsoft.com/office/powerpoint/2010/main" val="26532262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FE0338-075F-DA22-1F7F-33F063CBE6EB}"/>
            </a:ext>
          </a:extLst>
        </p:cNvPr>
        <p:cNvGrpSpPr/>
        <p:nvPr/>
      </p:nvGrpSpPr>
      <p:grpSpPr>
        <a:xfrm>
          <a:off x="0" y="0"/>
          <a:ext cx="0" cy="0"/>
          <a:chOff x="0" y="0"/>
          <a:chExt cx="0" cy="0"/>
        </a:xfrm>
      </p:grpSpPr>
      <p:sp>
        <p:nvSpPr>
          <p:cNvPr id="5122" name="Rectangle 4">
            <a:extLst>
              <a:ext uri="{FF2B5EF4-FFF2-40B4-BE49-F238E27FC236}">
                <a16:creationId xmlns:a16="http://schemas.microsoft.com/office/drawing/2014/main" id="{6F5C8391-FF28-F161-E82C-BD3352DB48A1}"/>
              </a:ext>
            </a:extLst>
          </p:cNvPr>
          <p:cNvSpPr>
            <a:spLocks noGrp="1" noChangeArrowheads="1"/>
          </p:cNvSpPr>
          <p:nvPr>
            <p:ph type="title"/>
          </p:nvPr>
        </p:nvSpPr>
        <p:spPr>
          <a:xfrm>
            <a:off x="251520" y="40481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en-GB" altLang="en-US" sz="3600" kern="0" dirty="0">
                <a:latin typeface="Arial" panose="020B0604020202020204" pitchFamily="34" charset="0"/>
                <a:ea typeface="ＭＳ Ｐゴシック" panose="020B0600070205080204" pitchFamily="34" charset="-128"/>
              </a:rPr>
              <a:t>Case Study</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4" name="Rectangle 6">
            <a:extLst>
              <a:ext uri="{FF2B5EF4-FFF2-40B4-BE49-F238E27FC236}">
                <a16:creationId xmlns:a16="http://schemas.microsoft.com/office/drawing/2014/main" id="{16EEEF10-74F2-ED80-CDC4-4EC9EBEB377E}"/>
              </a:ext>
            </a:extLst>
          </p:cNvPr>
          <p:cNvSpPr>
            <a:spLocks noGrp="1" noChangeArrowheads="1"/>
          </p:cNvSpPr>
          <p:nvPr>
            <p:ph type="body" sz="half" idx="2"/>
          </p:nvPr>
        </p:nvSpPr>
        <p:spPr>
          <a:xfrm>
            <a:off x="539552" y="1556792"/>
            <a:ext cx="8425184" cy="4189563"/>
          </a:xfrm>
        </p:spPr>
        <p:txBody>
          <a:bodyPr rtlCol="0">
            <a:normAutofit/>
          </a:bodyPr>
          <a:lstStyle/>
          <a:p>
            <a:pPr marL="0" indent="0">
              <a:buNone/>
              <a:defRPr/>
            </a:pPr>
            <a:r>
              <a:rPr lang="en-US" altLang="en-US" kern="0" dirty="0">
                <a:latin typeface="Arial" panose="020B0604020202020204" pitchFamily="34" charset="0"/>
                <a:ea typeface="ＭＳ Ｐゴシック" panose="020B0600070205080204" pitchFamily="34" charset="-128"/>
              </a:rPr>
              <a:t>1.Is this an example of discrimination? Why?</a:t>
            </a:r>
          </a:p>
          <a:p>
            <a:pPr marL="0" indent="0">
              <a:buNone/>
              <a:defRPr/>
            </a:pPr>
            <a:r>
              <a:rPr lang="en-US" altLang="en-US" kern="0" dirty="0">
                <a:latin typeface="Arial" panose="020B0604020202020204" pitchFamily="34" charset="0"/>
                <a:ea typeface="ＭＳ Ｐゴシック" panose="020B0600070205080204" pitchFamily="34" charset="-128"/>
              </a:rPr>
              <a:t>2. As a practitioner, how would you respond to the situation?</a:t>
            </a:r>
          </a:p>
          <a:p>
            <a:pPr marL="0" indent="0">
              <a:buNone/>
              <a:defRPr/>
            </a:pPr>
            <a:r>
              <a:rPr lang="en-US" altLang="en-US" kern="0" dirty="0">
                <a:latin typeface="Arial" panose="020B0604020202020204" pitchFamily="34" charset="0"/>
                <a:ea typeface="ＭＳ Ｐゴシック" panose="020B0600070205080204" pitchFamily="34" charset="-128"/>
              </a:rPr>
              <a:t>3. How could parents respond?</a:t>
            </a:r>
          </a:p>
          <a:p>
            <a:pPr marL="0" indent="0">
              <a:buNone/>
              <a:defRPr/>
            </a:pPr>
            <a:r>
              <a:rPr lang="en-US" altLang="en-US" kern="0" dirty="0">
                <a:latin typeface="Arial" panose="020B0604020202020204" pitchFamily="34" charset="0"/>
                <a:ea typeface="ＭＳ Ｐゴシック" panose="020B0600070205080204" pitchFamily="34" charset="-128"/>
              </a:rPr>
              <a:t>4. How could this affect the child?</a:t>
            </a:r>
          </a:p>
        </p:txBody>
      </p:sp>
    </p:spTree>
    <p:extLst>
      <p:ext uri="{BB962C8B-B14F-4D97-AF65-F5344CB8AC3E}">
        <p14:creationId xmlns:p14="http://schemas.microsoft.com/office/powerpoint/2010/main" val="25807681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82BC4-3F43-4A07-904C-AF96DE7C55C8}"/>
              </a:ext>
            </a:extLst>
          </p:cNvPr>
          <p:cNvSpPr>
            <a:spLocks noGrp="1"/>
          </p:cNvSpPr>
          <p:nvPr>
            <p:ph type="title"/>
          </p:nvPr>
        </p:nvSpPr>
        <p:spPr>
          <a:xfrm>
            <a:off x="628650" y="365127"/>
            <a:ext cx="7886700" cy="1119658"/>
          </a:xfrm>
        </p:spPr>
        <p:txBody>
          <a:bodyPr>
            <a:normAutofit fontScale="90000"/>
          </a:bodyPr>
          <a:lstStyle/>
          <a:p>
            <a:pPr algn="ctr"/>
            <a:br>
              <a:rPr lang="en-GB" sz="3600" dirty="0">
                <a:latin typeface="Arial" panose="020B0604020202020204" pitchFamily="34" charset="0"/>
              </a:rPr>
            </a:br>
            <a:br>
              <a:rPr lang="en-GB" sz="3600" dirty="0">
                <a:latin typeface="Arial" panose="020B0604020202020204" pitchFamily="34" charset="0"/>
              </a:rPr>
            </a:br>
            <a:r>
              <a:rPr lang="en-US" altLang="en-US" sz="4000" kern="0" dirty="0">
                <a:latin typeface="Arial" panose="020B0604020202020204" pitchFamily="34" charset="0"/>
                <a:ea typeface="ＭＳ Ｐゴシック" panose="020B0600070205080204" pitchFamily="34" charset="-128"/>
              </a:rPr>
              <a:t>Inappropriate assessment methods</a:t>
            </a:r>
            <a:br>
              <a:rPr lang="en-US" altLang="en-US" kern="0" dirty="0">
                <a:solidFill>
                  <a:srgbClr val="002060"/>
                </a:solidFill>
                <a:latin typeface="Arial" panose="020B0604020202020204" pitchFamily="34" charset="0"/>
                <a:ea typeface="ＭＳ Ｐゴシック" panose="020B0600070205080204" pitchFamily="34" charset="-128"/>
              </a:rPr>
            </a:br>
            <a:br>
              <a:rPr lang="en-GB" dirty="0"/>
            </a:br>
            <a:endParaRPr lang="en-GB" dirty="0"/>
          </a:p>
        </p:txBody>
      </p:sp>
      <p:sp>
        <p:nvSpPr>
          <p:cNvPr id="4" name="Content Placeholder 3">
            <a:extLst>
              <a:ext uri="{FF2B5EF4-FFF2-40B4-BE49-F238E27FC236}">
                <a16:creationId xmlns:a16="http://schemas.microsoft.com/office/drawing/2014/main" id="{2208EB11-74A0-46B6-85DA-9346B84ABB63}"/>
              </a:ext>
            </a:extLst>
          </p:cNvPr>
          <p:cNvSpPr>
            <a:spLocks noGrp="1"/>
          </p:cNvSpPr>
          <p:nvPr>
            <p:ph sz="half" idx="2"/>
          </p:nvPr>
        </p:nvSpPr>
        <p:spPr>
          <a:xfrm>
            <a:off x="628650" y="1412777"/>
            <a:ext cx="7886700" cy="4104456"/>
          </a:xfrm>
        </p:spPr>
        <p:txBody>
          <a:bodyPr>
            <a:normAutofit/>
          </a:bodyPr>
          <a:lstStyle/>
          <a:p>
            <a:r>
              <a:rPr lang="en-GB" dirty="0">
                <a:latin typeface="Arial" panose="020B0604020202020204" pitchFamily="34" charset="0"/>
              </a:rPr>
              <a:t>Can cause negative emotions:</a:t>
            </a:r>
          </a:p>
          <a:p>
            <a:pPr>
              <a:buFontTx/>
              <a:buChar char="-"/>
            </a:pPr>
            <a:r>
              <a:rPr lang="en-GB" dirty="0">
                <a:latin typeface="Arial" panose="020B0604020202020204" pitchFamily="34" charset="0"/>
              </a:rPr>
              <a:t>Anxiety;</a:t>
            </a:r>
          </a:p>
          <a:p>
            <a:pPr>
              <a:buFontTx/>
              <a:buChar char="-"/>
            </a:pPr>
            <a:r>
              <a:rPr lang="en-GB" dirty="0">
                <a:latin typeface="Arial" panose="020B0604020202020204" pitchFamily="34" charset="0"/>
              </a:rPr>
              <a:t>Insecurity;</a:t>
            </a:r>
          </a:p>
          <a:p>
            <a:r>
              <a:rPr lang="en-GB" dirty="0">
                <a:latin typeface="Arial" panose="020B0604020202020204" pitchFamily="34" charset="0"/>
              </a:rPr>
              <a:t>Can weaken concentration;</a:t>
            </a:r>
          </a:p>
          <a:p>
            <a:r>
              <a:rPr lang="en-GB" dirty="0">
                <a:latin typeface="Arial" panose="020B0604020202020204" pitchFamily="34" charset="0"/>
              </a:rPr>
              <a:t>Can impede the implementation of successful inclusive practice.</a:t>
            </a:r>
          </a:p>
          <a:p>
            <a:pPr>
              <a:buFontTx/>
              <a:buChar char="-"/>
            </a:pPr>
            <a:endParaRPr lang="en-GB" dirty="0">
              <a:solidFill>
                <a:srgbClr val="0070C0"/>
              </a:solidFill>
              <a:latin typeface="Arial" panose="020B0604020202020204" pitchFamily="34" charset="0"/>
            </a:endParaRPr>
          </a:p>
        </p:txBody>
      </p:sp>
    </p:spTree>
    <p:extLst>
      <p:ext uri="{BB962C8B-B14F-4D97-AF65-F5344CB8AC3E}">
        <p14:creationId xmlns:p14="http://schemas.microsoft.com/office/powerpoint/2010/main" val="19879685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DAA7-6971-6CEC-6E27-5CB7E694FFDB}"/>
              </a:ext>
            </a:extLst>
          </p:cNvPr>
          <p:cNvSpPr>
            <a:spLocks noGrp="1"/>
          </p:cNvSpPr>
          <p:nvPr>
            <p:ph type="title"/>
          </p:nvPr>
        </p:nvSpPr>
        <p:spPr/>
        <p:txBody>
          <a:bodyPr/>
          <a:lstStyle/>
          <a:p>
            <a:pPr algn="ctr"/>
            <a:r>
              <a:rPr lang="en-US" kern="0" dirty="0">
                <a:latin typeface="Arial" panose="020B0604020202020204" pitchFamily="34" charset="0"/>
                <a:ea typeface="ＭＳ Ｐゴシック" panose="020B0600070205080204" pitchFamily="34" charset="-128"/>
              </a:rPr>
              <a:t>Authentic assessments</a:t>
            </a:r>
            <a:endParaRPr lang="en-GB" dirty="0"/>
          </a:p>
        </p:txBody>
      </p:sp>
      <p:sp>
        <p:nvSpPr>
          <p:cNvPr id="3" name="Content Placeholder 2">
            <a:extLst>
              <a:ext uri="{FF2B5EF4-FFF2-40B4-BE49-F238E27FC236}">
                <a16:creationId xmlns:a16="http://schemas.microsoft.com/office/drawing/2014/main" id="{3790CB59-BCF4-F035-AD09-E8A71FE55947}"/>
              </a:ext>
            </a:extLst>
          </p:cNvPr>
          <p:cNvSpPr>
            <a:spLocks noGrp="1"/>
          </p:cNvSpPr>
          <p:nvPr>
            <p:ph sz="half" idx="1"/>
          </p:nvPr>
        </p:nvSpPr>
        <p:spPr>
          <a:xfrm>
            <a:off x="628650" y="2204863"/>
            <a:ext cx="3867150" cy="3430623"/>
          </a:xfrm>
        </p:spPr>
        <p:txBody>
          <a:bodyPr>
            <a:normAutofit/>
          </a:bodyPr>
          <a:lstStyle/>
          <a:p>
            <a:pPr marL="0" indent="0">
              <a:buNone/>
            </a:pPr>
            <a:r>
              <a:rPr lang="en-GB" sz="2400" dirty="0">
                <a:latin typeface="Arial" panose="020B0604020202020204" pitchFamily="34" charset="0"/>
                <a:cs typeface="Arial" panose="020B0604020202020204" pitchFamily="34" charset="0"/>
              </a:rPr>
              <a:t>Colorado Department of Education (2021) </a:t>
            </a:r>
            <a:r>
              <a:rPr lang="en-GB" sz="2400" i="1" dirty="0">
                <a:solidFill>
                  <a:srgbClr val="0F0F0F"/>
                </a:solidFill>
                <a:effectLst/>
                <a:latin typeface="Arial" panose="020B0604020202020204" pitchFamily="34" charset="0"/>
                <a:cs typeface="Arial" panose="020B0604020202020204" pitchFamily="34" charset="0"/>
              </a:rPr>
              <a:t>Authentic Assessment in Early Intervention. </a:t>
            </a:r>
            <a:r>
              <a:rPr lang="en-GB" sz="2400" i="0" dirty="0">
                <a:solidFill>
                  <a:srgbClr val="0F0F0F"/>
                </a:solidFill>
                <a:effectLst/>
                <a:latin typeface="Arial" panose="020B0604020202020204" pitchFamily="34" charset="0"/>
                <a:cs typeface="Arial" panose="020B0604020202020204" pitchFamily="34" charset="0"/>
              </a:rPr>
              <a:t>Available at: </a:t>
            </a:r>
            <a:r>
              <a:rPr lang="en-GB" sz="2400" i="0" dirty="0">
                <a:solidFill>
                  <a:srgbClr val="0F0F0F"/>
                </a:solidFill>
                <a:effectLst/>
                <a:latin typeface="Arial" panose="020B0604020202020204" pitchFamily="34" charset="0"/>
                <a:cs typeface="Arial" panose="020B0604020202020204" pitchFamily="34" charset="0"/>
                <a:hlinkClick r:id="rId4"/>
              </a:rPr>
              <a:t>https://www.youtube.com/watch?v=CjE3tSxhDDg</a:t>
            </a:r>
            <a:r>
              <a:rPr lang="en-GB" sz="2400" i="0" dirty="0">
                <a:solidFill>
                  <a:srgbClr val="0F0F0F"/>
                </a:solidFill>
                <a:effectLst/>
                <a:latin typeface="Arial" panose="020B0604020202020204" pitchFamily="34" charset="0"/>
                <a:cs typeface="Arial" panose="020B0604020202020204" pitchFamily="34" charset="0"/>
              </a:rPr>
              <a:t> [Accessed: August 10 2023].</a:t>
            </a:r>
          </a:p>
        </p:txBody>
      </p:sp>
      <p:pic>
        <p:nvPicPr>
          <p:cNvPr id="5" name="Online Media 4" title="Authentic Assessment in Early Intervention">
            <a:hlinkClick r:id="" action="ppaction://media"/>
            <a:extLst>
              <a:ext uri="{FF2B5EF4-FFF2-40B4-BE49-F238E27FC236}">
                <a16:creationId xmlns:a16="http://schemas.microsoft.com/office/drawing/2014/main" id="{6BABE39B-5BD6-4133-CBB0-9601628A5232}"/>
              </a:ext>
            </a:extLst>
          </p:cNvPr>
          <p:cNvPicPr>
            <a:picLocks noGrp="1" noRot="1" noChangeAspect="1"/>
          </p:cNvPicPr>
          <p:nvPr>
            <p:ph sz="half" idx="2"/>
            <a:videoFile r:link="rId1"/>
          </p:nvPr>
        </p:nvPicPr>
        <p:blipFill>
          <a:blip r:embed="rId5"/>
          <a:stretch>
            <a:fillRect/>
          </a:stretch>
        </p:blipFill>
        <p:spPr>
          <a:xfrm>
            <a:off x="4648200" y="1690688"/>
            <a:ext cx="4244280" cy="3944799"/>
          </a:xfrm>
          <a:prstGeom prst="rect">
            <a:avLst/>
          </a:prstGeom>
        </p:spPr>
      </p:pic>
    </p:spTree>
    <p:extLst>
      <p:ext uri="{BB962C8B-B14F-4D97-AF65-F5344CB8AC3E}">
        <p14:creationId xmlns:p14="http://schemas.microsoft.com/office/powerpoint/2010/main" val="1674124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260649"/>
            <a:ext cx="8352928" cy="778786"/>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en-GB" altLang="en-US" sz="4000" kern="0" dirty="0">
                <a:latin typeface="Arial" panose="020B0604020202020204" pitchFamily="34" charset="0"/>
                <a:ea typeface="ＭＳ Ｐゴシック" panose="020B0600070205080204" pitchFamily="34" charset="-128"/>
              </a:rPr>
              <a:t>Or…?</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4" name="Rectangle 6"/>
          <p:cNvSpPr>
            <a:spLocks noGrp="1" noChangeArrowheads="1"/>
          </p:cNvSpPr>
          <p:nvPr>
            <p:ph type="body" sz="half" idx="2"/>
          </p:nvPr>
        </p:nvSpPr>
        <p:spPr>
          <a:xfrm>
            <a:off x="323528" y="1268760"/>
            <a:ext cx="8641208" cy="4477595"/>
          </a:xfrm>
        </p:spPr>
        <p:txBody>
          <a:bodyPr rtlCol="0">
            <a:normAutofit/>
          </a:bodyPr>
          <a:lstStyle/>
          <a:p>
            <a:pPr marL="0" indent="0">
              <a:buNone/>
              <a:defRPr/>
            </a:pPr>
            <a:r>
              <a:rPr lang="en-US" altLang="en-US" sz="3000" kern="0" dirty="0">
                <a:latin typeface="Arial" panose="020B0604020202020204" pitchFamily="34" charset="0"/>
                <a:ea typeface="ＭＳ Ｐゴシック" panose="020B0600070205080204" pitchFamily="34" charset="-128"/>
              </a:rPr>
              <a:t>Total exclusion:</a:t>
            </a:r>
          </a:p>
          <a:p>
            <a:pPr>
              <a:buFontTx/>
              <a:buChar char="-"/>
              <a:defRPr/>
            </a:pPr>
            <a:r>
              <a:rPr lang="en-US" altLang="en-US" sz="3000" kern="0" dirty="0">
                <a:latin typeface="Arial" panose="020B0604020202020204" pitchFamily="34" charset="0"/>
                <a:ea typeface="ＭＳ Ｐゴシック" panose="020B0600070205080204" pitchFamily="34" charset="-128"/>
              </a:rPr>
              <a:t>Children with ALN are not assessed at all.</a:t>
            </a:r>
          </a:p>
          <a:p>
            <a:pPr>
              <a:buFontTx/>
              <a:buChar char="-"/>
              <a:defRPr/>
            </a:pPr>
            <a:endParaRPr lang="en-US" altLang="en-US" sz="3000" kern="0" dirty="0">
              <a:latin typeface="Arial" panose="020B0604020202020204" pitchFamily="34" charset="0"/>
              <a:ea typeface="ＭＳ Ｐゴシック" panose="020B0600070205080204" pitchFamily="34" charset="-128"/>
            </a:endParaRPr>
          </a:p>
          <a:p>
            <a:pPr marL="0" indent="0">
              <a:buNone/>
              <a:defRPr/>
            </a:pPr>
            <a:r>
              <a:rPr lang="en-US" altLang="en-US" sz="3000" kern="0" dirty="0">
                <a:latin typeface="Arial" panose="020B0604020202020204" pitchFamily="34" charset="0"/>
                <a:ea typeface="ＭＳ Ｐゴシック" panose="020B0600070205080204" pitchFamily="34" charset="-128"/>
              </a:rPr>
              <a:t>Alternative assessment:</a:t>
            </a:r>
          </a:p>
          <a:p>
            <a:pPr>
              <a:buFontTx/>
              <a:buChar char="-"/>
              <a:defRPr/>
            </a:pPr>
            <a:r>
              <a:rPr lang="en-US" altLang="en-US" sz="3000" kern="0" dirty="0">
                <a:latin typeface="Arial" panose="020B0604020202020204" pitchFamily="34" charset="0"/>
                <a:ea typeface="ＭＳ Ｐゴシック" panose="020B0600070205080204" pitchFamily="34" charset="-128"/>
              </a:rPr>
              <a:t>The mode of assessment is adapted to suit children’s needs.</a:t>
            </a:r>
          </a:p>
          <a:p>
            <a:pPr marL="0" indent="0" algn="r">
              <a:buNone/>
              <a:defRPr/>
            </a:pPr>
            <a:endParaRPr lang="en-US" altLang="en-US" sz="2200" kern="0" dirty="0">
              <a:latin typeface="Arial" panose="020B0604020202020204" pitchFamily="34" charset="0"/>
              <a:ea typeface="ＭＳ Ｐゴシック" panose="020B0600070205080204" pitchFamily="34" charset="-128"/>
            </a:endParaRPr>
          </a:p>
          <a:p>
            <a:pPr marL="0" indent="0" algn="r">
              <a:buNone/>
              <a:defRPr/>
            </a:pPr>
            <a:r>
              <a:rPr lang="en-US" altLang="en-US" sz="2200" kern="0" dirty="0">
                <a:latin typeface="Arial" panose="020B0604020202020204" pitchFamily="34" charset="0"/>
                <a:ea typeface="ＭＳ Ｐゴシック" panose="020B0600070205080204" pitchFamily="34" charset="-128"/>
              </a:rPr>
              <a:t>(Douglas </a:t>
            </a:r>
            <a:r>
              <a:rPr lang="en-US" altLang="en-US" sz="2200" i="1" kern="0" dirty="0">
                <a:latin typeface="Arial" panose="020B0604020202020204" pitchFamily="34" charset="0"/>
                <a:ea typeface="ＭＳ Ｐゴシック" panose="020B0600070205080204" pitchFamily="34" charset="-128"/>
              </a:rPr>
              <a:t>et al., </a:t>
            </a:r>
            <a:r>
              <a:rPr lang="en-US" altLang="en-US" sz="2200" kern="0" dirty="0">
                <a:latin typeface="Arial" panose="020B0604020202020204" pitchFamily="34" charset="0"/>
                <a:ea typeface="ＭＳ Ｐゴシック" panose="020B0600070205080204" pitchFamily="34" charset="-128"/>
              </a:rPr>
              <a:t>2015)</a:t>
            </a:r>
          </a:p>
          <a:p>
            <a:pPr marL="0" indent="0">
              <a:buNone/>
              <a:defRPr/>
            </a:pPr>
            <a:r>
              <a:rPr lang="en-US" altLang="en-US" kern="0" dirty="0">
                <a:latin typeface="Arial" panose="020B0604020202020204" pitchFamily="34" charset="0"/>
                <a:ea typeface="ＭＳ Ｐゴシック" panose="020B0600070205080204" pitchFamily="34" charset="-128"/>
              </a:rPr>
              <a:t> </a:t>
            </a:r>
          </a:p>
        </p:txBody>
      </p:sp>
    </p:spTree>
    <p:extLst>
      <p:ext uri="{BB962C8B-B14F-4D97-AF65-F5344CB8AC3E}">
        <p14:creationId xmlns:p14="http://schemas.microsoft.com/office/powerpoint/2010/main" val="9894325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338553"/>
            <a:ext cx="8352928" cy="775872"/>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en-GB" altLang="en-US" sz="4000" kern="0" dirty="0">
                <a:latin typeface="Arial" panose="020B0604020202020204" pitchFamily="34" charset="0"/>
                <a:ea typeface="ＭＳ Ｐゴシック" panose="020B0600070205080204" pitchFamily="34" charset="-128"/>
              </a:rPr>
              <a:t>Case Study 5</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4" name="Rectangle 6"/>
          <p:cNvSpPr>
            <a:spLocks noGrp="1" noChangeArrowheads="1"/>
          </p:cNvSpPr>
          <p:nvPr>
            <p:ph type="body" sz="half" idx="2"/>
          </p:nvPr>
        </p:nvSpPr>
        <p:spPr>
          <a:xfrm>
            <a:off x="467544" y="1340767"/>
            <a:ext cx="8497192" cy="4176465"/>
          </a:xfrm>
        </p:spPr>
        <p:txBody>
          <a:bodyPr rtlCol="0">
            <a:noAutofit/>
          </a:bodyPr>
          <a:lstStyle/>
          <a:p>
            <a:pPr marL="0" indent="0">
              <a:buNone/>
              <a:defRPr/>
            </a:pPr>
            <a:r>
              <a:rPr lang="en-US" altLang="en-US" kern="0" dirty="0">
                <a:latin typeface="Arial" panose="020B0604020202020204" pitchFamily="34" charset="0"/>
                <a:ea typeface="ＭＳ Ｐゴシック" panose="020B0600070205080204" pitchFamily="34" charset="-128"/>
              </a:rPr>
              <a:t>A newly qualified teacher was offered a position to cover a Reception class teacher. Following a brief meeting with the headteacher, the teacher introduced herself to the children and began with the morning routine (register, lunch requirements, etc.). During the session, 4 of the children began running around, climbing over tables and hiding in different areas within the classroom. </a:t>
            </a:r>
          </a:p>
        </p:txBody>
      </p:sp>
    </p:spTree>
    <p:extLst>
      <p:ext uri="{BB962C8B-B14F-4D97-AF65-F5344CB8AC3E}">
        <p14:creationId xmlns:p14="http://schemas.microsoft.com/office/powerpoint/2010/main" val="20192956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33855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en-GB" altLang="en-US" sz="4000" kern="0" dirty="0">
                <a:latin typeface="Arial" panose="020B0604020202020204" pitchFamily="34" charset="0"/>
                <a:ea typeface="ＭＳ Ｐゴシック" panose="020B0600070205080204" pitchFamily="34" charset="-128"/>
              </a:rPr>
              <a:t>Case Study 5</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4" name="Rectangle 6"/>
          <p:cNvSpPr>
            <a:spLocks noGrp="1" noChangeArrowheads="1"/>
          </p:cNvSpPr>
          <p:nvPr>
            <p:ph type="body" sz="half" idx="2"/>
          </p:nvPr>
        </p:nvSpPr>
        <p:spPr>
          <a:xfrm>
            <a:off x="395536" y="1268760"/>
            <a:ext cx="8569200" cy="4477595"/>
          </a:xfrm>
        </p:spPr>
        <p:txBody>
          <a:bodyPr rtlCol="0">
            <a:noAutofit/>
          </a:bodyPr>
          <a:lstStyle/>
          <a:p>
            <a:pPr marL="0" indent="0">
              <a:buNone/>
              <a:defRPr/>
            </a:pPr>
            <a:r>
              <a:rPr lang="en-US" altLang="en-US" kern="0" dirty="0">
                <a:latin typeface="Arial" panose="020B0604020202020204" pitchFamily="34" charset="0"/>
                <a:ea typeface="ＭＳ Ｐゴシック" panose="020B0600070205080204" pitchFamily="34" charset="-128"/>
              </a:rPr>
              <a:t>The teacher did her best to get the 4 children to settle down, but nothing she tried worked. After an hour, the teacher shouted at the top of her voice, scaring the children, and she became tearful. She walked to the nearby stock cupboard and closed the door.</a:t>
            </a:r>
          </a:p>
          <a:p>
            <a:pPr marL="0" indent="0">
              <a:buNone/>
              <a:defRPr/>
            </a:pPr>
            <a:r>
              <a:rPr lang="en-US" altLang="en-US" kern="0" dirty="0">
                <a:latin typeface="Arial" panose="020B0604020202020204" pitchFamily="34" charset="0"/>
                <a:ea typeface="ＭＳ Ｐゴシック" panose="020B0600070205080204" pitchFamily="34" charset="-128"/>
              </a:rPr>
              <a:t>The 4 children have been showing signs of ADHD.</a:t>
            </a:r>
          </a:p>
          <a:p>
            <a:pPr marL="0" indent="0">
              <a:buNone/>
              <a:defRPr/>
            </a:pPr>
            <a:r>
              <a:rPr lang="en-US" altLang="en-US" sz="2400" kern="0" dirty="0">
                <a:solidFill>
                  <a:srgbClr val="002060"/>
                </a:solidFill>
                <a:latin typeface="Arial" panose="020B0604020202020204" pitchFamily="34" charset="0"/>
                <a:ea typeface="ＭＳ Ｐゴシック" panose="020B0600070205080204" pitchFamily="34" charset="-128"/>
              </a:rPr>
              <a:t> </a:t>
            </a:r>
          </a:p>
        </p:txBody>
      </p:sp>
    </p:spTree>
    <p:extLst>
      <p:ext uri="{BB962C8B-B14F-4D97-AF65-F5344CB8AC3E}">
        <p14:creationId xmlns:p14="http://schemas.microsoft.com/office/powerpoint/2010/main" val="21067832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B4796E-88DE-26A2-C8C5-3842B0EB5D9B}"/>
            </a:ext>
          </a:extLst>
        </p:cNvPr>
        <p:cNvGrpSpPr/>
        <p:nvPr/>
      </p:nvGrpSpPr>
      <p:grpSpPr>
        <a:xfrm>
          <a:off x="0" y="0"/>
          <a:ext cx="0" cy="0"/>
          <a:chOff x="0" y="0"/>
          <a:chExt cx="0" cy="0"/>
        </a:xfrm>
      </p:grpSpPr>
      <p:sp>
        <p:nvSpPr>
          <p:cNvPr id="5122" name="Rectangle 4">
            <a:extLst>
              <a:ext uri="{FF2B5EF4-FFF2-40B4-BE49-F238E27FC236}">
                <a16:creationId xmlns:a16="http://schemas.microsoft.com/office/drawing/2014/main" id="{8E1809A5-AFA7-9556-DF21-B928F5D8DCB4}"/>
              </a:ext>
            </a:extLst>
          </p:cNvPr>
          <p:cNvSpPr>
            <a:spLocks noGrp="1" noChangeArrowheads="1"/>
          </p:cNvSpPr>
          <p:nvPr>
            <p:ph type="title"/>
          </p:nvPr>
        </p:nvSpPr>
        <p:spPr>
          <a:xfrm>
            <a:off x="251520" y="404813"/>
            <a:ext cx="8352928" cy="719931"/>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en-GB" altLang="en-US" sz="3600" kern="0" dirty="0">
                <a:latin typeface="Arial" panose="020B0604020202020204" pitchFamily="34" charset="0"/>
                <a:ea typeface="ＭＳ Ｐゴシック" panose="020B0600070205080204" pitchFamily="34" charset="-128"/>
              </a:rPr>
              <a:t>Case Study</a:t>
            </a:r>
            <a:br>
              <a:rPr lang="en-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4" name="Rectangle 6">
            <a:extLst>
              <a:ext uri="{FF2B5EF4-FFF2-40B4-BE49-F238E27FC236}">
                <a16:creationId xmlns:a16="http://schemas.microsoft.com/office/drawing/2014/main" id="{C53D77D9-1380-2512-2A6D-9CA373B41E74}"/>
              </a:ext>
            </a:extLst>
          </p:cNvPr>
          <p:cNvSpPr>
            <a:spLocks noGrp="1" noChangeArrowheads="1"/>
          </p:cNvSpPr>
          <p:nvPr>
            <p:ph type="body" sz="half" idx="2"/>
          </p:nvPr>
        </p:nvSpPr>
        <p:spPr>
          <a:xfrm>
            <a:off x="539552" y="1556792"/>
            <a:ext cx="8425184" cy="4189563"/>
          </a:xfrm>
        </p:spPr>
        <p:txBody>
          <a:bodyPr rtlCol="0">
            <a:normAutofit/>
          </a:bodyPr>
          <a:lstStyle/>
          <a:p>
            <a:pPr marL="0" indent="0">
              <a:buNone/>
              <a:defRPr/>
            </a:pPr>
            <a:r>
              <a:rPr lang="en-US" altLang="en-US" kern="0" dirty="0">
                <a:latin typeface="Arial" panose="020B0604020202020204" pitchFamily="34" charset="0"/>
                <a:ea typeface="ＭＳ Ｐゴシック" panose="020B0600070205080204" pitchFamily="34" charset="-128"/>
              </a:rPr>
              <a:t>1.Is this an example of discrimination? Why?</a:t>
            </a:r>
          </a:p>
          <a:p>
            <a:pPr marL="0" indent="0">
              <a:buNone/>
              <a:defRPr/>
            </a:pPr>
            <a:r>
              <a:rPr lang="en-US" altLang="en-US" kern="0" dirty="0">
                <a:latin typeface="Arial" panose="020B0604020202020204" pitchFamily="34" charset="0"/>
                <a:ea typeface="ＭＳ Ｐゴシック" panose="020B0600070205080204" pitchFamily="34" charset="-128"/>
              </a:rPr>
              <a:t>2. As a practitioner, how would you respond to the situation?</a:t>
            </a:r>
          </a:p>
          <a:p>
            <a:pPr marL="0" indent="0">
              <a:buNone/>
              <a:defRPr/>
            </a:pPr>
            <a:r>
              <a:rPr lang="en-US" altLang="en-US" kern="0" dirty="0">
                <a:latin typeface="Arial" panose="020B0604020202020204" pitchFamily="34" charset="0"/>
                <a:ea typeface="ＭＳ Ｐゴシック" panose="020B0600070205080204" pitchFamily="34" charset="-128"/>
              </a:rPr>
              <a:t>3. How could parents respond?</a:t>
            </a:r>
          </a:p>
          <a:p>
            <a:pPr marL="0" indent="0">
              <a:buNone/>
              <a:defRPr/>
            </a:pPr>
            <a:r>
              <a:rPr lang="en-US" altLang="en-US" kern="0" dirty="0">
                <a:latin typeface="Arial" panose="020B0604020202020204" pitchFamily="34" charset="0"/>
                <a:ea typeface="ＭＳ Ｐゴシック" panose="020B0600070205080204" pitchFamily="34" charset="-128"/>
              </a:rPr>
              <a:t>4. How could this affect the child?</a:t>
            </a:r>
          </a:p>
        </p:txBody>
      </p:sp>
    </p:spTree>
    <p:extLst>
      <p:ext uri="{BB962C8B-B14F-4D97-AF65-F5344CB8AC3E}">
        <p14:creationId xmlns:p14="http://schemas.microsoft.com/office/powerpoint/2010/main" val="31128353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5273D-1535-4ACA-AE8F-8200654220BF}"/>
              </a:ext>
            </a:extLst>
          </p:cNvPr>
          <p:cNvSpPr>
            <a:spLocks noGrp="1"/>
          </p:cNvSpPr>
          <p:nvPr>
            <p:ph type="title"/>
          </p:nvPr>
        </p:nvSpPr>
        <p:spPr/>
        <p:txBody>
          <a:bodyPr>
            <a:normAutofit fontScale="90000"/>
          </a:bodyPr>
          <a:lstStyle/>
          <a:p>
            <a:pPr algn="ctr"/>
            <a:r>
              <a:rPr lang="cy-GB" altLang="cy-GB" sz="4000" dirty="0" err="1">
                <a:latin typeface="Arial" panose="020B0604020202020204" pitchFamily="34" charset="0"/>
              </a:rPr>
              <a:t>Inadequately</a:t>
            </a:r>
            <a:r>
              <a:rPr lang="cy-GB" altLang="cy-GB" sz="4000" dirty="0">
                <a:latin typeface="Arial" panose="020B0604020202020204" pitchFamily="34" charset="0"/>
              </a:rPr>
              <a:t> </a:t>
            </a:r>
            <a:r>
              <a:rPr lang="cy-GB" altLang="cy-GB" sz="4000" dirty="0" err="1">
                <a:latin typeface="Arial" panose="020B0604020202020204" pitchFamily="34" charset="0"/>
              </a:rPr>
              <a:t>prepared</a:t>
            </a:r>
            <a:r>
              <a:rPr lang="cy-GB" altLang="cy-GB" sz="4000" dirty="0">
                <a:latin typeface="Arial" panose="020B0604020202020204" pitchFamily="34" charset="0"/>
              </a:rPr>
              <a:t> </a:t>
            </a:r>
            <a:r>
              <a:rPr lang="cy-GB" altLang="cy-GB" sz="4000" dirty="0" err="1">
                <a:latin typeface="Arial" panose="020B0604020202020204" pitchFamily="34" charset="0"/>
              </a:rPr>
              <a:t>teachers</a:t>
            </a:r>
            <a:r>
              <a:rPr lang="cy-GB" altLang="cy-GB" sz="4000" dirty="0">
                <a:latin typeface="Arial" panose="020B0604020202020204" pitchFamily="34" charset="0"/>
              </a:rPr>
              <a:t> </a:t>
            </a:r>
            <a:br>
              <a:rPr lang="cy-GB" altLang="cy-GB" sz="3600" dirty="0">
                <a:latin typeface="Arial" panose="020B0604020202020204" pitchFamily="34" charset="0"/>
              </a:rPr>
            </a:br>
            <a:r>
              <a:rPr lang="cy-GB" altLang="cy-GB" sz="2000" dirty="0">
                <a:latin typeface="Arial" panose="020B0604020202020204" pitchFamily="34" charset="0"/>
              </a:rPr>
              <a:t>(</a:t>
            </a:r>
            <a:r>
              <a:rPr lang="cy-GB" altLang="cy-GB" sz="2000" dirty="0" err="1">
                <a:latin typeface="Arial" panose="020B0604020202020204" pitchFamily="34" charset="0"/>
              </a:rPr>
              <a:t>Pit-ten</a:t>
            </a:r>
            <a:r>
              <a:rPr lang="cy-GB" altLang="cy-GB" sz="2000" dirty="0">
                <a:latin typeface="Arial" panose="020B0604020202020204" pitchFamily="34" charset="0"/>
              </a:rPr>
              <a:t> </a:t>
            </a:r>
            <a:r>
              <a:rPr lang="cy-GB" altLang="cy-GB" sz="2000" dirty="0" err="1">
                <a:latin typeface="Arial" panose="020B0604020202020204" pitchFamily="34" charset="0"/>
              </a:rPr>
              <a:t>Cate</a:t>
            </a:r>
            <a:r>
              <a:rPr lang="cy-GB" altLang="cy-GB" sz="2000" dirty="0">
                <a:latin typeface="Arial" panose="020B0604020202020204" pitchFamily="34" charset="0"/>
              </a:rPr>
              <a:t> </a:t>
            </a:r>
            <a:r>
              <a:rPr lang="cy-GB" altLang="cy-GB" sz="2000" i="1" dirty="0" err="1">
                <a:latin typeface="Arial" panose="020B0604020202020204" pitchFamily="34" charset="0"/>
              </a:rPr>
              <a:t>et</a:t>
            </a:r>
            <a:r>
              <a:rPr lang="cy-GB" altLang="cy-GB" sz="2000" i="1" dirty="0">
                <a:latin typeface="Arial" panose="020B0604020202020204" pitchFamily="34" charset="0"/>
              </a:rPr>
              <a:t> </a:t>
            </a:r>
            <a:r>
              <a:rPr lang="cy-GB" altLang="cy-GB" sz="2000" i="1" dirty="0" err="1">
                <a:latin typeface="Arial" panose="020B0604020202020204" pitchFamily="34" charset="0"/>
              </a:rPr>
              <a:t>al</a:t>
            </a:r>
            <a:r>
              <a:rPr lang="cy-GB" altLang="cy-GB" sz="2000" i="1" dirty="0">
                <a:latin typeface="Arial" panose="020B0604020202020204" pitchFamily="34" charset="0"/>
              </a:rPr>
              <a:t>., </a:t>
            </a:r>
            <a:r>
              <a:rPr lang="cy-GB" altLang="cy-GB" sz="2000" dirty="0">
                <a:latin typeface="Arial" panose="020B0604020202020204" pitchFamily="34" charset="0"/>
              </a:rPr>
              <a:t>2018)</a:t>
            </a:r>
            <a:br>
              <a:rPr lang="cy-GB" altLang="cy-GB" dirty="0">
                <a:latin typeface="Arial" panose="020B0604020202020204" pitchFamily="34" charset="0"/>
              </a:rPr>
            </a:br>
            <a:endParaRPr lang="en-GB" dirty="0"/>
          </a:p>
        </p:txBody>
      </p:sp>
      <p:sp>
        <p:nvSpPr>
          <p:cNvPr id="4" name="Content Placeholder 3">
            <a:extLst>
              <a:ext uri="{FF2B5EF4-FFF2-40B4-BE49-F238E27FC236}">
                <a16:creationId xmlns:a16="http://schemas.microsoft.com/office/drawing/2014/main" id="{10E59977-CFFB-4D39-B156-96EF42667A7F}"/>
              </a:ext>
            </a:extLst>
          </p:cNvPr>
          <p:cNvSpPr>
            <a:spLocks noGrp="1"/>
          </p:cNvSpPr>
          <p:nvPr>
            <p:ph idx="1"/>
          </p:nvPr>
        </p:nvSpPr>
        <p:spPr>
          <a:xfrm>
            <a:off x="467544" y="1340768"/>
            <a:ext cx="8219256" cy="4176465"/>
          </a:xfrm>
        </p:spPr>
        <p:txBody>
          <a:bodyPr>
            <a:normAutofit fontScale="92500" lnSpcReduction="10000"/>
          </a:bodyPr>
          <a:lstStyle/>
          <a:p>
            <a:pPr marL="0" indent="0">
              <a:buNone/>
            </a:pPr>
            <a:r>
              <a:rPr lang="en-GB" dirty="0">
                <a:latin typeface="Arial" panose="020B0604020202020204" pitchFamily="34" charset="0"/>
              </a:rPr>
              <a:t>“The successful implementation of inclusive practice is largely dependent on teachers. As teachers will have the main responsibility for implementing inclusion policy, teachers’ characteristics are critical in ensuring the success of inclusive practice.”</a:t>
            </a:r>
          </a:p>
          <a:p>
            <a:pPr marL="0" indent="0">
              <a:buNone/>
            </a:pPr>
            <a:r>
              <a:rPr lang="en-GB" dirty="0">
                <a:latin typeface="Arial" panose="020B0604020202020204" pitchFamily="34" charset="0"/>
              </a:rPr>
              <a:t>“Teachers need to have the appropriate skills, knowledge and understanding, but also certain values and attitudes to work effectively in inclusive settings.”</a:t>
            </a:r>
          </a:p>
          <a:p>
            <a:pPr marL="0" indent="0">
              <a:buNone/>
            </a:pPr>
            <a:r>
              <a:rPr lang="en-GB" dirty="0">
                <a:latin typeface="Arial" panose="020B0604020202020204" pitchFamily="34" charset="0"/>
              </a:rPr>
              <a:t>“Teachers feel generally insufficiently prepared and hence less willing to accommodate students with SEN.”</a:t>
            </a:r>
          </a:p>
        </p:txBody>
      </p:sp>
    </p:spTree>
    <p:extLst>
      <p:ext uri="{BB962C8B-B14F-4D97-AF65-F5344CB8AC3E}">
        <p14:creationId xmlns:p14="http://schemas.microsoft.com/office/powerpoint/2010/main" val="6681320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F5EA8-FCD1-4BAD-BBF0-9F91A01F4865}"/>
              </a:ext>
            </a:extLst>
          </p:cNvPr>
          <p:cNvSpPr>
            <a:spLocks noGrp="1"/>
          </p:cNvSpPr>
          <p:nvPr>
            <p:ph type="title"/>
          </p:nvPr>
        </p:nvSpPr>
        <p:spPr>
          <a:xfrm>
            <a:off x="628650" y="365127"/>
            <a:ext cx="7886700" cy="831626"/>
          </a:xfrm>
        </p:spPr>
        <p:txBody>
          <a:bodyPr>
            <a:noAutofit/>
          </a:bodyPr>
          <a:lstStyle/>
          <a:p>
            <a:pPr algn="ctr"/>
            <a:r>
              <a:rPr lang="en-GB" sz="4000" dirty="0">
                <a:latin typeface="Arial" panose="020B0604020202020204" pitchFamily="34" charset="0"/>
              </a:rPr>
              <a:t>Why?</a:t>
            </a:r>
          </a:p>
        </p:txBody>
      </p:sp>
      <p:sp>
        <p:nvSpPr>
          <p:cNvPr id="5" name="Content Placeholder 4">
            <a:extLst>
              <a:ext uri="{FF2B5EF4-FFF2-40B4-BE49-F238E27FC236}">
                <a16:creationId xmlns:a16="http://schemas.microsoft.com/office/drawing/2014/main" id="{A9F59D05-2076-4C4F-9344-9992F5BBFC56}"/>
              </a:ext>
            </a:extLst>
          </p:cNvPr>
          <p:cNvSpPr>
            <a:spLocks noGrp="1"/>
          </p:cNvSpPr>
          <p:nvPr>
            <p:ph sz="half" idx="2"/>
          </p:nvPr>
        </p:nvSpPr>
        <p:spPr>
          <a:xfrm>
            <a:off x="323528" y="1484784"/>
            <a:ext cx="8712968" cy="4761753"/>
          </a:xfrm>
        </p:spPr>
        <p:txBody>
          <a:bodyPr>
            <a:normAutofit/>
          </a:bodyPr>
          <a:lstStyle/>
          <a:p>
            <a:r>
              <a:rPr lang="en-GB" dirty="0">
                <a:latin typeface="Arial" panose="020B0604020202020204" pitchFamily="34" charset="0"/>
              </a:rPr>
              <a:t>Time constraints;</a:t>
            </a:r>
          </a:p>
          <a:p>
            <a:r>
              <a:rPr lang="en-GB" dirty="0">
                <a:latin typeface="Arial" panose="020B0604020202020204" pitchFamily="34" charset="0"/>
              </a:rPr>
              <a:t>More focus on curricula;</a:t>
            </a:r>
          </a:p>
          <a:p>
            <a:r>
              <a:rPr lang="en-GB" dirty="0">
                <a:latin typeface="Arial" panose="020B0604020202020204" pitchFamily="34" charset="0"/>
              </a:rPr>
              <a:t>Lack of support;</a:t>
            </a:r>
          </a:p>
          <a:p>
            <a:r>
              <a:rPr lang="en-GB" dirty="0">
                <a:latin typeface="Arial" panose="020B0604020202020204" pitchFamily="34" charset="0"/>
              </a:rPr>
              <a:t>Unawareness of differentiation/how to differentiate activities;</a:t>
            </a:r>
          </a:p>
          <a:p>
            <a:r>
              <a:rPr lang="en-GB" dirty="0">
                <a:latin typeface="Arial" panose="020B0604020202020204" pitchFamily="34" charset="0"/>
              </a:rPr>
              <a:t>Lack of training/CPD.</a:t>
            </a:r>
          </a:p>
          <a:p>
            <a:pPr marL="0" indent="0">
              <a:buNone/>
            </a:pPr>
            <a:endParaRPr lang="en-GB" dirty="0">
              <a:solidFill>
                <a:srgbClr val="0070C0"/>
              </a:solidFill>
              <a:latin typeface="Arial" panose="020B0604020202020204" pitchFamily="34" charset="0"/>
            </a:endParaRPr>
          </a:p>
        </p:txBody>
      </p:sp>
    </p:spTree>
    <p:extLst>
      <p:ext uri="{BB962C8B-B14F-4D97-AF65-F5344CB8AC3E}">
        <p14:creationId xmlns:p14="http://schemas.microsoft.com/office/powerpoint/2010/main" val="29479863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700DD-0912-4566-8B94-444A1C359EEE}"/>
              </a:ext>
            </a:extLst>
          </p:cNvPr>
          <p:cNvSpPr>
            <a:spLocks noGrp="1"/>
          </p:cNvSpPr>
          <p:nvPr>
            <p:ph type="title"/>
          </p:nvPr>
        </p:nvSpPr>
        <p:spPr/>
        <p:txBody>
          <a:bodyPr>
            <a:normAutofit/>
          </a:bodyPr>
          <a:lstStyle/>
          <a:p>
            <a:pPr algn="ctr"/>
            <a:r>
              <a:rPr lang="en-GB" sz="4000" dirty="0">
                <a:latin typeface="Arial" panose="020B0604020202020204" pitchFamily="34" charset="0"/>
              </a:rPr>
              <a:t>Further reading</a:t>
            </a:r>
          </a:p>
        </p:txBody>
      </p:sp>
      <p:sp>
        <p:nvSpPr>
          <p:cNvPr id="5" name="Content Placeholder 4">
            <a:extLst>
              <a:ext uri="{FF2B5EF4-FFF2-40B4-BE49-F238E27FC236}">
                <a16:creationId xmlns:a16="http://schemas.microsoft.com/office/drawing/2014/main" id="{A01E4F5C-DA88-4EBA-B962-C4B733ABBF5F}"/>
              </a:ext>
            </a:extLst>
          </p:cNvPr>
          <p:cNvSpPr>
            <a:spLocks noGrp="1"/>
          </p:cNvSpPr>
          <p:nvPr>
            <p:ph idx="1"/>
          </p:nvPr>
        </p:nvSpPr>
        <p:spPr>
          <a:xfrm>
            <a:off x="457200" y="2132855"/>
            <a:ext cx="8229600" cy="3384377"/>
          </a:xfrm>
        </p:spPr>
        <p:txBody>
          <a:bodyPr/>
          <a:lstStyle/>
          <a:p>
            <a:pPr marL="0" indent="0">
              <a:buNone/>
            </a:pPr>
            <a:r>
              <a:rPr lang="fi-FI" dirty="0">
                <a:latin typeface="Arial" panose="020B0604020202020204" pitchFamily="34" charset="0"/>
              </a:rPr>
              <a:t>Voinea, M. and Topală, I. R. (2018) ’</a:t>
            </a:r>
            <a:r>
              <a:rPr lang="en-GB" dirty="0">
                <a:latin typeface="Arial" panose="020B0604020202020204" pitchFamily="34" charset="0"/>
              </a:rPr>
              <a:t>Support Teacher as Key Factor of Integration Children with Special Education Needs in Mainstream School’, </a:t>
            </a:r>
            <a:r>
              <a:rPr lang="en-GB" i="1" dirty="0">
                <a:latin typeface="Arial" panose="020B0604020202020204" pitchFamily="34" charset="0"/>
              </a:rPr>
              <a:t>European Journal of Social Science Education and Research, </a:t>
            </a:r>
            <a:r>
              <a:rPr lang="en-GB" dirty="0">
                <a:latin typeface="Arial" panose="020B0604020202020204" pitchFamily="34" charset="0"/>
              </a:rPr>
              <a:t>5(3). Available at: </a:t>
            </a:r>
            <a:r>
              <a:rPr lang="en-GB" dirty="0">
                <a:latin typeface="Arial" panose="020B0604020202020204" pitchFamily="34" charset="0"/>
                <a:hlinkClick r:id="rId2"/>
              </a:rPr>
              <a:t>Voinea.pdf (revistia.com)</a:t>
            </a:r>
            <a:r>
              <a:rPr lang="en-GB" dirty="0">
                <a:latin typeface="Arial" panose="020B0604020202020204" pitchFamily="34" charset="0"/>
              </a:rPr>
              <a:t> [Accessed: November 23 2021].</a:t>
            </a:r>
          </a:p>
          <a:p>
            <a:pPr marL="0" indent="0">
              <a:buNone/>
            </a:pPr>
            <a:endParaRPr lang="en-GB" dirty="0"/>
          </a:p>
          <a:p>
            <a:pPr marL="0" indent="0">
              <a:buNone/>
            </a:pPr>
            <a:endParaRPr lang="fi-FI" dirty="0"/>
          </a:p>
          <a:p>
            <a:pPr marL="0" indent="0">
              <a:buNone/>
            </a:pPr>
            <a:endParaRPr lang="en-GB" dirty="0"/>
          </a:p>
        </p:txBody>
      </p:sp>
    </p:spTree>
    <p:extLst>
      <p:ext uri="{BB962C8B-B14F-4D97-AF65-F5344CB8AC3E}">
        <p14:creationId xmlns:p14="http://schemas.microsoft.com/office/powerpoint/2010/main" val="11279264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332657"/>
            <a:ext cx="8352928" cy="756692"/>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en-GB" altLang="en-US" sz="4000" kern="0" dirty="0">
                <a:latin typeface="Arial" panose="020B0604020202020204" pitchFamily="34" charset="0"/>
                <a:ea typeface="ＭＳ Ｐゴシック" panose="020B0600070205080204" pitchFamily="34" charset="-128"/>
              </a:rPr>
              <a:t>What is ‘equity’?</a:t>
            </a: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4" name="Rectangle 6"/>
          <p:cNvSpPr>
            <a:spLocks noGrp="1" noChangeArrowheads="1"/>
          </p:cNvSpPr>
          <p:nvPr>
            <p:ph type="body" sz="half" idx="2"/>
          </p:nvPr>
        </p:nvSpPr>
        <p:spPr>
          <a:xfrm>
            <a:off x="611808" y="1412776"/>
            <a:ext cx="8352928" cy="4333579"/>
          </a:xfrm>
        </p:spPr>
        <p:txBody>
          <a:bodyPr rtlCol="0">
            <a:normAutofit/>
          </a:bodyPr>
          <a:lstStyle/>
          <a:p>
            <a:pPr>
              <a:defRPr/>
            </a:pPr>
            <a:r>
              <a:rPr lang="en-US" altLang="en-US" kern="0" dirty="0">
                <a:latin typeface="Arial" panose="020B0604020202020204" pitchFamily="34" charset="0"/>
                <a:ea typeface="ＭＳ Ｐゴシック" panose="020B0600070205080204" pitchFamily="34" charset="-128"/>
              </a:rPr>
              <a:t>Fairness</a:t>
            </a:r>
          </a:p>
          <a:p>
            <a:pPr marL="0" indent="0" algn="r">
              <a:buNone/>
              <a:defRPr/>
            </a:pPr>
            <a:r>
              <a:rPr lang="en-US" altLang="en-US" sz="1800" kern="0" dirty="0">
                <a:latin typeface="Arial" panose="020B0604020202020204" pitchFamily="34" charset="0"/>
                <a:ea typeface="ＭＳ Ｐゴシック" panose="020B0600070205080204" pitchFamily="34" charset="-128"/>
              </a:rPr>
              <a:t>(Lowell and Morris, 2019)</a:t>
            </a:r>
          </a:p>
          <a:p>
            <a:pPr marL="0" indent="0" algn="r">
              <a:buNone/>
              <a:defRPr/>
            </a:pPr>
            <a:endParaRPr lang="en-US" altLang="en-US" sz="1800" kern="0" dirty="0">
              <a:latin typeface="Arial" panose="020B0604020202020204" pitchFamily="34" charset="0"/>
              <a:ea typeface="ＭＳ Ｐゴシック" panose="020B0600070205080204" pitchFamily="34" charset="-128"/>
            </a:endParaRPr>
          </a:p>
          <a:p>
            <a:pPr marL="0" indent="0">
              <a:buNone/>
              <a:defRPr/>
            </a:pPr>
            <a:r>
              <a:rPr lang="en-GB" sz="2200" b="0" i="1" dirty="0">
                <a:effectLst/>
                <a:latin typeface="Roboto" panose="02000000000000000000" pitchFamily="2" charset="0"/>
              </a:rPr>
              <a:t>“…equity in education lies in providing a diverse set of learners with equitable learning experiences regardless of individual learner background or characteristics, so that all learners have the same chance of being successful”</a:t>
            </a:r>
          </a:p>
          <a:p>
            <a:pPr marL="0" indent="0" algn="r">
              <a:buNone/>
              <a:defRPr/>
            </a:pPr>
            <a:r>
              <a:rPr lang="en-GB" sz="1800" dirty="0">
                <a:latin typeface="Roboto" panose="02000000000000000000" pitchFamily="2" charset="0"/>
              </a:rPr>
              <a:t>(Lowell and Morris, 2019: 92).</a:t>
            </a:r>
            <a:endParaRPr lang="en-GB" sz="1800" b="0" i="0" dirty="0">
              <a:effectLst/>
              <a:latin typeface="Roboto" panose="02000000000000000000" pitchFamily="2" charset="0"/>
            </a:endParaRPr>
          </a:p>
          <a:p>
            <a:pPr marL="0" indent="0">
              <a:buNone/>
              <a:defRPr/>
            </a:pPr>
            <a:endParaRPr lang="en-US" altLang="en-US" sz="2000" kern="0" dirty="0">
              <a:solidFill>
                <a:srgbClr val="0070C0"/>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6127183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08904-8B83-9D83-3D93-B3C28D0F7E5C}"/>
              </a:ext>
            </a:extLst>
          </p:cNvPr>
          <p:cNvSpPr>
            <a:spLocks noGrp="1"/>
          </p:cNvSpPr>
          <p:nvPr>
            <p:ph type="title"/>
          </p:nvPr>
        </p:nvSpPr>
        <p:spPr/>
        <p:txBody>
          <a:bodyPr/>
          <a:lstStyle/>
          <a:p>
            <a:pPr algn="ctr"/>
            <a:r>
              <a:rPr lang="en-GB" altLang="en-US" kern="0" dirty="0">
                <a:latin typeface="Arial" panose="020B0604020202020204" pitchFamily="34" charset="0"/>
                <a:ea typeface="ＭＳ Ｐゴシック" panose="020B0600070205080204" pitchFamily="34" charset="-128"/>
              </a:rPr>
              <a:t>E</a:t>
            </a:r>
            <a:r>
              <a:rPr lang="en-GB" altLang="en-US" sz="4400" kern="0" dirty="0">
                <a:latin typeface="Arial" panose="020B0604020202020204" pitchFamily="34" charset="0"/>
                <a:ea typeface="ＭＳ Ｐゴシック" panose="020B0600070205080204" pitchFamily="34" charset="-128"/>
              </a:rPr>
              <a:t>quity</a:t>
            </a:r>
            <a:endParaRPr lang="en-GB" dirty="0"/>
          </a:p>
        </p:txBody>
      </p:sp>
      <p:pic>
        <p:nvPicPr>
          <p:cNvPr id="6" name="Content Placeholder 5">
            <a:extLst>
              <a:ext uri="{FF2B5EF4-FFF2-40B4-BE49-F238E27FC236}">
                <a16:creationId xmlns:a16="http://schemas.microsoft.com/office/drawing/2014/main" id="{0C348ED6-CBAA-DEE9-59A1-F88753383022}"/>
              </a:ext>
            </a:extLst>
          </p:cNvPr>
          <p:cNvPicPr>
            <a:picLocks noGrp="1" noChangeAspect="1"/>
          </p:cNvPicPr>
          <p:nvPr>
            <p:ph idx="1"/>
          </p:nvPr>
        </p:nvPicPr>
        <p:blipFill>
          <a:blip r:embed="rId3"/>
          <a:stretch>
            <a:fillRect/>
          </a:stretch>
        </p:blipFill>
        <p:spPr>
          <a:xfrm>
            <a:off x="467544" y="1825624"/>
            <a:ext cx="8424936" cy="3907631"/>
          </a:xfrm>
          <a:prstGeom prst="rect">
            <a:avLst/>
          </a:prstGeom>
        </p:spPr>
      </p:pic>
    </p:spTree>
    <p:extLst>
      <p:ext uri="{BB962C8B-B14F-4D97-AF65-F5344CB8AC3E}">
        <p14:creationId xmlns:p14="http://schemas.microsoft.com/office/powerpoint/2010/main" val="20242591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6EF80-5349-6945-8256-9BDE11B63853}"/>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Inequity</a:t>
            </a:r>
          </a:p>
        </p:txBody>
      </p:sp>
      <p:sp>
        <p:nvSpPr>
          <p:cNvPr id="4" name="Content Placeholder 3">
            <a:extLst>
              <a:ext uri="{FF2B5EF4-FFF2-40B4-BE49-F238E27FC236}">
                <a16:creationId xmlns:a16="http://schemas.microsoft.com/office/drawing/2014/main" id="{421813FB-3DD5-4CD6-7377-C90B957C6D8A}"/>
              </a:ext>
            </a:extLst>
          </p:cNvPr>
          <p:cNvSpPr>
            <a:spLocks noGrp="1"/>
          </p:cNvSpPr>
          <p:nvPr>
            <p:ph sz="half" idx="2"/>
          </p:nvPr>
        </p:nvSpPr>
        <p:spPr>
          <a:xfrm>
            <a:off x="628650" y="1825625"/>
            <a:ext cx="7886700" cy="3809862"/>
          </a:xfrm>
        </p:spPr>
        <p:txBody>
          <a:bodyPr/>
          <a:lstStyle/>
          <a:p>
            <a:r>
              <a:rPr lang="en-GB" dirty="0">
                <a:latin typeface="Arial" panose="020B0604020202020204" pitchFamily="34" charset="0"/>
                <a:cs typeface="Arial" panose="020B0604020202020204" pitchFamily="34" charset="0"/>
              </a:rPr>
              <a:t>Early streaming;</a:t>
            </a:r>
          </a:p>
          <a:p>
            <a:r>
              <a:rPr lang="en-GB" dirty="0">
                <a:latin typeface="Arial" panose="020B0604020202020204" pitchFamily="34" charset="0"/>
                <a:cs typeface="Arial" panose="020B0604020202020204" pitchFamily="34" charset="0"/>
              </a:rPr>
              <a:t>Regional diversity;</a:t>
            </a:r>
          </a:p>
          <a:p>
            <a:r>
              <a:rPr lang="en-GB" dirty="0">
                <a:latin typeface="Arial" panose="020B0604020202020204" pitchFamily="34" charset="0"/>
                <a:cs typeface="Arial" panose="020B0604020202020204" pitchFamily="34" charset="0"/>
              </a:rPr>
              <a:t>Unequal access.</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sz="1800" dirty="0">
                <a:latin typeface="Arial" panose="020B0604020202020204" pitchFamily="34" charset="0"/>
                <a:cs typeface="Arial" panose="020B0604020202020204" pitchFamily="34" charset="0"/>
              </a:rPr>
              <a:t>(Hameed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2020)</a:t>
            </a:r>
          </a:p>
        </p:txBody>
      </p:sp>
    </p:spTree>
    <p:extLst>
      <p:ext uri="{BB962C8B-B14F-4D97-AF65-F5344CB8AC3E}">
        <p14:creationId xmlns:p14="http://schemas.microsoft.com/office/powerpoint/2010/main" val="24200526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251520" y="332657"/>
            <a:ext cx="8352928" cy="756692"/>
          </a:xfrm>
        </p:spPr>
        <p:txBody>
          <a:bodyPr rtlCol="0">
            <a:noAutofit/>
          </a:bodyPr>
          <a:lstStyle/>
          <a:p>
            <a:pPr algn="ctr">
              <a:defRPr/>
            </a:pP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br>
              <a:rPr lang="cy-GB" altLang="en-US" sz="2400" kern="0" dirty="0">
                <a:solidFill>
                  <a:srgbClr val="000000"/>
                </a:solidFill>
                <a:latin typeface="Arial" panose="020B0604020202020204" pitchFamily="34" charset="0"/>
                <a:ea typeface="ＭＳ Ｐゴシック" panose="020B0600070205080204" pitchFamily="34" charset="-128"/>
              </a:rPr>
            </a:br>
            <a:r>
              <a:rPr lang="en-GB" altLang="en-US" sz="4000" kern="0" dirty="0">
                <a:latin typeface="Arial" panose="020B0604020202020204" pitchFamily="34" charset="0"/>
                <a:ea typeface="ＭＳ Ｐゴシック" panose="020B0600070205080204" pitchFamily="34" charset="-128"/>
              </a:rPr>
              <a:t>Equity pedagogy</a:t>
            </a:r>
            <a:br>
              <a:rPr lang="cy-GB" altLang="en-US" sz="3200" kern="0" dirty="0">
                <a:solidFill>
                  <a:srgbClr val="000000"/>
                </a:solidFill>
                <a:latin typeface="Arial" panose="020B0604020202020204" pitchFamily="34" charset="0"/>
                <a:ea typeface="ＭＳ Ｐゴシック" panose="020B0600070205080204" pitchFamily="34" charset="-128"/>
              </a:rPr>
            </a:br>
            <a:br>
              <a:rPr lang="cy-GB" altLang="en-US" sz="3200" kern="0" dirty="0">
                <a:solidFill>
                  <a:srgbClr val="000000"/>
                </a:solidFill>
                <a:latin typeface="Arial" panose="020B0604020202020204" pitchFamily="34" charset="0"/>
                <a:ea typeface="ＭＳ Ｐゴシック" panose="020B0600070205080204" pitchFamily="34" charset="-128"/>
              </a:rPr>
            </a:br>
            <a:endParaRPr lang="en-GB" altLang="cy-GB" sz="3200" dirty="0">
              <a:solidFill>
                <a:srgbClr val="002060"/>
              </a:solidFill>
              <a:latin typeface="Arial" panose="020B0604020202020204" pitchFamily="34" charset="0"/>
            </a:endParaRPr>
          </a:p>
        </p:txBody>
      </p:sp>
      <p:sp>
        <p:nvSpPr>
          <p:cNvPr id="5124" name="Rectangle 6"/>
          <p:cNvSpPr>
            <a:spLocks noGrp="1" noChangeArrowheads="1"/>
          </p:cNvSpPr>
          <p:nvPr>
            <p:ph type="body" sz="half" idx="2"/>
          </p:nvPr>
        </p:nvSpPr>
        <p:spPr>
          <a:xfrm>
            <a:off x="395536" y="1556792"/>
            <a:ext cx="8569200" cy="4189563"/>
          </a:xfrm>
        </p:spPr>
        <p:txBody>
          <a:bodyPr rtlCol="0">
            <a:normAutofit/>
          </a:bodyPr>
          <a:lstStyle/>
          <a:p>
            <a:pPr>
              <a:defRPr/>
            </a:pPr>
            <a:r>
              <a:rPr lang="en-US" altLang="en-US" kern="0" dirty="0">
                <a:latin typeface="Arial" panose="020B0604020202020204" pitchFamily="34" charset="0"/>
                <a:ea typeface="ＭＳ Ｐゴシック" panose="020B0600070205080204" pitchFamily="34" charset="-128"/>
              </a:rPr>
              <a:t>Abilities of children from diverse backgrounds can be improved through appropriate teaching and learning styles;</a:t>
            </a:r>
          </a:p>
          <a:p>
            <a:pPr>
              <a:defRPr/>
            </a:pPr>
            <a:r>
              <a:rPr lang="en-US" altLang="en-US" kern="0" dirty="0">
                <a:latin typeface="Arial" panose="020B0604020202020204" pitchFamily="34" charset="0"/>
                <a:ea typeface="ＭＳ Ｐゴシック" panose="020B0600070205080204" pitchFamily="34" charset="-128"/>
              </a:rPr>
              <a:t>Practitioners can use stories, art, music and play to stimulate learning.</a:t>
            </a:r>
          </a:p>
          <a:p>
            <a:pPr marL="0" indent="0" algn="r">
              <a:buNone/>
              <a:defRPr/>
            </a:pPr>
            <a:r>
              <a:rPr lang="en-US" altLang="en-US" sz="1800" kern="0" dirty="0">
                <a:latin typeface="Arial" panose="020B0604020202020204" pitchFamily="34" charset="0"/>
                <a:ea typeface="ＭＳ Ｐゴシック" panose="020B0600070205080204" pitchFamily="34" charset="-128"/>
              </a:rPr>
              <a:t>(</a:t>
            </a:r>
            <a:r>
              <a:rPr lang="en-US" altLang="en-US" sz="1800" kern="0" dirty="0" err="1">
                <a:latin typeface="Arial" panose="020B0604020202020204" pitchFamily="34" charset="0"/>
                <a:ea typeface="ＭＳ Ｐゴシック" panose="020B0600070205080204" pitchFamily="34" charset="-128"/>
              </a:rPr>
              <a:t>Devarakonda</a:t>
            </a:r>
            <a:r>
              <a:rPr lang="en-US" altLang="en-US" sz="1800" kern="0" dirty="0">
                <a:latin typeface="Arial" panose="020B0604020202020204" pitchFamily="34" charset="0"/>
                <a:ea typeface="ＭＳ Ｐゴシック" panose="020B0600070205080204" pitchFamily="34" charset="-128"/>
              </a:rPr>
              <a:t>, 2013)</a:t>
            </a:r>
          </a:p>
          <a:p>
            <a:pPr marL="0" indent="0" algn="r">
              <a:buNone/>
              <a:defRPr/>
            </a:pPr>
            <a:endParaRPr lang="en-US" altLang="en-US" sz="1800" kern="0" dirty="0">
              <a:solidFill>
                <a:srgbClr val="002060"/>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5169702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1A74-4155-4C62-5634-FF7F9EEA31C7}"/>
              </a:ext>
            </a:extLst>
          </p:cNvPr>
          <p:cNvSpPr>
            <a:spLocks noGrp="1"/>
          </p:cNvSpPr>
          <p:nvPr>
            <p:ph type="title"/>
          </p:nvPr>
        </p:nvSpPr>
        <p:spPr/>
        <p:txBody>
          <a:bodyPr/>
          <a:lstStyle/>
          <a:p>
            <a:pPr algn="ctr"/>
            <a:r>
              <a:rPr lang="en-GB" altLang="en-US" sz="4400" kern="0" dirty="0">
                <a:latin typeface="Arial" panose="020B0604020202020204" pitchFamily="34" charset="0"/>
                <a:ea typeface="ＭＳ Ｐゴシック" panose="020B0600070205080204" pitchFamily="34" charset="-128"/>
              </a:rPr>
              <a:t>Case Study</a:t>
            </a:r>
            <a:endParaRPr lang="en-GB" dirty="0"/>
          </a:p>
        </p:txBody>
      </p:sp>
      <p:sp>
        <p:nvSpPr>
          <p:cNvPr id="3" name="Content Placeholder 2">
            <a:extLst>
              <a:ext uri="{FF2B5EF4-FFF2-40B4-BE49-F238E27FC236}">
                <a16:creationId xmlns:a16="http://schemas.microsoft.com/office/drawing/2014/main" id="{2FD3E767-55C8-5F0A-5C25-3B2AA140E393}"/>
              </a:ext>
            </a:extLst>
          </p:cNvPr>
          <p:cNvSpPr>
            <a:spLocks noGrp="1"/>
          </p:cNvSpPr>
          <p:nvPr>
            <p:ph sz="half" idx="1"/>
          </p:nvPr>
        </p:nvSpPr>
        <p:spPr/>
        <p:txBody>
          <a:bodyPr/>
          <a:lstStyle/>
          <a:p>
            <a:pPr marL="0" indent="0">
              <a:buNone/>
            </a:pPr>
            <a:r>
              <a:rPr lang="cy-GB" altLang="en-US" sz="2800" kern="0" dirty="0">
                <a:solidFill>
                  <a:srgbClr val="000000"/>
                </a:solidFill>
                <a:latin typeface="Arial" panose="020B0604020202020204" pitchFamily="34" charset="0"/>
                <a:ea typeface="ＭＳ Ｐゴシック" panose="020B0600070205080204" pitchFamily="34" charset="-128"/>
              </a:rPr>
              <a:t>Tedx </a:t>
            </a:r>
            <a:r>
              <a:rPr lang="cy-GB" altLang="en-US" sz="2800" kern="0" dirty="0" err="1">
                <a:solidFill>
                  <a:srgbClr val="000000"/>
                </a:solidFill>
                <a:latin typeface="Arial" panose="020B0604020202020204" pitchFamily="34" charset="0"/>
                <a:ea typeface="ＭＳ Ｐゴシック" panose="020B0600070205080204" pitchFamily="34" charset="-128"/>
              </a:rPr>
              <a:t>Talks</a:t>
            </a:r>
            <a:r>
              <a:rPr lang="cy-GB" altLang="en-US" sz="2800" kern="0" dirty="0">
                <a:solidFill>
                  <a:srgbClr val="000000"/>
                </a:solidFill>
                <a:latin typeface="Arial" panose="020B0604020202020204" pitchFamily="34" charset="0"/>
                <a:ea typeface="ＭＳ Ｐゴシック" panose="020B0600070205080204" pitchFamily="34" charset="-128"/>
              </a:rPr>
              <a:t> (2015) </a:t>
            </a:r>
            <a:r>
              <a:rPr lang="en-GB" sz="2800" i="1" dirty="0">
                <a:latin typeface="Arial" panose="020B0604020202020204" pitchFamily="34" charset="0"/>
              </a:rPr>
              <a:t>Reimagining Disability &amp; Inclusive Education. </a:t>
            </a:r>
            <a:r>
              <a:rPr lang="en-GB" sz="2800" dirty="0">
                <a:latin typeface="Arial" panose="020B0604020202020204" pitchFamily="34" charset="0"/>
              </a:rPr>
              <a:t>Available at: </a:t>
            </a:r>
            <a:r>
              <a:rPr lang="en-GB" sz="2800" dirty="0">
                <a:latin typeface="Arial" panose="020B0604020202020204" pitchFamily="34" charset="0"/>
                <a:hlinkClick r:id="rId4"/>
              </a:rPr>
              <a:t>https://www.youtube.com/watch?v=CtRY_1mZWWg</a:t>
            </a:r>
            <a:endParaRPr lang="en-GB" sz="2800" dirty="0"/>
          </a:p>
          <a:p>
            <a:endParaRPr lang="en-GB" dirty="0"/>
          </a:p>
        </p:txBody>
      </p:sp>
      <p:pic>
        <p:nvPicPr>
          <p:cNvPr id="5" name="CtRY_1mZWWg">
            <a:extLst>
              <a:ext uri="{FF2B5EF4-FFF2-40B4-BE49-F238E27FC236}">
                <a16:creationId xmlns:a16="http://schemas.microsoft.com/office/drawing/2014/main" id="{1A45CBEE-30FF-E590-7435-835EF9ACA935}"/>
              </a:ext>
            </a:extLst>
          </p:cNvPr>
          <p:cNvPicPr>
            <a:picLocks noGrp="1" noRot="1" noChangeAspect="1"/>
          </p:cNvPicPr>
          <p:nvPr>
            <p:ph sz="half" idx="2"/>
            <a:videoFile r:link="rId1"/>
          </p:nvPr>
        </p:nvPicPr>
        <p:blipFill>
          <a:blip r:embed="rId5"/>
          <a:stretch>
            <a:fillRect/>
          </a:stretch>
        </p:blipFill>
        <p:spPr>
          <a:xfrm>
            <a:off x="4648202" y="1690688"/>
            <a:ext cx="4255955" cy="3809862"/>
          </a:xfrm>
          <a:prstGeom prst="rect">
            <a:avLst/>
          </a:prstGeom>
        </p:spPr>
      </p:pic>
    </p:spTree>
    <p:extLst>
      <p:ext uri="{BB962C8B-B14F-4D97-AF65-F5344CB8AC3E}">
        <p14:creationId xmlns:p14="http://schemas.microsoft.com/office/powerpoint/2010/main" val="27345346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DA2CC-686F-4D2E-E1C4-915805E34968}"/>
              </a:ext>
            </a:extLst>
          </p:cNvPr>
          <p:cNvSpPr>
            <a:spLocks noGrp="1"/>
          </p:cNvSpPr>
          <p:nvPr>
            <p:ph type="title"/>
          </p:nvPr>
        </p:nvSpPr>
        <p:spPr/>
        <p:txBody>
          <a:bodyPr>
            <a:normAutofit fontScale="90000"/>
          </a:bodyPr>
          <a:lstStyle/>
          <a:p>
            <a:pPr algn="ctr"/>
            <a:br>
              <a:rPr lang="cy-GB" altLang="en-US" sz="4400" kern="0" dirty="0">
                <a:solidFill>
                  <a:srgbClr val="000000"/>
                </a:solidFill>
                <a:latin typeface="Arial" panose="020B0604020202020204" pitchFamily="34" charset="0"/>
                <a:ea typeface="ＭＳ Ｐゴシック" panose="020B0600070205080204" pitchFamily="34" charset="-128"/>
              </a:rPr>
            </a:br>
            <a:r>
              <a:rPr lang="en-GB" altLang="en-US" sz="4400" kern="0" dirty="0">
                <a:latin typeface="Arial" panose="020B0604020202020204" pitchFamily="34" charset="0"/>
                <a:ea typeface="ＭＳ Ｐゴシック" panose="020B0600070205080204" pitchFamily="34" charset="-128"/>
              </a:rPr>
              <a:t>Suggested reading</a:t>
            </a:r>
            <a:br>
              <a:rPr lang="en-GB" altLang="cy-GB" sz="4400" dirty="0">
                <a:solidFill>
                  <a:srgbClr val="0070C0"/>
                </a:solidFill>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38FF6A2-7B9F-32DE-2984-ACF89C4A2316}"/>
              </a:ext>
            </a:extLst>
          </p:cNvPr>
          <p:cNvSpPr>
            <a:spLocks noGrp="1"/>
          </p:cNvSpPr>
          <p:nvPr>
            <p:ph sz="half" idx="1"/>
          </p:nvPr>
        </p:nvSpPr>
        <p:spPr>
          <a:xfrm>
            <a:off x="628650" y="1825625"/>
            <a:ext cx="7543750" cy="3809862"/>
          </a:xfrm>
        </p:spPr>
        <p:txBody>
          <a:bodyPr>
            <a:normAutofit lnSpcReduction="10000"/>
          </a:bodyPr>
          <a:lstStyle/>
          <a:p>
            <a:pPr marL="0" indent="0">
              <a:buNone/>
            </a:pPr>
            <a:r>
              <a:rPr lang="en-GB" sz="2800" dirty="0">
                <a:latin typeface="Arial" panose="020B0604020202020204" pitchFamily="34" charset="0"/>
                <a:cs typeface="Arial" panose="020B0604020202020204" pitchFamily="34" charset="0"/>
              </a:rPr>
              <a:t>Ainscow, M. and Hargreaves, A. (2016) ‘Collaboration as a strategy for promoting equity in education: possibilities and barriers’, </a:t>
            </a:r>
            <a:r>
              <a:rPr lang="en-GB" sz="2800" i="1" dirty="0">
                <a:latin typeface="Arial" panose="020B0604020202020204" pitchFamily="34" charset="0"/>
                <a:cs typeface="Arial" panose="020B0604020202020204" pitchFamily="34" charset="0"/>
              </a:rPr>
              <a:t>Journal of Professional capital and community</a:t>
            </a:r>
            <a:r>
              <a:rPr lang="en-GB" sz="2800" dirty="0">
                <a:latin typeface="Arial" panose="020B0604020202020204" pitchFamily="34" charset="0"/>
                <a:cs typeface="Arial" panose="020B0604020202020204" pitchFamily="34" charset="0"/>
              </a:rPr>
              <a:t>. On-line]. Available at: </a:t>
            </a:r>
            <a:r>
              <a:rPr lang="en-GB" sz="2800" dirty="0">
                <a:latin typeface="Arial" panose="020B0604020202020204" pitchFamily="34" charset="0"/>
                <a:cs typeface="Arial" panose="020B0604020202020204" pitchFamily="34" charset="0"/>
                <a:hlinkClick r:id="rId2"/>
              </a:rPr>
              <a:t>https://www.cscjes-cronfa.co.uk/api/storage/2a6d51d2-92c2-45e3-97a8-2567619e7fb6/Ainscow-paper-for-JPCC-February-2016.pdf</a:t>
            </a:r>
            <a:r>
              <a:rPr lang="en-GB" sz="2800" dirty="0">
                <a:latin typeface="Arial" panose="020B0604020202020204" pitchFamily="34" charset="0"/>
                <a:cs typeface="Arial" panose="020B0604020202020204" pitchFamily="34" charset="0"/>
              </a:rPr>
              <a:t> [Accessed: January 5 2021].</a:t>
            </a:r>
          </a:p>
          <a:p>
            <a:endParaRPr lang="en-GB" dirty="0"/>
          </a:p>
        </p:txBody>
      </p:sp>
    </p:spTree>
    <p:extLst>
      <p:ext uri="{BB962C8B-B14F-4D97-AF65-F5344CB8AC3E}">
        <p14:creationId xmlns:p14="http://schemas.microsoft.com/office/powerpoint/2010/main" val="12077558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7A253-FE79-3F02-3071-6775EEAA3623}"/>
              </a:ext>
            </a:extLst>
          </p:cNvPr>
          <p:cNvSpPr>
            <a:spLocks noGrp="1"/>
          </p:cNvSpPr>
          <p:nvPr>
            <p:ph type="title"/>
          </p:nvPr>
        </p:nvSpPr>
        <p:spPr/>
        <p:txBody>
          <a:bodyPr>
            <a:normAutofit/>
          </a:bodyPr>
          <a:lstStyle/>
          <a:p>
            <a:pPr algn="ctr"/>
            <a:r>
              <a:rPr lang="en-GB" altLang="en-US" sz="4400" kern="0" dirty="0">
                <a:latin typeface="Arial" panose="020B0604020202020204" pitchFamily="34" charset="0"/>
                <a:ea typeface="ＭＳ Ｐゴシック" panose="020B0600070205080204" pitchFamily="34" charset="-128"/>
              </a:rPr>
              <a:t>Suggested reading</a:t>
            </a:r>
            <a:endParaRPr lang="en-GB" dirty="0"/>
          </a:p>
        </p:txBody>
      </p:sp>
      <p:sp>
        <p:nvSpPr>
          <p:cNvPr id="3" name="Content Placeholder 2">
            <a:extLst>
              <a:ext uri="{FF2B5EF4-FFF2-40B4-BE49-F238E27FC236}">
                <a16:creationId xmlns:a16="http://schemas.microsoft.com/office/drawing/2014/main" id="{493159E9-F1DE-30C6-D498-567CEEEC0E4B}"/>
              </a:ext>
            </a:extLst>
          </p:cNvPr>
          <p:cNvSpPr>
            <a:spLocks noGrp="1"/>
          </p:cNvSpPr>
          <p:nvPr>
            <p:ph sz="half" idx="1"/>
          </p:nvPr>
        </p:nvSpPr>
        <p:spPr>
          <a:xfrm>
            <a:off x="628650" y="1825625"/>
            <a:ext cx="7687766" cy="3809862"/>
          </a:xfrm>
        </p:spPr>
        <p:txBody>
          <a:bodyPr>
            <a:normAutofit fontScale="92500"/>
          </a:bodyPr>
          <a:lstStyle/>
          <a:p>
            <a:pPr marL="0" indent="0">
              <a:buNone/>
            </a:pPr>
            <a:r>
              <a:rPr lang="en-GB" sz="2800" dirty="0">
                <a:latin typeface="Arial" panose="020B0604020202020204" pitchFamily="34" charset="0"/>
                <a:cs typeface="Arial" panose="020B0604020202020204" pitchFamily="34" charset="0"/>
              </a:rPr>
              <a:t>Lamport, M.A., Graves, L. and Ward, A. (2012) ‘Special needs students in inclusive classrooms: The impact of social interaction on educational outcomes for learners with emotional and </a:t>
            </a:r>
            <a:r>
              <a:rPr lang="en-GB" sz="2800" dirty="0" err="1">
                <a:latin typeface="Arial" panose="020B0604020202020204" pitchFamily="34" charset="0"/>
                <a:cs typeface="Arial" panose="020B0604020202020204" pitchFamily="34" charset="0"/>
              </a:rPr>
              <a:t>behavioral</a:t>
            </a:r>
            <a:r>
              <a:rPr lang="en-GB" sz="2800" dirty="0">
                <a:latin typeface="Arial" panose="020B0604020202020204" pitchFamily="34" charset="0"/>
                <a:cs typeface="Arial" panose="020B0604020202020204" pitchFamily="34" charset="0"/>
              </a:rPr>
              <a:t> disabilities’,  </a:t>
            </a:r>
            <a:r>
              <a:rPr lang="en-GB" sz="2800" i="1" dirty="0">
                <a:latin typeface="Arial" panose="020B0604020202020204" pitchFamily="34" charset="0"/>
                <a:cs typeface="Arial" panose="020B0604020202020204" pitchFamily="34" charset="0"/>
              </a:rPr>
              <a:t>European Journal of Business and Social Sciences</a:t>
            </a:r>
            <a:r>
              <a:rPr lang="en-GB" sz="2800" dirty="0">
                <a:latin typeface="Arial" panose="020B0604020202020204" pitchFamily="34" charset="0"/>
                <a:cs typeface="Arial" panose="020B0604020202020204" pitchFamily="34" charset="0"/>
              </a:rPr>
              <a:t>, </a:t>
            </a:r>
            <a:r>
              <a:rPr lang="en-GB" sz="2800" i="1" dirty="0">
                <a:latin typeface="Arial" panose="020B0604020202020204" pitchFamily="34" charset="0"/>
                <a:cs typeface="Arial" panose="020B0604020202020204" pitchFamily="34" charset="0"/>
              </a:rPr>
              <a:t>1</a:t>
            </a:r>
            <a:r>
              <a:rPr lang="en-GB" sz="2800" dirty="0">
                <a:latin typeface="Arial" panose="020B0604020202020204" pitchFamily="34" charset="0"/>
                <a:cs typeface="Arial" panose="020B0604020202020204" pitchFamily="34" charset="0"/>
              </a:rPr>
              <a:t>(5), pp.54-69. [On-line]. Available at: </a:t>
            </a:r>
            <a:r>
              <a:rPr lang="en-GB" sz="2800" dirty="0">
                <a:latin typeface="Arial" panose="020B0604020202020204" pitchFamily="34" charset="0"/>
                <a:cs typeface="Arial" panose="020B0604020202020204" pitchFamily="34" charset="0"/>
                <a:hlinkClick r:id="rId2"/>
              </a:rPr>
              <a:t>https://d1wqtxts1xzle7.cloudfront.net/33119303/EJBSS-12-1134-_Special_Needs_Students.pdf</a:t>
            </a:r>
            <a:r>
              <a:rPr lang="en-GB" sz="2800" dirty="0">
                <a:latin typeface="Arial" panose="020B0604020202020204" pitchFamily="34" charset="0"/>
                <a:cs typeface="Arial" panose="020B0604020202020204" pitchFamily="34" charset="0"/>
              </a:rPr>
              <a:t> [Accessed: January 5 2021].</a:t>
            </a:r>
          </a:p>
          <a:p>
            <a:endParaRPr lang="en-GB" dirty="0"/>
          </a:p>
        </p:txBody>
      </p:sp>
    </p:spTree>
    <p:extLst>
      <p:ext uri="{BB962C8B-B14F-4D97-AF65-F5344CB8AC3E}">
        <p14:creationId xmlns:p14="http://schemas.microsoft.com/office/powerpoint/2010/main" val="311117706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713A1-DDEA-A694-2475-C04E67CCA144}"/>
              </a:ext>
            </a:extLst>
          </p:cNvPr>
          <p:cNvSpPr>
            <a:spLocks noGrp="1"/>
          </p:cNvSpPr>
          <p:nvPr>
            <p:ph type="title"/>
          </p:nvPr>
        </p:nvSpPr>
        <p:spPr/>
        <p:txBody>
          <a:bodyPr>
            <a:noAutofit/>
          </a:bodyPr>
          <a:lstStyle/>
          <a:p>
            <a:pPr algn="ctr"/>
            <a:r>
              <a:rPr lang="en-GB" sz="3600" dirty="0">
                <a:latin typeface="Arial" panose="020B0604020202020204" pitchFamily="34" charset="0"/>
              </a:rPr>
              <a:t>Mainstream vs Specialist provision</a:t>
            </a:r>
            <a:endParaRPr lang="en-GB" sz="3600" dirty="0"/>
          </a:p>
        </p:txBody>
      </p:sp>
      <p:sp>
        <p:nvSpPr>
          <p:cNvPr id="4" name="Content Placeholder 3">
            <a:extLst>
              <a:ext uri="{FF2B5EF4-FFF2-40B4-BE49-F238E27FC236}">
                <a16:creationId xmlns:a16="http://schemas.microsoft.com/office/drawing/2014/main" id="{E1F9A6B5-974B-8661-DB19-8F8D6A4FC26F}"/>
              </a:ext>
            </a:extLst>
          </p:cNvPr>
          <p:cNvSpPr>
            <a:spLocks noGrp="1"/>
          </p:cNvSpPr>
          <p:nvPr>
            <p:ph sz="half" idx="2"/>
          </p:nvPr>
        </p:nvSpPr>
        <p:spPr>
          <a:xfrm>
            <a:off x="628650" y="1825625"/>
            <a:ext cx="7886700" cy="3809862"/>
          </a:xfrm>
        </p:spPr>
        <p:txBody>
          <a:bodyPr/>
          <a:lstStyle/>
          <a:p>
            <a:r>
              <a:rPr lang="en-GB" dirty="0">
                <a:latin typeface="Arial" panose="020B0604020202020204" pitchFamily="34" charset="0"/>
              </a:rPr>
              <a:t>In pairs/small groups, discuss the advantages and disadvantages of both types of provision.</a:t>
            </a:r>
          </a:p>
          <a:p>
            <a:pPr marL="0" indent="0">
              <a:buNone/>
            </a:pPr>
            <a:endParaRPr lang="en-GB" dirty="0"/>
          </a:p>
        </p:txBody>
      </p:sp>
    </p:spTree>
    <p:extLst>
      <p:ext uri="{BB962C8B-B14F-4D97-AF65-F5344CB8AC3E}">
        <p14:creationId xmlns:p14="http://schemas.microsoft.com/office/powerpoint/2010/main" val="21657468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F3F79-5DB3-4C71-9D4B-7FA7815EEAE3}"/>
              </a:ext>
            </a:extLst>
          </p:cNvPr>
          <p:cNvSpPr>
            <a:spLocks noGrp="1"/>
          </p:cNvSpPr>
          <p:nvPr>
            <p:ph type="title"/>
          </p:nvPr>
        </p:nvSpPr>
        <p:spPr/>
        <p:txBody>
          <a:bodyPr/>
          <a:lstStyle/>
          <a:p>
            <a:pPr algn="ctr"/>
            <a:r>
              <a:rPr lang="en-GB" sz="4400" dirty="0">
                <a:latin typeface="Arial" panose="020B0604020202020204" pitchFamily="34" charset="0"/>
              </a:rPr>
              <a:t>Read the article…</a:t>
            </a:r>
            <a:endParaRPr lang="en-GB" dirty="0"/>
          </a:p>
        </p:txBody>
      </p:sp>
      <p:sp>
        <p:nvSpPr>
          <p:cNvPr id="3" name="Content Placeholder 2">
            <a:extLst>
              <a:ext uri="{FF2B5EF4-FFF2-40B4-BE49-F238E27FC236}">
                <a16:creationId xmlns:a16="http://schemas.microsoft.com/office/drawing/2014/main" id="{2B7E24DE-A248-10DE-C3B9-BCAF0DD7C9EC}"/>
              </a:ext>
            </a:extLst>
          </p:cNvPr>
          <p:cNvSpPr>
            <a:spLocks noGrp="1"/>
          </p:cNvSpPr>
          <p:nvPr>
            <p:ph sz="half" idx="1"/>
          </p:nvPr>
        </p:nvSpPr>
        <p:spPr>
          <a:xfrm>
            <a:off x="628650" y="1825625"/>
            <a:ext cx="7759774" cy="3809862"/>
          </a:xfrm>
        </p:spPr>
        <p:txBody>
          <a:bodyPr/>
          <a:lstStyle/>
          <a:p>
            <a:pPr marL="0" indent="0">
              <a:buNone/>
            </a:pPr>
            <a:r>
              <a:rPr lang="en-GB" dirty="0">
                <a:latin typeface="Arial" panose="020B0604020202020204" pitchFamily="34" charset="0"/>
                <a:cs typeface="Arial" panose="020B0604020202020204" pitchFamily="34" charset="0"/>
              </a:rPr>
              <a:t>Saner, E. (2011) </a:t>
            </a:r>
            <a:r>
              <a:rPr lang="en-GB" i="1" dirty="0">
                <a:latin typeface="Arial" panose="020B0604020202020204" pitchFamily="34" charset="0"/>
                <a:cs typeface="Arial" panose="020B0604020202020204" pitchFamily="34" charset="0"/>
              </a:rPr>
              <a:t>TV presenter </a:t>
            </a:r>
            <a:r>
              <a:rPr lang="en-GB" i="1" dirty="0" err="1">
                <a:latin typeface="Arial" panose="020B0604020202020204" pitchFamily="34" charset="0"/>
                <a:cs typeface="Arial" panose="020B0604020202020204" pitchFamily="34" charset="0"/>
              </a:rPr>
              <a:t>Cerrie</a:t>
            </a:r>
            <a:r>
              <a:rPr lang="en-GB" i="1" dirty="0">
                <a:latin typeface="Arial" panose="020B0604020202020204" pitchFamily="34" charset="0"/>
                <a:cs typeface="Arial" panose="020B0604020202020204" pitchFamily="34" charset="0"/>
              </a:rPr>
              <a:t> Burnell: 'I don't care if you are offended‘.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2"/>
              </a:rPr>
              <a:t>https://www.theguardian.com/society/2011/feb/21/tv-presenter-cerrie-burnell</a:t>
            </a:r>
            <a:r>
              <a:rPr lang="en-GB" dirty="0">
                <a:latin typeface="Arial" panose="020B0604020202020204" pitchFamily="34" charset="0"/>
                <a:cs typeface="Arial" panose="020B0604020202020204" pitchFamily="34" charset="0"/>
              </a:rPr>
              <a:t> [Accessed: January 5 2021].</a:t>
            </a:r>
          </a:p>
          <a:p>
            <a:endParaRPr lang="en-GB" dirty="0"/>
          </a:p>
        </p:txBody>
      </p:sp>
    </p:spTree>
    <p:extLst>
      <p:ext uri="{BB962C8B-B14F-4D97-AF65-F5344CB8AC3E}">
        <p14:creationId xmlns:p14="http://schemas.microsoft.com/office/powerpoint/2010/main" val="310058699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86D89-5875-A16A-1918-1499FF93FDEE}"/>
              </a:ext>
            </a:extLst>
          </p:cNvPr>
          <p:cNvSpPr>
            <a:spLocks noGrp="1"/>
          </p:cNvSpPr>
          <p:nvPr>
            <p:ph type="title"/>
          </p:nvPr>
        </p:nvSpPr>
        <p:spPr/>
        <p:txBody>
          <a:bodyPr/>
          <a:lstStyle/>
          <a:p>
            <a:pPr algn="ctr"/>
            <a:r>
              <a:rPr lang="en-GB" altLang="en-US" sz="4400" kern="0" dirty="0">
                <a:latin typeface="Arial" panose="020B0604020202020204" pitchFamily="34" charset="0"/>
                <a:ea typeface="ＭＳ Ｐゴシック" panose="020B0600070205080204" pitchFamily="34" charset="-128"/>
              </a:rPr>
              <a:t>References</a:t>
            </a:r>
            <a:endParaRPr lang="en-GB" dirty="0"/>
          </a:p>
        </p:txBody>
      </p:sp>
      <p:sp>
        <p:nvSpPr>
          <p:cNvPr id="3" name="Content Placeholder 2">
            <a:extLst>
              <a:ext uri="{FF2B5EF4-FFF2-40B4-BE49-F238E27FC236}">
                <a16:creationId xmlns:a16="http://schemas.microsoft.com/office/drawing/2014/main" id="{80ED16DD-2CCB-7AAF-2815-8E7B63CE3077}"/>
              </a:ext>
            </a:extLst>
          </p:cNvPr>
          <p:cNvSpPr>
            <a:spLocks noGrp="1"/>
          </p:cNvSpPr>
          <p:nvPr>
            <p:ph sz="half" idx="1"/>
          </p:nvPr>
        </p:nvSpPr>
        <p:spPr>
          <a:xfrm>
            <a:off x="628650" y="1825625"/>
            <a:ext cx="7687766" cy="3809862"/>
          </a:xfrm>
        </p:spPr>
        <p:txBody>
          <a:bodyPr>
            <a:normAutofit fontScale="77500" lnSpcReduction="20000"/>
          </a:bodyPr>
          <a:lstStyle/>
          <a:p>
            <a:pPr marL="0" indent="0">
              <a:buNone/>
            </a:pPr>
            <a:r>
              <a:rPr lang="en-GB" sz="2800" dirty="0">
                <a:latin typeface="Arial" panose="020B0604020202020204" pitchFamily="34" charset="0"/>
                <a:cs typeface="Arial" panose="020B0604020202020204" pitchFamily="34" charset="0"/>
              </a:rPr>
              <a:t>Centre for Studies on Inclusive Education (2018) </a:t>
            </a:r>
            <a:r>
              <a:rPr lang="en-GB" sz="2800" i="1" dirty="0">
                <a:latin typeface="Arial" panose="020B0604020202020204" pitchFamily="34" charset="0"/>
                <a:cs typeface="Arial" panose="020B0604020202020204" pitchFamily="34" charset="0"/>
              </a:rPr>
              <a:t>The UNESCO Salamanca Statement. </a:t>
            </a:r>
            <a:r>
              <a:rPr lang="en-GB" sz="2800" dirty="0">
                <a:latin typeface="Arial" panose="020B0604020202020204" pitchFamily="34" charset="0"/>
                <a:cs typeface="Arial" panose="020B0604020202020204" pitchFamily="34" charset="0"/>
              </a:rPr>
              <a:t>Available at: </a:t>
            </a:r>
            <a:r>
              <a:rPr lang="en-GB" sz="2800" dirty="0">
                <a:latin typeface="Arial" panose="020B0604020202020204" pitchFamily="34" charset="0"/>
                <a:cs typeface="Arial" panose="020B0604020202020204" pitchFamily="34" charset="0"/>
                <a:hlinkClick r:id="rId2"/>
              </a:rPr>
              <a:t>http://www.csie.org.uk/inclusion/unesco-salamanca.shtml</a:t>
            </a:r>
            <a:r>
              <a:rPr lang="en-GB" sz="2800" dirty="0">
                <a:latin typeface="Arial" panose="020B0604020202020204" pitchFamily="34" charset="0"/>
                <a:cs typeface="Arial" panose="020B0604020202020204" pitchFamily="34" charset="0"/>
              </a:rPr>
              <a:t> [Accessed: November 28 2018].</a:t>
            </a:r>
          </a:p>
          <a:p>
            <a:pPr marL="0" indent="0">
              <a:buNone/>
            </a:pPr>
            <a:r>
              <a:rPr lang="en-GB" sz="2800" dirty="0">
                <a:latin typeface="Arial" panose="020B0604020202020204" pitchFamily="34" charset="0"/>
                <a:cs typeface="Arial" panose="020B0604020202020204" pitchFamily="34" charset="0"/>
              </a:rPr>
              <a:t>Citizen’s Advice (2021) </a:t>
            </a:r>
            <a:r>
              <a:rPr lang="en-GB" sz="2800" i="1" dirty="0">
                <a:solidFill>
                  <a:srgbClr val="161616"/>
                </a:solidFill>
                <a:effectLst/>
                <a:latin typeface="Arial" panose="020B0604020202020204" pitchFamily="34" charset="0"/>
                <a:cs typeface="Arial" panose="020B0604020202020204" pitchFamily="34" charset="0"/>
              </a:rPr>
              <a:t>Disability discrimination in schools. </a:t>
            </a:r>
            <a:r>
              <a:rPr lang="en-GB" sz="2800" dirty="0">
                <a:solidFill>
                  <a:srgbClr val="161616"/>
                </a:solidFill>
                <a:effectLst/>
                <a:latin typeface="Arial" panose="020B0604020202020204" pitchFamily="34" charset="0"/>
                <a:cs typeface="Arial" panose="020B0604020202020204" pitchFamily="34" charset="0"/>
              </a:rPr>
              <a:t>Available at: </a:t>
            </a:r>
            <a:r>
              <a:rPr lang="en-GB" sz="2800" dirty="0">
                <a:solidFill>
                  <a:srgbClr val="161616"/>
                </a:solidFill>
                <a:effectLst/>
                <a:latin typeface="Arial" panose="020B0604020202020204" pitchFamily="34" charset="0"/>
                <a:cs typeface="Arial" panose="020B0604020202020204" pitchFamily="34" charset="0"/>
                <a:hlinkClick r:id="rId3"/>
              </a:rPr>
              <a:t>https://www.citizensadvice.org.uk/wales/family/education/disability-discrimination-in-schools/</a:t>
            </a:r>
            <a:r>
              <a:rPr lang="en-GB" sz="2800" dirty="0">
                <a:solidFill>
                  <a:srgbClr val="161616"/>
                </a:solidFill>
                <a:effectLst/>
                <a:latin typeface="Arial" panose="020B0604020202020204" pitchFamily="34" charset="0"/>
                <a:cs typeface="Arial" panose="020B0604020202020204" pitchFamily="34" charset="0"/>
              </a:rPr>
              <a:t> [Accessed: November 23 2021].</a:t>
            </a:r>
            <a:endParaRPr lang="en-GB" sz="2800" i="1" dirty="0">
              <a:solidFill>
                <a:srgbClr val="161616"/>
              </a:solidFill>
              <a:effectLst/>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Crutchley, R. (ed.) (2018) </a:t>
            </a:r>
            <a:r>
              <a:rPr lang="en-GB" sz="2800" i="1" dirty="0">
                <a:latin typeface="Arial" panose="020B0604020202020204" pitchFamily="34" charset="0"/>
                <a:cs typeface="Arial" panose="020B0604020202020204" pitchFamily="34" charset="0"/>
              </a:rPr>
              <a:t>Special Needs in the Early Years: Partnership and Participation. </a:t>
            </a:r>
            <a:r>
              <a:rPr lang="en-GB" sz="2800" dirty="0">
                <a:latin typeface="Arial" panose="020B0604020202020204" pitchFamily="34" charset="0"/>
                <a:cs typeface="Arial" panose="020B0604020202020204" pitchFamily="34" charset="0"/>
              </a:rPr>
              <a:t>London: Sage Publications Ltd.</a:t>
            </a:r>
          </a:p>
          <a:p>
            <a:pPr marL="0" indent="0">
              <a:buNone/>
            </a:pPr>
            <a:r>
              <a:rPr lang="en-GB" sz="2800" dirty="0">
                <a:latin typeface="Arial" panose="020B0604020202020204" pitchFamily="34" charset="0"/>
                <a:cs typeface="Arial" panose="020B0604020202020204" pitchFamily="34" charset="0"/>
              </a:rPr>
              <a:t>Devarakonda, C. (2013) </a:t>
            </a:r>
            <a:r>
              <a:rPr lang="en-GB" sz="2800" i="1" dirty="0">
                <a:latin typeface="Arial" panose="020B0604020202020204" pitchFamily="34" charset="0"/>
                <a:cs typeface="Arial" panose="020B0604020202020204" pitchFamily="34" charset="0"/>
              </a:rPr>
              <a:t>Diversity and Inclusion in Early Childhood: An Introduction. </a:t>
            </a:r>
            <a:r>
              <a:rPr lang="en-GB" sz="2800" dirty="0">
                <a:latin typeface="Arial" panose="020B0604020202020204" pitchFamily="34" charset="0"/>
                <a:cs typeface="Arial" panose="020B0604020202020204" pitchFamily="34" charset="0"/>
              </a:rPr>
              <a:t>London: Sage Publications Ltd.</a:t>
            </a:r>
          </a:p>
          <a:p>
            <a:endParaRPr lang="en-GB" dirty="0"/>
          </a:p>
        </p:txBody>
      </p:sp>
    </p:spTree>
    <p:extLst>
      <p:ext uri="{BB962C8B-B14F-4D97-AF65-F5344CB8AC3E}">
        <p14:creationId xmlns:p14="http://schemas.microsoft.com/office/powerpoint/2010/main" val="199049137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0165D-D1D8-86DF-72B0-233E49ED322E}"/>
              </a:ext>
            </a:extLst>
          </p:cNvPr>
          <p:cNvSpPr>
            <a:spLocks noGrp="1"/>
          </p:cNvSpPr>
          <p:nvPr>
            <p:ph type="title"/>
          </p:nvPr>
        </p:nvSpPr>
        <p:spPr/>
        <p:txBody>
          <a:bodyPr/>
          <a:lstStyle/>
          <a:p>
            <a:pPr algn="ctr"/>
            <a:r>
              <a:rPr lang="en-GB" altLang="en-US" sz="4400" kern="0" dirty="0">
                <a:latin typeface="Arial" panose="020B0604020202020204" pitchFamily="34" charset="0"/>
                <a:ea typeface="ＭＳ Ｐゴシック" panose="020B0600070205080204" pitchFamily="34" charset="-128"/>
              </a:rPr>
              <a:t>References</a:t>
            </a:r>
            <a:endParaRPr lang="en-GB" dirty="0"/>
          </a:p>
        </p:txBody>
      </p:sp>
      <p:sp>
        <p:nvSpPr>
          <p:cNvPr id="3" name="Content Placeholder 2">
            <a:extLst>
              <a:ext uri="{FF2B5EF4-FFF2-40B4-BE49-F238E27FC236}">
                <a16:creationId xmlns:a16="http://schemas.microsoft.com/office/drawing/2014/main" id="{D48AF84A-F810-A219-167B-5525FF03186C}"/>
              </a:ext>
            </a:extLst>
          </p:cNvPr>
          <p:cNvSpPr>
            <a:spLocks noGrp="1"/>
          </p:cNvSpPr>
          <p:nvPr>
            <p:ph sz="half" idx="1"/>
          </p:nvPr>
        </p:nvSpPr>
        <p:spPr>
          <a:xfrm>
            <a:off x="628650" y="1825625"/>
            <a:ext cx="7886700" cy="3809862"/>
          </a:xfrm>
        </p:spPr>
        <p:txBody>
          <a:bodyPr>
            <a:normAutofit fontScale="70000" lnSpcReduction="20000"/>
          </a:bodyPr>
          <a:lstStyle/>
          <a:p>
            <a:pPr marL="0" indent="0">
              <a:buNone/>
            </a:pPr>
            <a:r>
              <a:rPr lang="en-GB" sz="2800" dirty="0">
                <a:latin typeface="Arial" panose="020B0604020202020204" pitchFamily="34" charset="0"/>
                <a:cs typeface="Arial" panose="020B0604020202020204" pitchFamily="34" charset="0"/>
              </a:rPr>
              <a:t>Douglas, G. </a:t>
            </a:r>
            <a:r>
              <a:rPr lang="en-GB" sz="2800" i="1" dirty="0">
                <a:latin typeface="Arial" panose="020B0604020202020204" pitchFamily="34" charset="0"/>
                <a:cs typeface="Arial" panose="020B0604020202020204" pitchFamily="34" charset="0"/>
              </a:rPr>
              <a:t>et al. </a:t>
            </a:r>
            <a:r>
              <a:rPr lang="en-GB" sz="2800" dirty="0">
                <a:latin typeface="Arial" panose="020B0604020202020204" pitchFamily="34" charset="0"/>
                <a:cs typeface="Arial" panose="020B0604020202020204" pitchFamily="34" charset="0"/>
              </a:rPr>
              <a:t>(2015) ‘Including Pupils with Special Educational Needs and Disability in National Assessment: Comparison of Three Country Case Studies through an Inclusive Assessment Framework’, </a:t>
            </a:r>
            <a:r>
              <a:rPr lang="en-GB" sz="2800" i="1" dirty="0">
                <a:latin typeface="Arial" panose="020B0604020202020204" pitchFamily="34" charset="0"/>
                <a:cs typeface="Arial" panose="020B0604020202020204" pitchFamily="34" charset="0"/>
              </a:rPr>
              <a:t>International Journal of Disability, Development and</a:t>
            </a:r>
          </a:p>
          <a:p>
            <a:pPr marL="0" indent="0">
              <a:buNone/>
            </a:pPr>
            <a:r>
              <a:rPr lang="en-GB" sz="2800" i="1" dirty="0">
                <a:latin typeface="Arial" panose="020B0604020202020204" pitchFamily="34" charset="0"/>
                <a:cs typeface="Arial" panose="020B0604020202020204" pitchFamily="34" charset="0"/>
              </a:rPr>
              <a:t>Education. </a:t>
            </a:r>
            <a:r>
              <a:rPr lang="en-GB" sz="2800" dirty="0">
                <a:latin typeface="Arial" panose="020B0604020202020204" pitchFamily="34" charset="0"/>
                <a:cs typeface="Arial" panose="020B0604020202020204" pitchFamily="34" charset="0"/>
              </a:rPr>
              <a:t>Available at: </a:t>
            </a:r>
            <a:r>
              <a:rPr lang="en-GB" sz="2800" dirty="0">
                <a:latin typeface="Arial" panose="020B0604020202020204" pitchFamily="34" charset="0"/>
                <a:cs typeface="Arial" panose="020B0604020202020204" pitchFamily="34" charset="0"/>
                <a:hlinkClick r:id="rId2"/>
              </a:rPr>
              <a:t>Including Pupils with Special Educational Needs and Disability in National Assessment: Comparison of Three Country Case Studies through an Inclusive Assessment Framework (dcu.ie)</a:t>
            </a:r>
            <a:r>
              <a:rPr lang="en-GB" sz="2800" dirty="0">
                <a:latin typeface="Arial" panose="020B0604020202020204" pitchFamily="34" charset="0"/>
                <a:cs typeface="Arial" panose="020B0604020202020204" pitchFamily="34" charset="0"/>
              </a:rPr>
              <a:t> [Accessed: November 23 2021].</a:t>
            </a:r>
          </a:p>
          <a:p>
            <a:pPr marL="0" indent="0">
              <a:buNone/>
            </a:pPr>
            <a:r>
              <a:rPr lang="en-GB" sz="2800" dirty="0">
                <a:latin typeface="Arial" panose="020B0604020202020204" pitchFamily="34" charset="0"/>
                <a:cs typeface="Arial" panose="020B0604020202020204" pitchFamily="34" charset="0"/>
              </a:rPr>
              <a:t>Equality and Human Rights Commission (2018) </a:t>
            </a:r>
            <a:r>
              <a:rPr lang="en-GB" sz="2800" i="1" dirty="0">
                <a:latin typeface="Arial" panose="020B0604020202020204" pitchFamily="34" charset="0"/>
                <a:cs typeface="Arial" panose="020B0604020202020204" pitchFamily="34" charset="0"/>
              </a:rPr>
              <a:t>What is discrimination? </a:t>
            </a:r>
            <a:r>
              <a:rPr lang="en-GB" sz="2800" dirty="0">
                <a:latin typeface="Arial" panose="020B0604020202020204" pitchFamily="34" charset="0"/>
                <a:cs typeface="Arial" panose="020B0604020202020204" pitchFamily="34" charset="0"/>
              </a:rPr>
              <a:t>Available at: </a:t>
            </a:r>
            <a:r>
              <a:rPr lang="en-GB" sz="2800" dirty="0">
                <a:latin typeface="Arial" panose="020B0604020202020204" pitchFamily="34" charset="0"/>
                <a:cs typeface="Arial" panose="020B0604020202020204" pitchFamily="34" charset="0"/>
                <a:hlinkClick r:id="rId3"/>
              </a:rPr>
              <a:t>https://www.equalityhumanrights.com/en/advice-and-guidance/what-discrimination</a:t>
            </a:r>
            <a:r>
              <a:rPr lang="en-GB" sz="2800" dirty="0">
                <a:latin typeface="Arial" panose="020B0604020202020204" pitchFamily="34" charset="0"/>
                <a:cs typeface="Arial" panose="020B0604020202020204" pitchFamily="34" charset="0"/>
              </a:rPr>
              <a:t> [Accessed: November 28 2018].</a:t>
            </a:r>
          </a:p>
          <a:p>
            <a:pPr marL="0" indent="0">
              <a:buNone/>
            </a:pPr>
            <a:r>
              <a:rPr lang="en-GB" sz="2800" dirty="0">
                <a:latin typeface="Arial" panose="020B0604020202020204" pitchFamily="34" charset="0"/>
                <a:cs typeface="Arial" panose="020B0604020202020204" pitchFamily="34" charset="0"/>
              </a:rPr>
              <a:t>Hameed, A. </a:t>
            </a:r>
            <a:r>
              <a:rPr lang="en-GB" sz="2800" i="1" dirty="0">
                <a:latin typeface="Arial" panose="020B0604020202020204" pitchFamily="34" charset="0"/>
                <a:cs typeface="Arial" panose="020B0604020202020204" pitchFamily="34" charset="0"/>
              </a:rPr>
              <a:t>et al</a:t>
            </a:r>
            <a:r>
              <a:rPr lang="en-GB" sz="2800" dirty="0">
                <a:latin typeface="Arial" panose="020B0604020202020204" pitchFamily="34" charset="0"/>
                <a:cs typeface="Arial" panose="020B0604020202020204" pitchFamily="34" charset="0"/>
              </a:rPr>
              <a:t>. (2020) ‘Discerns of Special Education Teachers about Access and Equity in Schools’, </a:t>
            </a:r>
            <a:r>
              <a:rPr lang="en-GB" sz="2800" i="1" dirty="0">
                <a:latin typeface="Arial" panose="020B0604020202020204" pitchFamily="34" charset="0"/>
                <a:cs typeface="Arial" panose="020B0604020202020204" pitchFamily="34" charset="0"/>
              </a:rPr>
              <a:t>Journal of Educational Research </a:t>
            </a:r>
            <a:r>
              <a:rPr lang="en-GB" sz="2800" dirty="0">
                <a:latin typeface="Arial" panose="020B0604020202020204" pitchFamily="34" charset="0"/>
                <a:cs typeface="Arial" panose="020B0604020202020204" pitchFamily="34" charset="0"/>
              </a:rPr>
              <a:t>(1027-9776), 23(2).</a:t>
            </a:r>
          </a:p>
          <a:p>
            <a:endParaRPr lang="en-GB" dirty="0"/>
          </a:p>
        </p:txBody>
      </p:sp>
    </p:spTree>
    <p:extLst>
      <p:ext uri="{BB962C8B-B14F-4D97-AF65-F5344CB8AC3E}">
        <p14:creationId xmlns:p14="http://schemas.microsoft.com/office/powerpoint/2010/main" val="103380197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D6683-6C7C-7A7B-2759-6C7A789A8FC2}"/>
              </a:ext>
            </a:extLst>
          </p:cNvPr>
          <p:cNvSpPr>
            <a:spLocks noGrp="1"/>
          </p:cNvSpPr>
          <p:nvPr>
            <p:ph type="title"/>
          </p:nvPr>
        </p:nvSpPr>
        <p:spPr/>
        <p:txBody>
          <a:bodyPr/>
          <a:lstStyle/>
          <a:p>
            <a:pPr algn="ctr"/>
            <a:r>
              <a:rPr lang="en-GB" altLang="en-US" sz="4400" kern="0" dirty="0">
                <a:latin typeface="Arial" panose="020B0604020202020204" pitchFamily="34" charset="0"/>
                <a:ea typeface="ＭＳ Ｐゴシック" panose="020B0600070205080204" pitchFamily="34" charset="-128"/>
              </a:rPr>
              <a:t>References</a:t>
            </a:r>
            <a:endParaRPr lang="en-GB" dirty="0"/>
          </a:p>
        </p:txBody>
      </p:sp>
      <p:sp>
        <p:nvSpPr>
          <p:cNvPr id="3" name="Content Placeholder 2">
            <a:extLst>
              <a:ext uri="{FF2B5EF4-FFF2-40B4-BE49-F238E27FC236}">
                <a16:creationId xmlns:a16="http://schemas.microsoft.com/office/drawing/2014/main" id="{FB4862A9-1BFF-240A-A340-5F8B2E823741}"/>
              </a:ext>
            </a:extLst>
          </p:cNvPr>
          <p:cNvSpPr>
            <a:spLocks noGrp="1"/>
          </p:cNvSpPr>
          <p:nvPr>
            <p:ph sz="half" idx="1"/>
          </p:nvPr>
        </p:nvSpPr>
        <p:spPr>
          <a:xfrm>
            <a:off x="628650" y="1825625"/>
            <a:ext cx="8047806" cy="3809862"/>
          </a:xfrm>
        </p:spPr>
        <p:txBody>
          <a:bodyPr>
            <a:normAutofit fontScale="77500" lnSpcReduction="20000"/>
          </a:bodyPr>
          <a:lstStyle/>
          <a:p>
            <a:pPr marL="0" indent="0">
              <a:buNone/>
            </a:pPr>
            <a:r>
              <a:rPr lang="en-GB" sz="2800" dirty="0">
                <a:latin typeface="Arial" panose="020B0604020202020204" pitchFamily="34" charset="0"/>
                <a:cs typeface="Arial" panose="020B0604020202020204" pitchFamily="34" charset="0"/>
              </a:rPr>
              <a:t>Lowell,</a:t>
            </a:r>
            <a:r>
              <a:rPr lang="en-GB" sz="2800" b="0" i="0" dirty="0">
                <a:solidFill>
                  <a:srgbClr val="222222"/>
                </a:solidFill>
                <a:effectLst/>
                <a:latin typeface="Arial" panose="020B0604020202020204" pitchFamily="34" charset="0"/>
                <a:cs typeface="Arial" panose="020B0604020202020204" pitchFamily="34" charset="0"/>
              </a:rPr>
              <a:t> V.L. and Morris Jr, J.M. (2019</a:t>
            </a:r>
            <a:r>
              <a:rPr lang="en-GB" sz="2800" dirty="0">
                <a:solidFill>
                  <a:srgbClr val="222222"/>
                </a:solidFill>
                <a:latin typeface="Arial" panose="020B0604020202020204" pitchFamily="34" charset="0"/>
                <a:cs typeface="Arial" panose="020B0604020202020204" pitchFamily="34" charset="0"/>
              </a:rPr>
              <a:t>) ‘</a:t>
            </a:r>
            <a:r>
              <a:rPr lang="en-GB" sz="2800" b="0" i="0" dirty="0">
                <a:solidFill>
                  <a:srgbClr val="222222"/>
                </a:solidFill>
                <a:effectLst/>
                <a:latin typeface="Arial" panose="020B0604020202020204" pitchFamily="34" charset="0"/>
                <a:cs typeface="Arial" panose="020B0604020202020204" pitchFamily="34" charset="0"/>
              </a:rPr>
              <a:t>Multigenerational classrooms in higher education: equity and learning with technology’, </a:t>
            </a:r>
            <a:r>
              <a:rPr lang="en-GB" sz="2800" b="0" i="1" dirty="0">
                <a:solidFill>
                  <a:srgbClr val="222222"/>
                </a:solidFill>
                <a:effectLst/>
                <a:latin typeface="Arial" panose="020B0604020202020204" pitchFamily="34" charset="0"/>
                <a:cs typeface="Arial" panose="020B0604020202020204" pitchFamily="34" charset="0"/>
              </a:rPr>
              <a:t>The International Journal of Information and Learning Technology</a:t>
            </a:r>
            <a:r>
              <a:rPr lang="en-GB" sz="2800" b="0" i="0" dirty="0">
                <a:solidFill>
                  <a:srgbClr val="222222"/>
                </a:solidFill>
                <a:effectLst/>
                <a:latin typeface="Arial" panose="020B0604020202020204" pitchFamily="34" charset="0"/>
                <a:cs typeface="Arial" panose="020B0604020202020204" pitchFamily="34" charset="0"/>
              </a:rPr>
              <a:t>, </a:t>
            </a:r>
            <a:r>
              <a:rPr lang="en-GB" sz="2800" b="0" i="1" dirty="0">
                <a:solidFill>
                  <a:srgbClr val="222222"/>
                </a:solidFill>
                <a:effectLst/>
                <a:latin typeface="Arial" panose="020B0604020202020204" pitchFamily="34" charset="0"/>
                <a:cs typeface="Arial" panose="020B0604020202020204" pitchFamily="34" charset="0"/>
              </a:rPr>
              <a:t>36</a:t>
            </a:r>
            <a:r>
              <a:rPr lang="en-GB" sz="2800" b="0" i="0" dirty="0">
                <a:solidFill>
                  <a:srgbClr val="222222"/>
                </a:solidFill>
                <a:effectLst/>
                <a:latin typeface="Arial" panose="020B0604020202020204" pitchFamily="34" charset="0"/>
                <a:cs typeface="Arial" panose="020B0604020202020204" pitchFamily="34" charset="0"/>
              </a:rPr>
              <a:t>(2), pp.78-93.</a:t>
            </a: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National Academy of Medicine (2018) </a:t>
            </a:r>
            <a:r>
              <a:rPr lang="en-GB" sz="2800" i="1" dirty="0">
                <a:latin typeface="Arial" panose="020B0604020202020204" pitchFamily="34" charset="0"/>
                <a:cs typeface="Arial" panose="020B0604020202020204" pitchFamily="34" charset="0"/>
              </a:rPr>
              <a:t>Equality-Equity-Liberation. </a:t>
            </a:r>
            <a:r>
              <a:rPr lang="en-GB" sz="2800" dirty="0">
                <a:latin typeface="Arial" panose="020B0604020202020204" pitchFamily="34" charset="0"/>
                <a:cs typeface="Arial" panose="020B0604020202020204" pitchFamily="34" charset="0"/>
              </a:rPr>
              <a:t>Available at: </a:t>
            </a:r>
            <a:r>
              <a:rPr lang="en-GB" sz="2800" dirty="0">
                <a:latin typeface="Arial" panose="020B0604020202020204" pitchFamily="34" charset="0"/>
                <a:cs typeface="Arial" panose="020B0604020202020204" pitchFamily="34" charset="0"/>
                <a:hlinkClick r:id="rId2"/>
              </a:rPr>
              <a:t>https://nam.edu/the-case-for-health-literacy-moving-from-equality-to-liberation/equality-equity-liberation/</a:t>
            </a:r>
            <a:r>
              <a:rPr lang="en-GB" sz="2800" dirty="0">
                <a:latin typeface="Arial" panose="020B0604020202020204" pitchFamily="34" charset="0"/>
                <a:cs typeface="Arial" panose="020B0604020202020204" pitchFamily="34" charset="0"/>
              </a:rPr>
              <a:t>  [Accessed: November 28 2018].</a:t>
            </a:r>
          </a:p>
          <a:p>
            <a:pPr marL="0" indent="0">
              <a:buNone/>
            </a:pPr>
            <a:r>
              <a:rPr lang="en-GB" sz="2800" dirty="0">
                <a:latin typeface="Arial" panose="020B0604020202020204" pitchFamily="34" charset="0"/>
                <a:cs typeface="Arial" panose="020B0604020202020204" pitchFamily="34" charset="0"/>
              </a:rPr>
              <a:t>Nutbrown, C. and Clough, P. (2013) </a:t>
            </a:r>
            <a:r>
              <a:rPr lang="en-GB" sz="2800" i="1" dirty="0">
                <a:latin typeface="Arial" panose="020B0604020202020204" pitchFamily="34" charset="0"/>
                <a:cs typeface="Arial" panose="020B0604020202020204" pitchFamily="34" charset="0"/>
              </a:rPr>
              <a:t>Inclusion in the Early Years.</a:t>
            </a:r>
            <a:r>
              <a:rPr lang="en-GB" sz="2800" dirty="0">
                <a:latin typeface="Arial" panose="020B0604020202020204" pitchFamily="34" charset="0"/>
                <a:cs typeface="Arial" panose="020B0604020202020204" pitchFamily="34" charset="0"/>
              </a:rPr>
              <a:t> London: Sage Publications Ltd.</a:t>
            </a:r>
          </a:p>
          <a:p>
            <a:pPr marL="0" indent="0">
              <a:buNone/>
            </a:pPr>
            <a:r>
              <a:rPr lang="en-GB" sz="2800" dirty="0">
                <a:latin typeface="Arial" panose="020B0604020202020204" pitchFamily="34" charset="0"/>
                <a:cs typeface="Arial" panose="020B0604020202020204" pitchFamily="34" charset="0"/>
              </a:rPr>
              <a:t>Pit-ten Cate, I. </a:t>
            </a:r>
            <a:r>
              <a:rPr lang="en-GB" sz="2800" i="1" dirty="0">
                <a:latin typeface="Arial" panose="020B0604020202020204" pitchFamily="34" charset="0"/>
                <a:cs typeface="Arial" panose="020B0604020202020204" pitchFamily="34" charset="0"/>
              </a:rPr>
              <a:t>et al. </a:t>
            </a:r>
            <a:r>
              <a:rPr lang="en-GB" sz="2800" dirty="0">
                <a:latin typeface="Arial" panose="020B0604020202020204" pitchFamily="34" charset="0"/>
                <a:cs typeface="Arial" panose="020B0604020202020204" pitchFamily="34" charset="0"/>
              </a:rPr>
              <a:t>(2018) ‘Promoting Inclusive Education: The Role of Teachers’ Competence and Attitudes’, Insights into Learning Difficulties, 15(1). Available at: </a:t>
            </a:r>
            <a:r>
              <a:rPr lang="en-GB" sz="2800" dirty="0">
                <a:latin typeface="Arial" panose="020B0604020202020204" pitchFamily="34" charset="0"/>
                <a:cs typeface="Arial" panose="020B0604020202020204" pitchFamily="34" charset="0"/>
                <a:hlinkClick r:id="rId3"/>
              </a:rPr>
              <a:t>EJ1182863.pdf (ed.gov)</a:t>
            </a:r>
            <a:r>
              <a:rPr lang="en-GB" sz="2800" dirty="0">
                <a:latin typeface="Arial" panose="020B0604020202020204" pitchFamily="34" charset="0"/>
                <a:cs typeface="Arial" panose="020B0604020202020204" pitchFamily="34" charset="0"/>
              </a:rPr>
              <a:t> [Accessed: November 23 2021[.</a:t>
            </a:r>
          </a:p>
          <a:p>
            <a:endParaRPr lang="en-GB" dirty="0"/>
          </a:p>
        </p:txBody>
      </p:sp>
    </p:spTree>
    <p:extLst>
      <p:ext uri="{BB962C8B-B14F-4D97-AF65-F5344CB8AC3E}">
        <p14:creationId xmlns:p14="http://schemas.microsoft.com/office/powerpoint/2010/main" val="16979696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B2FEE-57D7-5332-D8C7-D01988123557}"/>
              </a:ext>
            </a:extLst>
          </p:cNvPr>
          <p:cNvSpPr>
            <a:spLocks noGrp="1"/>
          </p:cNvSpPr>
          <p:nvPr>
            <p:ph type="title"/>
          </p:nvPr>
        </p:nvSpPr>
        <p:spPr/>
        <p:txBody>
          <a:bodyPr/>
          <a:lstStyle/>
          <a:p>
            <a:pPr algn="ctr"/>
            <a:r>
              <a:rPr lang="en-GB" altLang="en-US" sz="4400" kern="0" dirty="0">
                <a:latin typeface="Arial" panose="020B0604020202020204" pitchFamily="34" charset="0"/>
                <a:ea typeface="ＭＳ Ｐゴシック" panose="020B0600070205080204" pitchFamily="34" charset="-128"/>
              </a:rPr>
              <a:t>References</a:t>
            </a:r>
            <a:endParaRPr lang="en-GB" dirty="0"/>
          </a:p>
        </p:txBody>
      </p:sp>
      <p:sp>
        <p:nvSpPr>
          <p:cNvPr id="3" name="Content Placeholder 2">
            <a:extLst>
              <a:ext uri="{FF2B5EF4-FFF2-40B4-BE49-F238E27FC236}">
                <a16:creationId xmlns:a16="http://schemas.microsoft.com/office/drawing/2014/main" id="{B512FC54-5A9D-58F1-B9EB-56FEDF608750}"/>
              </a:ext>
            </a:extLst>
          </p:cNvPr>
          <p:cNvSpPr>
            <a:spLocks noGrp="1"/>
          </p:cNvSpPr>
          <p:nvPr>
            <p:ph sz="half" idx="1"/>
          </p:nvPr>
        </p:nvSpPr>
        <p:spPr>
          <a:xfrm>
            <a:off x="628650" y="1825625"/>
            <a:ext cx="7886700" cy="3809862"/>
          </a:xfrm>
        </p:spPr>
        <p:txBody>
          <a:bodyPr>
            <a:normAutofit fontScale="85000" lnSpcReduction="20000"/>
          </a:bodyPr>
          <a:lstStyle/>
          <a:p>
            <a:pPr marL="0" indent="0">
              <a:buNone/>
            </a:pPr>
            <a:r>
              <a:rPr lang="en-GB" sz="2800" dirty="0">
                <a:latin typeface="Arial" panose="020B0604020202020204" pitchFamily="34" charset="0"/>
                <a:cs typeface="Arial" panose="020B0604020202020204" pitchFamily="34" charset="0"/>
              </a:rPr>
              <a:t>Suleymanov, F. (2015) ‘Issues of Inclusive Education: Some Aspects to be Considered’, </a:t>
            </a:r>
            <a:r>
              <a:rPr lang="en-GB" sz="2800" i="1" dirty="0">
                <a:latin typeface="Arial" panose="020B0604020202020204" pitchFamily="34" charset="0"/>
                <a:cs typeface="Arial" panose="020B0604020202020204" pitchFamily="34" charset="0"/>
              </a:rPr>
              <a:t>Electronic Journal For Inclusive Education, </a:t>
            </a:r>
            <a:r>
              <a:rPr lang="en-GB" sz="2800" dirty="0">
                <a:latin typeface="Arial" panose="020B0604020202020204" pitchFamily="34" charset="0"/>
                <a:cs typeface="Arial" panose="020B0604020202020204" pitchFamily="34" charset="0"/>
              </a:rPr>
              <a:t>3(4). Available at: </a:t>
            </a:r>
            <a:r>
              <a:rPr lang="en-GB" sz="2800" dirty="0">
                <a:latin typeface="Arial" panose="020B0604020202020204" pitchFamily="34" charset="0"/>
                <a:cs typeface="Arial" panose="020B0604020202020204" pitchFamily="34" charset="0"/>
                <a:hlinkClick r:id="rId2"/>
              </a:rPr>
              <a:t>Issues of Inclusive Education: Some Aspects to be Considered (wright.edu)</a:t>
            </a:r>
            <a:r>
              <a:rPr lang="en-GB" sz="2800" dirty="0">
                <a:latin typeface="Arial" panose="020B0604020202020204" pitchFamily="34" charset="0"/>
                <a:cs typeface="Arial" panose="020B0604020202020204" pitchFamily="34" charset="0"/>
              </a:rPr>
              <a:t> [Accessed: November 23 2021].</a:t>
            </a:r>
          </a:p>
          <a:p>
            <a:pPr marL="0" indent="0">
              <a:buNone/>
            </a:pPr>
            <a:r>
              <a:rPr lang="en-GB" sz="2800" dirty="0">
                <a:latin typeface="Arial" panose="020B0604020202020204" pitchFamily="34" charset="0"/>
                <a:cs typeface="Arial" panose="020B0604020202020204" pitchFamily="34" charset="0"/>
              </a:rPr>
              <a:t>UNESCO (2018) ‘Education transforms lives’, </a:t>
            </a:r>
            <a:r>
              <a:rPr lang="en-GB" sz="2800" dirty="0">
                <a:latin typeface="Arial" panose="020B0604020202020204" pitchFamily="34" charset="0"/>
                <a:cs typeface="Arial" panose="020B0604020202020204" pitchFamily="34" charset="0"/>
                <a:hlinkClick r:id="rId3"/>
              </a:rPr>
              <a:t>https://en.unesco.org/themes/education</a:t>
            </a:r>
            <a:r>
              <a:rPr lang="en-GB" sz="2800" dirty="0">
                <a:latin typeface="Arial" panose="020B0604020202020204" pitchFamily="34" charset="0"/>
                <a:cs typeface="Arial" panose="020B0604020202020204" pitchFamily="34" charset="0"/>
              </a:rPr>
              <a:t> [Accessed: November 28 2018].</a:t>
            </a:r>
          </a:p>
          <a:p>
            <a:pPr marL="0" indent="0">
              <a:buNone/>
            </a:pPr>
            <a:r>
              <a:rPr lang="en-GB" sz="2800" dirty="0">
                <a:latin typeface="Arial" panose="020B0604020202020204" pitchFamily="34" charset="0"/>
                <a:cs typeface="Arial" panose="020B0604020202020204" pitchFamily="34" charset="0"/>
              </a:rPr>
              <a:t>United Nations (no date) </a:t>
            </a:r>
            <a:r>
              <a:rPr lang="en-GB" sz="2800" i="1" dirty="0">
                <a:latin typeface="Arial" panose="020B0604020202020204" pitchFamily="34" charset="0"/>
                <a:cs typeface="Arial" panose="020B0604020202020204" pitchFamily="34" charset="0"/>
              </a:rPr>
              <a:t>Convention on the Rights of Persons with Disabilities. </a:t>
            </a:r>
            <a:r>
              <a:rPr lang="en-GB" sz="2800" dirty="0">
                <a:latin typeface="Arial" panose="020B0604020202020204" pitchFamily="34" charset="0"/>
                <a:cs typeface="Arial" panose="020B0604020202020204" pitchFamily="34" charset="0"/>
              </a:rPr>
              <a:t>Available at: </a:t>
            </a:r>
            <a:r>
              <a:rPr lang="en-GB" sz="2800" dirty="0">
                <a:latin typeface="Arial" panose="020B0604020202020204" pitchFamily="34" charset="0"/>
                <a:cs typeface="Arial" panose="020B0604020202020204" pitchFamily="34" charset="0"/>
                <a:hlinkClick r:id="rId4"/>
              </a:rPr>
              <a:t>https://www.un.org/development/desa/disabilities/convention-on-the-rights-of-persons-with-disabilities.html</a:t>
            </a:r>
            <a:r>
              <a:rPr lang="en-GB" sz="2800" dirty="0">
                <a:latin typeface="Arial" panose="020B0604020202020204" pitchFamily="34" charset="0"/>
                <a:cs typeface="Arial" panose="020B0604020202020204" pitchFamily="34" charset="0"/>
              </a:rPr>
              <a:t> [Accessed: November 28 2018].</a:t>
            </a:r>
          </a:p>
          <a:p>
            <a:endParaRPr lang="en-GB" dirty="0"/>
          </a:p>
        </p:txBody>
      </p:sp>
    </p:spTree>
    <p:extLst>
      <p:ext uri="{BB962C8B-B14F-4D97-AF65-F5344CB8AC3E}">
        <p14:creationId xmlns:p14="http://schemas.microsoft.com/office/powerpoint/2010/main" val="237305413"/>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513234D-4C5C-4461-B2DD-E55C21D0614F}"/>
</file>

<file path=customXml/itemProps2.xml><?xml version="1.0" encoding="utf-8"?>
<ds:datastoreItem xmlns:ds="http://schemas.openxmlformats.org/officeDocument/2006/customXml" ds:itemID="{40DA2FE2-412E-452F-B767-11397B9109CC}"/>
</file>

<file path=customXml/itemProps3.xml><?xml version="1.0" encoding="utf-8"?>
<ds:datastoreItem xmlns:ds="http://schemas.openxmlformats.org/officeDocument/2006/customXml" ds:itemID="{4C7DBF16-C5C5-47C8-9196-2B737C8139A0}"/>
</file>

<file path=docProps/app.xml><?xml version="1.0" encoding="utf-8"?>
<Properties xmlns="http://schemas.openxmlformats.org/officeDocument/2006/extended-properties" xmlns:vt="http://schemas.openxmlformats.org/officeDocument/2006/docPropsVTypes">
  <Template>Capsules</Template>
  <TotalTime>0</TotalTime>
  <Words>4090</Words>
  <Application>Microsoft Office PowerPoint</Application>
  <PresentationFormat>On-screen Show (4:3)</PresentationFormat>
  <Paragraphs>429</Paragraphs>
  <Slides>55</Slides>
  <Notes>43</Notes>
  <HiddenSlides>0</HiddenSlides>
  <MMClips>2</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55</vt:i4>
      </vt:variant>
    </vt:vector>
  </HeadingPairs>
  <TitlesOfParts>
    <vt:vector size="64" baseType="lpstr">
      <vt:lpstr>open_sans</vt:lpstr>
      <vt:lpstr>Arial</vt:lpstr>
      <vt:lpstr>Arial</vt:lpstr>
      <vt:lpstr>Calibri</vt:lpstr>
      <vt:lpstr>Calibri Light</vt:lpstr>
      <vt:lpstr>Open Sans</vt:lpstr>
      <vt:lpstr>Roboto</vt:lpstr>
      <vt:lpstr>Sub Title 1</vt:lpstr>
      <vt:lpstr>Accessible 2</vt:lpstr>
      <vt:lpstr>PowerPoint Presentation</vt:lpstr>
      <vt:lpstr>Contents</vt:lpstr>
      <vt:lpstr>Employability/Transferable Skills</vt:lpstr>
      <vt:lpstr>Resources</vt:lpstr>
      <vt:lpstr>What is inclusive practice?</vt:lpstr>
      <vt:lpstr>PowerPoint Presentation</vt:lpstr>
      <vt:lpstr>What is inclusive practice?</vt:lpstr>
      <vt:lpstr>Devarakonda (2013)</vt:lpstr>
      <vt:lpstr>Inclusion</vt:lpstr>
      <vt:lpstr>Legislation</vt:lpstr>
      <vt:lpstr>UNESCO – United Nations Educational, Scientific and Cultural Organization</vt:lpstr>
      <vt:lpstr>Salamanca Statement</vt:lpstr>
      <vt:lpstr>   UN Convention on the Rights of Persons with Disabilities   </vt:lpstr>
      <vt:lpstr>Defining discrimination</vt:lpstr>
      <vt:lpstr>Direct discrimination</vt:lpstr>
      <vt:lpstr>Indirect discrimination</vt:lpstr>
      <vt:lpstr>Discrimination arising from disability</vt:lpstr>
      <vt:lpstr>     Case Study 1   </vt:lpstr>
      <vt:lpstr>   Case Study   </vt:lpstr>
      <vt:lpstr>Discrimination in schools</vt:lpstr>
      <vt:lpstr>   Case Study 2   </vt:lpstr>
      <vt:lpstr>   Case Study   </vt:lpstr>
      <vt:lpstr>Grouping children according to ability</vt:lpstr>
      <vt:lpstr>PowerPoint Presentation</vt:lpstr>
      <vt:lpstr>According to Grant (2019, p.1)…</vt:lpstr>
      <vt:lpstr>Further reading</vt:lpstr>
      <vt:lpstr>   Case Study 3   </vt:lpstr>
      <vt:lpstr>   Case Study   </vt:lpstr>
      <vt:lpstr>   Inflexible or irrelevant curricula  </vt:lpstr>
      <vt:lpstr>Curriculum</vt:lpstr>
      <vt:lpstr>Research findings (Dixon et al., 2020)</vt:lpstr>
      <vt:lpstr>    Case Study 4   </vt:lpstr>
      <vt:lpstr>   Case Study   </vt:lpstr>
      <vt:lpstr>  Inappropriate assessment methods  </vt:lpstr>
      <vt:lpstr>Authentic assessments</vt:lpstr>
      <vt:lpstr>    Or…?   </vt:lpstr>
      <vt:lpstr>   Case Study 5   </vt:lpstr>
      <vt:lpstr>    Case Study 5   </vt:lpstr>
      <vt:lpstr>   Case Study   </vt:lpstr>
      <vt:lpstr>Inadequately prepared teachers  (Pit-ten Cate et al., 2018) </vt:lpstr>
      <vt:lpstr>Why?</vt:lpstr>
      <vt:lpstr>Further reading</vt:lpstr>
      <vt:lpstr>   What is ‘equity’?  </vt:lpstr>
      <vt:lpstr>Equity</vt:lpstr>
      <vt:lpstr>Inequity</vt:lpstr>
      <vt:lpstr>   Equity pedagogy  </vt:lpstr>
      <vt:lpstr>Case Study</vt:lpstr>
      <vt:lpstr> Suggested reading </vt:lpstr>
      <vt:lpstr>Suggested reading</vt:lpstr>
      <vt:lpstr>Mainstream vs Specialist provision</vt:lpstr>
      <vt:lpstr>Read the article…</vt:lpstr>
      <vt:lpstr>References</vt:lpstr>
      <vt:lpstr>References</vt:lpstr>
      <vt:lpstr>References</vt:lpstr>
      <vt:lpstr>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EAEY6013C/EAEY6013 Cynhwysiant yn y Blynyddoedd Cynnar Inclusion in the Early Years</dc:title>
  <dc:creator>clientadmin</dc:creator>
  <cp:lastModifiedBy>Alison Rees-Edwards</cp:lastModifiedBy>
  <cp:revision>80</cp:revision>
  <dcterms:created xsi:type="dcterms:W3CDTF">2010-10-05T11:53:03Z</dcterms:created>
  <dcterms:modified xsi:type="dcterms:W3CDTF">2025-02-05T09:46:42Z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