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webextensions/webextension1.xml" ContentType="application/vnd.ms-office.webextension+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handoutMasterIdLst>
    <p:handoutMasterId r:id="rId15"/>
  </p:handoutMasterIdLst>
  <p:sldIdLst>
    <p:sldId id="264" r:id="rId2"/>
    <p:sldId id="282" r:id="rId3"/>
    <p:sldId id="276" r:id="rId4"/>
    <p:sldId id="283" r:id="rId5"/>
    <p:sldId id="284" r:id="rId6"/>
    <p:sldId id="285" r:id="rId7"/>
    <p:sldId id="286" r:id="rId8"/>
    <p:sldId id="287" r:id="rId9"/>
    <p:sldId id="288" r:id="rId10"/>
    <p:sldId id="289" r:id="rId11"/>
    <p:sldId id="290" r:id="rId12"/>
    <p:sldId id="291" r:id="rId13"/>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5770" autoAdjust="0"/>
  </p:normalViewPr>
  <p:slideViewPr>
    <p:cSldViewPr showGuides="1">
      <p:cViewPr varScale="1">
        <p:scale>
          <a:sx n="110" d="100"/>
          <a:sy n="110" d="100"/>
        </p:scale>
        <p:origin x="492" y="108"/>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2/28/2021</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2/28/2021</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https://careersmart.org.uk/tools/career-test-skills-audit</a:t>
            </a:r>
          </a:p>
        </p:txBody>
      </p:sp>
      <p:sp>
        <p:nvSpPr>
          <p:cNvPr id="4" name="Slide Number Placeholder 3"/>
          <p:cNvSpPr>
            <a:spLocks noGrp="1"/>
          </p:cNvSpPr>
          <p:nvPr>
            <p:ph type="sldNum" sz="quarter" idx="5"/>
          </p:nvPr>
        </p:nvSpPr>
        <p:spPr/>
        <p:txBody>
          <a:bodyPr/>
          <a:lstStyle/>
          <a:p>
            <a:fld id="{B8796F01-7154-41E0-B48B-A6921757531A}" type="slidenum">
              <a:rPr lang="en-GB" smtClean="0"/>
              <a:pPr/>
              <a:t>10</a:t>
            </a:fld>
            <a:endParaRPr lang="en-GB"/>
          </a:p>
        </p:txBody>
      </p:sp>
    </p:spTree>
    <p:extLst>
      <p:ext uri="{BB962C8B-B14F-4D97-AF65-F5344CB8AC3E}">
        <p14:creationId xmlns:p14="http://schemas.microsoft.com/office/powerpoint/2010/main" val="29320809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2/28/2021</a:t>
            </a:fld>
            <a:endParaRPr dirty="0"/>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dirty="0"/>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2/28/2021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2/28/2021</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2/28/2021</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2/28/2021</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2/28/2021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2/28/2021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2/28/2021</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2/28/2021</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2/28/2021</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microsoft.com/office/2011/relationships/webextension" Target="../webextensions/webextension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svg"/><Relationship Id="rId5" Type="http://schemas.openxmlformats.org/officeDocument/2006/relationships/image" Target="../media/image11.sv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06349" y="188640"/>
            <a:ext cx="7008574" cy="3298825"/>
          </a:xfrm>
        </p:spPr>
        <p:txBody>
          <a:bodyPr>
            <a:normAutofit/>
          </a:bodyPr>
          <a:lstStyle/>
          <a:p>
            <a:pPr algn="ctr"/>
            <a:r>
              <a:rPr lang="en-GB" sz="3000" b="1" dirty="0">
                <a:effectLst/>
                <a:latin typeface="Arial" panose="020B0604020202020204" pitchFamily="34" charset="0"/>
                <a:ea typeface="Times New Roman" panose="02020603050405020304" pitchFamily="18" charset="0"/>
                <a:cs typeface="Arial" panose="020B0604020202020204" pitchFamily="34" charset="0"/>
              </a:rPr>
              <a:t>Changemakers: </a:t>
            </a:r>
            <a:r>
              <a:rPr lang="en-GB" sz="3000" dirty="0">
                <a:effectLst/>
                <a:latin typeface="Arial" panose="020B0604020202020204" pitchFamily="34" charset="0"/>
                <a:ea typeface="Times New Roman" panose="02020603050405020304" pitchFamily="18" charset="0"/>
                <a:cs typeface="Arial" panose="020B0604020202020204" pitchFamily="34" charset="0"/>
              </a:rPr>
              <a:t>Building your Personal Brand for Sustainable Employment </a:t>
            </a:r>
            <a:br>
              <a:rPr lang="en-GB" sz="3000" dirty="0">
                <a:effectLst/>
                <a:latin typeface="Arial" panose="020B0604020202020204" pitchFamily="34" charset="0"/>
                <a:ea typeface="Times New Roman" panose="02020603050405020304" pitchFamily="18" charset="0"/>
                <a:cs typeface="Times New Roman" panose="02020603050405020304" pitchFamily="18" charset="0"/>
              </a:rPr>
            </a:br>
            <a:endParaRPr lang="en-US" sz="3000" dirty="0"/>
          </a:p>
        </p:txBody>
      </p:sp>
      <p:sp>
        <p:nvSpPr>
          <p:cNvPr id="3" name="Subtitle 2"/>
          <p:cNvSpPr>
            <a:spLocks noGrp="1"/>
          </p:cNvSpPr>
          <p:nvPr>
            <p:ph type="subTitle" idx="1"/>
          </p:nvPr>
        </p:nvSpPr>
        <p:spPr>
          <a:xfrm>
            <a:off x="3790156" y="4005064"/>
            <a:ext cx="8398669" cy="1244600"/>
          </a:xfrm>
        </p:spPr>
        <p:txBody>
          <a:bodyPr>
            <a:normAutofit/>
          </a:bodyPr>
          <a:lstStyle/>
          <a:p>
            <a:pPr algn="ctr"/>
            <a:r>
              <a:rPr lang="en-US" sz="3000" b="1" dirty="0"/>
              <a:t>Assignment 1 </a:t>
            </a:r>
            <a:r>
              <a:rPr lang="en-US" sz="3000" dirty="0"/>
              <a:t>– Personal Development Plan </a:t>
            </a:r>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we="http://schemas.microsoft.com/office/webextensions/webextension/2010/11" xmlns:pca="http://schemas.microsoft.com/office/powerpoint/2013/contentapp" Requires="we pca">
          <p:graphicFrame>
            <p:nvGraphicFramePr>
              <p:cNvPr id="2" name="Add-in 1" title="Poll Everywhere">
                <a:extLst>
                  <a:ext uri="{FF2B5EF4-FFF2-40B4-BE49-F238E27FC236}">
                    <a16:creationId xmlns:a16="http://schemas.microsoft.com/office/drawing/2014/main" id="{9814AEFB-0BD3-4FB7-8065-25DAC78EE5BE}"/>
                  </a:ext>
                </a:extLst>
              </p:cNvPr>
              <p:cNvGraphicFramePr>
                <a:graphicFrameLocks noGrp="1"/>
              </p:cNvGraphicFramePr>
              <p:nvPr/>
            </p:nvGraphicFramePr>
            <p:xfrm>
              <a:off x="1522412" y="857250"/>
              <a:ext cx="9144000" cy="5143500"/>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p:pic>
            <p:nvPicPr>
              <p:cNvPr id="2" name="Add-in 1" title="Poll Everywhere">
                <a:extLst>
                  <a:ext uri="{FF2B5EF4-FFF2-40B4-BE49-F238E27FC236}">
                    <a16:creationId xmlns:a16="http://schemas.microsoft.com/office/drawing/2014/main" id="{9814AEFB-0BD3-4FB7-8065-25DAC78EE5BE}"/>
                  </a:ext>
                </a:extLst>
              </p:cNvPr>
              <p:cNvPicPr>
                <a:picLocks noGrp="1" noRot="1" noChangeAspect="1" noMove="1" noResize="1" noEditPoints="1" noAdjustHandles="1" noChangeArrowheads="1" noChangeShapeType="1"/>
              </p:cNvPicPr>
              <p:nvPr/>
            </p:nvPicPr>
            <p:blipFill>
              <a:blip r:embed="rId3"/>
              <a:stretch>
                <a:fillRect/>
              </a:stretch>
            </p:blipFill>
            <p:spPr>
              <a:xfrm>
                <a:off x="1522412" y="857250"/>
                <a:ext cx="9144000" cy="5143500"/>
              </a:xfrm>
              <a:prstGeom prst="rect">
                <a:avLst/>
              </a:prstGeom>
            </p:spPr>
          </p:pic>
        </mc:Fallback>
      </mc:AlternateContent>
    </p:spTree>
    <p:extLst>
      <p:ext uri="{BB962C8B-B14F-4D97-AF65-F5344CB8AC3E}">
        <p14:creationId xmlns:p14="http://schemas.microsoft.com/office/powerpoint/2010/main" val="3947763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17309" y="76200"/>
            <a:ext cx="10157354" cy="1397000"/>
          </a:xfrm>
        </p:spPr>
        <p:txBody>
          <a:bodyPr anchor="b">
            <a:normAutofit/>
          </a:bodyPr>
          <a:lstStyle/>
          <a:p>
            <a:r>
              <a:rPr lang="en-US" b="1" dirty="0"/>
              <a:t>Personal Development Plan (PDP)</a:t>
            </a:r>
          </a:p>
        </p:txBody>
      </p:sp>
      <p:sp>
        <p:nvSpPr>
          <p:cNvPr id="14" name="Content Placeholder 13"/>
          <p:cNvSpPr>
            <a:spLocks noGrp="1"/>
          </p:cNvSpPr>
          <p:nvPr>
            <p:ph sz="half" idx="1"/>
          </p:nvPr>
        </p:nvSpPr>
        <p:spPr>
          <a:xfrm>
            <a:off x="1117309" y="1701800"/>
            <a:ext cx="4977104" cy="4470400"/>
          </a:xfrm>
        </p:spPr>
        <p:txBody>
          <a:bodyPr>
            <a:normAutofit fontScale="92500" lnSpcReduction="10000"/>
          </a:bodyPr>
          <a:lstStyle/>
          <a:p>
            <a:r>
              <a:rPr lang="en-US" dirty="0"/>
              <a:t>What is a PDP?</a:t>
            </a:r>
          </a:p>
          <a:p>
            <a:pPr algn="l"/>
            <a:r>
              <a:rPr lang="en-GB" b="0" i="0" dirty="0">
                <a:solidFill>
                  <a:schemeClr val="accent1"/>
                </a:solidFill>
                <a:effectLst/>
              </a:rPr>
              <a:t>A PDP is a structured framework you can use to:</a:t>
            </a:r>
          </a:p>
          <a:p>
            <a:pPr lvl="1">
              <a:buFont typeface="Arial" panose="020B0604020202020204" pitchFamily="34" charset="0"/>
              <a:buChar char="•"/>
            </a:pPr>
            <a:r>
              <a:rPr lang="en-GB" b="0" i="0" dirty="0">
                <a:solidFill>
                  <a:schemeClr val="accent1"/>
                </a:solidFill>
                <a:effectLst/>
              </a:rPr>
              <a:t>become aware of skills you have</a:t>
            </a:r>
          </a:p>
          <a:p>
            <a:pPr lvl="1">
              <a:buFont typeface="Arial" panose="020B0604020202020204" pitchFamily="34" charset="0"/>
              <a:buChar char="•"/>
            </a:pPr>
            <a:r>
              <a:rPr lang="en-GB" b="0" i="0" dirty="0">
                <a:solidFill>
                  <a:schemeClr val="accent1"/>
                </a:solidFill>
                <a:effectLst/>
              </a:rPr>
              <a:t>identify and develop skills you need</a:t>
            </a:r>
          </a:p>
          <a:p>
            <a:pPr lvl="1">
              <a:buFont typeface="Arial" panose="020B0604020202020204" pitchFamily="34" charset="0"/>
              <a:buChar char="•"/>
            </a:pPr>
            <a:r>
              <a:rPr lang="en-GB" b="0" i="0" dirty="0">
                <a:solidFill>
                  <a:schemeClr val="accent1"/>
                </a:solidFill>
                <a:effectLst/>
              </a:rPr>
              <a:t>work out what you want to achieve and how to achieve it</a:t>
            </a:r>
          </a:p>
          <a:p>
            <a:pPr lvl="1">
              <a:buFont typeface="Arial" panose="020B0604020202020204" pitchFamily="34" charset="0"/>
              <a:buChar char="•"/>
            </a:pPr>
            <a:r>
              <a:rPr lang="en-GB" b="0" i="0" dirty="0">
                <a:solidFill>
                  <a:schemeClr val="accent1"/>
                </a:solidFill>
                <a:effectLst/>
              </a:rPr>
              <a:t>focus on potential study, career and personal development options and goals</a:t>
            </a:r>
          </a:p>
          <a:p>
            <a:pPr lvl="1">
              <a:buFont typeface="Arial" panose="020B0604020202020204" pitchFamily="34" charset="0"/>
              <a:buChar char="•"/>
            </a:pPr>
            <a:r>
              <a:rPr lang="en-GB" b="0" i="0" dirty="0">
                <a:solidFill>
                  <a:schemeClr val="accent1"/>
                </a:solidFill>
                <a:effectLst/>
              </a:rPr>
              <a:t>develop a source of information……………</a:t>
            </a:r>
          </a:p>
          <a:p>
            <a:endParaRPr lang="en-US" dirty="0"/>
          </a:p>
        </p:txBody>
      </p:sp>
      <p:pic>
        <p:nvPicPr>
          <p:cNvPr id="3" name="Picture 2" descr="Filling out forms on a table">
            <a:extLst>
              <a:ext uri="{FF2B5EF4-FFF2-40B4-BE49-F238E27FC236}">
                <a16:creationId xmlns:a16="http://schemas.microsoft.com/office/drawing/2014/main" id="{3A007505-5D7E-4E0D-B4E4-A8F8F03DD9D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5684"/>
          <a:stretch/>
        </p:blipFill>
        <p:spPr>
          <a:xfrm>
            <a:off x="6297559" y="1701800"/>
            <a:ext cx="4977104" cy="4470400"/>
          </a:xfrm>
          <a:prstGeom prst="rect">
            <a:avLst/>
          </a:prstGeom>
          <a:ln>
            <a:noFill/>
          </a:ln>
          <a:effectLst>
            <a:softEdge rad="112500"/>
          </a:effectLst>
        </p:spPr>
      </p:pic>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wo business people communicating">
            <a:extLst>
              <a:ext uri="{FF2B5EF4-FFF2-40B4-BE49-F238E27FC236}">
                <a16:creationId xmlns:a16="http://schemas.microsoft.com/office/drawing/2014/main" id="{7377FAE4-C1B3-40F3-B68B-A3338100317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5684"/>
          <a:stretch/>
        </p:blipFill>
        <p:spPr>
          <a:xfrm>
            <a:off x="693812" y="548680"/>
            <a:ext cx="4977104" cy="4470400"/>
          </a:xfrm>
          <a:prstGeom prst="rect">
            <a:avLst/>
          </a:prstGeom>
          <a:ln>
            <a:noFill/>
          </a:ln>
          <a:effectLst>
            <a:softEdge rad="112500"/>
          </a:effectLst>
        </p:spPr>
      </p:pic>
      <p:sp>
        <p:nvSpPr>
          <p:cNvPr id="3" name="Content Placeholder 2">
            <a:extLst>
              <a:ext uri="{FF2B5EF4-FFF2-40B4-BE49-F238E27FC236}">
                <a16:creationId xmlns:a16="http://schemas.microsoft.com/office/drawing/2014/main" id="{2DA3B458-94C9-4876-ACCB-191D9E8D3099}"/>
              </a:ext>
            </a:extLst>
          </p:cNvPr>
          <p:cNvSpPr>
            <a:spLocks noGrp="1"/>
          </p:cNvSpPr>
          <p:nvPr>
            <p:ph sz="half" idx="2"/>
          </p:nvPr>
        </p:nvSpPr>
        <p:spPr>
          <a:xfrm>
            <a:off x="6310436" y="2348880"/>
            <a:ext cx="4977104" cy="3959448"/>
          </a:xfrm>
          <a:ln w="38100"/>
        </p:spPr>
        <p:style>
          <a:lnRef idx="2">
            <a:schemeClr val="accent5"/>
          </a:lnRef>
          <a:fillRef idx="1">
            <a:schemeClr val="lt1"/>
          </a:fillRef>
          <a:effectRef idx="0">
            <a:schemeClr val="accent5"/>
          </a:effectRef>
          <a:fontRef idx="minor">
            <a:schemeClr val="dk1"/>
          </a:fontRef>
        </p:style>
        <p:txBody>
          <a:bodyPr anchor="ctr">
            <a:normAutofit/>
          </a:bodyPr>
          <a:lstStyle/>
          <a:p>
            <a:pPr>
              <a:buFont typeface="Arial" panose="020B0604020202020204" pitchFamily="34" charset="0"/>
              <a:buChar char="•"/>
            </a:pPr>
            <a:r>
              <a:rPr lang="en-GB" b="0" i="0" dirty="0">
                <a:effectLst/>
              </a:rPr>
              <a:t>for CVs, job applications and interviews</a:t>
            </a:r>
          </a:p>
          <a:p>
            <a:pPr>
              <a:buFont typeface="Arial" panose="020B0604020202020204" pitchFamily="34" charset="0"/>
              <a:buChar char="•"/>
            </a:pPr>
            <a:r>
              <a:rPr lang="en-GB" b="0" i="0" dirty="0">
                <a:effectLst/>
              </a:rPr>
              <a:t>to support appraisals at work</a:t>
            </a:r>
          </a:p>
          <a:p>
            <a:pPr>
              <a:buFont typeface="Arial" panose="020B0604020202020204" pitchFamily="34" charset="0"/>
              <a:buChar char="•"/>
            </a:pPr>
            <a:r>
              <a:rPr lang="en-GB" b="0" i="0" dirty="0">
                <a:effectLst/>
              </a:rPr>
              <a:t>to demonstrate your readiness for promotion or for development opportunities</a:t>
            </a:r>
          </a:p>
        </p:txBody>
      </p:sp>
    </p:spTree>
    <p:extLst>
      <p:ext uri="{BB962C8B-B14F-4D97-AF65-F5344CB8AC3E}">
        <p14:creationId xmlns:p14="http://schemas.microsoft.com/office/powerpoint/2010/main" val="3648384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ADDDE-AF52-43D8-9D67-DA12735824B9}"/>
              </a:ext>
            </a:extLst>
          </p:cNvPr>
          <p:cNvSpPr>
            <a:spLocks noGrp="1"/>
          </p:cNvSpPr>
          <p:nvPr>
            <p:ph type="title"/>
          </p:nvPr>
        </p:nvSpPr>
        <p:spPr>
          <a:xfrm>
            <a:off x="1117309" y="76200"/>
            <a:ext cx="10157354" cy="1397000"/>
          </a:xfrm>
        </p:spPr>
        <p:txBody>
          <a:bodyPr anchor="b">
            <a:normAutofit/>
          </a:bodyPr>
          <a:lstStyle/>
          <a:p>
            <a:r>
              <a:rPr lang="en-GB" b="1" dirty="0"/>
              <a:t>PDP Process</a:t>
            </a:r>
          </a:p>
        </p:txBody>
      </p:sp>
      <p:sp>
        <p:nvSpPr>
          <p:cNvPr id="3" name="Content Placeholder 2">
            <a:extLst>
              <a:ext uri="{FF2B5EF4-FFF2-40B4-BE49-F238E27FC236}">
                <a16:creationId xmlns:a16="http://schemas.microsoft.com/office/drawing/2014/main" id="{B814B8FA-3B22-4077-8635-016D1D880C7C}"/>
              </a:ext>
            </a:extLst>
          </p:cNvPr>
          <p:cNvSpPr>
            <a:spLocks noGrp="1"/>
          </p:cNvSpPr>
          <p:nvPr>
            <p:ph sz="half" idx="1"/>
          </p:nvPr>
        </p:nvSpPr>
        <p:spPr>
          <a:xfrm>
            <a:off x="1117309" y="1701800"/>
            <a:ext cx="4977104" cy="4470400"/>
          </a:xfrm>
        </p:spPr>
        <p:txBody>
          <a:bodyPr>
            <a:normAutofit/>
          </a:bodyPr>
          <a:lstStyle/>
          <a:p>
            <a:r>
              <a:rPr lang="en-GB" sz="1700" b="0" i="0" dirty="0">
                <a:effectLst/>
              </a:rPr>
              <a:t>Personal development planning is a process, which can help you to achieve your goals in three key areas.</a:t>
            </a:r>
          </a:p>
          <a:p>
            <a:r>
              <a:rPr lang="en-GB" sz="1700" b="0" i="0" dirty="0">
                <a:effectLst/>
              </a:rPr>
              <a:t>Your Career and employability, your Study and your Personal development.</a:t>
            </a:r>
          </a:p>
          <a:p>
            <a:r>
              <a:rPr lang="en-GB" sz="1700" b="0" i="0" dirty="0">
                <a:effectLst/>
              </a:rPr>
              <a:t>The time and effort you invest in planning around these areas will enable you to continue developing effectively throughout your life.</a:t>
            </a:r>
          </a:p>
          <a:p>
            <a:r>
              <a:rPr lang="en-GB" sz="1700" b="0" i="0" dirty="0">
                <a:effectLst/>
              </a:rPr>
              <a:t>So, what does Personal Development Planning involve? There are five stages.</a:t>
            </a:r>
          </a:p>
          <a:p>
            <a:endParaRPr lang="en-GB" sz="1700" dirty="0"/>
          </a:p>
        </p:txBody>
      </p:sp>
      <p:pic>
        <p:nvPicPr>
          <p:cNvPr id="5" name="Content Placeholder 4" descr="Hand writing on sticky notes">
            <a:extLst>
              <a:ext uri="{FF2B5EF4-FFF2-40B4-BE49-F238E27FC236}">
                <a16:creationId xmlns:a16="http://schemas.microsoft.com/office/drawing/2014/main" id="{FBF9ADDE-6F28-4B22-9F7E-FFE8F3EB5180}"/>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382444" y="1556792"/>
            <a:ext cx="4976812" cy="3318150"/>
          </a:xfrm>
          <a:prstGeom prst="rect">
            <a:avLst/>
          </a:prstGeom>
          <a:ln>
            <a:noFill/>
          </a:ln>
          <a:effectLst>
            <a:softEdge rad="112500"/>
          </a:effectLst>
        </p:spPr>
      </p:pic>
    </p:spTree>
    <p:extLst>
      <p:ext uri="{BB962C8B-B14F-4D97-AF65-F5344CB8AC3E}">
        <p14:creationId xmlns:p14="http://schemas.microsoft.com/office/powerpoint/2010/main" val="2457190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17FDF-976F-4909-AB5B-079EDE065060}"/>
              </a:ext>
            </a:extLst>
          </p:cNvPr>
          <p:cNvSpPr>
            <a:spLocks noGrp="1"/>
          </p:cNvSpPr>
          <p:nvPr>
            <p:ph type="title"/>
          </p:nvPr>
        </p:nvSpPr>
        <p:spPr/>
        <p:txBody>
          <a:bodyPr/>
          <a:lstStyle/>
          <a:p>
            <a:pPr algn="ctr"/>
            <a:r>
              <a:rPr lang="en-GB" sz="4400" b="1" i="0" dirty="0">
                <a:effectLst/>
              </a:rPr>
              <a:t>There are five stages:</a:t>
            </a:r>
            <a:endParaRPr lang="en-GB" b="1" dirty="0"/>
          </a:p>
        </p:txBody>
      </p:sp>
      <p:grpSp>
        <p:nvGrpSpPr>
          <p:cNvPr id="21" name="Group 20">
            <a:extLst>
              <a:ext uri="{FF2B5EF4-FFF2-40B4-BE49-F238E27FC236}">
                <a16:creationId xmlns:a16="http://schemas.microsoft.com/office/drawing/2014/main" id="{2E420597-22EC-4638-B54B-5C853809D00A}"/>
              </a:ext>
            </a:extLst>
          </p:cNvPr>
          <p:cNvGrpSpPr/>
          <p:nvPr/>
        </p:nvGrpSpPr>
        <p:grpSpPr>
          <a:xfrm>
            <a:off x="765820" y="2558134"/>
            <a:ext cx="10981220" cy="2671066"/>
            <a:chOff x="765820" y="1585181"/>
            <a:chExt cx="10981220" cy="2671066"/>
          </a:xfrm>
        </p:grpSpPr>
        <p:pic>
          <p:nvPicPr>
            <p:cNvPr id="5" name="Graphic 4" descr="Magnifying glass with solid fill">
              <a:extLst>
                <a:ext uri="{FF2B5EF4-FFF2-40B4-BE49-F238E27FC236}">
                  <a16:creationId xmlns:a16="http://schemas.microsoft.com/office/drawing/2014/main" id="{9E456402-F5A3-4B5A-A1BD-8C6A202025B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15735" y="1585181"/>
              <a:ext cx="914400" cy="914400"/>
            </a:xfrm>
            <a:prstGeom prst="rect">
              <a:avLst/>
            </a:prstGeom>
          </p:spPr>
        </p:pic>
        <p:pic>
          <p:nvPicPr>
            <p:cNvPr id="7" name="Graphic 6" descr="Blueprint with solid fill">
              <a:extLst>
                <a:ext uri="{FF2B5EF4-FFF2-40B4-BE49-F238E27FC236}">
                  <a16:creationId xmlns:a16="http://schemas.microsoft.com/office/drawing/2014/main" id="{9E97CBE8-4276-4E39-906A-B14F22BC809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400844" y="1693839"/>
              <a:ext cx="914400" cy="914400"/>
            </a:xfrm>
            <a:prstGeom prst="rect">
              <a:avLst/>
            </a:prstGeom>
          </p:spPr>
        </p:pic>
        <p:pic>
          <p:nvPicPr>
            <p:cNvPr id="9" name="Graphic 8" descr="Drawing Figure with solid fill">
              <a:extLst>
                <a:ext uri="{FF2B5EF4-FFF2-40B4-BE49-F238E27FC236}">
                  <a16:creationId xmlns:a16="http://schemas.microsoft.com/office/drawing/2014/main" id="{F6C2411C-BBD0-4F24-908A-19231080506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105170" y="1693839"/>
              <a:ext cx="914400" cy="914400"/>
            </a:xfrm>
            <a:prstGeom prst="rect">
              <a:avLst/>
            </a:prstGeom>
          </p:spPr>
        </p:pic>
        <p:pic>
          <p:nvPicPr>
            <p:cNvPr id="11" name="Graphic 10" descr="Voice with solid fill">
              <a:extLst>
                <a:ext uri="{FF2B5EF4-FFF2-40B4-BE49-F238E27FC236}">
                  <a16:creationId xmlns:a16="http://schemas.microsoft.com/office/drawing/2014/main" id="{BF5A83B7-E61B-4974-9765-A138F3ACB28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398054" y="1693934"/>
              <a:ext cx="914400" cy="914400"/>
            </a:xfrm>
            <a:prstGeom prst="rect">
              <a:avLst/>
            </a:prstGeom>
          </p:spPr>
        </p:pic>
        <p:pic>
          <p:nvPicPr>
            <p:cNvPr id="13" name="Graphic 12" descr="Boardroom with solid fill">
              <a:extLst>
                <a:ext uri="{FF2B5EF4-FFF2-40B4-BE49-F238E27FC236}">
                  <a16:creationId xmlns:a16="http://schemas.microsoft.com/office/drawing/2014/main" id="{CAB5112C-A818-43B7-BAD3-41D966B0F7A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0258689" y="1585181"/>
              <a:ext cx="914400" cy="914400"/>
            </a:xfrm>
            <a:prstGeom prst="rect">
              <a:avLst/>
            </a:prstGeom>
          </p:spPr>
        </p:pic>
        <p:sp>
          <p:nvSpPr>
            <p:cNvPr id="14" name="Flowchart: Sequential Access Storage 13">
              <a:extLst>
                <a:ext uri="{FF2B5EF4-FFF2-40B4-BE49-F238E27FC236}">
                  <a16:creationId xmlns:a16="http://schemas.microsoft.com/office/drawing/2014/main" id="{4881D292-5CDB-4ED6-AF5A-DAD3E13E1281}"/>
                </a:ext>
              </a:extLst>
            </p:cNvPr>
            <p:cNvSpPr/>
            <p:nvPr/>
          </p:nvSpPr>
          <p:spPr>
            <a:xfrm>
              <a:off x="765820" y="2852936"/>
              <a:ext cx="1584176" cy="1224136"/>
            </a:xfrm>
            <a:prstGeom prst="flowChartMagneticTape">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dirty="0"/>
                <a:t>Identify</a:t>
              </a:r>
            </a:p>
          </p:txBody>
        </p:sp>
        <p:sp>
          <p:nvSpPr>
            <p:cNvPr id="15" name="Flowchart: Sequential Access Storage 14">
              <a:extLst>
                <a:ext uri="{FF2B5EF4-FFF2-40B4-BE49-F238E27FC236}">
                  <a16:creationId xmlns:a16="http://schemas.microsoft.com/office/drawing/2014/main" id="{EDBB9D1B-50AF-45BA-9C6B-A79D5427B2CE}"/>
                </a:ext>
              </a:extLst>
            </p:cNvPr>
            <p:cNvSpPr/>
            <p:nvPr/>
          </p:nvSpPr>
          <p:spPr>
            <a:xfrm>
              <a:off x="3103831" y="2877846"/>
              <a:ext cx="1584175" cy="1224136"/>
            </a:xfrm>
            <a:prstGeom prst="flowChartMagneticTape">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dirty="0"/>
                <a:t>Plan</a:t>
              </a:r>
            </a:p>
          </p:txBody>
        </p:sp>
        <p:sp>
          <p:nvSpPr>
            <p:cNvPr id="16" name="Flowchart: Sequential Access Storage 15">
              <a:extLst>
                <a:ext uri="{FF2B5EF4-FFF2-40B4-BE49-F238E27FC236}">
                  <a16:creationId xmlns:a16="http://schemas.microsoft.com/office/drawing/2014/main" id="{3BD239AF-CFCD-44A1-9C2E-22D21593D1BF}"/>
                </a:ext>
              </a:extLst>
            </p:cNvPr>
            <p:cNvSpPr/>
            <p:nvPr/>
          </p:nvSpPr>
          <p:spPr>
            <a:xfrm>
              <a:off x="5659847" y="2948840"/>
              <a:ext cx="1609328" cy="1224136"/>
            </a:xfrm>
            <a:prstGeom prst="flowChartMagneticTape">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dirty="0"/>
                <a:t>Action</a:t>
              </a:r>
            </a:p>
          </p:txBody>
        </p:sp>
        <p:sp>
          <p:nvSpPr>
            <p:cNvPr id="17" name="Flowchart: Sequential Access Storage 16">
              <a:extLst>
                <a:ext uri="{FF2B5EF4-FFF2-40B4-BE49-F238E27FC236}">
                  <a16:creationId xmlns:a16="http://schemas.microsoft.com/office/drawing/2014/main" id="{1BFCCDEB-C4B8-4085-BB8D-4E5E56DE4377}"/>
                </a:ext>
              </a:extLst>
            </p:cNvPr>
            <p:cNvSpPr/>
            <p:nvPr/>
          </p:nvSpPr>
          <p:spPr>
            <a:xfrm>
              <a:off x="8050590" y="2888095"/>
              <a:ext cx="1609328" cy="1368152"/>
            </a:xfrm>
            <a:prstGeom prst="flowChartMagneticTape">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dirty="0"/>
                <a:t>Record</a:t>
              </a:r>
            </a:p>
          </p:txBody>
        </p:sp>
        <p:sp>
          <p:nvSpPr>
            <p:cNvPr id="18" name="Flowchart: Sequential Access Storage 17">
              <a:extLst>
                <a:ext uri="{FF2B5EF4-FFF2-40B4-BE49-F238E27FC236}">
                  <a16:creationId xmlns:a16="http://schemas.microsoft.com/office/drawing/2014/main" id="{23A33B19-014D-4DDF-9840-FDE3DA68CD49}"/>
                </a:ext>
              </a:extLst>
            </p:cNvPr>
            <p:cNvSpPr/>
            <p:nvPr/>
          </p:nvSpPr>
          <p:spPr>
            <a:xfrm>
              <a:off x="10054852" y="2877846"/>
              <a:ext cx="1692188" cy="1340532"/>
            </a:xfrm>
            <a:prstGeom prst="flowChartMagneticTape">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dirty="0"/>
                <a:t>Review</a:t>
              </a:r>
              <a:r>
                <a:rPr lang="en-GB" dirty="0"/>
                <a:t> </a:t>
              </a:r>
            </a:p>
          </p:txBody>
        </p:sp>
      </p:grpSp>
    </p:spTree>
    <p:extLst>
      <p:ext uri="{BB962C8B-B14F-4D97-AF65-F5344CB8AC3E}">
        <p14:creationId xmlns:p14="http://schemas.microsoft.com/office/powerpoint/2010/main" val="3392726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02752B-546D-49EC-BAC9-6EFF200E2355}"/>
              </a:ext>
            </a:extLst>
          </p:cNvPr>
          <p:cNvSpPr>
            <a:spLocks noGrp="1"/>
          </p:cNvSpPr>
          <p:nvPr>
            <p:ph idx="1"/>
          </p:nvPr>
        </p:nvSpPr>
        <p:spPr>
          <a:xfrm>
            <a:off x="333772" y="260648"/>
            <a:ext cx="11521280" cy="6480720"/>
          </a:xfrm>
          <a:ln w="38100"/>
        </p:spPr>
        <p:style>
          <a:lnRef idx="2">
            <a:schemeClr val="accent1"/>
          </a:lnRef>
          <a:fillRef idx="1">
            <a:schemeClr val="lt1"/>
          </a:fillRef>
          <a:effectRef idx="0">
            <a:schemeClr val="accent1"/>
          </a:effectRef>
          <a:fontRef idx="minor">
            <a:schemeClr val="dk1"/>
          </a:fontRef>
        </p:style>
        <p:txBody>
          <a:bodyPr>
            <a:noAutofit/>
          </a:bodyPr>
          <a:lstStyle/>
          <a:p>
            <a:pPr marL="0" indent="0">
              <a:buNone/>
            </a:pPr>
            <a:r>
              <a:rPr lang="en-GB" sz="1700" b="1" i="1" dirty="0"/>
              <a:t>Identify:</a:t>
            </a:r>
          </a:p>
          <a:p>
            <a:pPr marL="0" indent="0">
              <a:buNone/>
            </a:pPr>
            <a:r>
              <a:rPr lang="en-GB" sz="1700" b="0" i="0" dirty="0">
                <a:solidFill>
                  <a:schemeClr val="accent1"/>
                </a:solidFill>
                <a:effectLst/>
              </a:rPr>
              <a:t>First identify your strengths, the skills you wish to develop and then set yourself realistic goals for each area you wish to focus on: careers and employability, study, or personal development. Are there smaller short-term goals that will lead to your larger goals?</a:t>
            </a:r>
          </a:p>
          <a:p>
            <a:pPr marL="0" indent="0">
              <a:buNone/>
            </a:pPr>
            <a:r>
              <a:rPr lang="en-GB" sz="1700" b="1" i="1" dirty="0">
                <a:solidFill>
                  <a:schemeClr val="accent1"/>
                </a:solidFill>
              </a:rPr>
              <a:t>Plan:</a:t>
            </a:r>
          </a:p>
          <a:p>
            <a:pPr marL="0" indent="0">
              <a:buNone/>
            </a:pPr>
            <a:r>
              <a:rPr lang="en-GB" sz="1700" b="0" i="0" dirty="0">
                <a:solidFill>
                  <a:schemeClr val="accent1"/>
                </a:solidFill>
                <a:effectLst/>
              </a:rPr>
              <a:t>Plan what resources you need and when you intend to work on the goals that you’ve set. Think about how much time you have available each week. Be realistic to ensure your plans are achievable.</a:t>
            </a:r>
          </a:p>
          <a:p>
            <a:pPr marL="0" indent="0">
              <a:buNone/>
            </a:pPr>
            <a:r>
              <a:rPr lang="en-GB" sz="1700" b="1" i="1" dirty="0">
                <a:solidFill>
                  <a:schemeClr val="accent1"/>
                </a:solidFill>
              </a:rPr>
              <a:t>Action:</a:t>
            </a:r>
          </a:p>
          <a:p>
            <a:pPr marL="0" indent="0">
              <a:buNone/>
            </a:pPr>
            <a:r>
              <a:rPr lang="en-GB" sz="1700" b="0" i="0" dirty="0">
                <a:solidFill>
                  <a:schemeClr val="accent1"/>
                </a:solidFill>
                <a:effectLst/>
              </a:rPr>
              <a:t>Carry out the tasks you’ve set yourself for each goal, and be aware of any new skills that you’re picking up along the way.</a:t>
            </a:r>
          </a:p>
          <a:p>
            <a:pPr marL="0" indent="0" algn="l">
              <a:buNone/>
            </a:pPr>
            <a:r>
              <a:rPr lang="en-GB" sz="1700" b="1" i="1" dirty="0">
                <a:solidFill>
                  <a:schemeClr val="accent1"/>
                </a:solidFill>
                <a:effectLst/>
              </a:rPr>
              <a:t>Record:</a:t>
            </a:r>
          </a:p>
          <a:p>
            <a:pPr marL="0" indent="0" algn="l">
              <a:buNone/>
            </a:pPr>
            <a:r>
              <a:rPr lang="en-GB" sz="1700" b="0" i="0" dirty="0">
                <a:solidFill>
                  <a:schemeClr val="accent1"/>
                </a:solidFill>
                <a:effectLst/>
              </a:rPr>
              <a:t>Record how the process is going: the progress you’ve made and the skills you’re gaining. Where might you need to develop further? Recording your insights will help to inform your CVs, job applications and developmental reviews. It may also reveal other aspects involved in achieving your goals.</a:t>
            </a:r>
          </a:p>
          <a:p>
            <a:pPr marL="0" indent="0" algn="l">
              <a:buNone/>
            </a:pPr>
            <a:r>
              <a:rPr lang="en-GB" sz="1700" b="1" i="0" dirty="0">
                <a:solidFill>
                  <a:schemeClr val="accent1"/>
                </a:solidFill>
                <a:effectLst/>
              </a:rPr>
              <a:t>Review:</a:t>
            </a:r>
          </a:p>
          <a:p>
            <a:pPr marL="0" indent="0" algn="l">
              <a:buNone/>
            </a:pPr>
            <a:r>
              <a:rPr lang="en-GB" sz="1700" b="0" i="0" dirty="0">
                <a:solidFill>
                  <a:schemeClr val="accent1"/>
                </a:solidFill>
                <a:effectLst/>
              </a:rPr>
              <a:t>Take a step back, collate everything you’ve recorded and review what you‘ve learnt. You should be more aware of your skills and also be able to identify the next area or skill for development.</a:t>
            </a:r>
          </a:p>
          <a:p>
            <a:pPr marL="0" indent="0">
              <a:buNone/>
            </a:pPr>
            <a:endParaRPr lang="en-GB" sz="1700" dirty="0">
              <a:solidFill>
                <a:schemeClr val="accent1"/>
              </a:solidFill>
            </a:endParaRPr>
          </a:p>
        </p:txBody>
      </p:sp>
    </p:spTree>
    <p:extLst>
      <p:ext uri="{BB962C8B-B14F-4D97-AF65-F5344CB8AC3E}">
        <p14:creationId xmlns:p14="http://schemas.microsoft.com/office/powerpoint/2010/main" val="51390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EAE6E5E7-EC27-49AE-B8EB-A61690D5F9F2}"/>
              </a:ext>
            </a:extLst>
          </p:cNvPr>
          <p:cNvSpPr>
            <a:spLocks noGrp="1"/>
          </p:cNvSpPr>
          <p:nvPr>
            <p:ph type="title"/>
          </p:nvPr>
        </p:nvSpPr>
        <p:spPr>
          <a:xfrm>
            <a:off x="1117309" y="76200"/>
            <a:ext cx="10157354" cy="1397000"/>
          </a:xfrm>
        </p:spPr>
        <p:txBody>
          <a:bodyPr/>
          <a:lstStyle/>
          <a:p>
            <a:r>
              <a:rPr lang="en-US" b="1" dirty="0"/>
              <a:t>Remember ……. </a:t>
            </a:r>
          </a:p>
        </p:txBody>
      </p:sp>
      <p:pic>
        <p:nvPicPr>
          <p:cNvPr id="9" name="Picture 8" descr="Business people pulling a rope">
            <a:extLst>
              <a:ext uri="{FF2B5EF4-FFF2-40B4-BE49-F238E27FC236}">
                <a16:creationId xmlns:a16="http://schemas.microsoft.com/office/drawing/2014/main" id="{D4F5E945-EB75-47A4-BB05-2643FF6DE81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29" r="21355"/>
          <a:stretch/>
        </p:blipFill>
        <p:spPr>
          <a:xfrm>
            <a:off x="1117309" y="1701800"/>
            <a:ext cx="4977104" cy="4470400"/>
          </a:xfrm>
          <a:prstGeom prst="rect">
            <a:avLst/>
          </a:prstGeom>
          <a:ln>
            <a:noFill/>
          </a:ln>
          <a:effectLst>
            <a:softEdge rad="112500"/>
          </a:effectLst>
        </p:spPr>
      </p:pic>
      <p:sp>
        <p:nvSpPr>
          <p:cNvPr id="18" name="Content Placeholder 3">
            <a:extLst>
              <a:ext uri="{FF2B5EF4-FFF2-40B4-BE49-F238E27FC236}">
                <a16:creationId xmlns:a16="http://schemas.microsoft.com/office/drawing/2014/main" id="{B7ECCDBD-D1F4-4C23-976F-355CC96950B5}"/>
              </a:ext>
            </a:extLst>
          </p:cNvPr>
          <p:cNvSpPr>
            <a:spLocks noGrp="1"/>
          </p:cNvSpPr>
          <p:nvPr>
            <p:ph sz="half" idx="2"/>
          </p:nvPr>
        </p:nvSpPr>
        <p:spPr>
          <a:xfrm>
            <a:off x="6742484" y="1701800"/>
            <a:ext cx="4977104" cy="4470400"/>
          </a:xfrm>
          <a:ln w="38100"/>
        </p:spPr>
        <p:style>
          <a:lnRef idx="2">
            <a:schemeClr val="accent1"/>
          </a:lnRef>
          <a:fillRef idx="1">
            <a:schemeClr val="lt1"/>
          </a:fillRef>
          <a:effectRef idx="0">
            <a:schemeClr val="accent1"/>
          </a:effectRef>
          <a:fontRef idx="minor">
            <a:schemeClr val="dk1"/>
          </a:fontRef>
        </p:style>
        <p:txBody>
          <a:bodyPr anchor="ctr"/>
          <a:lstStyle/>
          <a:p>
            <a:pPr marL="0" indent="0" algn="ctr">
              <a:buNone/>
            </a:pPr>
            <a:r>
              <a:rPr lang="en-GB" b="1" i="0" dirty="0">
                <a:solidFill>
                  <a:schemeClr val="accent1"/>
                </a:solidFill>
                <a:effectLst/>
                <a:latin typeface="Arial" panose="020B0604020202020204" pitchFamily="34" charset="0"/>
              </a:rPr>
              <a:t>The process is flexible. You may identify new areas for development at any time or realise that you’ve gained a new skill through your work or day-to-day activities. </a:t>
            </a:r>
          </a:p>
          <a:p>
            <a:pPr marL="0" indent="0" algn="ctr">
              <a:buNone/>
            </a:pPr>
            <a:r>
              <a:rPr lang="en-GB" b="1" i="0" dirty="0">
                <a:solidFill>
                  <a:schemeClr val="accent1"/>
                </a:solidFill>
                <a:effectLst/>
                <a:latin typeface="Arial" panose="020B0604020202020204" pitchFamily="34" charset="0"/>
              </a:rPr>
              <a:t>It's important to record what you’ve achieved and use each stage of the process to help you develop further.</a:t>
            </a:r>
            <a:endParaRPr lang="en-US" b="1" dirty="0">
              <a:solidFill>
                <a:schemeClr val="accent1"/>
              </a:solidFill>
            </a:endParaRPr>
          </a:p>
        </p:txBody>
      </p:sp>
    </p:spTree>
    <p:extLst>
      <p:ext uri="{BB962C8B-B14F-4D97-AF65-F5344CB8AC3E}">
        <p14:creationId xmlns:p14="http://schemas.microsoft.com/office/powerpoint/2010/main" val="208554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aper clouds">
            <a:extLst>
              <a:ext uri="{FF2B5EF4-FFF2-40B4-BE49-F238E27FC236}">
                <a16:creationId xmlns:a16="http://schemas.microsoft.com/office/drawing/2014/main" id="{6CF2DAF6-293A-45E3-8D74-11663D68E7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88824" cy="6858000"/>
          </a:xfrm>
          <a:prstGeom prst="rect">
            <a:avLst/>
          </a:prstGeom>
        </p:spPr>
      </p:pic>
      <p:sp>
        <p:nvSpPr>
          <p:cNvPr id="4" name="TextBox 3">
            <a:extLst>
              <a:ext uri="{FF2B5EF4-FFF2-40B4-BE49-F238E27FC236}">
                <a16:creationId xmlns:a16="http://schemas.microsoft.com/office/drawing/2014/main" id="{C8C7E2D9-E288-4EA2-88E6-543AEB2A39CA}"/>
              </a:ext>
            </a:extLst>
          </p:cNvPr>
          <p:cNvSpPr txBox="1"/>
          <p:nvPr/>
        </p:nvSpPr>
        <p:spPr>
          <a:xfrm>
            <a:off x="5230316" y="2348880"/>
            <a:ext cx="2736304" cy="830997"/>
          </a:xfrm>
          <a:prstGeom prst="rect">
            <a:avLst/>
          </a:prstGeom>
          <a:noFill/>
        </p:spPr>
        <p:txBody>
          <a:bodyPr wrap="square" rtlCol="0">
            <a:spAutoFit/>
          </a:bodyPr>
          <a:lstStyle/>
          <a:p>
            <a:pPr algn="ctr"/>
            <a:r>
              <a:rPr lang="en-GB" b="1" dirty="0"/>
              <a:t>How to Identify Your Skills</a:t>
            </a:r>
          </a:p>
        </p:txBody>
      </p:sp>
      <p:pic>
        <p:nvPicPr>
          <p:cNvPr id="1026" name="Picture 2" descr="Careersmart | Careers and job market information">
            <a:extLst>
              <a:ext uri="{FF2B5EF4-FFF2-40B4-BE49-F238E27FC236}">
                <a16:creationId xmlns:a16="http://schemas.microsoft.com/office/drawing/2014/main" id="{786283F3-BB3D-4247-9049-1DA536AED3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8108" y="4797152"/>
            <a:ext cx="5127527" cy="1266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358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FEF2EFA-7D8B-465D-881F-660D43B84D0C}"/>
              </a:ext>
            </a:extLst>
          </p:cNvPr>
          <p:cNvPicPr>
            <a:picLocks noChangeAspect="1"/>
          </p:cNvPicPr>
          <p:nvPr/>
        </p:nvPicPr>
        <p:blipFill>
          <a:blip r:embed="rId3"/>
          <a:stretch>
            <a:fillRect/>
          </a:stretch>
        </p:blipFill>
        <p:spPr>
          <a:xfrm>
            <a:off x="477788" y="-1528"/>
            <a:ext cx="6541477"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a:extLst>
              <a:ext uri="{FF2B5EF4-FFF2-40B4-BE49-F238E27FC236}">
                <a16:creationId xmlns:a16="http://schemas.microsoft.com/office/drawing/2014/main" id="{40EF04B9-ADE5-4C3C-BE1C-F80768DA83FD}"/>
              </a:ext>
            </a:extLst>
          </p:cNvPr>
          <p:cNvSpPr txBox="1"/>
          <p:nvPr/>
        </p:nvSpPr>
        <p:spPr>
          <a:xfrm>
            <a:off x="7246540" y="1412776"/>
            <a:ext cx="4608512" cy="1200329"/>
          </a:xfrm>
          <a:prstGeom prst="rect">
            <a:avLst/>
          </a:prstGeom>
          <a:noFill/>
        </p:spPr>
        <p:txBody>
          <a:bodyPr wrap="square" rtlCol="0">
            <a:spAutoFit/>
          </a:bodyPr>
          <a:lstStyle/>
          <a:p>
            <a:pPr algn="ctr"/>
            <a:r>
              <a:rPr lang="en-GB" b="1" dirty="0"/>
              <a:t>https://careersmart.org.uk/tools/career-test-skills-audit</a:t>
            </a:r>
          </a:p>
          <a:p>
            <a:pPr algn="ctr"/>
            <a:endParaRPr lang="en-GB" b="1" dirty="0"/>
          </a:p>
        </p:txBody>
      </p:sp>
      <p:pic>
        <p:nvPicPr>
          <p:cNvPr id="5" name="Picture 4">
            <a:extLst>
              <a:ext uri="{FF2B5EF4-FFF2-40B4-BE49-F238E27FC236}">
                <a16:creationId xmlns:a16="http://schemas.microsoft.com/office/drawing/2014/main" id="{3936AD73-D1E1-4B7C-A132-9B965DFE5448}"/>
              </a:ext>
            </a:extLst>
          </p:cNvPr>
          <p:cNvPicPr>
            <a:picLocks noChangeAspect="1"/>
          </p:cNvPicPr>
          <p:nvPr/>
        </p:nvPicPr>
        <p:blipFill>
          <a:blip r:embed="rId4"/>
          <a:stretch>
            <a:fillRect/>
          </a:stretch>
        </p:blipFill>
        <p:spPr>
          <a:xfrm>
            <a:off x="7336431" y="4051184"/>
            <a:ext cx="4608513" cy="24809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43970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42799BE-8EE4-496E-9B0F-089C2FD07656}"/>
              </a:ext>
            </a:extLst>
          </p:cNvPr>
          <p:cNvPicPr>
            <a:picLocks noChangeAspect="1"/>
          </p:cNvPicPr>
          <p:nvPr/>
        </p:nvPicPr>
        <p:blipFill>
          <a:blip r:embed="rId2"/>
          <a:stretch>
            <a:fillRect/>
          </a:stretch>
        </p:blipFill>
        <p:spPr>
          <a:xfrm>
            <a:off x="841375" y="276225"/>
            <a:ext cx="10506075" cy="6305550"/>
          </a:xfrm>
          <a:prstGeom prst="rect">
            <a:avLst/>
          </a:prstGeom>
          <a:ln>
            <a:noFill/>
          </a:ln>
          <a:effectLst>
            <a:softEdge rad="112500"/>
          </a:effectLst>
        </p:spPr>
      </p:pic>
    </p:spTree>
    <p:extLst>
      <p:ext uri="{BB962C8B-B14F-4D97-AF65-F5344CB8AC3E}">
        <p14:creationId xmlns:p14="http://schemas.microsoft.com/office/powerpoint/2010/main" val="3794582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824FF-4D26-4884-9822-4F1225DADC40}"/>
              </a:ext>
            </a:extLst>
          </p:cNvPr>
          <p:cNvSpPr>
            <a:spLocks noGrp="1"/>
          </p:cNvSpPr>
          <p:nvPr>
            <p:ph type="title"/>
          </p:nvPr>
        </p:nvSpPr>
        <p:spPr>
          <a:xfrm>
            <a:off x="477789" y="76200"/>
            <a:ext cx="4968552" cy="1397000"/>
          </a:xfrm>
        </p:spPr>
        <p:txBody>
          <a:bodyPr/>
          <a:lstStyle/>
          <a:p>
            <a:r>
              <a:rPr lang="en-GB" b="1" dirty="0"/>
              <a:t>Plan </a:t>
            </a:r>
          </a:p>
        </p:txBody>
      </p:sp>
      <p:sp>
        <p:nvSpPr>
          <p:cNvPr id="3" name="Content Placeholder 2">
            <a:extLst>
              <a:ext uri="{FF2B5EF4-FFF2-40B4-BE49-F238E27FC236}">
                <a16:creationId xmlns:a16="http://schemas.microsoft.com/office/drawing/2014/main" id="{25FB5643-BD71-4470-9E60-96B40CDAFB32}"/>
              </a:ext>
            </a:extLst>
          </p:cNvPr>
          <p:cNvSpPr>
            <a:spLocks noGrp="1"/>
          </p:cNvSpPr>
          <p:nvPr>
            <p:ph idx="1"/>
          </p:nvPr>
        </p:nvSpPr>
        <p:spPr>
          <a:xfrm>
            <a:off x="5878388" y="980728"/>
            <a:ext cx="5720647" cy="5337530"/>
          </a:xfrm>
          <a:ln w="38100"/>
        </p:spPr>
        <p:style>
          <a:lnRef idx="2">
            <a:schemeClr val="accent1"/>
          </a:lnRef>
          <a:fillRef idx="1">
            <a:schemeClr val="lt1"/>
          </a:fillRef>
          <a:effectRef idx="0">
            <a:schemeClr val="accent1"/>
          </a:effectRef>
          <a:fontRef idx="minor">
            <a:schemeClr val="dk1"/>
          </a:fontRef>
        </p:style>
        <p:txBody>
          <a:bodyPr>
            <a:noAutofit/>
          </a:bodyPr>
          <a:lstStyle/>
          <a:p>
            <a:pPr>
              <a:lnSpc>
                <a:spcPct val="90000"/>
              </a:lnSpc>
            </a:pPr>
            <a:r>
              <a:rPr lang="en-GB" sz="1700" dirty="0">
                <a:solidFill>
                  <a:schemeClr val="accent1"/>
                </a:solidFill>
              </a:rPr>
              <a:t>Identify a development need in </a:t>
            </a:r>
            <a:r>
              <a:rPr lang="en-GB" sz="1700" b="1" dirty="0">
                <a:solidFill>
                  <a:schemeClr val="accent1"/>
                </a:solidFill>
              </a:rPr>
              <a:t>column 1 </a:t>
            </a:r>
            <a:r>
              <a:rPr lang="en-GB" sz="1700" dirty="0">
                <a:solidFill>
                  <a:schemeClr val="accent1"/>
                </a:solidFill>
              </a:rPr>
              <a:t>– what objective are you specifically going to set yourself?</a:t>
            </a:r>
          </a:p>
          <a:p>
            <a:pPr>
              <a:lnSpc>
                <a:spcPct val="90000"/>
              </a:lnSpc>
            </a:pPr>
            <a:r>
              <a:rPr lang="en-GB" sz="1700" dirty="0">
                <a:solidFill>
                  <a:schemeClr val="accent1"/>
                </a:solidFill>
              </a:rPr>
              <a:t>In </a:t>
            </a:r>
            <a:r>
              <a:rPr lang="en-GB" sz="1700" b="1" dirty="0">
                <a:solidFill>
                  <a:schemeClr val="accent1"/>
                </a:solidFill>
              </a:rPr>
              <a:t>column 2 </a:t>
            </a:r>
            <a:r>
              <a:rPr lang="en-GB" sz="1700" dirty="0">
                <a:solidFill>
                  <a:schemeClr val="accent1"/>
                </a:solidFill>
              </a:rPr>
              <a:t>you will then need to identify the success criteria – how will you know if you have achieved the objective you set yourself? </a:t>
            </a:r>
          </a:p>
          <a:p>
            <a:pPr>
              <a:lnSpc>
                <a:spcPct val="90000"/>
              </a:lnSpc>
            </a:pPr>
            <a:r>
              <a:rPr lang="en-GB" sz="1700" dirty="0">
                <a:solidFill>
                  <a:schemeClr val="accent1"/>
                </a:solidFill>
              </a:rPr>
              <a:t>In </a:t>
            </a:r>
            <a:r>
              <a:rPr lang="en-GB" sz="1700" b="1" dirty="0">
                <a:solidFill>
                  <a:schemeClr val="accent1"/>
                </a:solidFill>
              </a:rPr>
              <a:t>column 3 </a:t>
            </a:r>
            <a:r>
              <a:rPr lang="en-GB" sz="1700" dirty="0">
                <a:solidFill>
                  <a:schemeClr val="accent1"/>
                </a:solidFill>
              </a:rPr>
              <a:t>a development activity is needed to help you with the objective you have set yourself.</a:t>
            </a:r>
          </a:p>
          <a:p>
            <a:pPr>
              <a:lnSpc>
                <a:spcPct val="90000"/>
              </a:lnSpc>
            </a:pPr>
            <a:r>
              <a:rPr lang="en-GB" sz="1700" dirty="0">
                <a:solidFill>
                  <a:schemeClr val="accent1"/>
                </a:solidFill>
              </a:rPr>
              <a:t>In </a:t>
            </a:r>
            <a:r>
              <a:rPr lang="en-GB" sz="1700" b="1" dirty="0">
                <a:solidFill>
                  <a:schemeClr val="accent1"/>
                </a:solidFill>
              </a:rPr>
              <a:t>column 4 </a:t>
            </a:r>
            <a:r>
              <a:rPr lang="en-GB" sz="1700" dirty="0">
                <a:solidFill>
                  <a:schemeClr val="accent1"/>
                </a:solidFill>
              </a:rPr>
              <a:t>you must identify the resources you will need, this could be time, money, help form a particular person, access to specialist IT etc.</a:t>
            </a:r>
          </a:p>
          <a:p>
            <a:pPr>
              <a:lnSpc>
                <a:spcPct val="90000"/>
              </a:lnSpc>
            </a:pPr>
            <a:r>
              <a:rPr lang="en-GB" sz="1700" dirty="0">
                <a:solidFill>
                  <a:schemeClr val="accent1"/>
                </a:solidFill>
              </a:rPr>
              <a:t>In </a:t>
            </a:r>
            <a:r>
              <a:rPr lang="en-GB" sz="1700" b="1" dirty="0">
                <a:solidFill>
                  <a:schemeClr val="accent1"/>
                </a:solidFill>
              </a:rPr>
              <a:t>column 5</a:t>
            </a:r>
            <a:r>
              <a:rPr lang="en-GB" sz="1700" dirty="0">
                <a:solidFill>
                  <a:schemeClr val="accent1"/>
                </a:solidFill>
              </a:rPr>
              <a:t>, prioritise your objectives – High / Medium / Low. </a:t>
            </a:r>
          </a:p>
          <a:p>
            <a:pPr>
              <a:lnSpc>
                <a:spcPct val="90000"/>
              </a:lnSpc>
            </a:pPr>
            <a:r>
              <a:rPr lang="en-GB" sz="1700" b="1" dirty="0">
                <a:solidFill>
                  <a:schemeClr val="accent1"/>
                </a:solidFill>
              </a:rPr>
              <a:t>Columns 5 &amp; 6 </a:t>
            </a:r>
            <a:r>
              <a:rPr lang="en-GB" sz="1700" dirty="0">
                <a:solidFill>
                  <a:schemeClr val="accent1"/>
                </a:solidFill>
              </a:rPr>
              <a:t>is where you record when you will start to work on your objectives and when you predict that you will complete it by – therefore set yourself a time-scale. </a:t>
            </a:r>
          </a:p>
        </p:txBody>
      </p:sp>
      <p:pic>
        <p:nvPicPr>
          <p:cNvPr id="5" name="Graphic 4" descr="Graph and note paper with pencils">
            <a:extLst>
              <a:ext uri="{FF2B5EF4-FFF2-40B4-BE49-F238E27FC236}">
                <a16:creationId xmlns:a16="http://schemas.microsoft.com/office/drawing/2014/main" id="{A0340AE2-BD3B-41B0-A0A9-896FD23C2F1B}"/>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8775" t="20543" r="20389" b="19608"/>
          <a:stretch/>
        </p:blipFill>
        <p:spPr>
          <a:xfrm>
            <a:off x="189756" y="1473200"/>
            <a:ext cx="5135456" cy="5052144"/>
          </a:xfrm>
          <a:prstGeom prst="rect">
            <a:avLst/>
          </a:prstGeom>
        </p:spPr>
      </p:pic>
    </p:spTree>
    <p:extLst>
      <p:ext uri="{BB962C8B-B14F-4D97-AF65-F5344CB8AC3E}">
        <p14:creationId xmlns:p14="http://schemas.microsoft.com/office/powerpoint/2010/main" val="2602661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9A4E33EC-D715-440E-9062-8AFA4CC9E341}" vid="{0DFBCB81-4ACA-49F1-BA1C-2B43B27F1FC4}"/>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webextensions/_rels/webextension1.xml.rels><?xml version="1.0" encoding="UTF-8" standalone="yes"?>
<Relationships xmlns="http://schemas.openxmlformats.org/package/2006/relationships"><Relationship Id="rId1" Type="http://schemas.openxmlformats.org/officeDocument/2006/relationships/image" Target="../media/image4.png"/></Relationships>
</file>

<file path=ppt/webextensions/webextension1.xml><?xml version="1.0" encoding="utf-8"?>
<we:webextension xmlns:we="http://schemas.microsoft.com/office/webextensions/webextension/2010/11" id="{65CC50DA-161A-481D-B6B3-7F955A19B78B}">
  <we:reference id="wa104218073" version="2.1.0.0" store="en-US" storeType="OMEX"/>
  <we:alternateReferences>
    <we:reference id="wa104218073" version="2.1.0.0" store="wa104218073" storeType="OMEX"/>
  </we:alternateReferences>
  <we:properties>
    <we:property name="appSlideData" value="{&quot;slideId&quot;:282,&quot;confidenceLevel&quot;:2}"/>
    <we:property name="url" value="&quot;multiple_choice_poll/Nx3Hkt7nQ5TycarZz8Y74&quot;"/>
  </we:properties>
  <we:bindings/>
  <we:snapshot xmlns:r="http://schemas.openxmlformats.org/officeDocument/2006/relationships" r:embed="rId1"/>
</we:webextension>
</file>

<file path=docProps/app.xml><?xml version="1.0" encoding="utf-8"?>
<Properties xmlns="http://schemas.openxmlformats.org/officeDocument/2006/extended-properties" xmlns:vt="http://schemas.openxmlformats.org/officeDocument/2006/docPropsVTypes">
  <Template>Blue bookstack presentation (widescreen)</Template>
  <TotalTime>76</TotalTime>
  <Words>621</Words>
  <Application>Microsoft Office PowerPoint</Application>
  <PresentationFormat>Custom</PresentationFormat>
  <Paragraphs>48</Paragraphs>
  <Slides>12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Century Gothic</vt:lpstr>
      <vt:lpstr>Books 16x9</vt:lpstr>
      <vt:lpstr>Changemakers: Building your Personal Brand for Sustainable Employment  </vt:lpstr>
      <vt:lpstr>PowerPoint Presentation</vt:lpstr>
      <vt:lpstr>Personal Development Plan (PDP)</vt:lpstr>
      <vt:lpstr>PowerPoint Presentation</vt:lpstr>
      <vt:lpstr>PDP Process</vt:lpstr>
      <vt:lpstr>There are five stages:</vt:lpstr>
      <vt:lpstr>PowerPoint Presentation</vt:lpstr>
      <vt:lpstr>Remember ……. </vt:lpstr>
      <vt:lpstr>PowerPoint Presentation</vt:lpstr>
      <vt:lpstr>PowerPoint Presentation</vt:lpstr>
      <vt:lpstr>PowerPoint Presentation</vt:lpstr>
      <vt:lpstr>Plan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Changemakers: Building your Personal Brand for Sustainable Employment</dc:title>
  <dc:creator>Davina Evans</dc:creator>
  <cp:lastModifiedBy>Davina Evans</cp:lastModifiedBy>
  <cp:revision>8</cp:revision>
  <dcterms:created xsi:type="dcterms:W3CDTF">2021-02-28T20:52:57Z</dcterms:created>
  <dcterms:modified xsi:type="dcterms:W3CDTF">2021-02-28T22:09:42Z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