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61" r:id="rId5"/>
    <p:sldId id="258" r:id="rId6"/>
    <p:sldId id="260" r:id="rId7"/>
    <p:sldId id="257" r:id="rId8"/>
    <p:sldId id="256" r:id="rId9"/>
    <p:sldId id="274" r:id="rId10"/>
    <p:sldId id="275" r:id="rId11"/>
    <p:sldId id="276" r:id="rId12"/>
    <p:sldId id="277" r:id="rId13"/>
    <p:sldId id="278" r:id="rId14"/>
    <p:sldId id="263" r:id="rId15"/>
    <p:sldId id="281" r:id="rId16"/>
    <p:sldId id="282" r:id="rId17"/>
    <p:sldId id="279" r:id="rId18"/>
    <p:sldId id="264" r:id="rId19"/>
    <p:sldId id="265" r:id="rId20"/>
    <p:sldId id="266" r:id="rId21"/>
    <p:sldId id="267" r:id="rId22"/>
    <p:sldId id="270" r:id="rId23"/>
    <p:sldId id="271" r:id="rId24"/>
    <p:sldId id="27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ABD0"/>
    <a:srgbClr val="5BF743"/>
    <a:srgbClr val="F743F4"/>
    <a:srgbClr val="6EDBE1"/>
    <a:srgbClr val="D038F7"/>
    <a:srgbClr val="E50A06"/>
    <a:srgbClr val="295878"/>
    <a:srgbClr val="062B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3180" autoAdjust="0"/>
  </p:normalViewPr>
  <p:slideViewPr>
    <p:cSldViewPr>
      <p:cViewPr varScale="1">
        <p:scale>
          <a:sx n="93" d="100"/>
          <a:sy n="93" d="100"/>
        </p:scale>
        <p:origin x="2200"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notesMaster" Target="notesMasters/notesMaster1.xml"/><Relationship Id="rId27" Type="http://schemas.openxmlformats.org/officeDocument/2006/relationships/handoutMaster" Target="handoutMasters/handoutMaster1.xml"/><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23/09/2019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65BE0A-1170-1146-AE70-1D3B70F2A903}" type="datetimeFigureOut">
              <a:rPr lang="en-US" smtClean="0"/>
              <a:t>9/23/19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071FDE-E887-544F-9577-127D50B02747}" type="slidenum">
              <a:rPr lang="en-US" smtClean="0"/>
              <a:t>‹#›</a:t>
            </a:fld>
            <a:endParaRPr lang="en-US"/>
          </a:p>
        </p:txBody>
      </p:sp>
    </p:spTree>
    <p:extLst>
      <p:ext uri="{BB962C8B-B14F-4D97-AF65-F5344CB8AC3E}">
        <p14:creationId xmlns:p14="http://schemas.microsoft.com/office/powerpoint/2010/main" val="181018468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Students sign in- Make yourself known to those with additional needs as appropriate and let them know what additional measures have been put in place to accommodate their needs.</a:t>
            </a:r>
          </a:p>
          <a:p>
            <a:r>
              <a:rPr lang="en-US" baseline="0" dirty="0" smtClean="0"/>
              <a:t> Welcome. Introduction to staff.</a:t>
            </a:r>
          </a:p>
          <a:p>
            <a:r>
              <a:rPr lang="en-US" baseline="0" dirty="0" smtClean="0"/>
              <a:t> House keeping- fire </a:t>
            </a:r>
            <a:r>
              <a:rPr lang="en-US" baseline="0" dirty="0" err="1" smtClean="0"/>
              <a:t>regs</a:t>
            </a:r>
            <a:r>
              <a:rPr lang="en-US" baseline="0" dirty="0" smtClean="0"/>
              <a:t>. Toilets</a:t>
            </a:r>
          </a:p>
          <a:p>
            <a:endParaRPr lang="en-US" baseline="0" dirty="0" smtClean="0"/>
          </a:p>
          <a:p>
            <a:r>
              <a:rPr lang="en-US" sz="1200" b="0" i="0" kern="1200" dirty="0" smtClean="0">
                <a:solidFill>
                  <a:schemeClr val="tx1"/>
                </a:solidFill>
                <a:effectLst/>
                <a:latin typeface="+mn-lt"/>
                <a:ea typeface="+mn-ea"/>
                <a:cs typeface="+mn-cs"/>
              </a:rPr>
              <a:t>Suggested </a:t>
            </a:r>
            <a:r>
              <a:rPr lang="en-US" sz="1200" b="0" i="0" kern="1200" dirty="0" err="1" smtClean="0">
                <a:solidFill>
                  <a:schemeClr val="tx1"/>
                </a:solidFill>
                <a:effectLst/>
                <a:latin typeface="+mn-lt"/>
                <a:ea typeface="+mn-ea"/>
                <a:cs typeface="+mn-cs"/>
              </a:rPr>
              <a:t>groundrules</a:t>
            </a:r>
            <a:r>
              <a:rPr lang="en-US" sz="1200" b="0" i="0" kern="1200" dirty="0" smtClean="0">
                <a:solidFill>
                  <a:schemeClr val="tx1"/>
                </a:solidFill>
                <a:effectLst/>
                <a:latin typeface="+mn-lt"/>
                <a:ea typeface="+mn-ea"/>
                <a:cs typeface="+mn-cs"/>
              </a:rPr>
              <a:t>:</a:t>
            </a:r>
          </a:p>
          <a:p>
            <a:r>
              <a:rPr lang="en-US" sz="1200" b="0" i="0" kern="1200" dirty="0" smtClean="0">
                <a:solidFill>
                  <a:schemeClr val="tx1"/>
                </a:solidFill>
                <a:effectLst/>
                <a:latin typeface="+mn-lt"/>
                <a:ea typeface="+mn-ea"/>
                <a:cs typeface="+mn-cs"/>
              </a:rPr>
              <a:t>The raising hand means that when the instructor raises his / her hand, everyone else raises hands also, and that means "be quiet" :)</a:t>
            </a:r>
          </a:p>
          <a:p>
            <a:r>
              <a:rPr lang="en-US" sz="1200" b="0" i="0" kern="1200" dirty="0" smtClean="0">
                <a:solidFill>
                  <a:schemeClr val="tx1"/>
                </a:solidFill>
                <a:effectLst/>
                <a:latin typeface="+mn-lt"/>
                <a:ea typeface="+mn-ea"/>
                <a:cs typeface="+mn-cs"/>
              </a:rPr>
              <a:t>Let's keep our phone's sounds switch off</a:t>
            </a:r>
          </a:p>
          <a:p>
            <a:r>
              <a:rPr lang="en-US" sz="1200" b="0" i="0" kern="1200" dirty="0" smtClean="0">
                <a:solidFill>
                  <a:schemeClr val="tx1"/>
                </a:solidFill>
                <a:effectLst/>
                <a:latin typeface="+mn-lt"/>
                <a:ea typeface="+mn-ea"/>
                <a:cs typeface="+mn-cs"/>
              </a:rPr>
              <a:t>Everyone needs to be in lessons on time</a:t>
            </a:r>
          </a:p>
          <a:p>
            <a:r>
              <a:rPr lang="en-US" sz="1200" b="0" i="0" kern="1200" dirty="0" smtClean="0">
                <a:solidFill>
                  <a:schemeClr val="tx1"/>
                </a:solidFill>
                <a:effectLst/>
                <a:latin typeface="+mn-lt"/>
                <a:ea typeface="+mn-ea"/>
                <a:cs typeface="+mn-cs"/>
              </a:rPr>
              <a:t>Everyone is ready to give a report on their team's progressing any time</a:t>
            </a:r>
          </a:p>
          <a:p>
            <a:endParaRPr lang="en-US" baseline="0" dirty="0" smtClean="0"/>
          </a:p>
          <a:p>
            <a:endParaRPr lang="en-US" baseline="0" dirty="0" smtClean="0"/>
          </a:p>
          <a:p>
            <a:r>
              <a:rPr lang="en-US" u="sng" baseline="0" dirty="0" smtClean="0"/>
              <a:t> To Prepare Room. </a:t>
            </a:r>
          </a:p>
          <a:p>
            <a:r>
              <a:rPr lang="en-US" baseline="0" dirty="0" smtClean="0"/>
              <a:t>Screen/ projector and leads  as required to show a PowerPoint presentation</a:t>
            </a:r>
          </a:p>
          <a:p>
            <a:r>
              <a:rPr lang="en-US" baseline="0" dirty="0" smtClean="0"/>
              <a:t>5 tables (to sit 10 per table) </a:t>
            </a:r>
          </a:p>
          <a:p>
            <a:r>
              <a:rPr lang="en-US" baseline="0" dirty="0" smtClean="0"/>
              <a:t>On each table, pens, pencils, sharpies/felt pens,  post it notes</a:t>
            </a:r>
          </a:p>
          <a:p>
            <a:r>
              <a:rPr lang="en-US" baseline="0" dirty="0" smtClean="0"/>
              <a:t>A line of tape on the floor of the room for the speed portraits </a:t>
            </a:r>
          </a:p>
          <a:p>
            <a:r>
              <a:rPr lang="en-US" baseline="0" dirty="0" smtClean="0"/>
              <a:t>Lining paper on tables as a table cloth to draw on.</a:t>
            </a:r>
          </a:p>
          <a:p>
            <a:r>
              <a:rPr lang="en-US" baseline="0" dirty="0" smtClean="0"/>
              <a:t>A4 handouts for motivation/values (1 per student)</a:t>
            </a:r>
          </a:p>
          <a:p>
            <a:r>
              <a:rPr lang="en-US" baseline="0" dirty="0" smtClean="0"/>
              <a:t>10 x handouts per table for values/motivation </a:t>
            </a:r>
          </a:p>
          <a:p>
            <a:r>
              <a:rPr lang="en-US" baseline="0" dirty="0" smtClean="0"/>
              <a:t>10x packs spaghetti </a:t>
            </a:r>
          </a:p>
          <a:p>
            <a:r>
              <a:rPr lang="en-US" baseline="0" dirty="0" smtClean="0"/>
              <a:t>10 x marshmallows</a:t>
            </a:r>
          </a:p>
          <a:p>
            <a:r>
              <a:rPr lang="en-US" baseline="0" dirty="0" smtClean="0"/>
              <a:t>50 x blank postcards</a:t>
            </a:r>
          </a:p>
          <a:p>
            <a:r>
              <a:rPr lang="en-US" baseline="0" dirty="0" smtClean="0"/>
              <a:t>1x ballot box</a:t>
            </a:r>
          </a:p>
        </p:txBody>
      </p:sp>
      <p:sp>
        <p:nvSpPr>
          <p:cNvPr id="4" name="Slide Number Placeholder 3"/>
          <p:cNvSpPr>
            <a:spLocks noGrp="1"/>
          </p:cNvSpPr>
          <p:nvPr>
            <p:ph type="sldNum" sz="quarter" idx="10"/>
          </p:nvPr>
        </p:nvSpPr>
        <p:spPr/>
        <p:txBody>
          <a:bodyPr/>
          <a:lstStyle/>
          <a:p>
            <a:fld id="{EF071FDE-E887-544F-9577-127D50B02747}" type="slidenum">
              <a:rPr lang="en-US" smtClean="0"/>
              <a:t>1</a:t>
            </a:fld>
            <a:endParaRPr lang="en-US"/>
          </a:p>
        </p:txBody>
      </p:sp>
    </p:spTree>
    <p:extLst>
      <p:ext uri="{BB962C8B-B14F-4D97-AF65-F5344CB8AC3E}">
        <p14:creationId xmlns:p14="http://schemas.microsoft.com/office/powerpoint/2010/main" val="1334935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Background information on the wider research project</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2</a:t>
            </a:fld>
            <a:endParaRPr lang="en-US"/>
          </a:p>
        </p:txBody>
      </p:sp>
    </p:spTree>
    <p:extLst>
      <p:ext uri="{BB962C8B-B14F-4D97-AF65-F5344CB8AC3E}">
        <p14:creationId xmlns:p14="http://schemas.microsoft.com/office/powerpoint/2010/main" val="2163912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Link these to the 5 day program</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3</a:t>
            </a:fld>
            <a:endParaRPr lang="en-US"/>
          </a:p>
        </p:txBody>
      </p:sp>
    </p:spTree>
    <p:extLst>
      <p:ext uri="{BB962C8B-B14F-4D97-AF65-F5344CB8AC3E}">
        <p14:creationId xmlns:p14="http://schemas.microsoft.com/office/powerpoint/2010/main" val="2957210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Introduce European and business partners </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4</a:t>
            </a:fld>
            <a:endParaRPr lang="en-US"/>
          </a:p>
        </p:txBody>
      </p:sp>
    </p:spTree>
    <p:extLst>
      <p:ext uri="{BB962C8B-B14F-4D97-AF65-F5344CB8AC3E}">
        <p14:creationId xmlns:p14="http://schemas.microsoft.com/office/powerpoint/2010/main" val="184388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Before</a:t>
            </a:r>
            <a:r>
              <a:rPr lang="en-US" baseline="0" dirty="0" smtClean="0"/>
              <a:t> starting group work activity outline any rules for the sessions. </a:t>
            </a:r>
          </a:p>
          <a:p>
            <a:pPr marL="171450" indent="-171450">
              <a:buFontTx/>
              <a:buChar char="-"/>
            </a:pPr>
            <a:r>
              <a:rPr lang="en-US" baseline="0" dirty="0" smtClean="0"/>
              <a:t>if the facilitator raises their hand to talk, please stop and listen</a:t>
            </a:r>
          </a:p>
          <a:p>
            <a:pPr marL="171450" indent="-171450">
              <a:buFontTx/>
              <a:buChar char="-"/>
            </a:pPr>
            <a:r>
              <a:rPr lang="en-US" baseline="0" dirty="0" smtClean="0"/>
              <a:t>others to be provided by Antti (Finish lecturer)</a:t>
            </a:r>
          </a:p>
          <a:p>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5</a:t>
            </a:fld>
            <a:endParaRPr lang="en-US"/>
          </a:p>
        </p:txBody>
      </p:sp>
    </p:spTree>
    <p:extLst>
      <p:ext uri="{BB962C8B-B14F-4D97-AF65-F5344CB8AC3E}">
        <p14:creationId xmlns:p14="http://schemas.microsoft.com/office/powerpoint/2010/main" val="915421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10.15 – 11.00</a:t>
            </a:r>
            <a:r>
              <a:rPr lang="en-GB" dirty="0" smtClean="0">
                <a:effectLst/>
              </a:rPr>
              <a:t> </a:t>
            </a:r>
            <a:r>
              <a:rPr lang="en-GB" baseline="0" dirty="0" smtClean="0">
                <a:effectLst/>
              </a:rPr>
              <a:t> Workshop Values and Motivation</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6</a:t>
            </a:fld>
            <a:endParaRPr lang="en-US"/>
          </a:p>
        </p:txBody>
      </p:sp>
    </p:spTree>
    <p:extLst>
      <p:ext uri="{BB962C8B-B14F-4D97-AF65-F5344CB8AC3E}">
        <p14:creationId xmlns:p14="http://schemas.microsoft.com/office/powerpoint/2010/main" val="551343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 3x post its to the</a:t>
            </a:r>
            <a:r>
              <a:rPr lang="en-US" baseline="0" dirty="0" smtClean="0"/>
              <a:t> </a:t>
            </a:r>
            <a:r>
              <a:rPr lang="en-US" dirty="0" smtClean="0"/>
              <a:t>column as shown</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7</a:t>
            </a:fld>
            <a:endParaRPr lang="en-US"/>
          </a:p>
        </p:txBody>
      </p:sp>
    </p:spTree>
    <p:extLst>
      <p:ext uri="{BB962C8B-B14F-4D97-AF65-F5344CB8AC3E}">
        <p14:creationId xmlns:p14="http://schemas.microsoft.com/office/powerpoint/2010/main" val="1694553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Think</a:t>
            </a:r>
            <a:r>
              <a:rPr lang="en-US" baseline="0" dirty="0" smtClean="0"/>
              <a:t> of 3 x positive words to describe yourself</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8</a:t>
            </a:fld>
            <a:endParaRPr lang="en-US"/>
          </a:p>
        </p:txBody>
      </p:sp>
    </p:spTree>
    <p:extLst>
      <p:ext uri="{BB962C8B-B14F-4D97-AF65-F5344CB8AC3E}">
        <p14:creationId xmlns:p14="http://schemas.microsoft.com/office/powerpoint/2010/main" val="186756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Think</a:t>
            </a:r>
            <a:r>
              <a:rPr lang="en-US" baseline="0" dirty="0" smtClean="0"/>
              <a:t> of 1x more negative trait you have </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9</a:t>
            </a:fld>
            <a:endParaRPr lang="en-US"/>
          </a:p>
        </p:txBody>
      </p:sp>
    </p:spTree>
    <p:extLst>
      <p:ext uri="{BB962C8B-B14F-4D97-AF65-F5344CB8AC3E}">
        <p14:creationId xmlns:p14="http://schemas.microsoft.com/office/powerpoint/2010/main" val="791479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a:t>
            </a:r>
            <a:r>
              <a:rPr lang="en-US" baseline="0" dirty="0" smtClean="0"/>
              <a:t> the last post it think of a word to describe an element of your personality</a:t>
            </a:r>
          </a:p>
          <a:p>
            <a:endParaRPr lang="en-US" baseline="0" dirty="0" smtClean="0"/>
          </a:p>
          <a:p>
            <a:r>
              <a:rPr lang="en-US" dirty="0" smtClean="0"/>
              <a:t>Students complete the exercise. Three positive words, one negative word, one word for your personality. </a:t>
            </a:r>
          </a:p>
          <a:p>
            <a:r>
              <a:rPr lang="en-US" dirty="0" smtClean="0"/>
              <a:t>Think about these three points in relation to your  values and motivation.</a:t>
            </a:r>
          </a:p>
          <a:p>
            <a:r>
              <a:rPr lang="en-US" dirty="0" smtClean="0"/>
              <a:t>You can add your thoughts on this in the Notes section if you like</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10</a:t>
            </a:fld>
            <a:endParaRPr lang="en-US"/>
          </a:p>
        </p:txBody>
      </p:sp>
    </p:spTree>
    <p:extLst>
      <p:ext uri="{BB962C8B-B14F-4D97-AF65-F5344CB8AC3E}">
        <p14:creationId xmlns:p14="http://schemas.microsoft.com/office/powerpoint/2010/main" val="939047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11</a:t>
            </a:fld>
            <a:endParaRPr lang="en-US"/>
          </a:p>
        </p:txBody>
      </p:sp>
    </p:spTree>
    <p:extLst>
      <p:ext uri="{BB962C8B-B14F-4D97-AF65-F5344CB8AC3E}">
        <p14:creationId xmlns:p14="http://schemas.microsoft.com/office/powerpoint/2010/main" val="826463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My example </a:t>
            </a:r>
            <a:r>
              <a:rPr lang="en-US" dirty="0" smtClean="0">
                <a:sym typeface="Wingdings"/>
              </a:rPr>
              <a:t></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12</a:t>
            </a:fld>
            <a:endParaRPr lang="en-US"/>
          </a:p>
        </p:txBody>
      </p:sp>
    </p:spTree>
    <p:extLst>
      <p:ext uri="{BB962C8B-B14F-4D97-AF65-F5344CB8AC3E}">
        <p14:creationId xmlns:p14="http://schemas.microsoft.com/office/powerpoint/2010/main" val="1025029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Students complete the exercise.</a:t>
            </a:r>
            <a:r>
              <a:rPr lang="en-US" baseline="0" dirty="0" smtClean="0"/>
              <a:t> They </a:t>
            </a:r>
            <a:r>
              <a:rPr lang="en-US" dirty="0" smtClean="0"/>
              <a:t>can use these words if it</a:t>
            </a:r>
            <a:r>
              <a:rPr lang="en-US" baseline="0" dirty="0" smtClean="0"/>
              <a:t> is helpful.</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13</a:t>
            </a:fld>
            <a:endParaRPr lang="en-US"/>
          </a:p>
        </p:txBody>
      </p:sp>
    </p:spTree>
    <p:extLst>
      <p:ext uri="{BB962C8B-B14F-4D97-AF65-F5344CB8AC3E}">
        <p14:creationId xmlns:p14="http://schemas.microsoft.com/office/powerpoint/2010/main" val="321936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14</a:t>
            </a:fld>
            <a:endParaRPr lang="en-US"/>
          </a:p>
        </p:txBody>
      </p:sp>
    </p:spTree>
    <p:extLst>
      <p:ext uri="{BB962C8B-B14F-4D97-AF65-F5344CB8AC3E}">
        <p14:creationId xmlns:p14="http://schemas.microsoft.com/office/powerpoint/2010/main" val="1613869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11.00 – 11.30</a:t>
            </a:r>
            <a:r>
              <a:rPr lang="en-GB" dirty="0" smtClean="0">
                <a:effectLst/>
              </a:rPr>
              <a:t> </a:t>
            </a:r>
          </a:p>
          <a:p>
            <a:r>
              <a:rPr lang="en-US" dirty="0" smtClean="0"/>
              <a:t>After exercise</a:t>
            </a:r>
            <a:r>
              <a:rPr lang="en-US" baseline="0" dirty="0" smtClean="0"/>
              <a:t> recap</a:t>
            </a:r>
            <a:r>
              <a:rPr lang="en-US" dirty="0" smtClean="0"/>
              <a:t> </a:t>
            </a:r>
            <a:r>
              <a:rPr lang="en-US" sz="1200" b="0" i="0" kern="1200" dirty="0" smtClean="0">
                <a:solidFill>
                  <a:schemeClr val="tx1"/>
                </a:solidFill>
                <a:effectLst/>
                <a:latin typeface="+mn-lt"/>
                <a:ea typeface="+mn-ea"/>
                <a:cs typeface="+mn-cs"/>
              </a:rPr>
              <a:t>"Why did we do an exercise like this?" "Why is this important?" </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15</a:t>
            </a:fld>
            <a:endParaRPr lang="en-US"/>
          </a:p>
        </p:txBody>
      </p:sp>
    </p:spTree>
    <p:extLst>
      <p:ext uri="{BB962C8B-B14F-4D97-AF65-F5344CB8AC3E}">
        <p14:creationId xmlns:p14="http://schemas.microsoft.com/office/powerpoint/2010/main" val="5964553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11.30- 12.30</a:t>
            </a:r>
            <a:r>
              <a:rPr lang="en-GB" dirty="0" smtClean="0">
                <a:effectLst/>
              </a:rPr>
              <a:t> </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16</a:t>
            </a:fld>
            <a:endParaRPr lang="en-US"/>
          </a:p>
        </p:txBody>
      </p:sp>
    </p:spTree>
    <p:extLst>
      <p:ext uri="{BB962C8B-B14F-4D97-AF65-F5344CB8AC3E}">
        <p14:creationId xmlns:p14="http://schemas.microsoft.com/office/powerpoint/2010/main" val="4291075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 session starts at 2pm prompt.</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17</a:t>
            </a:fld>
            <a:endParaRPr lang="en-US"/>
          </a:p>
        </p:txBody>
      </p:sp>
    </p:spTree>
    <p:extLst>
      <p:ext uri="{BB962C8B-B14F-4D97-AF65-F5344CB8AC3E}">
        <p14:creationId xmlns:p14="http://schemas.microsoft.com/office/powerpoint/2010/main" val="7607919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14.00 – 14.15</a:t>
            </a:r>
            <a:r>
              <a:rPr lang="en-GB" dirty="0" smtClean="0">
                <a:effectLst/>
              </a:rPr>
              <a: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18</a:t>
            </a:fld>
            <a:endParaRPr lang="en-US"/>
          </a:p>
        </p:txBody>
      </p:sp>
    </p:spTree>
    <p:extLst>
      <p:ext uri="{BB962C8B-B14F-4D97-AF65-F5344CB8AC3E}">
        <p14:creationId xmlns:p14="http://schemas.microsoft.com/office/powerpoint/2010/main" val="1449945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mr-IN" dirty="0" smtClean="0"/>
              <a:t>…</a:t>
            </a:r>
            <a:r>
              <a:rPr lang="en-GB" dirty="0" smtClean="0"/>
              <a:t> a b</a:t>
            </a:r>
            <a:r>
              <a:rPr lang="en-US" dirty="0" smtClean="0"/>
              <a:t>it of reassurance and a Nick Cave reference </a:t>
            </a:r>
            <a:r>
              <a:rPr lang="en-US" dirty="0" smtClean="0">
                <a:sym typeface="Wingdings"/>
              </a:rPr>
              <a:t></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19</a:t>
            </a:fld>
            <a:endParaRPr lang="en-US"/>
          </a:p>
        </p:txBody>
      </p:sp>
    </p:spTree>
    <p:extLst>
      <p:ext uri="{BB962C8B-B14F-4D97-AF65-F5344CB8AC3E}">
        <p14:creationId xmlns:p14="http://schemas.microsoft.com/office/powerpoint/2010/main" val="16525179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1" dirty="0" smtClean="0"/>
              <a:t>Give some examples</a:t>
            </a:r>
            <a:r>
              <a:rPr lang="en-US" b="1" baseline="0" dirty="0" smtClean="0"/>
              <a:t> of hypothetical challenges and responses</a:t>
            </a:r>
            <a:r>
              <a:rPr lang="en-US" baseline="0" dirty="0" smtClean="0"/>
              <a:t>. </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Using paper</a:t>
            </a:r>
            <a:r>
              <a:rPr lang="en-GB" sz="1200" kern="1200" baseline="0" dirty="0" smtClean="0">
                <a:solidFill>
                  <a:schemeClr val="tx1"/>
                </a:solidFill>
                <a:effectLst/>
                <a:latin typeface="+mn-lt"/>
                <a:ea typeface="+mn-ea"/>
                <a:cs typeface="+mn-cs"/>
              </a:rPr>
              <a:t> table cloth and post its  to write ideas on </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14.15- 14.20</a:t>
            </a:r>
            <a:r>
              <a:rPr lang="en-GB" dirty="0" smtClean="0">
                <a:effectLst/>
              </a:rPr>
              <a:t> </a:t>
            </a:r>
          </a:p>
          <a:p>
            <a:r>
              <a:rPr lang="en-US" dirty="0" smtClean="0"/>
              <a:t>Quality over quality</a:t>
            </a:r>
            <a:r>
              <a:rPr lang="en-US" baseline="0" dirty="0" smtClean="0"/>
              <a:t> </a:t>
            </a:r>
            <a:r>
              <a:rPr lang="mr-IN" baseline="0" dirty="0" smtClean="0"/>
              <a:t>–</a:t>
            </a:r>
            <a:r>
              <a:rPr lang="en-US" baseline="0" dirty="0" smtClean="0"/>
              <a:t> 15 mins as many ideas as humanly possible (possibly a group relay)</a:t>
            </a:r>
          </a:p>
          <a:p>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14.20- 14.30</a:t>
            </a:r>
            <a:endParaRPr lang="en-US" baseline="0" dirty="0" smtClean="0"/>
          </a:p>
          <a:p>
            <a:r>
              <a:rPr lang="en-US" baseline="0" dirty="0" smtClean="0"/>
              <a:t>The worst possible idea you can think of in 10 mins</a:t>
            </a:r>
          </a:p>
          <a:p>
            <a:endParaRPr lang="en-US"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14.30- 14.40</a:t>
            </a:r>
            <a:r>
              <a:rPr lang="en-GB" dirty="0" smtClean="0">
                <a:effectLst/>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GB" baseline="0" dirty="0" smtClean="0">
                <a:effectLst/>
              </a:rPr>
              <a:t>Optimism/Pessimism Exercise</a:t>
            </a:r>
            <a:endParaRPr lang="en-GB" dirty="0" smtClean="0">
              <a:effectLst/>
            </a:endParaRPr>
          </a:p>
          <a:p>
            <a:r>
              <a:rPr lang="en-GB" baseline="0" dirty="0" smtClean="0">
                <a:effectLst/>
              </a:rPr>
              <a:t>Select an idea that you like the most write it on a sheet of paper  send to the next table. They say why this is a terrible idea and why it wont work They send this to the next table who look at the objection and answer it by outlining how this objection can be overcome and say why the idea is a good one- send to the next table and repeat. End back at the original table on a positive.</a:t>
            </a:r>
          </a:p>
          <a:p>
            <a:endParaRPr lang="en-GB" baseline="0" dirty="0" smtClean="0">
              <a:effectLst/>
            </a:endParaRPr>
          </a:p>
          <a:p>
            <a:r>
              <a:rPr lang="en-GB" baseline="0" dirty="0" smtClean="0">
                <a:effectLst/>
              </a:rPr>
              <a:t>Group work to develop their idea- and a group name!</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Regroup at 15.30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20</a:t>
            </a:fld>
            <a:endParaRPr lang="en-US"/>
          </a:p>
        </p:txBody>
      </p:sp>
    </p:spTree>
    <p:extLst>
      <p:ext uri="{BB962C8B-B14F-4D97-AF65-F5344CB8AC3E}">
        <p14:creationId xmlns:p14="http://schemas.microsoft.com/office/powerpoint/2010/main" val="12972514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15.30 </a:t>
            </a:r>
            <a:r>
              <a:rPr lang="mr-IN" dirty="0" smtClean="0"/>
              <a:t>–</a:t>
            </a:r>
            <a:r>
              <a:rPr lang="en-US" dirty="0" smtClean="0"/>
              <a:t> 16.00</a:t>
            </a:r>
          </a:p>
          <a:p>
            <a:endParaRPr lang="en-US" dirty="0" smtClean="0"/>
          </a:p>
          <a:p>
            <a:r>
              <a:rPr lang="en-US" dirty="0" smtClean="0"/>
              <a:t>Share</a:t>
            </a:r>
            <a:r>
              <a:rPr lang="en-US" baseline="0" dirty="0" smtClean="0"/>
              <a:t> the above. Reflective feedback from peers.</a:t>
            </a:r>
          </a:p>
          <a:p>
            <a:endParaRPr lang="en-US" baseline="0" dirty="0" smtClean="0"/>
          </a:p>
          <a:p>
            <a:r>
              <a:rPr lang="en-US" baseline="0" dirty="0" smtClean="0"/>
              <a:t>Reminder, tomorrow is the same room, sessions on pitching communication and social media in the morning, time to apply these to your idea and plans for your pitch in the afternoon.</a:t>
            </a:r>
            <a:endParaRPr lang="en-US" dirty="0"/>
          </a:p>
        </p:txBody>
      </p:sp>
      <p:sp>
        <p:nvSpPr>
          <p:cNvPr id="4" name="Slide Number Placeholder 3"/>
          <p:cNvSpPr>
            <a:spLocks noGrp="1"/>
          </p:cNvSpPr>
          <p:nvPr>
            <p:ph type="sldNum" sz="quarter" idx="10"/>
          </p:nvPr>
        </p:nvSpPr>
        <p:spPr/>
        <p:txBody>
          <a:bodyPr/>
          <a:lstStyle/>
          <a:p>
            <a:fld id="{EF071FDE-E887-544F-9577-127D50B02747}" type="slidenum">
              <a:rPr lang="en-US" smtClean="0"/>
              <a:t>21</a:t>
            </a:fld>
            <a:endParaRPr lang="en-US"/>
          </a:p>
        </p:txBody>
      </p:sp>
    </p:spTree>
    <p:extLst>
      <p:ext uri="{BB962C8B-B14F-4D97-AF65-F5344CB8AC3E}">
        <p14:creationId xmlns:p14="http://schemas.microsoft.com/office/powerpoint/2010/main" val="1410012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hyperlink" Target="http://www.theredhandfiles.com/" TargetMode="External"/><Relationship Id="rId4" Type="http://schemas.openxmlformats.org/officeDocument/2006/relationships/image" Target="../media/image7.tiff"/><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Welcome to Professional Practice (Part 1)</a:t>
            </a:r>
            <a:endParaRPr lang="en-US" sz="3600" dirty="0"/>
          </a:p>
        </p:txBody>
      </p:sp>
      <p:pic>
        <p:nvPicPr>
          <p:cNvPr id="6" name="Content Placeholder 5" descr="IMG_0245 copy.JPG"/>
          <p:cNvPicPr>
            <a:picLocks noGrp="1" noChangeAspect="1"/>
          </p:cNvPicPr>
          <p:nvPr>
            <p:ph idx="1"/>
          </p:nvPr>
        </p:nvPicPr>
        <p:blipFill>
          <a:blip r:embed="rId3" cstate="print">
            <a:extLst>
              <a:ext uri="{28A0092B-C50C-407E-A947-70E740481C1C}">
                <a14:useLocalDpi xmlns:a14="http://schemas.microsoft.com/office/drawing/2010/main" val="0"/>
              </a:ext>
            </a:extLst>
          </a:blip>
          <a:srcRect t="18274" b="18274"/>
          <a:stretch>
            <a:fillRect/>
          </a:stretch>
        </p:blipFill>
        <p:spPr>
          <a:xfrm>
            <a:off x="0" y="1334255"/>
            <a:ext cx="9144000" cy="4399001"/>
          </a:xfrm>
        </p:spPr>
      </p:pic>
    </p:spTree>
    <p:extLst>
      <p:ext uri="{BB962C8B-B14F-4D97-AF65-F5344CB8AC3E}">
        <p14:creationId xmlns:p14="http://schemas.microsoft.com/office/powerpoint/2010/main" val="1149586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29600" cy="39170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 </a:t>
            </a:r>
            <a:endParaRPr lang="en-US" dirty="0"/>
          </a:p>
        </p:txBody>
      </p:sp>
      <p:sp>
        <p:nvSpPr>
          <p:cNvPr id="8" name="TextBox 7"/>
          <p:cNvSpPr txBox="1"/>
          <p:nvPr/>
        </p:nvSpPr>
        <p:spPr>
          <a:xfrm>
            <a:off x="493587" y="764704"/>
            <a:ext cx="8033497" cy="3693319"/>
          </a:xfrm>
          <a:prstGeom prst="rect">
            <a:avLst/>
          </a:prstGeom>
          <a:noFill/>
        </p:spPr>
        <p:txBody>
          <a:bodyPr wrap="square" rtlCol="0">
            <a:spAutoFit/>
          </a:bodyPr>
          <a:lstStyle/>
          <a:p>
            <a:r>
              <a:rPr lang="en-US" b="1" dirty="0" smtClean="0"/>
              <a:t>UWTSD’s AHEH European research project.</a:t>
            </a:r>
          </a:p>
          <a:p>
            <a:endParaRPr lang="en-US" dirty="0"/>
          </a:p>
          <a:p>
            <a:r>
              <a:rPr lang="en-US" dirty="0" smtClean="0"/>
              <a:t>Developing a training program  to develop employability, enterprise and</a:t>
            </a:r>
          </a:p>
          <a:p>
            <a:r>
              <a:rPr lang="en-US" dirty="0" smtClean="0"/>
              <a:t> entrepreneurial skills, specifically tailored for Arts and Humanities students. </a:t>
            </a:r>
          </a:p>
          <a:p>
            <a:endParaRPr lang="en-US" dirty="0"/>
          </a:p>
          <a:p>
            <a:r>
              <a:rPr lang="en-US" dirty="0" smtClean="0"/>
              <a:t>Research collected from Students, gradates, academics and businesses evidenced that:</a:t>
            </a:r>
          </a:p>
          <a:p>
            <a:endParaRPr lang="en-US" dirty="0"/>
          </a:p>
          <a:p>
            <a:pPr lvl="0"/>
            <a:r>
              <a:rPr lang="en-US" dirty="0" smtClean="0"/>
              <a:t> -</a:t>
            </a:r>
            <a:r>
              <a:rPr lang="en-GB" dirty="0" smtClean="0"/>
              <a:t>A&amp;H </a:t>
            </a:r>
            <a:r>
              <a:rPr lang="en-GB" dirty="0"/>
              <a:t>students face a number of difficulties related to employment that are </a:t>
            </a:r>
            <a:endParaRPr lang="en-GB" dirty="0" smtClean="0"/>
          </a:p>
          <a:p>
            <a:pPr lvl="0"/>
            <a:r>
              <a:rPr lang="en-GB" dirty="0" smtClean="0"/>
              <a:t>specific </a:t>
            </a:r>
            <a:r>
              <a:rPr lang="en-GB" dirty="0"/>
              <a:t>to their sector when they graduate. </a:t>
            </a:r>
            <a:endParaRPr lang="en-GB" dirty="0" smtClean="0"/>
          </a:p>
          <a:p>
            <a:pPr lvl="0"/>
            <a:endParaRPr lang="en-GB" dirty="0"/>
          </a:p>
          <a:p>
            <a:pPr lvl="0"/>
            <a:r>
              <a:rPr lang="en-GB" dirty="0" smtClean="0"/>
              <a:t>-There </a:t>
            </a:r>
            <a:r>
              <a:rPr lang="en-GB" dirty="0"/>
              <a:t>is not enough not enough entrepreneurship education dedicated to </a:t>
            </a:r>
            <a:endParaRPr lang="en-GB" dirty="0" smtClean="0"/>
          </a:p>
          <a:p>
            <a:pPr lvl="0"/>
            <a:r>
              <a:rPr lang="en-GB" dirty="0" smtClean="0"/>
              <a:t>arts </a:t>
            </a:r>
            <a:r>
              <a:rPr lang="en-GB" dirty="0"/>
              <a:t>and </a:t>
            </a:r>
            <a:r>
              <a:rPr lang="en-GB" dirty="0" smtClean="0"/>
              <a:t>humanities.</a:t>
            </a:r>
            <a:endParaRPr lang="en-US" dirty="0"/>
          </a:p>
        </p:txBody>
      </p:sp>
      <p:sp>
        <p:nvSpPr>
          <p:cNvPr id="9" name="TextBox 8"/>
          <p:cNvSpPr txBox="1"/>
          <p:nvPr/>
        </p:nvSpPr>
        <p:spPr>
          <a:xfrm>
            <a:off x="591639" y="5085184"/>
            <a:ext cx="1835759" cy="276999"/>
          </a:xfrm>
          <a:prstGeom prst="rect">
            <a:avLst/>
          </a:prstGeom>
          <a:noFill/>
        </p:spPr>
        <p:txBody>
          <a:bodyPr wrap="none" rtlCol="0">
            <a:spAutoFit/>
          </a:bodyPr>
          <a:lstStyle/>
          <a:p>
            <a:r>
              <a:rPr lang="en-US" sz="1200" dirty="0"/>
              <a:t>AHEH </a:t>
            </a:r>
            <a:r>
              <a:rPr lang="en-US" sz="1200" dirty="0" smtClean="0"/>
              <a:t>WP1 (</a:t>
            </a:r>
            <a:r>
              <a:rPr lang="en-GB" sz="1200" dirty="0" smtClean="0"/>
              <a:t>3.1</a:t>
            </a:r>
            <a:r>
              <a:rPr lang="en-GB" sz="1200" dirty="0"/>
              <a:t>, 3.1.3, 5.1).</a:t>
            </a:r>
            <a:endParaRPr lang="en-US" sz="1200" dirty="0"/>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9552" y="404664"/>
            <a:ext cx="184666" cy="646331"/>
          </a:xfrm>
          <a:prstGeom prst="rect">
            <a:avLst/>
          </a:prstGeom>
          <a:noFill/>
        </p:spPr>
        <p:txBody>
          <a:bodyPr wrap="none" rtlCol="0">
            <a:spAutoFit/>
          </a:bodyPr>
          <a:lstStyle/>
          <a:p>
            <a:endParaRPr lang="en-US" sz="3600" dirty="0"/>
          </a:p>
        </p:txBody>
      </p:sp>
      <p:sp>
        <p:nvSpPr>
          <p:cNvPr id="2" name="Content Placeholder 1"/>
          <p:cNvSpPr>
            <a:spLocks noGrp="1"/>
          </p:cNvSpPr>
          <p:nvPr>
            <p:ph idx="1"/>
          </p:nvPr>
        </p:nvSpPr>
        <p:spPr>
          <a:xfrm>
            <a:off x="323528" y="727828"/>
            <a:ext cx="8229600" cy="4717395"/>
          </a:xfrm>
        </p:spPr>
        <p:txBody>
          <a:bodyPr>
            <a:normAutofit fontScale="55000" lnSpcReduction="20000"/>
          </a:bodyPr>
          <a:lstStyle/>
          <a:p>
            <a:pPr marL="0" indent="0">
              <a:buNone/>
            </a:pPr>
            <a:r>
              <a:rPr lang="en-US" sz="3300" b="1" dirty="0" smtClean="0"/>
              <a:t>Key Findings :</a:t>
            </a:r>
          </a:p>
          <a:p>
            <a:pPr marL="0" indent="0">
              <a:buNone/>
            </a:pPr>
            <a:endParaRPr lang="en-US" sz="3300" dirty="0"/>
          </a:p>
          <a:p>
            <a:r>
              <a:rPr lang="en-GB" sz="3300" dirty="0" smtClean="0"/>
              <a:t>Developing </a:t>
            </a:r>
            <a:r>
              <a:rPr lang="en-GB" sz="3300" dirty="0"/>
              <a:t>team work and collaboration skills is of paramount importance to prepare students for the work place  and collaboration and cross disciplinary pollination are a  reoccurring theme in the case studies and </a:t>
            </a:r>
            <a:r>
              <a:rPr lang="en-GB" sz="3300" dirty="0" smtClean="0"/>
              <a:t>interviews</a:t>
            </a:r>
          </a:p>
          <a:p>
            <a:endParaRPr lang="en-US" sz="3300" dirty="0"/>
          </a:p>
          <a:p>
            <a:r>
              <a:rPr lang="en-GB" sz="3300" dirty="0"/>
              <a:t>P</a:t>
            </a:r>
            <a:r>
              <a:rPr lang="en-GB" sz="3300" dirty="0" smtClean="0"/>
              <a:t>articipatory </a:t>
            </a:r>
            <a:r>
              <a:rPr lang="en-GB" sz="3300" dirty="0"/>
              <a:t>and experiential learning offer pedagogical frameworks more suited to the creative and practice orientated Art &amp; Humanities subjects </a:t>
            </a:r>
            <a:r>
              <a:rPr lang="en-GB" sz="3300" dirty="0" smtClean="0"/>
              <a:t>where </a:t>
            </a:r>
            <a:r>
              <a:rPr lang="en-GB" sz="3300" dirty="0"/>
              <a:t>creativity rather than money is often the </a:t>
            </a:r>
            <a:r>
              <a:rPr lang="en-GB" sz="3300" dirty="0" smtClean="0"/>
              <a:t>motivator.</a:t>
            </a:r>
          </a:p>
          <a:p>
            <a:endParaRPr lang="en-GB" sz="3300" dirty="0" smtClean="0"/>
          </a:p>
          <a:p>
            <a:r>
              <a:rPr lang="en-GB" sz="3300" dirty="0"/>
              <a:t>Creating links between the Arts and Industry </a:t>
            </a:r>
            <a:r>
              <a:rPr lang="en-GB" sz="3300" dirty="0" smtClean="0"/>
              <a:t>is of paramount importance.</a:t>
            </a:r>
            <a:endParaRPr lang="en-US" sz="3300" dirty="0"/>
          </a:p>
          <a:p>
            <a:pPr marL="0" indent="0">
              <a:buNone/>
            </a:pPr>
            <a:r>
              <a:rPr lang="en-US" sz="2000" dirty="0" smtClean="0"/>
              <a:t> </a:t>
            </a:r>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a:p>
            <a:pPr marL="0" indent="0">
              <a:buNone/>
            </a:pPr>
            <a:r>
              <a:rPr lang="en-US" sz="2000" dirty="0" smtClean="0"/>
              <a:t>References from AHEH.  WP1.  2018  </a:t>
            </a:r>
            <a:r>
              <a:rPr lang="en-GB" sz="2000" dirty="0" smtClean="0"/>
              <a:t>((</a:t>
            </a:r>
            <a:r>
              <a:rPr lang="en-GB" sz="2000" dirty="0"/>
              <a:t>3.1.3, 3.4, 3.4.2, </a:t>
            </a:r>
            <a:r>
              <a:rPr lang="en-GB" sz="2000" dirty="0" smtClean="0"/>
              <a:t>5.2, 4.2.5</a:t>
            </a:r>
            <a:r>
              <a:rPr lang="en-GB" sz="2000" dirty="0"/>
              <a:t>,</a:t>
            </a:r>
            <a:r>
              <a:rPr lang="en-GB" sz="2000" b="1" dirty="0"/>
              <a:t> </a:t>
            </a:r>
            <a:r>
              <a:rPr lang="en-GB" sz="2000" dirty="0"/>
              <a:t>5.2</a:t>
            </a:r>
            <a:r>
              <a:rPr lang="en-GB" sz="2000" dirty="0" smtClean="0"/>
              <a:t>).</a:t>
            </a:r>
            <a:endParaRPr lang="en-US" sz="2000" dirty="0"/>
          </a:p>
          <a:p>
            <a:pPr marL="0" indent="0">
              <a:buNone/>
            </a:pPr>
            <a:endParaRPr lang="en-US" dirty="0" smtClean="0">
              <a:solidFill>
                <a:srgbClr val="FF0000"/>
              </a:solidFill>
            </a:endParaRPr>
          </a:p>
        </p:txBody>
      </p:sp>
    </p:spTree>
    <p:extLst>
      <p:ext uri="{BB962C8B-B14F-4D97-AF65-F5344CB8AC3E}">
        <p14:creationId xmlns:p14="http://schemas.microsoft.com/office/powerpoint/2010/main" val="2086084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53944" y="1628800"/>
            <a:ext cx="3590056" cy="4565103"/>
          </a:xfrm>
        </p:spPr>
        <p:txBody>
          <a:bodyPr>
            <a:normAutofit fontScale="85000" lnSpcReduction="10000"/>
          </a:bodyPr>
          <a:lstStyle/>
          <a:p>
            <a:pPr marL="0" indent="0">
              <a:buNone/>
            </a:pPr>
            <a:r>
              <a:rPr lang="en-GB" dirty="0">
                <a:solidFill>
                  <a:srgbClr val="FFFFFF"/>
                </a:solidFill>
              </a:rPr>
              <a:t>A</a:t>
            </a:r>
            <a:r>
              <a:rPr lang="en-GB" dirty="0" smtClean="0">
                <a:solidFill>
                  <a:srgbClr val="FFFFFF"/>
                </a:solidFill>
              </a:rPr>
              <a:t> </a:t>
            </a:r>
            <a:r>
              <a:rPr lang="en-GB" dirty="0">
                <a:solidFill>
                  <a:srgbClr val="FFFFFF"/>
                </a:solidFill>
              </a:rPr>
              <a:t>‘Sense of community’ </a:t>
            </a:r>
            <a:r>
              <a:rPr lang="en-GB" dirty="0" smtClean="0">
                <a:solidFill>
                  <a:srgbClr val="FFFFFF"/>
                </a:solidFill>
              </a:rPr>
              <a:t>is measured by </a:t>
            </a:r>
            <a:r>
              <a:rPr lang="en-GB" dirty="0">
                <a:solidFill>
                  <a:srgbClr val="FFFFFF"/>
                </a:solidFill>
              </a:rPr>
              <a:t>whether people agree that: they belong to the local area; people in the area from different backgrounds get on well together; and people in the area treat each other with respect.</a:t>
            </a:r>
          </a:p>
          <a:p>
            <a:pPr marL="0" indent="0">
              <a:buNone/>
            </a:pPr>
            <a:endParaRPr lang="en-GB" dirty="0">
              <a:solidFill>
                <a:srgbClr val="FFFFFF"/>
              </a:solidFill>
            </a:endParaRPr>
          </a:p>
        </p:txBody>
      </p:sp>
      <p:sp>
        <p:nvSpPr>
          <p:cNvPr id="7" name="Rectangle 6"/>
          <p:cNvSpPr/>
          <p:nvPr/>
        </p:nvSpPr>
        <p:spPr>
          <a:xfrm>
            <a:off x="251520" y="116632"/>
            <a:ext cx="7776864" cy="5355312"/>
          </a:xfrm>
          <a:prstGeom prst="rect">
            <a:avLst/>
          </a:prstGeom>
        </p:spPr>
        <p:txBody>
          <a:bodyPr wrap="square">
            <a:spAutoFit/>
          </a:bodyPr>
          <a:lstStyle/>
          <a:p>
            <a:r>
              <a:rPr lang="en-GB" b="1" dirty="0">
                <a:solidFill>
                  <a:srgbClr val="000000"/>
                </a:solidFill>
                <a:ea typeface="ヒラギノ角ゴ Pro W3" charset="-128"/>
                <a:cs typeface="Times New Roman" charset="0"/>
              </a:rPr>
              <a:t> </a:t>
            </a:r>
            <a:endParaRPr lang="en-GB" dirty="0">
              <a:solidFill>
                <a:srgbClr val="000000"/>
              </a:solidFill>
              <a:ea typeface="ヒラギノ角ゴ Pro W3" charset="-128"/>
              <a:cs typeface="Times New Roman" charset="0"/>
            </a:endParaRPr>
          </a:p>
          <a:p>
            <a:r>
              <a:rPr lang="en-GB" b="1" kern="1400" spc="-50" dirty="0" smtClean="0">
                <a:solidFill>
                  <a:srgbClr val="000000"/>
                </a:solidFill>
                <a:ea typeface="ＭＳ ゴシック" charset="-128"/>
                <a:cs typeface="Times New Roman" charset="0"/>
              </a:rPr>
              <a:t>Professional Practice</a:t>
            </a:r>
            <a:r>
              <a:rPr lang="en-GB" b="1" dirty="0" smtClean="0">
                <a:solidFill>
                  <a:srgbClr val="000000"/>
                </a:solidFill>
                <a:ea typeface="ヒラギノ角ゴ Pro W3" charset="-128"/>
                <a:cs typeface="Times New Roman" charset="0"/>
              </a:rPr>
              <a:t> : Overview</a:t>
            </a:r>
            <a:r>
              <a:rPr lang="en-GB" b="1" dirty="0">
                <a:solidFill>
                  <a:srgbClr val="000000"/>
                </a:solidFill>
                <a:ea typeface="ヒラギノ角ゴ Pro W3" charset="-128"/>
                <a:cs typeface="Times New Roman" charset="0"/>
              </a:rPr>
              <a:t> </a:t>
            </a:r>
            <a:endParaRPr lang="en-GB" b="1" dirty="0" smtClean="0">
              <a:solidFill>
                <a:srgbClr val="000000"/>
              </a:solidFill>
              <a:ea typeface="ヒラギノ角ゴ Pro W3" charset="-128"/>
              <a:cs typeface="Times New Roman" charset="0"/>
            </a:endParaRPr>
          </a:p>
          <a:p>
            <a:endParaRPr lang="en-GB" dirty="0">
              <a:solidFill>
                <a:srgbClr val="000000"/>
              </a:solidFill>
              <a:ea typeface="ヒラギノ角ゴ Pro W3" charset="-128"/>
              <a:cs typeface="Times New Roman" charset="0"/>
            </a:endParaRPr>
          </a:p>
          <a:p>
            <a:r>
              <a:rPr lang="en-GB" i="1" dirty="0">
                <a:solidFill>
                  <a:srgbClr val="000000"/>
                </a:solidFill>
                <a:ea typeface="ヒラギノ角ゴ Pro W3" charset="-128"/>
                <a:cs typeface="Times New Roman" charset="0"/>
              </a:rPr>
              <a:t>You will be working in teams drawn from all disciplines within Swansea College of Art, creating ideas, determining roles, formulating proposals and offering outcomes in response to industry briefs. You will learn to generate an effective pitch for your proposal be that a product, a community based project or campaign, a gallery exhibition, a funding request or other areas relevant to your future career pathway</a:t>
            </a:r>
            <a:r>
              <a:rPr lang="en-GB" i="1" dirty="0" smtClean="0">
                <a:solidFill>
                  <a:srgbClr val="000000"/>
                </a:solidFill>
                <a:ea typeface="ヒラギノ角ゴ Pro W3" charset="-128"/>
                <a:cs typeface="Times New Roman" charset="0"/>
              </a:rPr>
              <a:t>.</a:t>
            </a:r>
            <a:endParaRPr lang="en-GB" dirty="0">
              <a:solidFill>
                <a:srgbClr val="000000"/>
              </a:solidFill>
              <a:ea typeface="ヒラギノ角ゴ Pro W3" charset="-128"/>
              <a:cs typeface="Times New Roman" charset="0"/>
            </a:endParaRPr>
          </a:p>
          <a:p>
            <a:endParaRPr lang="en-GB" dirty="0">
              <a:solidFill>
                <a:srgbClr val="000000"/>
              </a:solidFill>
              <a:ea typeface="ヒラギノ角ゴ Pro W3" charset="-128"/>
              <a:cs typeface="Times New Roman" charset="0"/>
            </a:endParaRPr>
          </a:p>
          <a:p>
            <a:r>
              <a:rPr lang="en-GB" b="1" dirty="0" smtClean="0">
                <a:solidFill>
                  <a:srgbClr val="000000"/>
                </a:solidFill>
                <a:ea typeface="ヒラギノ角ゴ Pro W3" charset="-128"/>
                <a:cs typeface="Times New Roman" charset="0"/>
              </a:rPr>
              <a:t>Highlights</a:t>
            </a:r>
          </a:p>
          <a:p>
            <a:r>
              <a:rPr lang="en-GB" i="1" dirty="0">
                <a:solidFill>
                  <a:srgbClr val="000000"/>
                </a:solidFill>
                <a:ea typeface="ヒラギノ角ゴ Pro W3" charset="-128"/>
                <a:cs typeface="Times New Roman" charset="0"/>
              </a:rPr>
              <a:t> </a:t>
            </a:r>
            <a:endParaRPr lang="en-GB" dirty="0">
              <a:solidFill>
                <a:srgbClr val="000000"/>
              </a:solidFill>
              <a:ea typeface="ヒラギノ角ゴ Pro W3" charset="-128"/>
              <a:cs typeface="Times New Roman" charset="0"/>
            </a:endParaRPr>
          </a:p>
          <a:p>
            <a:pPr marL="285750" indent="-285750">
              <a:buFont typeface="Arial" charset="0"/>
              <a:buChar char="•"/>
            </a:pPr>
            <a:r>
              <a:rPr lang="en-GB" dirty="0">
                <a:solidFill>
                  <a:srgbClr val="000000"/>
                </a:solidFill>
                <a:ea typeface="ヒラギノ角ゴ Pro W3" charset="-128"/>
                <a:cs typeface="Times New Roman" charset="0"/>
              </a:rPr>
              <a:t>Professional engagement with creatives drawn from across </a:t>
            </a:r>
            <a:r>
              <a:rPr lang="en-GB" dirty="0" smtClean="0">
                <a:solidFill>
                  <a:srgbClr val="000000"/>
                </a:solidFill>
                <a:ea typeface="ヒラギノ角ゴ Pro W3" charset="-128"/>
                <a:cs typeface="Times New Roman" charset="0"/>
              </a:rPr>
              <a:t>Europe.</a:t>
            </a:r>
          </a:p>
          <a:p>
            <a:pPr marL="285750" indent="-285750">
              <a:buFont typeface="Arial" charset="0"/>
              <a:buChar char="•"/>
            </a:pPr>
            <a:endParaRPr lang="en-GB" dirty="0">
              <a:solidFill>
                <a:srgbClr val="000000"/>
              </a:solidFill>
              <a:ea typeface="ヒラギノ角ゴ Pro W3" charset="-128"/>
              <a:cs typeface="Times New Roman" charset="0"/>
            </a:endParaRPr>
          </a:p>
          <a:p>
            <a:pPr marL="285750" indent="-285750">
              <a:buFont typeface="Arial" charset="0"/>
              <a:buChar char="•"/>
            </a:pPr>
            <a:r>
              <a:rPr lang="en-GB" dirty="0" smtClean="0">
                <a:solidFill>
                  <a:srgbClr val="000000"/>
                </a:solidFill>
                <a:ea typeface="ヒラギノ角ゴ Pro W3" charset="-128"/>
                <a:cs typeface="Times New Roman" charset="0"/>
              </a:rPr>
              <a:t>The </a:t>
            </a:r>
            <a:r>
              <a:rPr lang="en-GB" dirty="0">
                <a:solidFill>
                  <a:srgbClr val="000000"/>
                </a:solidFill>
                <a:ea typeface="ヒラギノ角ゴ Pro W3" charset="-128"/>
                <a:cs typeface="Times New Roman" charset="0"/>
              </a:rPr>
              <a:t>opportunity to develop and test creative ideas for business, exhibitions, self-employment and collaborative </a:t>
            </a:r>
            <a:r>
              <a:rPr lang="en-GB" dirty="0" smtClean="0">
                <a:solidFill>
                  <a:srgbClr val="000000"/>
                </a:solidFill>
                <a:ea typeface="ヒラギノ角ゴ Pro W3" charset="-128"/>
                <a:cs typeface="Times New Roman" charset="0"/>
              </a:rPr>
              <a:t>projects.</a:t>
            </a:r>
          </a:p>
          <a:p>
            <a:pPr marL="285750" indent="-285750">
              <a:buFont typeface="Arial" charset="0"/>
              <a:buChar char="•"/>
            </a:pPr>
            <a:endParaRPr lang="en-GB" dirty="0">
              <a:solidFill>
                <a:srgbClr val="000000"/>
              </a:solidFill>
              <a:ea typeface="ヒラギノ角ゴ Pro W3" charset="-128"/>
              <a:cs typeface="Times New Roman" charset="0"/>
            </a:endParaRPr>
          </a:p>
          <a:p>
            <a:pPr marL="285750" indent="-285750">
              <a:buFont typeface="Arial" charset="0"/>
              <a:buChar char="•"/>
            </a:pPr>
            <a:r>
              <a:rPr lang="en-GB" dirty="0" smtClean="0">
                <a:solidFill>
                  <a:srgbClr val="000000"/>
                </a:solidFill>
                <a:ea typeface="ヒラギノ角ゴ Pro W3" charset="-128"/>
                <a:cs typeface="Times New Roman" charset="0"/>
              </a:rPr>
              <a:t>To </a:t>
            </a:r>
            <a:r>
              <a:rPr lang="en-GB" dirty="0">
                <a:solidFill>
                  <a:srgbClr val="000000"/>
                </a:solidFill>
                <a:ea typeface="ヒラギノ角ゴ Pro W3" charset="-128"/>
                <a:cs typeface="Times New Roman" charset="0"/>
              </a:rPr>
              <a:t>work in teams in an intensely creative </a:t>
            </a:r>
            <a:r>
              <a:rPr lang="en-GB" dirty="0" smtClean="0">
                <a:solidFill>
                  <a:srgbClr val="000000"/>
                </a:solidFill>
                <a:ea typeface="ヒラギノ角ゴ Pro W3" charset="-128"/>
                <a:cs typeface="Times New Roman" charset="0"/>
              </a:rPr>
              <a:t>environment.</a:t>
            </a:r>
          </a:p>
          <a:p>
            <a:pPr marL="285750" indent="-285750">
              <a:buFont typeface="Arial" charset="0"/>
              <a:buChar char="•"/>
            </a:pPr>
            <a:endParaRPr lang="en-GB" dirty="0">
              <a:solidFill>
                <a:srgbClr val="000000"/>
              </a:solidFill>
              <a:ea typeface="ヒラギノ角ゴ Pro W3" charset="-128"/>
              <a:cs typeface="Times New Roman" charset="0"/>
            </a:endParaRPr>
          </a:p>
          <a:p>
            <a:pPr marL="285750" indent="-285750">
              <a:buFont typeface="Arial" charset="0"/>
              <a:buChar char="•"/>
            </a:pPr>
            <a:r>
              <a:rPr lang="en-GB" dirty="0" smtClean="0">
                <a:solidFill>
                  <a:srgbClr val="000000"/>
                </a:solidFill>
                <a:ea typeface="ヒラギノ角ゴ Pro W3" charset="-128"/>
                <a:cs typeface="Times New Roman" charset="0"/>
              </a:rPr>
              <a:t>Finding </a:t>
            </a:r>
            <a:r>
              <a:rPr lang="en-GB" dirty="0">
                <a:solidFill>
                  <a:srgbClr val="000000"/>
                </a:solidFill>
                <a:ea typeface="ヒラギノ角ゴ Pro W3" charset="-128"/>
                <a:cs typeface="Times New Roman" charset="0"/>
              </a:rPr>
              <a:t>out where your strengths lie.</a:t>
            </a:r>
            <a:endParaRPr lang="en-GB" dirty="0">
              <a:solidFill>
                <a:srgbClr val="000000"/>
              </a:solidFill>
              <a:effectLst/>
              <a:ea typeface="ヒラギノ角ゴ Pro W3" charset="-128"/>
              <a:cs typeface="Times New Roman" charset="0"/>
            </a:endParaRP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09CB86D6-2734-EB47-BAFE-843759CD2DC7}"/>
              </a:ext>
            </a:extLst>
          </p:cNvPr>
          <p:cNvSpPr/>
          <p:nvPr/>
        </p:nvSpPr>
        <p:spPr>
          <a:xfrm>
            <a:off x="3203848" y="2276872"/>
            <a:ext cx="4572000" cy="369332"/>
          </a:xfrm>
          <a:prstGeom prst="rect">
            <a:avLst/>
          </a:prstGeom>
        </p:spPr>
        <p:txBody>
          <a:bodyPr>
            <a:spAutoFit/>
          </a:bodyPr>
          <a:lstStyle/>
          <a:p>
            <a:endParaRPr lang="en-US" dirty="0"/>
          </a:p>
        </p:txBody>
      </p:sp>
      <p:sp>
        <p:nvSpPr>
          <p:cNvPr id="2" name="TextBox 1"/>
          <p:cNvSpPr txBox="1"/>
          <p:nvPr/>
        </p:nvSpPr>
        <p:spPr>
          <a:xfrm>
            <a:off x="539552" y="1196752"/>
            <a:ext cx="8208912" cy="3416320"/>
          </a:xfrm>
          <a:prstGeom prst="rect">
            <a:avLst/>
          </a:prstGeom>
          <a:solidFill>
            <a:schemeClr val="bg1"/>
          </a:solidFill>
        </p:spPr>
        <p:txBody>
          <a:bodyPr wrap="square" rtlCol="0">
            <a:spAutoFit/>
          </a:bodyPr>
          <a:lstStyle/>
          <a:p>
            <a:r>
              <a:rPr lang="en-US" b="1" dirty="0" smtClean="0"/>
              <a:t>TIMETABLE</a:t>
            </a:r>
          </a:p>
          <a:p>
            <a:endParaRPr lang="en-US" dirty="0" smtClean="0"/>
          </a:p>
          <a:p>
            <a:r>
              <a:rPr lang="en-US" dirty="0" smtClean="0"/>
              <a:t>DAY 1: Icebreakers,  Video Challenges, Ideation.</a:t>
            </a:r>
          </a:p>
          <a:p>
            <a:endParaRPr lang="en-US" dirty="0" smtClean="0"/>
          </a:p>
          <a:p>
            <a:r>
              <a:rPr lang="en-US" dirty="0" smtClean="0"/>
              <a:t>DAY 2: How to Share your project: Communication, Marketing and Social Media.</a:t>
            </a:r>
          </a:p>
          <a:p>
            <a:endParaRPr lang="en-US" dirty="0" smtClean="0"/>
          </a:p>
          <a:p>
            <a:r>
              <a:rPr lang="en-US" dirty="0" smtClean="0"/>
              <a:t>DAY 3: How to Plan your project: Creative Canvas Tool for Project Planning.</a:t>
            </a:r>
          </a:p>
          <a:p>
            <a:endParaRPr lang="en-US" dirty="0" smtClean="0"/>
          </a:p>
          <a:p>
            <a:r>
              <a:rPr lang="en-US" dirty="0" smtClean="0"/>
              <a:t>DAY 4:  How to Pay for your project: IP, Funding, Budgeting.</a:t>
            </a:r>
          </a:p>
          <a:p>
            <a:r>
              <a:rPr lang="en-US" dirty="0" smtClean="0"/>
              <a:t> </a:t>
            </a:r>
          </a:p>
          <a:p>
            <a:r>
              <a:rPr lang="en-US" dirty="0" smtClean="0"/>
              <a:t>Day 5: Pitching your project.</a:t>
            </a:r>
          </a:p>
          <a:p>
            <a:endParaRPr lang="en-US"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9552" y="523320"/>
            <a:ext cx="7081998" cy="5007790"/>
          </a:xfrm>
          <a:prstGeom prst="rect">
            <a:avLst/>
          </a:prstGeom>
        </p:spPr>
      </p:pic>
      <p:sp>
        <p:nvSpPr>
          <p:cNvPr id="3" name="TextBox 2"/>
          <p:cNvSpPr txBox="1"/>
          <p:nvPr/>
        </p:nvSpPr>
        <p:spPr>
          <a:xfrm>
            <a:off x="3275856" y="501647"/>
            <a:ext cx="2527200" cy="461665"/>
          </a:xfrm>
          <a:prstGeom prst="rect">
            <a:avLst/>
          </a:prstGeom>
          <a:noFill/>
        </p:spPr>
        <p:txBody>
          <a:bodyPr wrap="square" rtlCol="0">
            <a:spAutoFit/>
          </a:bodyPr>
          <a:lstStyle/>
          <a:p>
            <a:r>
              <a:rPr lang="en-GB" sz="2400" b="1" dirty="0">
                <a:latin typeface="Bradley Hand ITC" panose="03070402050302030203" pitchFamily="66" charset="0"/>
              </a:rPr>
              <a:t>Megan</a:t>
            </a:r>
          </a:p>
        </p:txBody>
      </p:sp>
    </p:spTree>
    <p:extLst>
      <p:ext uri="{BB962C8B-B14F-4D97-AF65-F5344CB8AC3E}">
        <p14:creationId xmlns:p14="http://schemas.microsoft.com/office/powerpoint/2010/main" val="5070402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608" y="694272"/>
            <a:ext cx="7081998" cy="5007790"/>
          </a:xfrm>
          <a:prstGeom prst="rect">
            <a:avLst/>
          </a:prstGeom>
        </p:spPr>
      </p:pic>
      <p:sp>
        <p:nvSpPr>
          <p:cNvPr id="7" name="TextBox 6"/>
          <p:cNvSpPr txBox="1"/>
          <p:nvPr/>
        </p:nvSpPr>
        <p:spPr>
          <a:xfrm>
            <a:off x="3563888" y="694272"/>
            <a:ext cx="2527200" cy="461665"/>
          </a:xfrm>
          <a:prstGeom prst="rect">
            <a:avLst/>
          </a:prstGeom>
          <a:noFill/>
        </p:spPr>
        <p:txBody>
          <a:bodyPr wrap="square" rtlCol="0">
            <a:spAutoFit/>
          </a:bodyPr>
          <a:lstStyle/>
          <a:p>
            <a:r>
              <a:rPr lang="en-GB" sz="2400" b="1" dirty="0">
                <a:latin typeface="Bradley Hand ITC" panose="03070402050302030203" pitchFamily="66" charset="0"/>
              </a:rPr>
              <a:t>Megan</a:t>
            </a:r>
          </a:p>
        </p:txBody>
      </p:sp>
      <p:sp>
        <p:nvSpPr>
          <p:cNvPr id="18" name="Rectangle 17"/>
          <p:cNvSpPr/>
          <p:nvPr/>
        </p:nvSpPr>
        <p:spPr>
          <a:xfrm>
            <a:off x="1262230" y="1878015"/>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1874176" y="2635123"/>
            <a:ext cx="1272059" cy="1272059"/>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1262230" y="3532563"/>
            <a:ext cx="1272059" cy="1272059"/>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06393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592" y="646179"/>
            <a:ext cx="7081998" cy="5007790"/>
          </a:xfrm>
          <a:prstGeom prst="rect">
            <a:avLst/>
          </a:prstGeom>
        </p:spPr>
      </p:pic>
      <p:sp>
        <p:nvSpPr>
          <p:cNvPr id="7" name="TextBox 6"/>
          <p:cNvSpPr txBox="1"/>
          <p:nvPr/>
        </p:nvSpPr>
        <p:spPr>
          <a:xfrm>
            <a:off x="3419872" y="646179"/>
            <a:ext cx="2527200" cy="461665"/>
          </a:xfrm>
          <a:prstGeom prst="rect">
            <a:avLst/>
          </a:prstGeom>
          <a:noFill/>
        </p:spPr>
        <p:txBody>
          <a:bodyPr wrap="square" rtlCol="0">
            <a:spAutoFit/>
          </a:bodyPr>
          <a:lstStyle/>
          <a:p>
            <a:r>
              <a:rPr lang="en-GB" sz="2400" b="1" dirty="0">
                <a:latin typeface="Bradley Hand ITC" panose="03070402050302030203" pitchFamily="66" charset="0"/>
              </a:rPr>
              <a:t>Megan</a:t>
            </a:r>
          </a:p>
        </p:txBody>
      </p:sp>
      <p:sp>
        <p:nvSpPr>
          <p:cNvPr id="18" name="Rectangle 17"/>
          <p:cNvSpPr/>
          <p:nvPr/>
        </p:nvSpPr>
        <p:spPr>
          <a:xfrm>
            <a:off x="1262230" y="1878015"/>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1838066" y="2896534"/>
            <a:ext cx="1272059" cy="1272059"/>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1262228" y="3499837"/>
            <a:ext cx="1272059" cy="1272059"/>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322422" y="2227778"/>
            <a:ext cx="1151672" cy="584775"/>
          </a:xfrm>
          <a:prstGeom prst="rect">
            <a:avLst/>
          </a:prstGeom>
          <a:noFill/>
        </p:spPr>
        <p:txBody>
          <a:bodyPr wrap="square" rtlCol="0">
            <a:spAutoFit/>
          </a:bodyPr>
          <a:lstStyle/>
          <a:p>
            <a:pPr algn="ctr"/>
            <a:r>
              <a:rPr lang="en-GB" sz="1600" b="1" dirty="0">
                <a:latin typeface="Bradley Hand ITC" panose="03070402050302030203" pitchFamily="66" charset="0"/>
              </a:rPr>
              <a:t>3x Positives</a:t>
            </a:r>
          </a:p>
        </p:txBody>
      </p:sp>
    </p:spTree>
    <p:extLst>
      <p:ext uri="{BB962C8B-B14F-4D97-AF65-F5344CB8AC3E}">
        <p14:creationId xmlns:p14="http://schemas.microsoft.com/office/powerpoint/2010/main" val="1914753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568" y="591221"/>
            <a:ext cx="7081998" cy="5007790"/>
          </a:xfrm>
          <a:prstGeom prst="rect">
            <a:avLst/>
          </a:prstGeom>
        </p:spPr>
      </p:pic>
      <p:sp>
        <p:nvSpPr>
          <p:cNvPr id="7" name="TextBox 6"/>
          <p:cNvSpPr txBox="1"/>
          <p:nvPr/>
        </p:nvSpPr>
        <p:spPr>
          <a:xfrm>
            <a:off x="3491880" y="657089"/>
            <a:ext cx="2527200" cy="461665"/>
          </a:xfrm>
          <a:prstGeom prst="rect">
            <a:avLst/>
          </a:prstGeom>
          <a:noFill/>
        </p:spPr>
        <p:txBody>
          <a:bodyPr wrap="square" rtlCol="0">
            <a:spAutoFit/>
          </a:bodyPr>
          <a:lstStyle/>
          <a:p>
            <a:r>
              <a:rPr lang="en-GB" sz="2400" b="1" dirty="0">
                <a:latin typeface="Bradley Hand ITC" panose="03070402050302030203" pitchFamily="66" charset="0"/>
              </a:rPr>
              <a:t>Megan</a:t>
            </a:r>
          </a:p>
        </p:txBody>
      </p:sp>
      <p:sp>
        <p:nvSpPr>
          <p:cNvPr id="18" name="Rectangle 17"/>
          <p:cNvSpPr/>
          <p:nvPr/>
        </p:nvSpPr>
        <p:spPr>
          <a:xfrm>
            <a:off x="1262228" y="1669530"/>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1868161" y="2444349"/>
            <a:ext cx="1272059" cy="1272059"/>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1263475" y="3500347"/>
            <a:ext cx="1272059" cy="1272059"/>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246951" y="1859574"/>
            <a:ext cx="1151672" cy="584775"/>
          </a:xfrm>
          <a:prstGeom prst="rect">
            <a:avLst/>
          </a:prstGeom>
          <a:noFill/>
        </p:spPr>
        <p:txBody>
          <a:bodyPr wrap="square" rtlCol="0">
            <a:spAutoFit/>
          </a:bodyPr>
          <a:lstStyle/>
          <a:p>
            <a:pPr algn="ctr"/>
            <a:r>
              <a:rPr lang="en-GB" sz="1600" b="1" dirty="0">
                <a:latin typeface="Bradley Hand ITC" panose="03070402050302030203" pitchFamily="66" charset="0"/>
              </a:rPr>
              <a:t>3x Positives</a:t>
            </a:r>
          </a:p>
        </p:txBody>
      </p:sp>
      <p:sp>
        <p:nvSpPr>
          <p:cNvPr id="13" name="TextBox 12"/>
          <p:cNvSpPr txBox="1"/>
          <p:nvPr/>
        </p:nvSpPr>
        <p:spPr>
          <a:xfrm>
            <a:off x="1747316" y="2925839"/>
            <a:ext cx="1302614" cy="338554"/>
          </a:xfrm>
          <a:prstGeom prst="rect">
            <a:avLst/>
          </a:prstGeom>
          <a:noFill/>
        </p:spPr>
        <p:txBody>
          <a:bodyPr wrap="square" rtlCol="0">
            <a:spAutoFit/>
          </a:bodyPr>
          <a:lstStyle/>
          <a:p>
            <a:pPr algn="ctr"/>
            <a:r>
              <a:rPr lang="en-GB" sz="1600" b="1" dirty="0">
                <a:latin typeface="Bradley Hand ITC" panose="03070402050302030203" pitchFamily="66" charset="0"/>
              </a:rPr>
              <a:t>1x Negative</a:t>
            </a:r>
          </a:p>
        </p:txBody>
      </p:sp>
    </p:spTree>
    <p:extLst>
      <p:ext uri="{BB962C8B-B14F-4D97-AF65-F5344CB8AC3E}">
        <p14:creationId xmlns:p14="http://schemas.microsoft.com/office/powerpoint/2010/main" val="11956874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5410" y="392639"/>
            <a:ext cx="7081998" cy="5007790"/>
          </a:xfrm>
          <a:prstGeom prst="rect">
            <a:avLst/>
          </a:prstGeom>
        </p:spPr>
      </p:pic>
      <p:sp>
        <p:nvSpPr>
          <p:cNvPr id="7" name="TextBox 6"/>
          <p:cNvSpPr txBox="1"/>
          <p:nvPr/>
        </p:nvSpPr>
        <p:spPr>
          <a:xfrm>
            <a:off x="3563888" y="392639"/>
            <a:ext cx="2527200" cy="461665"/>
          </a:xfrm>
          <a:prstGeom prst="rect">
            <a:avLst/>
          </a:prstGeom>
          <a:noFill/>
        </p:spPr>
        <p:txBody>
          <a:bodyPr wrap="square" rtlCol="0">
            <a:spAutoFit/>
          </a:bodyPr>
          <a:lstStyle/>
          <a:p>
            <a:r>
              <a:rPr lang="en-GB" sz="2400" b="1" dirty="0">
                <a:latin typeface="Bradley Hand ITC" panose="03070402050302030203" pitchFamily="66" charset="0"/>
              </a:rPr>
              <a:t>Megan</a:t>
            </a:r>
          </a:p>
        </p:txBody>
      </p:sp>
      <p:sp>
        <p:nvSpPr>
          <p:cNvPr id="18" name="Rectangle 17"/>
          <p:cNvSpPr/>
          <p:nvPr/>
        </p:nvSpPr>
        <p:spPr>
          <a:xfrm>
            <a:off x="1225344" y="1477858"/>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1808572" y="2348345"/>
            <a:ext cx="1272059" cy="1272059"/>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1262228" y="3221677"/>
            <a:ext cx="1272059" cy="1272059"/>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232736" y="1667566"/>
            <a:ext cx="1151672" cy="584775"/>
          </a:xfrm>
          <a:prstGeom prst="rect">
            <a:avLst/>
          </a:prstGeom>
          <a:noFill/>
        </p:spPr>
        <p:txBody>
          <a:bodyPr wrap="square" rtlCol="0">
            <a:spAutoFit/>
          </a:bodyPr>
          <a:lstStyle/>
          <a:p>
            <a:pPr algn="ctr"/>
            <a:r>
              <a:rPr lang="en-GB" sz="1600" b="1" dirty="0">
                <a:latin typeface="Bradley Hand ITC" panose="03070402050302030203" pitchFamily="66" charset="0"/>
              </a:rPr>
              <a:t>3x Positives</a:t>
            </a:r>
          </a:p>
        </p:txBody>
      </p:sp>
      <p:sp>
        <p:nvSpPr>
          <p:cNvPr id="13" name="TextBox 12"/>
          <p:cNvSpPr txBox="1"/>
          <p:nvPr/>
        </p:nvSpPr>
        <p:spPr>
          <a:xfrm>
            <a:off x="1793294" y="2732711"/>
            <a:ext cx="1302614" cy="338554"/>
          </a:xfrm>
          <a:prstGeom prst="rect">
            <a:avLst/>
          </a:prstGeom>
          <a:noFill/>
        </p:spPr>
        <p:txBody>
          <a:bodyPr wrap="square" rtlCol="0">
            <a:spAutoFit/>
          </a:bodyPr>
          <a:lstStyle/>
          <a:p>
            <a:pPr algn="ctr"/>
            <a:r>
              <a:rPr lang="en-GB" sz="1600" b="1" dirty="0">
                <a:latin typeface="Bradley Hand ITC" panose="03070402050302030203" pitchFamily="66" charset="0"/>
              </a:rPr>
              <a:t>1x Negative</a:t>
            </a:r>
          </a:p>
        </p:txBody>
      </p:sp>
      <p:sp>
        <p:nvSpPr>
          <p:cNvPr id="17" name="TextBox 16"/>
          <p:cNvSpPr txBox="1"/>
          <p:nvPr/>
        </p:nvSpPr>
        <p:spPr>
          <a:xfrm>
            <a:off x="1100805" y="3706921"/>
            <a:ext cx="1594904" cy="584775"/>
          </a:xfrm>
          <a:prstGeom prst="rect">
            <a:avLst/>
          </a:prstGeom>
          <a:noFill/>
        </p:spPr>
        <p:txBody>
          <a:bodyPr wrap="square" rtlCol="0">
            <a:spAutoFit/>
          </a:bodyPr>
          <a:lstStyle/>
          <a:p>
            <a:pPr algn="ctr"/>
            <a:r>
              <a:rPr lang="en-GB" sz="1600" b="1" dirty="0">
                <a:latin typeface="Bradley Hand ITC" panose="03070402050302030203" pitchFamily="66" charset="0"/>
              </a:rPr>
              <a:t>Describe your Personality</a:t>
            </a:r>
          </a:p>
        </p:txBody>
      </p:sp>
    </p:spTree>
    <p:extLst>
      <p:ext uri="{BB962C8B-B14F-4D97-AF65-F5344CB8AC3E}">
        <p14:creationId xmlns:p14="http://schemas.microsoft.com/office/powerpoint/2010/main" val="19142686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620688"/>
            <a:ext cx="5583580" cy="461665"/>
          </a:xfrm>
          <a:prstGeom prst="rect">
            <a:avLst/>
          </a:prstGeom>
          <a:noFill/>
        </p:spPr>
        <p:txBody>
          <a:bodyPr wrap="none" rtlCol="0">
            <a:spAutoFit/>
          </a:bodyPr>
          <a:lstStyle/>
          <a:p>
            <a:r>
              <a:rPr lang="en-US" sz="2400" dirty="0" smtClean="0"/>
              <a:t>Workshop </a:t>
            </a:r>
            <a:r>
              <a:rPr lang="en-US" sz="2400" dirty="0"/>
              <a:t>A</a:t>
            </a:r>
            <a:r>
              <a:rPr lang="en-US" sz="2400" dirty="0" smtClean="0"/>
              <a:t>ctivity: Speed Portrait ‘Dating’ </a:t>
            </a:r>
            <a:endParaRPr lang="en-US" sz="2400" dirty="0"/>
          </a:p>
        </p:txBody>
      </p:sp>
      <p:sp>
        <p:nvSpPr>
          <p:cNvPr id="4" name="TextBox 3"/>
          <p:cNvSpPr txBox="1"/>
          <p:nvPr/>
        </p:nvSpPr>
        <p:spPr>
          <a:xfrm>
            <a:off x="323528" y="1268760"/>
            <a:ext cx="8352928" cy="3970318"/>
          </a:xfrm>
          <a:prstGeom prst="rect">
            <a:avLst/>
          </a:prstGeom>
          <a:noFill/>
        </p:spPr>
        <p:txBody>
          <a:bodyPr wrap="square" rtlCol="0">
            <a:spAutoFit/>
          </a:bodyPr>
          <a:lstStyle/>
          <a:p>
            <a:pPr marL="285750" indent="-285750">
              <a:buFont typeface="Arial" charset="0"/>
              <a:buChar char="•"/>
            </a:pPr>
            <a:r>
              <a:rPr lang="en-US" dirty="0" smtClean="0"/>
              <a:t>Fold the piece of A4 paper in half, in half again and in half again</a:t>
            </a:r>
          </a:p>
          <a:p>
            <a:pPr marL="285750" indent="-285750">
              <a:buFont typeface="Arial" charset="0"/>
              <a:buChar char="•"/>
            </a:pPr>
            <a:endParaRPr lang="en-US" dirty="0" smtClean="0"/>
          </a:p>
          <a:p>
            <a:pPr marL="285750" indent="-285750">
              <a:buFont typeface="Arial" charset="0"/>
              <a:buChar char="•"/>
            </a:pPr>
            <a:r>
              <a:rPr lang="en-US" dirty="0" smtClean="0"/>
              <a:t>Take the paper and a felt pen and form two lines either side of the tape. There needs to be one person opposite you.</a:t>
            </a:r>
          </a:p>
          <a:p>
            <a:pPr marL="285750" indent="-285750">
              <a:buFont typeface="Arial" charset="0"/>
              <a:buChar char="•"/>
            </a:pPr>
            <a:endParaRPr lang="en-US" dirty="0" smtClean="0"/>
          </a:p>
          <a:p>
            <a:pPr marL="285750" indent="-285750">
              <a:buFont typeface="Arial" charset="0"/>
              <a:buChar char="•"/>
            </a:pPr>
            <a:r>
              <a:rPr lang="en-US" dirty="0" smtClean="0"/>
              <a:t> Open your paper there are 8 sections. You have 30 secs to draw a portrait of the person next to you and ask them questions about themselves.</a:t>
            </a:r>
          </a:p>
          <a:p>
            <a:pPr marL="285750" indent="-285750">
              <a:buFont typeface="Arial" charset="0"/>
              <a:buChar char="•"/>
            </a:pPr>
            <a:endParaRPr lang="en-US" dirty="0"/>
          </a:p>
          <a:p>
            <a:pPr marL="285750" indent="-285750">
              <a:buFont typeface="Arial" charset="0"/>
              <a:buChar char="•"/>
            </a:pPr>
            <a:r>
              <a:rPr lang="en-US" dirty="0" smtClean="0"/>
              <a:t>In the box underneath their portrait write 3 positive things about the person you have drawn</a:t>
            </a:r>
          </a:p>
          <a:p>
            <a:pPr marL="285750" indent="-285750">
              <a:buFont typeface="Arial" charset="0"/>
              <a:buChar char="•"/>
            </a:pPr>
            <a:endParaRPr lang="en-US" dirty="0"/>
          </a:p>
          <a:p>
            <a:pPr marL="285750" indent="-285750">
              <a:buFont typeface="Arial" charset="0"/>
              <a:buChar char="•"/>
            </a:pPr>
            <a:r>
              <a:rPr lang="en-US" dirty="0" smtClean="0"/>
              <a:t>Move to the right and repeat x 4</a:t>
            </a:r>
          </a:p>
          <a:p>
            <a:pPr marL="285750" indent="-285750">
              <a:buFont typeface="Arial" charset="0"/>
              <a:buChar char="•"/>
            </a:pPr>
            <a:endParaRPr lang="en-US" dirty="0"/>
          </a:p>
          <a:p>
            <a:pPr marL="285750" indent="-285750">
              <a:buFont typeface="Arial" charset="0"/>
              <a:buChar char="•"/>
            </a:pPr>
            <a:endParaRPr lang="en-US" dirty="0"/>
          </a:p>
        </p:txBody>
      </p:sp>
    </p:spTree>
    <p:extLst>
      <p:ext uri="{BB962C8B-B14F-4D97-AF65-F5344CB8AC3E}">
        <p14:creationId xmlns:p14="http://schemas.microsoft.com/office/powerpoint/2010/main" val="2026558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12201" r="-400" b="17451"/>
          <a:stretch/>
        </p:blipFill>
        <p:spPr>
          <a:xfrm>
            <a:off x="1043608" y="332656"/>
            <a:ext cx="7124690" cy="4992216"/>
          </a:xfrm>
          <a:prstGeom prst="rect">
            <a:avLst/>
          </a:prstGeom>
        </p:spPr>
      </p:pic>
    </p:spTree>
    <p:extLst>
      <p:ext uri="{BB962C8B-B14F-4D97-AF65-F5344CB8AC3E}">
        <p14:creationId xmlns:p14="http://schemas.microsoft.com/office/powerpoint/2010/main" val="1391613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936" y="17807"/>
            <a:ext cx="8229600" cy="1267544"/>
          </a:xfrm>
        </p:spPr>
        <p:txBody>
          <a:bodyPr>
            <a:normAutofit/>
          </a:bodyPr>
          <a:lstStyle/>
          <a:p>
            <a:r>
              <a:rPr lang="en-US" sz="1400" b="1" dirty="0" smtClean="0"/>
              <a:t>Words you might choose to describe other people </a:t>
            </a:r>
            <a:endParaRPr lang="en-US" sz="1400" b="1" dirty="0"/>
          </a:p>
        </p:txBody>
      </p:sp>
      <p:graphicFrame>
        <p:nvGraphicFramePr>
          <p:cNvPr id="5" name="Content Placeholder 3"/>
          <p:cNvGraphicFramePr>
            <a:graphicFrameLocks noGrp="1"/>
          </p:cNvGraphicFramePr>
          <p:nvPr>
            <p:ph idx="1"/>
            <p:extLst>
              <p:ext uri="{D42A27DB-BD31-4B8C-83A1-F6EECF244321}">
                <p14:modId xmlns:p14="http://schemas.microsoft.com/office/powerpoint/2010/main" val="1057483978"/>
              </p:ext>
            </p:extLst>
          </p:nvPr>
        </p:nvGraphicFramePr>
        <p:xfrm>
          <a:off x="566664" y="1124744"/>
          <a:ext cx="7848872" cy="4333313"/>
        </p:xfrm>
        <a:graphic>
          <a:graphicData uri="http://schemas.openxmlformats.org/drawingml/2006/table">
            <a:tbl>
              <a:tblPr firstRow="1" bandRow="1">
                <a:tableStyleId>{2D5ABB26-0587-4C30-8999-92F81FD0307C}</a:tableStyleId>
              </a:tblPr>
              <a:tblGrid>
                <a:gridCol w="1962218">
                  <a:extLst>
                    <a:ext uri="{9D8B030D-6E8A-4147-A177-3AD203B41FA5}">
                      <a16:colId xmlns:a16="http://schemas.microsoft.com/office/drawing/2014/main" xmlns="" val="20000"/>
                    </a:ext>
                  </a:extLst>
                </a:gridCol>
                <a:gridCol w="1962218">
                  <a:extLst>
                    <a:ext uri="{9D8B030D-6E8A-4147-A177-3AD203B41FA5}">
                      <a16:colId xmlns:a16="http://schemas.microsoft.com/office/drawing/2014/main" xmlns="" val="20001"/>
                    </a:ext>
                  </a:extLst>
                </a:gridCol>
                <a:gridCol w="1962218">
                  <a:extLst>
                    <a:ext uri="{9D8B030D-6E8A-4147-A177-3AD203B41FA5}">
                      <a16:colId xmlns:a16="http://schemas.microsoft.com/office/drawing/2014/main" xmlns="" val="20002"/>
                    </a:ext>
                  </a:extLst>
                </a:gridCol>
                <a:gridCol w="1962218">
                  <a:extLst>
                    <a:ext uri="{9D8B030D-6E8A-4147-A177-3AD203B41FA5}">
                      <a16:colId xmlns:a16="http://schemas.microsoft.com/office/drawing/2014/main" xmlns="" val="20003"/>
                    </a:ext>
                  </a:extLst>
                </a:gridCol>
              </a:tblGrid>
              <a:tr h="322444">
                <a:tc>
                  <a:txBody>
                    <a:bodyPr/>
                    <a:lstStyle/>
                    <a:p>
                      <a:r>
                        <a:rPr lang="en-GB" sz="1600" b="1" dirty="0" smtClean="0">
                          <a:solidFill>
                            <a:schemeClr val="tx1"/>
                          </a:solidFill>
                          <a:latin typeface="Montserrat"/>
                          <a:cs typeface="Montserrat"/>
                        </a:rPr>
                        <a:t>Active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Witty</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Influential</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Logical</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0"/>
                  </a:ext>
                </a:extLst>
              </a:tr>
              <a:tr h="338590">
                <a:tc>
                  <a:txBody>
                    <a:bodyPr/>
                    <a:lstStyle/>
                    <a:p>
                      <a:r>
                        <a:rPr lang="en-GB" sz="1600" b="1" dirty="0" smtClean="0">
                          <a:solidFill>
                            <a:schemeClr val="tx1"/>
                          </a:solidFill>
                          <a:latin typeface="Montserrat"/>
                          <a:cs typeface="Montserrat"/>
                        </a:rPr>
                        <a:t>Thoughtful</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Erratic</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Motivated</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Follower</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1"/>
                  </a:ext>
                </a:extLst>
              </a:tr>
              <a:tr h="338590">
                <a:tc>
                  <a:txBody>
                    <a:bodyPr/>
                    <a:lstStyle/>
                    <a:p>
                      <a:r>
                        <a:rPr lang="en-GB" sz="1600" b="1" dirty="0" smtClean="0">
                          <a:solidFill>
                            <a:schemeClr val="tx1"/>
                          </a:solidFill>
                          <a:latin typeface="Montserrat"/>
                          <a:cs typeface="Montserrat"/>
                        </a:rPr>
                        <a:t>Independent</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Practical</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Optimistic</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Decisive</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2"/>
                  </a:ext>
                </a:extLst>
              </a:tr>
              <a:tr h="338590">
                <a:tc>
                  <a:txBody>
                    <a:bodyPr/>
                    <a:lstStyle/>
                    <a:p>
                      <a:r>
                        <a:rPr lang="en-GB" sz="1600" b="1" dirty="0" smtClean="0">
                          <a:solidFill>
                            <a:schemeClr val="tx1"/>
                          </a:solidFill>
                          <a:latin typeface="Montserrat"/>
                          <a:cs typeface="Montserrat"/>
                        </a:rPr>
                        <a:t>Sociable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Persuasive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Stubborn</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Organised</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3"/>
                  </a:ext>
                </a:extLst>
              </a:tr>
              <a:tr h="338590">
                <a:tc>
                  <a:txBody>
                    <a:bodyPr/>
                    <a:lstStyle/>
                    <a:p>
                      <a:r>
                        <a:rPr lang="en-GB" sz="1600" b="1" dirty="0" smtClean="0">
                          <a:solidFill>
                            <a:schemeClr val="tx1"/>
                          </a:solidFill>
                          <a:latin typeface="Montserrat"/>
                          <a:cs typeface="Montserrat"/>
                        </a:rPr>
                        <a:t>Promoter</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Flexible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Dedicated</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Cynical</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4"/>
                  </a:ext>
                </a:extLst>
              </a:tr>
              <a:tr h="338590">
                <a:tc>
                  <a:txBody>
                    <a:bodyPr/>
                    <a:lstStyle/>
                    <a:p>
                      <a:r>
                        <a:rPr lang="en-GB" sz="1600" b="1" dirty="0" smtClean="0">
                          <a:solidFill>
                            <a:schemeClr val="tx1"/>
                          </a:solidFill>
                          <a:latin typeface="Montserrat"/>
                          <a:cs typeface="Montserrat"/>
                        </a:rPr>
                        <a:t>Consistent</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Open-minded</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Confident</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Energetic</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5"/>
                  </a:ext>
                </a:extLst>
              </a:tr>
              <a:tr h="338590">
                <a:tc>
                  <a:txBody>
                    <a:bodyPr/>
                    <a:lstStyle/>
                    <a:p>
                      <a:r>
                        <a:rPr lang="en-GB" sz="1600" b="1" dirty="0" smtClean="0">
                          <a:solidFill>
                            <a:schemeClr val="tx1"/>
                          </a:solidFill>
                          <a:latin typeface="Montserrat"/>
                          <a:cs typeface="Montserrat"/>
                        </a:rPr>
                        <a:t>Methodical</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Team-worker</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Uncertain</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Focused</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6"/>
                  </a:ext>
                </a:extLst>
              </a:tr>
              <a:tr h="338590">
                <a:tc>
                  <a:txBody>
                    <a:bodyPr/>
                    <a:lstStyle/>
                    <a:p>
                      <a:r>
                        <a:rPr lang="en-GB" sz="1600" b="1" dirty="0" smtClean="0">
                          <a:solidFill>
                            <a:schemeClr val="tx1"/>
                          </a:solidFill>
                          <a:latin typeface="Montserrat"/>
                          <a:cs typeface="Montserrat"/>
                        </a:rPr>
                        <a:t>Impulsive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Friendly</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Self-starter</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Steady</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7"/>
                  </a:ext>
                </a:extLst>
              </a:tr>
              <a:tr h="338590">
                <a:tc>
                  <a:txBody>
                    <a:bodyPr/>
                    <a:lstStyle/>
                    <a:p>
                      <a:r>
                        <a:rPr lang="en-GB" sz="1600" b="1" dirty="0" smtClean="0">
                          <a:solidFill>
                            <a:schemeClr val="tx1"/>
                          </a:solidFill>
                          <a:latin typeface="Montserrat"/>
                          <a:cs typeface="Montserrat"/>
                        </a:rPr>
                        <a:t>Indecisive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Shy</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Persistent</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Dependent</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8"/>
                  </a:ext>
                </a:extLst>
              </a:tr>
              <a:tr h="338590">
                <a:tc>
                  <a:txBody>
                    <a:bodyPr/>
                    <a:lstStyle/>
                    <a:p>
                      <a:r>
                        <a:rPr lang="en-GB" sz="1600" b="1" dirty="0" smtClean="0">
                          <a:solidFill>
                            <a:schemeClr val="tx1"/>
                          </a:solidFill>
                          <a:latin typeface="Montserrat"/>
                          <a:cs typeface="Montserrat"/>
                        </a:rPr>
                        <a:t>Competitive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Reflective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Creative</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Instinctive</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09"/>
                  </a:ext>
                </a:extLst>
              </a:tr>
              <a:tr h="338590">
                <a:tc>
                  <a:txBody>
                    <a:bodyPr/>
                    <a:lstStyle/>
                    <a:p>
                      <a:r>
                        <a:rPr lang="en-GB" sz="1600" b="1" dirty="0" smtClean="0">
                          <a:solidFill>
                            <a:schemeClr val="tx1"/>
                          </a:solidFill>
                          <a:latin typeface="Montserrat"/>
                          <a:cs typeface="Montserrat"/>
                        </a:rPr>
                        <a:t>Pessimistic</a:t>
                      </a:r>
                      <a:endParaRPr lang="en-GB" sz="1600" b="1" dirty="0">
                        <a:solidFill>
                          <a:schemeClr val="tx1"/>
                        </a:solidFill>
                        <a:latin typeface="Montserrat"/>
                        <a:cs typeface="Montserrat"/>
                      </a:endParaRPr>
                    </a:p>
                  </a:txBody>
                  <a:tcPr>
                    <a:solidFill>
                      <a:srgbClr val="6EDBE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chemeClr val="tx1"/>
                          </a:solidFill>
                          <a:latin typeface="Montserrat"/>
                          <a:cs typeface="Montserrat"/>
                        </a:rPr>
                        <a:t>Networker</a:t>
                      </a:r>
                    </a:p>
                  </a:txBody>
                  <a:tcPr>
                    <a:solidFill>
                      <a:srgbClr val="6EDBE1"/>
                    </a:solidFill>
                  </a:tcPr>
                </a:tc>
                <a:tc>
                  <a:txBody>
                    <a:bodyPr/>
                    <a:lstStyle/>
                    <a:p>
                      <a:r>
                        <a:rPr lang="en-GB" sz="1600" b="1" dirty="0" smtClean="0">
                          <a:solidFill>
                            <a:schemeClr val="tx1"/>
                          </a:solidFill>
                          <a:latin typeface="Montserrat"/>
                          <a:cs typeface="Montserrat"/>
                        </a:rPr>
                        <a:t>Achiever</a:t>
                      </a:r>
                      <a:endParaRPr lang="en-GB" sz="1600" b="1" dirty="0">
                        <a:solidFill>
                          <a:schemeClr val="tx1"/>
                        </a:solidFill>
                        <a:latin typeface="Montserrat"/>
                        <a:cs typeface="Montserrat"/>
                      </a:endParaRPr>
                    </a:p>
                  </a:txBody>
                  <a:tcPr>
                    <a:solidFill>
                      <a:srgbClr val="6EDBE1"/>
                    </a:solidFill>
                  </a:tcPr>
                </a:tc>
                <a:tc>
                  <a:txBody>
                    <a:bodyPr/>
                    <a:lstStyle/>
                    <a:p>
                      <a:r>
                        <a:rPr lang="en-GB" sz="1600" b="1" dirty="0" smtClean="0">
                          <a:solidFill>
                            <a:schemeClr val="tx1"/>
                          </a:solidFill>
                          <a:latin typeface="Montserrat"/>
                          <a:cs typeface="Montserrat"/>
                        </a:rPr>
                        <a:t>Leader</a:t>
                      </a:r>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10"/>
                  </a:ext>
                </a:extLst>
              </a:tr>
              <a:tr h="61213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chemeClr val="tx1"/>
                          </a:solidFill>
                          <a:latin typeface="Montserrat"/>
                          <a:cs typeface="Montserrat"/>
                        </a:rPr>
                        <a:t>Lazy</a:t>
                      </a:r>
                    </a:p>
                    <a:p>
                      <a:endParaRPr lang="en-GB" sz="1600" b="1" dirty="0">
                        <a:solidFill>
                          <a:schemeClr val="tx1"/>
                        </a:solidFill>
                        <a:latin typeface="Montserrat"/>
                        <a:cs typeface="Montserrat"/>
                      </a:endParaRPr>
                    </a:p>
                  </a:txBody>
                  <a:tcPr>
                    <a:solidFill>
                      <a:srgbClr val="6EDBE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chemeClr val="tx1"/>
                          </a:solidFill>
                          <a:latin typeface="Montserrat"/>
                          <a:cs typeface="Montserrat"/>
                        </a:rPr>
                        <a:t>Caring</a:t>
                      </a:r>
                    </a:p>
                    <a:p>
                      <a:endParaRPr lang="en-GB" sz="1600" b="1" dirty="0">
                        <a:solidFill>
                          <a:schemeClr val="tx1"/>
                        </a:solidFill>
                        <a:latin typeface="Montserrat"/>
                        <a:cs typeface="Montserrat"/>
                      </a:endParaRPr>
                    </a:p>
                  </a:txBody>
                  <a:tcPr>
                    <a:solidFill>
                      <a:srgbClr val="6EDBE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chemeClr val="tx1"/>
                          </a:solidFill>
                          <a:latin typeface="Montserrat"/>
                          <a:cs typeface="Montserrat"/>
                        </a:rPr>
                        <a:t>Communicative</a:t>
                      </a:r>
                    </a:p>
                    <a:p>
                      <a:endParaRPr lang="en-GB" sz="1600" b="1" dirty="0">
                        <a:solidFill>
                          <a:schemeClr val="tx1"/>
                        </a:solidFill>
                        <a:latin typeface="Montserrat"/>
                        <a:cs typeface="Montserrat"/>
                      </a:endParaRPr>
                    </a:p>
                  </a:txBody>
                  <a:tcPr>
                    <a:solidFill>
                      <a:srgbClr val="6EDBE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chemeClr val="tx1"/>
                          </a:solidFill>
                          <a:latin typeface="Montserrat"/>
                          <a:cs typeface="Montserrat"/>
                        </a:rPr>
                        <a:t>Abrasive</a:t>
                      </a:r>
                    </a:p>
                    <a:p>
                      <a:endParaRPr lang="en-GB" sz="1600" b="1" dirty="0">
                        <a:solidFill>
                          <a:schemeClr val="tx1"/>
                        </a:solidFill>
                        <a:latin typeface="Montserrat"/>
                        <a:cs typeface="Montserrat"/>
                      </a:endParaRPr>
                    </a:p>
                  </a:txBody>
                  <a:tcPr>
                    <a:solidFill>
                      <a:srgbClr val="6EDBE1"/>
                    </a:solidFill>
                  </a:tcPr>
                </a:tc>
                <a:extLst>
                  <a:ext uri="{0D108BD9-81ED-4DB2-BD59-A6C34878D82A}">
                    <a16:rowId xmlns:a16="http://schemas.microsoft.com/office/drawing/2014/main" xmlns="" val="10011"/>
                  </a:ext>
                </a:extLst>
              </a:tr>
            </a:tbl>
          </a:graphicData>
        </a:graphic>
      </p:graphicFrame>
    </p:spTree>
    <p:extLst>
      <p:ext uri="{BB962C8B-B14F-4D97-AF65-F5344CB8AC3E}">
        <p14:creationId xmlns:p14="http://schemas.microsoft.com/office/powerpoint/2010/main" val="1289633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703918"/>
            <a:ext cx="7081998" cy="5007790"/>
          </a:xfrm>
          <a:prstGeom prst="rect">
            <a:avLst/>
          </a:prstGeom>
        </p:spPr>
      </p:pic>
      <p:sp>
        <p:nvSpPr>
          <p:cNvPr id="11" name="TextBox 10"/>
          <p:cNvSpPr txBox="1"/>
          <p:nvPr/>
        </p:nvSpPr>
        <p:spPr>
          <a:xfrm>
            <a:off x="3408373" y="683985"/>
            <a:ext cx="2527200" cy="461665"/>
          </a:xfrm>
          <a:prstGeom prst="rect">
            <a:avLst/>
          </a:prstGeom>
          <a:noFill/>
        </p:spPr>
        <p:txBody>
          <a:bodyPr wrap="square" rtlCol="0">
            <a:spAutoFit/>
          </a:bodyPr>
          <a:lstStyle/>
          <a:p>
            <a:r>
              <a:rPr lang="en-GB" sz="2400" b="1" dirty="0">
                <a:latin typeface="Bradley Hand ITC" panose="03070402050302030203" pitchFamily="66" charset="0"/>
              </a:rPr>
              <a:t>Megan</a:t>
            </a:r>
          </a:p>
        </p:txBody>
      </p:sp>
      <p:sp>
        <p:nvSpPr>
          <p:cNvPr id="24" name="Rectangle 23"/>
          <p:cNvSpPr/>
          <p:nvPr/>
        </p:nvSpPr>
        <p:spPr>
          <a:xfrm>
            <a:off x="1085473" y="1692970"/>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1453474" y="2672131"/>
            <a:ext cx="1272059" cy="1272059"/>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1435159" y="3615264"/>
            <a:ext cx="1272059" cy="1272059"/>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1158236" y="2007272"/>
            <a:ext cx="918548" cy="415498"/>
          </a:xfrm>
          <a:prstGeom prst="rect">
            <a:avLst/>
          </a:prstGeom>
          <a:noFill/>
        </p:spPr>
        <p:txBody>
          <a:bodyPr wrap="square" rtlCol="0">
            <a:spAutoFit/>
          </a:bodyPr>
          <a:lstStyle/>
          <a:p>
            <a:pPr algn="ctr"/>
            <a:r>
              <a:rPr lang="en-GB" sz="1050" dirty="0">
                <a:latin typeface="Lucida Handwriting" panose="03010101010101010101" pitchFamily="66" charset="0"/>
              </a:rPr>
              <a:t>3x Positives</a:t>
            </a:r>
          </a:p>
        </p:txBody>
      </p:sp>
      <p:sp>
        <p:nvSpPr>
          <p:cNvPr id="28" name="TextBox 27"/>
          <p:cNvSpPr txBox="1"/>
          <p:nvPr/>
        </p:nvSpPr>
        <p:spPr>
          <a:xfrm>
            <a:off x="1502597" y="2917935"/>
            <a:ext cx="1038936" cy="415498"/>
          </a:xfrm>
          <a:prstGeom prst="rect">
            <a:avLst/>
          </a:prstGeom>
          <a:noFill/>
        </p:spPr>
        <p:txBody>
          <a:bodyPr wrap="square" rtlCol="0">
            <a:spAutoFit/>
          </a:bodyPr>
          <a:lstStyle/>
          <a:p>
            <a:pPr algn="ctr"/>
            <a:r>
              <a:rPr lang="en-GB" sz="1050" dirty="0">
                <a:latin typeface="Lucida Handwriting" panose="03010101010101010101" pitchFamily="66" charset="0"/>
              </a:rPr>
              <a:t>1x Negative</a:t>
            </a:r>
          </a:p>
        </p:txBody>
      </p:sp>
      <p:sp>
        <p:nvSpPr>
          <p:cNvPr id="29" name="TextBox 28"/>
          <p:cNvSpPr txBox="1"/>
          <p:nvPr/>
        </p:nvSpPr>
        <p:spPr>
          <a:xfrm>
            <a:off x="1526227" y="4066593"/>
            <a:ext cx="1038936" cy="253916"/>
          </a:xfrm>
          <a:prstGeom prst="rect">
            <a:avLst/>
          </a:prstGeom>
          <a:noFill/>
        </p:spPr>
        <p:txBody>
          <a:bodyPr wrap="square" rtlCol="0">
            <a:spAutoFit/>
          </a:bodyPr>
          <a:lstStyle/>
          <a:p>
            <a:pPr algn="ctr"/>
            <a:r>
              <a:rPr lang="en-GB" sz="1050" dirty="0">
                <a:latin typeface="Lucida Handwriting" panose="03010101010101010101" pitchFamily="66" charset="0"/>
              </a:rPr>
              <a:t>Personality</a:t>
            </a:r>
          </a:p>
        </p:txBody>
      </p:sp>
      <p:sp>
        <p:nvSpPr>
          <p:cNvPr id="30" name="Rectangle 29"/>
          <p:cNvSpPr/>
          <p:nvPr/>
        </p:nvSpPr>
        <p:spPr>
          <a:xfrm>
            <a:off x="4671974" y="3781715"/>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3299942" y="2059684"/>
            <a:ext cx="1272059" cy="1272059"/>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4035944" y="2957705"/>
            <a:ext cx="1272059" cy="1272059"/>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p:cNvSpPr/>
          <p:nvPr/>
        </p:nvSpPr>
        <p:spPr>
          <a:xfrm>
            <a:off x="4411103" y="2165929"/>
            <a:ext cx="1272059" cy="1272059"/>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3281118" y="3749481"/>
            <a:ext cx="1272059" cy="1272059"/>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275857" y="2234172"/>
            <a:ext cx="2592288" cy="2769989"/>
          </a:xfrm>
          <a:prstGeom prst="rect">
            <a:avLst/>
          </a:prstGeom>
          <a:noFill/>
        </p:spPr>
        <p:txBody>
          <a:bodyPr wrap="square" rtlCol="0">
            <a:spAutoFit/>
          </a:bodyPr>
          <a:lstStyle/>
          <a:p>
            <a:r>
              <a:rPr lang="en-US" sz="1200" dirty="0">
                <a:latin typeface="Lucida Handwriting" charset="0"/>
                <a:ea typeface="Lucida Handwriting" charset="0"/>
                <a:cs typeface="Lucida Handwriting" charset="0"/>
              </a:rPr>
              <a:t>Find the people who drew you and write their words about you on post it </a:t>
            </a:r>
            <a:r>
              <a:rPr lang="en-US" sz="1200" dirty="0" smtClean="0">
                <a:latin typeface="Lucida Handwriting" charset="0"/>
                <a:ea typeface="Lucida Handwriting" charset="0"/>
                <a:cs typeface="Lucida Handwriting" charset="0"/>
              </a:rPr>
              <a:t>notes</a:t>
            </a:r>
          </a:p>
          <a:p>
            <a:endParaRPr lang="en-US" sz="1200" dirty="0" smtClean="0">
              <a:latin typeface="Lucida Handwriting" charset="0"/>
              <a:ea typeface="Lucida Handwriting" charset="0"/>
              <a:cs typeface="Lucida Handwriting" charset="0"/>
            </a:endParaRPr>
          </a:p>
          <a:p>
            <a:endParaRPr lang="en-US" sz="1200" dirty="0" smtClean="0">
              <a:latin typeface="Lucida Handwriting" charset="0"/>
              <a:ea typeface="Lucida Handwriting" charset="0"/>
              <a:cs typeface="Lucida Handwriting" charset="0"/>
            </a:endParaRPr>
          </a:p>
          <a:p>
            <a:endParaRPr lang="en-US" sz="1200" dirty="0">
              <a:latin typeface="Lucida Handwriting" charset="0"/>
              <a:ea typeface="Lucida Handwriting" charset="0"/>
              <a:cs typeface="Lucida Handwriting" charset="0"/>
            </a:endParaRPr>
          </a:p>
          <a:p>
            <a:endParaRPr lang="en-US" sz="1200" dirty="0" smtClean="0">
              <a:latin typeface="Lucida Handwriting" charset="0"/>
              <a:ea typeface="Lucida Handwriting" charset="0"/>
              <a:cs typeface="Lucida Handwriting" charset="0"/>
            </a:endParaRPr>
          </a:p>
          <a:p>
            <a:endParaRPr lang="en-US" sz="1200" dirty="0">
              <a:latin typeface="Lucida Handwriting" charset="0"/>
              <a:ea typeface="Lucida Handwriting" charset="0"/>
              <a:cs typeface="Lucida Handwriting" charset="0"/>
            </a:endParaRPr>
          </a:p>
          <a:p>
            <a:endParaRPr lang="en-US" sz="1200" dirty="0" smtClean="0">
              <a:latin typeface="Lucida Handwriting" charset="0"/>
              <a:ea typeface="Lucida Handwriting" charset="0"/>
              <a:cs typeface="Lucida Handwriting" charset="0"/>
            </a:endParaRPr>
          </a:p>
          <a:p>
            <a:endParaRPr lang="en-US" sz="1200" dirty="0">
              <a:latin typeface="Lucida Handwriting" charset="0"/>
              <a:ea typeface="Lucida Handwriting" charset="0"/>
              <a:cs typeface="Lucida Handwriting" charset="0"/>
            </a:endParaRPr>
          </a:p>
          <a:p>
            <a:endParaRPr lang="en-US" sz="1200" dirty="0" smtClean="0">
              <a:latin typeface="Lucida Handwriting" charset="0"/>
              <a:ea typeface="Lucida Handwriting" charset="0"/>
              <a:cs typeface="Lucida Handwriting" charset="0"/>
            </a:endParaRPr>
          </a:p>
          <a:p>
            <a:endParaRPr lang="en-US" sz="1200" dirty="0">
              <a:latin typeface="Lucida Handwriting" charset="0"/>
              <a:ea typeface="Lucida Handwriting" charset="0"/>
              <a:cs typeface="Lucida Handwriting" charset="0"/>
            </a:endParaRPr>
          </a:p>
          <a:p>
            <a:r>
              <a:rPr lang="en-US" sz="1200" dirty="0" smtClean="0">
                <a:latin typeface="Lucida Handwriting" charset="0"/>
                <a:ea typeface="Lucida Handwriting" charset="0"/>
                <a:cs typeface="Lucida Handwriting" charset="0"/>
              </a:rPr>
              <a:t> Add these to this  column </a:t>
            </a:r>
            <a:endParaRPr lang="en-US" sz="1200" dirty="0">
              <a:latin typeface="Lucida Handwriting" charset="0"/>
              <a:ea typeface="Lucida Handwriting" charset="0"/>
              <a:cs typeface="Lucida Handwriting" charset="0"/>
            </a:endParaRPr>
          </a:p>
          <a:p>
            <a:endParaRPr lang="en-US" dirty="0"/>
          </a:p>
        </p:txBody>
      </p:sp>
    </p:spTree>
    <p:extLst>
      <p:ext uri="{BB962C8B-B14F-4D97-AF65-F5344CB8AC3E}">
        <p14:creationId xmlns:p14="http://schemas.microsoft.com/office/powerpoint/2010/main" val="10327656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854134"/>
            <a:ext cx="6912768" cy="2031325"/>
          </a:xfrm>
          <a:prstGeom prst="rect">
            <a:avLst/>
          </a:prstGeom>
        </p:spPr>
        <p:txBody>
          <a:bodyPr wrap="square">
            <a:spAutoFit/>
          </a:bodyPr>
          <a:lstStyle/>
          <a:p>
            <a:endParaRPr lang="en-US" dirty="0" smtClean="0"/>
          </a:p>
          <a:p>
            <a:r>
              <a:rPr lang="en-US" dirty="0"/>
              <a:t>I</a:t>
            </a:r>
            <a:r>
              <a:rPr lang="en-US" dirty="0" smtClean="0"/>
              <a:t>n your allocated teams of 10 and using only these materials </a:t>
            </a:r>
            <a:endParaRPr lang="en-US" dirty="0"/>
          </a:p>
          <a:p>
            <a:r>
              <a:rPr lang="en-US" dirty="0" smtClean="0"/>
              <a:t>You must build a tower with a marshmallow on top.</a:t>
            </a:r>
          </a:p>
          <a:p>
            <a:r>
              <a:rPr lang="en-US" dirty="0" smtClean="0"/>
              <a:t>Highest marshmallow wins.</a:t>
            </a:r>
          </a:p>
          <a:p>
            <a:r>
              <a:rPr lang="en-US" dirty="0" smtClean="0"/>
              <a:t>You </a:t>
            </a:r>
            <a:r>
              <a:rPr lang="en-US" smtClean="0"/>
              <a:t>have </a:t>
            </a:r>
            <a:r>
              <a:rPr lang="en-US" smtClean="0"/>
              <a:t>20</a:t>
            </a:r>
            <a:r>
              <a:rPr lang="en-US" smtClean="0"/>
              <a:t> </a:t>
            </a:r>
            <a:r>
              <a:rPr lang="en-US" dirty="0" smtClean="0"/>
              <a:t>mins</a:t>
            </a:r>
          </a:p>
          <a:p>
            <a:endParaRPr lang="en-US" dirty="0"/>
          </a:p>
          <a:p>
            <a:endParaRPr lang="en-US" dirty="0"/>
          </a:p>
        </p:txBody>
      </p:sp>
      <p:sp>
        <p:nvSpPr>
          <p:cNvPr id="3"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2400" dirty="0" smtClean="0"/>
              <a:t>Marshmallow Tower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2743720"/>
            <a:ext cx="9144000" cy="2963457"/>
          </a:xfrm>
          <a:prstGeom prst="rect">
            <a:avLst/>
          </a:prstGeom>
        </p:spPr>
      </p:pic>
    </p:spTree>
    <p:extLst>
      <p:ext uri="{BB962C8B-B14F-4D97-AF65-F5344CB8AC3E}">
        <p14:creationId xmlns:p14="http://schemas.microsoft.com/office/powerpoint/2010/main" val="1346927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908720"/>
            <a:ext cx="6296922" cy="1754326"/>
          </a:xfrm>
          <a:prstGeom prst="rect">
            <a:avLst/>
          </a:prstGeom>
          <a:noFill/>
        </p:spPr>
        <p:txBody>
          <a:bodyPr wrap="square" rtlCol="0">
            <a:spAutoFit/>
          </a:bodyPr>
          <a:lstStyle/>
          <a:p>
            <a:pPr algn="ctr"/>
            <a:r>
              <a:rPr lang="en-US" sz="3600" dirty="0" smtClean="0"/>
              <a:t>Screening </a:t>
            </a:r>
            <a:r>
              <a:rPr lang="en-US" sz="3600" smtClean="0"/>
              <a:t>of the </a:t>
            </a:r>
          </a:p>
          <a:p>
            <a:pPr algn="ctr"/>
            <a:r>
              <a:rPr lang="en-US" sz="3600" smtClean="0"/>
              <a:t>CHALLENGE </a:t>
            </a:r>
            <a:r>
              <a:rPr lang="en-US" sz="3600" dirty="0" smtClean="0"/>
              <a:t>VIDEOS</a:t>
            </a:r>
          </a:p>
          <a:p>
            <a:pPr algn="ctr"/>
            <a:endParaRPr lang="en-US" sz="3600" dirty="0"/>
          </a:p>
        </p:txBody>
      </p:sp>
    </p:spTree>
    <p:extLst>
      <p:ext uri="{BB962C8B-B14F-4D97-AF65-F5344CB8AC3E}">
        <p14:creationId xmlns:p14="http://schemas.microsoft.com/office/powerpoint/2010/main" val="677743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0545" y="665018"/>
            <a:ext cx="2326278" cy="369332"/>
          </a:xfrm>
          <a:prstGeom prst="rect">
            <a:avLst/>
          </a:prstGeom>
          <a:noFill/>
        </p:spPr>
        <p:txBody>
          <a:bodyPr wrap="none" rtlCol="0">
            <a:spAutoFit/>
          </a:bodyPr>
          <a:lstStyle/>
          <a:p>
            <a:r>
              <a:rPr lang="en-US" dirty="0" smtClean="0"/>
              <a:t>Ballot Box instructions</a:t>
            </a:r>
            <a:endParaRPr lang="en-US" dirty="0"/>
          </a:p>
        </p:txBody>
      </p:sp>
      <p:sp>
        <p:nvSpPr>
          <p:cNvPr id="3" name="TextBox 2"/>
          <p:cNvSpPr txBox="1"/>
          <p:nvPr/>
        </p:nvSpPr>
        <p:spPr>
          <a:xfrm>
            <a:off x="1316182" y="1496291"/>
            <a:ext cx="5234125" cy="2862322"/>
          </a:xfrm>
          <a:prstGeom prst="rect">
            <a:avLst/>
          </a:prstGeom>
          <a:noFill/>
        </p:spPr>
        <p:txBody>
          <a:bodyPr wrap="none" rtlCol="0">
            <a:spAutoFit/>
          </a:bodyPr>
          <a:lstStyle/>
          <a:p>
            <a:r>
              <a:rPr lang="en-US" dirty="0" smtClean="0"/>
              <a:t>Take one postcard on the postcard write:</a:t>
            </a:r>
          </a:p>
          <a:p>
            <a:pPr marL="285750" indent="-285750">
              <a:buFont typeface="Arial" charset="0"/>
              <a:buChar char="•"/>
            </a:pPr>
            <a:endParaRPr lang="en-US" dirty="0"/>
          </a:p>
          <a:p>
            <a:pPr marL="285750" indent="-285750">
              <a:buFont typeface="Arial" charset="0"/>
              <a:buChar char="•"/>
            </a:pPr>
            <a:r>
              <a:rPr lang="en-US" dirty="0" smtClean="0"/>
              <a:t>Your name</a:t>
            </a:r>
          </a:p>
          <a:p>
            <a:pPr marL="285750" indent="-285750">
              <a:buFont typeface="Arial" charset="0"/>
              <a:buChar char="•"/>
            </a:pPr>
            <a:r>
              <a:rPr lang="en-US" dirty="0" smtClean="0"/>
              <a:t>Your course</a:t>
            </a:r>
          </a:p>
          <a:p>
            <a:pPr marL="285750" indent="-285750">
              <a:buFont typeface="Arial" charset="0"/>
              <a:buChar char="•"/>
            </a:pPr>
            <a:r>
              <a:rPr lang="en-US" dirty="0" smtClean="0"/>
              <a:t>Choice 1 : Challenge film ( number and presenter)</a:t>
            </a:r>
          </a:p>
          <a:p>
            <a:pPr marL="285750" indent="-285750">
              <a:buFont typeface="Arial" charset="0"/>
              <a:buChar char="•"/>
            </a:pPr>
            <a:r>
              <a:rPr lang="en-US" dirty="0"/>
              <a:t>Choice </a:t>
            </a:r>
            <a:r>
              <a:rPr lang="en-US" dirty="0" smtClean="0"/>
              <a:t>2 </a:t>
            </a:r>
            <a:r>
              <a:rPr lang="en-US" dirty="0"/>
              <a:t>: Challenge film ( number and </a:t>
            </a:r>
            <a:r>
              <a:rPr lang="en-US" dirty="0" smtClean="0"/>
              <a:t>presenter)</a:t>
            </a:r>
          </a:p>
          <a:p>
            <a:pPr marL="285750" indent="-285750">
              <a:buFont typeface="Arial" charset="0"/>
              <a:buChar char="•"/>
            </a:pPr>
            <a:endParaRPr lang="en-US" dirty="0"/>
          </a:p>
          <a:p>
            <a:r>
              <a:rPr lang="en-US" dirty="0" smtClean="0"/>
              <a:t>Make your Vote !</a:t>
            </a:r>
            <a:endParaRPr lang="en-US" dirty="0"/>
          </a:p>
          <a:p>
            <a:pPr marL="285750" indent="-285750">
              <a:buFont typeface="Arial" charset="0"/>
              <a:buChar char="•"/>
            </a:pPr>
            <a:endParaRPr lang="en-US" dirty="0" smtClean="0"/>
          </a:p>
          <a:p>
            <a:pPr marL="285750" indent="-285750">
              <a:buFont typeface="Arial" charset="0"/>
              <a:buChar char="•"/>
            </a:pPr>
            <a:endParaRPr lang="en-US" dirty="0"/>
          </a:p>
        </p:txBody>
      </p:sp>
      <p:sp>
        <p:nvSpPr>
          <p:cNvPr id="4" name="TextBox 3"/>
          <p:cNvSpPr txBox="1"/>
          <p:nvPr/>
        </p:nvSpPr>
        <p:spPr>
          <a:xfrm>
            <a:off x="1773382" y="4100945"/>
            <a:ext cx="2077813" cy="369332"/>
          </a:xfrm>
          <a:prstGeom prst="rect">
            <a:avLst/>
          </a:prstGeom>
          <a:noFill/>
        </p:spPr>
        <p:txBody>
          <a:bodyPr wrap="none" rtlCol="0">
            <a:spAutoFit/>
          </a:bodyPr>
          <a:lstStyle/>
          <a:p>
            <a:r>
              <a:rPr lang="en-US" dirty="0" smtClean="0"/>
              <a:t>Enjoy your break </a:t>
            </a:r>
            <a:r>
              <a:rPr lang="en-US" dirty="0" smtClean="0">
                <a:sym typeface="Wingdings"/>
              </a:rPr>
              <a:t></a:t>
            </a:r>
            <a:endParaRPr lang="en-US" dirty="0"/>
          </a:p>
        </p:txBody>
      </p:sp>
    </p:spTree>
    <p:extLst>
      <p:ext uri="{BB962C8B-B14F-4D97-AF65-F5344CB8AC3E}">
        <p14:creationId xmlns:p14="http://schemas.microsoft.com/office/powerpoint/2010/main" val="984013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476672"/>
            <a:ext cx="8360594" cy="2862322"/>
          </a:xfrm>
          <a:prstGeom prst="rect">
            <a:avLst/>
          </a:prstGeom>
          <a:noFill/>
        </p:spPr>
        <p:txBody>
          <a:bodyPr wrap="square" rtlCol="0">
            <a:spAutoFit/>
          </a:bodyPr>
          <a:lstStyle/>
          <a:p>
            <a:r>
              <a:rPr lang="en-US" dirty="0" smtClean="0"/>
              <a:t>WELCOME BACK </a:t>
            </a:r>
            <a:r>
              <a:rPr lang="en-US" dirty="0" smtClean="0">
                <a:sym typeface="Wingdings"/>
              </a:rPr>
              <a:t></a:t>
            </a:r>
          </a:p>
          <a:p>
            <a:endParaRPr lang="en-US" dirty="0">
              <a:sym typeface="Wingdings"/>
            </a:endParaRPr>
          </a:p>
          <a:p>
            <a:r>
              <a:rPr lang="en-US" dirty="0" smtClean="0">
                <a:sym typeface="Wingdings"/>
              </a:rPr>
              <a:t>You should now:</a:t>
            </a:r>
          </a:p>
          <a:p>
            <a:endParaRPr lang="en-US" dirty="0" smtClean="0"/>
          </a:p>
          <a:p>
            <a:pPr marL="342900" indent="-342900">
              <a:buAutoNum type="arabicParenR"/>
            </a:pPr>
            <a:r>
              <a:rPr lang="en-US" dirty="0" smtClean="0"/>
              <a:t>Have chosen your challenge</a:t>
            </a:r>
          </a:p>
          <a:p>
            <a:pPr marL="342900" indent="-342900">
              <a:buAutoNum type="arabicParenR"/>
            </a:pPr>
            <a:endParaRPr lang="en-US" dirty="0" smtClean="0"/>
          </a:p>
          <a:p>
            <a:pPr marL="342900" indent="-342900">
              <a:buAutoNum type="arabicParenR"/>
            </a:pPr>
            <a:r>
              <a:rPr lang="en-US" dirty="0" smtClean="0"/>
              <a:t>Be in your group for the next 4 days</a:t>
            </a:r>
          </a:p>
          <a:p>
            <a:pPr marL="342900" indent="-342900">
              <a:buAutoNum type="arabicParenR"/>
            </a:pPr>
            <a:endParaRPr lang="en-US" dirty="0"/>
          </a:p>
          <a:p>
            <a:pPr marL="342900" indent="-342900">
              <a:buAutoNum type="arabicParenR"/>
            </a:pPr>
            <a:r>
              <a:rPr lang="en-US" dirty="0" smtClean="0"/>
              <a:t>decided how you would like to respond to your challenge</a:t>
            </a:r>
            <a:endParaRPr lang="en-US" dirty="0"/>
          </a:p>
          <a:p>
            <a:pPr marL="342900" indent="-342900">
              <a:buAutoNum type="arabicParenR"/>
            </a:pPr>
            <a:endParaRPr lang="en-US" dirty="0" smtClean="0"/>
          </a:p>
        </p:txBody>
      </p:sp>
      <p:sp>
        <p:nvSpPr>
          <p:cNvPr id="3" name="TextBox 2"/>
          <p:cNvSpPr txBox="1"/>
          <p:nvPr/>
        </p:nvSpPr>
        <p:spPr>
          <a:xfrm>
            <a:off x="467544" y="3645024"/>
            <a:ext cx="7416824" cy="646331"/>
          </a:xfrm>
          <a:prstGeom prst="rect">
            <a:avLst/>
          </a:prstGeom>
          <a:noFill/>
        </p:spPr>
        <p:txBody>
          <a:bodyPr wrap="square" rtlCol="0">
            <a:spAutoFit/>
          </a:bodyPr>
          <a:lstStyle/>
          <a:p>
            <a:r>
              <a:rPr lang="en-US" dirty="0" smtClean="0"/>
              <a:t> The next few exercises will help you decide how  you would like to respond to your challenge.</a:t>
            </a:r>
            <a:endParaRPr lang="en-US" dirty="0"/>
          </a:p>
        </p:txBody>
      </p:sp>
    </p:spTree>
    <p:extLst>
      <p:ext uri="{BB962C8B-B14F-4D97-AF65-F5344CB8AC3E}">
        <p14:creationId xmlns:p14="http://schemas.microsoft.com/office/powerpoint/2010/main" val="2023649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843808" y="620688"/>
            <a:ext cx="5832648" cy="3693319"/>
          </a:xfrm>
          <a:prstGeom prst="rect">
            <a:avLst/>
          </a:prstGeom>
          <a:noFill/>
        </p:spPr>
        <p:txBody>
          <a:bodyPr wrap="square" rtlCol="0">
            <a:spAutoFit/>
          </a:bodyPr>
          <a:lstStyle/>
          <a:p>
            <a:r>
              <a:rPr lang="en-US" b="1" dirty="0"/>
              <a:t>Ideation: Generating Ideas </a:t>
            </a:r>
          </a:p>
          <a:p>
            <a:endParaRPr lang="en-US" dirty="0"/>
          </a:p>
          <a:p>
            <a:r>
              <a:rPr lang="en-GB" i="1" dirty="0"/>
              <a:t>Creativity is not something that can disappear. The creative impulse is simply the strategy used to catch ideas. Ideas are everywhere and forever available, provided you are prepared to accept them. This takes a certain responsibility to the artistic process. There is discipline and rigour and preparation </a:t>
            </a:r>
            <a:r>
              <a:rPr lang="en-GB" i="1" dirty="0" smtClean="0"/>
              <a:t>involved</a:t>
            </a:r>
            <a:r>
              <a:rPr lang="mr-IN" i="1" dirty="0" smtClean="0"/>
              <a:t>…</a:t>
            </a:r>
            <a:r>
              <a:rPr lang="en-GB" i="1" dirty="0" smtClean="0"/>
              <a:t>. </a:t>
            </a:r>
            <a:r>
              <a:rPr lang="en-GB" i="1" dirty="0"/>
              <a:t>Remember that you are uniquely designed for the idea that is moving toward you. You are good enough. The idea is about to arrive</a:t>
            </a:r>
            <a:r>
              <a:rPr lang="en-GB" i="1" dirty="0" smtClean="0"/>
              <a:t>.</a:t>
            </a:r>
          </a:p>
          <a:p>
            <a:endParaRPr lang="en-GB" dirty="0"/>
          </a:p>
          <a:p>
            <a:r>
              <a:rPr lang="en-GB" dirty="0"/>
              <a:t>Nick Cave </a:t>
            </a:r>
            <a:r>
              <a:rPr lang="en-GB" u="sng" dirty="0">
                <a:hlinkClick r:id="rId3"/>
              </a:rPr>
              <a:t>www.theredhandfiles.com</a:t>
            </a:r>
            <a:r>
              <a:rPr lang="en-GB" dirty="0"/>
              <a:t> issue 9 Nov</a:t>
            </a:r>
            <a:r>
              <a:rPr lang="en-GB" dirty="0" smtClean="0"/>
              <a:t>. 2018 </a:t>
            </a:r>
            <a:endParaRPr lang="en-GB" dirty="0"/>
          </a:p>
          <a:p>
            <a:endParaRPr lang="en-US" dirty="0"/>
          </a:p>
        </p:txBody>
      </p:sp>
      <p:pic>
        <p:nvPicPr>
          <p:cNvPr id="3" name="Picture 2"/>
          <p:cNvPicPr>
            <a:picLocks noChangeAspect="1"/>
          </p:cNvPicPr>
          <p:nvPr/>
        </p:nvPicPr>
        <p:blipFill>
          <a:blip r:embed="rId4"/>
          <a:stretch>
            <a:fillRect/>
          </a:stretch>
        </p:blipFill>
        <p:spPr>
          <a:xfrm>
            <a:off x="275001" y="639366"/>
            <a:ext cx="2481456" cy="3397642"/>
          </a:xfrm>
          <a:prstGeom prst="rect">
            <a:avLst/>
          </a:prstGeom>
        </p:spPr>
      </p:pic>
    </p:spTree>
    <p:extLst>
      <p:ext uri="{BB962C8B-B14F-4D97-AF65-F5344CB8AC3E}">
        <p14:creationId xmlns:p14="http://schemas.microsoft.com/office/powerpoint/2010/main" val="2130036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074" y="908720"/>
            <a:ext cx="9144000" cy="3693319"/>
          </a:xfrm>
          <a:prstGeom prst="rect">
            <a:avLst/>
          </a:prstGeom>
          <a:noFill/>
        </p:spPr>
        <p:txBody>
          <a:bodyPr wrap="square" rtlCol="0">
            <a:spAutoFit/>
          </a:bodyPr>
          <a:lstStyle/>
          <a:p>
            <a:pPr algn="ctr"/>
            <a:r>
              <a:rPr lang="en-GB" sz="2400" b="1" dirty="0" smtClean="0">
                <a:solidFill>
                  <a:schemeClr val="accent1">
                    <a:lumMod val="75000"/>
                  </a:schemeClr>
                </a:solidFill>
              </a:rPr>
              <a:t>Consider</a:t>
            </a:r>
            <a:endParaRPr lang="en-GB" sz="2400" b="1" dirty="0">
              <a:solidFill>
                <a:schemeClr val="accent1">
                  <a:lumMod val="75000"/>
                </a:schemeClr>
              </a:solidFill>
            </a:endParaRPr>
          </a:p>
          <a:p>
            <a:endParaRPr lang="en-GB" sz="2400" dirty="0" smtClean="0"/>
          </a:p>
          <a:p>
            <a:r>
              <a:rPr lang="en-GB" sz="2400" dirty="0" smtClean="0"/>
              <a:t>1) Ideas </a:t>
            </a:r>
            <a:r>
              <a:rPr lang="en-GB" sz="2400" dirty="0"/>
              <a:t>that are improvements on something that already </a:t>
            </a:r>
            <a:r>
              <a:rPr lang="en-GB" sz="2400" dirty="0" smtClean="0"/>
              <a:t>exists</a:t>
            </a:r>
          </a:p>
          <a:p>
            <a:pPr marL="342900" indent="-342900">
              <a:buAutoNum type="arabicParenR"/>
            </a:pPr>
            <a:endParaRPr lang="en-GB" sz="2400" dirty="0"/>
          </a:p>
          <a:p>
            <a:r>
              <a:rPr lang="en-GB" sz="2400" dirty="0">
                <a:solidFill>
                  <a:schemeClr val="accent1">
                    <a:lumMod val="75000"/>
                  </a:schemeClr>
                </a:solidFill>
              </a:rPr>
              <a:t>2) Ideas that expand or add something new to an existing </a:t>
            </a:r>
            <a:r>
              <a:rPr lang="en-GB" sz="2400" dirty="0" smtClean="0">
                <a:solidFill>
                  <a:schemeClr val="accent1">
                    <a:lumMod val="75000"/>
                  </a:schemeClr>
                </a:solidFill>
              </a:rPr>
              <a:t>concept</a:t>
            </a:r>
          </a:p>
          <a:p>
            <a:endParaRPr lang="en-GB" sz="2400" dirty="0"/>
          </a:p>
          <a:p>
            <a:r>
              <a:rPr lang="en-GB" sz="2400" dirty="0"/>
              <a:t>3) The creation of something completely new (i.e. a new context</a:t>
            </a:r>
            <a:r>
              <a:rPr lang="en-GB" sz="2400" dirty="0" smtClean="0"/>
              <a:t>)</a:t>
            </a:r>
          </a:p>
          <a:p>
            <a:endParaRPr lang="en-GB" sz="2400" dirty="0">
              <a:solidFill>
                <a:schemeClr val="accent1">
                  <a:lumMod val="75000"/>
                </a:schemeClr>
              </a:solidFill>
            </a:endParaRPr>
          </a:p>
          <a:p>
            <a:r>
              <a:rPr lang="en-GB" sz="2400" dirty="0" smtClean="0">
                <a:solidFill>
                  <a:schemeClr val="accent1">
                    <a:lumMod val="75000"/>
                  </a:schemeClr>
                </a:solidFill>
              </a:rPr>
              <a:t>4</a:t>
            </a:r>
            <a:r>
              <a:rPr lang="en-GB" sz="2400" dirty="0">
                <a:solidFill>
                  <a:schemeClr val="accent1">
                    <a:lumMod val="75000"/>
                  </a:schemeClr>
                </a:solidFill>
              </a:rPr>
              <a:t>) Your particular area of expertise and what it can contribute </a:t>
            </a:r>
          </a:p>
          <a:p>
            <a:endParaRPr lang="en-US" dirty="0"/>
          </a:p>
        </p:txBody>
      </p:sp>
    </p:spTree>
    <p:extLst>
      <p:ext uri="{BB962C8B-B14F-4D97-AF65-F5344CB8AC3E}">
        <p14:creationId xmlns:p14="http://schemas.microsoft.com/office/powerpoint/2010/main" val="374385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9709" y="872836"/>
            <a:ext cx="6950643" cy="3416320"/>
          </a:xfrm>
          <a:prstGeom prst="rect">
            <a:avLst/>
          </a:prstGeom>
          <a:noFill/>
        </p:spPr>
        <p:txBody>
          <a:bodyPr wrap="square" rtlCol="0">
            <a:spAutoFit/>
          </a:bodyPr>
          <a:lstStyle/>
          <a:p>
            <a:pPr algn="ctr"/>
            <a:r>
              <a:rPr lang="en-US" sz="2400" b="1" dirty="0" smtClean="0">
                <a:solidFill>
                  <a:schemeClr val="accent1">
                    <a:lumMod val="75000"/>
                  </a:schemeClr>
                </a:solidFill>
              </a:rPr>
              <a:t>Summary</a:t>
            </a:r>
          </a:p>
          <a:p>
            <a:r>
              <a:rPr lang="en-US" sz="2400" dirty="0" smtClean="0"/>
              <a:t> </a:t>
            </a:r>
          </a:p>
          <a:p>
            <a:endParaRPr lang="en-US" sz="2400" dirty="0"/>
          </a:p>
          <a:p>
            <a:pPr marL="285750" indent="-285750">
              <a:buFont typeface="Arial" charset="0"/>
              <a:buChar char="•"/>
            </a:pPr>
            <a:r>
              <a:rPr lang="en-US" sz="2400" dirty="0" smtClean="0"/>
              <a:t>Your group </a:t>
            </a:r>
            <a:r>
              <a:rPr lang="en-US" sz="2400" dirty="0"/>
              <a:t>n</a:t>
            </a:r>
            <a:r>
              <a:rPr lang="en-US" sz="2400" dirty="0" smtClean="0"/>
              <a:t>ame and the areas of expertise in your group</a:t>
            </a:r>
          </a:p>
          <a:p>
            <a:pPr marL="285750" indent="-285750">
              <a:buFont typeface="Arial" charset="0"/>
              <a:buChar char="•"/>
            </a:pPr>
            <a:endParaRPr lang="en-US" sz="2400" dirty="0" smtClean="0"/>
          </a:p>
          <a:p>
            <a:pPr marL="285750" indent="-285750">
              <a:buFont typeface="Arial" charset="0"/>
              <a:buChar char="•"/>
            </a:pPr>
            <a:r>
              <a:rPr lang="en-US" sz="2400" dirty="0" smtClean="0"/>
              <a:t>The challenge you selected </a:t>
            </a:r>
          </a:p>
          <a:p>
            <a:pPr marL="285750" indent="-285750">
              <a:buFont typeface="Arial" charset="0"/>
              <a:buChar char="•"/>
            </a:pPr>
            <a:endParaRPr lang="en-US" sz="2400" dirty="0" smtClean="0"/>
          </a:p>
          <a:p>
            <a:pPr marL="285750" indent="-285750">
              <a:buFont typeface="Arial" charset="0"/>
              <a:buChar char="•"/>
            </a:pPr>
            <a:r>
              <a:rPr lang="en-US" sz="2400" dirty="0" smtClean="0"/>
              <a:t>Your idea to respond to the challenge </a:t>
            </a:r>
            <a:endParaRPr lang="en-US" sz="2400" dirty="0"/>
          </a:p>
        </p:txBody>
      </p:sp>
    </p:spTree>
    <p:extLst>
      <p:ext uri="{BB962C8B-B14F-4D97-AF65-F5344CB8AC3E}">
        <p14:creationId xmlns:p14="http://schemas.microsoft.com/office/powerpoint/2010/main" val="17742287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www.w3.org/XML/1998/namespace"/>
    <ds:schemaRef ds:uri="http://purl.org/dc/elements/1.1/"/>
    <ds:schemaRef ds:uri="http://purl.org/dc/terms/"/>
    <ds:schemaRef ds:uri="211f9404-bca0-4bcf-9c1d-965ccb6f8d2d"/>
    <ds:schemaRef ds:uri="http://purl.org/dc/dcmitype/"/>
    <ds:schemaRef ds:uri="http://schemas.microsoft.com/office/infopath/2007/PartnerControl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946</TotalTime>
  <Words>1441</Words>
  <Application>Microsoft Macintosh PowerPoint</Application>
  <PresentationFormat>On-screen Show (4:3)</PresentationFormat>
  <Paragraphs>283</Paragraphs>
  <Slides>21</Slides>
  <Notes>21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Bradley Hand ITC</vt:lpstr>
      <vt:lpstr>Calibri</vt:lpstr>
      <vt:lpstr>Lucida Handwriting</vt:lpstr>
      <vt:lpstr>Mangal</vt:lpstr>
      <vt:lpstr>Montserrat</vt:lpstr>
      <vt:lpstr>ＭＳ ゴシック</vt:lpstr>
      <vt:lpstr>Myriad Pro</vt:lpstr>
      <vt:lpstr>Times New Roman</vt:lpstr>
      <vt:lpstr>Wingdings</vt:lpstr>
      <vt:lpstr>ヒラギノ角ゴ Pro W3</vt:lpstr>
      <vt:lpstr>Arial</vt:lpstr>
      <vt:lpstr>20140311PresentationUWTSDTemplate</vt:lpstr>
      <vt:lpstr>Welcome to Professional Practice (Part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Words you might choose to describe other people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15.0036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Roberts</cp:lastModifiedBy>
  <cp:revision>72</cp:revision>
  <dcterms:created xsi:type="dcterms:W3CDTF">2015-04-14T15:21:28Z</dcterms:created>
  <dcterms:modified xsi:type="dcterms:W3CDTF">2019-09-23T10:53:46Z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