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ebp" ContentType="image/webp"/>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33"/>
  </p:notesMasterIdLst>
  <p:sldIdLst>
    <p:sldId id="256" r:id="rId2"/>
    <p:sldId id="257" r:id="rId3"/>
    <p:sldId id="291" r:id="rId4"/>
    <p:sldId id="259" r:id="rId5"/>
    <p:sldId id="277" r:id="rId6"/>
    <p:sldId id="295" r:id="rId7"/>
    <p:sldId id="273" r:id="rId8"/>
    <p:sldId id="258" r:id="rId9"/>
    <p:sldId id="260" r:id="rId10"/>
    <p:sldId id="276" r:id="rId11"/>
    <p:sldId id="278" r:id="rId12"/>
    <p:sldId id="261" r:id="rId13"/>
    <p:sldId id="274" r:id="rId14"/>
    <p:sldId id="272" r:id="rId15"/>
    <p:sldId id="289" r:id="rId16"/>
    <p:sldId id="264" r:id="rId17"/>
    <p:sldId id="280" r:id="rId18"/>
    <p:sldId id="284" r:id="rId19"/>
    <p:sldId id="271" r:id="rId20"/>
    <p:sldId id="297" r:id="rId21"/>
    <p:sldId id="299" r:id="rId22"/>
    <p:sldId id="296" r:id="rId23"/>
    <p:sldId id="298" r:id="rId24"/>
    <p:sldId id="292" r:id="rId25"/>
    <p:sldId id="293" r:id="rId26"/>
    <p:sldId id="265" r:id="rId27"/>
    <p:sldId id="283" r:id="rId28"/>
    <p:sldId id="286" r:id="rId29"/>
    <p:sldId id="285" r:id="rId30"/>
    <p:sldId id="290" r:id="rId31"/>
    <p:sldId id="294"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21" autoAdjust="0"/>
    <p:restoredTop sz="94660"/>
  </p:normalViewPr>
  <p:slideViewPr>
    <p:cSldViewPr snapToGrid="0">
      <p:cViewPr varScale="1">
        <p:scale>
          <a:sx n="81" d="100"/>
          <a:sy n="81" d="100"/>
        </p:scale>
        <p:origin x="749"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3C5037-DF3E-4C8C-91B6-6BEFDEAAA2CC}" type="datetimeFigureOut">
              <a:rPr lang="en-US" smtClean="0"/>
              <a:t>2/12/2026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2E4A72-3186-42DA-A082-5D9B5FE41549}" type="slidenum">
              <a:rPr lang="en-US" smtClean="0"/>
              <a:t>‹#›</a:t>
            </a:fld>
            <a:endParaRPr lang="en-US"/>
          </a:p>
        </p:txBody>
      </p:sp>
    </p:spTree>
    <p:extLst>
      <p:ext uri="{BB962C8B-B14F-4D97-AF65-F5344CB8AC3E}">
        <p14:creationId xmlns:p14="http://schemas.microsoft.com/office/powerpoint/2010/main" val="5868231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82E4A72-3186-42DA-A082-5D9B5FE41549}" type="slidenum">
              <a:rPr lang="en-US" smtClean="0"/>
              <a:t>2</a:t>
            </a:fld>
            <a:endParaRPr lang="en-US"/>
          </a:p>
        </p:txBody>
      </p:sp>
    </p:spTree>
    <p:extLst>
      <p:ext uri="{BB962C8B-B14F-4D97-AF65-F5344CB8AC3E}">
        <p14:creationId xmlns:p14="http://schemas.microsoft.com/office/powerpoint/2010/main" val="11068110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82E4A72-3186-42DA-A082-5D9B5FE41549}" type="slidenum">
              <a:rPr lang="en-US" smtClean="0"/>
              <a:t>31</a:t>
            </a:fld>
            <a:endParaRPr lang="en-US"/>
          </a:p>
        </p:txBody>
      </p:sp>
    </p:spTree>
    <p:extLst>
      <p:ext uri="{BB962C8B-B14F-4D97-AF65-F5344CB8AC3E}">
        <p14:creationId xmlns:p14="http://schemas.microsoft.com/office/powerpoint/2010/main" val="22936764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1AA0380-1033-411D-BAE4-9A37C58DF60F}" type="datetimeFigureOut">
              <a:rPr lang="en-US" smtClean="0"/>
              <a:t>2/12/2026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C26524-EAC7-4917-AED9-5DFA68C805B2}"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01666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1AA0380-1033-411D-BAE4-9A37C58DF60F}" type="datetimeFigureOut">
              <a:rPr lang="en-US" smtClean="0"/>
              <a:t>2/12/2026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C26524-EAC7-4917-AED9-5DFA68C805B2}" type="slidenum">
              <a:rPr lang="en-US" smtClean="0"/>
              <a:t>‹#›</a:t>
            </a:fld>
            <a:endParaRPr lang="en-US"/>
          </a:p>
        </p:txBody>
      </p:sp>
    </p:spTree>
    <p:extLst>
      <p:ext uri="{BB962C8B-B14F-4D97-AF65-F5344CB8AC3E}">
        <p14:creationId xmlns:p14="http://schemas.microsoft.com/office/powerpoint/2010/main" val="41384912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1AA0380-1033-411D-BAE4-9A37C58DF60F}" type="datetimeFigureOut">
              <a:rPr lang="en-US" smtClean="0"/>
              <a:t>2/12/2026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C26524-EAC7-4917-AED9-5DFA68C805B2}"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756060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1AA0380-1033-411D-BAE4-9A37C58DF60F}" type="datetimeFigureOut">
              <a:rPr lang="en-US" smtClean="0"/>
              <a:t>2/12/2026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4C26524-EAC7-4917-AED9-5DFA68C805B2}" type="slidenum">
              <a:rPr lang="en-US" smtClean="0"/>
              <a:t>‹#›</a:t>
            </a:fld>
            <a:endParaRPr lang="en-US"/>
          </a:p>
        </p:txBody>
      </p:sp>
    </p:spTree>
    <p:extLst>
      <p:ext uri="{BB962C8B-B14F-4D97-AF65-F5344CB8AC3E}">
        <p14:creationId xmlns:p14="http://schemas.microsoft.com/office/powerpoint/2010/main" val="34526496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1AA0380-1033-411D-BAE4-9A37C58DF60F}" type="datetimeFigureOut">
              <a:rPr lang="en-US" smtClean="0"/>
              <a:t>2/12/2026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4C26524-EAC7-4917-AED9-5DFA68C805B2}" type="slidenum">
              <a:rPr lang="en-US" smtClean="0"/>
              <a:t>‹#›</a:t>
            </a:fld>
            <a:endParaRPr lang="en-US"/>
          </a:p>
        </p:txBody>
      </p:sp>
    </p:spTree>
    <p:extLst>
      <p:ext uri="{BB962C8B-B14F-4D97-AF65-F5344CB8AC3E}">
        <p14:creationId xmlns:p14="http://schemas.microsoft.com/office/powerpoint/2010/main" val="7293013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1AA0380-1033-411D-BAE4-9A37C58DF60F}" type="datetimeFigureOut">
              <a:rPr lang="en-US" smtClean="0"/>
              <a:t>2/12/2026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4C26524-EAC7-4917-AED9-5DFA68C805B2}" type="slidenum">
              <a:rPr lang="en-US" smtClean="0"/>
              <a:t>‹#›</a:t>
            </a:fld>
            <a:endParaRPr lang="en-US"/>
          </a:p>
        </p:txBody>
      </p:sp>
    </p:spTree>
    <p:extLst>
      <p:ext uri="{BB962C8B-B14F-4D97-AF65-F5344CB8AC3E}">
        <p14:creationId xmlns:p14="http://schemas.microsoft.com/office/powerpoint/2010/main" val="12855439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31AA0380-1033-411D-BAE4-9A37C58DF60F}" type="datetimeFigureOut">
              <a:rPr lang="en-US" smtClean="0"/>
              <a:t>2/12/2026</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C4C26524-EAC7-4917-AED9-5DFA68C805B2}" type="slidenum">
              <a:rPr lang="en-US" smtClean="0"/>
              <a:t>‹#›</a:t>
            </a:fld>
            <a:endParaRPr lang="en-US"/>
          </a:p>
        </p:txBody>
      </p:sp>
    </p:spTree>
    <p:extLst>
      <p:ext uri="{BB962C8B-B14F-4D97-AF65-F5344CB8AC3E}">
        <p14:creationId xmlns:p14="http://schemas.microsoft.com/office/powerpoint/2010/main" val="1318573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31AA0380-1033-411D-BAE4-9A37C58DF60F}" type="datetimeFigureOut">
              <a:rPr lang="en-US" smtClean="0"/>
              <a:t>2/12/2026</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C4C26524-EAC7-4917-AED9-5DFA68C805B2}" type="slidenum">
              <a:rPr lang="en-US" smtClean="0"/>
              <a:t>‹#›</a:t>
            </a:fld>
            <a:endParaRPr lang="en-US"/>
          </a:p>
        </p:txBody>
      </p:sp>
    </p:spTree>
    <p:extLst>
      <p:ext uri="{BB962C8B-B14F-4D97-AF65-F5344CB8AC3E}">
        <p14:creationId xmlns:p14="http://schemas.microsoft.com/office/powerpoint/2010/main" val="34658719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1AA0380-1033-411D-BAE4-9A37C58DF60F}" type="datetimeFigureOut">
              <a:rPr lang="en-US" smtClean="0"/>
              <a:t>2/12/2026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4C26524-EAC7-4917-AED9-5DFA68C805B2}" type="slidenum">
              <a:rPr lang="en-US" smtClean="0"/>
              <a:t>‹#›</a:t>
            </a:fld>
            <a:endParaRPr lang="en-US"/>
          </a:p>
        </p:txBody>
      </p:sp>
    </p:spTree>
    <p:extLst>
      <p:ext uri="{BB962C8B-B14F-4D97-AF65-F5344CB8AC3E}">
        <p14:creationId xmlns:p14="http://schemas.microsoft.com/office/powerpoint/2010/main" val="10805543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1AA0380-1033-411D-BAE4-9A37C58DF60F}" type="datetimeFigureOut">
              <a:rPr lang="en-US" smtClean="0"/>
              <a:t>2/12/2026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C26524-EAC7-4917-AED9-5DFA68C805B2}" type="slidenum">
              <a:rPr lang="en-US" smtClean="0"/>
              <a:t>‹#›</a:t>
            </a:fld>
            <a:endParaRPr lang="en-US"/>
          </a:p>
        </p:txBody>
      </p:sp>
    </p:spTree>
    <p:extLst>
      <p:ext uri="{BB962C8B-B14F-4D97-AF65-F5344CB8AC3E}">
        <p14:creationId xmlns:p14="http://schemas.microsoft.com/office/powerpoint/2010/main" val="41955370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1AA0380-1033-411D-BAE4-9A37C58DF60F}" type="datetimeFigureOut">
              <a:rPr lang="en-US" smtClean="0"/>
              <a:t>2/12/2026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C26524-EAC7-4917-AED9-5DFA68C805B2}" type="slidenum">
              <a:rPr lang="en-US" smtClean="0"/>
              <a:t>‹#›</a:t>
            </a:fld>
            <a:endParaRPr lang="en-US"/>
          </a:p>
        </p:txBody>
      </p:sp>
    </p:spTree>
    <p:extLst>
      <p:ext uri="{BB962C8B-B14F-4D97-AF65-F5344CB8AC3E}">
        <p14:creationId xmlns:p14="http://schemas.microsoft.com/office/powerpoint/2010/main" val="1628283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31AA0380-1033-411D-BAE4-9A37C58DF60F}" type="datetimeFigureOut">
              <a:rPr lang="en-US" smtClean="0"/>
              <a:t>2/12/2026</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C4C26524-EAC7-4917-AED9-5DFA68C805B2}" type="slidenum">
              <a:rPr lang="en-US" smtClean="0"/>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5553108"/>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7.webp"/><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F77BF-47D9-CF5A-A0C7-340805D2041F}"/>
              </a:ext>
            </a:extLst>
          </p:cNvPr>
          <p:cNvSpPr>
            <a:spLocks noGrp="1"/>
          </p:cNvSpPr>
          <p:nvPr>
            <p:ph type="ctrTitle"/>
          </p:nvPr>
        </p:nvSpPr>
        <p:spPr/>
        <p:txBody>
          <a:bodyPr>
            <a:normAutofit fontScale="90000"/>
          </a:bodyPr>
          <a:lstStyle/>
          <a:p>
            <a:pPr algn="ctr"/>
            <a:r>
              <a:rPr lang="en-US" sz="5300" b="1" dirty="0"/>
              <a:t>THE ROLE OF METACOGNTION IN SECOND LANGUAGE ACQUISITION (SLA): </a:t>
            </a:r>
            <a:br>
              <a:rPr lang="en-US" sz="6200" b="1" dirty="0"/>
            </a:br>
            <a:br>
              <a:rPr lang="en-US" sz="6200" b="1" dirty="0"/>
            </a:br>
            <a:r>
              <a:rPr lang="en-US" sz="4000" b="1" dirty="0"/>
              <a:t>VOICE PEDAGOGY &amp; PROCESS EPISTEMICS</a:t>
            </a:r>
            <a:br>
              <a:rPr lang="en-US" dirty="0"/>
            </a:br>
            <a:endParaRPr lang="en-US" dirty="0"/>
          </a:p>
        </p:txBody>
      </p:sp>
      <p:sp>
        <p:nvSpPr>
          <p:cNvPr id="3" name="Subtitle 2">
            <a:extLst>
              <a:ext uri="{FF2B5EF4-FFF2-40B4-BE49-F238E27FC236}">
                <a16:creationId xmlns:a16="http://schemas.microsoft.com/office/drawing/2014/main" id="{260723EE-A6D3-9784-84B9-D0C433F4143F}"/>
              </a:ext>
            </a:extLst>
          </p:cNvPr>
          <p:cNvSpPr>
            <a:spLocks noGrp="1"/>
          </p:cNvSpPr>
          <p:nvPr>
            <p:ph type="subTitle" idx="1"/>
          </p:nvPr>
        </p:nvSpPr>
        <p:spPr/>
        <p:txBody>
          <a:bodyPr>
            <a:normAutofit fontScale="85000" lnSpcReduction="20000"/>
          </a:bodyPr>
          <a:lstStyle/>
          <a:p>
            <a:r>
              <a:rPr lang="en-US" dirty="0"/>
              <a:t>BMPF7326D</a:t>
            </a:r>
          </a:p>
          <a:p>
            <a:r>
              <a:rPr lang="en-US" dirty="0"/>
              <a:t>Alexander Porter (2319175)</a:t>
            </a:r>
          </a:p>
          <a:p>
            <a:r>
              <a:rPr lang="en-US" dirty="0"/>
              <a:t>13/02/2026</a:t>
            </a:r>
          </a:p>
        </p:txBody>
      </p:sp>
    </p:spTree>
    <p:extLst>
      <p:ext uri="{BB962C8B-B14F-4D97-AF65-F5344CB8AC3E}">
        <p14:creationId xmlns:p14="http://schemas.microsoft.com/office/powerpoint/2010/main" val="4110681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CDB616-8ACF-C04D-8016-8FF327F493C4}"/>
              </a:ext>
            </a:extLst>
          </p:cNvPr>
          <p:cNvSpPr>
            <a:spLocks noGrp="1"/>
          </p:cNvSpPr>
          <p:nvPr>
            <p:ph type="title"/>
          </p:nvPr>
        </p:nvSpPr>
        <p:spPr/>
        <p:txBody>
          <a:bodyPr/>
          <a:lstStyle/>
          <a:p>
            <a:pPr algn="ctr"/>
            <a:r>
              <a:rPr lang="en-US" dirty="0"/>
              <a:t>OVERVIEW OF PROJECT</a:t>
            </a:r>
          </a:p>
        </p:txBody>
      </p:sp>
      <p:sp>
        <p:nvSpPr>
          <p:cNvPr id="3" name="Content Placeholder 2">
            <a:extLst>
              <a:ext uri="{FF2B5EF4-FFF2-40B4-BE49-F238E27FC236}">
                <a16:creationId xmlns:a16="http://schemas.microsoft.com/office/drawing/2014/main" id="{252FD6CD-5358-5992-1C86-A5C2271C523F}"/>
              </a:ext>
            </a:extLst>
          </p:cNvPr>
          <p:cNvSpPr>
            <a:spLocks noGrp="1"/>
          </p:cNvSpPr>
          <p:nvPr>
            <p:ph idx="1"/>
          </p:nvPr>
        </p:nvSpPr>
        <p:spPr/>
        <p:txBody>
          <a:bodyPr>
            <a:normAutofit fontScale="85000" lnSpcReduction="20000"/>
          </a:bodyPr>
          <a:lstStyle/>
          <a:p>
            <a:pPr marL="0" indent="0">
              <a:buNone/>
            </a:pPr>
            <a:r>
              <a:rPr lang="en-US" dirty="0"/>
              <a:t>This was a classroom-embedded study within context of an IELTS preparation course in Hanoi, Vietnam.</a:t>
            </a:r>
          </a:p>
          <a:p>
            <a:endParaRPr lang="en-US" dirty="0"/>
          </a:p>
          <a:p>
            <a:pPr marL="0" indent="0">
              <a:buNone/>
            </a:pPr>
            <a:r>
              <a:rPr lang="en-US" b="1" dirty="0"/>
              <a:t>Aim</a:t>
            </a:r>
            <a:r>
              <a:rPr lang="en-US" dirty="0"/>
              <a:t> </a:t>
            </a:r>
          </a:p>
          <a:p>
            <a:pPr marL="0" indent="0">
              <a:buNone/>
            </a:pPr>
            <a:r>
              <a:rPr lang="en-US" dirty="0"/>
              <a:t>Assess whether a metacognitive intervention (involving fictional story engagement) can improve metacognitive skills during second-language learning.</a:t>
            </a:r>
          </a:p>
          <a:p>
            <a:pPr marL="0" indent="0">
              <a:buNone/>
            </a:pPr>
            <a:r>
              <a:rPr lang="en-US" b="1" dirty="0"/>
              <a:t>Objectives</a:t>
            </a:r>
          </a:p>
          <a:p>
            <a:r>
              <a:rPr lang="en-US" dirty="0"/>
              <a:t>Implement a structured reflective intervention within a language-learning </a:t>
            </a:r>
            <a:r>
              <a:rPr lang="en-US" dirty="0" err="1"/>
              <a:t>programme</a:t>
            </a:r>
            <a:r>
              <a:rPr lang="en-US" dirty="0"/>
              <a:t>.</a:t>
            </a:r>
          </a:p>
          <a:p>
            <a:r>
              <a:rPr lang="en-US" dirty="0"/>
              <a:t>Examine changes amongst participants in metacognitive engagement over time (MAI) (Schraw and Dennison, 1994) .</a:t>
            </a:r>
          </a:p>
          <a:p>
            <a:pPr marL="0" indent="0">
              <a:buNone/>
            </a:pPr>
            <a:r>
              <a:rPr lang="en-US" b="1" dirty="0"/>
              <a:t>Analytical Direction</a:t>
            </a:r>
          </a:p>
          <a:p>
            <a:r>
              <a:rPr lang="en-US" dirty="0"/>
              <a:t>The project changed direction mid-analysis:</a:t>
            </a:r>
          </a:p>
          <a:p>
            <a:r>
              <a:rPr lang="en-US" dirty="0"/>
              <a:t>From metacognition as trait to examining the structure of epistemic regulation across tasks using linguistic traces.</a:t>
            </a:r>
          </a:p>
          <a:p>
            <a:pPr marL="0" indent="0">
              <a:buNone/>
            </a:pPr>
            <a:endParaRPr lang="en-US" dirty="0"/>
          </a:p>
        </p:txBody>
      </p:sp>
    </p:spTree>
    <p:extLst>
      <p:ext uri="{BB962C8B-B14F-4D97-AF65-F5344CB8AC3E}">
        <p14:creationId xmlns:p14="http://schemas.microsoft.com/office/powerpoint/2010/main" val="15903545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E9078-9D0C-FB99-45A8-439306B82BDF}"/>
              </a:ext>
            </a:extLst>
          </p:cNvPr>
          <p:cNvSpPr>
            <a:spLocks noGrp="1"/>
          </p:cNvSpPr>
          <p:nvPr>
            <p:ph type="title"/>
          </p:nvPr>
        </p:nvSpPr>
        <p:spPr/>
        <p:txBody>
          <a:bodyPr>
            <a:normAutofit fontScale="90000"/>
          </a:bodyPr>
          <a:lstStyle/>
          <a:p>
            <a:pPr algn="ctr"/>
            <a:br>
              <a:rPr lang="en-US" b="1" dirty="0"/>
            </a:br>
            <a:br>
              <a:rPr lang="en-US" b="1" dirty="0"/>
            </a:br>
            <a:br>
              <a:rPr lang="en-US" b="1" dirty="0"/>
            </a:br>
            <a:br>
              <a:rPr lang="en-US" b="1" dirty="0"/>
            </a:br>
            <a:r>
              <a:rPr lang="en-US" b="1" dirty="0"/>
              <a:t>SECOND LANGUAGE ACQUISITION &amp; VP</a:t>
            </a:r>
            <a:br>
              <a:rPr lang="en-US" b="1" dirty="0"/>
            </a:br>
            <a:r>
              <a:rPr lang="en-US" sz="2900" b="1" dirty="0"/>
              <a:t>Epistemic Disambiguation via Prosodic Regulation</a:t>
            </a:r>
            <a:br>
              <a:rPr lang="en-US" dirty="0"/>
            </a:br>
            <a:r>
              <a:rPr lang="en-US" sz="1600" dirty="0"/>
              <a:t>(Crystal, 1969; Ladd, 2008)</a:t>
            </a:r>
          </a:p>
        </p:txBody>
      </p:sp>
      <p:sp>
        <p:nvSpPr>
          <p:cNvPr id="3" name="Content Placeholder 2">
            <a:extLst>
              <a:ext uri="{FF2B5EF4-FFF2-40B4-BE49-F238E27FC236}">
                <a16:creationId xmlns:a16="http://schemas.microsoft.com/office/drawing/2014/main" id="{8306DCC6-DCFC-421E-BD6F-D1C368E38DEE}"/>
              </a:ext>
            </a:extLst>
          </p:cNvPr>
          <p:cNvSpPr>
            <a:spLocks noGrp="1"/>
          </p:cNvSpPr>
          <p:nvPr>
            <p:ph idx="1"/>
          </p:nvPr>
        </p:nvSpPr>
        <p:spPr/>
        <p:txBody>
          <a:bodyPr>
            <a:normAutofit lnSpcReduction="10000"/>
          </a:bodyPr>
          <a:lstStyle/>
          <a:p>
            <a:pPr marL="0" indent="0" algn="ctr">
              <a:buNone/>
            </a:pPr>
            <a:r>
              <a:rPr lang="en-US" dirty="0"/>
              <a:t>MOST DIRECT LINK FROM VP &amp; SLA = PRONUNCIATION (Vocal performance)</a:t>
            </a:r>
          </a:p>
          <a:p>
            <a:pPr marL="0" indent="0" algn="ctr">
              <a:buNone/>
            </a:pPr>
            <a:r>
              <a:rPr lang="en-US" b="1" dirty="0"/>
              <a:t>“I didn’t say we should kill him.”</a:t>
            </a:r>
            <a:endParaRPr lang="en-US" dirty="0"/>
          </a:p>
          <a:p>
            <a:r>
              <a:rPr lang="en-US" sz="1900" b="1" dirty="0"/>
              <a:t>Interpretation varies by stress placement only</a:t>
            </a:r>
            <a:endParaRPr lang="en-US" sz="1900" dirty="0"/>
          </a:p>
          <a:p>
            <a:pPr lvl="1"/>
            <a:r>
              <a:rPr lang="en-US" sz="1900" i="1" dirty="0"/>
              <a:t>I</a:t>
            </a:r>
            <a:r>
              <a:rPr lang="en-US" sz="1900" dirty="0"/>
              <a:t> didn’t say… → speaker identity</a:t>
            </a:r>
          </a:p>
          <a:p>
            <a:pPr lvl="1"/>
            <a:r>
              <a:rPr lang="en-US" sz="1900" dirty="0"/>
              <a:t>I </a:t>
            </a:r>
            <a:r>
              <a:rPr lang="en-US" sz="1900" i="1" dirty="0"/>
              <a:t>didn’t</a:t>
            </a:r>
            <a:r>
              <a:rPr lang="en-US" sz="1900" dirty="0"/>
              <a:t> say… → denial</a:t>
            </a:r>
          </a:p>
          <a:p>
            <a:pPr lvl="1"/>
            <a:r>
              <a:rPr lang="en-US" sz="1900" dirty="0"/>
              <a:t>I didn’t </a:t>
            </a:r>
            <a:r>
              <a:rPr lang="en-US" sz="1900" i="1" dirty="0"/>
              <a:t>say</a:t>
            </a:r>
            <a:r>
              <a:rPr lang="en-US" sz="1900" dirty="0"/>
              <a:t>… → implication vs utterance</a:t>
            </a:r>
          </a:p>
          <a:p>
            <a:pPr lvl="1"/>
            <a:r>
              <a:rPr lang="en-US" sz="1900" dirty="0"/>
              <a:t>I didn’t say </a:t>
            </a:r>
            <a:r>
              <a:rPr lang="en-US" sz="1900" i="1" dirty="0"/>
              <a:t>we</a:t>
            </a:r>
            <a:r>
              <a:rPr lang="en-US" sz="1900" dirty="0"/>
              <a:t>… → agency</a:t>
            </a:r>
          </a:p>
          <a:p>
            <a:pPr lvl="1"/>
            <a:r>
              <a:rPr lang="en-US" sz="1900" dirty="0"/>
              <a:t>I didn’t say we </a:t>
            </a:r>
            <a:r>
              <a:rPr lang="en-US" sz="1900" i="1" dirty="0"/>
              <a:t>should</a:t>
            </a:r>
            <a:r>
              <a:rPr lang="en-US" sz="1900" dirty="0"/>
              <a:t>… → obligation</a:t>
            </a:r>
          </a:p>
          <a:p>
            <a:pPr lvl="1"/>
            <a:r>
              <a:rPr lang="en-US" sz="1900" dirty="0"/>
              <a:t>I didn’t say we should </a:t>
            </a:r>
            <a:r>
              <a:rPr lang="en-US" sz="1900" i="1" dirty="0"/>
              <a:t>kill</a:t>
            </a:r>
            <a:r>
              <a:rPr lang="en-US" sz="1900" dirty="0"/>
              <a:t>… → action</a:t>
            </a:r>
          </a:p>
          <a:p>
            <a:pPr lvl="1"/>
            <a:r>
              <a:rPr lang="en-US" sz="1900" dirty="0"/>
              <a:t>I didn’t say we should kill </a:t>
            </a:r>
            <a:r>
              <a:rPr lang="en-US" sz="1900" i="1" dirty="0"/>
              <a:t>him</a:t>
            </a:r>
            <a:r>
              <a:rPr lang="en-US" sz="1900" dirty="0"/>
              <a:t> → target</a:t>
            </a:r>
          </a:p>
          <a:p>
            <a:pPr marL="0" indent="0">
              <a:buNone/>
            </a:pPr>
            <a:r>
              <a:rPr lang="en-US" i="1" dirty="0"/>
              <a:t>Lexis and syntax invariant; </a:t>
            </a:r>
            <a:r>
              <a:rPr lang="en-US" b="1" i="1" dirty="0"/>
              <a:t>prosody determines commitment</a:t>
            </a:r>
            <a:endParaRPr lang="en-US" b="1" dirty="0"/>
          </a:p>
          <a:p>
            <a:endParaRPr lang="en-US" dirty="0"/>
          </a:p>
        </p:txBody>
      </p:sp>
    </p:spTree>
    <p:extLst>
      <p:ext uri="{BB962C8B-B14F-4D97-AF65-F5344CB8AC3E}">
        <p14:creationId xmlns:p14="http://schemas.microsoft.com/office/powerpoint/2010/main" val="39764936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02072-E7F1-0B46-D92C-3EC932126622}"/>
              </a:ext>
            </a:extLst>
          </p:cNvPr>
          <p:cNvSpPr>
            <a:spLocks noGrp="1"/>
          </p:cNvSpPr>
          <p:nvPr>
            <p:ph type="title"/>
          </p:nvPr>
        </p:nvSpPr>
        <p:spPr/>
        <p:txBody>
          <a:bodyPr/>
          <a:lstStyle/>
          <a:p>
            <a:pPr algn="ctr"/>
            <a:r>
              <a:rPr lang="en-US" dirty="0"/>
              <a:t>RESEARCH CONTEXT</a:t>
            </a:r>
            <a:br>
              <a:rPr lang="en-US" dirty="0"/>
            </a:br>
            <a:endParaRPr lang="en-US" dirty="0"/>
          </a:p>
        </p:txBody>
      </p:sp>
      <p:sp>
        <p:nvSpPr>
          <p:cNvPr id="3" name="Content Placeholder 2">
            <a:extLst>
              <a:ext uri="{FF2B5EF4-FFF2-40B4-BE49-F238E27FC236}">
                <a16:creationId xmlns:a16="http://schemas.microsoft.com/office/drawing/2014/main" id="{455C8574-DD7C-C942-F8EB-9F74BD1DF3BC}"/>
              </a:ext>
            </a:extLst>
          </p:cNvPr>
          <p:cNvSpPr>
            <a:spLocks noGrp="1"/>
          </p:cNvSpPr>
          <p:nvPr>
            <p:ph idx="1"/>
          </p:nvPr>
        </p:nvSpPr>
        <p:spPr/>
        <p:txBody>
          <a:bodyPr>
            <a:normAutofit/>
          </a:bodyPr>
          <a:lstStyle/>
          <a:p>
            <a:pPr marL="0" indent="0">
              <a:buNone/>
            </a:pPr>
            <a:endParaRPr lang="en-US" dirty="0"/>
          </a:p>
          <a:p>
            <a:r>
              <a:rPr lang="en-US" b="1" dirty="0"/>
              <a:t>Participants: </a:t>
            </a:r>
            <a:r>
              <a:rPr lang="en-US" dirty="0"/>
              <a:t>Teachers in or near Hanoi - 3 months </a:t>
            </a:r>
            <a:r>
              <a:rPr lang="en-US" dirty="0" err="1"/>
              <a:t>programme</a:t>
            </a:r>
            <a:r>
              <a:rPr lang="en-US" dirty="0"/>
              <a:t> - under auspices of Government initiative to improve teachers’ professional skillset</a:t>
            </a:r>
          </a:p>
          <a:p>
            <a:pPr marL="0" indent="0">
              <a:buNone/>
            </a:pPr>
            <a:r>
              <a:rPr lang="en-US" b="1" dirty="0"/>
              <a:t> Practitioner-researcher role: </a:t>
            </a:r>
            <a:r>
              <a:rPr lang="en-US" dirty="0"/>
              <a:t>Participants were also students</a:t>
            </a:r>
          </a:p>
          <a:p>
            <a:pPr marL="0" indent="0">
              <a:buNone/>
            </a:pPr>
            <a:r>
              <a:rPr lang="en-US" b="1" dirty="0"/>
              <a:t> Research delivery mode: </a:t>
            </a:r>
            <a:r>
              <a:rPr lang="en-US" dirty="0"/>
              <a:t>Online and classroom</a:t>
            </a:r>
          </a:p>
          <a:p>
            <a:r>
              <a:rPr lang="en-US" b="1" dirty="0"/>
              <a:t>Research scope: </a:t>
            </a:r>
            <a:r>
              <a:rPr lang="en-US" dirty="0"/>
              <a:t>Research activities were not linked to assessment, certification, or professional outcomes</a:t>
            </a:r>
          </a:p>
          <a:p>
            <a:pPr marL="0" indent="0">
              <a:buNone/>
            </a:pPr>
            <a:endParaRPr lang="en-US" dirty="0"/>
          </a:p>
        </p:txBody>
      </p:sp>
    </p:spTree>
    <p:extLst>
      <p:ext uri="{BB962C8B-B14F-4D97-AF65-F5344CB8AC3E}">
        <p14:creationId xmlns:p14="http://schemas.microsoft.com/office/powerpoint/2010/main" val="31257388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48E7E-2E96-8474-B89B-38FC84CC18EE}"/>
              </a:ext>
            </a:extLst>
          </p:cNvPr>
          <p:cNvSpPr>
            <a:spLocks noGrp="1"/>
          </p:cNvSpPr>
          <p:nvPr>
            <p:ph type="title"/>
          </p:nvPr>
        </p:nvSpPr>
        <p:spPr/>
        <p:txBody>
          <a:bodyPr/>
          <a:lstStyle/>
          <a:p>
            <a:pPr algn="ctr"/>
            <a:r>
              <a:rPr lang="en-US" dirty="0"/>
              <a:t>ETHICAL CONSIDERATIONS</a:t>
            </a:r>
          </a:p>
        </p:txBody>
      </p:sp>
      <p:sp>
        <p:nvSpPr>
          <p:cNvPr id="3" name="Content Placeholder 2">
            <a:extLst>
              <a:ext uri="{FF2B5EF4-FFF2-40B4-BE49-F238E27FC236}">
                <a16:creationId xmlns:a16="http://schemas.microsoft.com/office/drawing/2014/main" id="{C5A42F39-2DB3-8730-5BD8-788126107C5E}"/>
              </a:ext>
            </a:extLst>
          </p:cNvPr>
          <p:cNvSpPr>
            <a:spLocks noGrp="1"/>
          </p:cNvSpPr>
          <p:nvPr>
            <p:ph idx="1"/>
          </p:nvPr>
        </p:nvSpPr>
        <p:spPr/>
        <p:txBody>
          <a:bodyPr>
            <a:normAutofit fontScale="25000" lnSpcReduction="20000"/>
          </a:bodyPr>
          <a:lstStyle/>
          <a:p>
            <a:pPr>
              <a:lnSpc>
                <a:spcPct val="150000"/>
              </a:lnSpc>
            </a:pPr>
            <a:r>
              <a:rPr lang="en-US" sz="7200" b="1" dirty="0"/>
              <a:t>The research was approved by UWTSD (Ethics Board)</a:t>
            </a:r>
          </a:p>
          <a:p>
            <a:pPr lvl="1">
              <a:lnSpc>
                <a:spcPct val="150000"/>
              </a:lnSpc>
            </a:pPr>
            <a:r>
              <a:rPr lang="en-US" sz="7000" b="1" dirty="0"/>
              <a:t>Informed consent obtained prior to participation (with time for reflection before commitment)</a:t>
            </a:r>
          </a:p>
          <a:p>
            <a:pPr lvl="1">
              <a:lnSpc>
                <a:spcPct val="150000"/>
              </a:lnSpc>
            </a:pPr>
            <a:r>
              <a:rPr lang="en-US" sz="7000" b="1" dirty="0"/>
              <a:t>Voluntary participation - right to withdraw at any time without penalty</a:t>
            </a:r>
          </a:p>
          <a:p>
            <a:pPr lvl="1">
              <a:lnSpc>
                <a:spcPct val="150000"/>
              </a:lnSpc>
            </a:pPr>
            <a:r>
              <a:rPr lang="en-US" sz="7000" b="1" dirty="0"/>
              <a:t>Immediate withdrawal from </a:t>
            </a:r>
            <a:r>
              <a:rPr lang="en-US" sz="7000" b="1" dirty="0" err="1"/>
              <a:t>participition</a:t>
            </a:r>
            <a:r>
              <a:rPr lang="en-US" sz="7000" b="1" dirty="0"/>
              <a:t> if distress was observed or reported</a:t>
            </a:r>
          </a:p>
          <a:p>
            <a:pPr lvl="1">
              <a:lnSpc>
                <a:spcPct val="150000"/>
              </a:lnSpc>
            </a:pPr>
            <a:r>
              <a:rPr lang="en-US" sz="7000" b="1" dirty="0"/>
              <a:t>Data securely stored, transcribed into spreadsheets, </a:t>
            </a:r>
            <a:r>
              <a:rPr lang="en-US" sz="7000" b="1" dirty="0" err="1"/>
              <a:t>anonymised</a:t>
            </a:r>
            <a:r>
              <a:rPr lang="en-US" sz="7000" b="1" dirty="0"/>
              <a:t> prior to analysis, and not shared in identifiable form.</a:t>
            </a:r>
          </a:p>
          <a:p>
            <a:pPr>
              <a:lnSpc>
                <a:spcPct val="150000"/>
              </a:lnSpc>
            </a:pPr>
            <a:r>
              <a:rPr lang="en-US" sz="7200" b="1" dirty="0"/>
              <a:t>Consideration of insider-researcher status (LLM used for data inference and calculation)</a:t>
            </a:r>
          </a:p>
          <a:p>
            <a:endParaRPr lang="en-US" dirty="0"/>
          </a:p>
        </p:txBody>
      </p:sp>
    </p:spTree>
    <p:extLst>
      <p:ext uri="{BB962C8B-B14F-4D97-AF65-F5344CB8AC3E}">
        <p14:creationId xmlns:p14="http://schemas.microsoft.com/office/powerpoint/2010/main" val="9864629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BFE5B8-EA09-9304-6683-C083C29D3A0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C3743B5-375D-27E9-211C-3B2872DDB696}"/>
              </a:ext>
            </a:extLst>
          </p:cNvPr>
          <p:cNvSpPr>
            <a:spLocks noGrp="1"/>
          </p:cNvSpPr>
          <p:nvPr>
            <p:ph type="title"/>
          </p:nvPr>
        </p:nvSpPr>
        <p:spPr/>
        <p:txBody>
          <a:bodyPr/>
          <a:lstStyle/>
          <a:p>
            <a:pPr algn="ctr"/>
            <a:r>
              <a:rPr lang="en-US" dirty="0"/>
              <a:t>ETHICAL CONSIDERATIONS</a:t>
            </a:r>
          </a:p>
        </p:txBody>
      </p:sp>
      <p:sp>
        <p:nvSpPr>
          <p:cNvPr id="3" name="Content Placeholder 2">
            <a:extLst>
              <a:ext uri="{FF2B5EF4-FFF2-40B4-BE49-F238E27FC236}">
                <a16:creationId xmlns:a16="http://schemas.microsoft.com/office/drawing/2014/main" id="{01630952-5DA3-9C1C-293F-5AF25DFCAD8A}"/>
              </a:ext>
            </a:extLst>
          </p:cNvPr>
          <p:cNvSpPr>
            <a:spLocks noGrp="1"/>
          </p:cNvSpPr>
          <p:nvPr>
            <p:ph idx="1"/>
          </p:nvPr>
        </p:nvSpPr>
        <p:spPr/>
        <p:txBody>
          <a:bodyPr>
            <a:normAutofit/>
          </a:bodyPr>
          <a:lstStyle/>
          <a:p>
            <a:pPr>
              <a:lnSpc>
                <a:spcPct val="150000"/>
              </a:lnSpc>
            </a:pPr>
            <a:r>
              <a:rPr lang="en-US" sz="2600" b="1" dirty="0"/>
              <a:t>(INTERVENTION)</a:t>
            </a:r>
          </a:p>
          <a:p>
            <a:pPr>
              <a:lnSpc>
                <a:spcPct val="150000"/>
              </a:lnSpc>
            </a:pPr>
            <a:r>
              <a:rPr lang="en-US" sz="2600" b="1" dirty="0" err="1"/>
              <a:t>Fictionalised</a:t>
            </a:r>
            <a:r>
              <a:rPr lang="en-US" sz="2600" b="1" dirty="0"/>
              <a:t> scenarios were used to avoid personal disclosure and reduce risk of re-</a:t>
            </a:r>
            <a:r>
              <a:rPr lang="en-US" sz="2600" b="1" dirty="0" err="1"/>
              <a:t>traumatisation</a:t>
            </a:r>
            <a:endParaRPr lang="en-US" sz="2600" b="1" dirty="0"/>
          </a:p>
          <a:p>
            <a:pPr>
              <a:lnSpc>
                <a:spcPct val="150000"/>
              </a:lnSpc>
            </a:pPr>
            <a:r>
              <a:rPr lang="en-US" sz="2600" b="1" dirty="0"/>
              <a:t>Story activities similar to comprehension questions = Low-risk educational context consistent with standard classroom practice</a:t>
            </a:r>
          </a:p>
          <a:p>
            <a:endParaRPr lang="en-US" dirty="0"/>
          </a:p>
        </p:txBody>
      </p:sp>
    </p:spTree>
    <p:extLst>
      <p:ext uri="{BB962C8B-B14F-4D97-AF65-F5344CB8AC3E}">
        <p14:creationId xmlns:p14="http://schemas.microsoft.com/office/powerpoint/2010/main" val="11999561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D1918-CBEE-B79C-DDE6-A5E625633E1C}"/>
              </a:ext>
            </a:extLst>
          </p:cNvPr>
          <p:cNvSpPr>
            <a:spLocks noGrp="1"/>
          </p:cNvSpPr>
          <p:nvPr>
            <p:ph type="title"/>
          </p:nvPr>
        </p:nvSpPr>
        <p:spPr/>
        <p:txBody>
          <a:bodyPr/>
          <a:lstStyle/>
          <a:p>
            <a:pPr algn="ctr"/>
            <a:r>
              <a:rPr lang="en-US" dirty="0"/>
              <a:t>METACOGNITION DEFINITION </a:t>
            </a:r>
            <a:br>
              <a:rPr lang="en-US" dirty="0"/>
            </a:br>
            <a:r>
              <a:rPr lang="en-US" dirty="0"/>
              <a:t>(Literature Review key findings)</a:t>
            </a:r>
          </a:p>
        </p:txBody>
      </p:sp>
      <p:sp>
        <p:nvSpPr>
          <p:cNvPr id="3" name="Content Placeholder 2">
            <a:extLst>
              <a:ext uri="{FF2B5EF4-FFF2-40B4-BE49-F238E27FC236}">
                <a16:creationId xmlns:a16="http://schemas.microsoft.com/office/drawing/2014/main" id="{02AE32E6-45C5-F9E1-C4C1-574B30A823C9}"/>
              </a:ext>
            </a:extLst>
          </p:cNvPr>
          <p:cNvSpPr>
            <a:spLocks noGrp="1"/>
          </p:cNvSpPr>
          <p:nvPr>
            <p:ph idx="1"/>
          </p:nvPr>
        </p:nvSpPr>
        <p:spPr/>
        <p:txBody>
          <a:bodyPr>
            <a:normAutofit fontScale="47500" lnSpcReduction="20000"/>
          </a:bodyPr>
          <a:lstStyle/>
          <a:p>
            <a:pPr marL="0" indent="0">
              <a:buNone/>
            </a:pPr>
            <a:r>
              <a:rPr lang="en-US" dirty="0"/>
              <a:t>What are cognition and metacognition?</a:t>
            </a:r>
          </a:p>
          <a:p>
            <a:endParaRPr lang="en-US" dirty="0"/>
          </a:p>
          <a:p>
            <a:r>
              <a:rPr lang="en-US" sz="2300" dirty="0"/>
              <a:t>  </a:t>
            </a:r>
            <a:r>
              <a:rPr lang="en-US" sz="2600" b="1" dirty="0"/>
              <a:t>Cognition</a:t>
            </a:r>
            <a:r>
              <a:rPr lang="en-US" sz="2600" dirty="0"/>
              <a:t>: mental processes involved in understanding, remembering, and using information to perform a task 								(Neisser, 1967; Anderson, 1996).</a:t>
            </a:r>
          </a:p>
          <a:p>
            <a:r>
              <a:rPr lang="en-US" sz="2600" dirty="0"/>
              <a:t>  </a:t>
            </a:r>
            <a:r>
              <a:rPr lang="en-US" sz="2600" b="1" dirty="0"/>
              <a:t>Metacognition</a:t>
            </a:r>
            <a:r>
              <a:rPr lang="en-US" sz="2600" dirty="0"/>
              <a:t>: process involved in monitoring and regulating cognitive activity during learning or problem-solving 								(Flavell, 1979; Nelson &amp; Narens, 1990).</a:t>
            </a:r>
          </a:p>
          <a:p>
            <a:endParaRPr lang="en-US" dirty="0"/>
          </a:p>
          <a:p>
            <a:pPr marL="0" indent="0">
              <a:buNone/>
            </a:pPr>
            <a:r>
              <a:rPr lang="en-US" b="1" dirty="0"/>
              <a:t>I assumed Metacognition is a trait because:</a:t>
            </a:r>
          </a:p>
          <a:p>
            <a:pPr marL="0" indent="0">
              <a:buNone/>
            </a:pPr>
            <a:endParaRPr lang="en-US" dirty="0"/>
          </a:p>
          <a:p>
            <a:pPr marL="514350" indent="-514350">
              <a:buFont typeface="+mj-lt"/>
              <a:buAutoNum type="arabicPeriod"/>
            </a:pPr>
            <a:r>
              <a:rPr lang="en-US" sz="2600" b="1" dirty="0"/>
              <a:t>Field assumption</a:t>
            </a:r>
            <a:r>
              <a:rPr lang="en-US" sz="2600" dirty="0"/>
              <a:t>: Educational psychology routinely treats metacognition as a relatively stable individual difference (trait-like rather than moment-to-moment).</a:t>
            </a:r>
            <a:br>
              <a:rPr lang="en-US" sz="2600" dirty="0"/>
            </a:br>
            <a:r>
              <a:rPr lang="en-US" sz="2600" i="1" dirty="0"/>
              <a:t>(Flavell, 1979; Nelson &amp; Narens, 1990; Schraw &amp; </a:t>
            </a:r>
            <a:r>
              <a:rPr lang="en-US" sz="2600" i="1" dirty="0" err="1"/>
              <a:t>Moshman</a:t>
            </a:r>
            <a:r>
              <a:rPr lang="en-US" sz="2600" i="1" dirty="0"/>
              <a:t>, 1995)</a:t>
            </a:r>
            <a:endParaRPr lang="en-US" sz="2600" dirty="0"/>
          </a:p>
          <a:p>
            <a:pPr marL="514350" indent="-514350">
              <a:buFont typeface="+mj-lt"/>
              <a:buAutoNum type="arabicPeriod"/>
            </a:pPr>
            <a:r>
              <a:rPr lang="en-US" sz="2600" b="1" dirty="0"/>
              <a:t>Measurement practice</a:t>
            </a:r>
            <a:r>
              <a:rPr lang="en-US" sz="2600" dirty="0"/>
              <a:t>: Psychometrics (e.g. MAI) assume</a:t>
            </a:r>
          </a:p>
          <a:p>
            <a:pPr marL="457200" lvl="1" indent="0">
              <a:buNone/>
            </a:pPr>
            <a:r>
              <a:rPr lang="en-US" sz="2600" dirty="0"/>
              <a:t>cross-task generality · within-person stability · pre/post change = capacity growth</a:t>
            </a:r>
            <a:br>
              <a:rPr lang="en-US" sz="2600" dirty="0"/>
            </a:br>
            <a:r>
              <a:rPr lang="en-US" sz="2600" i="1" dirty="0"/>
              <a:t>(Schraw &amp; Dennison, 1994)</a:t>
            </a:r>
            <a:endParaRPr lang="en-US" sz="2600" dirty="0"/>
          </a:p>
          <a:p>
            <a:pPr marL="514350" indent="-514350">
              <a:buFont typeface="+mj-lt"/>
              <a:buAutoNum type="arabicPeriod"/>
            </a:pPr>
            <a:r>
              <a:rPr lang="en-US" sz="2600" b="1" dirty="0"/>
              <a:t>Clinical framing</a:t>
            </a:r>
            <a:r>
              <a:rPr lang="en-US" sz="2600" dirty="0"/>
              <a:t>: Metacognitive Therapy targets enduring belief systems about thinking, not transient task effects.</a:t>
            </a:r>
            <a:br>
              <a:rPr lang="en-US" sz="2600" dirty="0"/>
            </a:br>
            <a:r>
              <a:rPr lang="en-US" sz="2600" i="1" dirty="0"/>
              <a:t>(Wells, 2009; Brown et al., 2021)</a:t>
            </a:r>
            <a:endParaRPr lang="en-US" sz="2600" dirty="0"/>
          </a:p>
          <a:p>
            <a:pPr marL="0" indent="0">
              <a:buNone/>
            </a:pPr>
            <a:endParaRPr lang="en-US" dirty="0"/>
          </a:p>
          <a:p>
            <a:endParaRPr lang="en-US" dirty="0"/>
          </a:p>
        </p:txBody>
      </p:sp>
    </p:spTree>
    <p:extLst>
      <p:ext uri="{BB962C8B-B14F-4D97-AF65-F5344CB8AC3E}">
        <p14:creationId xmlns:p14="http://schemas.microsoft.com/office/powerpoint/2010/main" val="10660278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25B5D-E56A-EB62-B75A-67D1B3496685}"/>
              </a:ext>
            </a:extLst>
          </p:cNvPr>
          <p:cNvSpPr>
            <a:spLocks noGrp="1"/>
          </p:cNvSpPr>
          <p:nvPr>
            <p:ph type="title"/>
          </p:nvPr>
        </p:nvSpPr>
        <p:spPr/>
        <p:txBody>
          <a:bodyPr/>
          <a:lstStyle/>
          <a:p>
            <a:pPr algn="ctr"/>
            <a:r>
              <a:rPr lang="en-US" dirty="0"/>
              <a:t>METHODOLOGY: PSYCHOMETRIC</a:t>
            </a:r>
            <a:br>
              <a:rPr lang="en-US" dirty="0"/>
            </a:br>
            <a:r>
              <a:rPr lang="en-US" dirty="0"/>
              <a:t>(Pre-Post Testing)</a:t>
            </a:r>
          </a:p>
        </p:txBody>
      </p:sp>
      <p:sp>
        <p:nvSpPr>
          <p:cNvPr id="3" name="Content Placeholder 2">
            <a:extLst>
              <a:ext uri="{FF2B5EF4-FFF2-40B4-BE49-F238E27FC236}">
                <a16:creationId xmlns:a16="http://schemas.microsoft.com/office/drawing/2014/main" id="{6E5500FC-E485-DE9E-DDBC-681104DE369C}"/>
              </a:ext>
            </a:extLst>
          </p:cNvPr>
          <p:cNvSpPr>
            <a:spLocks noGrp="1"/>
          </p:cNvSpPr>
          <p:nvPr>
            <p:ph idx="1"/>
          </p:nvPr>
        </p:nvSpPr>
        <p:spPr/>
        <p:txBody>
          <a:bodyPr>
            <a:normAutofit/>
          </a:bodyPr>
          <a:lstStyle/>
          <a:p>
            <a:pPr marL="0" indent="0">
              <a:buNone/>
            </a:pPr>
            <a:r>
              <a:rPr lang="en-US" b="1" dirty="0"/>
              <a:t>						</a:t>
            </a:r>
          </a:p>
          <a:p>
            <a:pPr marL="0" indent="0">
              <a:buNone/>
            </a:pPr>
            <a:r>
              <a:rPr lang="en-US" b="1" dirty="0"/>
              <a:t>						treat as stable learner </a:t>
            </a:r>
            <a:r>
              <a:rPr lang="en-US" b="1" dirty="0" err="1"/>
              <a:t>trai</a:t>
            </a:r>
            <a:r>
              <a:rPr lang="en-US" dirty="0" err="1"/>
              <a:t>The</a:t>
            </a:r>
            <a:r>
              <a:rPr lang="en-US" dirty="0"/>
              <a:t> 20-item </a:t>
            </a:r>
          </a:p>
          <a:p>
            <a:r>
              <a:rPr lang="en-US" sz="1200" dirty="0"/>
              <a:t>(Broadbent et al., 1982; Carriere et al., 2008; </a:t>
            </a:r>
          </a:p>
          <a:p>
            <a:r>
              <a:rPr lang="en-US" sz="1200" dirty="0"/>
              <a:t>Heppner and Petersen, 1982; Wilson et al., 1996)</a:t>
            </a:r>
          </a:p>
          <a:p>
            <a:endParaRPr lang="en-US" dirty="0"/>
          </a:p>
          <a:p>
            <a:endParaRPr lang="en-US" dirty="0"/>
          </a:p>
          <a:p>
            <a:endParaRPr lang="en-US" dirty="0"/>
          </a:p>
          <a:p>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endParaRPr lang="en-US" dirty="0"/>
          </a:p>
        </p:txBody>
      </p:sp>
      <p:pic>
        <p:nvPicPr>
          <p:cNvPr id="7" name="Picture 6">
            <a:extLst>
              <a:ext uri="{FF2B5EF4-FFF2-40B4-BE49-F238E27FC236}">
                <a16:creationId xmlns:a16="http://schemas.microsoft.com/office/drawing/2014/main" id="{DA5EAE50-BD73-4173-2FB9-EF3ECC4F880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23207" y="2493064"/>
            <a:ext cx="5071513" cy="3218905"/>
          </a:xfrm>
          <a:prstGeom prst="rect">
            <a:avLst/>
          </a:prstGeom>
        </p:spPr>
      </p:pic>
      <p:graphicFrame>
        <p:nvGraphicFramePr>
          <p:cNvPr id="4" name="Table 3">
            <a:extLst>
              <a:ext uri="{FF2B5EF4-FFF2-40B4-BE49-F238E27FC236}">
                <a16:creationId xmlns:a16="http://schemas.microsoft.com/office/drawing/2014/main" id="{351918D0-226D-D339-1717-B4D935A3A1D6}"/>
              </a:ext>
            </a:extLst>
          </p:cNvPr>
          <p:cNvGraphicFramePr>
            <a:graphicFrameLocks noGrp="1"/>
          </p:cNvGraphicFramePr>
          <p:nvPr>
            <p:extLst>
              <p:ext uri="{D42A27DB-BD31-4B8C-83A1-F6EECF244321}">
                <p14:modId xmlns:p14="http://schemas.microsoft.com/office/powerpoint/2010/main" val="1576932263"/>
              </p:ext>
            </p:extLst>
          </p:nvPr>
        </p:nvGraphicFramePr>
        <p:xfrm>
          <a:off x="1036320" y="1737360"/>
          <a:ext cx="9865010" cy="914400"/>
        </p:xfrm>
        <a:graphic>
          <a:graphicData uri="http://schemas.openxmlformats.org/drawingml/2006/table">
            <a:tbl>
              <a:tblPr firstRow="1" bandRow="1">
                <a:tableStyleId>{5C22544A-7EE6-4342-B048-85BDC9FD1C3A}</a:tableStyleId>
              </a:tblPr>
              <a:tblGrid>
                <a:gridCol w="4932505">
                  <a:extLst>
                    <a:ext uri="{9D8B030D-6E8A-4147-A177-3AD203B41FA5}">
                      <a16:colId xmlns:a16="http://schemas.microsoft.com/office/drawing/2014/main" val="3351232877"/>
                    </a:ext>
                  </a:extLst>
                </a:gridCol>
                <a:gridCol w="4932505">
                  <a:extLst>
                    <a:ext uri="{9D8B030D-6E8A-4147-A177-3AD203B41FA5}">
                      <a16:colId xmlns:a16="http://schemas.microsoft.com/office/drawing/2014/main" val="3140161147"/>
                    </a:ext>
                  </a:extLst>
                </a:gridCol>
              </a:tblGrid>
              <a:tr h="793238">
                <a:tc>
                  <a:txBody>
                    <a:bodyPr/>
                    <a:lstStyle/>
                    <a:p>
                      <a:pPr marL="0" indent="0">
                        <a:buNone/>
                      </a:pPr>
                      <a:r>
                        <a:rPr lang="en-US" dirty="0">
                          <a:solidFill>
                            <a:schemeClr val="tx1"/>
                          </a:solidFill>
                        </a:rPr>
                        <a:t>Cognitive Performance Questionnaire </a:t>
                      </a:r>
                    </a:p>
                    <a:p>
                      <a:pPr marL="0" indent="0">
                        <a:buNone/>
                      </a:pPr>
                      <a:r>
                        <a:rPr lang="en-US" dirty="0">
                          <a:solidFill>
                            <a:schemeClr val="tx1"/>
                          </a:solidFill>
                        </a:rPr>
                        <a:t>(CPQ) was developed as a composite instrument</a:t>
                      </a:r>
                    </a:p>
                    <a:p>
                      <a:endParaRPr lang="en-US" dirty="0">
                        <a:solidFill>
                          <a:schemeClr val="tx1"/>
                        </a:solidFill>
                      </a:endParaRPr>
                    </a:p>
                  </a:txBody>
                  <a:tcPr>
                    <a:solidFill>
                      <a:schemeClr val="bg1"/>
                    </a:solidFill>
                  </a:tcPr>
                </a:tc>
                <a:tc>
                  <a:txBody>
                    <a:bodyPr/>
                    <a:lstStyle/>
                    <a:p>
                      <a:r>
                        <a:rPr lang="en-US" b="1" dirty="0">
                          <a:solidFill>
                            <a:schemeClr val="tx1"/>
                          </a:solidFill>
                        </a:rPr>
                        <a:t>MAI questions (trait-based metacognition) </a:t>
                      </a:r>
                      <a:endParaRPr lang="en-US" dirty="0">
                        <a:solidFill>
                          <a:schemeClr val="tx1"/>
                        </a:solidFill>
                      </a:endParaRPr>
                    </a:p>
                  </a:txBody>
                  <a:tcPr>
                    <a:solidFill>
                      <a:schemeClr val="bg1"/>
                    </a:solidFill>
                  </a:tcPr>
                </a:tc>
                <a:extLst>
                  <a:ext uri="{0D108BD9-81ED-4DB2-BD59-A6C34878D82A}">
                    <a16:rowId xmlns:a16="http://schemas.microsoft.com/office/drawing/2014/main" val="1358950415"/>
                  </a:ext>
                </a:extLst>
              </a:tr>
            </a:tbl>
          </a:graphicData>
        </a:graphic>
      </p:graphicFrame>
    </p:spTree>
    <p:extLst>
      <p:ext uri="{BB962C8B-B14F-4D97-AF65-F5344CB8AC3E}">
        <p14:creationId xmlns:p14="http://schemas.microsoft.com/office/powerpoint/2010/main" val="26875726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90AD9-00AB-01A0-A96F-F5A974FDAC23}"/>
              </a:ext>
            </a:extLst>
          </p:cNvPr>
          <p:cNvSpPr>
            <a:spLocks noGrp="1"/>
          </p:cNvSpPr>
          <p:nvPr>
            <p:ph type="title"/>
          </p:nvPr>
        </p:nvSpPr>
        <p:spPr/>
        <p:txBody>
          <a:bodyPr/>
          <a:lstStyle/>
          <a:p>
            <a:pPr algn="ctr"/>
            <a:r>
              <a:rPr lang="en-US" b="1" dirty="0"/>
              <a:t>INTERVENTION DESIGN</a:t>
            </a:r>
            <a:endParaRPr lang="en-US" dirty="0"/>
          </a:p>
        </p:txBody>
      </p:sp>
      <p:sp>
        <p:nvSpPr>
          <p:cNvPr id="3" name="Content Placeholder 2">
            <a:extLst>
              <a:ext uri="{FF2B5EF4-FFF2-40B4-BE49-F238E27FC236}">
                <a16:creationId xmlns:a16="http://schemas.microsoft.com/office/drawing/2014/main" id="{14C42EDA-7F62-2B2B-25CF-02B58763F487}"/>
              </a:ext>
            </a:extLst>
          </p:cNvPr>
          <p:cNvSpPr>
            <a:spLocks noGrp="1"/>
          </p:cNvSpPr>
          <p:nvPr>
            <p:ph idx="1"/>
          </p:nvPr>
        </p:nvSpPr>
        <p:spPr>
          <a:xfrm>
            <a:off x="1113905" y="1876907"/>
            <a:ext cx="10058400" cy="4023360"/>
          </a:xfrm>
        </p:spPr>
        <p:txBody>
          <a:bodyPr>
            <a:normAutofit fontScale="25000" lnSpcReduction="20000"/>
          </a:bodyPr>
          <a:lstStyle/>
          <a:p>
            <a:pPr marL="0" indent="0">
              <a:buNone/>
            </a:pPr>
            <a:endParaRPr lang="en-US" dirty="0"/>
          </a:p>
          <a:p>
            <a:pPr marL="0" indent="0">
              <a:buNone/>
            </a:pPr>
            <a:r>
              <a:rPr lang="en-US" sz="6400" dirty="0"/>
              <a:t>Situation-based fictional stories re: adult language learner experience learning problems. (ChatGPT generated)</a:t>
            </a:r>
          </a:p>
          <a:p>
            <a:pPr marL="0" indent="0">
              <a:buNone/>
            </a:pPr>
            <a:r>
              <a:rPr lang="en-US" sz="6400" dirty="0"/>
              <a:t> Participants reflect on these narratives using 7 question prompts</a:t>
            </a:r>
          </a:p>
          <a:p>
            <a:pPr marL="0" indent="0">
              <a:buNone/>
            </a:pPr>
            <a:r>
              <a:rPr lang="en-US" sz="6400" dirty="0"/>
              <a:t>→ Questions based on (</a:t>
            </a:r>
            <a:r>
              <a:rPr lang="en-US" sz="6400" b="1" dirty="0"/>
              <a:t>DEBRIEF</a:t>
            </a:r>
            <a:r>
              <a:rPr lang="en-US" sz="6400" dirty="0"/>
              <a:t>)  medical training reflective model to elicit cognitive and metacognitive responses										(Allan, 2021)</a:t>
            </a:r>
          </a:p>
          <a:p>
            <a:pPr marL="0" indent="0">
              <a:buNone/>
            </a:pPr>
            <a:r>
              <a:rPr lang="en-US" sz="6400" dirty="0"/>
              <a:t>KEY DESIGN FEATURE: Same invariant task structure every story –</a:t>
            </a:r>
          </a:p>
          <a:p>
            <a:pPr marL="0" indent="0">
              <a:buNone/>
            </a:pPr>
            <a:endParaRPr lang="en-US" dirty="0"/>
          </a:p>
          <a:p>
            <a:pPr marL="0" indent="0" fontAlgn="ctr">
              <a:buNone/>
            </a:pPr>
            <a:r>
              <a:rPr lang="en-US" sz="4800" b="1" dirty="0"/>
              <a:t>DESCRIBE 	Q1 – Problem recognition </a:t>
            </a:r>
            <a:endParaRPr lang="en-US" sz="4800" dirty="0"/>
          </a:p>
          <a:p>
            <a:pPr marL="0" indent="0" fontAlgn="ctr">
              <a:buNone/>
            </a:pPr>
            <a:r>
              <a:rPr lang="en-US" sz="4800" b="1" dirty="0"/>
              <a:t>EVALUATE 	Q2 – What helps / hinders </a:t>
            </a:r>
            <a:endParaRPr lang="en-US" sz="4800" dirty="0"/>
          </a:p>
          <a:p>
            <a:pPr marL="0" indent="0" fontAlgn="ctr">
              <a:buNone/>
            </a:pPr>
            <a:r>
              <a:rPr lang="en-US" sz="4800" b="1" dirty="0"/>
              <a:t>BRING OUT 	Q3 – Causal / affective explanation </a:t>
            </a:r>
            <a:endParaRPr lang="en-US" sz="4800" dirty="0"/>
          </a:p>
          <a:p>
            <a:pPr marL="0" indent="0" fontAlgn="ctr">
              <a:buNone/>
            </a:pPr>
            <a:r>
              <a:rPr lang="en-US" sz="4800" b="1" dirty="0"/>
              <a:t>REVIEW 	Q4 – Prior occurrence / comparison </a:t>
            </a:r>
            <a:endParaRPr lang="en-US" sz="4800" dirty="0"/>
          </a:p>
          <a:p>
            <a:pPr marL="0" indent="0" fontAlgn="ctr">
              <a:buNone/>
            </a:pPr>
            <a:r>
              <a:rPr lang="en-US" sz="4800" b="1" dirty="0"/>
              <a:t>IDENTIFY 	Q5 – Abstraction / learning </a:t>
            </a:r>
            <a:endParaRPr lang="en-US" sz="4800" dirty="0"/>
          </a:p>
          <a:p>
            <a:pPr marL="0" indent="0" fontAlgn="ctr">
              <a:buNone/>
            </a:pPr>
            <a:r>
              <a:rPr lang="en-US" sz="4800" b="1" dirty="0"/>
              <a:t>ESTABLISH 	Q6 – Alternative action / planning </a:t>
            </a:r>
            <a:endParaRPr lang="en-US" sz="4800" dirty="0"/>
          </a:p>
          <a:p>
            <a:pPr marL="0" indent="0" fontAlgn="ctr">
              <a:buNone/>
            </a:pPr>
            <a:r>
              <a:rPr lang="en-US" sz="4800" b="1" dirty="0"/>
              <a:t>FEEDBACK 	Q7 – Monitoring / evaluation </a:t>
            </a:r>
            <a:endParaRPr lang="en-US" sz="4800" dirty="0"/>
          </a:p>
          <a:p>
            <a:pPr marL="0" indent="0">
              <a:buNone/>
            </a:pPr>
            <a:endParaRPr lang="en-US" dirty="0"/>
          </a:p>
          <a:p>
            <a:r>
              <a:rPr lang="en-US" dirty="0"/>
              <a:t>That allowed comparison across </a:t>
            </a:r>
            <a:r>
              <a:rPr lang="en-US" i="1" dirty="0"/>
              <a:t>task positions</a:t>
            </a:r>
            <a:r>
              <a:rPr lang="en-US" dirty="0"/>
              <a:t>, not people.</a:t>
            </a:r>
          </a:p>
          <a:p>
            <a:endParaRPr lang="en-US" dirty="0"/>
          </a:p>
        </p:txBody>
      </p:sp>
    </p:spTree>
    <p:extLst>
      <p:ext uri="{BB962C8B-B14F-4D97-AF65-F5344CB8AC3E}">
        <p14:creationId xmlns:p14="http://schemas.microsoft.com/office/powerpoint/2010/main" val="36198633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E196A-636F-4E2E-94E0-0EE0524256A3}"/>
              </a:ext>
            </a:extLst>
          </p:cNvPr>
          <p:cNvSpPr>
            <a:spLocks noGrp="1"/>
          </p:cNvSpPr>
          <p:nvPr>
            <p:ph type="title"/>
          </p:nvPr>
        </p:nvSpPr>
        <p:spPr/>
        <p:txBody>
          <a:bodyPr/>
          <a:lstStyle/>
          <a:p>
            <a:pPr algn="ctr"/>
            <a:r>
              <a:rPr lang="en-US" b="1" dirty="0"/>
              <a:t>INTERVENTION DESIGN</a:t>
            </a:r>
            <a:endParaRPr lang="en-US" dirty="0"/>
          </a:p>
        </p:txBody>
      </p:sp>
      <p:sp>
        <p:nvSpPr>
          <p:cNvPr id="3" name="Content Placeholder 2">
            <a:extLst>
              <a:ext uri="{FF2B5EF4-FFF2-40B4-BE49-F238E27FC236}">
                <a16:creationId xmlns:a16="http://schemas.microsoft.com/office/drawing/2014/main" id="{74B84626-8A51-2C34-AE82-B2B17FE27808}"/>
              </a:ext>
            </a:extLst>
          </p:cNvPr>
          <p:cNvSpPr>
            <a:spLocks noGrp="1"/>
          </p:cNvSpPr>
          <p:nvPr>
            <p:ph idx="1"/>
          </p:nvPr>
        </p:nvSpPr>
        <p:spPr/>
        <p:txBody>
          <a:bodyPr/>
          <a:lstStyle/>
          <a:p>
            <a:pPr marL="0" indent="0">
              <a:buNone/>
            </a:pPr>
            <a:r>
              <a:rPr lang="en-US" dirty="0"/>
              <a:t>3 metacognitive questions 5,6 &amp; 7 from the stories: Situation different, task same.</a:t>
            </a:r>
          </a:p>
          <a:p>
            <a:endParaRPr lang="en-US" dirty="0"/>
          </a:p>
          <a:p>
            <a:endParaRPr lang="en-US" dirty="0"/>
          </a:p>
          <a:p>
            <a:endParaRPr lang="en-US" dirty="0"/>
          </a:p>
          <a:p>
            <a:endParaRPr lang="en-US" dirty="0"/>
          </a:p>
        </p:txBody>
      </p:sp>
      <p:pic>
        <p:nvPicPr>
          <p:cNvPr id="5" name="Picture 4">
            <a:extLst>
              <a:ext uri="{FF2B5EF4-FFF2-40B4-BE49-F238E27FC236}">
                <a16:creationId xmlns:a16="http://schemas.microsoft.com/office/drawing/2014/main" id="{7C49DBDA-AC79-CB0A-9218-F7D7A38544B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78550" y="2752627"/>
            <a:ext cx="8593284" cy="2724346"/>
          </a:xfrm>
          <a:prstGeom prst="rect">
            <a:avLst/>
          </a:prstGeom>
        </p:spPr>
      </p:pic>
    </p:spTree>
    <p:extLst>
      <p:ext uri="{BB962C8B-B14F-4D97-AF65-F5344CB8AC3E}">
        <p14:creationId xmlns:p14="http://schemas.microsoft.com/office/powerpoint/2010/main" val="23914000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96F44-1774-D731-1ADB-62C1F47230C8}"/>
              </a:ext>
            </a:extLst>
          </p:cNvPr>
          <p:cNvSpPr>
            <a:spLocks noGrp="1"/>
          </p:cNvSpPr>
          <p:nvPr>
            <p:ph type="title"/>
          </p:nvPr>
        </p:nvSpPr>
        <p:spPr/>
        <p:txBody>
          <a:bodyPr/>
          <a:lstStyle/>
          <a:p>
            <a:pPr algn="ctr"/>
            <a:r>
              <a:rPr lang="en-US" b="1" dirty="0"/>
              <a:t>ANALYSIS</a:t>
            </a:r>
          </a:p>
        </p:txBody>
      </p:sp>
      <p:sp>
        <p:nvSpPr>
          <p:cNvPr id="3" name="Content Placeholder 2">
            <a:extLst>
              <a:ext uri="{FF2B5EF4-FFF2-40B4-BE49-F238E27FC236}">
                <a16:creationId xmlns:a16="http://schemas.microsoft.com/office/drawing/2014/main" id="{9E984645-40BA-5470-8740-7396B6476689}"/>
              </a:ext>
            </a:extLst>
          </p:cNvPr>
          <p:cNvSpPr>
            <a:spLocks noGrp="1"/>
          </p:cNvSpPr>
          <p:nvPr>
            <p:ph idx="1"/>
          </p:nvPr>
        </p:nvSpPr>
        <p:spPr/>
        <p:txBody>
          <a:bodyPr>
            <a:normAutofit fontScale="32500" lnSpcReduction="20000"/>
          </a:bodyPr>
          <a:lstStyle/>
          <a:p>
            <a:pPr marL="0" indent="0">
              <a:buNone/>
            </a:pPr>
            <a:r>
              <a:rPr lang="en-US" sz="4300" dirty="0"/>
              <a:t>IN addition to pre-post testing, responses to questions were </a:t>
            </a:r>
            <a:r>
              <a:rPr lang="en-US" sz="4300" dirty="0" err="1"/>
              <a:t>analysed</a:t>
            </a:r>
            <a:r>
              <a:rPr lang="en-US" sz="4300" dirty="0"/>
              <a:t> to measure depth of metacognitive insight and regulation.</a:t>
            </a:r>
          </a:p>
          <a:p>
            <a:pPr marL="0" indent="0">
              <a:buNone/>
            </a:pPr>
            <a:r>
              <a:rPr lang="en-US" sz="4300" b="1" dirty="0"/>
              <a:t>ORIGINAL HYPOTHESIS</a:t>
            </a:r>
            <a:r>
              <a:rPr lang="en-US" sz="4300" dirty="0"/>
              <a:t>: METACOGNTIVE ABILITY WOULD INCREASE STORY-BY-STORY.</a:t>
            </a:r>
          </a:p>
          <a:p>
            <a:pPr marL="0" indent="0">
              <a:buNone/>
            </a:pPr>
            <a:endParaRPr lang="en-US" sz="3500" dirty="0"/>
          </a:p>
          <a:p>
            <a:pPr marL="0" indent="0">
              <a:buNone/>
            </a:pPr>
            <a:r>
              <a:rPr lang="en-US" sz="4300" dirty="0"/>
              <a:t>Participant developmental stage was derived using the following MTG scale:</a:t>
            </a:r>
          </a:p>
          <a:p>
            <a:pPr marL="0" lvl="0" indent="0">
              <a:buNone/>
            </a:pPr>
            <a:r>
              <a:rPr lang="en-US" sz="4300" dirty="0"/>
              <a:t>DMR (Depth of Metacognitive Reflection, 1–4): </a:t>
            </a:r>
          </a:p>
          <a:p>
            <a:pPr lvl="0"/>
            <a:r>
              <a:rPr lang="en-US" sz="4300" dirty="0"/>
              <a:t>1 = descriptive </a:t>
            </a:r>
          </a:p>
          <a:p>
            <a:pPr lvl="0"/>
            <a:r>
              <a:rPr lang="en-US" sz="4300" dirty="0"/>
              <a:t>2 = local evaluation </a:t>
            </a:r>
          </a:p>
          <a:p>
            <a:pPr lvl="0"/>
            <a:r>
              <a:rPr lang="en-US" sz="4300" dirty="0"/>
              <a:t>3 = </a:t>
            </a:r>
            <a:r>
              <a:rPr lang="en-US" sz="4300" dirty="0" err="1"/>
              <a:t>generalised</a:t>
            </a:r>
            <a:r>
              <a:rPr lang="en-US" sz="4300" dirty="0"/>
              <a:t> insight or monitoring </a:t>
            </a:r>
          </a:p>
          <a:p>
            <a:pPr lvl="0"/>
            <a:r>
              <a:rPr lang="en-US" sz="4300" dirty="0"/>
              <a:t>4 = integrated, future-oriented regulation </a:t>
            </a:r>
          </a:p>
          <a:p>
            <a:endParaRPr lang="en-US" sz="4300" dirty="0"/>
          </a:p>
          <a:p>
            <a:pPr marL="0" indent="0">
              <a:buNone/>
            </a:pPr>
            <a:r>
              <a:rPr lang="en-US" sz="4300" dirty="0"/>
              <a:t>ChatGPT-5.2 was used to apply the same predefined scale to all responses, ensuring consistency across the dataset while avoiding intrusive or interpretive analysis.</a:t>
            </a:r>
          </a:p>
          <a:p>
            <a:pPr marL="0" lvl="0" indent="0">
              <a:buNone/>
            </a:pPr>
            <a:r>
              <a:rPr lang="en-US" sz="4300" dirty="0"/>
              <a:t>The scale is informed by process-oriented accounts of metacognition and self-regulation (Nelson &amp; Narens, 1990; Schön, 1983).</a:t>
            </a:r>
          </a:p>
          <a:p>
            <a:endParaRPr lang="en-US" dirty="0"/>
          </a:p>
          <a:p>
            <a:pPr marL="0" indent="0">
              <a:buNone/>
            </a:pPr>
            <a:endParaRPr lang="en-US" dirty="0"/>
          </a:p>
        </p:txBody>
      </p:sp>
    </p:spTree>
    <p:extLst>
      <p:ext uri="{BB962C8B-B14F-4D97-AF65-F5344CB8AC3E}">
        <p14:creationId xmlns:p14="http://schemas.microsoft.com/office/powerpoint/2010/main" val="34034480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43DDB-98B3-29C1-0D7D-16612C9550B6}"/>
              </a:ext>
            </a:extLst>
          </p:cNvPr>
          <p:cNvSpPr>
            <a:spLocks noGrp="1"/>
          </p:cNvSpPr>
          <p:nvPr>
            <p:ph type="title"/>
          </p:nvPr>
        </p:nvSpPr>
        <p:spPr/>
        <p:txBody>
          <a:bodyPr/>
          <a:lstStyle/>
          <a:p>
            <a:pPr algn="ctr"/>
            <a:r>
              <a:rPr lang="en-US" b="1" dirty="0"/>
              <a:t>RESULTS</a:t>
            </a:r>
            <a:endParaRPr lang="en-US" dirty="0"/>
          </a:p>
        </p:txBody>
      </p:sp>
      <p:sp>
        <p:nvSpPr>
          <p:cNvPr id="3" name="Content Placeholder 2">
            <a:extLst>
              <a:ext uri="{FF2B5EF4-FFF2-40B4-BE49-F238E27FC236}">
                <a16:creationId xmlns:a16="http://schemas.microsoft.com/office/drawing/2014/main" id="{BE74F057-CFC0-05F2-AEA0-62BA5B8022D3}"/>
              </a:ext>
            </a:extLst>
          </p:cNvPr>
          <p:cNvSpPr>
            <a:spLocks noGrp="1"/>
          </p:cNvSpPr>
          <p:nvPr>
            <p:ph idx="1"/>
          </p:nvPr>
        </p:nvSpPr>
        <p:spPr/>
        <p:txBody>
          <a:bodyPr>
            <a:normAutofit/>
          </a:bodyPr>
          <a:lstStyle/>
          <a:p>
            <a:r>
              <a:rPr lang="en-US" sz="1800" dirty="0"/>
              <a:t>44 Participants completed pre and post tests (whereas a larger population completed at least 1 story.)</a:t>
            </a:r>
          </a:p>
          <a:p>
            <a:pPr marL="0" indent="0">
              <a:buNone/>
            </a:pPr>
            <a:r>
              <a:rPr lang="en-US" dirty="0"/>
              <a:t>Psychometric results:</a:t>
            </a:r>
          </a:p>
          <a:p>
            <a:pPr marL="201168" lvl="1" indent="0">
              <a:buNone/>
            </a:pPr>
            <a:r>
              <a:rPr lang="en-US" dirty="0"/>
              <a:t>	Cognitive scores ≈ No significant change</a:t>
            </a:r>
          </a:p>
          <a:p>
            <a:r>
              <a:rPr lang="en-US" sz="1500" dirty="0"/>
              <a:t>pre-intervention (M = 54.3, SD = 9.64) </a:t>
            </a:r>
          </a:p>
          <a:p>
            <a:r>
              <a:rPr lang="en-US" sz="1500" dirty="0"/>
              <a:t>post-intervention (M = 56.2, SD = 9.84)</a:t>
            </a:r>
          </a:p>
          <a:p>
            <a:r>
              <a:rPr lang="en-US" sz="1500" i="1" dirty="0"/>
              <a:t>t</a:t>
            </a:r>
            <a:r>
              <a:rPr lang="en-US" sz="1500" dirty="0"/>
              <a:t>(43) =-1.07, </a:t>
            </a:r>
            <a:r>
              <a:rPr lang="en-US" sz="1500" i="1" dirty="0"/>
              <a:t>p</a:t>
            </a:r>
            <a:r>
              <a:rPr lang="en-US" sz="1500" dirty="0"/>
              <a:t> = 0.289</a:t>
            </a:r>
          </a:p>
          <a:p>
            <a:pPr marL="0" indent="0">
              <a:buNone/>
            </a:pPr>
            <a:r>
              <a:rPr lang="en-US" sz="1100" dirty="0"/>
              <a:t>	</a:t>
            </a:r>
            <a:r>
              <a:rPr lang="en-US" sz="1800" dirty="0"/>
              <a:t>Metacognitive scores ≈ Significant decrease</a:t>
            </a:r>
          </a:p>
          <a:p>
            <a:pPr marL="0" indent="0">
              <a:buNone/>
            </a:pPr>
            <a:r>
              <a:rPr lang="en-US" sz="1500" dirty="0"/>
              <a:t>pre-intervention (M = 39.3, SD = 7.34) </a:t>
            </a:r>
          </a:p>
          <a:p>
            <a:pPr marL="0" indent="0">
              <a:buNone/>
            </a:pPr>
            <a:r>
              <a:rPr lang="en-US" sz="1500" dirty="0"/>
              <a:t>post-intervention (M = 35.9, SD = 6.82) </a:t>
            </a:r>
          </a:p>
          <a:p>
            <a:pPr marL="0" indent="0">
              <a:buNone/>
            </a:pPr>
            <a:r>
              <a:rPr lang="en-US" sz="1500" dirty="0"/>
              <a:t>t(43) =2.36, p = 0.023. </a:t>
            </a:r>
          </a:p>
          <a:p>
            <a:pPr marL="0" indent="0">
              <a:buNone/>
            </a:pPr>
            <a:endParaRPr lang="en-US" sz="1300" dirty="0"/>
          </a:p>
          <a:p>
            <a:pPr marL="0" indent="0">
              <a:buNone/>
            </a:pPr>
            <a:endParaRPr lang="en-US" sz="1300" dirty="0"/>
          </a:p>
          <a:p>
            <a:endParaRPr lang="en-US" dirty="0"/>
          </a:p>
        </p:txBody>
      </p:sp>
      <p:pic>
        <p:nvPicPr>
          <p:cNvPr id="6" name="Picture 5">
            <a:extLst>
              <a:ext uri="{FF2B5EF4-FFF2-40B4-BE49-F238E27FC236}">
                <a16:creationId xmlns:a16="http://schemas.microsoft.com/office/drawing/2014/main" id="{A4CF2CB5-51C0-1474-43BB-BC314DB65621}"/>
              </a:ext>
            </a:extLst>
          </p:cNvPr>
          <p:cNvPicPr>
            <a:picLocks noChangeAspect="1"/>
          </p:cNvPicPr>
          <p:nvPr/>
        </p:nvPicPr>
        <p:blipFill>
          <a:blip r:embed="rId2"/>
          <a:stretch>
            <a:fillRect/>
          </a:stretch>
        </p:blipFill>
        <p:spPr>
          <a:xfrm>
            <a:off x="6474371" y="4190463"/>
            <a:ext cx="2377397" cy="1862403"/>
          </a:xfrm>
          <a:prstGeom prst="rect">
            <a:avLst/>
          </a:prstGeom>
        </p:spPr>
      </p:pic>
      <p:pic>
        <p:nvPicPr>
          <p:cNvPr id="8" name="Picture 7">
            <a:extLst>
              <a:ext uri="{FF2B5EF4-FFF2-40B4-BE49-F238E27FC236}">
                <a16:creationId xmlns:a16="http://schemas.microsoft.com/office/drawing/2014/main" id="{222D559D-8B58-7906-5E0D-102A5FE8DD74}"/>
              </a:ext>
            </a:extLst>
          </p:cNvPr>
          <p:cNvPicPr>
            <a:picLocks noChangeAspect="1"/>
          </p:cNvPicPr>
          <p:nvPr/>
        </p:nvPicPr>
        <p:blipFill>
          <a:blip r:embed="rId3"/>
          <a:stretch>
            <a:fillRect/>
          </a:stretch>
        </p:blipFill>
        <p:spPr>
          <a:xfrm>
            <a:off x="6474372" y="2336165"/>
            <a:ext cx="2257412" cy="1718329"/>
          </a:xfrm>
          <a:prstGeom prst="rect">
            <a:avLst/>
          </a:prstGeom>
        </p:spPr>
      </p:pic>
    </p:spTree>
    <p:extLst>
      <p:ext uri="{BB962C8B-B14F-4D97-AF65-F5344CB8AC3E}">
        <p14:creationId xmlns:p14="http://schemas.microsoft.com/office/powerpoint/2010/main" val="25157827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153B0-6CCC-7C91-638F-704BFECCEB1C}"/>
              </a:ext>
            </a:extLst>
          </p:cNvPr>
          <p:cNvSpPr>
            <a:spLocks noGrp="1"/>
          </p:cNvSpPr>
          <p:nvPr>
            <p:ph type="title"/>
          </p:nvPr>
        </p:nvSpPr>
        <p:spPr/>
        <p:txBody>
          <a:bodyPr/>
          <a:lstStyle/>
          <a:p>
            <a:pPr algn="ctr"/>
            <a:r>
              <a:rPr lang="en-US" b="1" dirty="0"/>
              <a:t>INTERPRETATION</a:t>
            </a:r>
          </a:p>
        </p:txBody>
      </p:sp>
      <p:sp>
        <p:nvSpPr>
          <p:cNvPr id="3" name="Content Placeholder 2">
            <a:extLst>
              <a:ext uri="{FF2B5EF4-FFF2-40B4-BE49-F238E27FC236}">
                <a16:creationId xmlns:a16="http://schemas.microsoft.com/office/drawing/2014/main" id="{64513B25-19C9-1915-7DBD-CD60ECA6CF84}"/>
              </a:ext>
            </a:extLst>
          </p:cNvPr>
          <p:cNvSpPr>
            <a:spLocks noGrp="1"/>
          </p:cNvSpPr>
          <p:nvPr>
            <p:ph idx="1"/>
          </p:nvPr>
        </p:nvSpPr>
        <p:spPr/>
        <p:txBody>
          <a:bodyPr>
            <a:normAutofit fontScale="92500" lnSpcReduction="20000"/>
          </a:bodyPr>
          <a:lstStyle/>
          <a:p>
            <a:pPr marL="0" indent="0">
              <a:buNone/>
            </a:pPr>
            <a:r>
              <a:rPr lang="en-US" sz="1600" dirty="0"/>
              <a:t>Note: Not all participants completed all stories and the sequence was not all linear.</a:t>
            </a:r>
          </a:p>
          <a:p>
            <a:pPr marL="0" indent="0">
              <a:buNone/>
            </a:pPr>
            <a:endParaRPr lang="en-US" dirty="0"/>
          </a:p>
          <a:p>
            <a:pPr marL="0" indent="0">
              <a:buNone/>
            </a:pPr>
            <a:r>
              <a:rPr lang="en-US" dirty="0"/>
              <a:t>As </a:t>
            </a:r>
            <a:r>
              <a:rPr lang="en-US" b="1" dirty="0"/>
              <a:t>within-participant variation </a:t>
            </a:r>
            <a:r>
              <a:rPr lang="en-US" dirty="0"/>
              <a:t>in </a:t>
            </a:r>
            <a:r>
              <a:rPr lang="en-US" b="1" dirty="0"/>
              <a:t>metacognitive depth was observed across task stages</a:t>
            </a:r>
          </a:p>
          <a:p>
            <a:pPr marL="0" indent="0">
              <a:buNone/>
            </a:pPr>
            <a:r>
              <a:rPr lang="en-US" dirty="0"/>
              <a:t>This self-report decline wasn’t interpreted as failure.</a:t>
            </a:r>
          </a:p>
          <a:p>
            <a:pPr algn="ctr"/>
            <a:r>
              <a:rPr lang="en-US" b="1" dirty="0"/>
              <a:t>Conclusion: Category error</a:t>
            </a:r>
            <a:r>
              <a:rPr lang="en-US" dirty="0"/>
              <a:t> - metacognition under uncertainty is NOT a trait.</a:t>
            </a:r>
          </a:p>
          <a:p>
            <a:pPr marL="0" indent="0">
              <a:buNone/>
            </a:pPr>
            <a:r>
              <a:rPr lang="en-US" dirty="0"/>
              <a:t>Analysis, therefore, turned to the story responses themselves.</a:t>
            </a:r>
          </a:p>
          <a:p>
            <a:endParaRPr lang="en-US" dirty="0"/>
          </a:p>
          <a:p>
            <a:pPr marL="0" indent="0">
              <a:buNone/>
            </a:pPr>
            <a:r>
              <a:rPr lang="en-US" dirty="0"/>
              <a:t>The epistemic process emerged due to following logic:</a:t>
            </a:r>
          </a:p>
          <a:p>
            <a:pPr marL="566928" lvl="3" indent="0">
              <a:buNone/>
            </a:pPr>
            <a:r>
              <a:rPr lang="en-US" sz="1800" dirty="0"/>
              <a:t>Task-sensitivity implies process</a:t>
            </a:r>
            <a:br>
              <a:rPr lang="en-US" sz="1800" dirty="0"/>
            </a:br>
            <a:r>
              <a:rPr lang="en-US" sz="1800" dirty="0" err="1"/>
              <a:t>Process</a:t>
            </a:r>
            <a:r>
              <a:rPr lang="en-US" sz="1800" dirty="0"/>
              <a:t> implies regulation</a:t>
            </a:r>
            <a:br>
              <a:rPr lang="en-US" sz="1800" dirty="0"/>
            </a:br>
            <a:r>
              <a:rPr lang="en-US" sz="1800" dirty="0" err="1"/>
              <a:t>Regulation</a:t>
            </a:r>
            <a:r>
              <a:rPr lang="en-US" sz="1800" dirty="0"/>
              <a:t> precedes propositions</a:t>
            </a:r>
            <a:br>
              <a:rPr lang="en-US" sz="1800" dirty="0"/>
            </a:br>
            <a:r>
              <a:rPr lang="en-US" sz="1800" dirty="0"/>
              <a:t>Therefore analysis must move upstream</a:t>
            </a:r>
          </a:p>
          <a:p>
            <a:endParaRPr lang="en-US" dirty="0"/>
          </a:p>
          <a:p>
            <a:endParaRPr lang="en-US" dirty="0"/>
          </a:p>
        </p:txBody>
      </p:sp>
    </p:spTree>
    <p:extLst>
      <p:ext uri="{BB962C8B-B14F-4D97-AF65-F5344CB8AC3E}">
        <p14:creationId xmlns:p14="http://schemas.microsoft.com/office/powerpoint/2010/main" val="28173822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130E9B-BF64-D959-4D6D-325D77A5915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79247C8-889D-9643-C555-D49560CA3E46}"/>
              </a:ext>
            </a:extLst>
          </p:cNvPr>
          <p:cNvSpPr>
            <a:spLocks noGrp="1"/>
          </p:cNvSpPr>
          <p:nvPr>
            <p:ph type="title"/>
          </p:nvPr>
        </p:nvSpPr>
        <p:spPr/>
        <p:txBody>
          <a:bodyPr/>
          <a:lstStyle/>
          <a:p>
            <a:pPr algn="ctr"/>
            <a:r>
              <a:rPr lang="en-US" b="1" dirty="0"/>
              <a:t>MINIMAL EPISTEMIC PROCESS</a:t>
            </a:r>
            <a:br>
              <a:rPr lang="en-US" b="1" dirty="0"/>
            </a:br>
            <a:endParaRPr lang="en-US" dirty="0"/>
          </a:p>
        </p:txBody>
      </p:sp>
      <p:sp>
        <p:nvSpPr>
          <p:cNvPr id="3" name="Content Placeholder 2">
            <a:extLst>
              <a:ext uri="{FF2B5EF4-FFF2-40B4-BE49-F238E27FC236}">
                <a16:creationId xmlns:a16="http://schemas.microsoft.com/office/drawing/2014/main" id="{B12C54C8-3984-FA76-7B3D-2F19606A9BE3}"/>
              </a:ext>
            </a:extLst>
          </p:cNvPr>
          <p:cNvSpPr>
            <a:spLocks noGrp="1"/>
          </p:cNvSpPr>
          <p:nvPr>
            <p:ph idx="1"/>
          </p:nvPr>
        </p:nvSpPr>
        <p:spPr/>
        <p:txBody>
          <a:bodyPr>
            <a:normAutofit fontScale="77500" lnSpcReduction="20000"/>
          </a:bodyPr>
          <a:lstStyle/>
          <a:p>
            <a:pPr marL="0" indent="0">
              <a:buNone/>
            </a:pPr>
            <a:r>
              <a:rPr lang="en-US" b="1" dirty="0"/>
              <a:t>To </a:t>
            </a:r>
            <a:r>
              <a:rPr lang="en-US" b="1" dirty="0" err="1"/>
              <a:t>analyse</a:t>
            </a:r>
            <a:r>
              <a:rPr lang="en-US" b="1" dirty="0"/>
              <a:t> how epistemic commitment is regulated in action, the following minimal epistemic process was constructed:</a:t>
            </a:r>
          </a:p>
          <a:p>
            <a:pPr marL="0" indent="0">
              <a:buNone/>
            </a:pPr>
            <a:endParaRPr lang="en-US" b="1" dirty="0"/>
          </a:p>
          <a:p>
            <a:r>
              <a:rPr lang="en-US" b="1" dirty="0"/>
              <a:t>OPEN</a:t>
            </a:r>
            <a:r>
              <a:rPr lang="en-US" dirty="0"/>
              <a:t> </a:t>
            </a:r>
            <a:r>
              <a:rPr lang="en-US" i="1" dirty="0"/>
              <a:t>(multiple candidates are available; priors act as lenses that weight relevance without eliminating alternatives) 	</a:t>
            </a:r>
            <a:r>
              <a:rPr lang="en-US" sz="2000" dirty="0"/>
              <a:t>(Friston, 2010; Varela, Thompson and Rosch, 1991; Cisek and </a:t>
            </a:r>
            <a:r>
              <a:rPr lang="en-US" sz="2000" dirty="0" err="1"/>
              <a:t>Kalaska</a:t>
            </a:r>
            <a:r>
              <a:rPr lang="en-US" sz="2000" dirty="0"/>
              <a:t>, 2010)</a:t>
            </a:r>
          </a:p>
          <a:p>
            <a:r>
              <a:rPr lang="en-US" b="1" dirty="0"/>
              <a:t>BIAS</a:t>
            </a:r>
            <a:r>
              <a:rPr lang="en-US" dirty="0"/>
              <a:t> </a:t>
            </a:r>
            <a:r>
              <a:rPr lang="en-US" i="1" dirty="0"/>
              <a:t>(one candidate becomes more salient as priors narrow the field, while other candidates remain active)			</a:t>
            </a:r>
            <a:r>
              <a:rPr lang="en-US" sz="2000" dirty="0"/>
              <a:t>(Friston, 2010; Clark, 2016; </a:t>
            </a:r>
            <a:r>
              <a:rPr lang="en-US" sz="2000" dirty="0" err="1"/>
              <a:t>Vervaeke</a:t>
            </a:r>
            <a:r>
              <a:rPr lang="en-US" sz="2000" dirty="0"/>
              <a:t>, Lillicrap and Richards, 2017)</a:t>
            </a:r>
          </a:p>
          <a:p>
            <a:r>
              <a:rPr lang="en-US" b="1" dirty="0"/>
              <a:t>COMMIT</a:t>
            </a:r>
            <a:r>
              <a:rPr lang="en-US" dirty="0"/>
              <a:t> </a:t>
            </a:r>
            <a:r>
              <a:rPr lang="en-US" i="1" dirty="0"/>
              <a:t>(a candidate is selected for action or assertion; alternatives are temporarily backgrounded, not erased)	</a:t>
            </a:r>
            <a:r>
              <a:rPr lang="nl-NL" sz="2000" dirty="0"/>
              <a:t>(Cisek and Kalaska, 2010; Clark, 2016; van Rooij et al., 2019)</a:t>
            </a:r>
            <a:endParaRPr lang="en-US" sz="2000" dirty="0"/>
          </a:p>
          <a:p>
            <a:r>
              <a:rPr lang="en-US" b="1" dirty="0"/>
              <a:t>REOPEN</a:t>
            </a:r>
            <a:r>
              <a:rPr lang="en-US" dirty="0"/>
              <a:t> </a:t>
            </a:r>
            <a:r>
              <a:rPr lang="en-US" i="1" dirty="0"/>
              <a:t>(new information triggers revision; priors are updated, reshaping the salience landscape for the next cycle) 		</a:t>
            </a:r>
            <a:r>
              <a:rPr lang="en-US" sz="2000" dirty="0"/>
              <a:t>(Friston et al., 2014; Leopold and Logothetis, 1999; Schwartz, Bransford and Sears, 2005)</a:t>
            </a:r>
          </a:p>
          <a:p>
            <a:pPr marL="0" indent="0">
              <a:buNone/>
            </a:pPr>
            <a:endParaRPr lang="en-US" dirty="0"/>
          </a:p>
          <a:p>
            <a:pPr marL="0" lvl="0" indent="0">
              <a:buNone/>
            </a:pPr>
            <a:r>
              <a:rPr lang="en-US" dirty="0"/>
              <a:t>Not a psychological model.</a:t>
            </a:r>
          </a:p>
          <a:p>
            <a:pPr marL="0" lvl="0" indent="0">
              <a:buNone/>
            </a:pPr>
            <a:r>
              <a:rPr lang="en-US" dirty="0"/>
              <a:t>Analytic scaffold for locating epistemic progress</a:t>
            </a:r>
          </a:p>
          <a:p>
            <a:endParaRPr lang="en-US" dirty="0"/>
          </a:p>
          <a:p>
            <a:endParaRPr lang="en-US" dirty="0"/>
          </a:p>
          <a:p>
            <a:endParaRPr lang="en-US" dirty="0"/>
          </a:p>
        </p:txBody>
      </p:sp>
    </p:spTree>
    <p:extLst>
      <p:ext uri="{BB962C8B-B14F-4D97-AF65-F5344CB8AC3E}">
        <p14:creationId xmlns:p14="http://schemas.microsoft.com/office/powerpoint/2010/main" val="28806294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04B01-3EFB-7580-A510-6784B6CAE285}"/>
              </a:ext>
            </a:extLst>
          </p:cNvPr>
          <p:cNvSpPr>
            <a:spLocks noGrp="1"/>
          </p:cNvSpPr>
          <p:nvPr>
            <p:ph type="title"/>
          </p:nvPr>
        </p:nvSpPr>
        <p:spPr/>
        <p:txBody>
          <a:bodyPr/>
          <a:lstStyle/>
          <a:p>
            <a:pPr algn="ctr"/>
            <a:r>
              <a:rPr lang="en-US" b="1" dirty="0"/>
              <a:t>VOICE DEFINITION</a:t>
            </a:r>
          </a:p>
        </p:txBody>
      </p:sp>
      <p:sp>
        <p:nvSpPr>
          <p:cNvPr id="3" name="Content Placeholder 2">
            <a:extLst>
              <a:ext uri="{FF2B5EF4-FFF2-40B4-BE49-F238E27FC236}">
                <a16:creationId xmlns:a16="http://schemas.microsoft.com/office/drawing/2014/main" id="{BF476535-0650-EB3D-C939-CC5F98659AA4}"/>
              </a:ext>
            </a:extLst>
          </p:cNvPr>
          <p:cNvSpPr>
            <a:spLocks noGrp="1"/>
          </p:cNvSpPr>
          <p:nvPr>
            <p:ph idx="1"/>
          </p:nvPr>
        </p:nvSpPr>
        <p:spPr/>
        <p:txBody>
          <a:bodyPr>
            <a:normAutofit/>
          </a:bodyPr>
          <a:lstStyle/>
          <a:p>
            <a:pPr marL="0" indent="0">
              <a:buNone/>
            </a:pPr>
            <a:endParaRPr lang="en-US" dirty="0"/>
          </a:p>
          <a:p>
            <a:pPr marL="0" indent="0">
              <a:buNone/>
            </a:pPr>
            <a:r>
              <a:rPr lang="en-US" dirty="0"/>
              <a:t>Voice is treated here as the embodied regulation of epistemic commitment over time, enacted through prosodic modulation of timing, pacing, hesitation, and settling, in attunement to unfolding situational constraints prior to propositional </a:t>
            </a:r>
            <a:r>
              <a:rPr lang="en-US" dirty="0" err="1"/>
              <a:t>stabilisation</a:t>
            </a:r>
            <a:r>
              <a:rPr lang="en-US" dirty="0"/>
              <a:t>.</a:t>
            </a:r>
          </a:p>
          <a:p>
            <a:pPr marL="0" indent="0" algn="ctr">
              <a:buNone/>
            </a:pPr>
            <a:r>
              <a:rPr lang="el-GR" dirty="0"/>
              <a:t>λόγος (</a:t>
            </a:r>
            <a:r>
              <a:rPr lang="en-US" dirty="0"/>
              <a:t>logos)</a:t>
            </a:r>
          </a:p>
          <a:p>
            <a:pPr marL="0" indent="0">
              <a:buNone/>
            </a:pPr>
            <a:r>
              <a:rPr lang="en-US" dirty="0"/>
              <a:t>Heraclitus’s </a:t>
            </a:r>
            <a:r>
              <a:rPr lang="en-US" b="1" dirty="0" err="1"/>
              <a:t>λόγος</a:t>
            </a:r>
            <a:r>
              <a:rPr lang="en-US" b="1" dirty="0"/>
              <a:t> (logos)</a:t>
            </a:r>
            <a:r>
              <a:rPr lang="en-US" dirty="0"/>
              <a:t> is </a:t>
            </a:r>
            <a:r>
              <a:rPr lang="en-US" b="1" dirty="0"/>
              <a:t>processual and enacted</a:t>
            </a:r>
            <a:r>
              <a:rPr lang="en-US" dirty="0"/>
              <a:t>—an ordering you attune to.</a:t>
            </a:r>
          </a:p>
          <a:p>
            <a:pPr marL="0" indent="0">
              <a:buNone/>
            </a:pPr>
            <a:endParaRPr lang="en-US" dirty="0"/>
          </a:p>
          <a:p>
            <a:pPr marL="0" indent="0">
              <a:buNone/>
            </a:pPr>
            <a:r>
              <a:rPr lang="en-US" dirty="0"/>
              <a:t>Findings empirically support a temporally structured and attuned process of epistemic regulation, for which VP provides an explicit and trainable domain within agent–arena dynamics.</a:t>
            </a:r>
          </a:p>
        </p:txBody>
      </p:sp>
    </p:spTree>
    <p:extLst>
      <p:ext uri="{BB962C8B-B14F-4D97-AF65-F5344CB8AC3E}">
        <p14:creationId xmlns:p14="http://schemas.microsoft.com/office/powerpoint/2010/main" val="7219932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DB5A6-7070-B714-0D76-5702BFE22955}"/>
              </a:ext>
            </a:extLst>
          </p:cNvPr>
          <p:cNvSpPr>
            <a:spLocks noGrp="1"/>
          </p:cNvSpPr>
          <p:nvPr>
            <p:ph type="title"/>
          </p:nvPr>
        </p:nvSpPr>
        <p:spPr>
          <a:xfrm>
            <a:off x="1097280" y="286604"/>
            <a:ext cx="10058400" cy="1221686"/>
          </a:xfrm>
        </p:spPr>
        <p:txBody>
          <a:bodyPr>
            <a:normAutofit fontScale="90000"/>
          </a:bodyPr>
          <a:lstStyle/>
          <a:p>
            <a:pPr algn="ctr"/>
            <a:br>
              <a:rPr lang="en-US" b="1" dirty="0"/>
            </a:br>
            <a:br>
              <a:rPr lang="en-US" b="1" dirty="0"/>
            </a:br>
            <a:r>
              <a:rPr lang="en-US" b="1" dirty="0"/>
              <a:t>QUANTITATIVE ANALYSIS &amp; EMPIRICAL PATTERN</a:t>
            </a:r>
            <a:endParaRPr lang="en-US" dirty="0"/>
          </a:p>
        </p:txBody>
      </p:sp>
      <p:sp>
        <p:nvSpPr>
          <p:cNvPr id="3" name="Content Placeholder 2">
            <a:extLst>
              <a:ext uri="{FF2B5EF4-FFF2-40B4-BE49-F238E27FC236}">
                <a16:creationId xmlns:a16="http://schemas.microsoft.com/office/drawing/2014/main" id="{782643D7-586E-A6AC-F0BD-DF4D3F7F6973}"/>
              </a:ext>
            </a:extLst>
          </p:cNvPr>
          <p:cNvSpPr>
            <a:spLocks noGrp="1"/>
          </p:cNvSpPr>
          <p:nvPr>
            <p:ph idx="1"/>
          </p:nvPr>
        </p:nvSpPr>
        <p:spPr/>
        <p:txBody>
          <a:bodyPr>
            <a:normAutofit/>
          </a:bodyPr>
          <a:lstStyle/>
          <a:p>
            <a:r>
              <a:rPr lang="en-US" sz="1400" b="1" dirty="0"/>
              <a:t>Responses cluster by task, not by participant, indicating structured epistemic regulation.</a:t>
            </a:r>
          </a:p>
          <a:p>
            <a:r>
              <a:rPr lang="en-US" sz="1400" b="1" dirty="0"/>
              <a:t>Patterns instantiate an ordered process: OPEN → BIAS → COMMIT → REOPEN (optional). ChatGPT-5.2 Calculation</a:t>
            </a:r>
            <a:endParaRPr lang="en-US" sz="1800" b="1" dirty="0"/>
          </a:p>
          <a:p>
            <a:pPr marL="457200" lvl="1" indent="0">
              <a:buNone/>
            </a:pPr>
            <a:r>
              <a:rPr lang="en-US" sz="1500" dirty="0"/>
              <a:t>Q1–3 → early commitment	Q4–6 → delayed or premature collapse	Q7 → reopening appears</a:t>
            </a:r>
          </a:p>
          <a:p>
            <a:endParaRPr lang="en-US" dirty="0"/>
          </a:p>
          <a:p>
            <a:endParaRPr lang="en-US" dirty="0"/>
          </a:p>
          <a:p>
            <a:endParaRPr lang="en-US" dirty="0"/>
          </a:p>
          <a:p>
            <a:endParaRPr lang="en-US" dirty="0"/>
          </a:p>
        </p:txBody>
      </p:sp>
      <p:graphicFrame>
        <p:nvGraphicFramePr>
          <p:cNvPr id="4" name="Table 3">
            <a:extLst>
              <a:ext uri="{FF2B5EF4-FFF2-40B4-BE49-F238E27FC236}">
                <a16:creationId xmlns:a16="http://schemas.microsoft.com/office/drawing/2014/main" id="{F4086F17-78F2-933D-57AC-34F0057F5252}"/>
              </a:ext>
            </a:extLst>
          </p:cNvPr>
          <p:cNvGraphicFramePr>
            <a:graphicFrameLocks noGrp="1"/>
          </p:cNvGraphicFramePr>
          <p:nvPr>
            <p:extLst>
              <p:ext uri="{D42A27DB-BD31-4B8C-83A1-F6EECF244321}">
                <p14:modId xmlns:p14="http://schemas.microsoft.com/office/powerpoint/2010/main" val="2514688731"/>
              </p:ext>
            </p:extLst>
          </p:nvPr>
        </p:nvGraphicFramePr>
        <p:xfrm>
          <a:off x="2048436" y="2813629"/>
          <a:ext cx="7070102" cy="3229332"/>
        </p:xfrm>
        <a:graphic>
          <a:graphicData uri="http://schemas.openxmlformats.org/drawingml/2006/table">
            <a:tbl>
              <a:tblPr firstRow="1" firstCol="1" bandRow="1">
                <a:tableStyleId>{5C22544A-7EE6-4342-B048-85BDC9FD1C3A}</a:tableStyleId>
              </a:tblPr>
              <a:tblGrid>
                <a:gridCol w="2356701">
                  <a:extLst>
                    <a:ext uri="{9D8B030D-6E8A-4147-A177-3AD203B41FA5}">
                      <a16:colId xmlns:a16="http://schemas.microsoft.com/office/drawing/2014/main" val="1658579333"/>
                    </a:ext>
                  </a:extLst>
                </a:gridCol>
                <a:gridCol w="808336">
                  <a:extLst>
                    <a:ext uri="{9D8B030D-6E8A-4147-A177-3AD203B41FA5}">
                      <a16:colId xmlns:a16="http://schemas.microsoft.com/office/drawing/2014/main" val="3412725919"/>
                    </a:ext>
                  </a:extLst>
                </a:gridCol>
                <a:gridCol w="740027">
                  <a:extLst>
                    <a:ext uri="{9D8B030D-6E8A-4147-A177-3AD203B41FA5}">
                      <a16:colId xmlns:a16="http://schemas.microsoft.com/office/drawing/2014/main" val="1246191838"/>
                    </a:ext>
                  </a:extLst>
                </a:gridCol>
                <a:gridCol w="1047422">
                  <a:extLst>
                    <a:ext uri="{9D8B030D-6E8A-4147-A177-3AD203B41FA5}">
                      <a16:colId xmlns:a16="http://schemas.microsoft.com/office/drawing/2014/main" val="3513099066"/>
                    </a:ext>
                  </a:extLst>
                </a:gridCol>
                <a:gridCol w="990498">
                  <a:extLst>
                    <a:ext uri="{9D8B030D-6E8A-4147-A177-3AD203B41FA5}">
                      <a16:colId xmlns:a16="http://schemas.microsoft.com/office/drawing/2014/main" val="2617030130"/>
                    </a:ext>
                  </a:extLst>
                </a:gridCol>
                <a:gridCol w="1127118">
                  <a:extLst>
                    <a:ext uri="{9D8B030D-6E8A-4147-A177-3AD203B41FA5}">
                      <a16:colId xmlns:a16="http://schemas.microsoft.com/office/drawing/2014/main" val="3149642355"/>
                    </a:ext>
                  </a:extLst>
                </a:gridCol>
              </a:tblGrid>
              <a:tr h="543696">
                <a:tc>
                  <a:txBody>
                    <a:bodyPr/>
                    <a:lstStyle/>
                    <a:p>
                      <a:pPr marL="0" marR="0">
                        <a:lnSpc>
                          <a:spcPct val="115000"/>
                        </a:lnSpc>
                        <a:spcAft>
                          <a:spcPts val="800"/>
                        </a:spcAft>
                        <a:buNone/>
                      </a:pPr>
                      <a:r>
                        <a:rPr lang="en-US" sz="1100" kern="100" dirty="0">
                          <a:effectLst/>
                        </a:rPr>
                        <a:t>Epistemic Task Function (DEBRIEF stage)</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0" marR="0">
                        <a:lnSpc>
                          <a:spcPct val="115000"/>
                        </a:lnSpc>
                        <a:spcAft>
                          <a:spcPts val="800"/>
                        </a:spcAft>
                        <a:buNone/>
                      </a:pPr>
                      <a:r>
                        <a:rPr lang="en-US" sz="1100" kern="100" dirty="0">
                          <a:effectLst/>
                        </a:rPr>
                        <a:t>OPEN n (%) </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0" marR="0">
                        <a:lnSpc>
                          <a:spcPct val="115000"/>
                        </a:lnSpc>
                        <a:spcAft>
                          <a:spcPts val="800"/>
                        </a:spcAft>
                        <a:buNone/>
                      </a:pPr>
                      <a:r>
                        <a:rPr lang="en-US" sz="1100" kern="100" dirty="0">
                          <a:effectLst/>
                        </a:rPr>
                        <a:t>BIAS n (%) </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0" marR="0">
                        <a:lnSpc>
                          <a:spcPct val="115000"/>
                        </a:lnSpc>
                        <a:spcAft>
                          <a:spcPts val="800"/>
                        </a:spcAft>
                        <a:buNone/>
                      </a:pPr>
                      <a:r>
                        <a:rPr lang="en-US" sz="1100" kern="100" dirty="0">
                          <a:effectLst/>
                        </a:rPr>
                        <a:t>COMMIT n (%) </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0" marR="0">
                        <a:lnSpc>
                          <a:spcPct val="115000"/>
                        </a:lnSpc>
                        <a:spcAft>
                          <a:spcPts val="800"/>
                        </a:spcAft>
                        <a:buNone/>
                      </a:pPr>
                      <a:r>
                        <a:rPr lang="en-US" sz="1100" kern="100" dirty="0">
                          <a:effectLst/>
                        </a:rPr>
                        <a:t>REOPEN n (%) </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0" marR="0">
                        <a:lnSpc>
                          <a:spcPct val="115000"/>
                        </a:lnSpc>
                        <a:spcAft>
                          <a:spcPts val="800"/>
                        </a:spcAft>
                        <a:buNone/>
                      </a:pPr>
                      <a:r>
                        <a:rPr lang="en-US" sz="1100" kern="100" dirty="0">
                          <a:effectLst/>
                        </a:rPr>
                        <a:t>Total responses </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2265712381"/>
                  </a:ext>
                </a:extLst>
              </a:tr>
              <a:tr h="263637">
                <a:tc>
                  <a:txBody>
                    <a:bodyPr/>
                    <a:lstStyle/>
                    <a:p>
                      <a:pPr marL="0" marR="0">
                        <a:lnSpc>
                          <a:spcPct val="115000"/>
                        </a:lnSpc>
                        <a:spcAft>
                          <a:spcPts val="800"/>
                        </a:spcAft>
                        <a:buNone/>
                      </a:pPr>
                      <a:r>
                        <a:rPr lang="en-US" sz="1100" kern="100" dirty="0">
                          <a:effectLst/>
                        </a:rPr>
                        <a:t>Q1 – Problem recognition </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0" marR="0">
                        <a:lnSpc>
                          <a:spcPct val="115000"/>
                        </a:lnSpc>
                        <a:spcAft>
                          <a:spcPts val="800"/>
                        </a:spcAft>
                        <a:buNone/>
                      </a:pPr>
                      <a:r>
                        <a:rPr lang="en-US" sz="1100" kern="100">
                          <a:effectLst/>
                        </a:rPr>
                        <a:t>6 (4%) </a:t>
                      </a:r>
                      <a:endParaRPr lang="en-US"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0" marR="0">
                        <a:lnSpc>
                          <a:spcPct val="115000"/>
                        </a:lnSpc>
                        <a:spcAft>
                          <a:spcPts val="800"/>
                        </a:spcAft>
                        <a:buNone/>
                      </a:pPr>
                      <a:r>
                        <a:rPr lang="en-US" sz="1100" kern="100">
                          <a:effectLst/>
                        </a:rPr>
                        <a:t>28 (19%) </a:t>
                      </a:r>
                      <a:endParaRPr lang="en-US"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0" marR="0">
                        <a:lnSpc>
                          <a:spcPct val="115000"/>
                        </a:lnSpc>
                        <a:spcAft>
                          <a:spcPts val="800"/>
                        </a:spcAft>
                        <a:buNone/>
                      </a:pPr>
                      <a:r>
                        <a:rPr lang="en-US" sz="1100" kern="100" dirty="0">
                          <a:effectLst/>
                        </a:rPr>
                        <a:t>114 (77%) </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0" marR="0">
                        <a:lnSpc>
                          <a:spcPct val="115000"/>
                        </a:lnSpc>
                        <a:spcAft>
                          <a:spcPts val="800"/>
                        </a:spcAft>
                        <a:buNone/>
                      </a:pPr>
                      <a:r>
                        <a:rPr lang="en-US" sz="1100" kern="100">
                          <a:effectLst/>
                        </a:rPr>
                        <a:t>0 (0%) </a:t>
                      </a:r>
                      <a:endParaRPr lang="en-US"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0" marR="0">
                        <a:lnSpc>
                          <a:spcPct val="115000"/>
                        </a:lnSpc>
                        <a:spcAft>
                          <a:spcPts val="800"/>
                        </a:spcAft>
                        <a:buNone/>
                      </a:pPr>
                      <a:r>
                        <a:rPr lang="en-US" sz="1100" kern="100" dirty="0">
                          <a:effectLst/>
                        </a:rPr>
                        <a:t>148 </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543011852"/>
                  </a:ext>
                </a:extLst>
              </a:tr>
              <a:tr h="263637">
                <a:tc>
                  <a:txBody>
                    <a:bodyPr/>
                    <a:lstStyle/>
                    <a:p>
                      <a:pPr marL="0" marR="0">
                        <a:lnSpc>
                          <a:spcPct val="115000"/>
                        </a:lnSpc>
                        <a:spcAft>
                          <a:spcPts val="800"/>
                        </a:spcAft>
                        <a:buNone/>
                      </a:pPr>
                      <a:r>
                        <a:rPr lang="en-US" sz="1100" kern="100" dirty="0">
                          <a:effectLst/>
                        </a:rPr>
                        <a:t>Q2 – What helps / hinders </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0" marR="0">
                        <a:lnSpc>
                          <a:spcPct val="115000"/>
                        </a:lnSpc>
                        <a:spcAft>
                          <a:spcPts val="800"/>
                        </a:spcAft>
                        <a:buNone/>
                      </a:pPr>
                      <a:r>
                        <a:rPr lang="en-US" sz="1100" kern="100" dirty="0">
                          <a:effectLst/>
                        </a:rPr>
                        <a:t>8 (6%) </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0" marR="0">
                        <a:lnSpc>
                          <a:spcPct val="115000"/>
                        </a:lnSpc>
                        <a:spcAft>
                          <a:spcPts val="800"/>
                        </a:spcAft>
                        <a:buNone/>
                      </a:pPr>
                      <a:r>
                        <a:rPr lang="en-US" sz="1100" kern="100">
                          <a:effectLst/>
                        </a:rPr>
                        <a:t>34 (24%) </a:t>
                      </a:r>
                      <a:endParaRPr lang="en-US"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0" marR="0">
                        <a:lnSpc>
                          <a:spcPct val="115000"/>
                        </a:lnSpc>
                        <a:spcAft>
                          <a:spcPts val="800"/>
                        </a:spcAft>
                        <a:buNone/>
                      </a:pPr>
                      <a:r>
                        <a:rPr lang="en-US" sz="1100" kern="100" dirty="0">
                          <a:effectLst/>
                        </a:rPr>
                        <a:t>102 (71%) </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0" marR="0">
                        <a:lnSpc>
                          <a:spcPct val="115000"/>
                        </a:lnSpc>
                        <a:spcAft>
                          <a:spcPts val="800"/>
                        </a:spcAft>
                        <a:buNone/>
                      </a:pPr>
                      <a:r>
                        <a:rPr lang="en-US" sz="1100" kern="100">
                          <a:effectLst/>
                        </a:rPr>
                        <a:t>0 (0%) </a:t>
                      </a:r>
                      <a:endParaRPr lang="en-US"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0" marR="0">
                        <a:lnSpc>
                          <a:spcPct val="115000"/>
                        </a:lnSpc>
                        <a:spcAft>
                          <a:spcPts val="800"/>
                        </a:spcAft>
                        <a:buNone/>
                      </a:pPr>
                      <a:r>
                        <a:rPr lang="en-US" sz="1100" kern="100" dirty="0">
                          <a:effectLst/>
                        </a:rPr>
                        <a:t>144 </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912785334"/>
                  </a:ext>
                </a:extLst>
              </a:tr>
              <a:tr h="543696">
                <a:tc>
                  <a:txBody>
                    <a:bodyPr/>
                    <a:lstStyle/>
                    <a:p>
                      <a:pPr marL="0" marR="0">
                        <a:lnSpc>
                          <a:spcPct val="115000"/>
                        </a:lnSpc>
                        <a:spcAft>
                          <a:spcPts val="800"/>
                        </a:spcAft>
                        <a:buNone/>
                      </a:pPr>
                      <a:r>
                        <a:rPr lang="en-US" sz="1100" kern="100" dirty="0">
                          <a:effectLst/>
                        </a:rPr>
                        <a:t>Q3 – Causal / affective explanation </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0" marR="0">
                        <a:lnSpc>
                          <a:spcPct val="115000"/>
                        </a:lnSpc>
                        <a:spcAft>
                          <a:spcPts val="800"/>
                        </a:spcAft>
                        <a:buNone/>
                      </a:pPr>
                      <a:r>
                        <a:rPr lang="en-US" sz="1100" kern="100" dirty="0">
                          <a:effectLst/>
                        </a:rPr>
                        <a:t>5 (4%) </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0" marR="0">
                        <a:lnSpc>
                          <a:spcPct val="115000"/>
                        </a:lnSpc>
                        <a:spcAft>
                          <a:spcPts val="800"/>
                        </a:spcAft>
                        <a:buNone/>
                      </a:pPr>
                      <a:r>
                        <a:rPr lang="en-US" sz="1100" kern="100">
                          <a:effectLst/>
                        </a:rPr>
                        <a:t>31 (23%) </a:t>
                      </a:r>
                      <a:endParaRPr lang="en-US"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0" marR="0">
                        <a:lnSpc>
                          <a:spcPct val="115000"/>
                        </a:lnSpc>
                        <a:spcAft>
                          <a:spcPts val="800"/>
                        </a:spcAft>
                        <a:buNone/>
                      </a:pPr>
                      <a:r>
                        <a:rPr lang="en-US" sz="1100" kern="100" dirty="0">
                          <a:effectLst/>
                        </a:rPr>
                        <a:t>101 (74%) </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0" marR="0">
                        <a:lnSpc>
                          <a:spcPct val="115000"/>
                        </a:lnSpc>
                        <a:spcAft>
                          <a:spcPts val="800"/>
                        </a:spcAft>
                        <a:buNone/>
                      </a:pPr>
                      <a:r>
                        <a:rPr lang="en-US" sz="1100" kern="100">
                          <a:effectLst/>
                        </a:rPr>
                        <a:t>0 (0%) </a:t>
                      </a:r>
                      <a:endParaRPr lang="en-US"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0" marR="0">
                        <a:lnSpc>
                          <a:spcPct val="115000"/>
                        </a:lnSpc>
                        <a:spcAft>
                          <a:spcPts val="800"/>
                        </a:spcAft>
                        <a:buNone/>
                      </a:pPr>
                      <a:r>
                        <a:rPr lang="en-US" sz="1100" kern="100" dirty="0">
                          <a:effectLst/>
                        </a:rPr>
                        <a:t>137 </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3333758068"/>
                  </a:ext>
                </a:extLst>
              </a:tr>
              <a:tr h="543696">
                <a:tc>
                  <a:txBody>
                    <a:bodyPr/>
                    <a:lstStyle/>
                    <a:p>
                      <a:pPr marL="0" marR="0">
                        <a:lnSpc>
                          <a:spcPct val="115000"/>
                        </a:lnSpc>
                        <a:spcAft>
                          <a:spcPts val="800"/>
                        </a:spcAft>
                        <a:buNone/>
                      </a:pPr>
                      <a:r>
                        <a:rPr lang="en-US" sz="1100" kern="100" dirty="0">
                          <a:effectLst/>
                        </a:rPr>
                        <a:t>Q4 – Prior occurrence / comparison </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0" marR="0">
                        <a:lnSpc>
                          <a:spcPct val="115000"/>
                        </a:lnSpc>
                        <a:spcAft>
                          <a:spcPts val="800"/>
                        </a:spcAft>
                        <a:buNone/>
                      </a:pPr>
                      <a:r>
                        <a:rPr lang="en-US" sz="1100" kern="100" dirty="0">
                          <a:effectLst/>
                        </a:rPr>
                        <a:t>29 (25%) </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0" marR="0">
                        <a:lnSpc>
                          <a:spcPct val="115000"/>
                        </a:lnSpc>
                        <a:spcAft>
                          <a:spcPts val="800"/>
                        </a:spcAft>
                        <a:buNone/>
                      </a:pPr>
                      <a:r>
                        <a:rPr lang="en-US" sz="1100" kern="100" dirty="0">
                          <a:effectLst/>
                        </a:rPr>
                        <a:t>47 (40%) </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0" marR="0">
                        <a:lnSpc>
                          <a:spcPct val="115000"/>
                        </a:lnSpc>
                        <a:spcAft>
                          <a:spcPts val="800"/>
                        </a:spcAft>
                        <a:buNone/>
                      </a:pPr>
                      <a:r>
                        <a:rPr lang="en-US" sz="1100" kern="100" dirty="0">
                          <a:effectLst/>
                        </a:rPr>
                        <a:t>41 (35%) </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0" marR="0">
                        <a:lnSpc>
                          <a:spcPct val="115000"/>
                        </a:lnSpc>
                        <a:spcAft>
                          <a:spcPts val="800"/>
                        </a:spcAft>
                        <a:buNone/>
                      </a:pPr>
                      <a:r>
                        <a:rPr lang="en-US" sz="1100" kern="100">
                          <a:effectLst/>
                        </a:rPr>
                        <a:t>0 (0%) </a:t>
                      </a:r>
                      <a:endParaRPr lang="en-US"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0" marR="0">
                        <a:lnSpc>
                          <a:spcPct val="115000"/>
                        </a:lnSpc>
                        <a:spcAft>
                          <a:spcPts val="800"/>
                        </a:spcAft>
                        <a:buNone/>
                      </a:pPr>
                      <a:r>
                        <a:rPr lang="en-US" sz="1100" kern="100" dirty="0">
                          <a:effectLst/>
                        </a:rPr>
                        <a:t>117 </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1886996348"/>
                  </a:ext>
                </a:extLst>
              </a:tr>
              <a:tr h="263637">
                <a:tc>
                  <a:txBody>
                    <a:bodyPr/>
                    <a:lstStyle/>
                    <a:p>
                      <a:pPr marL="0" marR="0">
                        <a:lnSpc>
                          <a:spcPct val="115000"/>
                        </a:lnSpc>
                        <a:spcAft>
                          <a:spcPts val="800"/>
                        </a:spcAft>
                        <a:buNone/>
                      </a:pPr>
                      <a:r>
                        <a:rPr lang="en-US" sz="1100" kern="100" dirty="0">
                          <a:effectLst/>
                        </a:rPr>
                        <a:t>Q5 – Abstraction / learning </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0" marR="0">
                        <a:lnSpc>
                          <a:spcPct val="115000"/>
                        </a:lnSpc>
                        <a:spcAft>
                          <a:spcPts val="800"/>
                        </a:spcAft>
                        <a:buNone/>
                      </a:pPr>
                      <a:r>
                        <a:rPr lang="en-US" sz="1100" kern="100">
                          <a:effectLst/>
                        </a:rPr>
                        <a:t>33 (30%) </a:t>
                      </a:r>
                      <a:endParaRPr lang="en-US"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0" marR="0">
                        <a:lnSpc>
                          <a:spcPct val="115000"/>
                        </a:lnSpc>
                        <a:spcAft>
                          <a:spcPts val="800"/>
                        </a:spcAft>
                        <a:buNone/>
                      </a:pPr>
                      <a:r>
                        <a:rPr lang="en-US" sz="1100" kern="100" dirty="0">
                          <a:effectLst/>
                        </a:rPr>
                        <a:t>56 (51%) </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0" marR="0">
                        <a:lnSpc>
                          <a:spcPct val="115000"/>
                        </a:lnSpc>
                        <a:spcAft>
                          <a:spcPts val="800"/>
                        </a:spcAft>
                        <a:buNone/>
                      </a:pPr>
                      <a:r>
                        <a:rPr lang="en-US" sz="1100" kern="100" dirty="0">
                          <a:effectLst/>
                        </a:rPr>
                        <a:t>21 (19%) </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0" marR="0">
                        <a:lnSpc>
                          <a:spcPct val="115000"/>
                        </a:lnSpc>
                        <a:spcAft>
                          <a:spcPts val="800"/>
                        </a:spcAft>
                        <a:buNone/>
                      </a:pPr>
                      <a:r>
                        <a:rPr lang="en-US" sz="1100" kern="100" dirty="0">
                          <a:effectLst/>
                        </a:rPr>
                        <a:t>0 (0%) </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0" marR="0">
                        <a:lnSpc>
                          <a:spcPct val="115000"/>
                        </a:lnSpc>
                        <a:spcAft>
                          <a:spcPts val="800"/>
                        </a:spcAft>
                        <a:buNone/>
                      </a:pPr>
                      <a:r>
                        <a:rPr lang="en-US" sz="1100" kern="100" dirty="0">
                          <a:effectLst/>
                        </a:rPr>
                        <a:t>110 </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2767350241"/>
                  </a:ext>
                </a:extLst>
              </a:tr>
              <a:tr h="543696">
                <a:tc>
                  <a:txBody>
                    <a:bodyPr/>
                    <a:lstStyle/>
                    <a:p>
                      <a:pPr marL="0" marR="0">
                        <a:lnSpc>
                          <a:spcPct val="115000"/>
                        </a:lnSpc>
                        <a:spcAft>
                          <a:spcPts val="800"/>
                        </a:spcAft>
                        <a:buNone/>
                      </a:pPr>
                      <a:r>
                        <a:rPr lang="en-US" sz="1100" kern="100" dirty="0">
                          <a:effectLst/>
                        </a:rPr>
                        <a:t>Q6 – Alternative action / planning </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0" marR="0">
                        <a:lnSpc>
                          <a:spcPct val="115000"/>
                        </a:lnSpc>
                        <a:spcAft>
                          <a:spcPts val="800"/>
                        </a:spcAft>
                        <a:buNone/>
                      </a:pPr>
                      <a:r>
                        <a:rPr lang="en-US" sz="1100" kern="100">
                          <a:effectLst/>
                        </a:rPr>
                        <a:t>61 (56%) </a:t>
                      </a:r>
                      <a:endParaRPr lang="en-US"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0" marR="0">
                        <a:lnSpc>
                          <a:spcPct val="115000"/>
                        </a:lnSpc>
                        <a:spcAft>
                          <a:spcPts val="800"/>
                        </a:spcAft>
                        <a:buNone/>
                      </a:pPr>
                      <a:r>
                        <a:rPr lang="en-US" sz="1100" kern="100" dirty="0">
                          <a:effectLst/>
                        </a:rPr>
                        <a:t>38 (35%) </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0" marR="0">
                        <a:lnSpc>
                          <a:spcPct val="115000"/>
                        </a:lnSpc>
                        <a:spcAft>
                          <a:spcPts val="800"/>
                        </a:spcAft>
                        <a:buNone/>
                      </a:pPr>
                      <a:r>
                        <a:rPr lang="en-US" sz="1100" kern="100" dirty="0">
                          <a:effectLst/>
                        </a:rPr>
                        <a:t>9 (8%) </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0" marR="0">
                        <a:lnSpc>
                          <a:spcPct val="115000"/>
                        </a:lnSpc>
                        <a:spcAft>
                          <a:spcPts val="800"/>
                        </a:spcAft>
                        <a:buNone/>
                      </a:pPr>
                      <a:r>
                        <a:rPr lang="en-US" sz="1100" kern="100" dirty="0">
                          <a:effectLst/>
                        </a:rPr>
                        <a:t>0 (0%) </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0" marR="0">
                        <a:lnSpc>
                          <a:spcPct val="115000"/>
                        </a:lnSpc>
                        <a:spcAft>
                          <a:spcPts val="800"/>
                        </a:spcAft>
                        <a:buNone/>
                      </a:pPr>
                      <a:r>
                        <a:rPr lang="en-US" sz="1100" kern="100" dirty="0">
                          <a:effectLst/>
                        </a:rPr>
                        <a:t>108 </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2802281060"/>
                  </a:ext>
                </a:extLst>
              </a:tr>
              <a:tr h="263637">
                <a:tc>
                  <a:txBody>
                    <a:bodyPr/>
                    <a:lstStyle/>
                    <a:p>
                      <a:pPr marL="0" marR="0">
                        <a:lnSpc>
                          <a:spcPct val="115000"/>
                        </a:lnSpc>
                        <a:spcAft>
                          <a:spcPts val="800"/>
                        </a:spcAft>
                        <a:buNone/>
                      </a:pPr>
                      <a:r>
                        <a:rPr lang="en-US" sz="1100" kern="100" dirty="0">
                          <a:effectLst/>
                        </a:rPr>
                        <a:t>Q7 – Monitoring / evaluation </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0" marR="0">
                        <a:lnSpc>
                          <a:spcPct val="115000"/>
                        </a:lnSpc>
                        <a:spcAft>
                          <a:spcPts val="800"/>
                        </a:spcAft>
                        <a:buNone/>
                      </a:pPr>
                      <a:r>
                        <a:rPr lang="en-US" sz="1100" kern="100">
                          <a:effectLst/>
                        </a:rPr>
                        <a:t>12 (11%) </a:t>
                      </a:r>
                      <a:endParaRPr lang="en-US"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0" marR="0">
                        <a:lnSpc>
                          <a:spcPct val="115000"/>
                        </a:lnSpc>
                        <a:spcAft>
                          <a:spcPts val="800"/>
                        </a:spcAft>
                        <a:buNone/>
                      </a:pPr>
                      <a:r>
                        <a:rPr lang="en-US" sz="1100" kern="100" dirty="0">
                          <a:effectLst/>
                        </a:rPr>
                        <a:t>19 (17%) </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0" marR="0">
                        <a:lnSpc>
                          <a:spcPct val="115000"/>
                        </a:lnSpc>
                        <a:spcAft>
                          <a:spcPts val="800"/>
                        </a:spcAft>
                        <a:buNone/>
                      </a:pPr>
                      <a:r>
                        <a:rPr lang="en-US" sz="1100" kern="100" dirty="0">
                          <a:effectLst/>
                        </a:rPr>
                        <a:t>42 (37%) </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0" marR="0">
                        <a:lnSpc>
                          <a:spcPct val="115000"/>
                        </a:lnSpc>
                        <a:spcAft>
                          <a:spcPts val="800"/>
                        </a:spcAft>
                        <a:buNone/>
                      </a:pPr>
                      <a:r>
                        <a:rPr lang="en-US" sz="1100" kern="100" dirty="0">
                          <a:effectLst/>
                        </a:rPr>
                        <a:t>41 (36%) </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0" marR="0">
                        <a:lnSpc>
                          <a:spcPct val="115000"/>
                        </a:lnSpc>
                        <a:spcAft>
                          <a:spcPts val="800"/>
                        </a:spcAft>
                        <a:buNone/>
                      </a:pPr>
                      <a:r>
                        <a:rPr lang="en-US" sz="1100" kern="100" dirty="0">
                          <a:effectLst/>
                        </a:rPr>
                        <a:t>114  </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3780822130"/>
                  </a:ext>
                </a:extLst>
              </a:tr>
            </a:tbl>
          </a:graphicData>
        </a:graphic>
      </p:graphicFrame>
    </p:spTree>
    <p:extLst>
      <p:ext uri="{BB962C8B-B14F-4D97-AF65-F5344CB8AC3E}">
        <p14:creationId xmlns:p14="http://schemas.microsoft.com/office/powerpoint/2010/main" val="14727407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D4FDB-687C-9FAE-B31E-AF7AF6CC7CA6}"/>
              </a:ext>
            </a:extLst>
          </p:cNvPr>
          <p:cNvSpPr>
            <a:spLocks noGrp="1"/>
          </p:cNvSpPr>
          <p:nvPr>
            <p:ph type="title"/>
          </p:nvPr>
        </p:nvSpPr>
        <p:spPr/>
        <p:txBody>
          <a:bodyPr/>
          <a:lstStyle/>
          <a:p>
            <a:pPr algn="ctr"/>
            <a:r>
              <a:rPr lang="en-US" b="1" dirty="0"/>
              <a:t>EPISTEMIC-LINGUISTIC DIAGNOSTICS</a:t>
            </a:r>
          </a:p>
        </p:txBody>
      </p:sp>
      <p:sp>
        <p:nvSpPr>
          <p:cNvPr id="5" name="Content Placeholder 4">
            <a:extLst>
              <a:ext uri="{FF2B5EF4-FFF2-40B4-BE49-F238E27FC236}">
                <a16:creationId xmlns:a16="http://schemas.microsoft.com/office/drawing/2014/main" id="{85565B46-1CEA-9892-AC0F-BD4822F123A1}"/>
              </a:ext>
            </a:extLst>
          </p:cNvPr>
          <p:cNvSpPr>
            <a:spLocks noGrp="1"/>
          </p:cNvSpPr>
          <p:nvPr>
            <p:ph idx="1"/>
          </p:nvPr>
        </p:nvSpPr>
        <p:spPr/>
        <p:txBody>
          <a:bodyPr>
            <a:normAutofit lnSpcReduction="10000"/>
          </a:bodyPr>
          <a:lstStyle/>
          <a:p>
            <a:pPr marL="0" indent="0">
              <a:buNone/>
            </a:pPr>
            <a:r>
              <a:rPr lang="en-US" sz="1900" dirty="0"/>
              <a:t>Linguistic traces function as fossil records of epistemic process. Because epistemic regulation precedes propositional commitment, these traces can be used to infer epistemic structure through pre-representational linguistic analysis.</a:t>
            </a:r>
          </a:p>
          <a:p>
            <a:pPr marL="0" indent="0">
              <a:buNone/>
            </a:pPr>
            <a:endParaRPr lang="en-US" sz="2400" dirty="0"/>
          </a:p>
          <a:p>
            <a:pPr marL="0" indent="0">
              <a:buNone/>
            </a:pPr>
            <a:endParaRPr lang="en-US" sz="2400" dirty="0"/>
          </a:p>
          <a:p>
            <a:pPr marL="0" indent="0">
              <a:buNone/>
            </a:pPr>
            <a:endParaRPr lang="en-US" sz="2400" dirty="0"/>
          </a:p>
          <a:p>
            <a:pPr marL="0" indent="0">
              <a:buNone/>
            </a:pPr>
            <a:endParaRPr lang="en-US" dirty="0"/>
          </a:p>
          <a:p>
            <a:pPr marL="0" indent="0">
              <a:buNone/>
            </a:pPr>
            <a:endParaRPr lang="en-US" dirty="0"/>
          </a:p>
          <a:p>
            <a:pPr marL="0" indent="0">
              <a:buNone/>
            </a:pPr>
            <a:endParaRPr lang="en-US" dirty="0"/>
          </a:p>
          <a:p>
            <a:pPr marL="0" indent="0">
              <a:buNone/>
            </a:pPr>
            <a:r>
              <a:rPr lang="en-US" dirty="0"/>
              <a:t> </a:t>
            </a:r>
          </a:p>
        </p:txBody>
      </p:sp>
      <p:graphicFrame>
        <p:nvGraphicFramePr>
          <p:cNvPr id="6" name="Content Placeholder 8">
            <a:extLst>
              <a:ext uri="{FF2B5EF4-FFF2-40B4-BE49-F238E27FC236}">
                <a16:creationId xmlns:a16="http://schemas.microsoft.com/office/drawing/2014/main" id="{4343E3E3-A373-9B77-9BB0-61673315D733}"/>
              </a:ext>
            </a:extLst>
          </p:cNvPr>
          <p:cNvGraphicFramePr>
            <a:graphicFrameLocks/>
          </p:cNvGraphicFramePr>
          <p:nvPr>
            <p:extLst>
              <p:ext uri="{D42A27DB-BD31-4B8C-83A1-F6EECF244321}">
                <p14:modId xmlns:p14="http://schemas.microsoft.com/office/powerpoint/2010/main" val="1383277512"/>
              </p:ext>
            </p:extLst>
          </p:nvPr>
        </p:nvGraphicFramePr>
        <p:xfrm>
          <a:off x="1236518" y="2847109"/>
          <a:ext cx="9048123" cy="3329852"/>
        </p:xfrm>
        <a:graphic>
          <a:graphicData uri="http://schemas.openxmlformats.org/drawingml/2006/table">
            <a:tbl>
              <a:tblPr firstRow="1" firstCol="1" bandRow="1">
                <a:tableStyleId>{5C22544A-7EE6-4342-B048-85BDC9FD1C3A}</a:tableStyleId>
              </a:tblPr>
              <a:tblGrid>
                <a:gridCol w="952921">
                  <a:extLst>
                    <a:ext uri="{9D8B030D-6E8A-4147-A177-3AD203B41FA5}">
                      <a16:colId xmlns:a16="http://schemas.microsoft.com/office/drawing/2014/main" val="2739259418"/>
                    </a:ext>
                  </a:extLst>
                </a:gridCol>
                <a:gridCol w="2887442">
                  <a:extLst>
                    <a:ext uri="{9D8B030D-6E8A-4147-A177-3AD203B41FA5}">
                      <a16:colId xmlns:a16="http://schemas.microsoft.com/office/drawing/2014/main" val="3846823852"/>
                    </a:ext>
                  </a:extLst>
                </a:gridCol>
                <a:gridCol w="2632974">
                  <a:extLst>
                    <a:ext uri="{9D8B030D-6E8A-4147-A177-3AD203B41FA5}">
                      <a16:colId xmlns:a16="http://schemas.microsoft.com/office/drawing/2014/main" val="2902117993"/>
                    </a:ext>
                  </a:extLst>
                </a:gridCol>
                <a:gridCol w="2574786">
                  <a:extLst>
                    <a:ext uri="{9D8B030D-6E8A-4147-A177-3AD203B41FA5}">
                      <a16:colId xmlns:a16="http://schemas.microsoft.com/office/drawing/2014/main" val="2525903242"/>
                    </a:ext>
                  </a:extLst>
                </a:gridCol>
              </a:tblGrid>
              <a:tr h="500171">
                <a:tc>
                  <a:txBody>
                    <a:bodyPr/>
                    <a:lstStyle/>
                    <a:p>
                      <a:pPr marL="0" marR="0" algn="ctr">
                        <a:lnSpc>
                          <a:spcPct val="115000"/>
                        </a:lnSpc>
                        <a:spcAft>
                          <a:spcPts val="800"/>
                        </a:spcAft>
                        <a:buNone/>
                      </a:pPr>
                      <a:r>
                        <a:rPr lang="en-US" sz="1100" kern="100" dirty="0">
                          <a:effectLst/>
                        </a:rPr>
                        <a:t>Epistemic Stage </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0" marR="0" algn="ctr">
                        <a:lnSpc>
                          <a:spcPct val="115000"/>
                        </a:lnSpc>
                        <a:spcAft>
                          <a:spcPts val="800"/>
                        </a:spcAft>
                        <a:buNone/>
                      </a:pPr>
                      <a:r>
                        <a:rPr lang="en-US" sz="1100" kern="100" dirty="0">
                          <a:effectLst/>
                        </a:rPr>
                        <a:t>Process Description </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0" marR="0" algn="ctr">
                        <a:lnSpc>
                          <a:spcPct val="115000"/>
                        </a:lnSpc>
                        <a:spcAft>
                          <a:spcPts val="800"/>
                        </a:spcAft>
                        <a:buNone/>
                      </a:pPr>
                      <a:r>
                        <a:rPr lang="en-US" sz="1100" kern="100">
                          <a:effectLst/>
                        </a:rPr>
                        <a:t>Typical Linguistic Structures </a:t>
                      </a:r>
                      <a:endParaRPr lang="en-US"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0" marR="0" algn="ctr">
                        <a:lnSpc>
                          <a:spcPct val="115000"/>
                        </a:lnSpc>
                        <a:spcAft>
                          <a:spcPts val="800"/>
                        </a:spcAft>
                        <a:buNone/>
                      </a:pPr>
                      <a:r>
                        <a:rPr lang="en-US" sz="1100" kern="100">
                          <a:effectLst/>
                        </a:rPr>
                        <a:t>Simple Examples </a:t>
                      </a:r>
                      <a:endParaRPr lang="en-US"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2627995317"/>
                  </a:ext>
                </a:extLst>
              </a:tr>
              <a:tr h="757808">
                <a:tc>
                  <a:txBody>
                    <a:bodyPr/>
                    <a:lstStyle/>
                    <a:p>
                      <a:pPr marL="0" marR="0" algn="ctr">
                        <a:lnSpc>
                          <a:spcPct val="115000"/>
                        </a:lnSpc>
                        <a:spcAft>
                          <a:spcPts val="800"/>
                        </a:spcAft>
                        <a:buNone/>
                      </a:pPr>
                      <a:r>
                        <a:rPr lang="en-US" sz="1100" kern="100" dirty="0">
                          <a:effectLst/>
                        </a:rPr>
                        <a:t>OPEN </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0" marR="0" algn="ctr">
                        <a:lnSpc>
                          <a:spcPct val="115000"/>
                        </a:lnSpc>
                        <a:spcAft>
                          <a:spcPts val="800"/>
                        </a:spcAft>
                        <a:buNone/>
                      </a:pPr>
                      <a:r>
                        <a:rPr lang="en-US" sz="1100" kern="100" dirty="0">
                          <a:effectLst/>
                        </a:rPr>
                        <a:t>More than one option is possible; no commitment yet </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0" marR="0" algn="ctr">
                        <a:lnSpc>
                          <a:spcPct val="115000"/>
                        </a:lnSpc>
                        <a:spcAft>
                          <a:spcPts val="800"/>
                        </a:spcAft>
                        <a:buNone/>
                      </a:pPr>
                      <a:r>
                        <a:rPr lang="en-US" sz="1100" kern="100" dirty="0">
                          <a:effectLst/>
                        </a:rPr>
                        <a:t>Possibility modals; plural options; interrogatives </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0" marR="0" algn="ctr">
                        <a:lnSpc>
                          <a:spcPct val="115000"/>
                        </a:lnSpc>
                        <a:spcAft>
                          <a:spcPts val="800"/>
                        </a:spcAft>
                        <a:buNone/>
                      </a:pPr>
                      <a:r>
                        <a:rPr lang="en-US" sz="1100" kern="100" dirty="0">
                          <a:effectLst/>
                        </a:rPr>
                        <a:t>“might”, “could”; “there are several options”; “what could she do?” </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4204180711"/>
                  </a:ext>
                </a:extLst>
              </a:tr>
              <a:tr h="757808">
                <a:tc>
                  <a:txBody>
                    <a:bodyPr/>
                    <a:lstStyle/>
                    <a:p>
                      <a:pPr marL="0" marR="0" algn="ctr">
                        <a:lnSpc>
                          <a:spcPct val="115000"/>
                        </a:lnSpc>
                        <a:spcAft>
                          <a:spcPts val="800"/>
                        </a:spcAft>
                        <a:buNone/>
                      </a:pPr>
                      <a:r>
                        <a:rPr lang="en-US" sz="1100" kern="100" dirty="0">
                          <a:effectLst/>
                        </a:rPr>
                        <a:t>BIAS </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0" marR="0" algn="ctr">
                        <a:lnSpc>
                          <a:spcPct val="115000"/>
                        </a:lnSpc>
                        <a:spcAft>
                          <a:spcPts val="800"/>
                        </a:spcAft>
                        <a:buNone/>
                      </a:pPr>
                      <a:r>
                        <a:rPr lang="en-US" sz="1100" kern="100" dirty="0">
                          <a:effectLst/>
                        </a:rPr>
                        <a:t>One option becomes more salient than others, but alternatives remain </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0" marR="0" algn="ctr">
                        <a:lnSpc>
                          <a:spcPct val="115000"/>
                        </a:lnSpc>
                        <a:spcAft>
                          <a:spcPts val="800"/>
                        </a:spcAft>
                        <a:buNone/>
                      </a:pPr>
                      <a:r>
                        <a:rPr lang="en-US" sz="1100" kern="100" dirty="0">
                          <a:effectLst/>
                        </a:rPr>
                        <a:t>Comparatives; soft preference; probabilistic weighting </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0" marR="0" algn="ctr">
                        <a:lnSpc>
                          <a:spcPct val="115000"/>
                        </a:lnSpc>
                        <a:spcAft>
                          <a:spcPts val="800"/>
                        </a:spcAft>
                        <a:buNone/>
                      </a:pPr>
                      <a:r>
                        <a:rPr lang="en-US" sz="1100" kern="100" dirty="0">
                          <a:effectLst/>
                        </a:rPr>
                        <a:t>“more effective”; “probably better”; “seems the best option” </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3224960412"/>
                  </a:ext>
                </a:extLst>
              </a:tr>
              <a:tr h="556257">
                <a:tc>
                  <a:txBody>
                    <a:bodyPr/>
                    <a:lstStyle/>
                    <a:p>
                      <a:pPr marL="0" marR="0" algn="ctr">
                        <a:lnSpc>
                          <a:spcPct val="115000"/>
                        </a:lnSpc>
                        <a:spcAft>
                          <a:spcPts val="800"/>
                        </a:spcAft>
                        <a:buNone/>
                      </a:pPr>
                      <a:r>
                        <a:rPr lang="en-US" sz="1100" kern="100" dirty="0">
                          <a:effectLst/>
                        </a:rPr>
                        <a:t>COMMIT </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0" marR="0" algn="ctr">
                        <a:lnSpc>
                          <a:spcPct val="115000"/>
                        </a:lnSpc>
                        <a:spcAft>
                          <a:spcPts val="800"/>
                        </a:spcAft>
                        <a:buNone/>
                      </a:pPr>
                      <a:r>
                        <a:rPr lang="en-US" sz="1100" kern="100">
                          <a:effectLst/>
                        </a:rPr>
                        <a:t>One option is selected for action or assertion </a:t>
                      </a:r>
                      <a:endParaRPr lang="en-US"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0" marR="0" algn="ctr">
                        <a:lnSpc>
                          <a:spcPct val="115000"/>
                        </a:lnSpc>
                        <a:spcAft>
                          <a:spcPts val="800"/>
                        </a:spcAft>
                        <a:buNone/>
                      </a:pPr>
                      <a:r>
                        <a:rPr lang="en-US" sz="1100" kern="100" dirty="0">
                          <a:effectLst/>
                        </a:rPr>
                        <a:t>Declaratives; </a:t>
                      </a:r>
                      <a:r>
                        <a:rPr lang="en-US" sz="1100" kern="100" dirty="0" err="1">
                          <a:effectLst/>
                        </a:rPr>
                        <a:t>unmodalised</a:t>
                      </a:r>
                      <a:r>
                        <a:rPr lang="en-US" sz="1100" kern="100" dirty="0">
                          <a:effectLst/>
                        </a:rPr>
                        <a:t> verbs; prescriptive forms </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0" marR="0" algn="ctr">
                        <a:lnSpc>
                          <a:spcPct val="115000"/>
                        </a:lnSpc>
                        <a:spcAft>
                          <a:spcPts val="800"/>
                        </a:spcAft>
                        <a:buNone/>
                      </a:pPr>
                      <a:r>
                        <a:rPr lang="en-US" sz="1100" kern="100" dirty="0">
                          <a:effectLst/>
                        </a:rPr>
                        <a:t>“should”; “this is the correct approach” </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1927485770"/>
                  </a:ext>
                </a:extLst>
              </a:tr>
              <a:tr h="757808">
                <a:tc>
                  <a:txBody>
                    <a:bodyPr/>
                    <a:lstStyle/>
                    <a:p>
                      <a:pPr marL="0" marR="0" algn="ctr">
                        <a:lnSpc>
                          <a:spcPct val="115000"/>
                        </a:lnSpc>
                        <a:spcAft>
                          <a:spcPts val="800"/>
                        </a:spcAft>
                        <a:buNone/>
                      </a:pPr>
                      <a:r>
                        <a:rPr lang="en-US" sz="1100" kern="100" dirty="0">
                          <a:effectLst/>
                        </a:rPr>
                        <a:t>REOPEN (optional) </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0" marR="0" algn="ctr">
                        <a:lnSpc>
                          <a:spcPct val="115000"/>
                        </a:lnSpc>
                        <a:spcAft>
                          <a:spcPts val="800"/>
                        </a:spcAft>
                        <a:buNone/>
                      </a:pPr>
                      <a:r>
                        <a:rPr lang="en-US" sz="1100" kern="100">
                          <a:effectLst/>
                        </a:rPr>
                        <a:t>A previously suppressed option becomes active again </a:t>
                      </a:r>
                      <a:endParaRPr lang="en-US"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0" marR="0" algn="ctr">
                        <a:lnSpc>
                          <a:spcPct val="115000"/>
                        </a:lnSpc>
                        <a:spcAft>
                          <a:spcPts val="800"/>
                        </a:spcAft>
                        <a:buNone/>
                      </a:pPr>
                      <a:r>
                        <a:rPr lang="en-US" sz="1100" kern="100" dirty="0">
                          <a:effectLst/>
                        </a:rPr>
                        <a:t>Contrastive markers; revision language; alternative reintroduction </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0" marR="0" algn="ctr">
                        <a:lnSpc>
                          <a:spcPct val="115000"/>
                        </a:lnSpc>
                        <a:spcAft>
                          <a:spcPts val="800"/>
                        </a:spcAft>
                        <a:buNone/>
                      </a:pPr>
                      <a:r>
                        <a:rPr lang="en-US" sz="1100" kern="100" dirty="0">
                          <a:effectLst/>
                        </a:rPr>
                        <a:t>“however”; “on second thought”; “alternatively” </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1029328344"/>
                  </a:ext>
                </a:extLst>
              </a:tr>
            </a:tbl>
          </a:graphicData>
        </a:graphic>
      </p:graphicFrame>
    </p:spTree>
    <p:extLst>
      <p:ext uri="{BB962C8B-B14F-4D97-AF65-F5344CB8AC3E}">
        <p14:creationId xmlns:p14="http://schemas.microsoft.com/office/powerpoint/2010/main" val="20497484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CF3B7-E2F5-2515-4D67-5CDD6CC5AC52}"/>
              </a:ext>
            </a:extLst>
          </p:cNvPr>
          <p:cNvSpPr>
            <a:spLocks noGrp="1"/>
          </p:cNvSpPr>
          <p:nvPr>
            <p:ph type="title"/>
          </p:nvPr>
        </p:nvSpPr>
        <p:spPr/>
        <p:txBody>
          <a:bodyPr/>
          <a:lstStyle/>
          <a:p>
            <a:pPr algn="ctr"/>
            <a:r>
              <a:rPr lang="en-US" b="1" dirty="0"/>
              <a:t>INFERENTIAL ANALYSIS: QUALITATIVE</a:t>
            </a:r>
            <a:endParaRPr lang="en-US" dirty="0"/>
          </a:p>
        </p:txBody>
      </p:sp>
      <p:sp>
        <p:nvSpPr>
          <p:cNvPr id="27" name="Content Placeholder 26">
            <a:extLst>
              <a:ext uri="{FF2B5EF4-FFF2-40B4-BE49-F238E27FC236}">
                <a16:creationId xmlns:a16="http://schemas.microsoft.com/office/drawing/2014/main" id="{FFA0E12C-6DB8-B64D-D5EF-CA680A4FA8FD}"/>
              </a:ext>
            </a:extLst>
          </p:cNvPr>
          <p:cNvSpPr>
            <a:spLocks noGrp="1"/>
          </p:cNvSpPr>
          <p:nvPr>
            <p:ph idx="1"/>
          </p:nvPr>
        </p:nvSpPr>
        <p:spPr/>
        <p:txBody>
          <a:bodyPr/>
          <a:lstStyle/>
          <a:p>
            <a:pPr marL="0" indent="0">
              <a:buNone/>
            </a:pPr>
            <a:r>
              <a:rPr lang="en-US" sz="1800" b="1" dirty="0"/>
              <a:t>Within-Participant Evidence for a Structured Epistemic Process – reveals qual / quant insight</a:t>
            </a:r>
          </a:p>
          <a:p>
            <a:pPr marL="0" indent="0">
              <a:buNone/>
            </a:pPr>
            <a:r>
              <a:rPr lang="en-US" sz="1400" dirty="0"/>
              <a:t>Qualitative data aligns with the quantitative, indicating that both methods related to the same inference i.e. ontologically invariant.</a:t>
            </a:r>
          </a:p>
          <a:p>
            <a:endParaRPr lang="en-US" dirty="0"/>
          </a:p>
          <a:p>
            <a:endParaRPr lang="en-US" dirty="0"/>
          </a:p>
        </p:txBody>
      </p:sp>
      <p:graphicFrame>
        <p:nvGraphicFramePr>
          <p:cNvPr id="33" name="Table 32">
            <a:extLst>
              <a:ext uri="{FF2B5EF4-FFF2-40B4-BE49-F238E27FC236}">
                <a16:creationId xmlns:a16="http://schemas.microsoft.com/office/drawing/2014/main" id="{0F483D95-D900-61B6-1997-FF1FED9F184B}"/>
              </a:ext>
            </a:extLst>
          </p:cNvPr>
          <p:cNvGraphicFramePr>
            <a:graphicFrameLocks noGrp="1"/>
          </p:cNvGraphicFramePr>
          <p:nvPr>
            <p:extLst>
              <p:ext uri="{D42A27DB-BD31-4B8C-83A1-F6EECF244321}">
                <p14:modId xmlns:p14="http://schemas.microsoft.com/office/powerpoint/2010/main" val="2423599841"/>
              </p:ext>
            </p:extLst>
          </p:nvPr>
        </p:nvGraphicFramePr>
        <p:xfrm>
          <a:off x="733096" y="2648282"/>
          <a:ext cx="10210012" cy="3761549"/>
        </p:xfrm>
        <a:graphic>
          <a:graphicData uri="http://schemas.openxmlformats.org/drawingml/2006/table">
            <a:tbl>
              <a:tblPr/>
              <a:tblGrid>
                <a:gridCol w="402869">
                  <a:extLst>
                    <a:ext uri="{9D8B030D-6E8A-4147-A177-3AD203B41FA5}">
                      <a16:colId xmlns:a16="http://schemas.microsoft.com/office/drawing/2014/main" val="2195760408"/>
                    </a:ext>
                  </a:extLst>
                </a:gridCol>
                <a:gridCol w="1486779">
                  <a:extLst>
                    <a:ext uri="{9D8B030D-6E8A-4147-A177-3AD203B41FA5}">
                      <a16:colId xmlns:a16="http://schemas.microsoft.com/office/drawing/2014/main" val="1039075376"/>
                    </a:ext>
                  </a:extLst>
                </a:gridCol>
                <a:gridCol w="3951954">
                  <a:extLst>
                    <a:ext uri="{9D8B030D-6E8A-4147-A177-3AD203B41FA5}">
                      <a16:colId xmlns:a16="http://schemas.microsoft.com/office/drawing/2014/main" val="108016753"/>
                    </a:ext>
                  </a:extLst>
                </a:gridCol>
                <a:gridCol w="892067">
                  <a:extLst>
                    <a:ext uri="{9D8B030D-6E8A-4147-A177-3AD203B41FA5}">
                      <a16:colId xmlns:a16="http://schemas.microsoft.com/office/drawing/2014/main" val="1660603463"/>
                    </a:ext>
                  </a:extLst>
                </a:gridCol>
                <a:gridCol w="3476343">
                  <a:extLst>
                    <a:ext uri="{9D8B030D-6E8A-4147-A177-3AD203B41FA5}">
                      <a16:colId xmlns:a16="http://schemas.microsoft.com/office/drawing/2014/main" val="1827489752"/>
                    </a:ext>
                  </a:extLst>
                </a:gridCol>
              </a:tblGrid>
              <a:tr h="460228">
                <a:tc>
                  <a:txBody>
                    <a:bodyPr/>
                    <a:lstStyle/>
                    <a:p>
                      <a:pPr>
                        <a:buNone/>
                      </a:pPr>
                      <a:r>
                        <a:rPr lang="en-US" sz="1000" dirty="0"/>
                        <a:t>Q</a:t>
                      </a:r>
                    </a:p>
                  </a:txBody>
                  <a:tcPr marL="23908" marR="23908" marT="11954" marB="11954" anchor="ctr">
                    <a:lnL>
                      <a:noFill/>
                    </a:lnL>
                    <a:lnR>
                      <a:noFill/>
                    </a:lnR>
                    <a:lnT>
                      <a:noFill/>
                    </a:lnT>
                    <a:lnB>
                      <a:noFill/>
                    </a:lnB>
                    <a:noFill/>
                  </a:tcPr>
                </a:tc>
                <a:tc>
                  <a:txBody>
                    <a:bodyPr/>
                    <a:lstStyle/>
                    <a:p>
                      <a:pPr>
                        <a:buNone/>
                      </a:pPr>
                      <a:r>
                        <a:rPr lang="en-US" sz="1000"/>
                        <a:t>Task Function</a:t>
                      </a:r>
                    </a:p>
                  </a:txBody>
                  <a:tcPr marL="23908" marR="23908" marT="11954" marB="11954" anchor="ctr">
                    <a:lnL>
                      <a:noFill/>
                    </a:lnL>
                    <a:lnR>
                      <a:noFill/>
                    </a:lnR>
                    <a:lnT>
                      <a:noFill/>
                    </a:lnT>
                    <a:lnB>
                      <a:noFill/>
                    </a:lnB>
                    <a:noFill/>
                  </a:tcPr>
                </a:tc>
                <a:tc>
                  <a:txBody>
                    <a:bodyPr/>
                    <a:lstStyle/>
                    <a:p>
                      <a:pPr>
                        <a:buNone/>
                      </a:pPr>
                      <a:r>
                        <a:rPr lang="en-US" sz="1000" dirty="0"/>
                        <a:t>Quotation (verbatim)</a:t>
                      </a:r>
                    </a:p>
                  </a:txBody>
                  <a:tcPr marL="23908" marR="23908" marT="11954" marB="11954" anchor="ctr">
                    <a:lnL>
                      <a:noFill/>
                    </a:lnL>
                    <a:lnR>
                      <a:noFill/>
                    </a:lnR>
                    <a:lnT>
                      <a:noFill/>
                    </a:lnT>
                    <a:lnB>
                      <a:noFill/>
                    </a:lnB>
                    <a:noFill/>
                  </a:tcPr>
                </a:tc>
                <a:tc>
                  <a:txBody>
                    <a:bodyPr/>
                    <a:lstStyle/>
                    <a:p>
                      <a:pPr>
                        <a:buNone/>
                      </a:pPr>
                      <a:r>
                        <a:rPr lang="en-US" sz="1000"/>
                        <a:t>Inferred Epistemic Stage</a:t>
                      </a:r>
                    </a:p>
                  </a:txBody>
                  <a:tcPr marL="23908" marR="23908" marT="11954" marB="11954" anchor="ctr">
                    <a:lnL>
                      <a:noFill/>
                    </a:lnL>
                    <a:lnR>
                      <a:noFill/>
                    </a:lnR>
                    <a:lnT>
                      <a:noFill/>
                    </a:lnT>
                    <a:lnB>
                      <a:noFill/>
                    </a:lnB>
                    <a:noFill/>
                  </a:tcPr>
                </a:tc>
                <a:tc>
                  <a:txBody>
                    <a:bodyPr/>
                    <a:lstStyle/>
                    <a:p>
                      <a:pPr>
                        <a:buNone/>
                      </a:pPr>
                      <a:r>
                        <a:rPr lang="en-US" sz="1000" dirty="0"/>
                        <a:t>Linguistic Trace</a:t>
                      </a:r>
                    </a:p>
                  </a:txBody>
                  <a:tcPr marL="23908" marR="23908" marT="11954" marB="11954" anchor="ctr">
                    <a:lnL>
                      <a:noFill/>
                    </a:lnL>
                    <a:lnR>
                      <a:noFill/>
                    </a:lnR>
                    <a:lnT>
                      <a:noFill/>
                    </a:lnT>
                    <a:lnB>
                      <a:noFill/>
                    </a:lnB>
                    <a:noFill/>
                  </a:tcPr>
                </a:tc>
                <a:extLst>
                  <a:ext uri="{0D108BD9-81ED-4DB2-BD59-A6C34878D82A}">
                    <a16:rowId xmlns:a16="http://schemas.microsoft.com/office/drawing/2014/main" val="814202886"/>
                  </a:ext>
                </a:extLst>
              </a:tr>
              <a:tr h="314442">
                <a:tc>
                  <a:txBody>
                    <a:bodyPr/>
                    <a:lstStyle/>
                    <a:p>
                      <a:pPr>
                        <a:buNone/>
                      </a:pPr>
                      <a:r>
                        <a:rPr lang="en-US" sz="1000" dirty="0"/>
                        <a:t>Q1</a:t>
                      </a:r>
                    </a:p>
                  </a:txBody>
                  <a:tcPr marL="23908" marR="23908" marT="11954" marB="11954" anchor="ctr">
                    <a:lnL>
                      <a:noFill/>
                    </a:lnL>
                    <a:lnR>
                      <a:noFill/>
                    </a:lnR>
                    <a:lnT>
                      <a:noFill/>
                    </a:lnT>
                    <a:lnB>
                      <a:noFill/>
                    </a:lnB>
                    <a:noFill/>
                  </a:tcPr>
                </a:tc>
                <a:tc>
                  <a:txBody>
                    <a:bodyPr/>
                    <a:lstStyle/>
                    <a:p>
                      <a:pPr>
                        <a:buNone/>
                      </a:pPr>
                      <a:r>
                        <a:rPr lang="en-US" sz="1000" dirty="0"/>
                        <a:t>Problem recognition</a:t>
                      </a:r>
                    </a:p>
                  </a:txBody>
                  <a:tcPr marL="23908" marR="23908" marT="11954" marB="11954" anchor="ctr">
                    <a:lnL>
                      <a:noFill/>
                    </a:lnL>
                    <a:lnR>
                      <a:noFill/>
                    </a:lnR>
                    <a:lnT>
                      <a:noFill/>
                    </a:lnT>
                    <a:lnB>
                      <a:noFill/>
                    </a:lnB>
                    <a:noFill/>
                  </a:tcPr>
                </a:tc>
                <a:tc>
                  <a:txBody>
                    <a:bodyPr/>
                    <a:lstStyle/>
                    <a:p>
                      <a:pPr>
                        <a:buNone/>
                      </a:pPr>
                      <a:r>
                        <a:rPr lang="en-US" sz="1000" dirty="0"/>
                        <a:t>“He often loses focus in class. The loud noise made Mark tense for a moment.”</a:t>
                      </a:r>
                    </a:p>
                  </a:txBody>
                  <a:tcPr marL="23908" marR="23908" marT="11954" marB="11954" anchor="ctr">
                    <a:lnL>
                      <a:noFill/>
                    </a:lnL>
                    <a:lnR>
                      <a:noFill/>
                    </a:lnR>
                    <a:lnT>
                      <a:noFill/>
                    </a:lnT>
                    <a:lnB>
                      <a:noFill/>
                    </a:lnB>
                    <a:noFill/>
                  </a:tcPr>
                </a:tc>
                <a:tc>
                  <a:txBody>
                    <a:bodyPr/>
                    <a:lstStyle/>
                    <a:p>
                      <a:pPr>
                        <a:buNone/>
                      </a:pPr>
                      <a:r>
                        <a:rPr lang="en-US" sz="1000" b="1" dirty="0"/>
                        <a:t>COMMIT</a:t>
                      </a:r>
                    </a:p>
                  </a:txBody>
                  <a:tcPr marL="23908" marR="23908" marT="11954" marB="11954" anchor="ctr">
                    <a:lnL>
                      <a:noFill/>
                    </a:lnL>
                    <a:lnR>
                      <a:noFill/>
                    </a:lnR>
                    <a:lnT>
                      <a:noFill/>
                    </a:lnT>
                    <a:lnB>
                      <a:noFill/>
                    </a:lnB>
                    <a:noFill/>
                  </a:tcPr>
                </a:tc>
                <a:tc>
                  <a:txBody>
                    <a:bodyPr/>
                    <a:lstStyle/>
                    <a:p>
                      <a:pPr>
                        <a:buNone/>
                      </a:pPr>
                      <a:r>
                        <a:rPr lang="en-US" sz="1000" b="1" dirty="0"/>
                        <a:t>Declarative statements; single causal framing; no alternatives entertained</a:t>
                      </a:r>
                    </a:p>
                  </a:txBody>
                  <a:tcPr marL="23908" marR="23908" marT="11954" marB="11954" anchor="ctr">
                    <a:lnL>
                      <a:noFill/>
                    </a:lnL>
                    <a:lnR>
                      <a:noFill/>
                    </a:lnR>
                    <a:lnT>
                      <a:noFill/>
                    </a:lnT>
                    <a:lnB>
                      <a:noFill/>
                    </a:lnB>
                    <a:noFill/>
                  </a:tcPr>
                </a:tc>
                <a:extLst>
                  <a:ext uri="{0D108BD9-81ED-4DB2-BD59-A6C34878D82A}">
                    <a16:rowId xmlns:a16="http://schemas.microsoft.com/office/drawing/2014/main" val="2958820687"/>
                  </a:ext>
                </a:extLst>
              </a:tr>
              <a:tr h="555686">
                <a:tc>
                  <a:txBody>
                    <a:bodyPr/>
                    <a:lstStyle/>
                    <a:p>
                      <a:pPr>
                        <a:buNone/>
                      </a:pPr>
                      <a:r>
                        <a:rPr lang="en-US" sz="1000" dirty="0"/>
                        <a:t>Q2</a:t>
                      </a:r>
                    </a:p>
                  </a:txBody>
                  <a:tcPr marL="23908" marR="23908" marT="11954" marB="11954" anchor="ctr">
                    <a:lnL>
                      <a:noFill/>
                    </a:lnL>
                    <a:lnR>
                      <a:noFill/>
                    </a:lnR>
                    <a:lnT>
                      <a:noFill/>
                    </a:lnT>
                    <a:lnB>
                      <a:noFill/>
                    </a:lnB>
                    <a:noFill/>
                  </a:tcPr>
                </a:tc>
                <a:tc>
                  <a:txBody>
                    <a:bodyPr/>
                    <a:lstStyle/>
                    <a:p>
                      <a:pPr>
                        <a:buNone/>
                      </a:pPr>
                      <a:r>
                        <a:rPr lang="en-US" sz="1000" dirty="0"/>
                        <a:t>What helps / hinders</a:t>
                      </a:r>
                    </a:p>
                  </a:txBody>
                  <a:tcPr marL="23908" marR="23908" marT="11954" marB="11954" anchor="ctr">
                    <a:lnL>
                      <a:noFill/>
                    </a:lnL>
                    <a:lnR>
                      <a:noFill/>
                    </a:lnR>
                    <a:lnT>
                      <a:noFill/>
                    </a:lnT>
                    <a:lnB>
                      <a:noFill/>
                    </a:lnB>
                    <a:noFill/>
                  </a:tcPr>
                </a:tc>
                <a:tc>
                  <a:txBody>
                    <a:bodyPr/>
                    <a:lstStyle/>
                    <a:p>
                      <a:pPr>
                        <a:buNone/>
                      </a:pPr>
                      <a:r>
                        <a:rPr lang="en-US" sz="1000" dirty="0"/>
                        <a:t>“Studying more at home has helped him focus only 15 mins, </a:t>
                      </a:r>
                      <a:r>
                        <a:rPr lang="en-US" sz="1000" dirty="0" err="1"/>
                        <a:t>Practising</a:t>
                      </a:r>
                      <a:r>
                        <a:rPr lang="en-US" sz="1000" dirty="0"/>
                        <a:t> sounds hasn't helped him focus. Working hard doesn't make him improve as fast as he wants.”</a:t>
                      </a:r>
                    </a:p>
                  </a:txBody>
                  <a:tcPr marL="23908" marR="23908" marT="11954" marB="11954" anchor="ctr">
                    <a:lnL>
                      <a:noFill/>
                    </a:lnL>
                    <a:lnR>
                      <a:noFill/>
                    </a:lnR>
                    <a:lnT>
                      <a:noFill/>
                    </a:lnT>
                    <a:lnB>
                      <a:noFill/>
                    </a:lnB>
                    <a:noFill/>
                  </a:tcPr>
                </a:tc>
                <a:tc>
                  <a:txBody>
                    <a:bodyPr/>
                    <a:lstStyle/>
                    <a:p>
                      <a:pPr>
                        <a:buNone/>
                      </a:pPr>
                      <a:r>
                        <a:rPr lang="en-US" sz="1000" b="1" dirty="0"/>
                        <a:t>COMMIT</a:t>
                      </a:r>
                    </a:p>
                  </a:txBody>
                  <a:tcPr marL="23908" marR="23908" marT="11954" marB="11954" anchor="ctr">
                    <a:lnL>
                      <a:noFill/>
                    </a:lnL>
                    <a:lnR>
                      <a:noFill/>
                    </a:lnR>
                    <a:lnT>
                      <a:noFill/>
                    </a:lnT>
                    <a:lnB>
                      <a:noFill/>
                    </a:lnB>
                    <a:noFill/>
                  </a:tcPr>
                </a:tc>
                <a:tc>
                  <a:txBody>
                    <a:bodyPr/>
                    <a:lstStyle/>
                    <a:p>
                      <a:pPr>
                        <a:buNone/>
                      </a:pPr>
                      <a:r>
                        <a:rPr lang="en-US" sz="1000" b="1" dirty="0"/>
                        <a:t>Evaluative declaratives; categorical judgments; absence of modal uncertainty</a:t>
                      </a:r>
                    </a:p>
                  </a:txBody>
                  <a:tcPr marL="23908" marR="23908" marT="11954" marB="11954" anchor="ctr">
                    <a:lnL>
                      <a:noFill/>
                    </a:lnL>
                    <a:lnR>
                      <a:noFill/>
                    </a:lnR>
                    <a:lnT>
                      <a:noFill/>
                    </a:lnT>
                    <a:lnB>
                      <a:noFill/>
                    </a:lnB>
                    <a:noFill/>
                  </a:tcPr>
                </a:tc>
                <a:extLst>
                  <a:ext uri="{0D108BD9-81ED-4DB2-BD59-A6C34878D82A}">
                    <a16:rowId xmlns:a16="http://schemas.microsoft.com/office/drawing/2014/main" val="727218866"/>
                  </a:ext>
                </a:extLst>
              </a:tr>
              <a:tr h="314442">
                <a:tc>
                  <a:txBody>
                    <a:bodyPr/>
                    <a:lstStyle/>
                    <a:p>
                      <a:pPr>
                        <a:buNone/>
                      </a:pPr>
                      <a:r>
                        <a:rPr lang="en-US" sz="1000" dirty="0"/>
                        <a:t>Q3</a:t>
                      </a:r>
                    </a:p>
                  </a:txBody>
                  <a:tcPr marL="23908" marR="23908" marT="11954" marB="11954" anchor="ctr">
                    <a:lnL>
                      <a:noFill/>
                    </a:lnL>
                    <a:lnR>
                      <a:noFill/>
                    </a:lnR>
                    <a:lnT>
                      <a:noFill/>
                    </a:lnT>
                    <a:lnB>
                      <a:noFill/>
                    </a:lnB>
                    <a:noFill/>
                  </a:tcPr>
                </a:tc>
                <a:tc>
                  <a:txBody>
                    <a:bodyPr/>
                    <a:lstStyle/>
                    <a:p>
                      <a:pPr>
                        <a:buNone/>
                      </a:pPr>
                      <a:r>
                        <a:rPr lang="en-US" sz="1000" dirty="0"/>
                        <a:t>Affective / causal explanation</a:t>
                      </a:r>
                    </a:p>
                  </a:txBody>
                  <a:tcPr marL="23908" marR="23908" marT="11954" marB="11954" anchor="ctr">
                    <a:lnL>
                      <a:noFill/>
                    </a:lnL>
                    <a:lnR>
                      <a:noFill/>
                    </a:lnR>
                    <a:lnT>
                      <a:noFill/>
                    </a:lnT>
                    <a:lnB>
                      <a:noFill/>
                    </a:lnB>
                    <a:noFill/>
                  </a:tcPr>
                </a:tc>
                <a:tc>
                  <a:txBody>
                    <a:bodyPr/>
                    <a:lstStyle/>
                    <a:p>
                      <a:pPr>
                        <a:buNone/>
                      </a:pPr>
                      <a:r>
                        <a:rPr lang="en-US" sz="1000" dirty="0"/>
                        <a:t>“I propose that he thoughts his teacher tried to pull him onto the lesson.”</a:t>
                      </a:r>
                    </a:p>
                  </a:txBody>
                  <a:tcPr marL="23908" marR="23908" marT="11954" marB="11954" anchor="ctr">
                    <a:lnL>
                      <a:noFill/>
                    </a:lnL>
                    <a:lnR>
                      <a:noFill/>
                    </a:lnR>
                    <a:lnT>
                      <a:noFill/>
                    </a:lnT>
                    <a:lnB>
                      <a:noFill/>
                    </a:lnB>
                    <a:noFill/>
                  </a:tcPr>
                </a:tc>
                <a:tc>
                  <a:txBody>
                    <a:bodyPr/>
                    <a:lstStyle/>
                    <a:p>
                      <a:pPr>
                        <a:buNone/>
                      </a:pPr>
                      <a:r>
                        <a:rPr lang="en-US" sz="1000" b="1" dirty="0"/>
                        <a:t>BIAS</a:t>
                      </a:r>
                    </a:p>
                  </a:txBody>
                  <a:tcPr marL="23908" marR="23908" marT="11954" marB="11954" anchor="ctr">
                    <a:lnL>
                      <a:noFill/>
                    </a:lnL>
                    <a:lnR>
                      <a:noFill/>
                    </a:lnR>
                    <a:lnT>
                      <a:noFill/>
                    </a:lnT>
                    <a:lnB>
                      <a:noFill/>
                    </a:lnB>
                    <a:noFill/>
                  </a:tcPr>
                </a:tc>
                <a:tc>
                  <a:txBody>
                    <a:bodyPr/>
                    <a:lstStyle/>
                    <a:p>
                      <a:pPr>
                        <a:buNone/>
                      </a:pPr>
                      <a:r>
                        <a:rPr lang="en-US" sz="1000" b="1" dirty="0"/>
                        <a:t>Explicit hedge (“I propose”); tentative causal attribution</a:t>
                      </a:r>
                    </a:p>
                  </a:txBody>
                  <a:tcPr marL="23908" marR="23908" marT="11954" marB="11954" anchor="ctr">
                    <a:lnL>
                      <a:noFill/>
                    </a:lnL>
                    <a:lnR>
                      <a:noFill/>
                    </a:lnR>
                    <a:lnT>
                      <a:noFill/>
                    </a:lnT>
                    <a:lnB>
                      <a:noFill/>
                    </a:lnB>
                    <a:noFill/>
                  </a:tcPr>
                </a:tc>
                <a:extLst>
                  <a:ext uri="{0D108BD9-81ED-4DB2-BD59-A6C34878D82A}">
                    <a16:rowId xmlns:a16="http://schemas.microsoft.com/office/drawing/2014/main" val="3356503472"/>
                  </a:ext>
                </a:extLst>
              </a:tr>
              <a:tr h="555686">
                <a:tc>
                  <a:txBody>
                    <a:bodyPr/>
                    <a:lstStyle/>
                    <a:p>
                      <a:pPr>
                        <a:buNone/>
                      </a:pPr>
                      <a:r>
                        <a:rPr lang="en-US" sz="1000" dirty="0"/>
                        <a:t>Q4</a:t>
                      </a:r>
                    </a:p>
                  </a:txBody>
                  <a:tcPr marL="23908" marR="23908" marT="11954" marB="11954" anchor="ctr">
                    <a:lnL>
                      <a:noFill/>
                    </a:lnL>
                    <a:lnR>
                      <a:noFill/>
                    </a:lnR>
                    <a:lnT>
                      <a:noFill/>
                    </a:lnT>
                    <a:lnB>
                      <a:noFill/>
                    </a:lnB>
                    <a:noFill/>
                  </a:tcPr>
                </a:tc>
                <a:tc>
                  <a:txBody>
                    <a:bodyPr/>
                    <a:lstStyle/>
                    <a:p>
                      <a:pPr>
                        <a:buNone/>
                      </a:pPr>
                      <a:r>
                        <a:rPr lang="en-US" sz="1000" dirty="0"/>
                        <a:t>Prior occurrence / comparison</a:t>
                      </a:r>
                    </a:p>
                  </a:txBody>
                  <a:tcPr marL="23908" marR="23908" marT="11954" marB="11954" anchor="ctr">
                    <a:lnL>
                      <a:noFill/>
                    </a:lnL>
                    <a:lnR>
                      <a:noFill/>
                    </a:lnR>
                    <a:lnT>
                      <a:noFill/>
                    </a:lnT>
                    <a:lnB>
                      <a:noFill/>
                    </a:lnB>
                    <a:noFill/>
                  </a:tcPr>
                </a:tc>
                <a:tc>
                  <a:txBody>
                    <a:bodyPr/>
                    <a:lstStyle/>
                    <a:p>
                      <a:pPr>
                        <a:buNone/>
                      </a:pPr>
                      <a:r>
                        <a:rPr lang="en-US" sz="1000" dirty="0"/>
                        <a:t>“No. He hasn't catch up this problem before. Most people keep their </a:t>
                      </a:r>
                      <a:r>
                        <a:rPr lang="en-US" sz="1000" dirty="0" err="1"/>
                        <a:t>attetion</a:t>
                      </a:r>
                      <a:r>
                        <a:rPr lang="en-US" sz="1000" dirty="0"/>
                        <a:t> by </a:t>
                      </a:r>
                      <a:r>
                        <a:rPr lang="en-US" sz="1000" dirty="0" err="1"/>
                        <a:t>obmitting</a:t>
                      </a:r>
                      <a:r>
                        <a:rPr lang="en-US" sz="1000" dirty="0"/>
                        <a:t> all distractions before starting their study. They also break into small pieces to deal with one by one.”</a:t>
                      </a:r>
                    </a:p>
                  </a:txBody>
                  <a:tcPr marL="23908" marR="23908" marT="11954" marB="11954" anchor="ctr">
                    <a:lnL>
                      <a:noFill/>
                    </a:lnL>
                    <a:lnR>
                      <a:noFill/>
                    </a:lnR>
                    <a:lnT>
                      <a:noFill/>
                    </a:lnT>
                    <a:lnB>
                      <a:noFill/>
                    </a:lnB>
                    <a:noFill/>
                  </a:tcPr>
                </a:tc>
                <a:tc>
                  <a:txBody>
                    <a:bodyPr/>
                    <a:lstStyle/>
                    <a:p>
                      <a:pPr>
                        <a:buNone/>
                      </a:pPr>
                      <a:r>
                        <a:rPr lang="en-US" sz="1000" b="1" dirty="0"/>
                        <a:t>BIAS</a:t>
                      </a:r>
                    </a:p>
                  </a:txBody>
                  <a:tcPr marL="23908" marR="23908" marT="11954" marB="11954" anchor="ctr">
                    <a:lnL>
                      <a:noFill/>
                    </a:lnL>
                    <a:lnR>
                      <a:noFill/>
                    </a:lnR>
                    <a:lnT>
                      <a:noFill/>
                    </a:lnT>
                    <a:lnB>
                      <a:noFill/>
                    </a:lnB>
                    <a:noFill/>
                  </a:tcPr>
                </a:tc>
                <a:tc>
                  <a:txBody>
                    <a:bodyPr/>
                    <a:lstStyle/>
                    <a:p>
                      <a:pPr>
                        <a:buNone/>
                      </a:pPr>
                      <a:r>
                        <a:rPr lang="en-US" sz="1000" b="1" dirty="0" err="1"/>
                        <a:t>Generalisation</a:t>
                      </a:r>
                      <a:r>
                        <a:rPr lang="en-US" sz="1000" b="1" dirty="0"/>
                        <a:t> (“most people”); strategy listing without commitment</a:t>
                      </a:r>
                    </a:p>
                  </a:txBody>
                  <a:tcPr marL="23908" marR="23908" marT="11954" marB="11954" anchor="ctr">
                    <a:lnL>
                      <a:noFill/>
                    </a:lnL>
                    <a:lnR>
                      <a:noFill/>
                    </a:lnR>
                    <a:lnT>
                      <a:noFill/>
                    </a:lnT>
                    <a:lnB>
                      <a:noFill/>
                    </a:lnB>
                    <a:noFill/>
                  </a:tcPr>
                </a:tc>
                <a:extLst>
                  <a:ext uri="{0D108BD9-81ED-4DB2-BD59-A6C34878D82A}">
                    <a16:rowId xmlns:a16="http://schemas.microsoft.com/office/drawing/2014/main" val="1365756769"/>
                  </a:ext>
                </a:extLst>
              </a:tr>
              <a:tr h="555686">
                <a:tc>
                  <a:txBody>
                    <a:bodyPr/>
                    <a:lstStyle/>
                    <a:p>
                      <a:pPr>
                        <a:buNone/>
                      </a:pPr>
                      <a:r>
                        <a:rPr lang="en-US" sz="1000" dirty="0"/>
                        <a:t>Q5</a:t>
                      </a:r>
                    </a:p>
                  </a:txBody>
                  <a:tcPr marL="23908" marR="23908" marT="11954" marB="11954" anchor="ctr">
                    <a:lnL>
                      <a:noFill/>
                    </a:lnL>
                    <a:lnR>
                      <a:noFill/>
                    </a:lnR>
                    <a:lnT>
                      <a:noFill/>
                    </a:lnT>
                    <a:lnB>
                      <a:noFill/>
                    </a:lnB>
                    <a:noFill/>
                  </a:tcPr>
                </a:tc>
                <a:tc>
                  <a:txBody>
                    <a:bodyPr/>
                    <a:lstStyle/>
                    <a:p>
                      <a:pPr>
                        <a:buNone/>
                      </a:pPr>
                      <a:r>
                        <a:rPr lang="en-US" sz="1000" dirty="0"/>
                        <a:t>Abstraction / learning</a:t>
                      </a:r>
                    </a:p>
                  </a:txBody>
                  <a:tcPr marL="23908" marR="23908" marT="11954" marB="11954" anchor="ctr">
                    <a:lnL>
                      <a:noFill/>
                    </a:lnL>
                    <a:lnR>
                      <a:noFill/>
                    </a:lnR>
                    <a:lnT>
                      <a:noFill/>
                    </a:lnT>
                    <a:lnB>
                      <a:noFill/>
                    </a:lnB>
                    <a:noFill/>
                  </a:tcPr>
                </a:tc>
                <a:tc>
                  <a:txBody>
                    <a:bodyPr/>
                    <a:lstStyle/>
                    <a:p>
                      <a:pPr>
                        <a:buNone/>
                      </a:pPr>
                      <a:r>
                        <a:rPr lang="en-US" sz="1000" dirty="0"/>
                        <a:t>“The most important thing Mark can learn from this situation is that he should plan for assignment, make a list of things to do and set limit time for each activity before working.”</a:t>
                      </a:r>
                    </a:p>
                  </a:txBody>
                  <a:tcPr marL="23908" marR="23908" marT="11954" marB="11954" anchor="ctr">
                    <a:lnL>
                      <a:noFill/>
                    </a:lnL>
                    <a:lnR>
                      <a:noFill/>
                    </a:lnR>
                    <a:lnT>
                      <a:noFill/>
                    </a:lnT>
                    <a:lnB>
                      <a:noFill/>
                    </a:lnB>
                    <a:noFill/>
                  </a:tcPr>
                </a:tc>
                <a:tc>
                  <a:txBody>
                    <a:bodyPr/>
                    <a:lstStyle/>
                    <a:p>
                      <a:pPr>
                        <a:buNone/>
                      </a:pPr>
                      <a:r>
                        <a:rPr lang="en-US" sz="1000" b="1" dirty="0"/>
                        <a:t>COMMIT</a:t>
                      </a:r>
                    </a:p>
                  </a:txBody>
                  <a:tcPr marL="23908" marR="23908" marT="11954" marB="11954" anchor="ctr">
                    <a:lnL>
                      <a:noFill/>
                    </a:lnL>
                    <a:lnR>
                      <a:noFill/>
                    </a:lnR>
                    <a:lnT>
                      <a:noFill/>
                    </a:lnT>
                    <a:lnB>
                      <a:noFill/>
                    </a:lnB>
                    <a:noFill/>
                  </a:tcPr>
                </a:tc>
                <a:tc>
                  <a:txBody>
                    <a:bodyPr/>
                    <a:lstStyle/>
                    <a:p>
                      <a:pPr>
                        <a:buNone/>
                      </a:pPr>
                      <a:r>
                        <a:rPr lang="en-US" sz="1000" b="1" dirty="0"/>
                        <a:t>Prescriptive form (“should”); consolidated strategy; closure around one plan</a:t>
                      </a:r>
                    </a:p>
                  </a:txBody>
                  <a:tcPr marL="23908" marR="23908" marT="11954" marB="11954" anchor="ctr">
                    <a:lnL>
                      <a:noFill/>
                    </a:lnL>
                    <a:lnR>
                      <a:noFill/>
                    </a:lnR>
                    <a:lnT>
                      <a:noFill/>
                    </a:lnT>
                    <a:lnB>
                      <a:noFill/>
                    </a:lnB>
                    <a:noFill/>
                  </a:tcPr>
                </a:tc>
                <a:extLst>
                  <a:ext uri="{0D108BD9-81ED-4DB2-BD59-A6C34878D82A}">
                    <a16:rowId xmlns:a16="http://schemas.microsoft.com/office/drawing/2014/main" val="731908603"/>
                  </a:ext>
                </a:extLst>
              </a:tr>
              <a:tr h="421161">
                <a:tc>
                  <a:txBody>
                    <a:bodyPr/>
                    <a:lstStyle/>
                    <a:p>
                      <a:pPr>
                        <a:buNone/>
                      </a:pPr>
                      <a:r>
                        <a:rPr lang="en-US" sz="1000" dirty="0"/>
                        <a:t>Q6</a:t>
                      </a:r>
                    </a:p>
                  </a:txBody>
                  <a:tcPr marL="23908" marR="23908" marT="11954" marB="11954" anchor="ctr">
                    <a:lnL>
                      <a:noFill/>
                    </a:lnL>
                    <a:lnR>
                      <a:noFill/>
                    </a:lnR>
                    <a:lnT>
                      <a:noFill/>
                    </a:lnT>
                    <a:lnB>
                      <a:noFill/>
                    </a:lnB>
                    <a:noFill/>
                  </a:tcPr>
                </a:tc>
                <a:tc>
                  <a:txBody>
                    <a:bodyPr/>
                    <a:lstStyle/>
                    <a:p>
                      <a:pPr>
                        <a:buNone/>
                      </a:pPr>
                      <a:r>
                        <a:rPr lang="en-US" sz="1000" dirty="0"/>
                        <a:t>Alternative action / planning</a:t>
                      </a:r>
                    </a:p>
                  </a:txBody>
                  <a:tcPr marL="23908" marR="23908" marT="11954" marB="11954" anchor="ctr">
                    <a:lnL>
                      <a:noFill/>
                    </a:lnL>
                    <a:lnR>
                      <a:noFill/>
                    </a:lnR>
                    <a:lnT>
                      <a:noFill/>
                    </a:lnT>
                    <a:lnB>
                      <a:noFill/>
                    </a:lnB>
                    <a:noFill/>
                  </a:tcPr>
                </a:tc>
                <a:tc>
                  <a:txBody>
                    <a:bodyPr/>
                    <a:lstStyle/>
                    <a:p>
                      <a:pPr>
                        <a:buNone/>
                      </a:pPr>
                      <a:r>
                        <a:rPr lang="en-US" sz="1000" dirty="0"/>
                        <a:t>“Next time, he can do easier tasks with the limited time first, then he can gradually access to more difficult work.”</a:t>
                      </a:r>
                    </a:p>
                  </a:txBody>
                  <a:tcPr marL="23908" marR="23908" marT="11954" marB="11954" anchor="ctr">
                    <a:lnL>
                      <a:noFill/>
                    </a:lnL>
                    <a:lnR>
                      <a:noFill/>
                    </a:lnR>
                    <a:lnT>
                      <a:noFill/>
                    </a:lnT>
                    <a:lnB>
                      <a:noFill/>
                    </a:lnB>
                    <a:noFill/>
                  </a:tcPr>
                </a:tc>
                <a:tc>
                  <a:txBody>
                    <a:bodyPr/>
                    <a:lstStyle/>
                    <a:p>
                      <a:pPr>
                        <a:buNone/>
                      </a:pPr>
                      <a:r>
                        <a:rPr lang="en-US" sz="1000" b="1" dirty="0"/>
                        <a:t>COMMIT</a:t>
                      </a:r>
                    </a:p>
                  </a:txBody>
                  <a:tcPr marL="23908" marR="23908" marT="11954" marB="11954" anchor="ctr">
                    <a:lnL>
                      <a:noFill/>
                    </a:lnL>
                    <a:lnR>
                      <a:noFill/>
                    </a:lnR>
                    <a:lnT>
                      <a:noFill/>
                    </a:lnT>
                    <a:lnB>
                      <a:noFill/>
                    </a:lnB>
                    <a:noFill/>
                  </a:tcPr>
                </a:tc>
                <a:tc>
                  <a:txBody>
                    <a:bodyPr/>
                    <a:lstStyle/>
                    <a:p>
                      <a:pPr>
                        <a:buNone/>
                      </a:pPr>
                      <a:r>
                        <a:rPr lang="en-US" sz="1000" b="1" dirty="0"/>
                        <a:t>Sequential planning; future-oriented but </a:t>
                      </a:r>
                      <a:r>
                        <a:rPr lang="en-US" sz="1000" b="1" dirty="0" err="1"/>
                        <a:t>unmodalised</a:t>
                      </a:r>
                      <a:r>
                        <a:rPr lang="en-US" sz="1000" b="1" dirty="0"/>
                        <a:t> trajectory</a:t>
                      </a:r>
                    </a:p>
                  </a:txBody>
                  <a:tcPr marL="23908" marR="23908" marT="11954" marB="11954" anchor="ctr">
                    <a:lnL>
                      <a:noFill/>
                    </a:lnL>
                    <a:lnR>
                      <a:noFill/>
                    </a:lnR>
                    <a:lnT>
                      <a:noFill/>
                    </a:lnT>
                    <a:lnB>
                      <a:noFill/>
                    </a:lnB>
                    <a:noFill/>
                  </a:tcPr>
                </a:tc>
                <a:extLst>
                  <a:ext uri="{0D108BD9-81ED-4DB2-BD59-A6C34878D82A}">
                    <a16:rowId xmlns:a16="http://schemas.microsoft.com/office/drawing/2014/main" val="1788606411"/>
                  </a:ext>
                </a:extLst>
              </a:tr>
              <a:tr h="555686">
                <a:tc>
                  <a:txBody>
                    <a:bodyPr/>
                    <a:lstStyle/>
                    <a:p>
                      <a:pPr>
                        <a:buNone/>
                      </a:pPr>
                      <a:r>
                        <a:rPr lang="en-US" sz="1000" dirty="0"/>
                        <a:t>Q7</a:t>
                      </a:r>
                    </a:p>
                  </a:txBody>
                  <a:tcPr marL="23908" marR="23908" marT="11954" marB="11954" anchor="ctr">
                    <a:lnL>
                      <a:noFill/>
                    </a:lnL>
                    <a:lnR>
                      <a:noFill/>
                    </a:lnR>
                    <a:lnT>
                      <a:noFill/>
                    </a:lnT>
                    <a:lnB>
                      <a:noFill/>
                    </a:lnB>
                    <a:noFill/>
                  </a:tcPr>
                </a:tc>
                <a:tc>
                  <a:txBody>
                    <a:bodyPr/>
                    <a:lstStyle/>
                    <a:p>
                      <a:pPr>
                        <a:buNone/>
                      </a:pPr>
                      <a:r>
                        <a:rPr lang="en-US" sz="1000" dirty="0"/>
                        <a:t>Monitoring / evaluation</a:t>
                      </a:r>
                    </a:p>
                  </a:txBody>
                  <a:tcPr marL="23908" marR="23908" marT="11954" marB="11954" anchor="ctr">
                    <a:lnL>
                      <a:noFill/>
                    </a:lnL>
                    <a:lnR>
                      <a:noFill/>
                    </a:lnR>
                    <a:lnT>
                      <a:noFill/>
                    </a:lnT>
                    <a:lnB>
                      <a:noFill/>
                    </a:lnB>
                    <a:noFill/>
                  </a:tcPr>
                </a:tc>
                <a:tc>
                  <a:txBody>
                    <a:bodyPr/>
                    <a:lstStyle/>
                    <a:p>
                      <a:pPr>
                        <a:buNone/>
                      </a:pPr>
                      <a:r>
                        <a:rPr lang="en-US" sz="1000" dirty="0"/>
                        <a:t>“He can check his work to know how this method is working by pausing his work to see how much </a:t>
                      </a:r>
                      <a:r>
                        <a:rPr lang="en-US" sz="1000" dirty="0" err="1"/>
                        <a:t>effeciency</a:t>
                      </a:r>
                      <a:r>
                        <a:rPr lang="en-US" sz="1000" dirty="0"/>
                        <a:t> the measure brings. He can also talk to his teacher or good students ask for help.”</a:t>
                      </a:r>
                    </a:p>
                  </a:txBody>
                  <a:tcPr marL="23908" marR="23908" marT="11954" marB="11954" anchor="ctr">
                    <a:lnL>
                      <a:noFill/>
                    </a:lnL>
                    <a:lnR>
                      <a:noFill/>
                    </a:lnR>
                    <a:lnT>
                      <a:noFill/>
                    </a:lnT>
                    <a:lnB>
                      <a:noFill/>
                    </a:lnB>
                    <a:noFill/>
                  </a:tcPr>
                </a:tc>
                <a:tc>
                  <a:txBody>
                    <a:bodyPr/>
                    <a:lstStyle/>
                    <a:p>
                      <a:pPr>
                        <a:buNone/>
                      </a:pPr>
                      <a:r>
                        <a:rPr lang="en-US" sz="1000" b="1" dirty="0"/>
                        <a:t>REOPEN</a:t>
                      </a:r>
                    </a:p>
                  </a:txBody>
                  <a:tcPr marL="23908" marR="23908" marT="11954" marB="11954" anchor="ctr">
                    <a:lnL>
                      <a:noFill/>
                    </a:lnL>
                    <a:lnR>
                      <a:noFill/>
                    </a:lnR>
                    <a:lnT>
                      <a:noFill/>
                    </a:lnT>
                    <a:lnB>
                      <a:noFill/>
                    </a:lnB>
                    <a:noFill/>
                  </a:tcPr>
                </a:tc>
                <a:tc>
                  <a:txBody>
                    <a:bodyPr/>
                    <a:lstStyle/>
                    <a:p>
                      <a:pPr>
                        <a:buNone/>
                      </a:pPr>
                      <a:r>
                        <a:rPr lang="en-US" sz="1000" b="1" dirty="0"/>
                        <a:t>Monitoring language; external feedback sources; plural evaluative criteria</a:t>
                      </a:r>
                    </a:p>
                  </a:txBody>
                  <a:tcPr marL="23908" marR="23908" marT="11954" marB="11954" anchor="ctr">
                    <a:lnL>
                      <a:noFill/>
                    </a:lnL>
                    <a:lnR>
                      <a:noFill/>
                    </a:lnR>
                    <a:lnT>
                      <a:noFill/>
                    </a:lnT>
                    <a:lnB>
                      <a:noFill/>
                    </a:lnB>
                    <a:noFill/>
                  </a:tcPr>
                </a:tc>
                <a:extLst>
                  <a:ext uri="{0D108BD9-81ED-4DB2-BD59-A6C34878D82A}">
                    <a16:rowId xmlns:a16="http://schemas.microsoft.com/office/drawing/2014/main" val="3044797354"/>
                  </a:ext>
                </a:extLst>
              </a:tr>
            </a:tbl>
          </a:graphicData>
        </a:graphic>
      </p:graphicFrame>
    </p:spTree>
    <p:extLst>
      <p:ext uri="{BB962C8B-B14F-4D97-AF65-F5344CB8AC3E}">
        <p14:creationId xmlns:p14="http://schemas.microsoft.com/office/powerpoint/2010/main" val="5466548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D54B9-7F39-7732-1BB6-F7507C42E95A}"/>
              </a:ext>
            </a:extLst>
          </p:cNvPr>
          <p:cNvSpPr>
            <a:spLocks noGrp="1"/>
          </p:cNvSpPr>
          <p:nvPr>
            <p:ph type="title"/>
          </p:nvPr>
        </p:nvSpPr>
        <p:spPr/>
        <p:txBody>
          <a:bodyPr/>
          <a:lstStyle/>
          <a:p>
            <a:pPr algn="ctr"/>
            <a:r>
              <a:rPr lang="en-US" dirty="0"/>
              <a:t>ANALYSIS: CORE EMPIRICAL CLAIM</a:t>
            </a:r>
          </a:p>
        </p:txBody>
      </p:sp>
      <p:sp>
        <p:nvSpPr>
          <p:cNvPr id="3" name="Content Placeholder 2">
            <a:extLst>
              <a:ext uri="{FF2B5EF4-FFF2-40B4-BE49-F238E27FC236}">
                <a16:creationId xmlns:a16="http://schemas.microsoft.com/office/drawing/2014/main" id="{94B582C4-6643-9049-4541-853E8BC6A3C9}"/>
              </a:ext>
            </a:extLst>
          </p:cNvPr>
          <p:cNvSpPr>
            <a:spLocks noGrp="1"/>
          </p:cNvSpPr>
          <p:nvPr>
            <p:ph idx="1"/>
          </p:nvPr>
        </p:nvSpPr>
        <p:spPr/>
        <p:txBody>
          <a:bodyPr/>
          <a:lstStyle/>
          <a:p>
            <a:r>
              <a:rPr lang="en-US" b="1" dirty="0"/>
              <a:t>FINDINGS</a:t>
            </a:r>
            <a:br>
              <a:rPr lang="en-US" dirty="0"/>
            </a:br>
            <a:r>
              <a:rPr lang="en-US" dirty="0"/>
              <a:t>Regulation varies by task position, not by person.</a:t>
            </a:r>
            <a:br>
              <a:rPr lang="en-US" dirty="0"/>
            </a:br>
            <a:r>
              <a:rPr lang="en-US" dirty="0"/>
              <a:t>The same participant shows openness in one task and closure in another.</a:t>
            </a:r>
          </a:p>
          <a:p>
            <a:endParaRPr lang="en-US" dirty="0"/>
          </a:p>
          <a:p>
            <a:pPr marL="0" indent="0">
              <a:buNone/>
            </a:pPr>
            <a:endParaRPr lang="en-US" dirty="0"/>
          </a:p>
          <a:p>
            <a:r>
              <a:rPr lang="en-US" b="1" dirty="0"/>
              <a:t>CLAIM</a:t>
            </a:r>
            <a:br>
              <a:rPr lang="en-US" dirty="0"/>
            </a:br>
            <a:r>
              <a:rPr lang="en-US" dirty="0"/>
              <a:t>Epistemic regulation varies systematically by task position rather than by individual participant.</a:t>
            </a:r>
          </a:p>
        </p:txBody>
      </p:sp>
    </p:spTree>
    <p:extLst>
      <p:ext uri="{BB962C8B-B14F-4D97-AF65-F5344CB8AC3E}">
        <p14:creationId xmlns:p14="http://schemas.microsoft.com/office/powerpoint/2010/main" val="12351588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0F619A-0E6D-4AA2-00BD-4695D7B90037}"/>
              </a:ext>
            </a:extLst>
          </p:cNvPr>
          <p:cNvSpPr>
            <a:spLocks noGrp="1"/>
          </p:cNvSpPr>
          <p:nvPr>
            <p:ph type="title"/>
          </p:nvPr>
        </p:nvSpPr>
        <p:spPr/>
        <p:txBody>
          <a:bodyPr/>
          <a:lstStyle/>
          <a:p>
            <a:pPr algn="ctr"/>
            <a:r>
              <a:rPr lang="en-US" dirty="0"/>
              <a:t>IMPLICATIONS OF EPISTEMIC DIAGNOSTIC MODELLING</a:t>
            </a:r>
          </a:p>
        </p:txBody>
      </p:sp>
      <p:sp>
        <p:nvSpPr>
          <p:cNvPr id="8" name="Content Placeholder 7">
            <a:extLst>
              <a:ext uri="{FF2B5EF4-FFF2-40B4-BE49-F238E27FC236}">
                <a16:creationId xmlns:a16="http://schemas.microsoft.com/office/drawing/2014/main" id="{7A9FA453-7985-7CBA-4F99-F7115E6286A6}"/>
              </a:ext>
            </a:extLst>
          </p:cNvPr>
          <p:cNvSpPr>
            <a:spLocks noGrp="1"/>
          </p:cNvSpPr>
          <p:nvPr>
            <p:ph idx="1"/>
          </p:nvPr>
        </p:nvSpPr>
        <p:spPr/>
        <p:txBody>
          <a:bodyPr/>
          <a:lstStyle/>
          <a:p>
            <a:endParaRPr lang="en-US" dirty="0"/>
          </a:p>
          <a:p>
            <a:r>
              <a:rPr lang="en-US" dirty="0"/>
              <a:t>Because epistemic regulation is sensitive to context, misalignment may arise both from local conditions (e.g. trauma-related uncertainty)  and from systemic pressures.	</a:t>
            </a:r>
            <a:r>
              <a:rPr lang="da-DK" dirty="0"/>
              <a:t>(van der Kolk, 2014; Friston et al., 2014)</a:t>
            </a:r>
            <a:endParaRPr lang="en-US" dirty="0"/>
          </a:p>
          <a:p>
            <a:endParaRPr lang="en-US" dirty="0"/>
          </a:p>
        </p:txBody>
      </p:sp>
    </p:spTree>
    <p:extLst>
      <p:ext uri="{BB962C8B-B14F-4D97-AF65-F5344CB8AC3E}">
        <p14:creationId xmlns:p14="http://schemas.microsoft.com/office/powerpoint/2010/main" val="941736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CE2BDD-7EFF-018E-4933-AD8233786D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4729B47-83F3-2CB1-1D4B-5476744CF84F}"/>
              </a:ext>
            </a:extLst>
          </p:cNvPr>
          <p:cNvSpPr>
            <a:spLocks noGrp="1"/>
          </p:cNvSpPr>
          <p:nvPr>
            <p:ph type="title"/>
          </p:nvPr>
        </p:nvSpPr>
        <p:spPr/>
        <p:txBody>
          <a:bodyPr/>
          <a:lstStyle/>
          <a:p>
            <a:pPr algn="ctr"/>
            <a:r>
              <a:rPr lang="en-US" dirty="0"/>
              <a:t>IMPLICATIONS OF EPISTEMIC DIAGNOSTIC MODELLING</a:t>
            </a:r>
          </a:p>
        </p:txBody>
      </p:sp>
      <p:graphicFrame>
        <p:nvGraphicFramePr>
          <p:cNvPr id="4" name="Content Placeholder 3">
            <a:extLst>
              <a:ext uri="{FF2B5EF4-FFF2-40B4-BE49-F238E27FC236}">
                <a16:creationId xmlns:a16="http://schemas.microsoft.com/office/drawing/2014/main" id="{1BB106C2-7F7F-38FA-0345-8D971CB6CDE6}"/>
              </a:ext>
            </a:extLst>
          </p:cNvPr>
          <p:cNvGraphicFramePr>
            <a:graphicFrameLocks noGrp="1"/>
          </p:cNvGraphicFramePr>
          <p:nvPr>
            <p:ph idx="1"/>
          </p:nvPr>
        </p:nvGraphicFramePr>
        <p:xfrm>
          <a:off x="3247697" y="1828800"/>
          <a:ext cx="4992414" cy="4500626"/>
        </p:xfrm>
        <a:graphic>
          <a:graphicData uri="http://schemas.openxmlformats.org/drawingml/2006/table">
            <a:tbl>
              <a:tblPr firstRow="1" firstCol="1" bandRow="1">
                <a:tableStyleId>{5C22544A-7EE6-4342-B048-85BDC9FD1C3A}</a:tableStyleId>
              </a:tblPr>
              <a:tblGrid>
                <a:gridCol w="2496207">
                  <a:extLst>
                    <a:ext uri="{9D8B030D-6E8A-4147-A177-3AD203B41FA5}">
                      <a16:colId xmlns:a16="http://schemas.microsoft.com/office/drawing/2014/main" val="1179400674"/>
                    </a:ext>
                  </a:extLst>
                </a:gridCol>
                <a:gridCol w="2496207">
                  <a:extLst>
                    <a:ext uri="{9D8B030D-6E8A-4147-A177-3AD203B41FA5}">
                      <a16:colId xmlns:a16="http://schemas.microsoft.com/office/drawing/2014/main" val="2031010133"/>
                    </a:ext>
                  </a:extLst>
                </a:gridCol>
              </a:tblGrid>
              <a:tr h="2152795">
                <a:tc>
                  <a:txBody>
                    <a:bodyPr/>
                    <a:lstStyle/>
                    <a:p>
                      <a:pPr marL="0" marR="0">
                        <a:lnSpc>
                          <a:spcPct val="115000"/>
                        </a:lnSpc>
                        <a:spcAft>
                          <a:spcPts val="800"/>
                        </a:spcAft>
                        <a:buNone/>
                      </a:pPr>
                      <a:r>
                        <a:rPr lang="en-US" sz="1000" kern="100" dirty="0">
                          <a:effectLst/>
                        </a:rPr>
                        <a:t>Academic</a:t>
                      </a:r>
                    </a:p>
                    <a:p>
                      <a:pPr marL="342900" marR="0" lvl="0" indent="-342900">
                        <a:lnSpc>
                          <a:spcPct val="115000"/>
                        </a:lnSpc>
                        <a:spcAft>
                          <a:spcPts val="800"/>
                        </a:spcAft>
                        <a:buSzPts val="1000"/>
                        <a:buFont typeface="Symbol" panose="05050102010706020507" pitchFamily="18" charset="2"/>
                        <a:buChar char=""/>
                        <a:tabLst>
                          <a:tab pos="457200" algn="l"/>
                        </a:tabLst>
                      </a:pPr>
                      <a:r>
                        <a:rPr lang="en-US" sz="1000" kern="100" dirty="0">
                          <a:effectLst/>
                        </a:rPr>
                        <a:t>Epistemic duality </a:t>
                      </a:r>
                      <a:r>
                        <a:rPr lang="en-US" sz="1000" kern="100" dirty="0" err="1">
                          <a:effectLst/>
                        </a:rPr>
                        <a:t>formalised</a:t>
                      </a:r>
                      <a:r>
                        <a:rPr lang="en-US" sz="1000" kern="100" dirty="0">
                          <a:effectLst/>
                        </a:rPr>
                        <a:t> (process vs proposition)</a:t>
                      </a:r>
                    </a:p>
                    <a:p>
                      <a:pPr marL="342900" marR="0" lvl="0" indent="-342900">
                        <a:lnSpc>
                          <a:spcPct val="115000"/>
                        </a:lnSpc>
                        <a:spcAft>
                          <a:spcPts val="800"/>
                        </a:spcAft>
                        <a:buSzPts val="1000"/>
                        <a:buFont typeface="Symbol" panose="05050102010706020507" pitchFamily="18" charset="2"/>
                        <a:buChar char=""/>
                        <a:tabLst>
                          <a:tab pos="457200" algn="l"/>
                        </a:tabLst>
                      </a:pPr>
                      <a:r>
                        <a:rPr lang="en-US" sz="1000" kern="100" dirty="0">
                          <a:effectLst/>
                        </a:rPr>
                        <a:t>Structural resolution of the qualitative–quantitative divide</a:t>
                      </a:r>
                    </a:p>
                    <a:p>
                      <a:pPr marL="342900" marR="0" lvl="0" indent="-342900">
                        <a:lnSpc>
                          <a:spcPct val="115000"/>
                        </a:lnSpc>
                        <a:spcAft>
                          <a:spcPts val="800"/>
                        </a:spcAft>
                        <a:buSzPts val="1000"/>
                        <a:buFont typeface="Symbol" panose="05050102010706020507" pitchFamily="18" charset="2"/>
                        <a:buChar char=""/>
                        <a:tabLst>
                          <a:tab pos="457200" algn="l"/>
                        </a:tabLst>
                      </a:pPr>
                      <a:r>
                        <a:rPr lang="en-US" sz="1000" kern="100" dirty="0">
                          <a:effectLst/>
                        </a:rPr>
                        <a:t>Domain-general modelling of commitment regulation</a:t>
                      </a:r>
                    </a:p>
                    <a:p>
                      <a:pPr marL="342900" marR="0" lvl="0" indent="-342900">
                        <a:lnSpc>
                          <a:spcPct val="115000"/>
                        </a:lnSpc>
                        <a:spcAft>
                          <a:spcPts val="800"/>
                        </a:spcAft>
                        <a:buSzPts val="1000"/>
                        <a:buFont typeface="Symbol" panose="05050102010706020507" pitchFamily="18" charset="2"/>
                        <a:buChar char=""/>
                        <a:tabLst>
                          <a:tab pos="457200" algn="l"/>
                        </a:tabLst>
                      </a:pPr>
                      <a:r>
                        <a:rPr lang="en-US" sz="1000" kern="100" dirty="0">
                          <a:effectLst/>
                        </a:rPr>
                        <a:t>Voice Pedagogy as process epistemology</a:t>
                      </a:r>
                    </a:p>
                    <a:p>
                      <a:pPr marL="0" marR="0">
                        <a:lnSpc>
                          <a:spcPct val="115000"/>
                        </a:lnSpc>
                        <a:spcAft>
                          <a:spcPts val="800"/>
                        </a:spcAft>
                        <a:buNone/>
                      </a:pPr>
                      <a:r>
                        <a:rPr lang="en-US" sz="1000" kern="100" dirty="0">
                          <a:effectLst/>
                        </a:rPr>
                        <a:t> </a:t>
                      </a:r>
                      <a:endParaRPr lang="en-US" sz="10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55316" marR="55316" marT="0" marB="0">
                    <a:solidFill>
                      <a:schemeClr val="accent1">
                        <a:lumMod val="75000"/>
                      </a:schemeClr>
                    </a:solidFill>
                  </a:tcPr>
                </a:tc>
                <a:tc>
                  <a:txBody>
                    <a:bodyPr/>
                    <a:lstStyle/>
                    <a:p>
                      <a:pPr marL="0" marR="0">
                        <a:lnSpc>
                          <a:spcPct val="115000"/>
                        </a:lnSpc>
                        <a:spcAft>
                          <a:spcPts val="800"/>
                        </a:spcAft>
                        <a:buNone/>
                      </a:pPr>
                      <a:r>
                        <a:rPr lang="en-US" sz="1000" kern="100" dirty="0">
                          <a:effectLst/>
                        </a:rPr>
                        <a:t>Applied Systems</a:t>
                      </a:r>
                    </a:p>
                    <a:p>
                      <a:pPr marL="342900" marR="0" lvl="0" indent="-342900">
                        <a:lnSpc>
                          <a:spcPct val="115000"/>
                        </a:lnSpc>
                        <a:spcAft>
                          <a:spcPts val="800"/>
                        </a:spcAft>
                        <a:buSzPts val="1000"/>
                        <a:buFont typeface="Symbol" panose="05050102010706020507" pitchFamily="18" charset="2"/>
                        <a:buChar char=""/>
                        <a:tabLst>
                          <a:tab pos="457200" algn="l"/>
                        </a:tabLst>
                      </a:pPr>
                      <a:r>
                        <a:rPr lang="en-US" sz="1000" kern="100" dirty="0">
                          <a:effectLst/>
                        </a:rPr>
                        <a:t>Cognitive diagnostics (process-based assessment models)</a:t>
                      </a:r>
                    </a:p>
                    <a:p>
                      <a:pPr marL="342900" marR="0" lvl="0" indent="-342900">
                        <a:lnSpc>
                          <a:spcPct val="115000"/>
                        </a:lnSpc>
                        <a:spcAft>
                          <a:spcPts val="800"/>
                        </a:spcAft>
                        <a:buSzPts val="1000"/>
                        <a:buFont typeface="Symbol" panose="05050102010706020507" pitchFamily="18" charset="2"/>
                        <a:buChar char=""/>
                        <a:tabLst>
                          <a:tab pos="457200" algn="l"/>
                        </a:tabLst>
                      </a:pPr>
                      <a:r>
                        <a:rPr lang="en-US" sz="1000" kern="100" dirty="0">
                          <a:effectLst/>
                        </a:rPr>
                        <a:t>Educational training architectures</a:t>
                      </a:r>
                    </a:p>
                    <a:p>
                      <a:pPr marL="342900" marR="0" lvl="0" indent="-342900">
                        <a:lnSpc>
                          <a:spcPct val="115000"/>
                        </a:lnSpc>
                        <a:spcAft>
                          <a:spcPts val="800"/>
                        </a:spcAft>
                        <a:buSzPts val="1000"/>
                        <a:buFont typeface="Symbol" panose="05050102010706020507" pitchFamily="18" charset="2"/>
                        <a:buChar char=""/>
                        <a:tabLst>
                          <a:tab pos="457200" algn="l"/>
                        </a:tabLst>
                      </a:pPr>
                      <a:r>
                        <a:rPr lang="en-US" sz="1000" kern="100" dirty="0">
                          <a:effectLst/>
                        </a:rPr>
                        <a:t>Integration into artificial systems</a:t>
                      </a:r>
                    </a:p>
                    <a:p>
                      <a:pPr marL="342900" marR="0" lvl="0" indent="-342900">
                        <a:lnSpc>
                          <a:spcPct val="115000"/>
                        </a:lnSpc>
                        <a:spcAft>
                          <a:spcPts val="800"/>
                        </a:spcAft>
                        <a:buSzPts val="1000"/>
                        <a:buFont typeface="Symbol" panose="05050102010706020507" pitchFamily="18" charset="2"/>
                        <a:buChar char=""/>
                        <a:tabLst>
                          <a:tab pos="457200" algn="l"/>
                        </a:tabLst>
                      </a:pPr>
                      <a:r>
                        <a:rPr lang="en-US" sz="1000" kern="100" dirty="0">
                          <a:effectLst/>
                        </a:rPr>
                        <a:t>Robotics informed by commitment regulation dynamics</a:t>
                      </a:r>
                    </a:p>
                  </a:txBody>
                  <a:tcPr marL="55316" marR="55316" marT="0" marB="0">
                    <a:solidFill>
                      <a:schemeClr val="accent1">
                        <a:lumMod val="75000"/>
                      </a:schemeClr>
                    </a:solidFill>
                  </a:tcPr>
                </a:tc>
                <a:extLst>
                  <a:ext uri="{0D108BD9-81ED-4DB2-BD59-A6C34878D82A}">
                    <a16:rowId xmlns:a16="http://schemas.microsoft.com/office/drawing/2014/main" val="3760533687"/>
                  </a:ext>
                </a:extLst>
              </a:tr>
              <a:tr h="2152795">
                <a:tc>
                  <a:txBody>
                    <a:bodyPr/>
                    <a:lstStyle/>
                    <a:p>
                      <a:pPr marL="0" marR="0">
                        <a:lnSpc>
                          <a:spcPct val="115000"/>
                        </a:lnSpc>
                        <a:spcAft>
                          <a:spcPts val="800"/>
                        </a:spcAft>
                        <a:buNone/>
                      </a:pPr>
                      <a:r>
                        <a:rPr lang="en-US" sz="1000" kern="100" dirty="0">
                          <a:effectLst/>
                        </a:rPr>
                        <a:t>Ethical Governance</a:t>
                      </a:r>
                    </a:p>
                    <a:p>
                      <a:pPr marL="342900" marR="0" lvl="0" indent="-342900">
                        <a:lnSpc>
                          <a:spcPct val="115000"/>
                        </a:lnSpc>
                        <a:spcAft>
                          <a:spcPts val="800"/>
                        </a:spcAft>
                        <a:buSzPts val="1000"/>
                        <a:buFont typeface="Symbol" panose="05050102010706020507" pitchFamily="18" charset="2"/>
                        <a:buChar char=""/>
                        <a:tabLst>
                          <a:tab pos="457200" algn="l"/>
                        </a:tabLst>
                      </a:pPr>
                      <a:r>
                        <a:rPr lang="en-US" sz="1000" kern="100" dirty="0">
                          <a:effectLst/>
                        </a:rPr>
                        <a:t>Process-level analysis extends beyond content evaluation</a:t>
                      </a:r>
                    </a:p>
                    <a:p>
                      <a:pPr marL="342900" marR="0" lvl="0" indent="-342900">
                        <a:lnSpc>
                          <a:spcPct val="115000"/>
                        </a:lnSpc>
                        <a:spcAft>
                          <a:spcPts val="800"/>
                        </a:spcAft>
                        <a:buSzPts val="1000"/>
                        <a:buFont typeface="Symbol" panose="05050102010706020507" pitchFamily="18" charset="2"/>
                        <a:buChar char=""/>
                        <a:tabLst>
                          <a:tab pos="457200" algn="l"/>
                        </a:tabLst>
                      </a:pPr>
                      <a:r>
                        <a:rPr lang="en-US" sz="1000" kern="100" dirty="0">
                          <a:effectLst/>
                        </a:rPr>
                        <a:t>Expanded transparency requirements</a:t>
                      </a:r>
                    </a:p>
                    <a:p>
                      <a:pPr marL="342900" marR="0" lvl="0" indent="-342900">
                        <a:lnSpc>
                          <a:spcPct val="115000"/>
                        </a:lnSpc>
                        <a:spcAft>
                          <a:spcPts val="800"/>
                        </a:spcAft>
                        <a:buSzPts val="1000"/>
                        <a:buFont typeface="Symbol" panose="05050102010706020507" pitchFamily="18" charset="2"/>
                        <a:buChar char=""/>
                        <a:tabLst>
                          <a:tab pos="457200" algn="l"/>
                        </a:tabLst>
                      </a:pPr>
                      <a:r>
                        <a:rPr lang="en-US" sz="1000" kern="100" dirty="0">
                          <a:effectLst/>
                        </a:rPr>
                        <a:t>Governance frameworks for deployment</a:t>
                      </a:r>
                    </a:p>
                    <a:p>
                      <a:pPr marL="342900" marR="0" lvl="0" indent="-342900">
                        <a:lnSpc>
                          <a:spcPct val="115000"/>
                        </a:lnSpc>
                        <a:spcAft>
                          <a:spcPts val="800"/>
                        </a:spcAft>
                        <a:buSzPts val="1000"/>
                        <a:buFont typeface="Symbol" panose="05050102010706020507" pitchFamily="18" charset="2"/>
                        <a:buChar char=""/>
                        <a:tabLst>
                          <a:tab pos="457200" algn="l"/>
                        </a:tabLst>
                      </a:pPr>
                      <a:r>
                        <a:rPr lang="en-US" sz="1000" kern="100" dirty="0">
                          <a:effectLst/>
                        </a:rPr>
                        <a:t>Safeguards against profiling or covert inference</a:t>
                      </a:r>
                    </a:p>
                    <a:p>
                      <a:pPr marL="0" marR="0">
                        <a:lnSpc>
                          <a:spcPct val="115000"/>
                        </a:lnSpc>
                        <a:spcAft>
                          <a:spcPts val="800"/>
                        </a:spcAft>
                        <a:buNone/>
                      </a:pPr>
                      <a:r>
                        <a:rPr lang="en-US" sz="1000" kern="100" dirty="0">
                          <a:effectLst/>
                        </a:rPr>
                        <a:t> </a:t>
                      </a:r>
                      <a:endParaRPr lang="en-US" sz="10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55316" marR="55316" marT="0" marB="0">
                    <a:solidFill>
                      <a:schemeClr val="accent1">
                        <a:lumMod val="75000"/>
                      </a:schemeClr>
                    </a:solidFill>
                  </a:tcPr>
                </a:tc>
                <a:tc>
                  <a:txBody>
                    <a:bodyPr/>
                    <a:lstStyle/>
                    <a:p>
                      <a:pPr marL="0" marR="0" lvl="0" indent="0" algn="l" defTabSz="914400" rtl="0" eaLnBrk="1" latinLnBrk="0" hangingPunct="1">
                        <a:lnSpc>
                          <a:spcPct val="115000"/>
                        </a:lnSpc>
                        <a:spcAft>
                          <a:spcPts val="800"/>
                        </a:spcAft>
                        <a:buSzPts val="1000"/>
                        <a:buFont typeface="Symbol" panose="05050102010706020507" pitchFamily="18" charset="2"/>
                        <a:buNone/>
                        <a:tabLst>
                          <a:tab pos="457200" algn="l"/>
                        </a:tabLst>
                      </a:pPr>
                      <a:r>
                        <a:rPr lang="en-US" sz="1000" b="1" kern="100" dirty="0">
                          <a:solidFill>
                            <a:schemeClr val="lt1"/>
                          </a:solidFill>
                          <a:effectLst/>
                          <a:latin typeface="+mn-lt"/>
                          <a:ea typeface="+mn-ea"/>
                          <a:cs typeface="+mn-cs"/>
                        </a:rPr>
                        <a:t>Clinical Settings</a:t>
                      </a:r>
                    </a:p>
                    <a:p>
                      <a:pPr marL="342900" marR="0" lvl="0" indent="-342900" algn="l" defTabSz="914400" rtl="0" eaLnBrk="1" latinLnBrk="0" hangingPunct="1">
                        <a:lnSpc>
                          <a:spcPct val="115000"/>
                        </a:lnSpc>
                        <a:spcAft>
                          <a:spcPts val="800"/>
                        </a:spcAft>
                        <a:buSzPts val="1000"/>
                        <a:buFont typeface="Symbol" panose="05050102010706020507" pitchFamily="18" charset="2"/>
                        <a:buChar char=""/>
                        <a:tabLst>
                          <a:tab pos="457200" algn="l"/>
                        </a:tabLst>
                      </a:pPr>
                      <a:r>
                        <a:rPr lang="en-US" sz="1000" b="1" kern="100" dirty="0">
                          <a:solidFill>
                            <a:schemeClr val="lt1"/>
                          </a:solidFill>
                          <a:effectLst/>
                          <a:latin typeface="+mn-lt"/>
                          <a:ea typeface="+mn-ea"/>
                          <a:cs typeface="+mn-cs"/>
                        </a:rPr>
                        <a:t>Trauma </a:t>
                      </a:r>
                      <a:r>
                        <a:rPr lang="en-US" sz="1000" b="1" kern="100" dirty="0" err="1">
                          <a:solidFill>
                            <a:schemeClr val="lt1"/>
                          </a:solidFill>
                          <a:effectLst/>
                          <a:latin typeface="+mn-lt"/>
                          <a:ea typeface="+mn-ea"/>
                          <a:cs typeface="+mn-cs"/>
                        </a:rPr>
                        <a:t>conceptualised</a:t>
                      </a:r>
                      <a:r>
                        <a:rPr lang="en-US" sz="1000" b="1" kern="100" dirty="0">
                          <a:solidFill>
                            <a:schemeClr val="lt1"/>
                          </a:solidFill>
                          <a:effectLst/>
                          <a:latin typeface="+mn-lt"/>
                          <a:ea typeface="+mn-ea"/>
                          <a:cs typeface="+mn-cs"/>
                        </a:rPr>
                        <a:t> as epistemic misalignment</a:t>
                      </a:r>
                    </a:p>
                    <a:p>
                      <a:pPr marL="342900" marR="0" lvl="0" indent="-342900" algn="l" defTabSz="914400" rtl="0" eaLnBrk="1" latinLnBrk="0" hangingPunct="1">
                        <a:lnSpc>
                          <a:spcPct val="115000"/>
                        </a:lnSpc>
                        <a:spcAft>
                          <a:spcPts val="800"/>
                        </a:spcAft>
                        <a:buSzPts val="1000"/>
                        <a:buFont typeface="Symbol" panose="05050102010706020507" pitchFamily="18" charset="2"/>
                        <a:buChar char=""/>
                        <a:tabLst>
                          <a:tab pos="457200" algn="l"/>
                        </a:tabLst>
                      </a:pPr>
                      <a:r>
                        <a:rPr lang="en-US" sz="1000" b="1" kern="100" dirty="0">
                          <a:solidFill>
                            <a:schemeClr val="lt1"/>
                          </a:solidFill>
                          <a:effectLst/>
                          <a:latin typeface="+mn-lt"/>
                          <a:ea typeface="+mn-ea"/>
                          <a:cs typeface="+mn-cs"/>
                        </a:rPr>
                        <a:t>Secondary psychopathologies understood as </a:t>
                      </a:r>
                      <a:r>
                        <a:rPr lang="en-US" sz="1000" b="1" kern="100" dirty="0" err="1">
                          <a:solidFill>
                            <a:schemeClr val="lt1"/>
                          </a:solidFill>
                          <a:effectLst/>
                          <a:latin typeface="+mn-lt"/>
                          <a:ea typeface="+mn-ea"/>
                          <a:cs typeface="+mn-cs"/>
                        </a:rPr>
                        <a:t>stabilised</a:t>
                      </a:r>
                      <a:r>
                        <a:rPr lang="en-US" sz="1000" b="1" kern="100" dirty="0">
                          <a:solidFill>
                            <a:schemeClr val="lt1"/>
                          </a:solidFill>
                          <a:effectLst/>
                          <a:latin typeface="+mn-lt"/>
                          <a:ea typeface="+mn-ea"/>
                          <a:cs typeface="+mn-cs"/>
                        </a:rPr>
                        <a:t> </a:t>
                      </a:r>
                      <a:r>
                        <a:rPr lang="en-US" sz="1000" b="1" kern="100" dirty="0" err="1">
                          <a:solidFill>
                            <a:schemeClr val="lt1"/>
                          </a:solidFill>
                          <a:effectLst/>
                          <a:latin typeface="+mn-lt"/>
                          <a:ea typeface="+mn-ea"/>
                          <a:cs typeface="+mn-cs"/>
                        </a:rPr>
                        <a:t>misregulation</a:t>
                      </a:r>
                      <a:endParaRPr lang="en-US" sz="1000" b="1" kern="100" dirty="0">
                        <a:solidFill>
                          <a:schemeClr val="lt1"/>
                        </a:solidFill>
                        <a:effectLst/>
                        <a:latin typeface="+mn-lt"/>
                        <a:ea typeface="+mn-ea"/>
                        <a:cs typeface="+mn-cs"/>
                      </a:endParaRPr>
                    </a:p>
                    <a:p>
                      <a:pPr marL="342900" marR="0" lvl="0" indent="-342900" algn="l" defTabSz="914400" rtl="0" eaLnBrk="1" latinLnBrk="0" hangingPunct="1">
                        <a:lnSpc>
                          <a:spcPct val="115000"/>
                        </a:lnSpc>
                        <a:spcAft>
                          <a:spcPts val="800"/>
                        </a:spcAft>
                        <a:buSzPts val="1000"/>
                        <a:buFont typeface="Symbol" panose="05050102010706020507" pitchFamily="18" charset="2"/>
                        <a:buChar char=""/>
                        <a:tabLst>
                          <a:tab pos="457200" algn="l"/>
                        </a:tabLst>
                      </a:pPr>
                      <a:r>
                        <a:rPr lang="en-US" sz="1000" b="1" kern="100" dirty="0">
                          <a:solidFill>
                            <a:schemeClr val="lt1"/>
                          </a:solidFill>
                          <a:effectLst/>
                          <a:latin typeface="+mn-lt"/>
                          <a:ea typeface="+mn-ea"/>
                          <a:cs typeface="+mn-cs"/>
                        </a:rPr>
                        <a:t>Epistemic process modelling can support clinical intervention</a:t>
                      </a:r>
                    </a:p>
                    <a:p>
                      <a:pPr marL="342900" marR="0" lvl="0" indent="-342900" algn="l" defTabSz="914400" rtl="0" eaLnBrk="1" latinLnBrk="0" hangingPunct="1">
                        <a:lnSpc>
                          <a:spcPct val="115000"/>
                        </a:lnSpc>
                        <a:spcAft>
                          <a:spcPts val="800"/>
                        </a:spcAft>
                        <a:buSzPts val="1000"/>
                        <a:buFont typeface="Symbol" panose="05050102010706020507" pitchFamily="18" charset="2"/>
                        <a:buChar char=""/>
                        <a:tabLst>
                          <a:tab pos="457200" algn="l"/>
                        </a:tabLst>
                      </a:pPr>
                      <a:r>
                        <a:rPr lang="en-US" sz="1000" b="1" kern="100" dirty="0">
                          <a:solidFill>
                            <a:schemeClr val="lt1"/>
                          </a:solidFill>
                          <a:effectLst/>
                          <a:latin typeface="+mn-lt"/>
                          <a:ea typeface="+mn-ea"/>
                          <a:cs typeface="+mn-cs"/>
                        </a:rPr>
                        <a:t>Epistemic regulation training as preventative infrastructure</a:t>
                      </a:r>
                    </a:p>
                    <a:p>
                      <a:pPr marL="0" marR="0">
                        <a:lnSpc>
                          <a:spcPct val="115000"/>
                        </a:lnSpc>
                        <a:spcAft>
                          <a:spcPts val="800"/>
                        </a:spcAft>
                        <a:buNone/>
                      </a:pPr>
                      <a:r>
                        <a:rPr lang="en-US" sz="1000" kern="100" dirty="0">
                          <a:effectLst/>
                        </a:rPr>
                        <a:t> </a:t>
                      </a:r>
                      <a:endParaRPr lang="en-US" sz="10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55316" marR="55316" marT="0" marB="0">
                    <a:solidFill>
                      <a:schemeClr val="accent1">
                        <a:lumMod val="75000"/>
                      </a:schemeClr>
                    </a:solidFill>
                  </a:tcPr>
                </a:tc>
                <a:extLst>
                  <a:ext uri="{0D108BD9-81ED-4DB2-BD59-A6C34878D82A}">
                    <a16:rowId xmlns:a16="http://schemas.microsoft.com/office/drawing/2014/main" val="39260339"/>
                  </a:ext>
                </a:extLst>
              </a:tr>
            </a:tbl>
          </a:graphicData>
        </a:graphic>
      </p:graphicFrame>
    </p:spTree>
    <p:extLst>
      <p:ext uri="{BB962C8B-B14F-4D97-AF65-F5344CB8AC3E}">
        <p14:creationId xmlns:p14="http://schemas.microsoft.com/office/powerpoint/2010/main" val="9363568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9DC32-0F90-4AF5-EABF-457E149972CE}"/>
              </a:ext>
            </a:extLst>
          </p:cNvPr>
          <p:cNvSpPr>
            <a:spLocks noGrp="1"/>
          </p:cNvSpPr>
          <p:nvPr>
            <p:ph type="title"/>
          </p:nvPr>
        </p:nvSpPr>
        <p:spPr/>
        <p:txBody>
          <a:bodyPr/>
          <a:lstStyle/>
          <a:p>
            <a:pPr algn="ctr"/>
            <a:r>
              <a:rPr lang="en-US" dirty="0"/>
              <a:t>UNEXPECTED ETHICAL ISSUE EMERGED DURING IMPLICATIONS</a:t>
            </a:r>
          </a:p>
        </p:txBody>
      </p:sp>
      <p:sp>
        <p:nvSpPr>
          <p:cNvPr id="3" name="Content Placeholder 2">
            <a:extLst>
              <a:ext uri="{FF2B5EF4-FFF2-40B4-BE49-F238E27FC236}">
                <a16:creationId xmlns:a16="http://schemas.microsoft.com/office/drawing/2014/main" id="{055AFB89-13E2-ACC1-3B71-F29DFF9D5915}"/>
              </a:ext>
            </a:extLst>
          </p:cNvPr>
          <p:cNvSpPr>
            <a:spLocks noGrp="1"/>
          </p:cNvSpPr>
          <p:nvPr>
            <p:ph idx="1"/>
          </p:nvPr>
        </p:nvSpPr>
        <p:spPr/>
        <p:txBody>
          <a:bodyPr>
            <a:normAutofit fontScale="92500" lnSpcReduction="10000"/>
          </a:bodyPr>
          <a:lstStyle/>
          <a:p>
            <a:r>
              <a:rPr lang="en-US" b="1" dirty="0"/>
              <a:t>Ethical Reflection:</a:t>
            </a:r>
          </a:p>
          <a:p>
            <a:r>
              <a:rPr lang="en-US" dirty="0"/>
              <a:t>Analysis examined </a:t>
            </a:r>
            <a:r>
              <a:rPr lang="en-US" b="1" dirty="0"/>
              <a:t>patterns of reasoning and decision timing </a:t>
            </a:r>
            <a:r>
              <a:rPr lang="en-US" dirty="0"/>
              <a:t>not</a:t>
            </a:r>
            <a:r>
              <a:rPr lang="en-US" b="1" dirty="0"/>
              <a:t> </a:t>
            </a:r>
            <a:r>
              <a:rPr lang="en-US" dirty="0"/>
              <a:t>propositional outcomes – not explicitly consented to.</a:t>
            </a:r>
          </a:p>
          <a:p>
            <a:r>
              <a:rPr lang="en-US" b="1" dirty="0"/>
              <a:t>Within original consent because within anonymized educational task analysis</a:t>
            </a:r>
            <a:endParaRPr lang="en-US" dirty="0"/>
          </a:p>
          <a:p>
            <a:pPr lvl="1"/>
            <a:r>
              <a:rPr lang="en-US" dirty="0"/>
              <a:t>No inference of internal states</a:t>
            </a:r>
          </a:p>
          <a:p>
            <a:pPr lvl="1"/>
            <a:r>
              <a:rPr lang="en-US" dirty="0"/>
              <a:t>No psychological profiling</a:t>
            </a:r>
          </a:p>
          <a:p>
            <a:pPr lvl="1"/>
            <a:r>
              <a:rPr lang="en-US" dirty="0"/>
              <a:t>Task-level, </a:t>
            </a:r>
            <a:r>
              <a:rPr lang="en-US" dirty="0" err="1"/>
              <a:t>anonymised</a:t>
            </a:r>
            <a:r>
              <a:rPr lang="en-US" dirty="0"/>
              <a:t> process analysis</a:t>
            </a:r>
          </a:p>
          <a:p>
            <a:r>
              <a:rPr lang="en-US" b="1" dirty="0"/>
              <a:t>Ethical Response (Going Forward)</a:t>
            </a:r>
          </a:p>
          <a:p>
            <a:r>
              <a:rPr lang="en-US" dirty="0"/>
              <a:t>Participants will be explicitly informed that:</a:t>
            </a:r>
          </a:p>
          <a:p>
            <a:pPr lvl="1"/>
            <a:r>
              <a:rPr lang="en-US" dirty="0"/>
              <a:t>Responses may be </a:t>
            </a:r>
            <a:r>
              <a:rPr lang="en-US" dirty="0" err="1"/>
              <a:t>analysed</a:t>
            </a:r>
            <a:r>
              <a:rPr lang="en-US" dirty="0"/>
              <a:t> for reasoning patterns</a:t>
            </a:r>
          </a:p>
          <a:p>
            <a:pPr lvl="1"/>
            <a:r>
              <a:rPr lang="en-US" dirty="0"/>
              <a:t>Decision timing may be examined</a:t>
            </a:r>
          </a:p>
          <a:p>
            <a:pPr lvl="1"/>
            <a:r>
              <a:rPr lang="en-US" dirty="0"/>
              <a:t>Evaluation concerns process, not correctness</a:t>
            </a:r>
          </a:p>
          <a:p>
            <a:endParaRPr lang="en-US" dirty="0"/>
          </a:p>
        </p:txBody>
      </p:sp>
    </p:spTree>
    <p:extLst>
      <p:ext uri="{BB962C8B-B14F-4D97-AF65-F5344CB8AC3E}">
        <p14:creationId xmlns:p14="http://schemas.microsoft.com/office/powerpoint/2010/main" val="39359210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C6F04-2296-5980-8C2A-7D573DC3338A}"/>
              </a:ext>
            </a:extLst>
          </p:cNvPr>
          <p:cNvSpPr>
            <a:spLocks noGrp="1"/>
          </p:cNvSpPr>
          <p:nvPr>
            <p:ph type="title"/>
          </p:nvPr>
        </p:nvSpPr>
        <p:spPr/>
        <p:txBody>
          <a:bodyPr/>
          <a:lstStyle/>
          <a:p>
            <a:pPr algn="ctr"/>
            <a:r>
              <a:rPr lang="en-US" dirty="0"/>
              <a:t>KEY LIMITATIONS</a:t>
            </a:r>
          </a:p>
        </p:txBody>
      </p:sp>
      <p:sp>
        <p:nvSpPr>
          <p:cNvPr id="4" name="Rectangle 1">
            <a:extLst>
              <a:ext uri="{FF2B5EF4-FFF2-40B4-BE49-F238E27FC236}">
                <a16:creationId xmlns:a16="http://schemas.microsoft.com/office/drawing/2014/main" id="{C4FC80B9-B941-0AA5-598F-833DF5EFF020}"/>
              </a:ext>
            </a:extLst>
          </p:cNvPr>
          <p:cNvSpPr>
            <a:spLocks noGrp="1" noChangeArrowheads="1"/>
          </p:cNvSpPr>
          <p:nvPr>
            <p:ph idx="1"/>
          </p:nvPr>
        </p:nvSpPr>
        <p:spPr bwMode="auto">
          <a:xfrm>
            <a:off x="1097280" y="2731881"/>
            <a:ext cx="10062370" cy="22510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2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The paper proposes a theoretical framework rather than experimentally validating a mechanism.</a:t>
            </a:r>
          </a:p>
          <a:p>
            <a:pPr marL="0" indent="0" eaLnBrk="0" fontAlgn="base" hangingPunct="0">
              <a:lnSpc>
                <a:spcPct val="200000"/>
              </a:lnSpc>
              <a:spcBef>
                <a:spcPct val="0"/>
              </a:spcBef>
              <a:spcAft>
                <a:spcPct val="0"/>
              </a:spcAft>
              <a:buClrTx/>
              <a:buSzTx/>
              <a:buFontTx/>
              <a:buChar char="•"/>
            </a:pPr>
            <a:r>
              <a:rPr lang="en-US" altLang="en-US" sz="1800" dirty="0">
                <a:solidFill>
                  <a:schemeClr val="tx1"/>
                </a:solidFill>
                <a:latin typeface="Arial" panose="020B0604020202020204" pitchFamily="34" charset="0"/>
              </a:rPr>
              <a:t>The epistemic role of Voice Pedagogy is argued, not experimentally isolated.</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292608" lvl="1" indent="0" eaLnBrk="0" fontAlgn="base" hangingPunct="0">
              <a:lnSpc>
                <a:spcPct val="200000"/>
              </a:lnSpc>
              <a:spcBef>
                <a:spcPct val="0"/>
              </a:spcBef>
              <a:spcAft>
                <a:spcPct val="0"/>
              </a:spcAft>
              <a:buClrTx/>
              <a:buFontTx/>
              <a:buChar char="•"/>
            </a:pPr>
            <a:r>
              <a:rPr kumimoji="0" lang="en-US" altLang="en-US" sz="1200" b="0" i="0" u="none" strike="noStrike" cap="none" normalizeH="0" baseline="0" dirty="0">
                <a:ln>
                  <a:noFill/>
                </a:ln>
                <a:solidFill>
                  <a:schemeClr val="tx1"/>
                </a:solidFill>
                <a:effectLst/>
                <a:latin typeface="Arial" panose="020B0604020202020204" pitchFamily="34" charset="0"/>
              </a:rPr>
              <a:t>The regulatory sequence is an analytic model, not direct neural evidence.</a:t>
            </a:r>
          </a:p>
          <a:p>
            <a:pPr marL="292608" lvl="1" indent="0" eaLnBrk="0" fontAlgn="base" hangingPunct="0">
              <a:lnSpc>
                <a:spcPct val="200000"/>
              </a:lnSpc>
              <a:spcBef>
                <a:spcPct val="0"/>
              </a:spcBef>
              <a:spcAft>
                <a:spcPct val="0"/>
              </a:spcAft>
              <a:buClrTx/>
              <a:buFontTx/>
              <a:buChar char="•"/>
            </a:pPr>
            <a:r>
              <a:rPr kumimoji="0" lang="en-US" altLang="en-US" sz="1200" b="0" i="0" u="none" strike="noStrike" cap="none" normalizeH="0" baseline="0" dirty="0">
                <a:ln>
                  <a:noFill/>
                </a:ln>
                <a:solidFill>
                  <a:schemeClr val="tx1"/>
                </a:solidFill>
                <a:effectLst/>
                <a:latin typeface="Arial" panose="020B0604020202020204" pitchFamily="34" charset="0"/>
              </a:rPr>
              <a:t>Empirical patterns align with the framework but do not uniquely confirm it.</a:t>
            </a:r>
          </a:p>
          <a:p>
            <a:pPr marL="292608" lvl="1" indent="0" eaLnBrk="0" fontAlgn="base" hangingPunct="0">
              <a:lnSpc>
                <a:spcPct val="200000"/>
              </a:lnSpc>
              <a:spcBef>
                <a:spcPct val="0"/>
              </a:spcBef>
              <a:spcAft>
                <a:spcPct val="0"/>
              </a:spcAft>
              <a:buClrTx/>
              <a:buFontTx/>
              <a:buChar char="•"/>
            </a:pPr>
            <a:r>
              <a:rPr kumimoji="0" lang="en-US" altLang="en-US" sz="1200" b="0" i="0" u="none" strike="noStrike" cap="none" normalizeH="0" baseline="0" dirty="0">
                <a:ln>
                  <a:noFill/>
                </a:ln>
                <a:solidFill>
                  <a:schemeClr val="tx1"/>
                </a:solidFill>
                <a:effectLst/>
                <a:latin typeface="Arial" panose="020B0604020202020204" pitchFamily="34" charset="0"/>
              </a:rPr>
              <a:t>The modelling approach demonstrates constraint consistency, not predictive validity.</a:t>
            </a:r>
          </a:p>
        </p:txBody>
      </p:sp>
    </p:spTree>
    <p:extLst>
      <p:ext uri="{BB962C8B-B14F-4D97-AF65-F5344CB8AC3E}">
        <p14:creationId xmlns:p14="http://schemas.microsoft.com/office/powerpoint/2010/main" val="14960966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C513C-8009-3A97-1A94-3F118B7710CC}"/>
              </a:ext>
            </a:extLst>
          </p:cNvPr>
          <p:cNvSpPr>
            <a:spLocks noGrp="1"/>
          </p:cNvSpPr>
          <p:nvPr>
            <p:ph type="title"/>
          </p:nvPr>
        </p:nvSpPr>
        <p:spPr/>
        <p:txBody>
          <a:bodyPr/>
          <a:lstStyle/>
          <a:p>
            <a:pPr algn="ctr"/>
            <a:r>
              <a:rPr lang="en-US" dirty="0"/>
              <a:t>REFERENCES</a:t>
            </a:r>
          </a:p>
        </p:txBody>
      </p:sp>
      <p:sp>
        <p:nvSpPr>
          <p:cNvPr id="3" name="Content Placeholder 2">
            <a:extLst>
              <a:ext uri="{FF2B5EF4-FFF2-40B4-BE49-F238E27FC236}">
                <a16:creationId xmlns:a16="http://schemas.microsoft.com/office/drawing/2014/main" id="{9A704E8B-8BF0-A70A-16A1-301D2C92361B}"/>
              </a:ext>
            </a:extLst>
          </p:cNvPr>
          <p:cNvSpPr>
            <a:spLocks noGrp="1"/>
          </p:cNvSpPr>
          <p:nvPr>
            <p:ph idx="1"/>
          </p:nvPr>
        </p:nvSpPr>
        <p:spPr/>
        <p:txBody>
          <a:bodyPr>
            <a:normAutofit fontScale="25000" lnSpcReduction="20000"/>
          </a:bodyPr>
          <a:lstStyle/>
          <a:p>
            <a:r>
              <a:rPr lang="en-US" sz="3000" dirty="0"/>
              <a:t>Allan, S. </a:t>
            </a:r>
            <a:r>
              <a:rPr lang="en-US" sz="3000" b="1" dirty="0"/>
              <a:t>(2021)</a:t>
            </a:r>
            <a:r>
              <a:rPr lang="en-US" sz="3000" dirty="0"/>
              <a:t>. </a:t>
            </a:r>
            <a:r>
              <a:rPr lang="en-US" sz="3000" i="1" dirty="0"/>
              <a:t>Reflective practice in language teacher education</a:t>
            </a:r>
            <a:r>
              <a:rPr lang="en-US" sz="3000" dirty="0"/>
              <a:t>. London: Routledge.</a:t>
            </a:r>
          </a:p>
          <a:p>
            <a:r>
              <a:rPr lang="en-US" sz="3000" dirty="0"/>
              <a:t>Anderson, J.R. </a:t>
            </a:r>
            <a:r>
              <a:rPr lang="en-US" sz="3000" b="1" dirty="0"/>
              <a:t>(1996)</a:t>
            </a:r>
            <a:r>
              <a:rPr lang="en-US" sz="3000" dirty="0"/>
              <a:t>. </a:t>
            </a:r>
            <a:r>
              <a:rPr lang="en-US" sz="3000" i="1" dirty="0"/>
              <a:t>ACT: A simple theory of complex cognition</a:t>
            </a:r>
            <a:r>
              <a:rPr lang="en-US" sz="3000" dirty="0"/>
              <a:t>. </a:t>
            </a:r>
            <a:r>
              <a:rPr lang="en-US" sz="3000" i="1" dirty="0"/>
              <a:t>American Psychologist</a:t>
            </a:r>
            <a:r>
              <a:rPr lang="en-US" sz="3000" dirty="0"/>
              <a:t>, 51(4), pp. 355–365.</a:t>
            </a:r>
          </a:p>
          <a:p>
            <a:r>
              <a:rPr lang="en-US" sz="3100" dirty="0"/>
              <a:t>Broadbent, D.E., Cooper, P.F., FitzGerald, P. and Parkes, K.R., 1982. The Cognitive Failures Questionnaire (CFQ) and its correlates. British Journal of Clinical Psychology, 21(1), pp.1–16.</a:t>
            </a:r>
          </a:p>
          <a:p>
            <a:r>
              <a:rPr lang="en-US" sz="3000" dirty="0"/>
              <a:t>Brown, R., </a:t>
            </a:r>
            <a:r>
              <a:rPr lang="en-US" sz="3000" dirty="0" err="1"/>
              <a:t>Fernie</a:t>
            </a:r>
            <a:r>
              <a:rPr lang="en-US" sz="3000" dirty="0"/>
              <a:t>, B.A. and Wells, A. </a:t>
            </a:r>
            <a:r>
              <a:rPr lang="en-US" sz="3000" b="1" dirty="0"/>
              <a:t>(2021)</a:t>
            </a:r>
            <a:r>
              <a:rPr lang="en-US" sz="3000" dirty="0"/>
              <a:t>. Metacognitive therapy. In: D.H. Barlow (ed.) </a:t>
            </a:r>
            <a:r>
              <a:rPr lang="en-US" sz="3000" i="1" dirty="0"/>
              <a:t>Clinical handbook of psychological disorders</a:t>
            </a:r>
            <a:r>
              <a:rPr lang="en-US" sz="3000" dirty="0"/>
              <a:t>. 6th ed. New York: Guilford Press.</a:t>
            </a:r>
          </a:p>
          <a:p>
            <a:r>
              <a:rPr lang="en-US" sz="3200" dirty="0"/>
              <a:t>Carriere, J.S.A., Cheyne, J.A. and Smilek, D., 2008. Everyday attention lapses and memory failures: The affective consequences of mind wandering. Consciousness and Cognition, 17(3), pp.835–847.</a:t>
            </a:r>
            <a:endParaRPr lang="en-US" sz="3000" dirty="0"/>
          </a:p>
          <a:p>
            <a:r>
              <a:rPr lang="en-US" sz="3000" dirty="0"/>
              <a:t>Crystal</a:t>
            </a:r>
            <a:r>
              <a:rPr lang="en-US" sz="3000" b="1" dirty="0"/>
              <a:t> (1969)</a:t>
            </a:r>
            <a:r>
              <a:rPr lang="en-US" sz="3000" dirty="0"/>
              <a:t> supports using such a sentence as a </a:t>
            </a:r>
            <a:r>
              <a:rPr lang="en-US" sz="3000" i="1" dirty="0"/>
              <a:t>legitimate illustration</a:t>
            </a:r>
            <a:endParaRPr lang="en-US" sz="3000" dirty="0"/>
          </a:p>
          <a:p>
            <a:r>
              <a:rPr lang="en-US" sz="3000" dirty="0"/>
              <a:t>Cisek, P. and </a:t>
            </a:r>
            <a:r>
              <a:rPr lang="en-US" sz="3000" dirty="0" err="1"/>
              <a:t>Kalaska</a:t>
            </a:r>
            <a:r>
              <a:rPr lang="en-US" sz="3000" dirty="0"/>
              <a:t>, J.F. </a:t>
            </a:r>
            <a:r>
              <a:rPr lang="en-US" sz="3000" b="1" dirty="0"/>
              <a:t>(2010)</a:t>
            </a:r>
            <a:r>
              <a:rPr lang="en-US" sz="3000" dirty="0"/>
              <a:t>. Neural mechanisms for interacting with a world full of action choices. </a:t>
            </a:r>
            <a:r>
              <a:rPr lang="en-US" sz="3000" i="1" dirty="0"/>
              <a:t>Annual Review of Neuroscience</a:t>
            </a:r>
            <a:r>
              <a:rPr lang="en-US" sz="3000" dirty="0"/>
              <a:t>, 33, pp. 269–298.</a:t>
            </a:r>
          </a:p>
          <a:p>
            <a:r>
              <a:rPr lang="en-US" sz="3000" dirty="0"/>
              <a:t>Clark, A. </a:t>
            </a:r>
            <a:r>
              <a:rPr lang="en-US" sz="3000" b="1" dirty="0"/>
              <a:t>(2016)</a:t>
            </a:r>
            <a:r>
              <a:rPr lang="en-US" sz="3000" dirty="0"/>
              <a:t>. </a:t>
            </a:r>
            <a:r>
              <a:rPr lang="en-US" sz="3000" i="1" dirty="0"/>
              <a:t>Surfing uncertainty: Prediction, action, and the embodied mind</a:t>
            </a:r>
            <a:r>
              <a:rPr lang="en-US" sz="3000" dirty="0"/>
              <a:t>. Oxford: Oxford University Press.</a:t>
            </a:r>
          </a:p>
          <a:p>
            <a:r>
              <a:rPr lang="en-US" sz="3000" dirty="0"/>
              <a:t>Flavell, J.H. </a:t>
            </a:r>
            <a:r>
              <a:rPr lang="en-US" sz="3000" b="1" dirty="0"/>
              <a:t>(1979)</a:t>
            </a:r>
            <a:r>
              <a:rPr lang="en-US" sz="3000" dirty="0"/>
              <a:t>. Metacognition and cognitive monitoring: A new area of cognitive–developmental inquiry. </a:t>
            </a:r>
            <a:r>
              <a:rPr lang="en-US" sz="3000" i="1" dirty="0"/>
              <a:t>American Psychologist</a:t>
            </a:r>
            <a:r>
              <a:rPr lang="en-US" sz="3000" dirty="0"/>
              <a:t>, 34(10), pp. 906–911.</a:t>
            </a:r>
          </a:p>
          <a:p>
            <a:r>
              <a:rPr lang="en-US" sz="3000" dirty="0"/>
              <a:t>Flyvbjerg, B. </a:t>
            </a:r>
            <a:r>
              <a:rPr lang="en-US" sz="3000" b="1" dirty="0"/>
              <a:t>(2001)</a:t>
            </a:r>
            <a:r>
              <a:rPr lang="en-US" sz="3000" dirty="0"/>
              <a:t>. </a:t>
            </a:r>
            <a:r>
              <a:rPr lang="en-US" sz="3000" i="1" dirty="0"/>
              <a:t>Making social science matter</a:t>
            </a:r>
            <a:r>
              <a:rPr lang="en-US" sz="3000" dirty="0"/>
              <a:t>. Cambridge: Cambridge University Press.</a:t>
            </a:r>
          </a:p>
          <a:p>
            <a:r>
              <a:rPr lang="en-US" sz="3000" dirty="0"/>
              <a:t>Friston, K. </a:t>
            </a:r>
            <a:r>
              <a:rPr lang="en-US" sz="3000" b="1" dirty="0"/>
              <a:t>(2010)</a:t>
            </a:r>
            <a:r>
              <a:rPr lang="en-US" sz="3000" dirty="0"/>
              <a:t>. The free-energy principle: A unified brain theory? </a:t>
            </a:r>
            <a:r>
              <a:rPr lang="en-US" sz="3000" i="1" dirty="0"/>
              <a:t>Nature Reviews Neuroscience</a:t>
            </a:r>
            <a:r>
              <a:rPr lang="en-US" sz="3000" dirty="0"/>
              <a:t>, 11(2), pp. 127–138.</a:t>
            </a:r>
          </a:p>
          <a:p>
            <a:r>
              <a:rPr lang="en-US" sz="3000" dirty="0"/>
              <a:t>Friston, K., FitzGerald, T., Rigoli, F., </a:t>
            </a:r>
            <a:r>
              <a:rPr lang="en-US" sz="3000" dirty="0" err="1"/>
              <a:t>Schwartenbeck</a:t>
            </a:r>
            <a:r>
              <a:rPr lang="en-US" sz="3000" dirty="0"/>
              <a:t>, P., O’Doherty, J. and Pezzulo, G. </a:t>
            </a:r>
            <a:r>
              <a:rPr lang="en-US" sz="3000" b="1" dirty="0"/>
              <a:t>(2014)</a:t>
            </a:r>
            <a:r>
              <a:rPr lang="en-US" sz="3000" dirty="0"/>
              <a:t>. Active inference and learning. </a:t>
            </a:r>
            <a:r>
              <a:rPr lang="en-US" sz="3000" i="1" dirty="0"/>
              <a:t>Neuroscience &amp; Biobehavioral Reviews</a:t>
            </a:r>
            <a:r>
              <a:rPr lang="en-US" sz="3000" dirty="0"/>
              <a:t>, 68, pp. 862–879.</a:t>
            </a:r>
          </a:p>
          <a:p>
            <a:r>
              <a:rPr lang="en-US" sz="3200" dirty="0"/>
              <a:t>Heppner, P.P. and Petersen, C.H., 1982. The development and implications of a personal problem-solving inventory. </a:t>
            </a:r>
            <a:r>
              <a:rPr lang="en-US" sz="3200" i="1" dirty="0"/>
              <a:t>Journal of Counseling Psychology</a:t>
            </a:r>
            <a:r>
              <a:rPr lang="en-US" sz="3200" dirty="0"/>
              <a:t>, 29(1), pp.66–75.</a:t>
            </a:r>
            <a:endParaRPr lang="en-US" sz="3000" dirty="0"/>
          </a:p>
          <a:p>
            <a:r>
              <a:rPr lang="en-US" sz="3000" dirty="0"/>
              <a:t>Ladd</a:t>
            </a:r>
            <a:r>
              <a:rPr lang="en-US" sz="3000" b="1" dirty="0"/>
              <a:t> (2008)</a:t>
            </a:r>
            <a:r>
              <a:rPr lang="en-US" sz="3000" dirty="0"/>
              <a:t> supports the claim that prosody alone can reweight epistemic commitment</a:t>
            </a:r>
          </a:p>
          <a:p>
            <a:r>
              <a:rPr lang="en-US" sz="3000" dirty="0"/>
              <a:t>Leopold, D.A. and Logothetis, N.K. </a:t>
            </a:r>
            <a:r>
              <a:rPr lang="en-US" sz="3000" b="1" dirty="0"/>
              <a:t>(1999)</a:t>
            </a:r>
            <a:r>
              <a:rPr lang="en-US" sz="3000" dirty="0"/>
              <a:t>. </a:t>
            </a:r>
            <a:r>
              <a:rPr lang="en-US" sz="3000" dirty="0" err="1"/>
              <a:t>Multistable</a:t>
            </a:r>
            <a:r>
              <a:rPr lang="en-US" sz="3000" dirty="0"/>
              <a:t> phenomena: Changing views in perception. </a:t>
            </a:r>
            <a:r>
              <a:rPr lang="en-US" sz="3000" i="1" dirty="0"/>
              <a:t>Trends in Cognitive Sciences</a:t>
            </a:r>
            <a:r>
              <a:rPr lang="en-US" sz="3000" dirty="0"/>
              <a:t>, 3(7), pp. 254–264.</a:t>
            </a:r>
          </a:p>
          <a:p>
            <a:pPr marL="0" indent="0">
              <a:buNone/>
            </a:pPr>
            <a:endParaRPr lang="en-US" dirty="0"/>
          </a:p>
        </p:txBody>
      </p:sp>
    </p:spTree>
    <p:extLst>
      <p:ext uri="{BB962C8B-B14F-4D97-AF65-F5344CB8AC3E}">
        <p14:creationId xmlns:p14="http://schemas.microsoft.com/office/powerpoint/2010/main" val="31971752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2E060-3E2C-AA34-302A-CAAE89F77765}"/>
              </a:ext>
            </a:extLst>
          </p:cNvPr>
          <p:cNvSpPr>
            <a:spLocks noGrp="1"/>
          </p:cNvSpPr>
          <p:nvPr>
            <p:ph type="title"/>
          </p:nvPr>
        </p:nvSpPr>
        <p:spPr/>
        <p:txBody>
          <a:bodyPr/>
          <a:lstStyle/>
          <a:p>
            <a:pPr algn="ctr"/>
            <a:r>
              <a:rPr lang="en-US" dirty="0"/>
              <a:t>REFERENCES</a:t>
            </a:r>
          </a:p>
        </p:txBody>
      </p:sp>
      <p:sp>
        <p:nvSpPr>
          <p:cNvPr id="3" name="Content Placeholder 2">
            <a:extLst>
              <a:ext uri="{FF2B5EF4-FFF2-40B4-BE49-F238E27FC236}">
                <a16:creationId xmlns:a16="http://schemas.microsoft.com/office/drawing/2014/main" id="{47063E92-6DD5-C543-FCC2-B30DD2A57AA9}"/>
              </a:ext>
            </a:extLst>
          </p:cNvPr>
          <p:cNvSpPr>
            <a:spLocks noGrp="1"/>
          </p:cNvSpPr>
          <p:nvPr>
            <p:ph idx="1"/>
          </p:nvPr>
        </p:nvSpPr>
        <p:spPr/>
        <p:txBody>
          <a:bodyPr>
            <a:normAutofit fontScale="40000" lnSpcReduction="20000"/>
          </a:bodyPr>
          <a:lstStyle/>
          <a:p>
            <a:r>
              <a:rPr lang="en-US" dirty="0"/>
              <a:t>Menon, V. </a:t>
            </a:r>
            <a:r>
              <a:rPr lang="en-US" b="1" dirty="0"/>
              <a:t>(2011)</a:t>
            </a:r>
            <a:r>
              <a:rPr lang="en-US" dirty="0"/>
              <a:t>. Large-scale brain networks and psychopathology: A unifying triple network model. </a:t>
            </a:r>
            <a:r>
              <a:rPr lang="en-US" i="1" dirty="0"/>
              <a:t>Trends in Cognitive Sciences</a:t>
            </a:r>
            <a:r>
              <a:rPr lang="en-US" dirty="0"/>
              <a:t>, 15(10), pp. 483–506.</a:t>
            </a:r>
          </a:p>
          <a:p>
            <a:r>
              <a:rPr lang="en-US" dirty="0"/>
              <a:t>Nelson, T.O. and Narens, L. </a:t>
            </a:r>
            <a:r>
              <a:rPr lang="en-US" b="1" dirty="0"/>
              <a:t>(1990)</a:t>
            </a:r>
            <a:r>
              <a:rPr lang="en-US" dirty="0"/>
              <a:t>. Metamemory: A theoretical framework and new findings. </a:t>
            </a:r>
            <a:r>
              <a:rPr lang="en-US" i="1" dirty="0"/>
              <a:t>Psychology of Learning and Motivation</a:t>
            </a:r>
            <a:r>
              <a:rPr lang="en-US" dirty="0"/>
              <a:t>, 26, pp. 125–173.</a:t>
            </a:r>
          </a:p>
          <a:p>
            <a:r>
              <a:rPr lang="en-US" dirty="0"/>
              <a:t>Neisser, U. </a:t>
            </a:r>
            <a:r>
              <a:rPr lang="en-US" b="1" dirty="0"/>
              <a:t>(1967)</a:t>
            </a:r>
            <a:r>
              <a:rPr lang="en-US" dirty="0"/>
              <a:t>. </a:t>
            </a:r>
            <a:r>
              <a:rPr lang="en-US" i="1" dirty="0"/>
              <a:t>Cognitive psychology</a:t>
            </a:r>
            <a:r>
              <a:rPr lang="en-US" dirty="0"/>
              <a:t>. New York: Appleton-Century-Crofts.</a:t>
            </a:r>
          </a:p>
          <a:p>
            <a:r>
              <a:rPr lang="en-US" dirty="0"/>
              <a:t>Polanyi, M. </a:t>
            </a:r>
            <a:r>
              <a:rPr lang="en-US" b="1" dirty="0"/>
              <a:t>(1966)</a:t>
            </a:r>
            <a:r>
              <a:rPr lang="en-US" dirty="0"/>
              <a:t>. </a:t>
            </a:r>
            <a:r>
              <a:rPr lang="en-US" i="1" dirty="0"/>
              <a:t>The tacit dimension</a:t>
            </a:r>
            <a:r>
              <a:rPr lang="en-US" dirty="0"/>
              <a:t>. Chicago: University of Chicago Press.</a:t>
            </a:r>
          </a:p>
          <a:p>
            <a:r>
              <a:rPr lang="en-US" dirty="0"/>
              <a:t>Ryle, G. </a:t>
            </a:r>
            <a:r>
              <a:rPr lang="en-US" b="1" dirty="0"/>
              <a:t>(1949)</a:t>
            </a:r>
            <a:r>
              <a:rPr lang="en-US" dirty="0"/>
              <a:t>. </a:t>
            </a:r>
            <a:r>
              <a:rPr lang="en-US" i="1" dirty="0"/>
              <a:t>The concept of mind</a:t>
            </a:r>
            <a:r>
              <a:rPr lang="en-US" dirty="0"/>
              <a:t>. London: Hutchinson.</a:t>
            </a:r>
          </a:p>
          <a:p>
            <a:r>
              <a:rPr lang="en-US" dirty="0"/>
              <a:t>Schön, D.A. </a:t>
            </a:r>
            <a:r>
              <a:rPr lang="en-US" b="1" dirty="0"/>
              <a:t>(1983)</a:t>
            </a:r>
            <a:r>
              <a:rPr lang="en-US" dirty="0"/>
              <a:t>. </a:t>
            </a:r>
            <a:r>
              <a:rPr lang="en-US" i="1" dirty="0"/>
              <a:t>The reflective practitioner: How professionals think in action</a:t>
            </a:r>
            <a:r>
              <a:rPr lang="en-US" dirty="0"/>
              <a:t>. New York: Basic Books.</a:t>
            </a:r>
          </a:p>
          <a:p>
            <a:r>
              <a:rPr lang="en-US" dirty="0"/>
              <a:t>Schraw, G. and Dennison, R.S. </a:t>
            </a:r>
            <a:r>
              <a:rPr lang="en-US" b="1" dirty="0"/>
              <a:t>(1994)</a:t>
            </a:r>
            <a:r>
              <a:rPr lang="en-US" dirty="0"/>
              <a:t>. Assessing metacognitive awareness. </a:t>
            </a:r>
            <a:r>
              <a:rPr lang="en-US" i="1" dirty="0"/>
              <a:t>Contemporary Educational Psychology</a:t>
            </a:r>
            <a:r>
              <a:rPr lang="en-US" dirty="0"/>
              <a:t>, 19(4), pp. 460–475.</a:t>
            </a:r>
          </a:p>
          <a:p>
            <a:r>
              <a:rPr lang="en-US" dirty="0"/>
              <a:t>Schraw, G. and </a:t>
            </a:r>
            <a:r>
              <a:rPr lang="en-US" dirty="0" err="1"/>
              <a:t>Moshman</a:t>
            </a:r>
            <a:r>
              <a:rPr lang="en-US" dirty="0"/>
              <a:t>, D. </a:t>
            </a:r>
            <a:r>
              <a:rPr lang="en-US" b="1" dirty="0"/>
              <a:t>(1995)</a:t>
            </a:r>
            <a:r>
              <a:rPr lang="en-US" dirty="0"/>
              <a:t>. Metacognitive theories. </a:t>
            </a:r>
            <a:r>
              <a:rPr lang="en-US" i="1" dirty="0"/>
              <a:t>Educational Psychology Review</a:t>
            </a:r>
            <a:r>
              <a:rPr lang="en-US" dirty="0"/>
              <a:t>, 7(4), pp. 351–371.</a:t>
            </a:r>
          </a:p>
          <a:p>
            <a:r>
              <a:rPr lang="en-US" dirty="0"/>
              <a:t>Schwartz, D.L., Bransford, J.D. and Sears, D. </a:t>
            </a:r>
            <a:r>
              <a:rPr lang="en-US" b="1" dirty="0"/>
              <a:t>(2005)</a:t>
            </a:r>
            <a:r>
              <a:rPr lang="en-US" dirty="0"/>
              <a:t>. Efficiency and innovation in transfer. In: J.P. Mestre (ed.) </a:t>
            </a:r>
            <a:r>
              <a:rPr lang="en-US" i="1" dirty="0"/>
              <a:t>Transfer of learning from a modern multidisciplinary perspective</a:t>
            </a:r>
            <a:r>
              <a:rPr lang="en-US" dirty="0"/>
              <a:t>. Greenwich, CT: Information Age Publishing.</a:t>
            </a:r>
          </a:p>
          <a:p>
            <a:r>
              <a:rPr lang="en-US" dirty="0"/>
              <a:t>van der Kolk, B.A. </a:t>
            </a:r>
            <a:r>
              <a:rPr lang="en-US" b="1" dirty="0"/>
              <a:t>(2014)</a:t>
            </a:r>
            <a:r>
              <a:rPr lang="en-US" dirty="0"/>
              <a:t>. </a:t>
            </a:r>
            <a:r>
              <a:rPr lang="en-US" i="1" dirty="0"/>
              <a:t>The body keeps the score</a:t>
            </a:r>
            <a:r>
              <a:rPr lang="en-US" dirty="0"/>
              <a:t>. New York: Viking.</a:t>
            </a:r>
          </a:p>
          <a:p>
            <a:r>
              <a:rPr lang="en-US" dirty="0"/>
              <a:t>van </a:t>
            </a:r>
            <a:r>
              <a:rPr lang="en-US" dirty="0" err="1"/>
              <a:t>Rooij</a:t>
            </a:r>
            <a:r>
              <a:rPr lang="en-US" dirty="0"/>
              <a:t>, I., Wright, C.D., </a:t>
            </a:r>
            <a:r>
              <a:rPr lang="en-US" dirty="0" err="1"/>
              <a:t>Kwisthout</a:t>
            </a:r>
            <a:r>
              <a:rPr lang="en-US" dirty="0"/>
              <a:t>, J. and Wareham, T. </a:t>
            </a:r>
            <a:r>
              <a:rPr lang="en-US" b="1" dirty="0"/>
              <a:t>(2019)</a:t>
            </a:r>
            <a:r>
              <a:rPr lang="en-US" dirty="0"/>
              <a:t>. Rational analysis, computational complexity, and the cognitive sciences. </a:t>
            </a:r>
            <a:r>
              <a:rPr lang="en-US" i="1" dirty="0"/>
              <a:t>Topics in Cognitive Science</a:t>
            </a:r>
            <a:r>
              <a:rPr lang="en-US" dirty="0"/>
              <a:t>, 11(3), pp. 1–20.</a:t>
            </a:r>
          </a:p>
          <a:p>
            <a:r>
              <a:rPr lang="en-US" dirty="0"/>
              <a:t>Varela, F.J., Thompson, E. and Rosch, E. </a:t>
            </a:r>
            <a:r>
              <a:rPr lang="en-US" b="1" dirty="0"/>
              <a:t>(1991)</a:t>
            </a:r>
            <a:r>
              <a:rPr lang="en-US" dirty="0"/>
              <a:t>. </a:t>
            </a:r>
            <a:r>
              <a:rPr lang="en-US" i="1" dirty="0"/>
              <a:t>The embodied mind: Cognitive science and human experience</a:t>
            </a:r>
            <a:r>
              <a:rPr lang="en-US" dirty="0"/>
              <a:t>. Cambridge, MA: MIT Press.</a:t>
            </a:r>
          </a:p>
          <a:p>
            <a:r>
              <a:rPr lang="en-US" dirty="0" err="1"/>
              <a:t>Vervaeke</a:t>
            </a:r>
            <a:r>
              <a:rPr lang="en-US" dirty="0"/>
              <a:t>, J., Lillicrap, T.P. and Richards, B.A. </a:t>
            </a:r>
            <a:r>
              <a:rPr lang="en-US" b="1" dirty="0"/>
              <a:t>(2017)</a:t>
            </a:r>
            <a:r>
              <a:rPr lang="en-US" dirty="0"/>
              <a:t>. Relevance realization and the emerging framework in cognitive science. </a:t>
            </a:r>
            <a:r>
              <a:rPr lang="en-US" i="1" dirty="0"/>
              <a:t>Journal of Cognitive Neuroscience</a:t>
            </a:r>
            <a:r>
              <a:rPr lang="en-US" dirty="0"/>
              <a:t>, 29(10), pp. 1–17.</a:t>
            </a:r>
          </a:p>
          <a:p>
            <a:r>
              <a:rPr lang="en-US" dirty="0"/>
              <a:t>Wells, A. </a:t>
            </a:r>
            <a:r>
              <a:rPr lang="en-US" b="1" dirty="0"/>
              <a:t>(2009)</a:t>
            </a:r>
            <a:r>
              <a:rPr lang="en-US" dirty="0"/>
              <a:t>. </a:t>
            </a:r>
            <a:r>
              <a:rPr lang="en-US" i="1" dirty="0"/>
              <a:t>Metacognitive therapy for anxiety and depression</a:t>
            </a:r>
            <a:r>
              <a:rPr lang="en-US" dirty="0"/>
              <a:t>. New York: Guilford Press.</a:t>
            </a:r>
          </a:p>
          <a:p>
            <a:r>
              <a:rPr lang="en-US" dirty="0"/>
              <a:t>Wilson, B.A., Cockburn, J. and Baddeley, A.D., 1996. The development and validation of a prospective and retrospective memory questionnaire. </a:t>
            </a:r>
            <a:r>
              <a:rPr lang="en-US" i="1" dirty="0"/>
              <a:t>Journal of Clinical and Experimental Neuropsychology</a:t>
            </a:r>
            <a:r>
              <a:rPr lang="en-US" dirty="0"/>
              <a:t>, 18(3), pp.378–389.</a:t>
            </a:r>
          </a:p>
          <a:p>
            <a:endParaRPr lang="en-US" dirty="0"/>
          </a:p>
        </p:txBody>
      </p:sp>
    </p:spTree>
    <p:extLst>
      <p:ext uri="{BB962C8B-B14F-4D97-AF65-F5344CB8AC3E}">
        <p14:creationId xmlns:p14="http://schemas.microsoft.com/office/powerpoint/2010/main" val="38412237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5F387-4484-261C-6F51-993453B75155}"/>
              </a:ext>
            </a:extLst>
          </p:cNvPr>
          <p:cNvSpPr>
            <a:spLocks noGrp="1"/>
          </p:cNvSpPr>
          <p:nvPr>
            <p:ph type="title"/>
          </p:nvPr>
        </p:nvSpPr>
        <p:spPr/>
        <p:txBody>
          <a:bodyPr/>
          <a:lstStyle/>
          <a:p>
            <a:pPr algn="ctr"/>
            <a:r>
              <a:rPr lang="en-US" b="1" dirty="0"/>
              <a:t>SUPPLEMENTARY:</a:t>
            </a:r>
            <a:br>
              <a:rPr lang="en-US" b="1" dirty="0"/>
            </a:br>
            <a:r>
              <a:rPr lang="en-US" b="1" dirty="0"/>
              <a:t>PROSODIC REGULATION</a:t>
            </a:r>
            <a:endParaRPr lang="en-US" dirty="0"/>
          </a:p>
        </p:txBody>
      </p:sp>
      <p:sp>
        <p:nvSpPr>
          <p:cNvPr id="3" name="Content Placeholder 2">
            <a:extLst>
              <a:ext uri="{FF2B5EF4-FFF2-40B4-BE49-F238E27FC236}">
                <a16:creationId xmlns:a16="http://schemas.microsoft.com/office/drawing/2014/main" id="{16C5AB05-9F35-1170-8992-0F94F1C8DCE2}"/>
              </a:ext>
            </a:extLst>
          </p:cNvPr>
          <p:cNvSpPr>
            <a:spLocks noGrp="1"/>
          </p:cNvSpPr>
          <p:nvPr>
            <p:ph idx="1"/>
          </p:nvPr>
        </p:nvSpPr>
        <p:spPr/>
        <p:txBody>
          <a:bodyPr>
            <a:normAutofit fontScale="92500" lnSpcReduction="10000"/>
          </a:bodyPr>
          <a:lstStyle/>
          <a:p>
            <a:r>
              <a:rPr lang="en-US" b="1" dirty="0"/>
              <a:t>Timing</a:t>
            </a:r>
            <a:r>
              <a:rPr lang="en-US" dirty="0"/>
              <a:t> → clause length, delayed assertion, sequencing markers (“first… then…”)</a:t>
            </a:r>
          </a:p>
          <a:p>
            <a:r>
              <a:rPr lang="en-US" b="1" dirty="0"/>
              <a:t>Hesitation</a:t>
            </a:r>
            <a:r>
              <a:rPr lang="en-US" dirty="0"/>
              <a:t> → modals, hedges, conditionals (“might”, “could”, “it depends”)</a:t>
            </a:r>
          </a:p>
          <a:p>
            <a:r>
              <a:rPr lang="en-US" b="1" dirty="0"/>
              <a:t>Pacing</a:t>
            </a:r>
            <a:r>
              <a:rPr lang="en-US" dirty="0"/>
              <a:t> → incremental reformulation, stepwise reasoning, self-repair</a:t>
            </a:r>
          </a:p>
          <a:p>
            <a:r>
              <a:rPr lang="en-US" b="1" dirty="0"/>
              <a:t>Graded commitment</a:t>
            </a:r>
            <a:r>
              <a:rPr lang="en-US" dirty="0"/>
              <a:t> → strength of assertion (“I think” → “I’m sure” → </a:t>
            </a:r>
            <a:r>
              <a:rPr lang="en-US" dirty="0" err="1"/>
              <a:t>unmodalised</a:t>
            </a:r>
            <a:r>
              <a:rPr lang="en-US" dirty="0"/>
              <a:t> declaratives)</a:t>
            </a:r>
          </a:p>
          <a:p>
            <a:endParaRPr lang="en-US" dirty="0"/>
          </a:p>
          <a:p>
            <a:pPr marL="0" indent="0">
              <a:buNone/>
            </a:pPr>
            <a:r>
              <a:rPr lang="en-US" dirty="0"/>
              <a:t>Linguistic traces function as textual proxies for the same epistemic regulation variables that Voice Pedagogy trains prosodically.</a:t>
            </a:r>
          </a:p>
          <a:p>
            <a:endParaRPr lang="en-US" dirty="0"/>
          </a:p>
          <a:p>
            <a:r>
              <a:rPr lang="en-US" dirty="0"/>
              <a:t>These are exactly the variables VP already trains.</a:t>
            </a:r>
          </a:p>
          <a:p>
            <a:r>
              <a:rPr lang="en-US" dirty="0"/>
              <a:t>VP can make epistemic regulation explicit and teachable, not implicit.</a:t>
            </a:r>
          </a:p>
          <a:p>
            <a:endParaRPr lang="en-US" dirty="0"/>
          </a:p>
        </p:txBody>
      </p:sp>
    </p:spTree>
    <p:extLst>
      <p:ext uri="{BB962C8B-B14F-4D97-AF65-F5344CB8AC3E}">
        <p14:creationId xmlns:p14="http://schemas.microsoft.com/office/powerpoint/2010/main" val="4340610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EA389-0F36-9C59-AC28-C2EB46D59BA9}"/>
              </a:ext>
            </a:extLst>
          </p:cNvPr>
          <p:cNvSpPr>
            <a:spLocks noGrp="1"/>
          </p:cNvSpPr>
          <p:nvPr>
            <p:ph type="title"/>
          </p:nvPr>
        </p:nvSpPr>
        <p:spPr/>
        <p:txBody>
          <a:bodyPr/>
          <a:lstStyle/>
          <a:p>
            <a:pPr algn="ctr"/>
            <a:r>
              <a:rPr lang="en-US" b="1" dirty="0"/>
              <a:t>SUPPLEMENTARY: </a:t>
            </a:r>
            <a:br>
              <a:rPr lang="en-US" b="1" dirty="0"/>
            </a:br>
            <a:r>
              <a:rPr lang="en-US" b="1" dirty="0"/>
              <a:t>PROCESS EPISTEMOLOGY</a:t>
            </a:r>
          </a:p>
        </p:txBody>
      </p:sp>
      <p:sp>
        <p:nvSpPr>
          <p:cNvPr id="3" name="Content Placeholder 2">
            <a:extLst>
              <a:ext uri="{FF2B5EF4-FFF2-40B4-BE49-F238E27FC236}">
                <a16:creationId xmlns:a16="http://schemas.microsoft.com/office/drawing/2014/main" id="{530CE6C1-AC4D-A9E1-5FAA-51A2F23BF475}"/>
              </a:ext>
            </a:extLst>
          </p:cNvPr>
          <p:cNvSpPr>
            <a:spLocks noGrp="1"/>
          </p:cNvSpPr>
          <p:nvPr>
            <p:ph idx="1"/>
          </p:nvPr>
        </p:nvSpPr>
        <p:spPr/>
        <p:txBody>
          <a:bodyPr>
            <a:normAutofit fontScale="40000" lnSpcReduction="20000"/>
          </a:bodyPr>
          <a:lstStyle/>
          <a:p>
            <a:pPr marL="0" indent="0">
              <a:buNone/>
            </a:pPr>
            <a:r>
              <a:rPr lang="en-US" sz="3800" b="1" dirty="0"/>
              <a:t>Standard problems in propositional epistemology are mitigated:</a:t>
            </a:r>
          </a:p>
          <a:p>
            <a:pPr marL="0" indent="0">
              <a:buNone/>
            </a:pPr>
            <a:endParaRPr lang="en-US" sz="3800" b="1" dirty="0"/>
          </a:p>
          <a:p>
            <a:r>
              <a:rPr lang="en-US" sz="2900" b="1" dirty="0"/>
              <a:t>Outcome fixation</a:t>
            </a:r>
            <a:br>
              <a:rPr lang="en-US" dirty="0"/>
            </a:br>
            <a:r>
              <a:rPr lang="en-US" dirty="0"/>
              <a:t>Knowledge claims are judged by </a:t>
            </a:r>
            <a:r>
              <a:rPr lang="en-US" i="1" dirty="0"/>
              <a:t>what was concluded</a:t>
            </a:r>
            <a:r>
              <a:rPr lang="en-US" dirty="0"/>
              <a:t>, not </a:t>
            </a:r>
            <a:r>
              <a:rPr lang="en-US" i="1" dirty="0"/>
              <a:t>how the conclusion was reached</a:t>
            </a:r>
            <a:r>
              <a:rPr lang="en-US" dirty="0"/>
              <a:t>.</a:t>
            </a:r>
          </a:p>
          <a:p>
            <a:r>
              <a:rPr lang="en-US" sz="2900" b="1" dirty="0"/>
              <a:t>Introspection dependence</a:t>
            </a:r>
            <a:br>
              <a:rPr lang="en-US" dirty="0"/>
            </a:br>
            <a:r>
              <a:rPr lang="en-US" dirty="0"/>
              <a:t>Evidence relies on self-reports of belief, awareness, or confidence, which are unreliable and ethically problematic.</a:t>
            </a:r>
          </a:p>
          <a:p>
            <a:r>
              <a:rPr lang="en-US" sz="2900" b="1" dirty="0"/>
              <a:t>Trait reification</a:t>
            </a:r>
            <a:br>
              <a:rPr lang="en-US" dirty="0"/>
            </a:br>
            <a:r>
              <a:rPr lang="en-US" dirty="0"/>
              <a:t>Dynamic epistemic activity is misclassified as stable individual traits.</a:t>
            </a:r>
          </a:p>
          <a:p>
            <a:r>
              <a:rPr lang="en-US" sz="2900" b="1" dirty="0"/>
              <a:t>Loss of uncertainty</a:t>
            </a:r>
            <a:br>
              <a:rPr lang="en-US" dirty="0"/>
            </a:br>
            <a:r>
              <a:rPr lang="en-US" dirty="0" err="1"/>
              <a:t>Uncertainty</a:t>
            </a:r>
            <a:r>
              <a:rPr lang="en-US" dirty="0"/>
              <a:t>, hesitation, and revision disappear once a claim is stated.</a:t>
            </a:r>
          </a:p>
          <a:p>
            <a:r>
              <a:rPr lang="en-US" sz="2900" b="1" dirty="0"/>
              <a:t>Qual–quant split</a:t>
            </a:r>
            <a:br>
              <a:rPr lang="en-US" dirty="0"/>
            </a:br>
            <a:r>
              <a:rPr lang="en-US" dirty="0"/>
              <a:t>Qualitative meaning and quantitative measurement lack a shared evidential basis.</a:t>
            </a:r>
          </a:p>
          <a:p>
            <a:r>
              <a:rPr lang="en-US" sz="2900" b="1" dirty="0"/>
              <a:t>Overcommitment to correctness</a:t>
            </a:r>
            <a:br>
              <a:rPr lang="en-US" dirty="0"/>
            </a:br>
            <a:r>
              <a:rPr lang="en-US" dirty="0"/>
              <a:t>Claims conflate epistemic process with truth, accuracy, or belief endorsement.</a:t>
            </a:r>
          </a:p>
          <a:p>
            <a:r>
              <a:rPr lang="en-US" sz="2900" b="1" dirty="0"/>
              <a:t>Static snapshots</a:t>
            </a:r>
            <a:br>
              <a:rPr lang="en-US" dirty="0"/>
            </a:br>
            <a:r>
              <a:rPr lang="en-US" dirty="0"/>
              <a:t>Knowledge is treated as a state rather than a temporally unfolding regulation process.</a:t>
            </a:r>
          </a:p>
          <a:p>
            <a:endParaRPr lang="en-US" dirty="0"/>
          </a:p>
          <a:p>
            <a:pPr marL="0" indent="0" algn="r">
              <a:buNone/>
            </a:pPr>
            <a:r>
              <a:rPr lang="sv-SE" dirty="0"/>
              <a:t>(Ryle, 1949; Polanyi, 1966; Flyvbjerg, 2001; Clark, 2016)</a:t>
            </a:r>
            <a:endParaRPr lang="en-US" dirty="0"/>
          </a:p>
          <a:p>
            <a:endParaRPr lang="en-US" dirty="0"/>
          </a:p>
        </p:txBody>
      </p:sp>
    </p:spTree>
    <p:extLst>
      <p:ext uri="{BB962C8B-B14F-4D97-AF65-F5344CB8AC3E}">
        <p14:creationId xmlns:p14="http://schemas.microsoft.com/office/powerpoint/2010/main" val="253009350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14D60-8B90-CCC8-9562-FB68B857C276}"/>
              </a:ext>
            </a:extLst>
          </p:cNvPr>
          <p:cNvSpPr>
            <a:spLocks noGrp="1"/>
          </p:cNvSpPr>
          <p:nvPr>
            <p:ph type="title"/>
          </p:nvPr>
        </p:nvSpPr>
        <p:spPr/>
        <p:txBody>
          <a:bodyPr/>
          <a:lstStyle/>
          <a:p>
            <a:pPr algn="ctr"/>
            <a:r>
              <a:rPr lang="en-US" b="1" dirty="0"/>
              <a:t>SUPPLEMENTARY:</a:t>
            </a:r>
            <a:br>
              <a:rPr lang="en-US" dirty="0"/>
            </a:br>
            <a:r>
              <a:rPr lang="en-US" dirty="0"/>
              <a:t>VOICE PEDAGOGY PRIVILEGE</a:t>
            </a:r>
          </a:p>
        </p:txBody>
      </p:sp>
      <p:sp>
        <p:nvSpPr>
          <p:cNvPr id="6" name="Content Placeholder 5">
            <a:extLst>
              <a:ext uri="{FF2B5EF4-FFF2-40B4-BE49-F238E27FC236}">
                <a16:creationId xmlns:a16="http://schemas.microsoft.com/office/drawing/2014/main" id="{A631B390-9981-81D9-975C-CE96E1180761}"/>
              </a:ext>
            </a:extLst>
          </p:cNvPr>
          <p:cNvSpPr>
            <a:spLocks noGrp="1"/>
          </p:cNvSpPr>
          <p:nvPr>
            <p:ph idx="1"/>
          </p:nvPr>
        </p:nvSpPr>
        <p:spPr/>
        <p:txBody>
          <a:bodyPr/>
          <a:lstStyle/>
          <a:p>
            <a:pPr marL="0" indent="0">
              <a:buNone/>
            </a:pPr>
            <a:r>
              <a:rPr lang="en-US" sz="1800" b="1" dirty="0"/>
              <a:t>The table shows that many practices depend on epistemic regulation, but only Voice Pedagogy explicitly trains its prosodic mechanisms. </a:t>
            </a:r>
          </a:p>
          <a:p>
            <a:pPr marL="0" indent="0">
              <a:buNone/>
            </a:pPr>
            <a:endParaRPr lang="en-US" dirty="0"/>
          </a:p>
          <a:p>
            <a:pPr marL="0" indent="0">
              <a:buNone/>
            </a:pPr>
            <a:endParaRPr lang="en-US" dirty="0"/>
          </a:p>
          <a:p>
            <a:pPr marL="0" indent="0">
              <a:buNone/>
            </a:pPr>
            <a:endParaRPr lang="en-US" dirty="0"/>
          </a:p>
        </p:txBody>
      </p:sp>
      <p:graphicFrame>
        <p:nvGraphicFramePr>
          <p:cNvPr id="7" name="Content Placeholder 3">
            <a:extLst>
              <a:ext uri="{FF2B5EF4-FFF2-40B4-BE49-F238E27FC236}">
                <a16:creationId xmlns:a16="http://schemas.microsoft.com/office/drawing/2014/main" id="{0A71F42E-2D64-7CB6-D607-21242850FCCC}"/>
              </a:ext>
            </a:extLst>
          </p:cNvPr>
          <p:cNvGraphicFramePr>
            <a:graphicFrameLocks/>
          </p:cNvGraphicFramePr>
          <p:nvPr>
            <p:extLst>
              <p:ext uri="{D42A27DB-BD31-4B8C-83A1-F6EECF244321}">
                <p14:modId xmlns:p14="http://schemas.microsoft.com/office/powerpoint/2010/main" val="3529803710"/>
              </p:ext>
            </p:extLst>
          </p:nvPr>
        </p:nvGraphicFramePr>
        <p:xfrm>
          <a:off x="1960775" y="2507530"/>
          <a:ext cx="7777115" cy="3210978"/>
        </p:xfrm>
        <a:graphic>
          <a:graphicData uri="http://schemas.openxmlformats.org/drawingml/2006/table">
            <a:tbl>
              <a:tblPr/>
              <a:tblGrid>
                <a:gridCol w="1555423">
                  <a:extLst>
                    <a:ext uri="{9D8B030D-6E8A-4147-A177-3AD203B41FA5}">
                      <a16:colId xmlns:a16="http://schemas.microsoft.com/office/drawing/2014/main" val="1798396051"/>
                    </a:ext>
                  </a:extLst>
                </a:gridCol>
                <a:gridCol w="1555423">
                  <a:extLst>
                    <a:ext uri="{9D8B030D-6E8A-4147-A177-3AD203B41FA5}">
                      <a16:colId xmlns:a16="http://schemas.microsoft.com/office/drawing/2014/main" val="2408035211"/>
                    </a:ext>
                  </a:extLst>
                </a:gridCol>
                <a:gridCol w="1555423">
                  <a:extLst>
                    <a:ext uri="{9D8B030D-6E8A-4147-A177-3AD203B41FA5}">
                      <a16:colId xmlns:a16="http://schemas.microsoft.com/office/drawing/2014/main" val="138202447"/>
                    </a:ext>
                  </a:extLst>
                </a:gridCol>
                <a:gridCol w="1555423">
                  <a:extLst>
                    <a:ext uri="{9D8B030D-6E8A-4147-A177-3AD203B41FA5}">
                      <a16:colId xmlns:a16="http://schemas.microsoft.com/office/drawing/2014/main" val="2915181560"/>
                    </a:ext>
                  </a:extLst>
                </a:gridCol>
                <a:gridCol w="1555423">
                  <a:extLst>
                    <a:ext uri="{9D8B030D-6E8A-4147-A177-3AD203B41FA5}">
                      <a16:colId xmlns:a16="http://schemas.microsoft.com/office/drawing/2014/main" val="1867156887"/>
                    </a:ext>
                  </a:extLst>
                </a:gridCol>
              </a:tblGrid>
              <a:tr h="368616">
                <a:tc>
                  <a:txBody>
                    <a:bodyPr/>
                    <a:lstStyle/>
                    <a:p>
                      <a:pPr>
                        <a:buNone/>
                      </a:pPr>
                      <a:r>
                        <a:rPr lang="en-US" sz="1200" dirty="0"/>
                        <a:t>Practice Type</a:t>
                      </a:r>
                    </a:p>
                  </a:txBody>
                  <a:tcPr marL="75023" marR="75023" marT="37512" marB="37512" anchor="ctr">
                    <a:lnL>
                      <a:noFill/>
                    </a:lnL>
                    <a:lnR>
                      <a:noFill/>
                    </a:lnR>
                    <a:lnT>
                      <a:noFill/>
                    </a:lnT>
                    <a:lnB>
                      <a:noFill/>
                    </a:lnB>
                    <a:noFill/>
                  </a:tcPr>
                </a:tc>
                <a:tc>
                  <a:txBody>
                    <a:bodyPr/>
                    <a:lstStyle/>
                    <a:p>
                      <a:pPr>
                        <a:buNone/>
                      </a:pPr>
                      <a:r>
                        <a:rPr lang="en-US" sz="1200"/>
                        <a:t>Epistemic Regulation Used</a:t>
                      </a:r>
                    </a:p>
                  </a:txBody>
                  <a:tcPr marL="75023" marR="75023" marT="37512" marB="37512" anchor="ctr">
                    <a:lnL>
                      <a:noFill/>
                    </a:lnL>
                    <a:lnR>
                      <a:noFill/>
                    </a:lnR>
                    <a:lnT>
                      <a:noFill/>
                    </a:lnT>
                    <a:lnB>
                      <a:noFill/>
                    </a:lnB>
                    <a:noFill/>
                  </a:tcPr>
                </a:tc>
                <a:tc>
                  <a:txBody>
                    <a:bodyPr/>
                    <a:lstStyle/>
                    <a:p>
                      <a:pPr>
                        <a:buNone/>
                      </a:pPr>
                      <a:r>
                        <a:rPr lang="en-US" sz="1200" b="1" dirty="0"/>
                        <a:t>Prosodic Regulation Trained</a:t>
                      </a:r>
                      <a:endParaRPr lang="en-US" sz="1200" dirty="0"/>
                    </a:p>
                  </a:txBody>
                  <a:tcPr marL="75023" marR="75023" marT="37512" marB="37512" anchor="ctr">
                    <a:lnL>
                      <a:noFill/>
                    </a:lnL>
                    <a:lnR>
                      <a:noFill/>
                    </a:lnR>
                    <a:lnT>
                      <a:noFill/>
                    </a:lnT>
                    <a:lnB>
                      <a:noFill/>
                    </a:lnB>
                    <a:noFill/>
                  </a:tcPr>
                </a:tc>
                <a:tc>
                  <a:txBody>
                    <a:bodyPr/>
                    <a:lstStyle/>
                    <a:p>
                      <a:pPr>
                        <a:buNone/>
                      </a:pPr>
                      <a:r>
                        <a:rPr lang="en-US" sz="1200"/>
                        <a:t>Operates Prior to Commitment</a:t>
                      </a:r>
                    </a:p>
                  </a:txBody>
                  <a:tcPr marL="75023" marR="75023" marT="37512" marB="37512" anchor="ctr">
                    <a:lnL>
                      <a:noFill/>
                    </a:lnL>
                    <a:lnR>
                      <a:noFill/>
                    </a:lnR>
                    <a:lnT>
                      <a:noFill/>
                    </a:lnT>
                    <a:lnB>
                      <a:noFill/>
                    </a:lnB>
                    <a:noFill/>
                  </a:tcPr>
                </a:tc>
                <a:tc>
                  <a:txBody>
                    <a:bodyPr/>
                    <a:lstStyle/>
                    <a:p>
                      <a:pPr>
                        <a:buNone/>
                      </a:pPr>
                      <a:r>
                        <a:rPr lang="en-US" sz="1200"/>
                        <a:t>Epistemic Status</a:t>
                      </a:r>
                    </a:p>
                  </a:txBody>
                  <a:tcPr marL="75023" marR="75023" marT="37512" marB="37512" anchor="ctr">
                    <a:lnL>
                      <a:noFill/>
                    </a:lnL>
                    <a:lnR>
                      <a:noFill/>
                    </a:lnR>
                    <a:lnT>
                      <a:noFill/>
                    </a:lnT>
                    <a:lnB>
                      <a:noFill/>
                    </a:lnB>
                    <a:noFill/>
                  </a:tcPr>
                </a:tc>
                <a:extLst>
                  <a:ext uri="{0D108BD9-81ED-4DB2-BD59-A6C34878D82A}">
                    <a16:rowId xmlns:a16="http://schemas.microsoft.com/office/drawing/2014/main" val="2981071015"/>
                  </a:ext>
                </a:extLst>
              </a:tr>
              <a:tr h="368616">
                <a:tc>
                  <a:txBody>
                    <a:bodyPr/>
                    <a:lstStyle/>
                    <a:p>
                      <a:pPr>
                        <a:buNone/>
                      </a:pPr>
                      <a:r>
                        <a:rPr lang="en-US" sz="1200" dirty="0"/>
                        <a:t>Scientific inquiry (spoken reasoning)</a:t>
                      </a:r>
                    </a:p>
                  </a:txBody>
                  <a:tcPr marL="75023" marR="75023" marT="37512" marB="37512" anchor="ctr">
                    <a:lnL>
                      <a:noFill/>
                    </a:lnL>
                    <a:lnR>
                      <a:noFill/>
                    </a:lnR>
                    <a:lnT>
                      <a:noFill/>
                    </a:lnT>
                    <a:lnB>
                      <a:noFill/>
                    </a:lnB>
                    <a:noFill/>
                  </a:tcPr>
                </a:tc>
                <a:tc>
                  <a:txBody>
                    <a:bodyPr/>
                    <a:lstStyle/>
                    <a:p>
                      <a:pPr>
                        <a:buNone/>
                      </a:pPr>
                      <a:r>
                        <a:rPr lang="en-US" sz="1200"/>
                        <a:t>Yes</a:t>
                      </a:r>
                    </a:p>
                  </a:txBody>
                  <a:tcPr marL="75023" marR="75023" marT="37512" marB="37512" anchor="ctr">
                    <a:lnL>
                      <a:noFill/>
                    </a:lnL>
                    <a:lnR>
                      <a:noFill/>
                    </a:lnR>
                    <a:lnT>
                      <a:noFill/>
                    </a:lnT>
                    <a:lnB>
                      <a:noFill/>
                    </a:lnB>
                    <a:noFill/>
                  </a:tcPr>
                </a:tc>
                <a:tc>
                  <a:txBody>
                    <a:bodyPr/>
                    <a:lstStyle/>
                    <a:p>
                      <a:pPr>
                        <a:buNone/>
                      </a:pPr>
                      <a:r>
                        <a:rPr lang="en-US" sz="1200"/>
                        <a:t>No</a:t>
                      </a:r>
                    </a:p>
                  </a:txBody>
                  <a:tcPr marL="75023" marR="75023" marT="37512" marB="37512" anchor="ctr">
                    <a:lnL>
                      <a:noFill/>
                    </a:lnL>
                    <a:lnR>
                      <a:noFill/>
                    </a:lnR>
                    <a:lnT>
                      <a:noFill/>
                    </a:lnT>
                    <a:lnB>
                      <a:noFill/>
                    </a:lnB>
                    <a:noFill/>
                  </a:tcPr>
                </a:tc>
                <a:tc>
                  <a:txBody>
                    <a:bodyPr/>
                    <a:lstStyle/>
                    <a:p>
                      <a:pPr>
                        <a:buNone/>
                      </a:pPr>
                      <a:r>
                        <a:rPr lang="en-US" sz="1200"/>
                        <a:t>Partially</a:t>
                      </a:r>
                    </a:p>
                  </a:txBody>
                  <a:tcPr marL="75023" marR="75023" marT="37512" marB="37512" anchor="ctr">
                    <a:lnL>
                      <a:noFill/>
                    </a:lnL>
                    <a:lnR>
                      <a:noFill/>
                    </a:lnR>
                    <a:lnT>
                      <a:noFill/>
                    </a:lnT>
                    <a:lnB>
                      <a:noFill/>
                    </a:lnB>
                    <a:noFill/>
                  </a:tcPr>
                </a:tc>
                <a:tc>
                  <a:txBody>
                    <a:bodyPr/>
                    <a:lstStyle/>
                    <a:p>
                      <a:pPr>
                        <a:buNone/>
                      </a:pPr>
                      <a:r>
                        <a:rPr lang="en-US" sz="1200"/>
                        <a:t>Regulation inferred from outcomes</a:t>
                      </a:r>
                    </a:p>
                  </a:txBody>
                  <a:tcPr marL="75023" marR="75023" marT="37512" marB="37512" anchor="ctr">
                    <a:lnL>
                      <a:noFill/>
                    </a:lnL>
                    <a:lnR>
                      <a:noFill/>
                    </a:lnR>
                    <a:lnT>
                      <a:noFill/>
                    </a:lnT>
                    <a:lnB>
                      <a:noFill/>
                    </a:lnB>
                    <a:noFill/>
                  </a:tcPr>
                </a:tc>
                <a:extLst>
                  <a:ext uri="{0D108BD9-81ED-4DB2-BD59-A6C34878D82A}">
                    <a16:rowId xmlns:a16="http://schemas.microsoft.com/office/drawing/2014/main" val="3201030001"/>
                  </a:ext>
                </a:extLst>
              </a:tr>
              <a:tr h="482614">
                <a:tc>
                  <a:txBody>
                    <a:bodyPr/>
                    <a:lstStyle/>
                    <a:p>
                      <a:pPr>
                        <a:buNone/>
                      </a:pPr>
                      <a:r>
                        <a:rPr lang="en-US" sz="1200"/>
                        <a:t>Classroom discourse / pedagogy</a:t>
                      </a:r>
                    </a:p>
                  </a:txBody>
                  <a:tcPr marL="75023" marR="75023" marT="37512" marB="37512" anchor="ctr">
                    <a:lnL>
                      <a:noFill/>
                    </a:lnL>
                    <a:lnR>
                      <a:noFill/>
                    </a:lnR>
                    <a:lnT>
                      <a:noFill/>
                    </a:lnT>
                    <a:lnB>
                      <a:noFill/>
                    </a:lnB>
                    <a:noFill/>
                  </a:tcPr>
                </a:tc>
                <a:tc>
                  <a:txBody>
                    <a:bodyPr/>
                    <a:lstStyle/>
                    <a:p>
                      <a:pPr>
                        <a:buNone/>
                      </a:pPr>
                      <a:r>
                        <a:rPr lang="en-US" sz="1200"/>
                        <a:t>Yes</a:t>
                      </a:r>
                    </a:p>
                  </a:txBody>
                  <a:tcPr marL="75023" marR="75023" marT="37512" marB="37512" anchor="ctr">
                    <a:lnL>
                      <a:noFill/>
                    </a:lnL>
                    <a:lnR>
                      <a:noFill/>
                    </a:lnR>
                    <a:lnT>
                      <a:noFill/>
                    </a:lnT>
                    <a:lnB>
                      <a:noFill/>
                    </a:lnB>
                    <a:noFill/>
                  </a:tcPr>
                </a:tc>
                <a:tc>
                  <a:txBody>
                    <a:bodyPr/>
                    <a:lstStyle/>
                    <a:p>
                      <a:pPr>
                        <a:buNone/>
                      </a:pPr>
                      <a:r>
                        <a:rPr lang="en-US" sz="1200"/>
                        <a:t>No</a:t>
                      </a:r>
                    </a:p>
                  </a:txBody>
                  <a:tcPr marL="75023" marR="75023" marT="37512" marB="37512" anchor="ctr">
                    <a:lnL>
                      <a:noFill/>
                    </a:lnL>
                    <a:lnR>
                      <a:noFill/>
                    </a:lnR>
                    <a:lnT>
                      <a:noFill/>
                    </a:lnT>
                    <a:lnB>
                      <a:noFill/>
                    </a:lnB>
                    <a:noFill/>
                  </a:tcPr>
                </a:tc>
                <a:tc>
                  <a:txBody>
                    <a:bodyPr/>
                    <a:lstStyle/>
                    <a:p>
                      <a:pPr>
                        <a:buNone/>
                      </a:pPr>
                      <a:r>
                        <a:rPr lang="en-US" sz="1200"/>
                        <a:t>Partially</a:t>
                      </a:r>
                    </a:p>
                  </a:txBody>
                  <a:tcPr marL="75023" marR="75023" marT="37512" marB="37512" anchor="ctr">
                    <a:lnL>
                      <a:noFill/>
                    </a:lnL>
                    <a:lnR>
                      <a:noFill/>
                    </a:lnR>
                    <a:lnT>
                      <a:noFill/>
                    </a:lnT>
                    <a:lnB>
                      <a:noFill/>
                    </a:lnB>
                    <a:noFill/>
                  </a:tcPr>
                </a:tc>
                <a:tc>
                  <a:txBody>
                    <a:bodyPr/>
                    <a:lstStyle/>
                    <a:p>
                      <a:pPr>
                        <a:buNone/>
                      </a:pPr>
                      <a:r>
                        <a:rPr lang="en-US" sz="1200"/>
                        <a:t>Regulation scaffolded but implicit</a:t>
                      </a:r>
                    </a:p>
                  </a:txBody>
                  <a:tcPr marL="75023" marR="75023" marT="37512" marB="37512" anchor="ctr">
                    <a:lnL>
                      <a:noFill/>
                    </a:lnL>
                    <a:lnR>
                      <a:noFill/>
                    </a:lnR>
                    <a:lnT>
                      <a:noFill/>
                    </a:lnT>
                    <a:lnB>
                      <a:noFill/>
                    </a:lnB>
                    <a:noFill/>
                  </a:tcPr>
                </a:tc>
                <a:extLst>
                  <a:ext uri="{0D108BD9-81ED-4DB2-BD59-A6C34878D82A}">
                    <a16:rowId xmlns:a16="http://schemas.microsoft.com/office/drawing/2014/main" val="3215275213"/>
                  </a:ext>
                </a:extLst>
              </a:tr>
              <a:tr h="482614">
                <a:tc>
                  <a:txBody>
                    <a:bodyPr/>
                    <a:lstStyle/>
                    <a:p>
                      <a:pPr>
                        <a:buNone/>
                      </a:pPr>
                      <a:r>
                        <a:rPr lang="en-US" sz="1200"/>
                        <a:t>Clinical dialogue</a:t>
                      </a:r>
                    </a:p>
                  </a:txBody>
                  <a:tcPr marL="75023" marR="75023" marT="37512" marB="37512" anchor="ctr">
                    <a:lnL>
                      <a:noFill/>
                    </a:lnL>
                    <a:lnR>
                      <a:noFill/>
                    </a:lnR>
                    <a:lnT>
                      <a:noFill/>
                    </a:lnT>
                    <a:lnB>
                      <a:noFill/>
                    </a:lnB>
                    <a:noFill/>
                  </a:tcPr>
                </a:tc>
                <a:tc>
                  <a:txBody>
                    <a:bodyPr/>
                    <a:lstStyle/>
                    <a:p>
                      <a:pPr>
                        <a:buNone/>
                      </a:pPr>
                      <a:r>
                        <a:rPr lang="en-US" sz="1200" dirty="0"/>
                        <a:t>Yes</a:t>
                      </a:r>
                    </a:p>
                  </a:txBody>
                  <a:tcPr marL="75023" marR="75023" marT="37512" marB="37512" anchor="ctr">
                    <a:lnL>
                      <a:noFill/>
                    </a:lnL>
                    <a:lnR>
                      <a:noFill/>
                    </a:lnR>
                    <a:lnT>
                      <a:noFill/>
                    </a:lnT>
                    <a:lnB>
                      <a:noFill/>
                    </a:lnB>
                    <a:noFill/>
                  </a:tcPr>
                </a:tc>
                <a:tc>
                  <a:txBody>
                    <a:bodyPr/>
                    <a:lstStyle/>
                    <a:p>
                      <a:pPr>
                        <a:buNone/>
                      </a:pPr>
                      <a:r>
                        <a:rPr lang="en-US" sz="1200"/>
                        <a:t>No</a:t>
                      </a:r>
                    </a:p>
                  </a:txBody>
                  <a:tcPr marL="75023" marR="75023" marT="37512" marB="37512" anchor="ctr">
                    <a:lnL>
                      <a:noFill/>
                    </a:lnL>
                    <a:lnR>
                      <a:noFill/>
                    </a:lnR>
                    <a:lnT>
                      <a:noFill/>
                    </a:lnT>
                    <a:lnB>
                      <a:noFill/>
                    </a:lnB>
                    <a:noFill/>
                  </a:tcPr>
                </a:tc>
                <a:tc>
                  <a:txBody>
                    <a:bodyPr/>
                    <a:lstStyle/>
                    <a:p>
                      <a:pPr>
                        <a:buNone/>
                      </a:pPr>
                      <a:r>
                        <a:rPr lang="en-US" sz="1200"/>
                        <a:t>Yes</a:t>
                      </a:r>
                    </a:p>
                  </a:txBody>
                  <a:tcPr marL="75023" marR="75023" marT="37512" marB="37512" anchor="ctr">
                    <a:lnL>
                      <a:noFill/>
                    </a:lnL>
                    <a:lnR>
                      <a:noFill/>
                    </a:lnR>
                    <a:lnT>
                      <a:noFill/>
                    </a:lnT>
                    <a:lnB>
                      <a:noFill/>
                    </a:lnB>
                    <a:noFill/>
                  </a:tcPr>
                </a:tc>
                <a:tc>
                  <a:txBody>
                    <a:bodyPr/>
                    <a:lstStyle/>
                    <a:p>
                      <a:pPr>
                        <a:buNone/>
                      </a:pPr>
                      <a:r>
                        <a:rPr lang="en-US" sz="1200" dirty="0"/>
                        <a:t>Regulation embedded but not trained</a:t>
                      </a:r>
                    </a:p>
                  </a:txBody>
                  <a:tcPr marL="75023" marR="75023" marT="37512" marB="37512" anchor="ctr">
                    <a:lnL>
                      <a:noFill/>
                    </a:lnL>
                    <a:lnR>
                      <a:noFill/>
                    </a:lnR>
                    <a:lnT>
                      <a:noFill/>
                    </a:lnT>
                    <a:lnB>
                      <a:noFill/>
                    </a:lnB>
                    <a:noFill/>
                  </a:tcPr>
                </a:tc>
                <a:extLst>
                  <a:ext uri="{0D108BD9-81ED-4DB2-BD59-A6C34878D82A}">
                    <a16:rowId xmlns:a16="http://schemas.microsoft.com/office/drawing/2014/main" val="2783537094"/>
                  </a:ext>
                </a:extLst>
              </a:tr>
              <a:tr h="368616">
                <a:tc>
                  <a:txBody>
                    <a:bodyPr/>
                    <a:lstStyle/>
                    <a:p>
                      <a:pPr>
                        <a:buNone/>
                      </a:pPr>
                      <a:r>
                        <a:rPr lang="en-US" sz="1200"/>
                        <a:t>Coaching / supervision</a:t>
                      </a:r>
                    </a:p>
                  </a:txBody>
                  <a:tcPr marL="75023" marR="75023" marT="37512" marB="37512" anchor="ctr">
                    <a:lnL>
                      <a:noFill/>
                    </a:lnL>
                    <a:lnR>
                      <a:noFill/>
                    </a:lnR>
                    <a:lnT>
                      <a:noFill/>
                    </a:lnT>
                    <a:lnB>
                      <a:noFill/>
                    </a:lnB>
                    <a:noFill/>
                  </a:tcPr>
                </a:tc>
                <a:tc>
                  <a:txBody>
                    <a:bodyPr/>
                    <a:lstStyle/>
                    <a:p>
                      <a:pPr>
                        <a:buNone/>
                      </a:pPr>
                      <a:r>
                        <a:rPr lang="en-US" sz="1200"/>
                        <a:t>Yes</a:t>
                      </a:r>
                    </a:p>
                  </a:txBody>
                  <a:tcPr marL="75023" marR="75023" marT="37512" marB="37512" anchor="ctr">
                    <a:lnL>
                      <a:noFill/>
                    </a:lnL>
                    <a:lnR>
                      <a:noFill/>
                    </a:lnR>
                    <a:lnT>
                      <a:noFill/>
                    </a:lnT>
                    <a:lnB>
                      <a:noFill/>
                    </a:lnB>
                    <a:noFill/>
                  </a:tcPr>
                </a:tc>
                <a:tc>
                  <a:txBody>
                    <a:bodyPr/>
                    <a:lstStyle/>
                    <a:p>
                      <a:pPr>
                        <a:buNone/>
                      </a:pPr>
                      <a:r>
                        <a:rPr lang="en-US" sz="1200"/>
                        <a:t>No</a:t>
                      </a:r>
                    </a:p>
                  </a:txBody>
                  <a:tcPr marL="75023" marR="75023" marT="37512" marB="37512" anchor="ctr">
                    <a:lnL>
                      <a:noFill/>
                    </a:lnL>
                    <a:lnR>
                      <a:noFill/>
                    </a:lnR>
                    <a:lnT>
                      <a:noFill/>
                    </a:lnT>
                    <a:lnB>
                      <a:noFill/>
                    </a:lnB>
                    <a:noFill/>
                  </a:tcPr>
                </a:tc>
                <a:tc>
                  <a:txBody>
                    <a:bodyPr/>
                    <a:lstStyle/>
                    <a:p>
                      <a:pPr>
                        <a:buNone/>
                      </a:pPr>
                      <a:r>
                        <a:rPr lang="en-US" sz="1200"/>
                        <a:t>Yes</a:t>
                      </a:r>
                    </a:p>
                  </a:txBody>
                  <a:tcPr marL="75023" marR="75023" marT="37512" marB="37512" anchor="ctr">
                    <a:lnL>
                      <a:noFill/>
                    </a:lnL>
                    <a:lnR>
                      <a:noFill/>
                    </a:lnR>
                    <a:lnT>
                      <a:noFill/>
                    </a:lnT>
                    <a:lnB>
                      <a:noFill/>
                    </a:lnB>
                    <a:noFill/>
                  </a:tcPr>
                </a:tc>
                <a:tc>
                  <a:txBody>
                    <a:bodyPr/>
                    <a:lstStyle/>
                    <a:p>
                      <a:pPr>
                        <a:buNone/>
                      </a:pPr>
                      <a:r>
                        <a:rPr lang="en-US" sz="1200"/>
                        <a:t>Regulation guided via content</a:t>
                      </a:r>
                    </a:p>
                  </a:txBody>
                  <a:tcPr marL="75023" marR="75023" marT="37512" marB="37512" anchor="ctr">
                    <a:lnL>
                      <a:noFill/>
                    </a:lnL>
                    <a:lnR>
                      <a:noFill/>
                    </a:lnR>
                    <a:lnT>
                      <a:noFill/>
                    </a:lnT>
                    <a:lnB>
                      <a:noFill/>
                    </a:lnB>
                    <a:noFill/>
                  </a:tcPr>
                </a:tc>
                <a:extLst>
                  <a:ext uri="{0D108BD9-81ED-4DB2-BD59-A6C34878D82A}">
                    <a16:rowId xmlns:a16="http://schemas.microsoft.com/office/drawing/2014/main" val="1333304307"/>
                  </a:ext>
                </a:extLst>
              </a:tr>
              <a:tr h="482614">
                <a:tc>
                  <a:txBody>
                    <a:bodyPr/>
                    <a:lstStyle/>
                    <a:p>
                      <a:pPr>
                        <a:buNone/>
                      </a:pPr>
                      <a:r>
                        <a:rPr lang="en-US" sz="1200" dirty="0"/>
                        <a:t>Rhetoric / public speaking</a:t>
                      </a:r>
                    </a:p>
                  </a:txBody>
                  <a:tcPr marL="75023" marR="75023" marT="37512" marB="37512" anchor="ctr">
                    <a:lnL>
                      <a:noFill/>
                    </a:lnL>
                    <a:lnR>
                      <a:noFill/>
                    </a:lnR>
                    <a:lnT>
                      <a:noFill/>
                    </a:lnT>
                    <a:lnB>
                      <a:noFill/>
                    </a:lnB>
                    <a:noFill/>
                  </a:tcPr>
                </a:tc>
                <a:tc>
                  <a:txBody>
                    <a:bodyPr/>
                    <a:lstStyle/>
                    <a:p>
                      <a:pPr>
                        <a:buNone/>
                      </a:pPr>
                      <a:r>
                        <a:rPr lang="en-US" sz="1200"/>
                        <a:t>Yes</a:t>
                      </a:r>
                    </a:p>
                  </a:txBody>
                  <a:tcPr marL="75023" marR="75023" marT="37512" marB="37512" anchor="ctr">
                    <a:lnL>
                      <a:noFill/>
                    </a:lnL>
                    <a:lnR>
                      <a:noFill/>
                    </a:lnR>
                    <a:lnT>
                      <a:noFill/>
                    </a:lnT>
                    <a:lnB>
                      <a:noFill/>
                    </a:lnB>
                    <a:noFill/>
                  </a:tcPr>
                </a:tc>
                <a:tc>
                  <a:txBody>
                    <a:bodyPr/>
                    <a:lstStyle/>
                    <a:p>
                      <a:pPr>
                        <a:buNone/>
                      </a:pPr>
                      <a:r>
                        <a:rPr lang="en-US" sz="1200" dirty="0"/>
                        <a:t>Partial</a:t>
                      </a:r>
                    </a:p>
                  </a:txBody>
                  <a:tcPr marL="75023" marR="75023" marT="37512" marB="37512" anchor="ctr">
                    <a:lnL>
                      <a:noFill/>
                    </a:lnL>
                    <a:lnR>
                      <a:noFill/>
                    </a:lnR>
                    <a:lnT>
                      <a:noFill/>
                    </a:lnT>
                    <a:lnB>
                      <a:noFill/>
                    </a:lnB>
                    <a:noFill/>
                  </a:tcPr>
                </a:tc>
                <a:tc>
                  <a:txBody>
                    <a:bodyPr/>
                    <a:lstStyle/>
                    <a:p>
                      <a:pPr>
                        <a:buNone/>
                      </a:pPr>
                      <a:r>
                        <a:rPr lang="en-US" sz="1200"/>
                        <a:t>No</a:t>
                      </a:r>
                    </a:p>
                  </a:txBody>
                  <a:tcPr marL="75023" marR="75023" marT="37512" marB="37512" anchor="ctr">
                    <a:lnL>
                      <a:noFill/>
                    </a:lnL>
                    <a:lnR>
                      <a:noFill/>
                    </a:lnR>
                    <a:lnT>
                      <a:noFill/>
                    </a:lnT>
                    <a:lnB>
                      <a:noFill/>
                    </a:lnB>
                    <a:noFill/>
                  </a:tcPr>
                </a:tc>
                <a:tc>
                  <a:txBody>
                    <a:bodyPr/>
                    <a:lstStyle/>
                    <a:p>
                      <a:pPr>
                        <a:buNone/>
                      </a:pPr>
                      <a:r>
                        <a:rPr lang="en-US" sz="1200"/>
                        <a:t>Commitment managed rhetorically</a:t>
                      </a:r>
                    </a:p>
                  </a:txBody>
                  <a:tcPr marL="75023" marR="75023" marT="37512" marB="37512" anchor="ctr">
                    <a:lnL>
                      <a:noFill/>
                    </a:lnL>
                    <a:lnR>
                      <a:noFill/>
                    </a:lnR>
                    <a:lnT>
                      <a:noFill/>
                    </a:lnT>
                    <a:lnB>
                      <a:noFill/>
                    </a:lnB>
                    <a:noFill/>
                  </a:tcPr>
                </a:tc>
                <a:extLst>
                  <a:ext uri="{0D108BD9-81ED-4DB2-BD59-A6C34878D82A}">
                    <a16:rowId xmlns:a16="http://schemas.microsoft.com/office/drawing/2014/main" val="463745488"/>
                  </a:ext>
                </a:extLst>
              </a:tr>
              <a:tr h="368616">
                <a:tc>
                  <a:txBody>
                    <a:bodyPr/>
                    <a:lstStyle/>
                    <a:p>
                      <a:pPr>
                        <a:buNone/>
                      </a:pPr>
                      <a:r>
                        <a:rPr lang="en-US" sz="1200" b="1"/>
                        <a:t>Voice Pedagogy</a:t>
                      </a:r>
                      <a:endParaRPr lang="en-US" sz="1200"/>
                    </a:p>
                  </a:txBody>
                  <a:tcPr marL="75023" marR="75023" marT="37512" marB="37512" anchor="ctr">
                    <a:lnL>
                      <a:noFill/>
                    </a:lnL>
                    <a:lnR>
                      <a:noFill/>
                    </a:lnR>
                    <a:lnT>
                      <a:noFill/>
                    </a:lnT>
                    <a:lnB>
                      <a:noFill/>
                    </a:lnB>
                    <a:noFill/>
                  </a:tcPr>
                </a:tc>
                <a:tc>
                  <a:txBody>
                    <a:bodyPr/>
                    <a:lstStyle/>
                    <a:p>
                      <a:pPr>
                        <a:buNone/>
                      </a:pPr>
                      <a:r>
                        <a:rPr lang="en-US" sz="1200" b="1"/>
                        <a:t>Yes</a:t>
                      </a:r>
                      <a:endParaRPr lang="en-US" sz="1200"/>
                    </a:p>
                  </a:txBody>
                  <a:tcPr marL="75023" marR="75023" marT="37512" marB="37512" anchor="ctr">
                    <a:lnL>
                      <a:noFill/>
                    </a:lnL>
                    <a:lnR>
                      <a:noFill/>
                    </a:lnR>
                    <a:lnT>
                      <a:noFill/>
                    </a:lnT>
                    <a:lnB>
                      <a:noFill/>
                    </a:lnB>
                    <a:noFill/>
                  </a:tcPr>
                </a:tc>
                <a:tc>
                  <a:txBody>
                    <a:bodyPr/>
                    <a:lstStyle/>
                    <a:p>
                      <a:pPr>
                        <a:buNone/>
                      </a:pPr>
                      <a:r>
                        <a:rPr lang="en-US" sz="1200" b="1" dirty="0"/>
                        <a:t>Yes</a:t>
                      </a:r>
                      <a:endParaRPr lang="en-US" sz="1200" dirty="0"/>
                    </a:p>
                  </a:txBody>
                  <a:tcPr marL="75023" marR="75023" marT="37512" marB="37512" anchor="ctr">
                    <a:lnL>
                      <a:noFill/>
                    </a:lnL>
                    <a:lnR>
                      <a:noFill/>
                    </a:lnR>
                    <a:lnT>
                      <a:noFill/>
                    </a:lnT>
                    <a:lnB>
                      <a:noFill/>
                    </a:lnB>
                    <a:noFill/>
                  </a:tcPr>
                </a:tc>
                <a:tc>
                  <a:txBody>
                    <a:bodyPr/>
                    <a:lstStyle/>
                    <a:p>
                      <a:pPr>
                        <a:buNone/>
                      </a:pPr>
                      <a:r>
                        <a:rPr lang="en-US" sz="1200" b="1"/>
                        <a:t>Yes</a:t>
                      </a:r>
                      <a:endParaRPr lang="en-US" sz="1200"/>
                    </a:p>
                  </a:txBody>
                  <a:tcPr marL="75023" marR="75023" marT="37512" marB="37512" anchor="ctr">
                    <a:lnL>
                      <a:noFill/>
                    </a:lnL>
                    <a:lnR>
                      <a:noFill/>
                    </a:lnR>
                    <a:lnT>
                      <a:noFill/>
                    </a:lnT>
                    <a:lnB>
                      <a:noFill/>
                    </a:lnB>
                    <a:noFill/>
                  </a:tcPr>
                </a:tc>
                <a:tc>
                  <a:txBody>
                    <a:bodyPr/>
                    <a:lstStyle/>
                    <a:p>
                      <a:pPr>
                        <a:buNone/>
                      </a:pPr>
                      <a:r>
                        <a:rPr lang="en-US" sz="1200" b="1" dirty="0"/>
                        <a:t>Regulation itself is trained</a:t>
                      </a:r>
                      <a:endParaRPr lang="en-US" sz="1200" dirty="0"/>
                    </a:p>
                  </a:txBody>
                  <a:tcPr marL="75023" marR="75023" marT="37512" marB="37512" anchor="ctr">
                    <a:lnL>
                      <a:noFill/>
                    </a:lnL>
                    <a:lnR>
                      <a:noFill/>
                    </a:lnR>
                    <a:lnT>
                      <a:noFill/>
                    </a:lnT>
                    <a:lnB>
                      <a:noFill/>
                    </a:lnB>
                    <a:noFill/>
                  </a:tcPr>
                </a:tc>
                <a:extLst>
                  <a:ext uri="{0D108BD9-81ED-4DB2-BD59-A6C34878D82A}">
                    <a16:rowId xmlns:a16="http://schemas.microsoft.com/office/drawing/2014/main" val="1809584715"/>
                  </a:ext>
                </a:extLst>
              </a:tr>
            </a:tbl>
          </a:graphicData>
        </a:graphic>
      </p:graphicFrame>
    </p:spTree>
    <p:extLst>
      <p:ext uri="{BB962C8B-B14F-4D97-AF65-F5344CB8AC3E}">
        <p14:creationId xmlns:p14="http://schemas.microsoft.com/office/powerpoint/2010/main" val="1202623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B4AEB-B4BF-EBCE-2B06-8EEA2663063D}"/>
              </a:ext>
            </a:extLst>
          </p:cNvPr>
          <p:cNvSpPr>
            <a:spLocks noGrp="1"/>
          </p:cNvSpPr>
          <p:nvPr>
            <p:ph type="title"/>
          </p:nvPr>
        </p:nvSpPr>
        <p:spPr/>
        <p:txBody>
          <a:bodyPr/>
          <a:lstStyle/>
          <a:p>
            <a:pPr algn="ctr"/>
            <a:r>
              <a:rPr lang="en-US" b="1" dirty="0"/>
              <a:t>SUPPLEMENTARY:</a:t>
            </a:r>
            <a:br>
              <a:rPr lang="en-US" b="1" dirty="0"/>
            </a:br>
            <a:r>
              <a:rPr lang="en-US" b="1" dirty="0"/>
              <a:t>VOICE PEDAGOGY PRIVILEGE</a:t>
            </a:r>
          </a:p>
        </p:txBody>
      </p:sp>
      <p:sp>
        <p:nvSpPr>
          <p:cNvPr id="3" name="Content Placeholder 2">
            <a:extLst>
              <a:ext uri="{FF2B5EF4-FFF2-40B4-BE49-F238E27FC236}">
                <a16:creationId xmlns:a16="http://schemas.microsoft.com/office/drawing/2014/main" id="{8DBE29AB-FAB2-C6BC-B9BE-9E8159AC493F}"/>
              </a:ext>
            </a:extLst>
          </p:cNvPr>
          <p:cNvSpPr>
            <a:spLocks noGrp="1"/>
          </p:cNvSpPr>
          <p:nvPr>
            <p:ph idx="1"/>
          </p:nvPr>
        </p:nvSpPr>
        <p:spPr/>
        <p:txBody>
          <a:bodyPr>
            <a:normAutofit/>
          </a:bodyPr>
          <a:lstStyle/>
          <a:p>
            <a:r>
              <a:rPr lang="en-US" dirty="0"/>
              <a:t>Most domains infer epistemic regulation </a:t>
            </a:r>
            <a:r>
              <a:rPr lang="en-US" i="1" dirty="0"/>
              <a:t>after the fact</a:t>
            </a:r>
            <a:r>
              <a:rPr lang="en-US" dirty="0"/>
              <a:t> (from outcomes or self-report).</a:t>
            </a:r>
          </a:p>
          <a:p>
            <a:r>
              <a:rPr lang="en-US" dirty="0"/>
              <a:t>Voice Pedagogy can directly manipulate the regulatory variables during epistemic activity.</a:t>
            </a:r>
          </a:p>
          <a:p>
            <a:endParaRPr lang="en-US" dirty="0"/>
          </a:p>
          <a:p>
            <a:pPr marL="0" indent="0">
              <a:buNone/>
            </a:pPr>
            <a:r>
              <a:rPr lang="en-US" dirty="0"/>
              <a:t>VP:</a:t>
            </a:r>
          </a:p>
          <a:p>
            <a:r>
              <a:rPr lang="en-US" dirty="0"/>
              <a:t>targets the mechanism of epistemic regulation</a:t>
            </a:r>
          </a:p>
          <a:p>
            <a:r>
              <a:rPr lang="en-US" dirty="0"/>
              <a:t>operates before belief or correctness is fixed</a:t>
            </a:r>
          </a:p>
          <a:p>
            <a:r>
              <a:rPr lang="en-US" dirty="0"/>
              <a:t>and renders regulation observable, trainable, adjustable and transferrable</a:t>
            </a:r>
          </a:p>
          <a:p>
            <a:endParaRPr lang="en-US" dirty="0"/>
          </a:p>
        </p:txBody>
      </p:sp>
    </p:spTree>
    <p:extLst>
      <p:ext uri="{BB962C8B-B14F-4D97-AF65-F5344CB8AC3E}">
        <p14:creationId xmlns:p14="http://schemas.microsoft.com/office/powerpoint/2010/main" val="16835887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3FF0B-1B45-03D4-9FA0-30BCFB1B61A6}"/>
              </a:ext>
            </a:extLst>
          </p:cNvPr>
          <p:cNvSpPr>
            <a:spLocks noGrp="1"/>
          </p:cNvSpPr>
          <p:nvPr>
            <p:ph type="title"/>
          </p:nvPr>
        </p:nvSpPr>
        <p:spPr/>
        <p:txBody>
          <a:bodyPr>
            <a:normAutofit fontScale="90000"/>
          </a:bodyPr>
          <a:lstStyle/>
          <a:p>
            <a:pPr algn="ctr"/>
            <a:r>
              <a:rPr lang="en-US" b="1" dirty="0"/>
              <a:t>Illustrating Cross-Domain Modelling via Voice Pedagogy’s Epistemic Process</a:t>
            </a:r>
            <a:br>
              <a:rPr lang="en-US" dirty="0"/>
            </a:br>
            <a:endParaRPr lang="en-US" dirty="0"/>
          </a:p>
        </p:txBody>
      </p:sp>
      <p:sp>
        <p:nvSpPr>
          <p:cNvPr id="8" name="Content Placeholder 7">
            <a:extLst>
              <a:ext uri="{FF2B5EF4-FFF2-40B4-BE49-F238E27FC236}">
                <a16:creationId xmlns:a16="http://schemas.microsoft.com/office/drawing/2014/main" id="{7E3322B2-2814-EC44-F036-7C2C40F5B30F}"/>
              </a:ext>
            </a:extLst>
          </p:cNvPr>
          <p:cNvSpPr>
            <a:spLocks noGrp="1"/>
          </p:cNvSpPr>
          <p:nvPr>
            <p:ph idx="1"/>
          </p:nvPr>
        </p:nvSpPr>
        <p:spPr>
          <a:xfrm>
            <a:off x="838200" y="1810563"/>
            <a:ext cx="10515600" cy="4351338"/>
          </a:xfrm>
        </p:spPr>
        <p:txBody>
          <a:bodyPr>
            <a:normAutofit fontScale="47500" lnSpcReduction="20000"/>
          </a:bodyPr>
          <a:lstStyle/>
          <a:p>
            <a:pPr lvl="8"/>
            <a:endParaRPr lang="en-US" sz="1600" b="1" dirty="0"/>
          </a:p>
          <a:p>
            <a:pPr lvl="5"/>
            <a:endParaRPr lang="en-US" dirty="0"/>
          </a:p>
          <a:p>
            <a:pPr marL="3657600" lvl="8" indent="0">
              <a:buNone/>
            </a:pPr>
            <a:endParaRPr lang="en-US" sz="2300" b="1" dirty="0"/>
          </a:p>
          <a:p>
            <a:pPr marL="3657600" lvl="8" indent="0">
              <a:buNone/>
            </a:pPr>
            <a:endParaRPr lang="en-US" sz="2300" b="1" dirty="0"/>
          </a:p>
          <a:p>
            <a:pPr marL="3657600" lvl="8" indent="0">
              <a:buNone/>
            </a:pPr>
            <a:endParaRPr lang="en-US" sz="2300" b="1" dirty="0"/>
          </a:p>
          <a:p>
            <a:pPr marL="3657600" lvl="8" indent="0">
              <a:buNone/>
            </a:pPr>
            <a:r>
              <a:rPr lang="en-US" sz="2300" b="1" dirty="0"/>
              <a:t>Communication Within the Triple Neural Network</a:t>
            </a:r>
          </a:p>
          <a:p>
            <a:endParaRPr lang="en-US" dirty="0"/>
          </a:p>
          <a:p>
            <a:endParaRPr lang="en-US" sz="1600" dirty="0"/>
          </a:p>
          <a:p>
            <a:endParaRPr lang="en-US" sz="1600" dirty="0"/>
          </a:p>
          <a:p>
            <a:endParaRPr lang="en-US" dirty="0"/>
          </a:p>
          <a:p>
            <a:endParaRPr lang="en-US" sz="1700" dirty="0"/>
          </a:p>
          <a:p>
            <a:endParaRPr lang="en-US" sz="1700" dirty="0"/>
          </a:p>
          <a:p>
            <a:pPr marL="0" indent="0">
              <a:buNone/>
            </a:pPr>
            <a:endParaRPr lang="en-US" sz="1700" dirty="0"/>
          </a:p>
          <a:p>
            <a:pPr marL="0" indent="0">
              <a:buNone/>
            </a:pPr>
            <a:endParaRPr lang="en-US" sz="1700" dirty="0"/>
          </a:p>
          <a:p>
            <a:pPr marL="0" indent="0">
              <a:buNone/>
            </a:pPr>
            <a:r>
              <a:rPr lang="en-US" sz="2500" b="1" dirty="0"/>
              <a:t>NEUROCOGNITIVE HYPOTHESIS SUPPORT</a:t>
            </a:r>
          </a:p>
          <a:p>
            <a:r>
              <a:rPr lang="en-US" sz="2500" b="1" dirty="0"/>
              <a:t>Current: </a:t>
            </a:r>
            <a:r>
              <a:rPr lang="en-US" sz="2500" dirty="0"/>
              <a:t>“We expect SN and CEN involvement during the task”</a:t>
            </a:r>
          </a:p>
          <a:p>
            <a:r>
              <a:rPr lang="en-US" sz="2500" b="1" dirty="0"/>
              <a:t>Epistemic: </a:t>
            </a:r>
            <a:r>
              <a:rPr lang="en-US" sz="2500" dirty="0"/>
              <a:t>“During reopening, SN should interrupt CEN dominance following commitment failure.” - mechanistic, falsifiable, temporally precise, and theory-integrating</a:t>
            </a:r>
          </a:p>
        </p:txBody>
      </p:sp>
      <p:graphicFrame>
        <p:nvGraphicFramePr>
          <p:cNvPr id="12" name="Table 11">
            <a:extLst>
              <a:ext uri="{FF2B5EF4-FFF2-40B4-BE49-F238E27FC236}">
                <a16:creationId xmlns:a16="http://schemas.microsoft.com/office/drawing/2014/main" id="{E3C5C7F7-E553-1BFC-0878-C43009DF2AE2}"/>
              </a:ext>
            </a:extLst>
          </p:cNvPr>
          <p:cNvGraphicFramePr>
            <a:graphicFrameLocks noGrp="1"/>
          </p:cNvGraphicFramePr>
          <p:nvPr>
            <p:extLst>
              <p:ext uri="{D42A27DB-BD31-4B8C-83A1-F6EECF244321}">
                <p14:modId xmlns:p14="http://schemas.microsoft.com/office/powerpoint/2010/main" val="586008732"/>
              </p:ext>
            </p:extLst>
          </p:nvPr>
        </p:nvGraphicFramePr>
        <p:xfrm>
          <a:off x="3345873" y="2999782"/>
          <a:ext cx="6165924" cy="2120198"/>
        </p:xfrm>
        <a:graphic>
          <a:graphicData uri="http://schemas.openxmlformats.org/drawingml/2006/table">
            <a:tbl>
              <a:tblPr firstRow="1" firstCol="1" bandRow="1">
                <a:tableStyleId>{5C22544A-7EE6-4342-B048-85BDC9FD1C3A}</a:tableStyleId>
              </a:tblPr>
              <a:tblGrid>
                <a:gridCol w="3082962">
                  <a:extLst>
                    <a:ext uri="{9D8B030D-6E8A-4147-A177-3AD203B41FA5}">
                      <a16:colId xmlns:a16="http://schemas.microsoft.com/office/drawing/2014/main" val="4162880843"/>
                    </a:ext>
                  </a:extLst>
                </a:gridCol>
                <a:gridCol w="3082962">
                  <a:extLst>
                    <a:ext uri="{9D8B030D-6E8A-4147-A177-3AD203B41FA5}">
                      <a16:colId xmlns:a16="http://schemas.microsoft.com/office/drawing/2014/main" val="613752322"/>
                    </a:ext>
                  </a:extLst>
                </a:gridCol>
              </a:tblGrid>
              <a:tr h="1022280">
                <a:tc>
                  <a:txBody>
                    <a:bodyPr/>
                    <a:lstStyle/>
                    <a:p>
                      <a:pPr marL="457200" marR="0" algn="l">
                        <a:lnSpc>
                          <a:spcPct val="115000"/>
                        </a:lnSpc>
                        <a:spcAft>
                          <a:spcPts val="800"/>
                        </a:spcAft>
                        <a:buNone/>
                      </a:pPr>
                      <a:r>
                        <a:rPr lang="en-US" sz="1000" kern="100" dirty="0">
                          <a:effectLst/>
                        </a:rPr>
                        <a:t>OPEN</a:t>
                      </a:r>
                      <a:endParaRPr lang="en-US" sz="1200" kern="100" dirty="0">
                        <a:effectLst/>
                      </a:endParaRPr>
                    </a:p>
                    <a:p>
                      <a:pPr marL="0" marR="0" algn="l">
                        <a:lnSpc>
                          <a:spcPct val="115000"/>
                        </a:lnSpc>
                        <a:spcAft>
                          <a:spcPts val="800"/>
                        </a:spcAft>
                        <a:buNone/>
                      </a:pPr>
                      <a:r>
                        <a:rPr lang="en-US" sz="1000" kern="100" dirty="0">
                          <a:effectLst/>
                        </a:rPr>
                        <a:t>(SN detects uncertainty or relevance - DMN supplies multiple possible interpretations)</a:t>
                      </a:r>
                      <a:endParaRPr lang="en-US" sz="1200" kern="100" dirty="0">
                        <a:effectLst/>
                      </a:endParaRPr>
                    </a:p>
                    <a:p>
                      <a:pPr marL="0" marR="0" algn="l">
                        <a:lnSpc>
                          <a:spcPct val="115000"/>
                        </a:lnSpc>
                        <a:spcAft>
                          <a:spcPts val="800"/>
                        </a:spcAft>
                        <a:buNone/>
                      </a:pPr>
                      <a:r>
                        <a:rPr lang="en-US" sz="1000" kern="100" dirty="0">
                          <a:effectLst/>
                        </a:rPr>
                        <a:t>Linguistic traces: modals, interrogatives, plural options</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marR="0" algn="l">
                        <a:lnSpc>
                          <a:spcPct val="115000"/>
                        </a:lnSpc>
                        <a:spcAft>
                          <a:spcPts val="800"/>
                        </a:spcAft>
                        <a:buNone/>
                      </a:pPr>
                      <a:r>
                        <a:rPr lang="en-US" sz="1000" kern="100" dirty="0">
                          <a:effectLst/>
                        </a:rPr>
                        <a:t>BIAS</a:t>
                      </a:r>
                      <a:endParaRPr lang="en-US" sz="1200" kern="100" dirty="0">
                        <a:effectLst/>
                      </a:endParaRPr>
                    </a:p>
                    <a:p>
                      <a:pPr marL="0" marR="0" algn="l">
                        <a:lnSpc>
                          <a:spcPct val="115000"/>
                        </a:lnSpc>
                        <a:spcAft>
                          <a:spcPts val="800"/>
                        </a:spcAft>
                        <a:buNone/>
                      </a:pPr>
                      <a:r>
                        <a:rPr lang="en-US" sz="1000" kern="100" dirty="0">
                          <a:effectLst/>
                        </a:rPr>
                        <a:t>(Prior experience DMN is weighted by SN)</a:t>
                      </a:r>
                      <a:endParaRPr lang="en-US" sz="1200" kern="100" dirty="0">
                        <a:effectLst/>
                      </a:endParaRPr>
                    </a:p>
                    <a:p>
                      <a:pPr marL="0" marR="0" algn="l">
                        <a:lnSpc>
                          <a:spcPct val="115000"/>
                        </a:lnSpc>
                        <a:spcAft>
                          <a:spcPts val="800"/>
                        </a:spcAft>
                        <a:buNone/>
                      </a:pPr>
                      <a:r>
                        <a:rPr lang="en-US" sz="1000" kern="100" dirty="0">
                          <a:effectLst/>
                        </a:rPr>
                        <a:t> </a:t>
                      </a:r>
                      <a:endParaRPr lang="en-US" sz="1200" kern="100" dirty="0">
                        <a:effectLst/>
                      </a:endParaRPr>
                    </a:p>
                    <a:p>
                      <a:pPr marL="0" marR="0" algn="l">
                        <a:lnSpc>
                          <a:spcPct val="115000"/>
                        </a:lnSpc>
                        <a:spcAft>
                          <a:spcPts val="800"/>
                        </a:spcAft>
                        <a:buNone/>
                      </a:pPr>
                      <a:r>
                        <a:rPr lang="en-US" sz="1000" kern="100" dirty="0">
                          <a:effectLst/>
                        </a:rPr>
                        <a:t>Linguistic </a:t>
                      </a:r>
                      <a:r>
                        <a:rPr lang="en-US" sz="1000" kern="100" dirty="0" err="1">
                          <a:effectLst/>
                        </a:rPr>
                        <a:t>traces:hedges</a:t>
                      </a:r>
                      <a:r>
                        <a:rPr lang="en-US" sz="1000" kern="100" dirty="0">
                          <a:effectLst/>
                        </a:rPr>
                        <a:t>, </a:t>
                      </a:r>
                      <a:r>
                        <a:rPr lang="en-US" sz="1000" kern="100" dirty="0" err="1">
                          <a:effectLst/>
                        </a:rPr>
                        <a:t>generalisations</a:t>
                      </a:r>
                      <a:r>
                        <a:rPr lang="en-US" sz="1000" kern="100" dirty="0">
                          <a:effectLst/>
                        </a:rPr>
                        <a:t>, comparatives</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33972659"/>
                  </a:ext>
                </a:extLst>
              </a:tr>
              <a:tr h="1097918">
                <a:tc>
                  <a:txBody>
                    <a:bodyPr/>
                    <a:lstStyle/>
                    <a:p>
                      <a:pPr marL="457200" marR="0" algn="l">
                        <a:lnSpc>
                          <a:spcPct val="115000"/>
                        </a:lnSpc>
                        <a:spcAft>
                          <a:spcPts val="800"/>
                        </a:spcAft>
                        <a:buNone/>
                      </a:pPr>
                      <a:r>
                        <a:rPr lang="en-US" sz="1000" kern="100" dirty="0">
                          <a:effectLst/>
                        </a:rPr>
                        <a:t>COMMIT</a:t>
                      </a:r>
                      <a:endParaRPr lang="en-US" sz="1200" kern="100" dirty="0">
                        <a:effectLst/>
                      </a:endParaRPr>
                    </a:p>
                    <a:p>
                      <a:pPr marL="0" marR="0" algn="l">
                        <a:lnSpc>
                          <a:spcPct val="115000"/>
                        </a:lnSpc>
                        <a:spcAft>
                          <a:spcPts val="800"/>
                        </a:spcAft>
                        <a:buNone/>
                      </a:pPr>
                      <a:r>
                        <a:rPr lang="en-US" sz="1000" kern="100" dirty="0">
                          <a:effectLst/>
                        </a:rPr>
                        <a:t>(CEN takes control - SN activity suppressed to enable execution)</a:t>
                      </a:r>
                      <a:endParaRPr lang="en-US" sz="1200" kern="100" dirty="0">
                        <a:effectLst/>
                      </a:endParaRPr>
                    </a:p>
                    <a:p>
                      <a:pPr marL="0" marR="0" algn="l">
                        <a:lnSpc>
                          <a:spcPct val="115000"/>
                        </a:lnSpc>
                        <a:spcAft>
                          <a:spcPts val="800"/>
                        </a:spcAft>
                        <a:buNone/>
                      </a:pPr>
                      <a:r>
                        <a:rPr lang="en-US" sz="1000" kern="100" dirty="0">
                          <a:effectLst/>
                        </a:rPr>
                        <a:t>Linguistic traces: declaratives, “should”, “will”, </a:t>
                      </a:r>
                      <a:r>
                        <a:rPr lang="en-US" sz="1000" kern="100" dirty="0" err="1">
                          <a:effectLst/>
                        </a:rPr>
                        <a:t>unmodalised</a:t>
                      </a:r>
                      <a:r>
                        <a:rPr lang="en-US" sz="1000" kern="100" dirty="0">
                          <a:effectLst/>
                        </a:rPr>
                        <a:t> claims</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marR="0" algn="l">
                        <a:lnSpc>
                          <a:spcPct val="115000"/>
                        </a:lnSpc>
                        <a:spcAft>
                          <a:spcPts val="800"/>
                        </a:spcAft>
                        <a:buNone/>
                      </a:pPr>
                      <a:r>
                        <a:rPr lang="en-US" sz="1000" kern="100" dirty="0">
                          <a:effectLst/>
                        </a:rPr>
                        <a:t>REOPEN</a:t>
                      </a:r>
                      <a:endParaRPr lang="en-US" sz="1200" kern="100" dirty="0">
                        <a:effectLst/>
                      </a:endParaRPr>
                    </a:p>
                    <a:p>
                      <a:pPr marL="0" marR="0" algn="l">
                        <a:lnSpc>
                          <a:spcPct val="115000"/>
                        </a:lnSpc>
                        <a:spcAft>
                          <a:spcPts val="800"/>
                        </a:spcAft>
                        <a:buNone/>
                      </a:pPr>
                      <a:r>
                        <a:rPr lang="en-US" sz="1000" kern="100" dirty="0">
                          <a:effectLst/>
                        </a:rPr>
                        <a:t>(SN interrupts CEN -DMN updates priors)  </a:t>
                      </a:r>
                      <a:endParaRPr lang="en-US" sz="1200" kern="100" dirty="0">
                        <a:effectLst/>
                      </a:endParaRPr>
                    </a:p>
                    <a:p>
                      <a:pPr marL="0" marR="0" algn="l">
                        <a:lnSpc>
                          <a:spcPct val="115000"/>
                        </a:lnSpc>
                        <a:spcAft>
                          <a:spcPts val="800"/>
                        </a:spcAft>
                        <a:buNone/>
                      </a:pPr>
                      <a:r>
                        <a:rPr lang="en-US" sz="1000" kern="100" dirty="0">
                          <a:effectLst/>
                        </a:rPr>
                        <a:t>Linguistic traces: conditionals, self-repair, revision markers</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37375680"/>
                  </a:ext>
                </a:extLst>
              </a:tr>
            </a:tbl>
          </a:graphicData>
        </a:graphic>
      </p:graphicFrame>
      <p:graphicFrame>
        <p:nvGraphicFramePr>
          <p:cNvPr id="13" name="Table 12">
            <a:extLst>
              <a:ext uri="{FF2B5EF4-FFF2-40B4-BE49-F238E27FC236}">
                <a16:creationId xmlns:a16="http://schemas.microsoft.com/office/drawing/2014/main" id="{2D3102F0-4888-67CA-191E-D06C152668A2}"/>
              </a:ext>
            </a:extLst>
          </p:cNvPr>
          <p:cNvGraphicFramePr>
            <a:graphicFrameLocks noGrp="1"/>
          </p:cNvGraphicFramePr>
          <p:nvPr>
            <p:extLst>
              <p:ext uri="{D42A27DB-BD31-4B8C-83A1-F6EECF244321}">
                <p14:modId xmlns:p14="http://schemas.microsoft.com/office/powerpoint/2010/main" val="3436602729"/>
              </p:ext>
            </p:extLst>
          </p:nvPr>
        </p:nvGraphicFramePr>
        <p:xfrm>
          <a:off x="1403209" y="1489421"/>
          <a:ext cx="2074817" cy="307543"/>
        </p:xfrm>
        <a:graphic>
          <a:graphicData uri="http://schemas.openxmlformats.org/drawingml/2006/table">
            <a:tbl>
              <a:tblPr firstRow="1" firstCol="1" bandRow="1">
                <a:tableStyleId>{5C22544A-7EE6-4342-B048-85BDC9FD1C3A}</a:tableStyleId>
              </a:tblPr>
              <a:tblGrid>
                <a:gridCol w="2074817">
                  <a:extLst>
                    <a:ext uri="{9D8B030D-6E8A-4147-A177-3AD203B41FA5}">
                      <a16:colId xmlns:a16="http://schemas.microsoft.com/office/drawing/2014/main" val="1208535316"/>
                    </a:ext>
                  </a:extLst>
                </a:gridCol>
              </a:tblGrid>
              <a:tr h="307543">
                <a:tc>
                  <a:txBody>
                    <a:bodyPr/>
                    <a:lstStyle/>
                    <a:p>
                      <a:pPr marL="0" marR="0" algn="ctr">
                        <a:lnSpc>
                          <a:spcPct val="115000"/>
                        </a:lnSpc>
                        <a:spcAft>
                          <a:spcPts val="800"/>
                        </a:spcAft>
                        <a:buNone/>
                      </a:pPr>
                      <a:r>
                        <a:rPr lang="en-US" sz="1200" kern="100" dirty="0">
                          <a:effectLst/>
                        </a:rPr>
                        <a:t>TRIPLE NEURAL NETWORK</a:t>
                      </a:r>
                    </a:p>
                  </a:txBody>
                  <a:tcPr marL="68580" marR="68580" marT="0" marB="0"/>
                </a:tc>
                <a:extLst>
                  <a:ext uri="{0D108BD9-81ED-4DB2-BD59-A6C34878D82A}">
                    <a16:rowId xmlns:a16="http://schemas.microsoft.com/office/drawing/2014/main" val="1425947357"/>
                  </a:ext>
                </a:extLst>
              </a:tr>
            </a:tbl>
          </a:graphicData>
        </a:graphic>
      </p:graphicFrame>
      <p:pic>
        <p:nvPicPr>
          <p:cNvPr id="11" name="Picture 10">
            <a:extLst>
              <a:ext uri="{FF2B5EF4-FFF2-40B4-BE49-F238E27FC236}">
                <a16:creationId xmlns:a16="http://schemas.microsoft.com/office/drawing/2014/main" id="{D8D3BE60-7231-B722-1FD2-930B9D04613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8200" y="1796964"/>
            <a:ext cx="7523661" cy="922713"/>
          </a:xfrm>
          <a:prstGeom prst="rect">
            <a:avLst/>
          </a:prstGeom>
        </p:spPr>
      </p:pic>
    </p:spTree>
    <p:extLst>
      <p:ext uri="{BB962C8B-B14F-4D97-AF65-F5344CB8AC3E}">
        <p14:creationId xmlns:p14="http://schemas.microsoft.com/office/powerpoint/2010/main" val="78087285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FF4BA4-8115-4984-B244-7A2FBD2EF5F9}"/>
              </a:ext>
            </a:extLst>
          </p:cNvPr>
          <p:cNvSpPr>
            <a:spLocks noGrp="1"/>
          </p:cNvSpPr>
          <p:nvPr>
            <p:ph type="title"/>
          </p:nvPr>
        </p:nvSpPr>
        <p:spPr/>
        <p:txBody>
          <a:bodyPr/>
          <a:lstStyle/>
          <a:p>
            <a:pPr algn="ctr"/>
            <a:r>
              <a:rPr lang="en-US" dirty="0"/>
              <a:t>ACTING &amp; EPISTEMIC SIMULATION</a:t>
            </a:r>
          </a:p>
        </p:txBody>
      </p:sp>
      <p:sp>
        <p:nvSpPr>
          <p:cNvPr id="3" name="Content Placeholder 2">
            <a:extLst>
              <a:ext uri="{FF2B5EF4-FFF2-40B4-BE49-F238E27FC236}">
                <a16:creationId xmlns:a16="http://schemas.microsoft.com/office/drawing/2014/main" id="{391AE45E-BA53-D897-2196-903497E6B0A8}"/>
              </a:ext>
            </a:extLst>
          </p:cNvPr>
          <p:cNvSpPr>
            <a:spLocks noGrp="1"/>
          </p:cNvSpPr>
          <p:nvPr>
            <p:ph idx="1"/>
          </p:nvPr>
        </p:nvSpPr>
        <p:spPr/>
        <p:txBody>
          <a:bodyPr>
            <a:normAutofit fontScale="92500" lnSpcReduction="20000"/>
          </a:bodyPr>
          <a:lstStyle/>
          <a:p>
            <a:r>
              <a:rPr lang="en-US" sz="1800" b="1" dirty="0"/>
              <a:t>Acting</a:t>
            </a:r>
            <a:r>
              <a:rPr lang="en-US" sz="1800" dirty="0"/>
              <a:t> necessarily simulates epistemic commitment</a:t>
            </a:r>
          </a:p>
          <a:p>
            <a:r>
              <a:rPr lang="en-US" sz="1800" b="1" dirty="0"/>
              <a:t>Voice Pedagogy</a:t>
            </a:r>
            <a:r>
              <a:rPr lang="en-US" sz="1800" dirty="0"/>
              <a:t> has no principled requirement to remain simulative</a:t>
            </a:r>
            <a:endParaRPr lang="en-US" dirty="0"/>
          </a:p>
          <a:p>
            <a:pPr marL="0" indent="0">
              <a:buNone/>
            </a:pPr>
            <a:r>
              <a:rPr lang="en-US" sz="1800" b="1" dirty="0"/>
              <a:t>					</a:t>
            </a:r>
          </a:p>
          <a:p>
            <a:pPr marL="0" indent="0">
              <a:buNone/>
            </a:pPr>
            <a:r>
              <a:rPr lang="en-US" sz="1800" b="1" dirty="0"/>
              <a:t>					Persona (theatre mask)</a:t>
            </a:r>
            <a:endParaRPr lang="en-US" sz="1800" dirty="0"/>
          </a:p>
          <a:p>
            <a:pPr marL="3657600" lvl="8" indent="0">
              <a:buNone/>
            </a:pPr>
            <a:r>
              <a:rPr lang="en-US" sz="1400" dirty="0"/>
              <a:t>	Greco-Roman masks enable vocal amplification</a:t>
            </a:r>
          </a:p>
          <a:p>
            <a:pPr marL="1371600" lvl="3" indent="0">
              <a:buNone/>
            </a:pPr>
            <a:r>
              <a:rPr lang="en-US" sz="1400" dirty="0"/>
              <a:t>				Epistemic agency is displaced behind a fixed propositional role</a:t>
            </a:r>
          </a:p>
          <a:p>
            <a:pPr marL="0" indent="0">
              <a:buNone/>
            </a:pPr>
            <a:r>
              <a:rPr lang="en-US" sz="1800" dirty="0"/>
              <a:t>					</a:t>
            </a:r>
            <a:endParaRPr lang="en-US" sz="1400" dirty="0"/>
          </a:p>
          <a:p>
            <a:pPr marL="0" indent="0">
              <a:buNone/>
            </a:pPr>
            <a:endParaRPr lang="en-US" dirty="0"/>
          </a:p>
          <a:p>
            <a:endParaRPr lang="en-US" dirty="0"/>
          </a:p>
          <a:p>
            <a:r>
              <a:rPr lang="en-US" sz="1800" b="1" dirty="0" err="1"/>
              <a:t>Formalised</a:t>
            </a:r>
            <a:r>
              <a:rPr lang="en-US" sz="1800" b="1" dirty="0"/>
              <a:t> epistemically</a:t>
            </a:r>
            <a:r>
              <a:rPr lang="en-US" sz="1800" dirty="0"/>
              <a:t>, VP can supply acting with explicit process models of epistemic regulation.</a:t>
            </a:r>
          </a:p>
          <a:p>
            <a:r>
              <a:rPr lang="en-US" sz="1800" b="1" dirty="0"/>
              <a:t>Linguistic trace analysis</a:t>
            </a:r>
            <a:r>
              <a:rPr lang="en-US" sz="1800" dirty="0"/>
              <a:t> can empirically ground character work by modelling how a specific person regulates knowing over time.</a:t>
            </a:r>
          </a:p>
          <a:p>
            <a:endParaRPr lang="en-US" dirty="0"/>
          </a:p>
        </p:txBody>
      </p:sp>
      <p:pic>
        <p:nvPicPr>
          <p:cNvPr id="11" name="Picture 10">
            <a:extLst>
              <a:ext uri="{FF2B5EF4-FFF2-40B4-BE49-F238E27FC236}">
                <a16:creationId xmlns:a16="http://schemas.microsoft.com/office/drawing/2014/main" id="{59039EAC-4788-A6E8-70C8-7808B7AED35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31360" y="2877408"/>
            <a:ext cx="1578840" cy="1852917"/>
          </a:xfrm>
          <a:prstGeom prst="rect">
            <a:avLst/>
          </a:prstGeom>
        </p:spPr>
      </p:pic>
    </p:spTree>
    <p:extLst>
      <p:ext uri="{BB962C8B-B14F-4D97-AF65-F5344CB8AC3E}">
        <p14:creationId xmlns:p14="http://schemas.microsoft.com/office/powerpoint/2010/main" val="2965058527"/>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3701</TotalTime>
  <Words>4076</Words>
  <Application>Microsoft Office PowerPoint</Application>
  <PresentationFormat>Widescreen</PresentationFormat>
  <Paragraphs>467</Paragraphs>
  <Slides>31</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Arial</vt:lpstr>
      <vt:lpstr>Calibri</vt:lpstr>
      <vt:lpstr>Calibri Light</vt:lpstr>
      <vt:lpstr>Symbol</vt:lpstr>
      <vt:lpstr>Retrospect</vt:lpstr>
      <vt:lpstr>THE ROLE OF METACOGNTION IN SECOND LANGUAGE ACQUISITION (SLA):   VOICE PEDAGOGY &amp; PROCESS EPISTEMICS </vt:lpstr>
      <vt:lpstr>OVERVIEW OF PROJECT</vt:lpstr>
      <vt:lpstr>    SECOND LANGUAGE ACQUISITION &amp; VP Epistemic Disambiguation via Prosodic Regulation (Crystal, 1969; Ladd, 2008)</vt:lpstr>
      <vt:lpstr>RESEARCH CONTEXT </vt:lpstr>
      <vt:lpstr>ETHICAL CONSIDERATIONS</vt:lpstr>
      <vt:lpstr>ETHICAL CONSIDERATIONS</vt:lpstr>
      <vt:lpstr>METACOGNITION DEFINITION  (Literature Review key findings)</vt:lpstr>
      <vt:lpstr>METHODOLOGY: PSYCHOMETRIC (Pre-Post Testing)</vt:lpstr>
      <vt:lpstr>INTERVENTION DESIGN</vt:lpstr>
      <vt:lpstr>INTERVENTION DESIGN</vt:lpstr>
      <vt:lpstr>ANALYSIS</vt:lpstr>
      <vt:lpstr>RESULTS</vt:lpstr>
      <vt:lpstr>INTERPRETATION</vt:lpstr>
      <vt:lpstr>MINIMAL EPISTEMIC PROCESS </vt:lpstr>
      <vt:lpstr>VOICE DEFINITION</vt:lpstr>
      <vt:lpstr>  QUANTITATIVE ANALYSIS &amp; EMPIRICAL PATTERN</vt:lpstr>
      <vt:lpstr>EPISTEMIC-LINGUISTIC DIAGNOSTICS</vt:lpstr>
      <vt:lpstr>INFERENTIAL ANALYSIS: QUALITATIVE</vt:lpstr>
      <vt:lpstr>ANALYSIS: CORE EMPIRICAL CLAIM</vt:lpstr>
      <vt:lpstr>IMPLICATIONS OF EPISTEMIC DIAGNOSTIC MODELLING</vt:lpstr>
      <vt:lpstr>IMPLICATIONS OF EPISTEMIC DIAGNOSTIC MODELLING</vt:lpstr>
      <vt:lpstr>UNEXPECTED ETHICAL ISSUE EMERGED DURING IMPLICATIONS</vt:lpstr>
      <vt:lpstr>KEY LIMITATIONS</vt:lpstr>
      <vt:lpstr>REFERENCES</vt:lpstr>
      <vt:lpstr>REFERENCES</vt:lpstr>
      <vt:lpstr>SUPPLEMENTARY: PROSODIC REGULATION</vt:lpstr>
      <vt:lpstr>SUPPLEMENTARY:  PROCESS EPISTEMOLOGY</vt:lpstr>
      <vt:lpstr>SUPPLEMENTARY: VOICE PEDAGOGY PRIVILEGE</vt:lpstr>
      <vt:lpstr>SUPPLEMENTARY: VOICE PEDAGOGY PRIVILEGE</vt:lpstr>
      <vt:lpstr>Illustrating Cross-Domain Modelling via Voice Pedagogy’s Epistemic Process </vt:lpstr>
      <vt:lpstr>ACTING &amp; EPISTEMIC SIMULATION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dell</dc:creator>
  <cp:lastModifiedBy>dell</cp:lastModifiedBy>
  <cp:revision>20</cp:revision>
  <dcterms:created xsi:type="dcterms:W3CDTF">2026-02-06T07:05:40Z</dcterms:created>
  <dcterms:modified xsi:type="dcterms:W3CDTF">2026-02-12T08:10:29Z</dcterms:modified>
</cp:coreProperties>
</file>