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9"/>
  </p:notes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294" autoAdjust="0"/>
    <p:restoredTop sz="62837" autoAdjust="0"/>
  </p:normalViewPr>
  <p:slideViewPr>
    <p:cSldViewPr snapToGrid="0">
      <p:cViewPr>
        <p:scale>
          <a:sx n="50" d="100"/>
          <a:sy n="50" d="100"/>
        </p:scale>
        <p:origin x="1284" y="36"/>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B7C97EA-76D1-43A1-B20F-19C139C81928}" type="datetimeFigureOut">
              <a:rPr lang="en-GB" smtClean="0"/>
              <a:t>09/02/2015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FE0FF6-5993-4CDB-9178-C340E589C686}" type="slidenum">
              <a:rPr lang="en-GB" smtClean="0"/>
              <a:t>‹#›</a:t>
            </a:fld>
            <a:endParaRPr lang="en-GB"/>
          </a:p>
        </p:txBody>
      </p:sp>
    </p:spTree>
    <p:extLst>
      <p:ext uri="{BB962C8B-B14F-4D97-AF65-F5344CB8AC3E}">
        <p14:creationId xmlns:p14="http://schemas.microsoft.com/office/powerpoint/2010/main" val="20790454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smtClean="0"/>
              <a:t>Why is there this difficulty?  Is it even possible to talk about the same discipline : Social Anthropology? What if anything do they have in common? Do they share an underpinning ‘theoretical’ outlook or not? Moreover, when one examines the detached, descriptive and patrician functionalism in Malinowski’s (1922) concept of ‘reciprocity’ and ‘exchange’ set out in his </a:t>
            </a:r>
            <a:r>
              <a:rPr lang="en-GB" sz="1200" i="1" dirty="0" smtClean="0"/>
              <a:t>Argonauts of the West Pacific </a:t>
            </a:r>
            <a:r>
              <a:rPr lang="en-GB" sz="1200" dirty="0" smtClean="0"/>
              <a:t>and contrast this with the emancipatory activities and radicalised prose of David Graeber in works such as his 2012 republished (2006) essay </a:t>
            </a:r>
            <a:r>
              <a:rPr lang="en-GB" sz="1200" i="1" dirty="0" smtClean="0"/>
              <a:t>Dead Zones of the imagination: On violence, bureaucracy, and interpretive labour </a:t>
            </a:r>
            <a:r>
              <a:rPr lang="en-GB" sz="1200" dirty="0" smtClean="0"/>
              <a:t>it is evident that the theoretical underpinnings are paradigmatically different.</a:t>
            </a:r>
          </a:p>
          <a:p>
            <a:endParaRPr lang="en-GB" dirty="0"/>
          </a:p>
        </p:txBody>
      </p:sp>
      <p:sp>
        <p:nvSpPr>
          <p:cNvPr id="4" name="Slide Number Placeholder 3"/>
          <p:cNvSpPr>
            <a:spLocks noGrp="1"/>
          </p:cNvSpPr>
          <p:nvPr>
            <p:ph type="sldNum" sz="quarter" idx="10"/>
          </p:nvPr>
        </p:nvSpPr>
        <p:spPr/>
        <p:txBody>
          <a:bodyPr/>
          <a:lstStyle/>
          <a:p>
            <a:fld id="{FEFE0FF6-5993-4CDB-9178-C340E589C686}" type="slidenum">
              <a:rPr lang="en-GB" smtClean="0"/>
              <a:t>2</a:t>
            </a:fld>
            <a:endParaRPr lang="en-GB"/>
          </a:p>
        </p:txBody>
      </p:sp>
    </p:spTree>
    <p:extLst>
      <p:ext uri="{BB962C8B-B14F-4D97-AF65-F5344CB8AC3E}">
        <p14:creationId xmlns:p14="http://schemas.microsoft.com/office/powerpoint/2010/main" val="19619000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We might begin by assessing how a variant of this ‘change’ appears to be asserted implicitly in Graeber’s (2012) republished essay </a:t>
            </a:r>
            <a:r>
              <a:rPr lang="en-GB" sz="1200" i="1" dirty="0" smtClean="0"/>
              <a:t>Dead Zones of the imagination: On violence, bureaucracy, and interpretive labour </a:t>
            </a:r>
            <a:r>
              <a:rPr lang="en-GB" sz="1200" dirty="0" smtClean="0"/>
              <a:t> when he observes how ‘Anthropologists are drawn to areas of density. The interpretive tools we have at our disposal are best suited to wend our way through complex webs of meaning or significance : to understand intricate ritual symbolism, social dramas, poetic forms, or kinship networks. What all these have in common is that they tend to be both infinitely rich, and at the same time open-ended’.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It is inevitable that there are - as one would expect, many extant theories in contemporary anthropology which differ from this hypothesis and it would be hugely difficult to do justice their many eminent  exponents and apologists. This fact should not worry us unduly: our task will be to put this hypothesis to work and to the test.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However, we need to unpack these ‘tools’ Graeber (2012) refers to as he does not give us the level of detail that we need. This will be another task over the coming weeks: unpack these ‘interpretive tools’. These may have been sufficient for several generations of anthropologists but are they still fit for purpose?</a:t>
            </a:r>
          </a:p>
          <a:p>
            <a:endParaRPr lang="en-GB" sz="1200" dirty="0" smtClean="0"/>
          </a:p>
          <a:p>
            <a:r>
              <a:rPr lang="en-GB" sz="1100" dirty="0" smtClean="0"/>
              <a:t> </a:t>
            </a:r>
          </a:p>
          <a:p>
            <a:endParaRPr lang="en-GB" dirty="0"/>
          </a:p>
        </p:txBody>
      </p:sp>
      <p:sp>
        <p:nvSpPr>
          <p:cNvPr id="4" name="Slide Number Placeholder 3"/>
          <p:cNvSpPr>
            <a:spLocks noGrp="1"/>
          </p:cNvSpPr>
          <p:nvPr>
            <p:ph type="sldNum" sz="quarter" idx="10"/>
          </p:nvPr>
        </p:nvSpPr>
        <p:spPr/>
        <p:txBody>
          <a:bodyPr/>
          <a:lstStyle/>
          <a:p>
            <a:fld id="{FEFE0FF6-5993-4CDB-9178-C340E589C686}" type="slidenum">
              <a:rPr lang="en-GB" smtClean="0"/>
              <a:t>3</a:t>
            </a:fld>
            <a:endParaRPr lang="en-GB"/>
          </a:p>
        </p:txBody>
      </p:sp>
    </p:spTree>
    <p:extLst>
      <p:ext uri="{BB962C8B-B14F-4D97-AF65-F5344CB8AC3E}">
        <p14:creationId xmlns:p14="http://schemas.microsoft.com/office/powerpoint/2010/main" val="37950878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We will look at the vast range of Foucault through the ‘specificity’ (to borrow his terminology) of his notion of problematization. Moreover, if Freire (1972) et al are broadly correct then the ‘myth’s fed to the people by the oppressors’ as ‘problems’ would take us deep into Marxian horizons of ‘ideology’ or ‘alienation’ and ‘false consciousness’.</a:t>
            </a:r>
          </a:p>
          <a:p>
            <a:endParaRPr lang="en-GB" dirty="0"/>
          </a:p>
        </p:txBody>
      </p:sp>
      <p:sp>
        <p:nvSpPr>
          <p:cNvPr id="4" name="Slide Number Placeholder 3"/>
          <p:cNvSpPr>
            <a:spLocks noGrp="1"/>
          </p:cNvSpPr>
          <p:nvPr>
            <p:ph type="sldNum" sz="quarter" idx="10"/>
          </p:nvPr>
        </p:nvSpPr>
        <p:spPr/>
        <p:txBody>
          <a:bodyPr/>
          <a:lstStyle/>
          <a:p>
            <a:fld id="{FEFE0FF6-5993-4CDB-9178-C340E589C686}" type="slidenum">
              <a:rPr lang="en-GB" smtClean="0"/>
              <a:t>4</a:t>
            </a:fld>
            <a:endParaRPr lang="en-GB"/>
          </a:p>
        </p:txBody>
      </p:sp>
    </p:spTree>
    <p:extLst>
      <p:ext uri="{BB962C8B-B14F-4D97-AF65-F5344CB8AC3E}">
        <p14:creationId xmlns:p14="http://schemas.microsoft.com/office/powerpoint/2010/main" val="28119909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EFE0FF6-5993-4CDB-9178-C340E589C686}" type="slidenum">
              <a:rPr lang="en-GB" smtClean="0"/>
              <a:t>5</a:t>
            </a:fld>
            <a:endParaRPr lang="en-GB"/>
          </a:p>
        </p:txBody>
      </p:sp>
    </p:spTree>
    <p:extLst>
      <p:ext uri="{BB962C8B-B14F-4D97-AF65-F5344CB8AC3E}">
        <p14:creationId xmlns:p14="http://schemas.microsoft.com/office/powerpoint/2010/main" val="15180236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BDF68E2-58F2-4D09-BE8B-E3BD06533059}" type="datetimeFigureOut">
              <a:rPr lang="en-US" dirty="0"/>
              <a:t>2/9/2015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8FC5F6-F338-4AE4-BB23-26385BCFC423}" type="datetimeFigureOut">
              <a:rPr lang="en-US" dirty="0"/>
              <a:t>2/9/2015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113E31D-E2AB-40D1-8B51-AFA5AFEF393A}"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0EBB0C4-6273-4C6E-B9BD-2EDC30F1CD52}" type="datetimeFigureOut">
              <a:rPr lang="en-US" dirty="0"/>
              <a:t>2/9/2015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9AB4D41-86C1-4908-B66A-0B50CEB3BF29}" type="datetimeFigureOut">
              <a:rPr lang="en-US" dirty="0"/>
              <a:t>2/9/2015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6426E2C-56C1-4E0D-A793-0088A7FDD37E}" type="datetimeFigureOut">
              <a:rPr lang="en-US" dirty="0"/>
              <a:t>2/9/2015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8C39B41-D8B5-4052-B551-9B5525EAA8B6}" type="datetimeFigureOut">
              <a:rPr lang="en-US" dirty="0"/>
              <a:t>2/9/2015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4D94136C-8742-45B2-AF27-D93DF72833A9}" type="datetimeFigureOut">
              <a:rPr lang="en-US" dirty="0"/>
              <a:t>2/9/2015</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2ABBEA6-7C60-4B02-AE87-00D78D8422AF}" type="datetimeFigureOut">
              <a:rPr lang="en-US" dirty="0"/>
              <a:t>2/9/2015</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CAD897-D46E-4AD2-BD9B-49DD3E640873}" type="datetimeFigureOut">
              <a:rPr lang="en-US" dirty="0"/>
              <a:t>2/9/2015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E2D6473-DF6D-4702-B328-E0DD40540A4E}" type="datetimeFigureOut">
              <a:rPr lang="en-US" dirty="0"/>
              <a:t>2/9/2015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26F7E3A-B166-407D-9866-32884E7D5B37}" type="datetimeFigureOut">
              <a:rPr lang="en-US" dirty="0"/>
              <a:t>2/9/2015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98624D31-43A5-475A-80CF-332C9F6DCF35}" type="datetimeFigureOut">
              <a:rPr lang="en-US" dirty="0"/>
              <a:t>2/9/2015</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dirty="0"/>
              <a:pPr/>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6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t>Engaging with Anthropological Theory:</a:t>
            </a:r>
            <a:br>
              <a:rPr lang="en-GB" dirty="0" smtClean="0"/>
            </a:br>
            <a:r>
              <a:rPr lang="en-GB" sz="4400" dirty="0" smtClean="0"/>
              <a:t>An Overview</a:t>
            </a:r>
            <a:r>
              <a:rPr lang="en-GB" dirty="0" smtClean="0"/>
              <a:t/>
            </a:r>
            <a:br>
              <a:rPr lang="en-GB" dirty="0" smtClean="0"/>
            </a:br>
            <a:r>
              <a:rPr lang="en-GB" dirty="0" smtClean="0"/>
              <a:t> </a:t>
            </a:r>
            <a:endParaRPr lang="en-GB" dirty="0"/>
          </a:p>
        </p:txBody>
      </p:sp>
      <p:sp>
        <p:nvSpPr>
          <p:cNvPr id="3" name="Subtitle 2"/>
          <p:cNvSpPr>
            <a:spLocks noGrp="1"/>
          </p:cNvSpPr>
          <p:nvPr>
            <p:ph type="subTitle" idx="1"/>
          </p:nvPr>
        </p:nvSpPr>
        <p:spPr/>
        <p:txBody>
          <a:bodyPr/>
          <a:lstStyle/>
          <a:p>
            <a:r>
              <a:rPr lang="en-GB" dirty="0" smtClean="0"/>
              <a:t>Module AHAN 7036</a:t>
            </a:r>
          </a:p>
          <a:p>
            <a:r>
              <a:rPr lang="en-GB" dirty="0" smtClean="0"/>
              <a:t>Module convenor : dr Adrian Davis   </a:t>
            </a:r>
            <a:endParaRPr lang="en-GB" dirty="0"/>
          </a:p>
        </p:txBody>
      </p:sp>
    </p:spTree>
    <p:extLst>
      <p:ext uri="{BB962C8B-B14F-4D97-AF65-F5344CB8AC3E}">
        <p14:creationId xmlns:p14="http://schemas.microsoft.com/office/powerpoint/2010/main" val="29519808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Social Anthropology: Now and Then </a:t>
            </a:r>
            <a:endParaRPr lang="en-GB" dirty="0"/>
          </a:p>
        </p:txBody>
      </p:sp>
      <p:sp>
        <p:nvSpPr>
          <p:cNvPr id="14" name="Content Placeholder 13"/>
          <p:cNvSpPr>
            <a:spLocks noGrp="1"/>
          </p:cNvSpPr>
          <p:nvPr>
            <p:ph idx="1"/>
          </p:nvPr>
        </p:nvSpPr>
        <p:spPr>
          <a:xfrm>
            <a:off x="1097280" y="1845733"/>
            <a:ext cx="10058400" cy="4241167"/>
          </a:xfrm>
        </p:spPr>
        <p:txBody>
          <a:bodyPr>
            <a:normAutofit/>
          </a:bodyPr>
          <a:lstStyle/>
          <a:p>
            <a:endParaRPr lang="en-GB" sz="1800" dirty="0" smtClean="0"/>
          </a:p>
          <a:p>
            <a:r>
              <a:rPr lang="en-GB" sz="1800" dirty="0" smtClean="0"/>
              <a:t>It </a:t>
            </a:r>
            <a:r>
              <a:rPr lang="en-GB" sz="1800" dirty="0" smtClean="0"/>
              <a:t>is extraordinarily difficult to compare the incipient ‘Functionalism’ of a Social Anthropologist like Branislaw Malinowski and his pioneering field work in the Trobriand Islands with the contemporaneous Social Anthropology and  ‘Anarcho-syndicalism’ of an advocate like David Graeber and his activities with the ‘Occupy movement’ at ‘Wall Street’.</a:t>
            </a:r>
          </a:p>
          <a:p>
            <a:endParaRPr lang="en-GB" sz="1800" dirty="0" smtClean="0"/>
          </a:p>
          <a:p>
            <a:r>
              <a:rPr lang="en-GB" sz="1800" dirty="0" smtClean="0"/>
              <a:t>This </a:t>
            </a:r>
            <a:r>
              <a:rPr lang="en-GB" sz="1800" dirty="0" smtClean="0"/>
              <a:t>module proposes to account for this difference by triangulating the theories of Karl Marx, Michel Foucault and Bruno Latour around a hypothesis in the context of contemporary anthropological theory.  </a:t>
            </a:r>
            <a:endParaRPr lang="en-GB" sz="1800" dirty="0"/>
          </a:p>
        </p:txBody>
      </p:sp>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967" y="44531"/>
            <a:ext cx="1445525" cy="1044406"/>
          </a:xfrm>
          <a:prstGeom prst="rect">
            <a:avLst/>
          </a:prstGeom>
        </p:spPr>
      </p:pic>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81481" y="390709"/>
            <a:ext cx="1487606" cy="1242543"/>
          </a:xfrm>
          <a:prstGeom prst="rect">
            <a:avLst/>
          </a:prstGeom>
        </p:spPr>
      </p:pic>
    </p:spTree>
    <p:extLst>
      <p:ext uri="{BB962C8B-B14F-4D97-AF65-F5344CB8AC3E}">
        <p14:creationId xmlns:p14="http://schemas.microsoft.com/office/powerpoint/2010/main" val="24861273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400" dirty="0" smtClean="0"/>
              <a:t>Marx: from ‘Interpretation’ to ‘Change</a:t>
            </a:r>
            <a:r>
              <a:rPr lang="en-GB" dirty="0" smtClean="0"/>
              <a:t>’</a:t>
            </a:r>
            <a:endParaRPr lang="en-GB" dirty="0"/>
          </a:p>
        </p:txBody>
      </p:sp>
      <p:sp>
        <p:nvSpPr>
          <p:cNvPr id="3" name="Content Placeholder 2"/>
          <p:cNvSpPr>
            <a:spLocks noGrp="1"/>
          </p:cNvSpPr>
          <p:nvPr>
            <p:ph idx="1"/>
          </p:nvPr>
        </p:nvSpPr>
        <p:spPr>
          <a:xfrm>
            <a:off x="866274" y="1737359"/>
            <a:ext cx="10792325" cy="4507030"/>
          </a:xfrm>
        </p:spPr>
        <p:txBody>
          <a:bodyPr>
            <a:normAutofit/>
          </a:bodyPr>
          <a:lstStyle/>
          <a:p>
            <a:endParaRPr lang="en-GB" dirty="0" smtClean="0"/>
          </a:p>
          <a:p>
            <a:r>
              <a:rPr lang="en-GB" sz="2600" dirty="0" smtClean="0"/>
              <a:t> </a:t>
            </a:r>
          </a:p>
          <a:p>
            <a:r>
              <a:rPr lang="en-GB" sz="2600" b="1" dirty="0" smtClean="0"/>
              <a:t>Hypothesis</a:t>
            </a:r>
            <a:r>
              <a:rPr lang="en-GB" sz="2600" dirty="0"/>
              <a:t>: the theoretical shift from Malinowski's (1922) </a:t>
            </a:r>
            <a:r>
              <a:rPr lang="en-GB" sz="2600" i="1" dirty="0"/>
              <a:t>Argonauts of the West Pacific</a:t>
            </a:r>
            <a:r>
              <a:rPr lang="en-GB" sz="2600" dirty="0"/>
              <a:t> to Graeber’s </a:t>
            </a:r>
            <a:r>
              <a:rPr lang="en-GB" sz="2600" dirty="0" smtClean="0"/>
              <a:t>(2012) </a:t>
            </a:r>
            <a:r>
              <a:rPr lang="en-GB" sz="2600" i="1" dirty="0" smtClean="0"/>
              <a:t>Dead </a:t>
            </a:r>
            <a:r>
              <a:rPr lang="en-GB" sz="2600" i="1" dirty="0"/>
              <a:t>Zones of the imagination </a:t>
            </a:r>
            <a:r>
              <a:rPr lang="en-GB" sz="2600" i="1" dirty="0" smtClean="0"/>
              <a:t>in Social Anthropology </a:t>
            </a:r>
            <a:r>
              <a:rPr lang="en-GB" sz="2600" dirty="0" smtClean="0"/>
              <a:t>is </a:t>
            </a:r>
            <a:r>
              <a:rPr lang="en-GB" sz="2600" dirty="0"/>
              <a:t>one which </a:t>
            </a:r>
            <a:r>
              <a:rPr lang="en-GB" sz="2600" dirty="0" smtClean="0"/>
              <a:t>resolutely substitutes </a:t>
            </a:r>
            <a:r>
              <a:rPr lang="en-GB" sz="2600" dirty="0"/>
              <a:t>‘interpretation’ for ‘change’. </a:t>
            </a:r>
            <a:endParaRPr lang="en-GB" sz="2600" dirty="0" smtClean="0"/>
          </a:p>
          <a:p>
            <a:r>
              <a:rPr lang="en-GB" sz="2600" dirty="0" smtClean="0"/>
              <a:t>This ‘hypothesis’ contends that there has been a paradigmatic </a:t>
            </a:r>
            <a:r>
              <a:rPr lang="en-GB" sz="2600" dirty="0" smtClean="0"/>
              <a:t>shift in anthropological theory </a:t>
            </a:r>
            <a:r>
              <a:rPr lang="en-GB" sz="2600" dirty="0" smtClean="0"/>
              <a:t>which turns </a:t>
            </a:r>
            <a:r>
              <a:rPr lang="en-GB" sz="2600" dirty="0"/>
              <a:t>on a much older philosophical embrace of Marxian dialectics and especially the final injunction in Marx’s (1888) ‘Theses on Feuerbach’: ‘Philosophers have hitherto only interpreted the world in various ways; the point is to change it’. </a:t>
            </a:r>
            <a:endParaRPr lang="en-GB" sz="2600" dirty="0" smtClean="0"/>
          </a:p>
          <a:p>
            <a:endParaRPr lang="en-GB" sz="2600"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81230" y="95533"/>
            <a:ext cx="1692322" cy="1641827"/>
          </a:xfrm>
          <a:prstGeom prst="rect">
            <a:avLst/>
          </a:prstGeom>
        </p:spPr>
      </p:pic>
    </p:spTree>
    <p:extLst>
      <p:ext uri="{BB962C8B-B14F-4D97-AF65-F5344CB8AC3E}">
        <p14:creationId xmlns:p14="http://schemas.microsoft.com/office/powerpoint/2010/main" val="32918801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332724"/>
            <a:ext cx="10058400" cy="1450757"/>
          </a:xfrm>
        </p:spPr>
        <p:txBody>
          <a:bodyPr/>
          <a:lstStyle/>
          <a:p>
            <a:r>
              <a:rPr lang="en-GB" dirty="0" smtClean="0"/>
              <a:t>Foucault: the concept of ‘problematization’</a:t>
            </a:r>
            <a:endParaRPr lang="en-GB" dirty="0"/>
          </a:p>
        </p:txBody>
      </p:sp>
      <p:sp>
        <p:nvSpPr>
          <p:cNvPr id="6" name="Content Placeholder 5"/>
          <p:cNvSpPr>
            <a:spLocks noGrp="1"/>
          </p:cNvSpPr>
          <p:nvPr>
            <p:ph idx="1"/>
          </p:nvPr>
        </p:nvSpPr>
        <p:spPr/>
        <p:txBody>
          <a:bodyPr>
            <a:normAutofit/>
          </a:bodyPr>
          <a:lstStyle/>
          <a:p>
            <a:endParaRPr lang="en-GB" sz="1800" dirty="0" smtClean="0"/>
          </a:p>
          <a:p>
            <a:r>
              <a:rPr lang="en-GB" sz="1800" dirty="0" smtClean="0"/>
              <a:t>Following </a:t>
            </a:r>
            <a:r>
              <a:rPr lang="en-GB" sz="1800" dirty="0" smtClean="0"/>
              <a:t>on from an overview of Marx and the Marxian dialectic in weeks 2 – 5, we then turn to </a:t>
            </a:r>
            <a:r>
              <a:rPr lang="en-GB" sz="1800" dirty="0" smtClean="0"/>
              <a:t>an examination of </a:t>
            </a:r>
            <a:r>
              <a:rPr lang="en-GB" sz="1800" dirty="0" smtClean="0"/>
              <a:t>the </a:t>
            </a:r>
            <a:r>
              <a:rPr lang="en-GB" sz="1800" dirty="0" smtClean="0"/>
              <a:t>rich, </a:t>
            </a:r>
            <a:r>
              <a:rPr lang="en-GB" sz="1800" dirty="0" smtClean="0"/>
              <a:t>critical and conceptual possibilities afforded within Foucault's’ oeuvre – weeks 5 – 8 before looking specifically at what the conceptual tool of ‘problematization’ offers Social Anthropological theory – a tool which he outlines and ably abridges thus: </a:t>
            </a:r>
          </a:p>
          <a:p>
            <a:r>
              <a:rPr lang="en-GB" sz="1800" dirty="0" smtClean="0"/>
              <a:t>‘[</a:t>
            </a:r>
            <a:r>
              <a:rPr lang="en-GB" sz="1800" dirty="0"/>
              <a:t>M]y attitude isn’t a result of the form of critique that claims to be a methodological examination in order to reject all possible solutions except for the one valid one. It is more on the order of ‘problematization’—which is to say the development of a domain of acts, practices and thoughts that seem to me to pose problems to politics” (Foucault, 1984). </a:t>
            </a:r>
            <a:endParaRPr lang="en-GB" sz="1800" dirty="0" smtClean="0"/>
          </a:p>
          <a:p>
            <a:r>
              <a:rPr lang="en-GB" sz="1800" dirty="0"/>
              <a:t> For Freire </a:t>
            </a:r>
            <a:r>
              <a:rPr lang="en-GB" sz="1800" dirty="0" smtClean="0"/>
              <a:t>(1972) problematization </a:t>
            </a:r>
            <a:r>
              <a:rPr lang="en-GB" sz="1800" dirty="0"/>
              <a:t>is a pedagogical practice that disrupts taken-for- granted “truths”. This objective is accomplished by posing the “myths fed to the people by the oppressors” as “problems” (Freire, 1972: p. 132</a:t>
            </a:r>
            <a:r>
              <a:rPr lang="en-GB" sz="1800" dirty="0" smtClean="0"/>
              <a:t>).</a:t>
            </a:r>
          </a:p>
        </p:txBody>
      </p:sp>
      <p:pic>
        <p:nvPicPr>
          <p:cNvPr id="7" name="Content Placeholder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65991" y="0"/>
            <a:ext cx="2552700" cy="1790700"/>
          </a:xfrm>
          <a:prstGeom prst="rect">
            <a:avLst/>
          </a:prstGeom>
        </p:spPr>
      </p:pic>
    </p:spTree>
    <p:extLst>
      <p:ext uri="{BB962C8B-B14F-4D97-AF65-F5344CB8AC3E}">
        <p14:creationId xmlns:p14="http://schemas.microsoft.com/office/powerpoint/2010/main" val="22123419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Bruno Latour: ‘Reassembling the Social’</a:t>
            </a:r>
            <a:endParaRPr lang="en-GB" dirty="0"/>
          </a:p>
        </p:txBody>
      </p:sp>
      <p:sp>
        <p:nvSpPr>
          <p:cNvPr id="3" name="Content Placeholder 2"/>
          <p:cNvSpPr>
            <a:spLocks noGrp="1"/>
          </p:cNvSpPr>
          <p:nvPr>
            <p:ph idx="1"/>
          </p:nvPr>
        </p:nvSpPr>
        <p:spPr/>
        <p:txBody>
          <a:bodyPr>
            <a:normAutofit fontScale="92500" lnSpcReduction="10000"/>
          </a:bodyPr>
          <a:lstStyle/>
          <a:p>
            <a:endParaRPr lang="en-GB" dirty="0" smtClean="0"/>
          </a:p>
          <a:p>
            <a:r>
              <a:rPr lang="en-GB" dirty="0" smtClean="0"/>
              <a:t>We need to reassemble what Latour calls the ‘older definitions of the social’ or </a:t>
            </a:r>
            <a:r>
              <a:rPr lang="en-GB" dirty="0" smtClean="0"/>
              <a:t>their </a:t>
            </a:r>
            <a:r>
              <a:rPr lang="en-GB" dirty="0" smtClean="0"/>
              <a:t>‘assemblies and ‘assemblages’  (Latour 2005: 248</a:t>
            </a:r>
            <a:r>
              <a:rPr lang="en-GB" dirty="0" smtClean="0"/>
              <a:t>).</a:t>
            </a:r>
          </a:p>
          <a:p>
            <a:endParaRPr lang="en-GB" dirty="0" smtClean="0"/>
          </a:p>
          <a:p>
            <a:r>
              <a:rPr lang="en-GB" dirty="0" smtClean="0"/>
              <a:t>My sense here with Latour is that </a:t>
            </a:r>
            <a:r>
              <a:rPr lang="en-GB" dirty="0" smtClean="0"/>
              <a:t> we might easily substitute Graeber’s (2012) ‘interpretive tools’ for Latour’s ‘older definitions of the social’ or  outmoded ‘assemblies’ and ‘assemblages’ once fit for purpose but perhaps in need of a conceptual and philosophical overhaul . It would therefore be our task to reassemble these ‘interpretive tools’ as a means of engaging critically with Anthropological Theory. </a:t>
            </a:r>
          </a:p>
          <a:p>
            <a:endParaRPr lang="en-GB" dirty="0" smtClean="0"/>
          </a:p>
          <a:p>
            <a:r>
              <a:rPr lang="en-GB" dirty="0" smtClean="0"/>
              <a:t>There is little doubt we are well equipped with ‘interpretive tools’ (Geertz 1973 and Graeber 2012) but this is no longer sufficient  - or at least that is the working hypothesis. The task before </a:t>
            </a:r>
            <a:r>
              <a:rPr lang="en-GB" smtClean="0"/>
              <a:t>us then is </a:t>
            </a:r>
            <a:r>
              <a:rPr lang="en-GB" dirty="0" smtClean="0"/>
              <a:t>to ‘reassemble’ (Latour)  these ‘tools’ and ‘problematize’ them (Foucault).  </a:t>
            </a:r>
            <a:endParaRPr lang="en-GB" dirty="0"/>
          </a:p>
        </p:txBody>
      </p:sp>
      <p:pic>
        <p:nvPicPr>
          <p:cNvPr id="5" name="Content Placeholder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45254" y="113661"/>
            <a:ext cx="1378424" cy="1510423"/>
          </a:xfrm>
          <a:prstGeom prst="rect">
            <a:avLst/>
          </a:prstGeom>
        </p:spPr>
      </p:pic>
    </p:spTree>
    <p:extLst>
      <p:ext uri="{BB962C8B-B14F-4D97-AF65-F5344CB8AC3E}">
        <p14:creationId xmlns:p14="http://schemas.microsoft.com/office/powerpoint/2010/main" val="39793137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122830"/>
            <a:ext cx="10058400" cy="1860191"/>
          </a:xfrm>
        </p:spPr>
        <p:txBody>
          <a:bodyPr>
            <a:normAutofit fontScale="90000"/>
          </a:bodyPr>
          <a:lstStyle/>
          <a:p>
            <a:r>
              <a:rPr lang="en-GB" dirty="0" smtClean="0"/>
              <a:t>The interpretation of Cultures </a:t>
            </a:r>
            <a:r>
              <a:rPr lang="en-GB" dirty="0" smtClean="0"/>
              <a:t>is </a:t>
            </a:r>
            <a:r>
              <a:rPr lang="en-GB" dirty="0" smtClean="0"/>
              <a:t>substituted for the reassembling and ‘problematization’ of the concepts (tools) we use to examine them </a:t>
            </a:r>
            <a:endParaRPr lang="en-GB" dirty="0"/>
          </a:p>
        </p:txBody>
      </p:sp>
      <p:sp>
        <p:nvSpPr>
          <p:cNvPr id="3" name="Content Placeholder 2"/>
          <p:cNvSpPr>
            <a:spLocks noGrp="1"/>
          </p:cNvSpPr>
          <p:nvPr>
            <p:ph idx="1"/>
          </p:nvPr>
        </p:nvSpPr>
        <p:spPr/>
        <p:txBody>
          <a:bodyPr>
            <a:normAutofit fontScale="92500" lnSpcReduction="20000"/>
          </a:bodyPr>
          <a:lstStyle/>
          <a:p>
            <a:endParaRPr lang="en-GB" dirty="0" smtClean="0"/>
          </a:p>
          <a:p>
            <a:r>
              <a:rPr lang="en-GB" dirty="0" smtClean="0"/>
              <a:t>When Clifford Geertz (1973) wrote – paraphrasing Max Weber, that ‘… man is an animal suspended in webs of significance he himself has spun, I take culture to be those webs, and analysis of it to be therefore not an experimental science in search of law but an interpretive one in search of meaning’ he privileges ‘interpretation’  over change or changing as Marx asserted we needed to.</a:t>
            </a:r>
          </a:p>
          <a:p>
            <a:endParaRPr lang="en-GB" dirty="0"/>
          </a:p>
          <a:p>
            <a:r>
              <a:rPr lang="en-GB" dirty="0" smtClean="0"/>
              <a:t>If my hypothesis holds and we substitute ‘interpretation’ for ‘change’ the question then becomes ‘if we are not in the business of interpreting what Graeber (2012) calls this anthropological ‘Density’: what are we to do? How are we to change it?’</a:t>
            </a:r>
          </a:p>
          <a:p>
            <a:endParaRPr lang="en-GB" dirty="0"/>
          </a:p>
          <a:p>
            <a:r>
              <a:rPr lang="en-GB" dirty="0" smtClean="0"/>
              <a:t>My sense is that we will need to problematize and ‘reassemble’ the very conceptual tools that have hitherto served us so well in Anthropology.  </a:t>
            </a:r>
            <a:r>
              <a:rPr lang="en-GB" dirty="0" smtClean="0"/>
              <a:t>The restless search for meaning that characterises ‘interpretation’ and its open endedness may not be serving our needs as theoreticians in anthropology. </a:t>
            </a:r>
            <a:endParaRPr lang="en-GB" dirty="0"/>
          </a:p>
        </p:txBody>
      </p:sp>
    </p:spTree>
    <p:extLst>
      <p:ext uri="{BB962C8B-B14F-4D97-AF65-F5344CB8AC3E}">
        <p14:creationId xmlns:p14="http://schemas.microsoft.com/office/powerpoint/2010/main" val="42522941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286603"/>
            <a:ext cx="10058400" cy="1065947"/>
          </a:xfrm>
        </p:spPr>
        <p:txBody>
          <a:bodyPr/>
          <a:lstStyle/>
          <a:p>
            <a:pPr algn="ctr"/>
            <a:r>
              <a:rPr lang="en-GB" dirty="0" smtClean="0"/>
              <a:t>Selected bibliography/reference </a:t>
            </a:r>
            <a:r>
              <a:rPr lang="en-GB" dirty="0" smtClean="0"/>
              <a:t>list</a:t>
            </a:r>
            <a:endParaRPr lang="en-GB" dirty="0"/>
          </a:p>
        </p:txBody>
      </p:sp>
      <p:sp>
        <p:nvSpPr>
          <p:cNvPr id="3" name="Content Placeholder 2"/>
          <p:cNvSpPr>
            <a:spLocks noGrp="1"/>
          </p:cNvSpPr>
          <p:nvPr>
            <p:ph idx="1"/>
          </p:nvPr>
        </p:nvSpPr>
        <p:spPr>
          <a:xfrm>
            <a:off x="1097280" y="1712384"/>
            <a:ext cx="10058400" cy="4212166"/>
          </a:xfrm>
        </p:spPr>
        <p:txBody>
          <a:bodyPr>
            <a:normAutofit/>
          </a:bodyPr>
          <a:lstStyle/>
          <a:p>
            <a:endParaRPr lang="en-GB" dirty="0" smtClean="0"/>
          </a:p>
          <a:p>
            <a:r>
              <a:rPr lang="en-GB" dirty="0"/>
              <a:t>Foucault, M. (1984). Polemics, politics and </a:t>
            </a:r>
            <a:r>
              <a:rPr lang="en-GB" dirty="0" err="1"/>
              <a:t>problematizations</a:t>
            </a:r>
            <a:r>
              <a:rPr lang="en-GB" dirty="0"/>
              <a:t>, based on an interview conducted by Paul </a:t>
            </a:r>
            <a:r>
              <a:rPr lang="en-GB" dirty="0" err="1"/>
              <a:t>Rabinow</a:t>
            </a:r>
            <a:r>
              <a:rPr lang="en-GB" dirty="0"/>
              <a:t>. In L. Davis. (Trans.), Essential works of Foucault (Vol. 1), Ethics, New York: New </a:t>
            </a:r>
            <a:r>
              <a:rPr lang="en-GB" dirty="0" smtClean="0"/>
              <a:t>Press.</a:t>
            </a:r>
          </a:p>
          <a:p>
            <a:r>
              <a:rPr lang="en-GB" dirty="0"/>
              <a:t>Freire, P. (1972). Pedagogy of the oppressed. </a:t>
            </a:r>
            <a:r>
              <a:rPr lang="en-GB" dirty="0" err="1"/>
              <a:t>Harmondsworth</a:t>
            </a:r>
            <a:r>
              <a:rPr lang="en-GB" dirty="0"/>
              <a:t>: Penguin. </a:t>
            </a:r>
            <a:endParaRPr lang="en-GB" dirty="0" smtClean="0"/>
          </a:p>
          <a:p>
            <a:r>
              <a:rPr lang="en-GB" dirty="0" smtClean="0"/>
              <a:t>Geertz, C   </a:t>
            </a:r>
            <a:r>
              <a:rPr lang="en-GB" dirty="0"/>
              <a:t>(1973</a:t>
            </a:r>
            <a:r>
              <a:rPr lang="en-GB" dirty="0" smtClean="0"/>
              <a:t>). The Interpretation of Cultures 2000 paperback.</a:t>
            </a:r>
            <a:endParaRPr lang="en-GB" dirty="0" smtClean="0"/>
          </a:p>
          <a:p>
            <a:r>
              <a:rPr lang="en-GB" dirty="0" smtClean="0"/>
              <a:t>Graeber </a:t>
            </a:r>
            <a:r>
              <a:rPr lang="en-GB" dirty="0" smtClean="0"/>
              <a:t>(2006/2012). Dead zones of </a:t>
            </a:r>
            <a:r>
              <a:rPr lang="en-GB" dirty="0"/>
              <a:t>the </a:t>
            </a:r>
            <a:r>
              <a:rPr lang="en-GB" dirty="0" smtClean="0"/>
              <a:t>imagination: on </a:t>
            </a:r>
            <a:r>
              <a:rPr lang="en-GB" dirty="0"/>
              <a:t>violence, bureaucracy, and interpretive </a:t>
            </a:r>
            <a:r>
              <a:rPr lang="en-GB" dirty="0" err="1" smtClean="0"/>
              <a:t>labor</a:t>
            </a:r>
            <a:r>
              <a:rPr lang="en-GB" dirty="0"/>
              <a:t>, </a:t>
            </a:r>
            <a:r>
              <a:rPr lang="en-GB" dirty="0" smtClean="0"/>
              <a:t>H </a:t>
            </a:r>
            <a:r>
              <a:rPr lang="en-GB" dirty="0"/>
              <a:t>AU : Journal of Ethnographic Theory 2 (2): 105–28   </a:t>
            </a:r>
            <a:endParaRPr lang="en-GB" dirty="0" smtClean="0"/>
          </a:p>
          <a:p>
            <a:r>
              <a:rPr lang="en-GB" dirty="0" smtClean="0"/>
              <a:t>Latour (2005</a:t>
            </a:r>
            <a:r>
              <a:rPr lang="en-GB" dirty="0" smtClean="0"/>
              <a:t>).</a:t>
            </a:r>
            <a:r>
              <a:rPr lang="en-GB" b="1" dirty="0"/>
              <a:t> </a:t>
            </a:r>
            <a:r>
              <a:rPr lang="en-GB" dirty="0"/>
              <a:t>Reassembling the Social: An Introduction to </a:t>
            </a:r>
            <a:r>
              <a:rPr lang="en-GB" dirty="0" smtClean="0"/>
              <a:t>Actor-Network-Theory</a:t>
            </a:r>
            <a:r>
              <a:rPr lang="en-GB" dirty="0" smtClean="0"/>
              <a:t>. </a:t>
            </a:r>
            <a:r>
              <a:rPr lang="en-GB" dirty="0" err="1" smtClean="0"/>
              <a:t>OUP.Oxford</a:t>
            </a:r>
            <a:r>
              <a:rPr lang="en-GB" dirty="0" smtClean="0"/>
              <a:t>. </a:t>
            </a:r>
            <a:endParaRPr lang="en-GB" dirty="0" smtClean="0"/>
          </a:p>
          <a:p>
            <a:r>
              <a:rPr lang="en-GB" dirty="0" smtClean="0"/>
              <a:t>Marx (1848/59</a:t>
            </a:r>
            <a:r>
              <a:rPr lang="en-GB" dirty="0" smtClean="0"/>
              <a:t>) The German Ideology/A Contribution to a Critique of a Political Economy (MIA)</a:t>
            </a:r>
            <a:endParaRPr lang="en-GB" dirty="0" smtClean="0"/>
          </a:p>
          <a:p>
            <a:endParaRPr lang="en-GB" dirty="0"/>
          </a:p>
        </p:txBody>
      </p:sp>
    </p:spTree>
    <p:extLst>
      <p:ext uri="{BB962C8B-B14F-4D97-AF65-F5344CB8AC3E}">
        <p14:creationId xmlns:p14="http://schemas.microsoft.com/office/powerpoint/2010/main" val="1384502414"/>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468</TotalTime>
  <Words>1379</Words>
  <Application>Microsoft Office PowerPoint</Application>
  <PresentationFormat>Widescreen</PresentationFormat>
  <Paragraphs>53</Paragraphs>
  <Slides>7</Slides>
  <Notes>4</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7</vt:i4>
      </vt:variant>
    </vt:vector>
  </HeadingPairs>
  <TitlesOfParts>
    <vt:vector size="10" baseType="lpstr">
      <vt:lpstr>Calibri</vt:lpstr>
      <vt:lpstr>Calibri Light</vt:lpstr>
      <vt:lpstr>Retrospect</vt:lpstr>
      <vt:lpstr>Engaging with Anthropological Theory: An Overview  </vt:lpstr>
      <vt:lpstr>Social Anthropology: Now and Then </vt:lpstr>
      <vt:lpstr>Marx: from ‘Interpretation’ to ‘Change’</vt:lpstr>
      <vt:lpstr>Foucault: the concept of ‘problematization’</vt:lpstr>
      <vt:lpstr>Bruno Latour: ‘Reassembling the Social’</vt:lpstr>
      <vt:lpstr>The interpretation of Cultures is substituted for the reassembling and ‘problematization’ of the concepts (tools) we use to examine them </vt:lpstr>
      <vt:lpstr>Selected bibliography/reference list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Engaging with Anthropological Theory</dc:title>
  <dc:creator>Adrian</dc:creator>
  <cp:lastModifiedBy>Adrian</cp:lastModifiedBy>
  <cp:revision>61</cp:revision>
  <dcterms:created xsi:type="dcterms:W3CDTF">2015-01-27T22:25:08Z</dcterms:created>
  <dcterms:modified xsi:type="dcterms:W3CDTF">2015-02-09T23:48:10Z</dcterms:modified>
</cp:coreProperties>
</file>