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 id="2147483756" r:id="rId2"/>
  </p:sldMasterIdLst>
  <p:notesMasterIdLst>
    <p:notesMasterId r:id="rId74"/>
  </p:notesMasterIdLst>
  <p:sldIdLst>
    <p:sldId id="389" r:id="rId3"/>
    <p:sldId id="390" r:id="rId4"/>
    <p:sldId id="392" r:id="rId5"/>
    <p:sldId id="393" r:id="rId6"/>
    <p:sldId id="394" r:id="rId7"/>
    <p:sldId id="395" r:id="rId8"/>
    <p:sldId id="396" r:id="rId9"/>
    <p:sldId id="397" r:id="rId10"/>
    <p:sldId id="391" r:id="rId11"/>
    <p:sldId id="372" r:id="rId12"/>
    <p:sldId id="398" r:id="rId13"/>
    <p:sldId id="306" r:id="rId14"/>
    <p:sldId id="381" r:id="rId15"/>
    <p:sldId id="382" r:id="rId16"/>
    <p:sldId id="383" r:id="rId17"/>
    <p:sldId id="384" r:id="rId18"/>
    <p:sldId id="385" r:id="rId19"/>
    <p:sldId id="386" r:id="rId20"/>
    <p:sldId id="387" r:id="rId21"/>
    <p:sldId id="388" r:id="rId22"/>
    <p:sldId id="370" r:id="rId23"/>
    <p:sldId id="308" r:id="rId24"/>
    <p:sldId id="339" r:id="rId25"/>
    <p:sldId id="340" r:id="rId26"/>
    <p:sldId id="367" r:id="rId27"/>
    <p:sldId id="341" r:id="rId28"/>
    <p:sldId id="405" r:id="rId29"/>
    <p:sldId id="406" r:id="rId30"/>
    <p:sldId id="369" r:id="rId31"/>
    <p:sldId id="309" r:id="rId32"/>
    <p:sldId id="310" r:id="rId33"/>
    <p:sldId id="296" r:id="rId34"/>
    <p:sldId id="403" r:id="rId35"/>
    <p:sldId id="402" r:id="rId36"/>
    <p:sldId id="376" r:id="rId37"/>
    <p:sldId id="377" r:id="rId38"/>
    <p:sldId id="378" r:id="rId39"/>
    <p:sldId id="379" r:id="rId40"/>
    <p:sldId id="380" r:id="rId41"/>
    <p:sldId id="407" r:id="rId42"/>
    <p:sldId id="400" r:id="rId43"/>
    <p:sldId id="401" r:id="rId44"/>
    <p:sldId id="409" r:id="rId45"/>
    <p:sldId id="297" r:id="rId46"/>
    <p:sldId id="298" r:id="rId47"/>
    <p:sldId id="311" r:id="rId48"/>
    <p:sldId id="312" r:id="rId49"/>
    <p:sldId id="313" r:id="rId50"/>
    <p:sldId id="314" r:id="rId51"/>
    <p:sldId id="316" r:id="rId52"/>
    <p:sldId id="317" r:id="rId53"/>
    <p:sldId id="318" r:id="rId54"/>
    <p:sldId id="320" r:id="rId55"/>
    <p:sldId id="322" r:id="rId56"/>
    <p:sldId id="324" r:id="rId57"/>
    <p:sldId id="404" r:id="rId58"/>
    <p:sldId id="321" r:id="rId59"/>
    <p:sldId id="351" r:id="rId60"/>
    <p:sldId id="352" r:id="rId61"/>
    <p:sldId id="343" r:id="rId62"/>
    <p:sldId id="408" r:id="rId63"/>
    <p:sldId id="361" r:id="rId64"/>
    <p:sldId id="362" r:id="rId65"/>
    <p:sldId id="327" r:id="rId66"/>
    <p:sldId id="329" r:id="rId67"/>
    <p:sldId id="373" r:id="rId68"/>
    <p:sldId id="374" r:id="rId69"/>
    <p:sldId id="353" r:id="rId70"/>
    <p:sldId id="302" r:id="rId71"/>
    <p:sldId id="364" r:id="rId72"/>
    <p:sldId id="365" r:id="rId73"/>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03" autoAdjust="0"/>
    <p:restoredTop sz="94660"/>
  </p:normalViewPr>
  <p:slideViewPr>
    <p:cSldViewPr>
      <p:cViewPr varScale="1">
        <p:scale>
          <a:sx n="110" d="100"/>
          <a:sy n="110" d="100"/>
        </p:scale>
        <p:origin x="1692" y="10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slide" Target="slides/slide61.xml"/><Relationship Id="rId68" Type="http://schemas.openxmlformats.org/officeDocument/2006/relationships/slide" Target="slides/slide66.xml"/><Relationship Id="rId76" Type="http://schemas.openxmlformats.org/officeDocument/2006/relationships/viewProps" Target="viewProps.xml"/><Relationship Id="rId7" Type="http://schemas.openxmlformats.org/officeDocument/2006/relationships/slide" Target="slides/slide5.xml"/><Relationship Id="rId71" Type="http://schemas.openxmlformats.org/officeDocument/2006/relationships/slide" Target="slides/slide69.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7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61" Type="http://schemas.openxmlformats.org/officeDocument/2006/relationships/slide" Target="slides/slide59.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77" Type="http://schemas.openxmlformats.org/officeDocument/2006/relationships/theme" Target="theme/theme1.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6" cy="488712"/>
          </a:xfrm>
          <a:prstGeom prst="rect">
            <a:avLst/>
          </a:prstGeom>
        </p:spPr>
        <p:txBody>
          <a:bodyPr vert="horz" lIns="94264" tIns="47132" rIns="94264" bIns="47132" rtlCol="0"/>
          <a:lstStyle>
            <a:lvl1pPr algn="l">
              <a:defRPr sz="1300"/>
            </a:lvl1pPr>
          </a:lstStyle>
          <a:p>
            <a:endParaRPr lang="en-US"/>
          </a:p>
        </p:txBody>
      </p:sp>
      <p:sp>
        <p:nvSpPr>
          <p:cNvPr id="3" name="Date Placeholder 2"/>
          <p:cNvSpPr>
            <a:spLocks noGrp="1"/>
          </p:cNvSpPr>
          <p:nvPr>
            <p:ph type="dt" idx="1"/>
          </p:nvPr>
        </p:nvSpPr>
        <p:spPr>
          <a:xfrm>
            <a:off x="3809078" y="0"/>
            <a:ext cx="2914016" cy="488712"/>
          </a:xfrm>
          <a:prstGeom prst="rect">
            <a:avLst/>
          </a:prstGeom>
        </p:spPr>
        <p:txBody>
          <a:bodyPr vert="horz" lIns="94264" tIns="47132" rIns="94264" bIns="47132" rtlCol="0"/>
          <a:lstStyle>
            <a:lvl1pPr algn="r">
              <a:defRPr sz="1300"/>
            </a:lvl1pPr>
          </a:lstStyle>
          <a:p>
            <a:fld id="{BB8EB08B-C1C6-425B-AB20-282AB075EFB2}" type="datetimeFigureOut">
              <a:rPr lang="en-US" smtClean="0"/>
              <a:pPr/>
              <a:t>10/23/2018</a:t>
            </a:fld>
            <a:endParaRPr lang="en-US"/>
          </a:p>
        </p:txBody>
      </p:sp>
      <p:sp>
        <p:nvSpPr>
          <p:cNvPr id="4" name="Slide Image Placeholder 3"/>
          <p:cNvSpPr>
            <a:spLocks noGrp="1" noRot="1" noChangeAspect="1"/>
          </p:cNvSpPr>
          <p:nvPr>
            <p:ph type="sldImg" idx="2"/>
          </p:nvPr>
        </p:nvSpPr>
        <p:spPr>
          <a:xfrm>
            <a:off x="919163" y="733425"/>
            <a:ext cx="4886325" cy="3665538"/>
          </a:xfrm>
          <a:prstGeom prst="rect">
            <a:avLst/>
          </a:prstGeom>
          <a:noFill/>
          <a:ln w="12700">
            <a:solidFill>
              <a:prstClr val="black"/>
            </a:solidFill>
          </a:ln>
        </p:spPr>
        <p:txBody>
          <a:bodyPr vert="horz" lIns="94264" tIns="47132" rIns="94264" bIns="47132" rtlCol="0" anchor="ctr"/>
          <a:lstStyle/>
          <a:p>
            <a:endParaRPr lang="en-US"/>
          </a:p>
        </p:txBody>
      </p:sp>
      <p:sp>
        <p:nvSpPr>
          <p:cNvPr id="5" name="Notes Placeholder 4"/>
          <p:cNvSpPr>
            <a:spLocks noGrp="1"/>
          </p:cNvSpPr>
          <p:nvPr>
            <p:ph type="body" sz="quarter" idx="3"/>
          </p:nvPr>
        </p:nvSpPr>
        <p:spPr>
          <a:xfrm>
            <a:off x="672465" y="4642765"/>
            <a:ext cx="5379720" cy="4398407"/>
          </a:xfrm>
          <a:prstGeom prst="rect">
            <a:avLst/>
          </a:prstGeom>
        </p:spPr>
        <p:txBody>
          <a:bodyPr vert="horz" lIns="94264" tIns="47132" rIns="94264" bIns="4713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283829"/>
            <a:ext cx="2914016" cy="488712"/>
          </a:xfrm>
          <a:prstGeom prst="rect">
            <a:avLst/>
          </a:prstGeom>
        </p:spPr>
        <p:txBody>
          <a:bodyPr vert="horz" lIns="94264" tIns="47132" rIns="94264" bIns="47132" rtlCol="0" anchor="b"/>
          <a:lstStyle>
            <a:lvl1pPr algn="l">
              <a:defRPr sz="1300"/>
            </a:lvl1pPr>
          </a:lstStyle>
          <a:p>
            <a:endParaRPr lang="en-US"/>
          </a:p>
        </p:txBody>
      </p:sp>
      <p:sp>
        <p:nvSpPr>
          <p:cNvPr id="7" name="Slide Number Placeholder 6"/>
          <p:cNvSpPr>
            <a:spLocks noGrp="1"/>
          </p:cNvSpPr>
          <p:nvPr>
            <p:ph type="sldNum" sz="quarter" idx="5"/>
          </p:nvPr>
        </p:nvSpPr>
        <p:spPr>
          <a:xfrm>
            <a:off x="3809078" y="9283829"/>
            <a:ext cx="2914016" cy="488712"/>
          </a:xfrm>
          <a:prstGeom prst="rect">
            <a:avLst/>
          </a:prstGeom>
        </p:spPr>
        <p:txBody>
          <a:bodyPr vert="horz" lIns="94264" tIns="47132" rIns="94264" bIns="47132" rtlCol="0" anchor="b"/>
          <a:lstStyle>
            <a:lvl1pPr algn="r">
              <a:defRPr sz="1300"/>
            </a:lvl1pPr>
          </a:lstStyle>
          <a:p>
            <a:fld id="{04C43D18-0DEB-44E9-BE45-76936A7AAD63}" type="slidenum">
              <a:rPr lang="en-US" smtClean="0"/>
              <a:pPr/>
              <a:t>‹#›</a:t>
            </a:fld>
            <a:endParaRPr lang="en-US"/>
          </a:p>
        </p:txBody>
      </p:sp>
    </p:spTree>
    <p:extLst>
      <p:ext uri="{BB962C8B-B14F-4D97-AF65-F5344CB8AC3E}">
        <p14:creationId xmlns:p14="http://schemas.microsoft.com/office/powerpoint/2010/main" val="20289151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4C43D18-0DEB-44E9-BE45-76936A7AAD63}" type="slidenum">
              <a:rPr lang="en-US" smtClean="0"/>
              <a:pPr/>
              <a:t>13</a:t>
            </a:fld>
            <a:endParaRPr lang="en-US"/>
          </a:p>
        </p:txBody>
      </p:sp>
    </p:spTree>
    <p:extLst>
      <p:ext uri="{BB962C8B-B14F-4D97-AF65-F5344CB8AC3E}">
        <p14:creationId xmlns:p14="http://schemas.microsoft.com/office/powerpoint/2010/main" val="16087208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4C43D18-0DEB-44E9-BE45-76936A7AAD63}" type="slidenum">
              <a:rPr lang="en-US" smtClean="0"/>
              <a:pPr/>
              <a:t>14</a:t>
            </a:fld>
            <a:endParaRPr lang="en-US"/>
          </a:p>
        </p:txBody>
      </p:sp>
    </p:spTree>
    <p:extLst>
      <p:ext uri="{BB962C8B-B14F-4D97-AF65-F5344CB8AC3E}">
        <p14:creationId xmlns:p14="http://schemas.microsoft.com/office/powerpoint/2010/main" val="14650162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4C43D18-0DEB-44E9-BE45-76936A7AAD63}" type="slidenum">
              <a:rPr lang="en-US" smtClean="0"/>
              <a:pPr/>
              <a:t>15</a:t>
            </a:fld>
            <a:endParaRPr lang="en-US"/>
          </a:p>
        </p:txBody>
      </p:sp>
    </p:spTree>
    <p:extLst>
      <p:ext uri="{BB962C8B-B14F-4D97-AF65-F5344CB8AC3E}">
        <p14:creationId xmlns:p14="http://schemas.microsoft.com/office/powerpoint/2010/main" val="20960416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4C43D18-0DEB-44E9-BE45-76936A7AAD63}" type="slidenum">
              <a:rPr lang="en-US" smtClean="0"/>
              <a:pPr/>
              <a:t>16</a:t>
            </a:fld>
            <a:endParaRPr lang="en-US"/>
          </a:p>
        </p:txBody>
      </p:sp>
    </p:spTree>
    <p:extLst>
      <p:ext uri="{BB962C8B-B14F-4D97-AF65-F5344CB8AC3E}">
        <p14:creationId xmlns:p14="http://schemas.microsoft.com/office/powerpoint/2010/main" val="40959555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4C43D18-0DEB-44E9-BE45-76936A7AAD63}" type="slidenum">
              <a:rPr lang="en-US" smtClean="0"/>
              <a:pPr/>
              <a:t>17</a:t>
            </a:fld>
            <a:endParaRPr lang="en-US"/>
          </a:p>
        </p:txBody>
      </p:sp>
    </p:spTree>
    <p:extLst>
      <p:ext uri="{BB962C8B-B14F-4D97-AF65-F5344CB8AC3E}">
        <p14:creationId xmlns:p14="http://schemas.microsoft.com/office/powerpoint/2010/main" val="35696743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4C43D18-0DEB-44E9-BE45-76936A7AAD63}" type="slidenum">
              <a:rPr lang="en-US" smtClean="0"/>
              <a:pPr/>
              <a:t>18</a:t>
            </a:fld>
            <a:endParaRPr lang="en-US"/>
          </a:p>
        </p:txBody>
      </p:sp>
    </p:spTree>
    <p:extLst>
      <p:ext uri="{BB962C8B-B14F-4D97-AF65-F5344CB8AC3E}">
        <p14:creationId xmlns:p14="http://schemas.microsoft.com/office/powerpoint/2010/main" val="40245522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4C43D18-0DEB-44E9-BE45-76936A7AAD63}" type="slidenum">
              <a:rPr lang="en-US" smtClean="0"/>
              <a:pPr/>
              <a:t>19</a:t>
            </a:fld>
            <a:endParaRPr lang="en-US"/>
          </a:p>
        </p:txBody>
      </p:sp>
    </p:spTree>
    <p:extLst>
      <p:ext uri="{BB962C8B-B14F-4D97-AF65-F5344CB8AC3E}">
        <p14:creationId xmlns:p14="http://schemas.microsoft.com/office/powerpoint/2010/main" val="20423896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4C43D18-0DEB-44E9-BE45-76936A7AAD63}" type="slidenum">
              <a:rPr lang="en-US" smtClean="0"/>
              <a:pPr/>
              <a:t>20</a:t>
            </a:fld>
            <a:endParaRPr lang="en-US"/>
          </a:p>
        </p:txBody>
      </p:sp>
    </p:spTree>
    <p:extLst>
      <p:ext uri="{BB962C8B-B14F-4D97-AF65-F5344CB8AC3E}">
        <p14:creationId xmlns:p14="http://schemas.microsoft.com/office/powerpoint/2010/main" val="24096516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4C43D18-0DEB-44E9-BE45-76936A7AAD63}" type="slidenum">
              <a:rPr lang="en-US" smtClean="0"/>
              <a:pPr/>
              <a:t>32</a:t>
            </a:fld>
            <a:endParaRPr lang="en-US"/>
          </a:p>
        </p:txBody>
      </p:sp>
    </p:spTree>
    <p:extLst>
      <p:ext uri="{BB962C8B-B14F-4D97-AF65-F5344CB8AC3E}">
        <p14:creationId xmlns:p14="http://schemas.microsoft.com/office/powerpoint/2010/main" val="38979055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39</a:t>
            </a:fld>
            <a:endParaRPr lang="en-GB" dirty="0"/>
          </a:p>
        </p:txBody>
      </p:sp>
    </p:spTree>
    <p:extLst>
      <p:ext uri="{BB962C8B-B14F-4D97-AF65-F5344CB8AC3E}">
        <p14:creationId xmlns:p14="http://schemas.microsoft.com/office/powerpoint/2010/main" val="28905199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4C43D18-0DEB-44E9-BE45-76936A7AAD63}" type="slidenum">
              <a:rPr lang="en-US" smtClean="0"/>
              <a:pPr/>
              <a:t>44</a:t>
            </a:fld>
            <a:endParaRPr lang="en-US"/>
          </a:p>
        </p:txBody>
      </p:sp>
    </p:spTree>
    <p:extLst>
      <p:ext uri="{BB962C8B-B14F-4D97-AF65-F5344CB8AC3E}">
        <p14:creationId xmlns:p14="http://schemas.microsoft.com/office/powerpoint/2010/main" val="38979055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4C43D18-0DEB-44E9-BE45-76936A7AAD63}" type="slidenum">
              <a:rPr lang="en-US" smtClean="0"/>
              <a:pPr/>
              <a:t>45</a:t>
            </a:fld>
            <a:endParaRPr lang="en-US"/>
          </a:p>
        </p:txBody>
      </p:sp>
    </p:spTree>
    <p:extLst>
      <p:ext uri="{BB962C8B-B14F-4D97-AF65-F5344CB8AC3E}">
        <p14:creationId xmlns:p14="http://schemas.microsoft.com/office/powerpoint/2010/main" val="38979055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4C43D18-0DEB-44E9-BE45-76936A7AAD63}" type="slidenum">
              <a:rPr lang="en-US" smtClean="0"/>
              <a:pPr/>
              <a:t>69</a:t>
            </a:fld>
            <a:endParaRPr lang="en-US"/>
          </a:p>
        </p:txBody>
      </p:sp>
    </p:spTree>
    <p:extLst>
      <p:ext uri="{BB962C8B-B14F-4D97-AF65-F5344CB8AC3E}">
        <p14:creationId xmlns:p14="http://schemas.microsoft.com/office/powerpoint/2010/main" val="4629875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69BC120-A723-4095-B0F6-10C76991223F}" type="datetimeFigureOut">
              <a:rPr lang="en-US" smtClean="0"/>
              <a:pPr/>
              <a:t>10/23/2018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8C3917-8537-4DCC-B5B8-9EADA1957D68}" type="slidenum">
              <a:rPr lang="en-US" smtClean="0"/>
              <a:pPr/>
              <a:t>‹#›</a:t>
            </a:fld>
            <a:endParaRPr lang="en-US"/>
          </a:p>
        </p:txBody>
      </p:sp>
    </p:spTree>
    <p:extLst>
      <p:ext uri="{BB962C8B-B14F-4D97-AF65-F5344CB8AC3E}">
        <p14:creationId xmlns:p14="http://schemas.microsoft.com/office/powerpoint/2010/main" val="2829626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69BC120-A723-4095-B0F6-10C76991223F}" type="datetimeFigureOut">
              <a:rPr lang="en-US" smtClean="0"/>
              <a:pPr/>
              <a:t>10/23/2018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8C3917-8537-4DCC-B5B8-9EADA1957D68}" type="slidenum">
              <a:rPr lang="en-US" smtClean="0"/>
              <a:pPr/>
              <a:t>‹#›</a:t>
            </a:fld>
            <a:endParaRPr lang="en-US"/>
          </a:p>
        </p:txBody>
      </p:sp>
    </p:spTree>
    <p:extLst>
      <p:ext uri="{BB962C8B-B14F-4D97-AF65-F5344CB8AC3E}">
        <p14:creationId xmlns:p14="http://schemas.microsoft.com/office/powerpoint/2010/main" val="18422721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69BC120-A723-4095-B0F6-10C76991223F}" type="datetimeFigureOut">
              <a:rPr lang="en-US" smtClean="0"/>
              <a:pPr/>
              <a:t>10/23/2018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8C3917-8537-4DCC-B5B8-9EADA1957D68}" type="slidenum">
              <a:rPr lang="en-US" smtClean="0"/>
              <a:pPr/>
              <a:t>‹#›</a:t>
            </a:fld>
            <a:endParaRPr lang="en-US"/>
          </a:p>
        </p:txBody>
      </p:sp>
    </p:spTree>
    <p:extLst>
      <p:ext uri="{BB962C8B-B14F-4D97-AF65-F5344CB8AC3E}">
        <p14:creationId xmlns:p14="http://schemas.microsoft.com/office/powerpoint/2010/main" val="13872667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69BC120-A723-4095-B0F6-10C76991223F}" type="datetimeFigureOut">
              <a:rPr lang="en-US" smtClean="0"/>
              <a:pPr/>
              <a:t>10/23/2018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8C3917-8537-4DCC-B5B8-9EADA1957D68}" type="slidenum">
              <a:rPr lang="en-US" smtClean="0"/>
              <a:pPr/>
              <a:t>‹#›</a:t>
            </a:fld>
            <a:endParaRPr lang="en-US"/>
          </a:p>
        </p:txBody>
      </p:sp>
    </p:spTree>
    <p:extLst>
      <p:ext uri="{BB962C8B-B14F-4D97-AF65-F5344CB8AC3E}">
        <p14:creationId xmlns:p14="http://schemas.microsoft.com/office/powerpoint/2010/main" val="23977308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69BC120-A723-4095-B0F6-10C76991223F}" type="datetimeFigureOut">
              <a:rPr lang="en-US" smtClean="0"/>
              <a:pPr/>
              <a:t>10/23/2018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8C3917-8537-4DCC-B5B8-9EADA1957D68}" type="slidenum">
              <a:rPr lang="en-US" smtClean="0"/>
              <a:pPr/>
              <a:t>‹#›</a:t>
            </a:fld>
            <a:endParaRPr lang="en-US"/>
          </a:p>
        </p:txBody>
      </p:sp>
    </p:spTree>
    <p:extLst>
      <p:ext uri="{BB962C8B-B14F-4D97-AF65-F5344CB8AC3E}">
        <p14:creationId xmlns:p14="http://schemas.microsoft.com/office/powerpoint/2010/main" val="1343522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69BC120-A723-4095-B0F6-10C76991223F}" type="datetimeFigureOut">
              <a:rPr lang="en-US" smtClean="0"/>
              <a:pPr/>
              <a:t>10/23/2018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8C3917-8537-4DCC-B5B8-9EADA1957D68}" type="slidenum">
              <a:rPr lang="en-US" smtClean="0"/>
              <a:pPr/>
              <a:t>‹#›</a:t>
            </a:fld>
            <a:endParaRPr lang="en-US"/>
          </a:p>
        </p:txBody>
      </p:sp>
    </p:spTree>
    <p:extLst>
      <p:ext uri="{BB962C8B-B14F-4D97-AF65-F5344CB8AC3E}">
        <p14:creationId xmlns:p14="http://schemas.microsoft.com/office/powerpoint/2010/main" val="33403375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69BC120-A723-4095-B0F6-10C76991223F}" type="datetimeFigureOut">
              <a:rPr lang="en-US" smtClean="0"/>
              <a:pPr/>
              <a:t>10/23/2018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8C3917-8537-4DCC-B5B8-9EADA1957D68}" type="slidenum">
              <a:rPr lang="en-US" smtClean="0"/>
              <a:pPr/>
              <a:t>‹#›</a:t>
            </a:fld>
            <a:endParaRPr lang="en-US"/>
          </a:p>
        </p:txBody>
      </p:sp>
    </p:spTree>
    <p:extLst>
      <p:ext uri="{BB962C8B-B14F-4D97-AF65-F5344CB8AC3E}">
        <p14:creationId xmlns:p14="http://schemas.microsoft.com/office/powerpoint/2010/main" val="5592991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69BC120-A723-4095-B0F6-10C76991223F}" type="datetimeFigureOut">
              <a:rPr lang="en-US" smtClean="0"/>
              <a:pPr/>
              <a:t>10/23/2018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8C3917-8537-4DCC-B5B8-9EADA1957D68}" type="slidenum">
              <a:rPr lang="en-US" smtClean="0"/>
              <a:pPr/>
              <a:t>‹#›</a:t>
            </a:fld>
            <a:endParaRPr lang="en-US"/>
          </a:p>
        </p:txBody>
      </p:sp>
    </p:spTree>
    <p:extLst>
      <p:ext uri="{BB962C8B-B14F-4D97-AF65-F5344CB8AC3E}">
        <p14:creationId xmlns:p14="http://schemas.microsoft.com/office/powerpoint/2010/main" val="34278282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69BC120-A723-4095-B0F6-10C76991223F}" type="datetimeFigureOut">
              <a:rPr lang="en-US" smtClean="0"/>
              <a:pPr/>
              <a:t>10/23/2018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8C3917-8537-4DCC-B5B8-9EADA1957D68}" type="slidenum">
              <a:rPr lang="en-US" smtClean="0"/>
              <a:pPr/>
              <a:t>‹#›</a:t>
            </a:fld>
            <a:endParaRPr lang="en-US"/>
          </a:p>
        </p:txBody>
      </p:sp>
    </p:spTree>
    <p:extLst>
      <p:ext uri="{BB962C8B-B14F-4D97-AF65-F5344CB8AC3E}">
        <p14:creationId xmlns:p14="http://schemas.microsoft.com/office/powerpoint/2010/main" val="22706716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69BC120-A723-4095-B0F6-10C76991223F}" type="datetimeFigureOut">
              <a:rPr lang="en-US" smtClean="0"/>
              <a:pPr/>
              <a:t>10/23/2018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8C3917-8537-4DCC-B5B8-9EADA1957D68}" type="slidenum">
              <a:rPr lang="en-US" smtClean="0"/>
              <a:pPr/>
              <a:t>‹#›</a:t>
            </a:fld>
            <a:endParaRPr lang="en-US"/>
          </a:p>
        </p:txBody>
      </p:sp>
    </p:spTree>
    <p:extLst>
      <p:ext uri="{BB962C8B-B14F-4D97-AF65-F5344CB8AC3E}">
        <p14:creationId xmlns:p14="http://schemas.microsoft.com/office/powerpoint/2010/main" val="34417202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69BC120-A723-4095-B0F6-10C76991223F}" type="datetimeFigureOut">
              <a:rPr lang="en-US" smtClean="0"/>
              <a:pPr/>
              <a:t>10/23/2018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8C3917-8537-4DCC-B5B8-9EADA1957D68}" type="slidenum">
              <a:rPr lang="en-US" smtClean="0"/>
              <a:pPr/>
              <a:t>‹#›</a:t>
            </a:fld>
            <a:endParaRPr lang="en-US"/>
          </a:p>
        </p:txBody>
      </p:sp>
    </p:spTree>
    <p:extLst>
      <p:ext uri="{BB962C8B-B14F-4D97-AF65-F5344CB8AC3E}">
        <p14:creationId xmlns:p14="http://schemas.microsoft.com/office/powerpoint/2010/main" val="37786026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06BB28E3-12E8-4CC9-9EBC-476163AACAE8}" type="datetimeFigureOut">
              <a:rPr lang="en-US" smtClean="0">
                <a:solidFill>
                  <a:srgbClr val="DBF5F9">
                    <a:shade val="90000"/>
                  </a:srgbClr>
                </a:solidFill>
              </a:rPr>
              <a:pPr/>
              <a:t>10/23/2018</a:t>
            </a:fld>
            <a:endParaRPr lang="en-US">
              <a:solidFill>
                <a:srgbClr val="DBF5F9">
                  <a:shade val="90000"/>
                </a:srgbClr>
              </a:solidFill>
            </a:endParaRPr>
          </a:p>
        </p:txBody>
      </p:sp>
      <p:sp>
        <p:nvSpPr>
          <p:cNvPr id="19" name="Footer Placeholder 18"/>
          <p:cNvSpPr>
            <a:spLocks noGrp="1"/>
          </p:cNvSpPr>
          <p:nvPr>
            <p:ph type="ftr" sz="quarter" idx="11"/>
          </p:nvPr>
        </p:nvSpPr>
        <p:spPr/>
        <p:txBody>
          <a:bodyPr/>
          <a:lstStyle/>
          <a:p>
            <a:endParaRPr lang="en-US">
              <a:solidFill>
                <a:srgbClr val="DBF5F9">
                  <a:shade val="90000"/>
                </a:srgbClr>
              </a:solidFill>
            </a:endParaRPr>
          </a:p>
        </p:txBody>
      </p:sp>
      <p:sp>
        <p:nvSpPr>
          <p:cNvPr id="27" name="Slide Number Placeholder 26"/>
          <p:cNvSpPr>
            <a:spLocks noGrp="1"/>
          </p:cNvSpPr>
          <p:nvPr>
            <p:ph type="sldNum" sz="quarter" idx="12"/>
          </p:nvPr>
        </p:nvSpPr>
        <p:spPr/>
        <p:txBody>
          <a:bodyPr/>
          <a:lstStyle/>
          <a:p>
            <a:fld id="{8C26F776-9A83-44E2-9754-21684C44E040}" type="slidenum">
              <a:rPr lang="en-US" smtClean="0">
                <a:solidFill>
                  <a:srgbClr val="DBF5F9">
                    <a:shade val="90000"/>
                  </a:srgbClr>
                </a:solidFill>
              </a:rPr>
              <a:pPr/>
              <a:t>‹#›</a:t>
            </a:fld>
            <a:endParaRPr lang="en-US">
              <a:solidFill>
                <a:srgbClr val="DBF5F9">
                  <a:shade val="90000"/>
                </a:srgbClr>
              </a:solidFill>
            </a:endParaRPr>
          </a:p>
        </p:txBody>
      </p:sp>
    </p:spTree>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BB28E3-12E8-4CC9-9EBC-476163AACAE8}" type="datetimeFigureOut">
              <a:rPr lang="en-US" smtClean="0">
                <a:solidFill>
                  <a:srgbClr val="04617B">
                    <a:shade val="90000"/>
                  </a:srgbClr>
                </a:solidFill>
              </a:rPr>
              <a:pPr/>
              <a:t>10/23/2018</a:t>
            </a:fld>
            <a:endParaRPr lang="en-US">
              <a:solidFill>
                <a:srgbClr val="04617B">
                  <a:shade val="90000"/>
                </a:srgbClr>
              </a:solidFill>
            </a:endParaRPr>
          </a:p>
        </p:txBody>
      </p:sp>
      <p:sp>
        <p:nvSpPr>
          <p:cNvPr id="5" name="Footer Placeholder 4"/>
          <p:cNvSpPr>
            <a:spLocks noGrp="1"/>
          </p:cNvSpPr>
          <p:nvPr>
            <p:ph type="ftr" sz="quarter" idx="11"/>
          </p:nvPr>
        </p:nvSpPr>
        <p:spPr/>
        <p:txBody>
          <a:bodyPr/>
          <a:lstStyle/>
          <a:p>
            <a:endParaRPr lang="en-US">
              <a:solidFill>
                <a:srgbClr val="04617B">
                  <a:shade val="90000"/>
                </a:srgbClr>
              </a:solidFill>
            </a:endParaRPr>
          </a:p>
        </p:txBody>
      </p:sp>
      <p:sp>
        <p:nvSpPr>
          <p:cNvPr id="6" name="Slide Number Placeholder 5"/>
          <p:cNvSpPr>
            <a:spLocks noGrp="1"/>
          </p:cNvSpPr>
          <p:nvPr>
            <p:ph type="sldNum" sz="quarter" idx="12"/>
          </p:nvPr>
        </p:nvSpPr>
        <p:spPr/>
        <p:txBody>
          <a:bodyPr/>
          <a:lstStyle/>
          <a:p>
            <a:fld id="{8C26F776-9A83-44E2-9754-21684C44E040}" type="slidenum">
              <a:rPr lang="en-US" smtClean="0">
                <a:solidFill>
                  <a:srgbClr val="04617B">
                    <a:shade val="90000"/>
                  </a:srgbClr>
                </a:solidFill>
              </a:rPr>
              <a:pPr/>
              <a:t>‹#›</a:t>
            </a:fld>
            <a:endParaRPr lang="en-US">
              <a:solidFill>
                <a:srgbClr val="04617B">
                  <a:shade val="90000"/>
                </a:srgbClr>
              </a:solidFill>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06BB28E3-12E8-4CC9-9EBC-476163AACAE8}" type="datetimeFigureOut">
              <a:rPr lang="en-US" smtClean="0">
                <a:solidFill>
                  <a:srgbClr val="DBF5F9">
                    <a:shade val="90000"/>
                  </a:srgbClr>
                </a:solidFill>
              </a:rPr>
              <a:pPr/>
              <a:t>10/23/2018</a:t>
            </a:fld>
            <a:endParaRPr lang="en-US">
              <a:solidFill>
                <a:srgbClr val="DBF5F9">
                  <a:shade val="90000"/>
                </a:srgbClr>
              </a:solidFill>
            </a:endParaRPr>
          </a:p>
        </p:txBody>
      </p:sp>
      <p:sp>
        <p:nvSpPr>
          <p:cNvPr id="5" name="Footer Placeholder 4"/>
          <p:cNvSpPr>
            <a:spLocks noGrp="1"/>
          </p:cNvSpPr>
          <p:nvPr>
            <p:ph type="ftr" sz="quarter" idx="11"/>
          </p:nvPr>
        </p:nvSpPr>
        <p:spPr/>
        <p:txBody>
          <a:bodyPr/>
          <a:lstStyle/>
          <a:p>
            <a:endParaRPr lang="en-US">
              <a:solidFill>
                <a:srgbClr val="DBF5F9">
                  <a:shade val="90000"/>
                </a:srgbClr>
              </a:solidFill>
            </a:endParaRPr>
          </a:p>
        </p:txBody>
      </p:sp>
      <p:sp>
        <p:nvSpPr>
          <p:cNvPr id="6" name="Slide Number Placeholder 5"/>
          <p:cNvSpPr>
            <a:spLocks noGrp="1"/>
          </p:cNvSpPr>
          <p:nvPr>
            <p:ph type="sldNum" sz="quarter" idx="12"/>
          </p:nvPr>
        </p:nvSpPr>
        <p:spPr/>
        <p:txBody>
          <a:bodyPr/>
          <a:lstStyle/>
          <a:p>
            <a:fld id="{8C26F776-9A83-44E2-9754-21684C44E040}" type="slidenum">
              <a:rPr lang="en-US" smtClean="0">
                <a:solidFill>
                  <a:srgbClr val="DBF5F9">
                    <a:shade val="90000"/>
                  </a:srgbClr>
                </a:solidFill>
              </a:rPr>
              <a:pPr/>
              <a:t>‹#›</a:t>
            </a:fld>
            <a:endParaRPr lang="en-US">
              <a:solidFill>
                <a:srgbClr val="DBF5F9">
                  <a:shade val="90000"/>
                </a:srgbClr>
              </a:solidFill>
            </a:endParaRPr>
          </a:p>
        </p:txBody>
      </p:sp>
    </p:spTree>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6BB28E3-12E8-4CC9-9EBC-476163AACAE8}" type="datetimeFigureOut">
              <a:rPr lang="en-US" smtClean="0">
                <a:solidFill>
                  <a:srgbClr val="04617B">
                    <a:shade val="90000"/>
                  </a:srgbClr>
                </a:solidFill>
              </a:rPr>
              <a:pPr/>
              <a:t>10/23/2018</a:t>
            </a:fld>
            <a:endParaRPr lang="en-US">
              <a:solidFill>
                <a:srgbClr val="04617B">
                  <a:shade val="90000"/>
                </a:srgbClr>
              </a:solidFill>
            </a:endParaRPr>
          </a:p>
        </p:txBody>
      </p:sp>
      <p:sp>
        <p:nvSpPr>
          <p:cNvPr id="6" name="Footer Placeholder 5"/>
          <p:cNvSpPr>
            <a:spLocks noGrp="1"/>
          </p:cNvSpPr>
          <p:nvPr>
            <p:ph type="ftr" sz="quarter" idx="11"/>
          </p:nvPr>
        </p:nvSpPr>
        <p:spPr/>
        <p:txBody>
          <a:bodyPr/>
          <a:lstStyle/>
          <a:p>
            <a:endParaRPr lang="en-US">
              <a:solidFill>
                <a:srgbClr val="04617B">
                  <a:shade val="90000"/>
                </a:srgbClr>
              </a:solidFill>
            </a:endParaRPr>
          </a:p>
        </p:txBody>
      </p:sp>
      <p:sp>
        <p:nvSpPr>
          <p:cNvPr id="7" name="Slide Number Placeholder 6"/>
          <p:cNvSpPr>
            <a:spLocks noGrp="1"/>
          </p:cNvSpPr>
          <p:nvPr>
            <p:ph type="sldNum" sz="quarter" idx="12"/>
          </p:nvPr>
        </p:nvSpPr>
        <p:spPr/>
        <p:txBody>
          <a:bodyPr/>
          <a:lstStyle/>
          <a:p>
            <a:fld id="{8C26F776-9A83-44E2-9754-21684C44E040}" type="slidenum">
              <a:rPr lang="en-US" smtClean="0">
                <a:solidFill>
                  <a:srgbClr val="04617B">
                    <a:shade val="90000"/>
                  </a:srgbClr>
                </a:solidFill>
              </a:rPr>
              <a:pPr/>
              <a:t>‹#›</a:t>
            </a:fld>
            <a:endParaRPr lang="en-US">
              <a:solidFill>
                <a:srgbClr val="04617B">
                  <a:shade val="90000"/>
                </a:srgbClr>
              </a:solidFil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06BB28E3-12E8-4CC9-9EBC-476163AACAE8}" type="datetimeFigureOut">
              <a:rPr lang="en-US" smtClean="0">
                <a:solidFill>
                  <a:srgbClr val="04617B">
                    <a:shade val="90000"/>
                  </a:srgbClr>
                </a:solidFill>
              </a:rPr>
              <a:pPr/>
              <a:t>10/23/2018</a:t>
            </a:fld>
            <a:endParaRPr lang="en-US">
              <a:solidFill>
                <a:srgbClr val="04617B">
                  <a:shade val="90000"/>
                </a:srgbClr>
              </a:solidFill>
            </a:endParaRPr>
          </a:p>
        </p:txBody>
      </p:sp>
      <p:sp>
        <p:nvSpPr>
          <p:cNvPr id="8" name="Footer Placeholder 7"/>
          <p:cNvSpPr>
            <a:spLocks noGrp="1"/>
          </p:cNvSpPr>
          <p:nvPr>
            <p:ph type="ftr" sz="quarter" idx="11"/>
          </p:nvPr>
        </p:nvSpPr>
        <p:spPr/>
        <p:txBody>
          <a:bodyPr/>
          <a:lstStyle/>
          <a:p>
            <a:endParaRPr lang="en-US">
              <a:solidFill>
                <a:srgbClr val="04617B">
                  <a:shade val="90000"/>
                </a:srgbClr>
              </a:solidFill>
            </a:endParaRPr>
          </a:p>
        </p:txBody>
      </p:sp>
      <p:sp>
        <p:nvSpPr>
          <p:cNvPr id="9" name="Slide Number Placeholder 8"/>
          <p:cNvSpPr>
            <a:spLocks noGrp="1"/>
          </p:cNvSpPr>
          <p:nvPr>
            <p:ph type="sldNum" sz="quarter" idx="12"/>
          </p:nvPr>
        </p:nvSpPr>
        <p:spPr/>
        <p:txBody>
          <a:bodyPr/>
          <a:lstStyle/>
          <a:p>
            <a:fld id="{8C26F776-9A83-44E2-9754-21684C44E040}" type="slidenum">
              <a:rPr lang="en-US" smtClean="0">
                <a:solidFill>
                  <a:srgbClr val="04617B">
                    <a:shade val="90000"/>
                  </a:srgbClr>
                </a:solidFill>
              </a:rPr>
              <a:pPr/>
              <a:t>‹#›</a:t>
            </a:fld>
            <a:endParaRPr lang="en-US">
              <a:solidFill>
                <a:srgbClr val="04617B">
                  <a:shade val="90000"/>
                </a:srgbClr>
              </a:solidFil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06BB28E3-12E8-4CC9-9EBC-476163AACAE8}" type="datetimeFigureOut">
              <a:rPr lang="en-US" smtClean="0">
                <a:solidFill>
                  <a:srgbClr val="04617B">
                    <a:shade val="90000"/>
                  </a:srgbClr>
                </a:solidFill>
              </a:rPr>
              <a:pPr/>
              <a:t>10/23/2018</a:t>
            </a:fld>
            <a:endParaRPr lang="en-US">
              <a:solidFill>
                <a:srgbClr val="04617B">
                  <a:shade val="90000"/>
                </a:srgbClr>
              </a:solidFill>
            </a:endParaRPr>
          </a:p>
        </p:txBody>
      </p:sp>
      <p:sp>
        <p:nvSpPr>
          <p:cNvPr id="4" name="Footer Placeholder 3"/>
          <p:cNvSpPr>
            <a:spLocks noGrp="1"/>
          </p:cNvSpPr>
          <p:nvPr>
            <p:ph type="ftr" sz="quarter" idx="11"/>
          </p:nvPr>
        </p:nvSpPr>
        <p:spPr/>
        <p:txBody>
          <a:bodyPr/>
          <a:lstStyle/>
          <a:p>
            <a:endParaRPr lang="en-US">
              <a:solidFill>
                <a:srgbClr val="04617B">
                  <a:shade val="90000"/>
                </a:srgbClr>
              </a:solidFill>
            </a:endParaRPr>
          </a:p>
        </p:txBody>
      </p:sp>
      <p:sp>
        <p:nvSpPr>
          <p:cNvPr id="5" name="Slide Number Placeholder 4"/>
          <p:cNvSpPr>
            <a:spLocks noGrp="1"/>
          </p:cNvSpPr>
          <p:nvPr>
            <p:ph type="sldNum" sz="quarter" idx="12"/>
          </p:nvPr>
        </p:nvSpPr>
        <p:spPr/>
        <p:txBody>
          <a:bodyPr/>
          <a:lstStyle/>
          <a:p>
            <a:fld id="{8C26F776-9A83-44E2-9754-21684C44E040}" type="slidenum">
              <a:rPr lang="en-US" smtClean="0">
                <a:solidFill>
                  <a:srgbClr val="04617B">
                    <a:shade val="90000"/>
                  </a:srgbClr>
                </a:solidFill>
              </a:rPr>
              <a:pPr/>
              <a:t>‹#›</a:t>
            </a:fld>
            <a:endParaRPr lang="en-US">
              <a:solidFill>
                <a:srgbClr val="04617B">
                  <a:shade val="90000"/>
                </a:srgbClr>
              </a:solidFil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BB28E3-12E8-4CC9-9EBC-476163AACAE8}" type="datetimeFigureOut">
              <a:rPr lang="en-US" smtClean="0">
                <a:solidFill>
                  <a:srgbClr val="04617B">
                    <a:shade val="90000"/>
                  </a:srgbClr>
                </a:solidFill>
              </a:rPr>
              <a:pPr/>
              <a:t>10/23/2018</a:t>
            </a:fld>
            <a:endParaRPr lang="en-US">
              <a:solidFill>
                <a:srgbClr val="04617B">
                  <a:shade val="90000"/>
                </a:srgbClr>
              </a:solidFill>
            </a:endParaRPr>
          </a:p>
        </p:txBody>
      </p:sp>
      <p:sp>
        <p:nvSpPr>
          <p:cNvPr id="3" name="Footer Placeholder 2"/>
          <p:cNvSpPr>
            <a:spLocks noGrp="1"/>
          </p:cNvSpPr>
          <p:nvPr>
            <p:ph type="ftr" sz="quarter" idx="11"/>
          </p:nvPr>
        </p:nvSpPr>
        <p:spPr/>
        <p:txBody>
          <a:bodyPr/>
          <a:lstStyle/>
          <a:p>
            <a:endParaRPr lang="en-US">
              <a:solidFill>
                <a:srgbClr val="04617B">
                  <a:shade val="90000"/>
                </a:srgbClr>
              </a:solidFill>
            </a:endParaRPr>
          </a:p>
        </p:txBody>
      </p:sp>
      <p:sp>
        <p:nvSpPr>
          <p:cNvPr id="4" name="Slide Number Placeholder 3"/>
          <p:cNvSpPr>
            <a:spLocks noGrp="1"/>
          </p:cNvSpPr>
          <p:nvPr>
            <p:ph type="sldNum" sz="quarter" idx="12"/>
          </p:nvPr>
        </p:nvSpPr>
        <p:spPr/>
        <p:txBody>
          <a:bodyPr/>
          <a:lstStyle/>
          <a:p>
            <a:fld id="{8C26F776-9A83-44E2-9754-21684C44E040}" type="slidenum">
              <a:rPr lang="en-US" smtClean="0">
                <a:solidFill>
                  <a:srgbClr val="04617B">
                    <a:shade val="90000"/>
                  </a:srgbClr>
                </a:solidFill>
              </a:rPr>
              <a:pPr/>
              <a:t>‹#›</a:t>
            </a:fld>
            <a:endParaRPr lang="en-US">
              <a:solidFill>
                <a:srgbClr val="04617B">
                  <a:shade val="90000"/>
                </a:srgbClr>
              </a:solidFil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6BB28E3-12E8-4CC9-9EBC-476163AACAE8}" type="datetimeFigureOut">
              <a:rPr lang="en-US" smtClean="0">
                <a:solidFill>
                  <a:srgbClr val="04617B">
                    <a:shade val="90000"/>
                  </a:srgbClr>
                </a:solidFill>
              </a:rPr>
              <a:pPr/>
              <a:t>10/23/2018</a:t>
            </a:fld>
            <a:endParaRPr lang="en-US">
              <a:solidFill>
                <a:srgbClr val="04617B">
                  <a:shade val="90000"/>
                </a:srgbClr>
              </a:solidFill>
            </a:endParaRPr>
          </a:p>
        </p:txBody>
      </p:sp>
      <p:sp>
        <p:nvSpPr>
          <p:cNvPr id="6" name="Footer Placeholder 5"/>
          <p:cNvSpPr>
            <a:spLocks noGrp="1"/>
          </p:cNvSpPr>
          <p:nvPr>
            <p:ph type="ftr" sz="quarter" idx="11"/>
          </p:nvPr>
        </p:nvSpPr>
        <p:spPr/>
        <p:txBody>
          <a:bodyPr/>
          <a:lstStyle/>
          <a:p>
            <a:endParaRPr lang="en-US">
              <a:solidFill>
                <a:srgbClr val="04617B">
                  <a:shade val="90000"/>
                </a:srgbClr>
              </a:solidFill>
            </a:endParaRPr>
          </a:p>
        </p:txBody>
      </p:sp>
      <p:sp>
        <p:nvSpPr>
          <p:cNvPr id="7" name="Slide Number Placeholder 6"/>
          <p:cNvSpPr>
            <a:spLocks noGrp="1"/>
          </p:cNvSpPr>
          <p:nvPr>
            <p:ph type="sldNum" sz="quarter" idx="12"/>
          </p:nvPr>
        </p:nvSpPr>
        <p:spPr/>
        <p:txBody>
          <a:bodyPr/>
          <a:lstStyle/>
          <a:p>
            <a:fld id="{8C26F776-9A83-44E2-9754-21684C44E040}" type="slidenum">
              <a:rPr lang="en-US" smtClean="0">
                <a:solidFill>
                  <a:srgbClr val="04617B">
                    <a:shade val="90000"/>
                  </a:srgbClr>
                </a:solidFill>
              </a:rPr>
              <a:pPr/>
              <a:t>‹#›</a:t>
            </a:fld>
            <a:endParaRPr lang="en-US">
              <a:solidFill>
                <a:srgbClr val="04617B">
                  <a:shade val="90000"/>
                </a:srgbClr>
              </a:solidFil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06BB28E3-12E8-4CC9-9EBC-476163AACAE8}" type="datetimeFigureOut">
              <a:rPr lang="en-US" smtClean="0">
                <a:solidFill>
                  <a:srgbClr val="04617B">
                    <a:shade val="90000"/>
                  </a:srgbClr>
                </a:solidFill>
              </a:rPr>
              <a:pPr/>
              <a:t>10/23/2018</a:t>
            </a:fld>
            <a:endParaRPr lang="en-US">
              <a:solidFill>
                <a:srgbClr val="04617B">
                  <a:shade val="90000"/>
                </a:srgbClr>
              </a:solidFill>
            </a:endParaRPr>
          </a:p>
        </p:txBody>
      </p:sp>
      <p:sp>
        <p:nvSpPr>
          <p:cNvPr id="6" name="Footer Placeholder 5"/>
          <p:cNvSpPr>
            <a:spLocks noGrp="1"/>
          </p:cNvSpPr>
          <p:nvPr>
            <p:ph type="ftr" sz="quarter" idx="11"/>
          </p:nvPr>
        </p:nvSpPr>
        <p:spPr/>
        <p:txBody>
          <a:bodyPr/>
          <a:lstStyle/>
          <a:p>
            <a:endParaRPr lang="en-US">
              <a:solidFill>
                <a:srgbClr val="04617B">
                  <a:shade val="90000"/>
                </a:srgbClr>
              </a:solidFill>
            </a:endParaRPr>
          </a:p>
        </p:txBody>
      </p:sp>
      <p:sp>
        <p:nvSpPr>
          <p:cNvPr id="7" name="Slide Number Placeholder 6"/>
          <p:cNvSpPr>
            <a:spLocks noGrp="1"/>
          </p:cNvSpPr>
          <p:nvPr>
            <p:ph type="sldNum" sz="quarter" idx="12"/>
          </p:nvPr>
        </p:nvSpPr>
        <p:spPr>
          <a:xfrm>
            <a:off x="8077200" y="6356350"/>
            <a:ext cx="609600" cy="365125"/>
          </a:xfrm>
        </p:spPr>
        <p:txBody>
          <a:bodyPr/>
          <a:lstStyle/>
          <a:p>
            <a:fld id="{8C26F776-9A83-44E2-9754-21684C44E040}" type="slidenum">
              <a:rPr lang="en-US" smtClean="0">
                <a:solidFill>
                  <a:srgbClr val="04617B">
                    <a:shade val="90000"/>
                  </a:srgbClr>
                </a:solidFill>
              </a:rPr>
              <a:pPr/>
              <a:t>‹#›</a:t>
            </a:fld>
            <a:endParaRPr lang="en-US">
              <a:solidFill>
                <a:srgbClr val="04617B">
                  <a:shade val="90000"/>
                </a:srgbClr>
              </a:solidFill>
            </a:endParaRPr>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BB28E3-12E8-4CC9-9EBC-476163AACAE8}" type="datetimeFigureOut">
              <a:rPr lang="en-US" smtClean="0">
                <a:solidFill>
                  <a:srgbClr val="04617B">
                    <a:shade val="90000"/>
                  </a:srgbClr>
                </a:solidFill>
              </a:rPr>
              <a:pPr/>
              <a:t>10/23/2018</a:t>
            </a:fld>
            <a:endParaRPr lang="en-US">
              <a:solidFill>
                <a:srgbClr val="04617B">
                  <a:shade val="90000"/>
                </a:srgbClr>
              </a:solidFill>
            </a:endParaRPr>
          </a:p>
        </p:txBody>
      </p:sp>
      <p:sp>
        <p:nvSpPr>
          <p:cNvPr id="5" name="Footer Placeholder 4"/>
          <p:cNvSpPr>
            <a:spLocks noGrp="1"/>
          </p:cNvSpPr>
          <p:nvPr>
            <p:ph type="ftr" sz="quarter" idx="11"/>
          </p:nvPr>
        </p:nvSpPr>
        <p:spPr/>
        <p:txBody>
          <a:bodyPr/>
          <a:lstStyle/>
          <a:p>
            <a:endParaRPr lang="en-US">
              <a:solidFill>
                <a:srgbClr val="04617B">
                  <a:shade val="90000"/>
                </a:srgbClr>
              </a:solidFill>
            </a:endParaRPr>
          </a:p>
        </p:txBody>
      </p:sp>
      <p:sp>
        <p:nvSpPr>
          <p:cNvPr id="6" name="Slide Number Placeholder 5"/>
          <p:cNvSpPr>
            <a:spLocks noGrp="1"/>
          </p:cNvSpPr>
          <p:nvPr>
            <p:ph type="sldNum" sz="quarter" idx="12"/>
          </p:nvPr>
        </p:nvSpPr>
        <p:spPr/>
        <p:txBody>
          <a:bodyPr/>
          <a:lstStyle/>
          <a:p>
            <a:fld id="{8C26F776-9A83-44E2-9754-21684C44E040}" type="slidenum">
              <a:rPr lang="en-US" smtClean="0">
                <a:solidFill>
                  <a:srgbClr val="04617B">
                    <a:shade val="90000"/>
                  </a:srgbClr>
                </a:solidFill>
              </a:rPr>
              <a:pPr/>
              <a:t>‹#›</a:t>
            </a:fld>
            <a:endParaRPr lang="en-US">
              <a:solidFill>
                <a:srgbClr val="04617B">
                  <a:shade val="90000"/>
                </a:srgbClr>
              </a:solidFil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BB28E3-12E8-4CC9-9EBC-476163AACAE8}" type="datetimeFigureOut">
              <a:rPr lang="en-US" smtClean="0">
                <a:solidFill>
                  <a:srgbClr val="04617B">
                    <a:shade val="90000"/>
                  </a:srgbClr>
                </a:solidFill>
              </a:rPr>
              <a:pPr/>
              <a:t>10/23/2018</a:t>
            </a:fld>
            <a:endParaRPr lang="en-US">
              <a:solidFill>
                <a:srgbClr val="04617B">
                  <a:shade val="90000"/>
                </a:srgbClr>
              </a:solidFill>
            </a:endParaRPr>
          </a:p>
        </p:txBody>
      </p:sp>
      <p:sp>
        <p:nvSpPr>
          <p:cNvPr id="5" name="Footer Placeholder 4"/>
          <p:cNvSpPr>
            <a:spLocks noGrp="1"/>
          </p:cNvSpPr>
          <p:nvPr>
            <p:ph type="ftr" sz="quarter" idx="11"/>
          </p:nvPr>
        </p:nvSpPr>
        <p:spPr/>
        <p:txBody>
          <a:bodyPr/>
          <a:lstStyle/>
          <a:p>
            <a:endParaRPr lang="en-US">
              <a:solidFill>
                <a:srgbClr val="04617B">
                  <a:shade val="90000"/>
                </a:srgbClr>
              </a:solidFill>
            </a:endParaRPr>
          </a:p>
        </p:txBody>
      </p:sp>
      <p:sp>
        <p:nvSpPr>
          <p:cNvPr id="6" name="Slide Number Placeholder 5"/>
          <p:cNvSpPr>
            <a:spLocks noGrp="1"/>
          </p:cNvSpPr>
          <p:nvPr>
            <p:ph type="sldNum" sz="quarter" idx="12"/>
          </p:nvPr>
        </p:nvSpPr>
        <p:spPr/>
        <p:txBody>
          <a:bodyPr/>
          <a:lstStyle/>
          <a:p>
            <a:fld id="{8C26F776-9A83-44E2-9754-21684C44E040}" type="slidenum">
              <a:rPr lang="en-US" smtClean="0">
                <a:solidFill>
                  <a:srgbClr val="04617B">
                    <a:shade val="90000"/>
                  </a:srgbClr>
                </a:solidFill>
              </a:rPr>
              <a:pPr/>
              <a:t>‹#›</a:t>
            </a:fld>
            <a:endParaRPr lang="en-US">
              <a:solidFill>
                <a:srgbClr val="04617B">
                  <a:shade val="90000"/>
                </a:srgbClr>
              </a:solidFil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69BC120-A723-4095-B0F6-10C76991223F}" type="datetimeFigureOut">
              <a:rPr lang="en-US" smtClean="0"/>
              <a:pPr/>
              <a:t>10/23/2018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8C3917-8537-4DCC-B5B8-9EADA1957D68}" type="slidenum">
              <a:rPr lang="en-US" smtClean="0"/>
              <a:pPr/>
              <a:t>‹#›</a:t>
            </a:fld>
            <a:endParaRPr lang="en-US"/>
          </a:p>
        </p:txBody>
      </p:sp>
    </p:spTree>
    <p:extLst>
      <p:ext uri="{BB962C8B-B14F-4D97-AF65-F5344CB8AC3E}">
        <p14:creationId xmlns:p14="http://schemas.microsoft.com/office/powerpoint/2010/main" val="2692659437"/>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06BB28E3-12E8-4CC9-9EBC-476163AACAE8}" type="datetimeFigureOut">
              <a:rPr lang="en-US" smtClean="0">
                <a:solidFill>
                  <a:srgbClr val="04617B">
                    <a:shade val="90000"/>
                  </a:srgbClr>
                </a:solidFill>
              </a:rPr>
              <a:pPr/>
              <a:t>10/23/2018</a:t>
            </a:fld>
            <a:endParaRPr lang="en-US">
              <a:solidFill>
                <a:srgbClr val="04617B">
                  <a:shade val="90000"/>
                </a:srgbClr>
              </a:solidFill>
            </a:endParaRPr>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solidFill>
                <a:srgbClr val="04617B">
                  <a:shade val="90000"/>
                </a:srgbClr>
              </a:solidFill>
            </a:endParaRPr>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8C26F776-9A83-44E2-9754-21684C44E040}" type="slidenum">
              <a:rPr lang="en-US" smtClean="0">
                <a:solidFill>
                  <a:srgbClr val="04617B">
                    <a:shade val="90000"/>
                  </a:srgbClr>
                </a:solidFill>
              </a:rPr>
              <a:pPr/>
              <a:t>‹#›</a:t>
            </a:fld>
            <a:endParaRPr lang="en-US">
              <a:solidFill>
                <a:srgbClr val="04617B">
                  <a:shade val="90000"/>
                </a:srgbClr>
              </a:solidFill>
            </a:endParaRPr>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gr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7" Type="http://schemas.openxmlformats.org/officeDocument/2006/relationships/image" Target="../media/image8.jpeg"/><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hyperlink" Target="http://www.google.co.uk/url?sa=i&amp;rct=j&amp;q=&amp;esrc=s&amp;source=images&amp;cd=&amp;cad=rja&amp;uact=8&amp;ved=0CAcQjRxqFQoTCM7OlOrlj8gCFQGt2wodpBQOzQ&amp;url=http://indulgy.com/post/wqbGr2Ef41/be-original&amp;psig=AFQjCNE2NZ9rYqYQfCbE93VzqLGep0dHcw&amp;ust=1443188102664505" TargetMode="External"/><Relationship Id="rId5" Type="http://schemas.openxmlformats.org/officeDocument/2006/relationships/image" Target="../media/image7.jpe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0CAcQjRxqFQoTCNKOio_Lj8gCFWVD2wodxw0FlA&amp;url=http://www.systemcourse.fr/companies-that-require-critical-thinking/&amp;psig=AFQjCNFK3skXhn8uE6gQ7YZD3EyV0uzPUw&amp;ust=1443180822369856" TargetMode="External"/><Relationship Id="rId2" Type="http://schemas.openxmlformats.org/officeDocument/2006/relationships/image" Target="../media/image9.jpeg"/><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10.gif"/></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s://www.google.co.uk/url?sa=i&amp;rct=j&amp;q=&amp;esrc=s&amp;source=images&amp;cd=&amp;cad=rja&amp;uact=8&amp;ved=0CAcQjRxqFQoTCLaV3NHlj8gCFSsg2wodvDIDaw&amp;url=https://primeloops.com/blog/blog/post/slug/five-tips-on-composition-and-production/&amp;psig=AFQjCNE2NZ9rYqYQfCbE93VzqLGep0dHcw&amp;ust=1443188102664505"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uact=8&amp;ved=0CAcQjRw&amp;url=http://betterbodychemistry.com/neurotechnology-tip/stick-youre-stressed/&amp;ei=ERtBVP7NBYyw7Aa49YD4BA&amp;bvm=bv.77648437,d.ZGU&amp;psig=AFQjCNEZKLr1qxEClkMs2INSq-Blj-mNTw&amp;ust=1413639234766845" TargetMode="External"/><Relationship Id="rId2" Type="http://schemas.openxmlformats.org/officeDocument/2006/relationships/image" Target="../media/image14.gif"/><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hyperlink" Target="http://www.stanford.edu/dept/CTL/cgi-bin/academicskillscoaching/scrap-time/work-relax/"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hyperlink" Target="http://www.wildlandscpr.org/node/39" TargetMode="Externa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hyperlink" Target="https://www.google.co.uk/url?sa=i&amp;rct=j&amp;q=&amp;esrc=s&amp;source=images&amp;cd=&amp;cad=rja&amp;uact=8&amp;ved=0ahUKEwi45rHjz8_WAhWIKFAKHdy5DjQQjRwIBw&amp;url=https://blog.sketchup.com/sketchupdate/new-book-architectural-design-sketchup&amp;psig=AOvVaw0PAq__6aB8e4BCHKq7sq2W&amp;ust=1506954044784811" TargetMode="Externa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hyperlink" Target="https://www.google.co.uk/url?sa=i&amp;rct=j&amp;q=&amp;esrc=s&amp;source=images&amp;cd=&amp;cad=rja&amp;uact=8&amp;docid=j7RI_EuJkOIdIM&amp;tbnid=PIbptt-feyFwjM:&amp;ved=0CAcQjRw&amp;url=https://blogs.oracle.com/enterprisearchitecture/entry/enterprise_architecture_vs_ser&amp;ei=viQ5VOa3BpDXauqugNAK&amp;psig=AFQjCNFwRAHUlGbCZU5LQzkLnLpjqhRZKg&amp;ust=1413117045237384" TargetMode="Externa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www.youtube.com/watch?v=E7CNGuKNpTU" TargetMode="Externa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hyperlink" Target="https://www.youtube.com/watch?v=yyaEIf2ok6I" TargetMode="Externa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uact=8&amp;docid=db-2cyA-QMWiNM&amp;tbnid=hDIKrpvJHY8J2M:&amp;ved=0CAcQjRw&amp;url=http://www.softwaregarden.com/products/notetakerhd/&amp;ei=Lro3VNbnLZKf7gai3IDQAw&amp;bvm=bv.77161500,d.ZGU&amp;psig=AFQjCNE9rOwFUAetJsbuBmoK1oOtTN9iwA&amp;ust=1413024669990155" TargetMode="External"/><Relationship Id="rId2" Type="http://schemas.openxmlformats.org/officeDocument/2006/relationships/image" Target="../media/image32.jpeg"/><Relationship Id="rId1" Type="http://schemas.openxmlformats.org/officeDocument/2006/relationships/slideLayout" Target="../slideLayouts/slideLayout7.xml"/><Relationship Id="rId4" Type="http://schemas.openxmlformats.org/officeDocument/2006/relationships/image" Target="../media/image33.jpeg"/></Relationships>
</file>

<file path=ppt/slides/_rels/slide5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uact=8&amp;docid=db-2cyA-QMWiNM&amp;tbnid=hDIKrpvJHY8J2M:&amp;ved=0CAcQjRw&amp;url=http://www.softwaregarden.com/products/notetakerhd/&amp;ei=Lro3VNbnLZKf7gai3IDQAw&amp;bvm=bv.77161500,d.ZGU&amp;psig=AFQjCNE9rOwFUAetJsbuBmoK1oOtTN9iwA&amp;ust=1413024669990155" TargetMode="External"/><Relationship Id="rId2" Type="http://schemas.openxmlformats.org/officeDocument/2006/relationships/image" Target="../media/image32.jpeg"/><Relationship Id="rId1" Type="http://schemas.openxmlformats.org/officeDocument/2006/relationships/slideLayout" Target="../slideLayouts/slideLayout7.xml"/><Relationship Id="rId4" Type="http://schemas.openxmlformats.org/officeDocument/2006/relationships/image" Target="../media/image33.jpeg"/></Relationships>
</file>

<file path=ppt/slides/_rels/slide57.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3074" name="Picture 2" descr="C:\Users\fad-an\Desktop\mind map.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3000" y="879100"/>
            <a:ext cx="6932613" cy="5395062"/>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143000" y="6400800"/>
            <a:ext cx="7239000" cy="369332"/>
          </a:xfrm>
          <a:prstGeom prst="rect">
            <a:avLst/>
          </a:prstGeom>
          <a:noFill/>
        </p:spPr>
        <p:txBody>
          <a:bodyPr wrap="square" rtlCol="0">
            <a:spAutoFit/>
          </a:bodyPr>
          <a:lstStyle/>
          <a:p>
            <a:r>
              <a:rPr lang="en-GB" dirty="0" smtClean="0"/>
              <a:t>                       Mind Mapping exercise – Sample Answer</a:t>
            </a:r>
            <a:endParaRPr lang="en-GB" dirty="0"/>
          </a:p>
        </p:txBody>
      </p:sp>
      <p:sp>
        <p:nvSpPr>
          <p:cNvPr id="3" name="TextBox 2"/>
          <p:cNvSpPr txBox="1"/>
          <p:nvPr/>
        </p:nvSpPr>
        <p:spPr>
          <a:xfrm>
            <a:off x="1666163" y="3048000"/>
            <a:ext cx="680113" cy="461665"/>
          </a:xfrm>
          <a:prstGeom prst="rect">
            <a:avLst/>
          </a:prstGeom>
          <a:solidFill>
            <a:schemeClr val="bg1">
              <a:lumMod val="95000"/>
            </a:schemeClr>
          </a:solidFill>
        </p:spPr>
        <p:txBody>
          <a:bodyPr wrap="square" rtlCol="0">
            <a:spAutoFit/>
          </a:bodyPr>
          <a:lstStyle/>
          <a:p>
            <a:r>
              <a:rPr lang="en-GB" sz="1200" b="1" dirty="0" smtClean="0"/>
              <a:t>Plan of Work</a:t>
            </a:r>
            <a:endParaRPr lang="en-GB" sz="1200" b="1" dirty="0"/>
          </a:p>
        </p:txBody>
      </p:sp>
    </p:spTree>
    <p:extLst>
      <p:ext uri="{BB962C8B-B14F-4D97-AF65-F5344CB8AC3E}">
        <p14:creationId xmlns:p14="http://schemas.microsoft.com/office/powerpoint/2010/main" val="1437932232"/>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050" name="Rectangle 4"/>
          <p:cNvSpPr>
            <a:spLocks noGrp="1" noChangeArrowheads="1"/>
          </p:cNvSpPr>
          <p:nvPr>
            <p:ph type="title"/>
          </p:nvPr>
        </p:nvSpPr>
        <p:spPr>
          <a:xfrm>
            <a:off x="990600" y="381000"/>
            <a:ext cx="7162800" cy="1498600"/>
          </a:xfrm>
        </p:spPr>
        <p:txBody>
          <a:bodyPr>
            <a:normAutofit fontScale="90000"/>
          </a:bodyPr>
          <a:lstStyle/>
          <a:p>
            <a:pPr eaLnBrk="1" hangingPunct="1"/>
            <a:r>
              <a:rPr lang="en-GB" altLang="en-US" sz="4000" dirty="0" smtClean="0">
                <a:solidFill>
                  <a:srgbClr val="0070C0"/>
                </a:solidFill>
                <a:latin typeface="+mn-lt"/>
              </a:rPr>
              <a:t>Same skills and procedure</a:t>
            </a:r>
            <a:r>
              <a:rPr lang="en-GB" altLang="en-US" sz="4000" dirty="0" smtClean="0">
                <a:solidFill>
                  <a:srgbClr val="0070C0"/>
                </a:solidFill>
                <a:latin typeface="+mn-lt"/>
                <a:cs typeface="Times New Roman" panose="02020603050405020304" pitchFamily="18" charset="0"/>
              </a:rPr>
              <a:t> for Report Writing, Assignments and Exams !</a:t>
            </a:r>
            <a:endParaRPr lang="en-GB" altLang="en-US" sz="4000" dirty="0" smtClean="0">
              <a:solidFill>
                <a:srgbClr val="0070C0"/>
              </a:solidFill>
              <a:latin typeface="Trebuchet MS" pitchFamily="34" charset="0"/>
            </a:endParaRPr>
          </a:p>
        </p:txBody>
      </p:sp>
      <p:pic>
        <p:nvPicPr>
          <p:cNvPr id="2051" name="Picture 7" descr="boystudy"/>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81200" y="1905000"/>
            <a:ext cx="5024880" cy="417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2743200" y="6157315"/>
            <a:ext cx="3886200" cy="461665"/>
          </a:xfrm>
          <a:prstGeom prst="rect">
            <a:avLst/>
          </a:prstGeom>
          <a:noFill/>
        </p:spPr>
        <p:txBody>
          <a:bodyPr wrap="square" rtlCol="0">
            <a:spAutoFit/>
          </a:bodyPr>
          <a:lstStyle/>
          <a:p>
            <a:pPr algn="ctr"/>
            <a:r>
              <a:rPr lang="en-GB" sz="2400" b="1" dirty="0" smtClean="0">
                <a:solidFill>
                  <a:srgbClr val="0070C0"/>
                </a:solidFill>
              </a:rPr>
              <a:t>SUMMARISE</a:t>
            </a:r>
            <a:endParaRPr lang="en-US" sz="2400" b="1" dirty="0">
              <a:solidFill>
                <a:srgbClr val="0070C0"/>
              </a:solidFill>
            </a:endParaRPr>
          </a:p>
        </p:txBody>
      </p:sp>
    </p:spTree>
    <p:extLst>
      <p:ext uri="{BB962C8B-B14F-4D97-AF65-F5344CB8AC3E}">
        <p14:creationId xmlns:p14="http://schemas.microsoft.com/office/powerpoint/2010/main" val="1483596787"/>
      </p:ext>
    </p:extLst>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533400" y="502169"/>
            <a:ext cx="7315200" cy="533431"/>
          </a:xfrm>
        </p:spPr>
        <p:txBody>
          <a:bodyPr>
            <a:noAutofit/>
          </a:bodyPr>
          <a:lstStyle/>
          <a:p>
            <a:pPr eaLnBrk="1" hangingPunct="1"/>
            <a:r>
              <a:rPr lang="en-GB" altLang="en-US" sz="4000" dirty="0" smtClean="0">
                <a:solidFill>
                  <a:srgbClr val="0070C0"/>
                </a:solidFill>
                <a:latin typeface="Times New Roman" panose="02020603050405020304" pitchFamily="18" charset="0"/>
                <a:cs typeface="Times New Roman" panose="02020603050405020304" pitchFamily="18" charset="0"/>
              </a:rPr>
              <a:t> INDEPENDENT LEARNER</a:t>
            </a:r>
          </a:p>
        </p:txBody>
      </p:sp>
      <p:sp>
        <p:nvSpPr>
          <p:cNvPr id="7171" name="Rectangle 3"/>
          <p:cNvSpPr>
            <a:spLocks noGrp="1" noChangeArrowheads="1"/>
          </p:cNvSpPr>
          <p:nvPr>
            <p:ph type="body" idx="1"/>
          </p:nvPr>
        </p:nvSpPr>
        <p:spPr>
          <a:xfrm>
            <a:off x="304800" y="1730028"/>
            <a:ext cx="8229600" cy="5264046"/>
          </a:xfrm>
        </p:spPr>
        <p:txBody>
          <a:bodyPr/>
          <a:lstStyle/>
          <a:p>
            <a:pPr eaLnBrk="1" hangingPunct="1">
              <a:buFontTx/>
              <a:buNone/>
            </a:pPr>
            <a:r>
              <a:rPr lang="en-GB" altLang="en-US" sz="2400" dirty="0" smtClean="0">
                <a:latin typeface="Trebuchet MS" pitchFamily="34" charset="0"/>
              </a:rPr>
              <a:t>   Develop these in yourself…</a:t>
            </a:r>
          </a:p>
          <a:p>
            <a:pPr eaLnBrk="1" hangingPunct="1">
              <a:buFontTx/>
              <a:buNone/>
            </a:pPr>
            <a:endParaRPr lang="en-GB" altLang="en-US" sz="2400" dirty="0" smtClean="0">
              <a:latin typeface="Trebuchet MS" pitchFamily="34" charset="0"/>
            </a:endParaRPr>
          </a:p>
          <a:p>
            <a:pPr eaLnBrk="1" hangingPunct="1"/>
            <a:r>
              <a:rPr lang="en-GB" altLang="en-US" sz="2400" dirty="0" smtClean="0">
                <a:latin typeface="Trebuchet MS" pitchFamily="34" charset="0"/>
              </a:rPr>
              <a:t>Ask questions – </a:t>
            </a:r>
            <a:r>
              <a:rPr lang="en-GB" altLang="en-US" sz="2400" dirty="0" smtClean="0">
                <a:solidFill>
                  <a:srgbClr val="0070C0"/>
                </a:solidFill>
                <a:latin typeface="Trebuchet MS" pitchFamily="34" charset="0"/>
              </a:rPr>
              <a:t>Experience share </a:t>
            </a:r>
          </a:p>
          <a:p>
            <a:pPr eaLnBrk="1" hangingPunct="1"/>
            <a:endParaRPr lang="en-GB" altLang="en-US" sz="2400" dirty="0" smtClean="0">
              <a:latin typeface="Trebuchet MS" pitchFamily="34" charset="0"/>
            </a:endParaRPr>
          </a:p>
          <a:p>
            <a:pPr eaLnBrk="1" hangingPunct="1"/>
            <a:r>
              <a:rPr lang="en-GB" altLang="en-US" sz="2400" dirty="0" smtClean="0">
                <a:latin typeface="Trebuchet MS" pitchFamily="34" charset="0"/>
              </a:rPr>
              <a:t>Discuss topics with your peers – </a:t>
            </a:r>
            <a:r>
              <a:rPr lang="en-GB" altLang="en-US" sz="2400" dirty="0" smtClean="0">
                <a:solidFill>
                  <a:srgbClr val="0070C0"/>
                </a:solidFill>
                <a:latin typeface="Trebuchet MS" pitchFamily="34" charset="0"/>
              </a:rPr>
              <a:t>Get other views</a:t>
            </a:r>
          </a:p>
          <a:p>
            <a:pPr eaLnBrk="1" hangingPunct="1"/>
            <a:endParaRPr lang="en-GB" altLang="en-US" sz="2400" dirty="0" smtClean="0">
              <a:solidFill>
                <a:srgbClr val="0070C0"/>
              </a:solidFill>
              <a:latin typeface="Trebuchet MS" pitchFamily="34" charset="0"/>
            </a:endParaRPr>
          </a:p>
          <a:p>
            <a:pPr eaLnBrk="1" hangingPunct="1"/>
            <a:r>
              <a:rPr lang="en-GB" altLang="en-US" sz="2400" dirty="0" smtClean="0">
                <a:latin typeface="Trebuchet MS" pitchFamily="34" charset="0"/>
              </a:rPr>
              <a:t>If you don’t understand </a:t>
            </a:r>
          </a:p>
          <a:p>
            <a:pPr eaLnBrk="1" hangingPunct="1">
              <a:buFontTx/>
              <a:buNone/>
            </a:pPr>
            <a:r>
              <a:rPr lang="en-GB" altLang="en-US" sz="2400" dirty="0" smtClean="0">
                <a:latin typeface="Trebuchet MS" pitchFamily="34" charset="0"/>
              </a:rPr>
              <a:t>   something, speak up</a:t>
            </a:r>
          </a:p>
          <a:p>
            <a:pPr eaLnBrk="1" hangingPunct="1">
              <a:buFontTx/>
              <a:buNone/>
            </a:pPr>
            <a:endParaRPr lang="en-GB" altLang="en-US" sz="2400" dirty="0">
              <a:latin typeface="Trebuchet MS" pitchFamily="34" charset="0"/>
            </a:endParaRPr>
          </a:p>
          <a:p>
            <a:pPr eaLnBrk="1" hangingPunct="1">
              <a:buFont typeface="Arial" panose="020B0604020202020204" pitchFamily="34" charset="0"/>
              <a:buChar char="•"/>
            </a:pPr>
            <a:r>
              <a:rPr lang="en-GB" altLang="en-US" sz="2400" dirty="0" smtClean="0">
                <a:latin typeface="Trebuchet MS" pitchFamily="34" charset="0"/>
              </a:rPr>
              <a:t>Commit your ideas to Paper</a:t>
            </a:r>
          </a:p>
        </p:txBody>
      </p:sp>
      <p:pic>
        <p:nvPicPr>
          <p:cNvPr id="7172" name="Picture 5" descr="question%20mark"/>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91200" y="1709975"/>
            <a:ext cx="1327150" cy="1655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3" name="Picture 7" descr="Dartmouth_Energy_Journal_007"/>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67600" y="1651490"/>
            <a:ext cx="1484312" cy="223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4" name="Picture 9" descr="blog_big_JULY_TILED_IMAGES_p4CEC9E_"/>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715000" y="4221163"/>
            <a:ext cx="3090863" cy="2320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5" descr="IdeasToPape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371424" y="0"/>
            <a:ext cx="2792123" cy="14668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2" descr="http://in1.ccio.co/KR/6s/6I/54817320433877906QXOdEqg8c.jpg">
            <a:hlinkClick r:id="rId6"/>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339277" y="1492514"/>
            <a:ext cx="1769004" cy="27371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7206734"/>
      </p:ext>
    </p:extLst>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7170" name="Picture 2" descr="https://stevepiscitelli.files.wordpress.com/2012/01/red_model_web.jpg?w=150&amp;h=139"/>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91200" y="1143000"/>
            <a:ext cx="2333282" cy="216217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914400" y="1371600"/>
            <a:ext cx="4592347" cy="769441"/>
          </a:xfrm>
          <a:prstGeom prst="rect">
            <a:avLst/>
          </a:prstGeom>
        </p:spPr>
        <p:txBody>
          <a:bodyPr wrap="none">
            <a:spAutoFit/>
          </a:bodyPr>
          <a:lstStyle/>
          <a:p>
            <a:r>
              <a:rPr lang="en-GB" sz="1400" dirty="0"/>
              <a:t> </a:t>
            </a:r>
            <a:r>
              <a:rPr lang="en-GB" sz="4400" dirty="0"/>
              <a:t>Critical Thinking ! </a:t>
            </a:r>
          </a:p>
        </p:txBody>
      </p:sp>
      <p:pic>
        <p:nvPicPr>
          <p:cNvPr id="7172" name="Picture 4" descr="https://ruthcatchen.files.wordpress.com/2012/03/thinking-cap.gif">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814793" y="2819400"/>
            <a:ext cx="2943960" cy="3409950"/>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C:\Users\fad-an\AppData\Local\Microsoft\Windows\Temporary Internet Files\Content.IE5\V9PA58TC\thinking-150339_640[1].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57200" y="3124200"/>
            <a:ext cx="1913859" cy="128587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rot="20071146">
            <a:off x="513604" y="3361357"/>
            <a:ext cx="1350218" cy="646331"/>
          </a:xfrm>
          <a:prstGeom prst="rect">
            <a:avLst/>
          </a:prstGeom>
          <a:noFill/>
        </p:spPr>
        <p:txBody>
          <a:bodyPr wrap="square" rtlCol="0">
            <a:spAutoFit/>
          </a:bodyPr>
          <a:lstStyle/>
          <a:p>
            <a:pPr algn="ctr"/>
            <a:r>
              <a:rPr lang="en-GB" dirty="0" smtClean="0"/>
              <a:t>NEW WAYS</a:t>
            </a:r>
            <a:endParaRPr lang="en-GB" dirty="0"/>
          </a:p>
        </p:txBody>
      </p:sp>
    </p:spTree>
    <p:extLst>
      <p:ext uri="{BB962C8B-B14F-4D97-AF65-F5344CB8AC3E}">
        <p14:creationId xmlns:p14="http://schemas.microsoft.com/office/powerpoint/2010/main" val="224443413"/>
      </p:ext>
    </p:extLst>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1295400" y="1752600"/>
            <a:ext cx="6582251" cy="707886"/>
          </a:xfrm>
          <a:prstGeom prst="rect">
            <a:avLst/>
          </a:prstGeom>
        </p:spPr>
        <p:txBody>
          <a:bodyPr wrap="none">
            <a:spAutoFit/>
          </a:bodyPr>
          <a:lstStyle/>
          <a:p>
            <a:r>
              <a:rPr lang="en-GB" altLang="en-US" sz="3200" i="1" dirty="0">
                <a:solidFill>
                  <a:srgbClr val="0070C0"/>
                </a:solidFill>
                <a:latin typeface="Trebuchet MS" pitchFamily="34" charset="0"/>
              </a:rPr>
              <a:t>‘Be a </a:t>
            </a:r>
            <a:r>
              <a:rPr lang="en-GB" altLang="en-US" sz="4000" i="1" dirty="0" smtClean="0">
                <a:solidFill>
                  <a:srgbClr val="0070C0"/>
                </a:solidFill>
                <a:latin typeface="Trebuchet MS" pitchFamily="34" charset="0"/>
              </a:rPr>
              <a:t>NEW VOICE</a:t>
            </a:r>
            <a:r>
              <a:rPr lang="en-GB" altLang="en-US" sz="3200" i="1" dirty="0" smtClean="0">
                <a:solidFill>
                  <a:srgbClr val="0070C0"/>
                </a:solidFill>
                <a:latin typeface="Trebuchet MS" pitchFamily="34" charset="0"/>
              </a:rPr>
              <a:t>….</a:t>
            </a:r>
            <a:r>
              <a:rPr lang="en-GB" altLang="en-US" sz="3200" i="1" dirty="0">
                <a:solidFill>
                  <a:srgbClr val="0070C0"/>
                </a:solidFill>
                <a:latin typeface="Trebuchet MS" pitchFamily="34" charset="0"/>
              </a:rPr>
              <a:t>not an echo’</a:t>
            </a:r>
          </a:p>
        </p:txBody>
      </p:sp>
      <p:pic>
        <p:nvPicPr>
          <p:cNvPr id="8196" name="Picture 4" descr="http://50.57.22.103/wp-content/uploads/2014/06/Love-Happiness-2-600x450.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43482" y="2931206"/>
            <a:ext cx="3686086" cy="2764565"/>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793122"/>
      </p:ext>
    </p:extLst>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533400" y="304800"/>
            <a:ext cx="7848600" cy="1143000"/>
          </a:xfrm>
        </p:spPr>
        <p:txBody>
          <a:bodyPr/>
          <a:lstStyle/>
          <a:p>
            <a:pPr eaLnBrk="1" hangingPunct="1"/>
            <a:r>
              <a:rPr lang="en-GB" altLang="en-US" dirty="0" smtClean="0">
                <a:latin typeface="Trebuchet MS" pitchFamily="34" charset="0"/>
              </a:rPr>
              <a:t> </a:t>
            </a:r>
            <a:r>
              <a:rPr lang="en-GB" altLang="en-US" sz="4000" dirty="0" smtClean="0">
                <a:solidFill>
                  <a:srgbClr val="0070C0"/>
                </a:solidFill>
                <a:latin typeface="Times New Roman" panose="02020603050405020304" pitchFamily="18" charset="0"/>
                <a:cs typeface="Times New Roman" panose="02020603050405020304" pitchFamily="18" charset="0"/>
              </a:rPr>
              <a:t>SOME TIPS</a:t>
            </a:r>
          </a:p>
        </p:txBody>
      </p:sp>
      <p:sp>
        <p:nvSpPr>
          <p:cNvPr id="11267" name="Rectangle 3"/>
          <p:cNvSpPr>
            <a:spLocks noGrp="1" noChangeArrowheads="1"/>
          </p:cNvSpPr>
          <p:nvPr>
            <p:ph type="body" idx="1"/>
          </p:nvPr>
        </p:nvSpPr>
        <p:spPr>
          <a:xfrm>
            <a:off x="457200" y="1905000"/>
            <a:ext cx="8229600" cy="4857750"/>
          </a:xfrm>
        </p:spPr>
        <p:txBody>
          <a:bodyPr>
            <a:normAutofit fontScale="85000" lnSpcReduction="20000"/>
          </a:bodyPr>
          <a:lstStyle/>
          <a:p>
            <a:pPr eaLnBrk="1" hangingPunct="1"/>
            <a:r>
              <a:rPr lang="en-GB" altLang="en-US" sz="2400" dirty="0" smtClean="0">
                <a:latin typeface="Trebuchet MS" pitchFamily="34" charset="0"/>
              </a:rPr>
              <a:t>Don’t study after 11.00pm</a:t>
            </a:r>
          </a:p>
          <a:p>
            <a:pPr eaLnBrk="1" hangingPunct="1"/>
            <a:endParaRPr lang="en-GB" altLang="en-US" sz="2400" dirty="0" smtClean="0">
              <a:latin typeface="Trebuchet MS" pitchFamily="34" charset="0"/>
            </a:endParaRPr>
          </a:p>
          <a:p>
            <a:pPr eaLnBrk="1" hangingPunct="1"/>
            <a:r>
              <a:rPr lang="en-GB" altLang="en-US" sz="2400" dirty="0" smtClean="0">
                <a:latin typeface="Trebuchet MS" pitchFamily="34" charset="0"/>
              </a:rPr>
              <a:t>Divide time between subjects </a:t>
            </a:r>
            <a:r>
              <a:rPr lang="en-GB" altLang="en-US" sz="2400" dirty="0" smtClean="0">
                <a:solidFill>
                  <a:srgbClr val="0070C0"/>
                </a:solidFill>
                <a:latin typeface="Trebuchet MS" pitchFamily="34" charset="0"/>
              </a:rPr>
              <a:t>– if one is weaker, give this more.</a:t>
            </a:r>
          </a:p>
          <a:p>
            <a:pPr eaLnBrk="1" hangingPunct="1"/>
            <a:endParaRPr lang="en-GB" altLang="en-US" sz="2400" dirty="0" smtClean="0">
              <a:latin typeface="Trebuchet MS" pitchFamily="34" charset="0"/>
            </a:endParaRPr>
          </a:p>
          <a:p>
            <a:pPr eaLnBrk="1" hangingPunct="1"/>
            <a:r>
              <a:rPr lang="en-GB" altLang="en-US" sz="2400" dirty="0" smtClean="0">
                <a:latin typeface="Trebuchet MS" pitchFamily="34" charset="0"/>
              </a:rPr>
              <a:t>Put a copy of all work somewhere – </a:t>
            </a:r>
            <a:r>
              <a:rPr lang="en-GB" altLang="en-US" sz="2400" dirty="0" smtClean="0">
                <a:solidFill>
                  <a:srgbClr val="0070C0"/>
                </a:solidFill>
                <a:latin typeface="Trebuchet MS" pitchFamily="34" charset="0"/>
              </a:rPr>
              <a:t>in fact keep 3 !</a:t>
            </a:r>
          </a:p>
          <a:p>
            <a:pPr eaLnBrk="1" hangingPunct="1"/>
            <a:endParaRPr lang="en-GB" altLang="en-US" sz="2400" dirty="0" smtClean="0">
              <a:latin typeface="Trebuchet MS" pitchFamily="34" charset="0"/>
            </a:endParaRPr>
          </a:p>
          <a:p>
            <a:pPr eaLnBrk="1" hangingPunct="1"/>
            <a:r>
              <a:rPr lang="en-GB" altLang="en-US" sz="2400" dirty="0" smtClean="0">
                <a:latin typeface="Trebuchet MS" pitchFamily="34" charset="0"/>
              </a:rPr>
              <a:t>Review and revise your study timetable – </a:t>
            </a:r>
          </a:p>
          <a:p>
            <a:pPr marL="0" indent="0" eaLnBrk="1" hangingPunct="1">
              <a:buNone/>
            </a:pPr>
            <a:r>
              <a:rPr lang="en-GB" altLang="en-US" sz="2400" dirty="0">
                <a:latin typeface="Trebuchet MS" pitchFamily="34" charset="0"/>
              </a:rPr>
              <a:t> </a:t>
            </a:r>
            <a:r>
              <a:rPr lang="en-GB" altLang="en-US" sz="2400" dirty="0" smtClean="0">
                <a:latin typeface="Trebuchet MS" pitchFamily="34" charset="0"/>
              </a:rPr>
              <a:t>   things change, priorities change too.</a:t>
            </a:r>
          </a:p>
          <a:p>
            <a:pPr eaLnBrk="1" hangingPunct="1"/>
            <a:endParaRPr lang="en-GB" altLang="en-US" sz="2400" dirty="0" smtClean="0">
              <a:latin typeface="Trebuchet MS" pitchFamily="34" charset="0"/>
            </a:endParaRPr>
          </a:p>
          <a:p>
            <a:pPr algn="just" eaLnBrk="1" hangingPunct="1"/>
            <a:r>
              <a:rPr lang="en-GB" altLang="en-US" sz="2400" dirty="0" smtClean="0">
                <a:latin typeface="Trebuchet MS" pitchFamily="34" charset="0"/>
              </a:rPr>
              <a:t>Stick to it ! – </a:t>
            </a:r>
          </a:p>
          <a:p>
            <a:pPr algn="just" eaLnBrk="1" hangingPunct="1"/>
            <a:endParaRPr lang="en-GB" altLang="en-US" sz="2400" dirty="0">
              <a:latin typeface="Trebuchet MS" pitchFamily="34" charset="0"/>
            </a:endParaRPr>
          </a:p>
          <a:p>
            <a:pPr marL="0" indent="0" algn="ctr" eaLnBrk="1" hangingPunct="1">
              <a:buNone/>
            </a:pPr>
            <a:r>
              <a:rPr lang="en-GB" altLang="en-US" sz="1900" b="1" dirty="0" smtClean="0">
                <a:solidFill>
                  <a:srgbClr val="0070C0"/>
                </a:solidFill>
                <a:latin typeface="Trebuchet MS" pitchFamily="34" charset="0"/>
              </a:rPr>
              <a:t>Doesn’t matter how many times you fall, as long as the number of times you pick yourself back up and try again is +1 more.</a:t>
            </a:r>
          </a:p>
          <a:p>
            <a:pPr algn="ctr" eaLnBrk="1" hangingPunct="1"/>
            <a:endParaRPr lang="en-GB" altLang="en-US" sz="2400" b="1" dirty="0" smtClean="0">
              <a:solidFill>
                <a:srgbClr val="0070C0"/>
              </a:solidFill>
              <a:latin typeface="Trebuchet MS" pitchFamily="34" charset="0"/>
            </a:endParaRPr>
          </a:p>
          <a:p>
            <a:pPr algn="ctr" eaLnBrk="1" hangingPunct="1">
              <a:buFontTx/>
              <a:buNone/>
            </a:pPr>
            <a:r>
              <a:rPr lang="en-GB" altLang="en-US" sz="2400" dirty="0" smtClean="0">
                <a:latin typeface="Trebuchet MS" pitchFamily="34" charset="0"/>
              </a:rPr>
              <a:t>	</a:t>
            </a:r>
            <a:endParaRPr lang="en-GB" altLang="en-US" sz="2400" i="1" dirty="0" smtClean="0">
              <a:latin typeface="Trebuchet MS" pitchFamily="34" charset="0"/>
            </a:endParaRPr>
          </a:p>
        </p:txBody>
      </p:sp>
    </p:spTree>
    <p:extLst>
      <p:ext uri="{BB962C8B-B14F-4D97-AF65-F5344CB8AC3E}">
        <p14:creationId xmlns:p14="http://schemas.microsoft.com/office/powerpoint/2010/main" val="3719791403"/>
      </p:ext>
    </p:extLst>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457200" y="533400"/>
            <a:ext cx="8229600" cy="762000"/>
          </a:xfrm>
        </p:spPr>
        <p:txBody>
          <a:bodyPr>
            <a:normAutofit fontScale="90000"/>
          </a:bodyPr>
          <a:lstStyle/>
          <a:p>
            <a:pPr eaLnBrk="1" hangingPunct="1"/>
            <a:r>
              <a:rPr lang="en-GB" altLang="en-US" sz="4000" dirty="0" smtClean="0">
                <a:solidFill>
                  <a:srgbClr val="0070C0"/>
                </a:solidFill>
                <a:latin typeface="Times New Roman" panose="02020603050405020304" pitchFamily="18" charset="0"/>
                <a:cs typeface="Times New Roman" panose="02020603050405020304" pitchFamily="18" charset="0"/>
              </a:rPr>
              <a:t>COUNTDOWN to Assignments and Exams</a:t>
            </a:r>
          </a:p>
        </p:txBody>
      </p:sp>
      <p:sp>
        <p:nvSpPr>
          <p:cNvPr id="19459" name="Rectangle 3"/>
          <p:cNvSpPr>
            <a:spLocks noGrp="1" noChangeArrowheads="1"/>
          </p:cNvSpPr>
          <p:nvPr>
            <p:ph type="body" idx="1"/>
          </p:nvPr>
        </p:nvSpPr>
        <p:spPr>
          <a:xfrm>
            <a:off x="381000" y="1676400"/>
            <a:ext cx="8229600" cy="2209800"/>
          </a:xfrm>
        </p:spPr>
        <p:txBody>
          <a:bodyPr>
            <a:normAutofit/>
          </a:bodyPr>
          <a:lstStyle/>
          <a:p>
            <a:pPr eaLnBrk="1" hangingPunct="1">
              <a:buFontTx/>
              <a:buNone/>
            </a:pPr>
            <a:r>
              <a:rPr lang="en-GB" altLang="en-US" sz="2400" dirty="0" smtClean="0">
                <a:latin typeface="Trebuchet MS" pitchFamily="34" charset="0"/>
              </a:rPr>
              <a:t>		</a:t>
            </a:r>
          </a:p>
        </p:txBody>
      </p:sp>
      <p:pic>
        <p:nvPicPr>
          <p:cNvPr id="19460" name="Picture 5" descr="countdown%20time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038600" y="2743200"/>
            <a:ext cx="4840220" cy="2298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611306" y="2057400"/>
            <a:ext cx="3046294" cy="4031873"/>
          </a:xfrm>
          <a:prstGeom prst="rect">
            <a:avLst/>
          </a:prstGeom>
        </p:spPr>
        <p:txBody>
          <a:bodyPr wrap="square">
            <a:spAutoFit/>
          </a:bodyPr>
          <a:lstStyle/>
          <a:p>
            <a:r>
              <a:rPr lang="en-GB" altLang="en-US" sz="3200" b="1" dirty="0">
                <a:solidFill>
                  <a:srgbClr val="0070C0"/>
                </a:solidFill>
                <a:latin typeface="Trebuchet MS" pitchFamily="34" charset="0"/>
              </a:rPr>
              <a:t>Look at them </a:t>
            </a:r>
            <a:r>
              <a:rPr lang="en-GB" altLang="en-US" sz="3200" b="1" dirty="0" smtClean="0">
                <a:solidFill>
                  <a:srgbClr val="0070C0"/>
                </a:solidFill>
                <a:latin typeface="Trebuchet MS" pitchFamily="34" charset="0"/>
              </a:rPr>
              <a:t>positively,</a:t>
            </a:r>
            <a:r>
              <a:rPr lang="en-GB" altLang="en-US" sz="3200" dirty="0" smtClean="0">
                <a:latin typeface="Trebuchet MS" pitchFamily="34" charset="0"/>
              </a:rPr>
              <a:t> </a:t>
            </a:r>
            <a:r>
              <a:rPr lang="en-GB" altLang="en-US" sz="3200" dirty="0">
                <a:latin typeface="Trebuchet MS" pitchFamily="34" charset="0"/>
              </a:rPr>
              <a:t>as an opportunity to demonstrate your </a:t>
            </a:r>
            <a:r>
              <a:rPr lang="en-GB" altLang="en-US" sz="3200" dirty="0" smtClean="0">
                <a:latin typeface="Trebuchet MS" pitchFamily="34" charset="0"/>
              </a:rPr>
              <a:t>understanding and express your views</a:t>
            </a:r>
            <a:endParaRPr lang="en-GB" altLang="en-US" sz="3200" dirty="0">
              <a:latin typeface="Trebuchet MS" pitchFamily="34" charset="0"/>
            </a:endParaRPr>
          </a:p>
        </p:txBody>
      </p:sp>
      <p:sp>
        <p:nvSpPr>
          <p:cNvPr id="3" name="TextBox 2"/>
          <p:cNvSpPr txBox="1"/>
          <p:nvPr/>
        </p:nvSpPr>
        <p:spPr>
          <a:xfrm>
            <a:off x="5334000" y="5503361"/>
            <a:ext cx="2819400" cy="584775"/>
          </a:xfrm>
          <a:prstGeom prst="rect">
            <a:avLst/>
          </a:prstGeom>
          <a:noFill/>
        </p:spPr>
        <p:txBody>
          <a:bodyPr wrap="square" rtlCol="0">
            <a:spAutoFit/>
          </a:bodyPr>
          <a:lstStyle/>
          <a:p>
            <a:r>
              <a:rPr lang="en-GB" sz="3200" dirty="0" smtClean="0"/>
              <a:t>FEEDBACK?</a:t>
            </a:r>
            <a:endParaRPr lang="en-US" sz="3200" dirty="0"/>
          </a:p>
        </p:txBody>
      </p:sp>
    </p:spTree>
    <p:extLst>
      <p:ext uri="{BB962C8B-B14F-4D97-AF65-F5344CB8AC3E}">
        <p14:creationId xmlns:p14="http://schemas.microsoft.com/office/powerpoint/2010/main" val="205685914"/>
      </p:ext>
    </p:extLst>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4338" name="Rectangle 3"/>
          <p:cNvSpPr>
            <a:spLocks noGrp="1" noChangeArrowheads="1"/>
          </p:cNvSpPr>
          <p:nvPr>
            <p:ph type="body" idx="1"/>
          </p:nvPr>
        </p:nvSpPr>
        <p:spPr>
          <a:xfrm>
            <a:off x="228600" y="1447800"/>
            <a:ext cx="8229600" cy="4525963"/>
          </a:xfrm>
        </p:spPr>
        <p:txBody>
          <a:bodyPr>
            <a:normAutofit lnSpcReduction="10000"/>
          </a:bodyPr>
          <a:lstStyle/>
          <a:p>
            <a:pPr algn="just" eaLnBrk="1" hangingPunct="1"/>
            <a:r>
              <a:rPr lang="en-GB" altLang="en-US" sz="2400" dirty="0" smtClean="0">
                <a:latin typeface="Trebuchet MS" pitchFamily="34" charset="0"/>
              </a:rPr>
              <a:t>Academic skills are learned by doing problems, </a:t>
            </a:r>
          </a:p>
          <a:p>
            <a:pPr marL="0" indent="0" algn="just" eaLnBrk="1" hangingPunct="1">
              <a:buNone/>
            </a:pPr>
            <a:r>
              <a:rPr lang="en-GB" altLang="en-US" sz="2400" dirty="0">
                <a:latin typeface="Trebuchet MS" pitchFamily="34" charset="0"/>
              </a:rPr>
              <a:t> </a:t>
            </a:r>
            <a:r>
              <a:rPr lang="en-GB" altLang="en-US" sz="2400" dirty="0" smtClean="0">
                <a:latin typeface="Trebuchet MS" pitchFamily="34" charset="0"/>
              </a:rPr>
              <a:t>  exercises and essays – repetition is the key.</a:t>
            </a:r>
          </a:p>
          <a:p>
            <a:pPr marL="0" indent="0" algn="just" eaLnBrk="1" hangingPunct="1">
              <a:buNone/>
            </a:pPr>
            <a:endParaRPr lang="en-GB" altLang="en-US" sz="2400" dirty="0" smtClean="0">
              <a:latin typeface="Trebuchet MS" pitchFamily="34" charset="0"/>
            </a:endParaRPr>
          </a:p>
          <a:p>
            <a:pPr algn="just" eaLnBrk="1" hangingPunct="1"/>
            <a:r>
              <a:rPr lang="en-GB" altLang="en-US" sz="2400" dirty="0" smtClean="0">
                <a:latin typeface="Trebuchet MS" pitchFamily="34" charset="0"/>
              </a:rPr>
              <a:t>Aim to build a clear understanding by </a:t>
            </a:r>
            <a:r>
              <a:rPr lang="en-GB" altLang="en-US" sz="2400" b="1" dirty="0" smtClean="0">
                <a:solidFill>
                  <a:srgbClr val="0070C0"/>
                </a:solidFill>
                <a:latin typeface="Trebuchet MS" pitchFamily="34" charset="0"/>
              </a:rPr>
              <a:t>connecting areas of knowledge.</a:t>
            </a:r>
          </a:p>
          <a:p>
            <a:pPr algn="just" eaLnBrk="1" hangingPunct="1"/>
            <a:endParaRPr lang="en-GB" altLang="en-US" sz="2400" b="1" dirty="0" smtClean="0">
              <a:solidFill>
                <a:srgbClr val="0070C0"/>
              </a:solidFill>
              <a:latin typeface="Trebuchet MS" pitchFamily="34" charset="0"/>
            </a:endParaRPr>
          </a:p>
          <a:p>
            <a:pPr algn="just" eaLnBrk="1" hangingPunct="1"/>
            <a:r>
              <a:rPr lang="en-GB" altLang="en-US" sz="2400" dirty="0" smtClean="0">
                <a:latin typeface="Trebuchet MS" pitchFamily="34" charset="0"/>
              </a:rPr>
              <a:t>Lecture sessions are the backbone of your Study Programme, </a:t>
            </a:r>
            <a:r>
              <a:rPr lang="en-GB" altLang="en-US" sz="2400" b="1" dirty="0" smtClean="0">
                <a:solidFill>
                  <a:srgbClr val="0070C0"/>
                </a:solidFill>
                <a:latin typeface="Trebuchet MS" pitchFamily="34" charset="0"/>
              </a:rPr>
              <a:t>but put flesh on the bone</a:t>
            </a:r>
            <a:r>
              <a:rPr lang="en-GB" altLang="en-US" sz="2400" dirty="0" smtClean="0">
                <a:latin typeface="Trebuchet MS" pitchFamily="34" charset="0"/>
              </a:rPr>
              <a:t>.</a:t>
            </a:r>
          </a:p>
          <a:p>
            <a:pPr eaLnBrk="1" hangingPunct="1"/>
            <a:endParaRPr lang="en-GB" altLang="en-US" sz="2400" dirty="0" smtClean="0">
              <a:latin typeface="Trebuchet MS" pitchFamily="34" charset="0"/>
            </a:endParaRPr>
          </a:p>
          <a:p>
            <a:pPr algn="ctr" eaLnBrk="1" hangingPunct="1">
              <a:buFontTx/>
              <a:buNone/>
            </a:pPr>
            <a:r>
              <a:rPr lang="en-GB" altLang="en-US" sz="2400" dirty="0" smtClean="0">
                <a:latin typeface="Trebuchet MS" pitchFamily="34" charset="0"/>
              </a:rPr>
              <a:t>	</a:t>
            </a:r>
            <a:r>
              <a:rPr lang="en-GB" altLang="en-US" sz="2000" b="1" i="1" dirty="0" smtClean="0">
                <a:solidFill>
                  <a:srgbClr val="0070C0"/>
                </a:solidFill>
                <a:latin typeface="Trebuchet MS" pitchFamily="34" charset="0"/>
              </a:rPr>
              <a:t>‘ Some succeed because they are destined to:</a:t>
            </a:r>
          </a:p>
          <a:p>
            <a:pPr algn="ctr" eaLnBrk="1" hangingPunct="1">
              <a:buFontTx/>
              <a:buNone/>
            </a:pPr>
            <a:r>
              <a:rPr lang="en-GB" altLang="en-US" sz="2000" b="1" i="1" dirty="0" smtClean="0">
                <a:solidFill>
                  <a:srgbClr val="0070C0"/>
                </a:solidFill>
                <a:latin typeface="Trebuchet MS" pitchFamily="34" charset="0"/>
              </a:rPr>
              <a:t>	 most succeed because they are determined to.’</a:t>
            </a:r>
          </a:p>
        </p:txBody>
      </p:sp>
      <p:pic>
        <p:nvPicPr>
          <p:cNvPr id="14339" name="Picture 4" descr="boystudy"/>
          <p:cNvPicPr>
            <a:picLocks noGrp="1" noChangeAspect="1" noChangeArrowheads="1"/>
          </p:cNvPicPr>
          <p:nvPr>
            <p:ph type="title"/>
          </p:nvPr>
        </p:nvPicPr>
        <p:blipFill>
          <a:blip r:embed="rId2" cstate="print">
            <a:extLst>
              <a:ext uri="{28A0092B-C50C-407E-A947-70E740481C1C}">
                <a14:useLocalDpi xmlns:a14="http://schemas.microsoft.com/office/drawing/2010/main" val="0"/>
              </a:ext>
            </a:extLst>
          </a:blip>
          <a:srcRect/>
          <a:stretch>
            <a:fillRect/>
          </a:stretch>
        </p:blipFill>
        <p:spPr>
          <a:xfrm>
            <a:off x="7162800" y="304800"/>
            <a:ext cx="1728788" cy="1436688"/>
          </a:xfrm>
          <a:noFill/>
        </p:spPr>
      </p:pic>
    </p:spTree>
    <p:extLst>
      <p:ext uri="{BB962C8B-B14F-4D97-AF65-F5344CB8AC3E}">
        <p14:creationId xmlns:p14="http://schemas.microsoft.com/office/powerpoint/2010/main" val="3090957714"/>
      </p:ext>
    </p:extLst>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026" name="Picture 2" descr="C:\Users\fad-an\Desktop\curve of forgetting.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48690" y="584775"/>
            <a:ext cx="7277100" cy="336202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411480" y="0"/>
            <a:ext cx="3440750" cy="584775"/>
          </a:xfrm>
          <a:prstGeom prst="rect">
            <a:avLst/>
          </a:prstGeom>
        </p:spPr>
        <p:txBody>
          <a:bodyPr wrap="none">
            <a:spAutoFit/>
          </a:bodyPr>
          <a:lstStyle/>
          <a:p>
            <a:r>
              <a:rPr lang="en-GB" sz="3200" b="1" dirty="0"/>
              <a:t>Curve of Forgetting</a:t>
            </a:r>
            <a:endParaRPr lang="en-GB" sz="3200" dirty="0"/>
          </a:p>
        </p:txBody>
      </p:sp>
      <p:sp>
        <p:nvSpPr>
          <p:cNvPr id="5" name="Rectangle 4"/>
          <p:cNvSpPr/>
          <p:nvPr/>
        </p:nvSpPr>
        <p:spPr>
          <a:xfrm>
            <a:off x="358140" y="4038600"/>
            <a:ext cx="8458200" cy="923330"/>
          </a:xfrm>
          <a:prstGeom prst="rect">
            <a:avLst/>
          </a:prstGeom>
        </p:spPr>
        <p:txBody>
          <a:bodyPr wrap="square">
            <a:spAutoFit/>
          </a:bodyPr>
          <a:lstStyle/>
          <a:p>
            <a:pPr marL="285750" indent="-285750" algn="just">
              <a:buFont typeface="Arial" panose="020B0604020202020204" pitchFamily="34" charset="0"/>
              <a:buChar char="•"/>
            </a:pPr>
            <a:r>
              <a:rPr lang="en-GB" b="1" dirty="0">
                <a:solidFill>
                  <a:srgbClr val="0070C0"/>
                </a:solidFill>
              </a:rPr>
              <a:t>By day 2</a:t>
            </a:r>
            <a:r>
              <a:rPr lang="en-GB" dirty="0"/>
              <a:t>, if you have done nothing with the information you learned in that lecture, didn't think about it again, read it again, etc. you will have lost </a:t>
            </a:r>
            <a:r>
              <a:rPr lang="en-GB" b="1" dirty="0">
                <a:solidFill>
                  <a:srgbClr val="0070C0"/>
                </a:solidFill>
              </a:rPr>
              <a:t>50%-80% </a:t>
            </a:r>
            <a:r>
              <a:rPr lang="en-GB" dirty="0"/>
              <a:t>of what you learned. </a:t>
            </a:r>
          </a:p>
        </p:txBody>
      </p:sp>
      <p:sp>
        <p:nvSpPr>
          <p:cNvPr id="6" name="Rectangle 5"/>
          <p:cNvSpPr/>
          <p:nvPr/>
        </p:nvSpPr>
        <p:spPr>
          <a:xfrm>
            <a:off x="411480" y="4872254"/>
            <a:ext cx="8351520" cy="646331"/>
          </a:xfrm>
          <a:prstGeom prst="rect">
            <a:avLst/>
          </a:prstGeom>
        </p:spPr>
        <p:txBody>
          <a:bodyPr wrap="square">
            <a:spAutoFit/>
          </a:bodyPr>
          <a:lstStyle/>
          <a:p>
            <a:pPr marL="285750" indent="-285750">
              <a:buFont typeface="Arial" panose="020B0604020202020204" pitchFamily="34" charset="0"/>
              <a:buChar char="•"/>
            </a:pPr>
            <a:r>
              <a:rPr lang="en-GB" b="1" dirty="0">
                <a:solidFill>
                  <a:srgbClr val="0070C0"/>
                </a:solidFill>
              </a:rPr>
              <a:t>By day 7</a:t>
            </a:r>
            <a:r>
              <a:rPr lang="en-GB" dirty="0"/>
              <a:t>, we remember even less, and by day 30, we retain about </a:t>
            </a:r>
            <a:r>
              <a:rPr lang="en-GB" b="1" dirty="0">
                <a:solidFill>
                  <a:srgbClr val="0070C0"/>
                </a:solidFill>
              </a:rPr>
              <a:t>2%-3% </a:t>
            </a:r>
            <a:r>
              <a:rPr lang="en-GB" dirty="0"/>
              <a:t>of the original hour! </a:t>
            </a:r>
          </a:p>
        </p:txBody>
      </p:sp>
      <p:sp>
        <p:nvSpPr>
          <p:cNvPr id="7" name="Rectangle 6"/>
          <p:cNvSpPr/>
          <p:nvPr/>
        </p:nvSpPr>
        <p:spPr>
          <a:xfrm>
            <a:off x="411480" y="5542214"/>
            <a:ext cx="8275320" cy="646331"/>
          </a:xfrm>
          <a:prstGeom prst="rect">
            <a:avLst/>
          </a:prstGeom>
        </p:spPr>
        <p:txBody>
          <a:bodyPr wrap="square">
            <a:spAutoFit/>
          </a:bodyPr>
          <a:lstStyle/>
          <a:p>
            <a:pPr marL="285750" indent="-285750" algn="just">
              <a:buFont typeface="Arial" panose="020B0604020202020204" pitchFamily="34" charset="0"/>
              <a:buChar char="•"/>
            </a:pPr>
            <a:r>
              <a:rPr lang="en-GB" b="1" dirty="0">
                <a:solidFill>
                  <a:srgbClr val="0070C0"/>
                </a:solidFill>
              </a:rPr>
              <a:t>Reprocessing the same chunk of information sends a big signal to your brain to hold onto that data.</a:t>
            </a:r>
          </a:p>
        </p:txBody>
      </p:sp>
      <p:pic>
        <p:nvPicPr>
          <p:cNvPr id="8" name="Picture 2" descr="https://encrypted-tbn2.gstatic.com/images?q=tbn:ANd9GcRupuZe3rM4Rs5-eNdFtWZuM4JcKQg1ByHOMQ9HuAGNxfcGbFgEEw">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638800" y="1967749"/>
            <a:ext cx="2133600" cy="151692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2514600" y="2819400"/>
            <a:ext cx="1143000" cy="461665"/>
          </a:xfrm>
          <a:prstGeom prst="rect">
            <a:avLst/>
          </a:prstGeom>
          <a:solidFill>
            <a:schemeClr val="bg1">
              <a:lumMod val="85000"/>
            </a:schemeClr>
          </a:solidFill>
          <a:ln w="9525">
            <a:solidFill>
              <a:schemeClr val="tx1"/>
            </a:solidFill>
          </a:ln>
        </p:spPr>
        <p:txBody>
          <a:bodyPr wrap="square" rtlCol="0">
            <a:spAutoFit/>
          </a:bodyPr>
          <a:lstStyle/>
          <a:p>
            <a:pPr algn="ctr"/>
            <a:r>
              <a:rPr lang="en-GB" sz="1200" b="1" dirty="0" smtClean="0"/>
              <a:t>Short term memory loss</a:t>
            </a:r>
            <a:endParaRPr lang="en-GB" sz="1200" b="1" dirty="0"/>
          </a:p>
        </p:txBody>
      </p:sp>
      <p:cxnSp>
        <p:nvCxnSpPr>
          <p:cNvPr id="11" name="Straight Arrow Connector 10"/>
          <p:cNvCxnSpPr/>
          <p:nvPr/>
        </p:nvCxnSpPr>
        <p:spPr>
          <a:xfrm flipV="1">
            <a:off x="3657600" y="2971800"/>
            <a:ext cx="533400" cy="15240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12" name="TextBox 11"/>
          <p:cNvSpPr txBox="1"/>
          <p:nvPr/>
        </p:nvSpPr>
        <p:spPr>
          <a:xfrm>
            <a:off x="5867400" y="152400"/>
            <a:ext cx="1600200" cy="461665"/>
          </a:xfrm>
          <a:prstGeom prst="rect">
            <a:avLst/>
          </a:prstGeom>
          <a:solidFill>
            <a:schemeClr val="bg1">
              <a:lumMod val="85000"/>
            </a:schemeClr>
          </a:solidFill>
          <a:ln w="9525">
            <a:solidFill>
              <a:schemeClr val="tx1"/>
            </a:solidFill>
          </a:ln>
        </p:spPr>
        <p:txBody>
          <a:bodyPr wrap="square" rtlCol="0">
            <a:spAutoFit/>
          </a:bodyPr>
          <a:lstStyle/>
          <a:p>
            <a:pPr algn="ctr"/>
            <a:r>
              <a:rPr lang="en-GB" sz="1200" b="1" dirty="0" smtClean="0"/>
              <a:t>Long term memory reinforced</a:t>
            </a:r>
            <a:endParaRPr lang="en-GB" sz="1200" b="1" dirty="0"/>
          </a:p>
        </p:txBody>
      </p:sp>
      <p:cxnSp>
        <p:nvCxnSpPr>
          <p:cNvPr id="14" name="Straight Arrow Connector 13"/>
          <p:cNvCxnSpPr>
            <a:stCxn id="12" idx="2"/>
          </p:cNvCxnSpPr>
          <p:nvPr/>
        </p:nvCxnSpPr>
        <p:spPr>
          <a:xfrm flipH="1">
            <a:off x="6172200" y="614065"/>
            <a:ext cx="495300" cy="681335"/>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2" name="TextBox 1"/>
          <p:cNvSpPr txBox="1"/>
          <p:nvPr/>
        </p:nvSpPr>
        <p:spPr>
          <a:xfrm>
            <a:off x="723900" y="6231931"/>
            <a:ext cx="6934200" cy="400110"/>
          </a:xfrm>
          <a:prstGeom prst="rect">
            <a:avLst/>
          </a:prstGeom>
          <a:noFill/>
        </p:spPr>
        <p:txBody>
          <a:bodyPr wrap="square" rtlCol="0">
            <a:spAutoFit/>
          </a:bodyPr>
          <a:lstStyle/>
          <a:p>
            <a:r>
              <a:rPr lang="en-GB" sz="2000" b="1" dirty="0" smtClean="0">
                <a:solidFill>
                  <a:srgbClr val="0070C0"/>
                </a:solidFill>
              </a:rPr>
              <a:t>Repetition is the key ! ……(formulae triggers)</a:t>
            </a:r>
            <a:endParaRPr lang="en-US" sz="2000" b="1" dirty="0">
              <a:solidFill>
                <a:srgbClr val="0070C0"/>
              </a:solidFill>
            </a:endParaRPr>
          </a:p>
        </p:txBody>
      </p:sp>
    </p:spTree>
    <p:extLst>
      <p:ext uri="{BB962C8B-B14F-4D97-AF65-F5344CB8AC3E}">
        <p14:creationId xmlns:p14="http://schemas.microsoft.com/office/powerpoint/2010/main" val="1080809461"/>
      </p:ext>
    </p:extLst>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Rectangle 3"/>
          <p:cNvSpPr/>
          <p:nvPr/>
        </p:nvSpPr>
        <p:spPr>
          <a:xfrm>
            <a:off x="457200" y="457200"/>
            <a:ext cx="8153400" cy="2308324"/>
          </a:xfrm>
          <a:prstGeom prst="rect">
            <a:avLst/>
          </a:prstGeom>
        </p:spPr>
        <p:txBody>
          <a:bodyPr wrap="square">
            <a:spAutoFit/>
          </a:bodyPr>
          <a:lstStyle/>
          <a:p>
            <a:pPr marL="342900" indent="-342900">
              <a:buFont typeface="Arial" panose="020B0604020202020204" pitchFamily="34" charset="0"/>
              <a:buChar char="•"/>
            </a:pPr>
            <a:r>
              <a:rPr lang="en-GB" sz="2000" dirty="0">
                <a:solidFill>
                  <a:srgbClr val="0070C0"/>
                </a:solidFill>
              </a:rPr>
              <a:t>W</a:t>
            </a:r>
            <a:r>
              <a:rPr lang="en-GB" sz="2000" dirty="0" smtClean="0">
                <a:solidFill>
                  <a:srgbClr val="0070C0"/>
                </a:solidFill>
              </a:rPr>
              <a:t>ithin </a:t>
            </a:r>
            <a:r>
              <a:rPr lang="en-GB" sz="2000" dirty="0">
                <a:solidFill>
                  <a:srgbClr val="0070C0"/>
                </a:solidFill>
              </a:rPr>
              <a:t>24 hours </a:t>
            </a:r>
            <a:r>
              <a:rPr lang="en-GB" sz="2000" dirty="0"/>
              <a:t>of getting the information - </a:t>
            </a:r>
            <a:r>
              <a:rPr lang="en-GB" sz="2000" dirty="0">
                <a:solidFill>
                  <a:srgbClr val="0070C0"/>
                </a:solidFill>
              </a:rPr>
              <a:t>spend 10 minutes reviewing and you will raise the curve almost to 100% again. </a:t>
            </a:r>
            <a:endParaRPr lang="en-GB" sz="2000" dirty="0" smtClean="0">
              <a:solidFill>
                <a:srgbClr val="0070C0"/>
              </a:solidFill>
            </a:endParaRPr>
          </a:p>
          <a:p>
            <a:pPr marL="342900" indent="-342900">
              <a:buFont typeface="Arial" panose="020B0604020202020204" pitchFamily="34" charset="0"/>
              <a:buChar char="•"/>
            </a:pPr>
            <a:r>
              <a:rPr lang="en-GB" sz="2000" dirty="0" smtClean="0">
                <a:solidFill>
                  <a:srgbClr val="0070C0"/>
                </a:solidFill>
              </a:rPr>
              <a:t>A </a:t>
            </a:r>
            <a:r>
              <a:rPr lang="en-GB" sz="2000" dirty="0">
                <a:solidFill>
                  <a:srgbClr val="0070C0"/>
                </a:solidFill>
              </a:rPr>
              <a:t>week later (day 7), it only takes 5 minutes </a:t>
            </a:r>
            <a:r>
              <a:rPr lang="en-GB" sz="2000" dirty="0"/>
              <a:t>to "reactivate" the same material, and again raise the curve. </a:t>
            </a:r>
            <a:endParaRPr lang="en-GB" sz="2000" dirty="0" smtClean="0"/>
          </a:p>
          <a:p>
            <a:pPr marL="342900" indent="-342900">
              <a:buFont typeface="Arial" panose="020B0604020202020204" pitchFamily="34" charset="0"/>
              <a:buChar char="•"/>
            </a:pPr>
            <a:r>
              <a:rPr lang="en-GB" sz="2000" dirty="0" smtClean="0">
                <a:solidFill>
                  <a:srgbClr val="0070C0"/>
                </a:solidFill>
              </a:rPr>
              <a:t>By </a:t>
            </a:r>
            <a:r>
              <a:rPr lang="en-GB" sz="2000" dirty="0">
                <a:solidFill>
                  <a:srgbClr val="0070C0"/>
                </a:solidFill>
              </a:rPr>
              <a:t>day 30, your brain will only need 2-4 minutes </a:t>
            </a:r>
            <a:r>
              <a:rPr lang="en-GB" sz="2000" dirty="0"/>
              <a:t>to </a:t>
            </a:r>
            <a:r>
              <a:rPr lang="en-GB" sz="2000" dirty="0" smtClean="0"/>
              <a:t>recall the information.</a:t>
            </a:r>
          </a:p>
          <a:p>
            <a:pPr marL="342900" indent="-342900">
              <a:buFont typeface="Arial" panose="020B0604020202020204" pitchFamily="34" charset="0"/>
              <a:buChar char="•"/>
            </a:pPr>
            <a:endParaRPr lang="en-GB" sz="2000" dirty="0" smtClean="0"/>
          </a:p>
          <a:p>
            <a:r>
              <a:rPr lang="en-GB" sz="2400" b="1" dirty="0" smtClean="0">
                <a:solidFill>
                  <a:srgbClr val="0070C0"/>
                </a:solidFill>
              </a:rPr>
              <a:t>            You will be amazed what a difference this will make.</a:t>
            </a:r>
            <a:endParaRPr lang="en-GB" sz="2400" b="1" dirty="0">
              <a:solidFill>
                <a:srgbClr val="0070C0"/>
              </a:solidFill>
            </a:endParaRPr>
          </a:p>
        </p:txBody>
      </p:sp>
      <p:sp>
        <p:nvSpPr>
          <p:cNvPr id="5" name="Rectangle 4"/>
          <p:cNvSpPr/>
          <p:nvPr/>
        </p:nvSpPr>
        <p:spPr>
          <a:xfrm>
            <a:off x="507050" y="2819400"/>
            <a:ext cx="8458200" cy="707886"/>
          </a:xfrm>
          <a:prstGeom prst="rect">
            <a:avLst/>
          </a:prstGeom>
        </p:spPr>
        <p:txBody>
          <a:bodyPr wrap="square">
            <a:spAutoFit/>
          </a:bodyPr>
          <a:lstStyle/>
          <a:p>
            <a:r>
              <a:rPr lang="en-GB" sz="2000" b="1" dirty="0">
                <a:solidFill>
                  <a:srgbClr val="0070C0"/>
                </a:solidFill>
              </a:rPr>
              <a:t>If you don't review, you will need to spend 40-50 minutes re-learning each hour of material later </a:t>
            </a:r>
          </a:p>
        </p:txBody>
      </p:sp>
      <p:sp>
        <p:nvSpPr>
          <p:cNvPr id="6" name="Rectangle 5"/>
          <p:cNvSpPr/>
          <p:nvPr/>
        </p:nvSpPr>
        <p:spPr>
          <a:xfrm>
            <a:off x="457200" y="3527286"/>
            <a:ext cx="8001000" cy="400110"/>
          </a:xfrm>
          <a:prstGeom prst="rect">
            <a:avLst/>
          </a:prstGeom>
        </p:spPr>
        <p:txBody>
          <a:bodyPr wrap="square">
            <a:spAutoFit/>
          </a:bodyPr>
          <a:lstStyle/>
          <a:p>
            <a:r>
              <a:rPr lang="en-GB" sz="2000" dirty="0"/>
              <a:t>Cramming rarely stores information in your long term memory </a:t>
            </a:r>
            <a:r>
              <a:rPr lang="en-GB" sz="2000" dirty="0" smtClean="0"/>
              <a:t>successfully.</a:t>
            </a:r>
            <a:endParaRPr lang="en-GB" sz="2000" dirty="0"/>
          </a:p>
        </p:txBody>
      </p:sp>
      <p:sp>
        <p:nvSpPr>
          <p:cNvPr id="7" name="Rectangle 6"/>
          <p:cNvSpPr/>
          <p:nvPr/>
        </p:nvSpPr>
        <p:spPr>
          <a:xfrm>
            <a:off x="609600" y="4191000"/>
            <a:ext cx="7924800" cy="1569660"/>
          </a:xfrm>
          <a:prstGeom prst="rect">
            <a:avLst/>
          </a:prstGeom>
        </p:spPr>
        <p:txBody>
          <a:bodyPr wrap="square">
            <a:spAutoFit/>
          </a:bodyPr>
          <a:lstStyle/>
          <a:p>
            <a:r>
              <a:rPr lang="en-GB" sz="3200" b="1" dirty="0" smtClean="0">
                <a:solidFill>
                  <a:srgbClr val="0070C0"/>
                </a:solidFill>
              </a:rPr>
              <a:t>The </a:t>
            </a:r>
            <a:r>
              <a:rPr lang="en-GB" sz="3200" b="1" dirty="0">
                <a:solidFill>
                  <a:srgbClr val="0070C0"/>
                </a:solidFill>
              </a:rPr>
              <a:t>biggest grade killer for </a:t>
            </a:r>
            <a:endParaRPr lang="en-GB" sz="3200" b="1" dirty="0" smtClean="0">
              <a:solidFill>
                <a:srgbClr val="0070C0"/>
              </a:solidFill>
            </a:endParaRPr>
          </a:p>
          <a:p>
            <a:r>
              <a:rPr lang="en-GB" sz="3200" b="1" dirty="0" smtClean="0">
                <a:solidFill>
                  <a:srgbClr val="0070C0"/>
                </a:solidFill>
              </a:rPr>
              <a:t>many </a:t>
            </a:r>
            <a:r>
              <a:rPr lang="en-GB" sz="3200" b="1" dirty="0">
                <a:solidFill>
                  <a:srgbClr val="0070C0"/>
                </a:solidFill>
              </a:rPr>
              <a:t>students </a:t>
            </a:r>
            <a:endParaRPr lang="en-GB" sz="3200" b="1" dirty="0" smtClean="0">
              <a:solidFill>
                <a:srgbClr val="0070C0"/>
              </a:solidFill>
            </a:endParaRPr>
          </a:p>
          <a:p>
            <a:r>
              <a:rPr lang="en-GB" sz="3200" b="1" dirty="0" smtClean="0">
                <a:solidFill>
                  <a:srgbClr val="0070C0"/>
                </a:solidFill>
              </a:rPr>
              <a:t>is passivity in </a:t>
            </a:r>
            <a:r>
              <a:rPr lang="en-GB" sz="3200" b="1" dirty="0">
                <a:solidFill>
                  <a:srgbClr val="0070C0"/>
                </a:solidFill>
              </a:rPr>
              <a:t>their learning.</a:t>
            </a:r>
          </a:p>
        </p:txBody>
      </p:sp>
      <p:pic>
        <p:nvPicPr>
          <p:cNvPr id="3074" name="Picture 2" descr="http://www.stanford.edu/dept/CTL/cgi-bin/academicskillscoaching/wp-content/uploads/2012/10/work-relax-300x289.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67400" y="4191000"/>
            <a:ext cx="2267461" cy="2184322"/>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0357395"/>
      </p:ext>
    </p:extLst>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457200" y="609600"/>
            <a:ext cx="8229600" cy="747238"/>
          </a:xfrm>
        </p:spPr>
        <p:txBody>
          <a:bodyPr>
            <a:normAutofit/>
          </a:bodyPr>
          <a:lstStyle/>
          <a:p>
            <a:pPr eaLnBrk="1" hangingPunct="1"/>
            <a:r>
              <a:rPr lang="en-GB" altLang="en-US" sz="4000" dirty="0" smtClean="0">
                <a:solidFill>
                  <a:srgbClr val="0070C0"/>
                </a:solidFill>
                <a:latin typeface="Times New Roman" panose="02020603050405020304" pitchFamily="18" charset="0"/>
                <a:cs typeface="Times New Roman" panose="02020603050405020304" pitchFamily="18" charset="0"/>
              </a:rPr>
              <a:t>Assignments + Exams</a:t>
            </a:r>
          </a:p>
        </p:txBody>
      </p:sp>
      <p:sp>
        <p:nvSpPr>
          <p:cNvPr id="24579" name="Rectangle 3"/>
          <p:cNvSpPr>
            <a:spLocks noGrp="1" noChangeArrowheads="1"/>
          </p:cNvSpPr>
          <p:nvPr>
            <p:ph type="body" idx="1"/>
          </p:nvPr>
        </p:nvSpPr>
        <p:spPr>
          <a:xfrm>
            <a:off x="457200" y="1600200"/>
            <a:ext cx="8229600" cy="5068888"/>
          </a:xfrm>
        </p:spPr>
        <p:txBody>
          <a:bodyPr>
            <a:normAutofit fontScale="92500" lnSpcReduction="20000"/>
          </a:bodyPr>
          <a:lstStyle/>
          <a:p>
            <a:pPr eaLnBrk="1" hangingPunct="1">
              <a:buFontTx/>
              <a:buNone/>
            </a:pPr>
            <a:r>
              <a:rPr lang="en-GB" altLang="en-US" sz="2400" dirty="0" smtClean="0">
                <a:latin typeface="Trebuchet MS" pitchFamily="34" charset="0"/>
              </a:rPr>
              <a:t>The secrets to success:</a:t>
            </a:r>
          </a:p>
          <a:p>
            <a:pPr eaLnBrk="1" hangingPunct="1">
              <a:buFontTx/>
              <a:buNone/>
            </a:pPr>
            <a:endParaRPr lang="en-GB" altLang="en-US" sz="2400" dirty="0" smtClean="0">
              <a:latin typeface="Trebuchet MS" pitchFamily="34" charset="0"/>
            </a:endParaRPr>
          </a:p>
          <a:p>
            <a:pPr eaLnBrk="1" hangingPunct="1"/>
            <a:r>
              <a:rPr lang="en-GB" altLang="en-US" sz="2400" dirty="0" smtClean="0">
                <a:latin typeface="Trebuchet MS" pitchFamily="34" charset="0"/>
              </a:rPr>
              <a:t>Have genuine faith in your preparation.</a:t>
            </a:r>
          </a:p>
          <a:p>
            <a:pPr eaLnBrk="1" hangingPunct="1"/>
            <a:r>
              <a:rPr lang="en-GB" altLang="en-US" sz="2400" dirty="0" smtClean="0">
                <a:latin typeface="Trebuchet MS" pitchFamily="34" charset="0"/>
              </a:rPr>
              <a:t>Don’t leave anything to chance.</a:t>
            </a:r>
          </a:p>
          <a:p>
            <a:pPr eaLnBrk="1" hangingPunct="1"/>
            <a:r>
              <a:rPr lang="en-GB" altLang="en-US" sz="2400" dirty="0" smtClean="0">
                <a:latin typeface="Trebuchet MS" pitchFamily="34" charset="0"/>
              </a:rPr>
              <a:t>Know exactly what is required for each assessment.</a:t>
            </a:r>
          </a:p>
          <a:p>
            <a:pPr eaLnBrk="1" hangingPunct="1"/>
            <a:r>
              <a:rPr lang="en-GB" altLang="en-US" sz="2400" dirty="0" smtClean="0">
                <a:latin typeface="Trebuchet MS" pitchFamily="34" charset="0"/>
              </a:rPr>
              <a:t>Understand each subject as fully as possible.</a:t>
            </a:r>
          </a:p>
          <a:p>
            <a:pPr eaLnBrk="1" hangingPunct="1"/>
            <a:r>
              <a:rPr lang="en-GB" altLang="en-US" sz="2400" dirty="0" smtClean="0">
                <a:latin typeface="Trebuchet MS" pitchFamily="34" charset="0"/>
              </a:rPr>
              <a:t>Quiz your Lecturers, and each other.</a:t>
            </a:r>
          </a:p>
          <a:p>
            <a:pPr eaLnBrk="1" hangingPunct="1"/>
            <a:r>
              <a:rPr lang="en-GB" altLang="en-US" sz="2400" dirty="0" smtClean="0">
                <a:latin typeface="Trebuchet MS" pitchFamily="34" charset="0"/>
              </a:rPr>
              <a:t>Know the format of the task that will be presented.</a:t>
            </a:r>
          </a:p>
          <a:p>
            <a:pPr eaLnBrk="1" hangingPunct="1"/>
            <a:endParaRPr lang="en-GB" altLang="en-US" sz="2400" dirty="0" smtClean="0">
              <a:latin typeface="Trebuchet MS" pitchFamily="34" charset="0"/>
            </a:endParaRPr>
          </a:p>
          <a:p>
            <a:pPr eaLnBrk="1" hangingPunct="1">
              <a:buFontTx/>
              <a:buNone/>
            </a:pPr>
            <a:r>
              <a:rPr lang="en-GB" altLang="en-US" sz="2400" dirty="0" smtClean="0">
                <a:latin typeface="Trebuchet MS" pitchFamily="34" charset="0"/>
              </a:rPr>
              <a:t>		Multiple choice</a:t>
            </a:r>
          </a:p>
          <a:p>
            <a:pPr eaLnBrk="1" hangingPunct="1">
              <a:buFontTx/>
              <a:buNone/>
            </a:pPr>
            <a:r>
              <a:rPr lang="en-GB" altLang="en-US" sz="2400" dirty="0" smtClean="0">
                <a:latin typeface="Trebuchet MS" pitchFamily="34" charset="0"/>
              </a:rPr>
              <a:t>		Short answer</a:t>
            </a:r>
          </a:p>
          <a:p>
            <a:pPr eaLnBrk="1" hangingPunct="1">
              <a:buFontTx/>
              <a:buNone/>
            </a:pPr>
            <a:r>
              <a:rPr lang="en-GB" altLang="en-US" sz="2400" dirty="0" smtClean="0">
                <a:latin typeface="Trebuchet MS" pitchFamily="34" charset="0"/>
              </a:rPr>
              <a:t>		Essays</a:t>
            </a:r>
          </a:p>
          <a:p>
            <a:pPr eaLnBrk="1" hangingPunct="1">
              <a:buFontTx/>
              <a:buNone/>
            </a:pPr>
            <a:r>
              <a:rPr lang="en-GB" altLang="en-US" sz="2400" dirty="0">
                <a:latin typeface="Trebuchet MS" pitchFamily="34" charset="0"/>
              </a:rPr>
              <a:t>	</a:t>
            </a:r>
            <a:r>
              <a:rPr lang="en-GB" altLang="en-US" sz="2400" dirty="0" smtClean="0">
                <a:latin typeface="Trebuchet MS" pitchFamily="34" charset="0"/>
              </a:rPr>
              <a:t>	Report</a:t>
            </a:r>
          </a:p>
          <a:p>
            <a:pPr eaLnBrk="1" hangingPunct="1">
              <a:buFontTx/>
              <a:buNone/>
            </a:pPr>
            <a:r>
              <a:rPr lang="en-GB" altLang="en-US" sz="2400" dirty="0" smtClean="0">
                <a:latin typeface="Trebuchet MS" pitchFamily="34" charset="0"/>
              </a:rPr>
              <a:t>		Software</a:t>
            </a:r>
          </a:p>
          <a:p>
            <a:pPr eaLnBrk="1" hangingPunct="1">
              <a:buFontTx/>
              <a:buNone/>
            </a:pPr>
            <a:r>
              <a:rPr lang="en-GB" altLang="en-US" sz="2400" dirty="0" smtClean="0">
                <a:latin typeface="Trebuchet MS" pitchFamily="34" charset="0"/>
              </a:rPr>
              <a:t>		Practical Testing</a:t>
            </a:r>
          </a:p>
        </p:txBody>
      </p:sp>
      <p:pic>
        <p:nvPicPr>
          <p:cNvPr id="24580" name="Picture 4" descr="boystudy"/>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15200" y="213838"/>
            <a:ext cx="1582738" cy="1312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5943600" y="5334000"/>
            <a:ext cx="2514600" cy="830997"/>
          </a:xfrm>
          <a:prstGeom prst="rect">
            <a:avLst/>
          </a:prstGeom>
          <a:noFill/>
        </p:spPr>
        <p:txBody>
          <a:bodyPr wrap="square" rtlCol="0">
            <a:spAutoFit/>
          </a:bodyPr>
          <a:lstStyle/>
          <a:p>
            <a:pPr algn="ctr"/>
            <a:r>
              <a:rPr lang="en-GB" sz="2400" b="1" dirty="0" smtClean="0">
                <a:solidFill>
                  <a:srgbClr val="0070C0"/>
                </a:solidFill>
              </a:rPr>
              <a:t>ANY QUESTIONS ??</a:t>
            </a:r>
            <a:endParaRPr lang="en-GB" sz="2400" b="1" dirty="0">
              <a:solidFill>
                <a:srgbClr val="0070C0"/>
              </a:solidFill>
            </a:endParaRPr>
          </a:p>
        </p:txBody>
      </p:sp>
      <p:cxnSp>
        <p:nvCxnSpPr>
          <p:cNvPr id="7" name="Straight Arrow Connector 6"/>
          <p:cNvCxnSpPr/>
          <p:nvPr/>
        </p:nvCxnSpPr>
        <p:spPr>
          <a:xfrm>
            <a:off x="2057400" y="4343400"/>
            <a:ext cx="0" cy="22860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88359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E:\Taking Notes_Page_0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115" y="-14835"/>
            <a:ext cx="9144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63070" y="4619204"/>
            <a:ext cx="2323730" cy="12953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3791805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FF0000"/>
                </a:solidFill>
              </a:rPr>
              <a:t>Can you read this?</a:t>
            </a:r>
            <a:endParaRPr lang="en-US" b="1" dirty="0">
              <a:solidFill>
                <a:srgbClr val="FF0000"/>
              </a:solidFill>
            </a:endParaRPr>
          </a:p>
        </p:txBody>
      </p:sp>
      <p:sp>
        <p:nvSpPr>
          <p:cNvPr id="3" name="Content Placeholder 2"/>
          <p:cNvSpPr>
            <a:spLocks noGrp="1"/>
          </p:cNvSpPr>
          <p:nvPr>
            <p:ph idx="1"/>
          </p:nvPr>
        </p:nvSpPr>
        <p:spPr/>
        <p:txBody>
          <a:bodyPr/>
          <a:lstStyle/>
          <a:p>
            <a:pPr marL="0" indent="0" algn="ctr">
              <a:buNone/>
            </a:pPr>
            <a:r>
              <a:rPr lang="en-US" dirty="0" smtClean="0"/>
              <a:t>And determine what it means?</a:t>
            </a:r>
          </a:p>
          <a:p>
            <a:pPr marL="0" indent="0" algn="ctr">
              <a:buNone/>
            </a:pPr>
            <a:endParaRPr lang="en-US" dirty="0"/>
          </a:p>
        </p:txBody>
      </p:sp>
    </p:spTree>
    <p:extLst>
      <p:ext uri="{BB962C8B-B14F-4D97-AF65-F5344CB8AC3E}">
        <p14:creationId xmlns:p14="http://schemas.microsoft.com/office/powerpoint/2010/main" val="332458336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FF0000"/>
                </a:solidFill>
              </a:rPr>
              <a:t>Can you read this?</a:t>
            </a:r>
            <a:endParaRPr lang="en-US" b="1" dirty="0">
              <a:solidFill>
                <a:srgbClr val="FF0000"/>
              </a:solidFill>
            </a:endParaRPr>
          </a:p>
        </p:txBody>
      </p:sp>
      <p:sp>
        <p:nvSpPr>
          <p:cNvPr id="3" name="Content Placeholder 2"/>
          <p:cNvSpPr>
            <a:spLocks noGrp="1"/>
          </p:cNvSpPr>
          <p:nvPr>
            <p:ph idx="1"/>
          </p:nvPr>
        </p:nvSpPr>
        <p:spPr/>
        <p:txBody>
          <a:bodyPr>
            <a:normAutofit/>
          </a:bodyPr>
          <a:lstStyle/>
          <a:p>
            <a:pPr marL="0" indent="0">
              <a:buNone/>
            </a:pPr>
            <a:r>
              <a:rPr lang="en-US" sz="4800" dirty="0" err="1" smtClean="0"/>
              <a:t>Cndrl</a:t>
            </a:r>
            <a:r>
              <a:rPr lang="en-US" sz="4800" dirty="0" smtClean="0"/>
              <a:t> </a:t>
            </a:r>
            <a:r>
              <a:rPr lang="en-US" sz="4800" dirty="0" err="1" smtClean="0"/>
              <a:t>nd</a:t>
            </a:r>
            <a:r>
              <a:rPr lang="en-US" sz="4800" dirty="0" smtClean="0"/>
              <a:t> </a:t>
            </a:r>
            <a:r>
              <a:rPr lang="en-US" sz="4800" dirty="0" err="1" smtClean="0"/>
              <a:t>th</a:t>
            </a:r>
            <a:r>
              <a:rPr lang="en-US" sz="4800" dirty="0" smtClean="0"/>
              <a:t> </a:t>
            </a:r>
            <a:r>
              <a:rPr lang="en-US" sz="4800" dirty="0" err="1" smtClean="0"/>
              <a:t>prnc</a:t>
            </a:r>
            <a:r>
              <a:rPr lang="en-US" sz="4800" dirty="0" smtClean="0"/>
              <a:t> </a:t>
            </a:r>
            <a:r>
              <a:rPr lang="en-US" sz="4800" dirty="0" err="1" smtClean="0"/>
              <a:t>dncd</a:t>
            </a:r>
            <a:r>
              <a:rPr lang="en-US" sz="4800" dirty="0" smtClean="0"/>
              <a:t> </a:t>
            </a:r>
            <a:r>
              <a:rPr lang="en-US" sz="4800" dirty="0" err="1" smtClean="0"/>
              <a:t>mst</a:t>
            </a:r>
            <a:r>
              <a:rPr lang="en-US" sz="4800" dirty="0" smtClean="0"/>
              <a:t> f </a:t>
            </a:r>
            <a:r>
              <a:rPr lang="en-US" sz="4800" dirty="0" err="1" smtClean="0"/>
              <a:t>th</a:t>
            </a:r>
            <a:r>
              <a:rPr lang="en-US" sz="4800" dirty="0" smtClean="0"/>
              <a:t> </a:t>
            </a:r>
            <a:r>
              <a:rPr lang="en-US" sz="4800" dirty="0" err="1" smtClean="0"/>
              <a:t>nght</a:t>
            </a:r>
            <a:r>
              <a:rPr lang="en-US" sz="4800" dirty="0" smtClean="0"/>
              <a:t>.  </a:t>
            </a:r>
            <a:r>
              <a:rPr lang="en-US" sz="4800" dirty="0" err="1" smtClean="0"/>
              <a:t>Whn</a:t>
            </a:r>
            <a:r>
              <a:rPr lang="en-US" sz="4800" dirty="0" smtClean="0"/>
              <a:t> </a:t>
            </a:r>
            <a:r>
              <a:rPr lang="en-US" sz="4800" dirty="0" err="1" smtClean="0"/>
              <a:t>th</a:t>
            </a:r>
            <a:r>
              <a:rPr lang="en-US" sz="4800" dirty="0" smtClean="0"/>
              <a:t> </a:t>
            </a:r>
            <a:r>
              <a:rPr lang="en-US" sz="4800" dirty="0" err="1" smtClean="0"/>
              <a:t>clck</a:t>
            </a:r>
            <a:r>
              <a:rPr lang="en-US" sz="4800" dirty="0" smtClean="0"/>
              <a:t> </a:t>
            </a:r>
            <a:r>
              <a:rPr lang="en-US" sz="4800" dirty="0" err="1" smtClean="0"/>
              <a:t>strck</a:t>
            </a:r>
            <a:r>
              <a:rPr lang="en-US" sz="4800" dirty="0" smtClean="0"/>
              <a:t> </a:t>
            </a:r>
            <a:r>
              <a:rPr lang="en-US" sz="4800" dirty="0" err="1" smtClean="0"/>
              <a:t>mdnght</a:t>
            </a:r>
            <a:r>
              <a:rPr lang="en-US" sz="4800" dirty="0" smtClean="0"/>
              <a:t>, </a:t>
            </a:r>
            <a:r>
              <a:rPr lang="en-US" sz="4800" dirty="0" err="1" smtClean="0"/>
              <a:t>sh</a:t>
            </a:r>
            <a:r>
              <a:rPr lang="en-US" sz="4800" dirty="0" smtClean="0"/>
              <a:t> </a:t>
            </a:r>
            <a:r>
              <a:rPr lang="en-US" sz="4800" dirty="0" err="1" smtClean="0"/>
              <a:t>rn</a:t>
            </a:r>
            <a:r>
              <a:rPr lang="en-US" sz="4800" dirty="0" smtClean="0"/>
              <a:t> t </a:t>
            </a:r>
            <a:r>
              <a:rPr lang="en-US" sz="4800" dirty="0" err="1" smtClean="0"/>
              <a:t>th</a:t>
            </a:r>
            <a:r>
              <a:rPr lang="en-US" sz="4800" dirty="0" smtClean="0"/>
              <a:t> dr.  </a:t>
            </a:r>
            <a:r>
              <a:rPr lang="en-US" sz="4800" dirty="0" err="1" smtClean="0"/>
              <a:t>Sh</a:t>
            </a:r>
            <a:r>
              <a:rPr lang="en-US" sz="4800" dirty="0" smtClean="0"/>
              <a:t> </a:t>
            </a:r>
            <a:r>
              <a:rPr lang="en-US" sz="4800" dirty="0" err="1" smtClean="0"/>
              <a:t>lft</a:t>
            </a:r>
            <a:r>
              <a:rPr lang="en-US" sz="4800" dirty="0" smtClean="0"/>
              <a:t> </a:t>
            </a:r>
            <a:r>
              <a:rPr lang="en-US" sz="4800" dirty="0" err="1" smtClean="0"/>
              <a:t>hr</a:t>
            </a:r>
            <a:r>
              <a:rPr lang="en-US" sz="4800" dirty="0" smtClean="0"/>
              <a:t> </a:t>
            </a:r>
            <a:r>
              <a:rPr lang="en-US" sz="4800" dirty="0" err="1" smtClean="0"/>
              <a:t>glss</a:t>
            </a:r>
            <a:r>
              <a:rPr lang="en-US" sz="4800" dirty="0" smtClean="0"/>
              <a:t> </a:t>
            </a:r>
            <a:r>
              <a:rPr lang="en-US" sz="4800" dirty="0" err="1" smtClean="0"/>
              <a:t>slppr</a:t>
            </a:r>
            <a:r>
              <a:rPr lang="en-US" sz="4800" dirty="0" smtClean="0"/>
              <a:t> n </a:t>
            </a:r>
            <a:r>
              <a:rPr lang="en-US" sz="4800" dirty="0" err="1" smtClean="0"/>
              <a:t>th</a:t>
            </a:r>
            <a:r>
              <a:rPr lang="en-US" sz="4800" dirty="0" smtClean="0"/>
              <a:t> plc </a:t>
            </a:r>
            <a:r>
              <a:rPr lang="en-US" sz="4800" dirty="0" err="1" smtClean="0"/>
              <a:t>stps</a:t>
            </a:r>
            <a:r>
              <a:rPr lang="en-US" sz="4800" dirty="0" smtClean="0"/>
              <a:t>. </a:t>
            </a:r>
            <a:endParaRPr lang="en-US" sz="4800" dirty="0"/>
          </a:p>
        </p:txBody>
      </p:sp>
      <p:sp>
        <p:nvSpPr>
          <p:cNvPr id="5" name="TextBox 4"/>
          <p:cNvSpPr txBox="1"/>
          <p:nvPr/>
        </p:nvSpPr>
        <p:spPr>
          <a:xfrm>
            <a:off x="5955707" y="5717286"/>
            <a:ext cx="3200400" cy="646331"/>
          </a:xfrm>
          <a:prstGeom prst="rect">
            <a:avLst/>
          </a:prstGeom>
          <a:noFill/>
        </p:spPr>
        <p:txBody>
          <a:bodyPr wrap="square" rtlCol="0">
            <a:spAutoFit/>
          </a:bodyPr>
          <a:lstStyle/>
          <a:p>
            <a:r>
              <a:rPr lang="en-GB" sz="3600" dirty="0" smtClean="0"/>
              <a:t>10 seconds</a:t>
            </a:r>
            <a:endParaRPr lang="en-GB" sz="3600" dirty="0"/>
          </a:p>
        </p:txBody>
      </p:sp>
    </p:spTree>
    <p:extLst>
      <p:ext uri="{BB962C8B-B14F-4D97-AF65-F5344CB8AC3E}">
        <p14:creationId xmlns:p14="http://schemas.microsoft.com/office/powerpoint/2010/main" val="69197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xit" presetSubtype="0" fill="hold" grpId="0" nodeType="afterEffect">
                                  <p:stCondLst>
                                    <p:cond delay="0"/>
                                  </p:stCondLst>
                                  <p:childTnLst>
                                    <p:set>
                                      <p:cBhvr>
                                        <p:cTn id="6" dur="1" fill="hold">
                                          <p:stCondLst>
                                            <p:cond delay="9999"/>
                                          </p:stCondLst>
                                        </p:cTn>
                                        <p:tgtEl>
                                          <p:spTgt spid="3">
                                            <p:txEl>
                                              <p:pRg st="0" end="0"/>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FF0000"/>
                </a:solidFill>
              </a:rPr>
              <a:t>Can you read this?</a:t>
            </a:r>
            <a:endParaRPr lang="en-US" b="1" dirty="0">
              <a:solidFill>
                <a:srgbClr val="FF0000"/>
              </a:solidFill>
            </a:endParaRPr>
          </a:p>
        </p:txBody>
      </p:sp>
      <p:sp>
        <p:nvSpPr>
          <p:cNvPr id="3" name="Content Placeholder 2"/>
          <p:cNvSpPr>
            <a:spLocks noGrp="1"/>
          </p:cNvSpPr>
          <p:nvPr>
            <p:ph idx="1"/>
          </p:nvPr>
        </p:nvSpPr>
        <p:spPr/>
        <p:txBody>
          <a:bodyPr>
            <a:normAutofit/>
          </a:bodyPr>
          <a:lstStyle/>
          <a:p>
            <a:pPr marL="0" indent="0" algn="ctr">
              <a:buNone/>
            </a:pPr>
            <a:endParaRPr lang="en-US" sz="4000" dirty="0" smtClean="0"/>
          </a:p>
          <a:p>
            <a:pPr marL="0" indent="0" algn="ctr">
              <a:buNone/>
            </a:pPr>
            <a:r>
              <a:rPr lang="en-US" sz="4000" dirty="0" smtClean="0"/>
              <a:t>Hint: This is a </a:t>
            </a:r>
            <a:r>
              <a:rPr lang="en-US" sz="4000" i="1" dirty="0" smtClean="0"/>
              <a:t>fairy tale</a:t>
            </a:r>
            <a:r>
              <a:rPr lang="en-US" sz="4000" dirty="0" smtClean="0"/>
              <a:t>.  Think about what </a:t>
            </a:r>
            <a:r>
              <a:rPr lang="en-US" sz="4000" i="1" dirty="0" smtClean="0"/>
              <a:t>people</a:t>
            </a:r>
            <a:r>
              <a:rPr lang="en-US" sz="4000" dirty="0" smtClean="0"/>
              <a:t>, </a:t>
            </a:r>
            <a:r>
              <a:rPr lang="en-US" sz="4000" i="1" dirty="0" smtClean="0"/>
              <a:t>places</a:t>
            </a:r>
            <a:r>
              <a:rPr lang="en-US" sz="4000" dirty="0" smtClean="0"/>
              <a:t>, and </a:t>
            </a:r>
            <a:r>
              <a:rPr lang="en-US" sz="4000" i="1" dirty="0" smtClean="0"/>
              <a:t>events </a:t>
            </a:r>
            <a:r>
              <a:rPr lang="en-US" sz="4000" dirty="0" smtClean="0"/>
              <a:t>you would find in a fairy tale.</a:t>
            </a:r>
            <a:endParaRPr lang="en-US" sz="4000" dirty="0"/>
          </a:p>
        </p:txBody>
      </p:sp>
    </p:spTree>
    <p:extLst>
      <p:ext uri="{BB962C8B-B14F-4D97-AF65-F5344CB8AC3E}">
        <p14:creationId xmlns:p14="http://schemas.microsoft.com/office/powerpoint/2010/main" val="192582138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545" y="304800"/>
            <a:ext cx="8229600" cy="1143000"/>
          </a:xfrm>
        </p:spPr>
        <p:txBody>
          <a:bodyPr/>
          <a:lstStyle/>
          <a:p>
            <a:r>
              <a:rPr lang="en-US" b="1" dirty="0" smtClean="0">
                <a:solidFill>
                  <a:srgbClr val="FF0000"/>
                </a:solidFill>
              </a:rPr>
              <a:t>Answer</a:t>
            </a:r>
            <a:endParaRPr lang="en-US" b="1" dirty="0">
              <a:solidFill>
                <a:srgbClr val="FF0000"/>
              </a:solidFill>
            </a:endParaRPr>
          </a:p>
        </p:txBody>
      </p:sp>
      <p:sp>
        <p:nvSpPr>
          <p:cNvPr id="3" name="Content Placeholder 2"/>
          <p:cNvSpPr>
            <a:spLocks noGrp="1"/>
          </p:cNvSpPr>
          <p:nvPr>
            <p:ph idx="1"/>
          </p:nvPr>
        </p:nvSpPr>
        <p:spPr>
          <a:xfrm>
            <a:off x="477430" y="3703637"/>
            <a:ext cx="8229600" cy="2392363"/>
          </a:xfrm>
        </p:spPr>
        <p:txBody>
          <a:bodyPr/>
          <a:lstStyle/>
          <a:p>
            <a:pPr marL="0" indent="0" algn="just">
              <a:buNone/>
            </a:pPr>
            <a:r>
              <a:rPr lang="en-US" dirty="0" smtClean="0"/>
              <a:t>Cinderella and the prince danced most of the night.  When the clock struck midnight, she ran to the door.  She left her glass slipper on the palace steps. </a:t>
            </a:r>
          </a:p>
          <a:p>
            <a:pPr marL="0" indent="0" algn="just">
              <a:buNone/>
            </a:pPr>
            <a:endParaRPr lang="en-US" dirty="0" smtClean="0"/>
          </a:p>
        </p:txBody>
      </p:sp>
      <p:sp>
        <p:nvSpPr>
          <p:cNvPr id="4" name="Rectangle 3"/>
          <p:cNvSpPr/>
          <p:nvPr/>
        </p:nvSpPr>
        <p:spPr>
          <a:xfrm>
            <a:off x="2377961" y="6096000"/>
            <a:ext cx="4601131" cy="584775"/>
          </a:xfrm>
          <a:prstGeom prst="rect">
            <a:avLst/>
          </a:prstGeom>
        </p:spPr>
        <p:txBody>
          <a:bodyPr wrap="none">
            <a:spAutoFit/>
          </a:bodyPr>
          <a:lstStyle/>
          <a:p>
            <a:pPr algn="ctr"/>
            <a:r>
              <a:rPr lang="en-US" sz="3200" b="1" dirty="0">
                <a:solidFill>
                  <a:srgbClr val="0070C0"/>
                </a:solidFill>
              </a:rPr>
              <a:t>What does this show us</a:t>
            </a:r>
            <a:r>
              <a:rPr lang="en-US" sz="3200" b="1" dirty="0" smtClean="0">
                <a:solidFill>
                  <a:srgbClr val="0070C0"/>
                </a:solidFill>
              </a:rPr>
              <a:t>??</a:t>
            </a:r>
            <a:endParaRPr lang="en-US" sz="3200" b="1" dirty="0">
              <a:solidFill>
                <a:srgbClr val="0070C0"/>
              </a:solidFill>
            </a:endParaRPr>
          </a:p>
        </p:txBody>
      </p:sp>
      <p:sp>
        <p:nvSpPr>
          <p:cNvPr id="5" name="Rectangle 4"/>
          <p:cNvSpPr/>
          <p:nvPr/>
        </p:nvSpPr>
        <p:spPr>
          <a:xfrm>
            <a:off x="457200" y="1676400"/>
            <a:ext cx="7848600" cy="1569660"/>
          </a:xfrm>
          <a:prstGeom prst="rect">
            <a:avLst/>
          </a:prstGeom>
        </p:spPr>
        <p:txBody>
          <a:bodyPr wrap="square">
            <a:spAutoFit/>
          </a:bodyPr>
          <a:lstStyle/>
          <a:p>
            <a:pPr algn="just"/>
            <a:r>
              <a:rPr lang="en-US" sz="3200" b="1" dirty="0" err="1" smtClean="0">
                <a:solidFill>
                  <a:srgbClr val="0070C0"/>
                </a:solidFill>
              </a:rPr>
              <a:t>Cndrl</a:t>
            </a:r>
            <a:r>
              <a:rPr lang="en-US" sz="3200" b="1" dirty="0" smtClean="0">
                <a:solidFill>
                  <a:srgbClr val="0070C0"/>
                </a:solidFill>
              </a:rPr>
              <a:t> </a:t>
            </a:r>
            <a:r>
              <a:rPr lang="en-US" sz="3200" b="1" dirty="0" err="1">
                <a:solidFill>
                  <a:srgbClr val="0070C0"/>
                </a:solidFill>
              </a:rPr>
              <a:t>nd</a:t>
            </a:r>
            <a:r>
              <a:rPr lang="en-US" sz="3200" b="1" dirty="0">
                <a:solidFill>
                  <a:srgbClr val="0070C0"/>
                </a:solidFill>
              </a:rPr>
              <a:t> </a:t>
            </a:r>
            <a:r>
              <a:rPr lang="en-US" sz="3200" b="1" dirty="0" err="1">
                <a:solidFill>
                  <a:srgbClr val="0070C0"/>
                </a:solidFill>
              </a:rPr>
              <a:t>th</a:t>
            </a:r>
            <a:r>
              <a:rPr lang="en-US" sz="3200" b="1" dirty="0">
                <a:solidFill>
                  <a:srgbClr val="0070C0"/>
                </a:solidFill>
              </a:rPr>
              <a:t> </a:t>
            </a:r>
            <a:r>
              <a:rPr lang="en-US" sz="3200" b="1" dirty="0" err="1">
                <a:solidFill>
                  <a:srgbClr val="0070C0"/>
                </a:solidFill>
              </a:rPr>
              <a:t>prnc</a:t>
            </a:r>
            <a:r>
              <a:rPr lang="en-US" sz="3200" b="1" dirty="0">
                <a:solidFill>
                  <a:srgbClr val="0070C0"/>
                </a:solidFill>
              </a:rPr>
              <a:t> </a:t>
            </a:r>
            <a:r>
              <a:rPr lang="en-US" sz="3200" b="1" dirty="0" err="1">
                <a:solidFill>
                  <a:srgbClr val="0070C0"/>
                </a:solidFill>
              </a:rPr>
              <a:t>dncd</a:t>
            </a:r>
            <a:r>
              <a:rPr lang="en-US" sz="3200" b="1" dirty="0">
                <a:solidFill>
                  <a:srgbClr val="0070C0"/>
                </a:solidFill>
              </a:rPr>
              <a:t> </a:t>
            </a:r>
            <a:r>
              <a:rPr lang="en-US" sz="3200" b="1" dirty="0" err="1">
                <a:solidFill>
                  <a:srgbClr val="0070C0"/>
                </a:solidFill>
              </a:rPr>
              <a:t>mst</a:t>
            </a:r>
            <a:r>
              <a:rPr lang="en-US" sz="3200" b="1" dirty="0">
                <a:solidFill>
                  <a:srgbClr val="0070C0"/>
                </a:solidFill>
              </a:rPr>
              <a:t> f </a:t>
            </a:r>
            <a:r>
              <a:rPr lang="en-US" sz="3200" b="1" dirty="0" err="1">
                <a:solidFill>
                  <a:srgbClr val="0070C0"/>
                </a:solidFill>
              </a:rPr>
              <a:t>th</a:t>
            </a:r>
            <a:r>
              <a:rPr lang="en-US" sz="3200" b="1" dirty="0">
                <a:solidFill>
                  <a:srgbClr val="0070C0"/>
                </a:solidFill>
              </a:rPr>
              <a:t> </a:t>
            </a:r>
            <a:r>
              <a:rPr lang="en-US" sz="3200" b="1" dirty="0" err="1">
                <a:solidFill>
                  <a:srgbClr val="0070C0"/>
                </a:solidFill>
              </a:rPr>
              <a:t>nght</a:t>
            </a:r>
            <a:r>
              <a:rPr lang="en-US" sz="3200" b="1" dirty="0">
                <a:solidFill>
                  <a:srgbClr val="0070C0"/>
                </a:solidFill>
              </a:rPr>
              <a:t>.  </a:t>
            </a:r>
            <a:r>
              <a:rPr lang="en-US" sz="3200" b="1" dirty="0" err="1">
                <a:solidFill>
                  <a:srgbClr val="0070C0"/>
                </a:solidFill>
              </a:rPr>
              <a:t>Whn</a:t>
            </a:r>
            <a:r>
              <a:rPr lang="en-US" sz="3200" b="1" dirty="0">
                <a:solidFill>
                  <a:srgbClr val="0070C0"/>
                </a:solidFill>
              </a:rPr>
              <a:t> </a:t>
            </a:r>
            <a:r>
              <a:rPr lang="en-US" sz="3200" b="1" dirty="0" err="1">
                <a:solidFill>
                  <a:srgbClr val="0070C0"/>
                </a:solidFill>
              </a:rPr>
              <a:t>th</a:t>
            </a:r>
            <a:r>
              <a:rPr lang="en-US" sz="3200" b="1" dirty="0">
                <a:solidFill>
                  <a:srgbClr val="0070C0"/>
                </a:solidFill>
              </a:rPr>
              <a:t> </a:t>
            </a:r>
            <a:r>
              <a:rPr lang="en-US" sz="3200" b="1" dirty="0" err="1">
                <a:solidFill>
                  <a:srgbClr val="0070C0"/>
                </a:solidFill>
              </a:rPr>
              <a:t>clck</a:t>
            </a:r>
            <a:r>
              <a:rPr lang="en-US" sz="3200" b="1" dirty="0">
                <a:solidFill>
                  <a:srgbClr val="0070C0"/>
                </a:solidFill>
              </a:rPr>
              <a:t> </a:t>
            </a:r>
            <a:r>
              <a:rPr lang="en-US" sz="3200" b="1" dirty="0" err="1">
                <a:solidFill>
                  <a:srgbClr val="0070C0"/>
                </a:solidFill>
              </a:rPr>
              <a:t>strck</a:t>
            </a:r>
            <a:r>
              <a:rPr lang="en-US" sz="3200" b="1" dirty="0">
                <a:solidFill>
                  <a:srgbClr val="0070C0"/>
                </a:solidFill>
              </a:rPr>
              <a:t> </a:t>
            </a:r>
            <a:r>
              <a:rPr lang="en-US" sz="3200" b="1" dirty="0" err="1">
                <a:solidFill>
                  <a:srgbClr val="0070C0"/>
                </a:solidFill>
              </a:rPr>
              <a:t>mdnght</a:t>
            </a:r>
            <a:r>
              <a:rPr lang="en-US" sz="3200" b="1" dirty="0">
                <a:solidFill>
                  <a:srgbClr val="0070C0"/>
                </a:solidFill>
              </a:rPr>
              <a:t>, </a:t>
            </a:r>
            <a:r>
              <a:rPr lang="en-US" sz="3200" b="1" dirty="0" err="1">
                <a:solidFill>
                  <a:srgbClr val="0070C0"/>
                </a:solidFill>
              </a:rPr>
              <a:t>sh</a:t>
            </a:r>
            <a:r>
              <a:rPr lang="en-US" sz="3200" b="1" dirty="0">
                <a:solidFill>
                  <a:srgbClr val="0070C0"/>
                </a:solidFill>
              </a:rPr>
              <a:t> </a:t>
            </a:r>
            <a:r>
              <a:rPr lang="en-US" sz="3200" b="1" dirty="0" err="1">
                <a:solidFill>
                  <a:srgbClr val="0070C0"/>
                </a:solidFill>
              </a:rPr>
              <a:t>rn</a:t>
            </a:r>
            <a:r>
              <a:rPr lang="en-US" sz="3200" b="1" dirty="0">
                <a:solidFill>
                  <a:srgbClr val="0070C0"/>
                </a:solidFill>
              </a:rPr>
              <a:t> t </a:t>
            </a:r>
            <a:r>
              <a:rPr lang="en-US" sz="3200" b="1" dirty="0" err="1">
                <a:solidFill>
                  <a:srgbClr val="0070C0"/>
                </a:solidFill>
              </a:rPr>
              <a:t>th</a:t>
            </a:r>
            <a:r>
              <a:rPr lang="en-US" sz="3200" b="1" dirty="0">
                <a:solidFill>
                  <a:srgbClr val="0070C0"/>
                </a:solidFill>
              </a:rPr>
              <a:t> dr.  </a:t>
            </a:r>
            <a:r>
              <a:rPr lang="en-US" sz="3200" b="1" dirty="0" err="1">
                <a:solidFill>
                  <a:srgbClr val="0070C0"/>
                </a:solidFill>
              </a:rPr>
              <a:t>Sh</a:t>
            </a:r>
            <a:r>
              <a:rPr lang="en-US" sz="3200" b="1" dirty="0">
                <a:solidFill>
                  <a:srgbClr val="0070C0"/>
                </a:solidFill>
              </a:rPr>
              <a:t> </a:t>
            </a:r>
            <a:r>
              <a:rPr lang="en-US" sz="3200" b="1" dirty="0" err="1">
                <a:solidFill>
                  <a:srgbClr val="0070C0"/>
                </a:solidFill>
              </a:rPr>
              <a:t>lft</a:t>
            </a:r>
            <a:r>
              <a:rPr lang="en-US" sz="3200" b="1" dirty="0">
                <a:solidFill>
                  <a:srgbClr val="0070C0"/>
                </a:solidFill>
              </a:rPr>
              <a:t> </a:t>
            </a:r>
            <a:r>
              <a:rPr lang="en-US" sz="3200" b="1" dirty="0" err="1">
                <a:solidFill>
                  <a:srgbClr val="0070C0"/>
                </a:solidFill>
              </a:rPr>
              <a:t>hr</a:t>
            </a:r>
            <a:r>
              <a:rPr lang="en-US" sz="3200" b="1" dirty="0">
                <a:solidFill>
                  <a:srgbClr val="0070C0"/>
                </a:solidFill>
              </a:rPr>
              <a:t> </a:t>
            </a:r>
            <a:r>
              <a:rPr lang="en-US" sz="3200" b="1" dirty="0" err="1">
                <a:solidFill>
                  <a:srgbClr val="0070C0"/>
                </a:solidFill>
              </a:rPr>
              <a:t>glss</a:t>
            </a:r>
            <a:r>
              <a:rPr lang="en-US" sz="3200" b="1" dirty="0">
                <a:solidFill>
                  <a:srgbClr val="0070C0"/>
                </a:solidFill>
              </a:rPr>
              <a:t> </a:t>
            </a:r>
            <a:r>
              <a:rPr lang="en-US" sz="3200" b="1" dirty="0" err="1">
                <a:solidFill>
                  <a:srgbClr val="0070C0"/>
                </a:solidFill>
              </a:rPr>
              <a:t>slppr</a:t>
            </a:r>
            <a:r>
              <a:rPr lang="en-US" sz="3200" b="1" dirty="0">
                <a:solidFill>
                  <a:srgbClr val="0070C0"/>
                </a:solidFill>
              </a:rPr>
              <a:t> n </a:t>
            </a:r>
            <a:r>
              <a:rPr lang="en-US" sz="3200" b="1" dirty="0" err="1">
                <a:solidFill>
                  <a:srgbClr val="0070C0"/>
                </a:solidFill>
              </a:rPr>
              <a:t>th</a:t>
            </a:r>
            <a:r>
              <a:rPr lang="en-US" sz="3200" b="1" dirty="0">
                <a:solidFill>
                  <a:srgbClr val="0070C0"/>
                </a:solidFill>
              </a:rPr>
              <a:t> plc </a:t>
            </a:r>
            <a:r>
              <a:rPr lang="en-US" sz="3200" b="1" dirty="0" err="1">
                <a:solidFill>
                  <a:srgbClr val="0070C0"/>
                </a:solidFill>
              </a:rPr>
              <a:t>stps</a:t>
            </a:r>
            <a:r>
              <a:rPr lang="en-US" sz="3200" b="1" dirty="0">
                <a:solidFill>
                  <a:srgbClr val="0070C0"/>
                </a:solidFill>
              </a:rPr>
              <a:t>. </a:t>
            </a:r>
          </a:p>
        </p:txBody>
      </p:sp>
      <p:sp>
        <p:nvSpPr>
          <p:cNvPr id="6" name="TextBox 5"/>
          <p:cNvSpPr txBox="1"/>
          <p:nvPr/>
        </p:nvSpPr>
        <p:spPr>
          <a:xfrm>
            <a:off x="6400800" y="3120639"/>
            <a:ext cx="2286000" cy="461665"/>
          </a:xfrm>
          <a:prstGeom prst="rect">
            <a:avLst/>
          </a:prstGeom>
          <a:noFill/>
        </p:spPr>
        <p:txBody>
          <a:bodyPr wrap="square" rtlCol="0">
            <a:spAutoFit/>
          </a:bodyPr>
          <a:lstStyle/>
          <a:p>
            <a:r>
              <a:rPr lang="en-GB" sz="2400" dirty="0" smtClean="0"/>
              <a:t>10 seconds</a:t>
            </a:r>
            <a:endParaRPr lang="en-GB" sz="2400" dirty="0"/>
          </a:p>
        </p:txBody>
      </p:sp>
    </p:spTree>
    <p:extLst>
      <p:ext uri="{BB962C8B-B14F-4D97-AF65-F5344CB8AC3E}">
        <p14:creationId xmlns:p14="http://schemas.microsoft.com/office/powerpoint/2010/main" val="3475844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100" fill="hold"/>
                                        <p:tgtEl>
                                          <p:spTgt spid="5"/>
                                        </p:tgtEl>
                                        <p:attrNameLst>
                                          <p:attrName>ppt_x</p:attrName>
                                        </p:attrNameLst>
                                      </p:cBhvr>
                                      <p:tavLst>
                                        <p:tav tm="0">
                                          <p:val>
                                            <p:strVal val="#ppt_x"/>
                                          </p:val>
                                        </p:tav>
                                        <p:tav tm="100000">
                                          <p:val>
                                            <p:strVal val="#ppt_x"/>
                                          </p:val>
                                        </p:tav>
                                      </p:tavLst>
                                    </p:anim>
                                    <p:anim calcmode="lin" valueType="num">
                                      <p:cBhvr additive="base">
                                        <p:cTn id="8" dur="1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ppt_x"/>
                                          </p:val>
                                        </p:tav>
                                        <p:tav tm="100000">
                                          <p:val>
                                            <p:strVal val="#ppt_x"/>
                                          </p:val>
                                        </p:tav>
                                      </p:tavLst>
                                    </p:anim>
                                    <p:anim calcmode="lin" valueType="num">
                                      <p:cBhvr additive="base">
                                        <p:cTn id="2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C00000"/>
                </a:solidFill>
              </a:rPr>
              <a:t>Can you read this?</a:t>
            </a:r>
            <a:endParaRPr lang="en-US" dirty="0">
              <a:solidFill>
                <a:srgbClr val="C00000"/>
              </a:solidFill>
            </a:endParaRPr>
          </a:p>
        </p:txBody>
      </p:sp>
      <p:sp>
        <p:nvSpPr>
          <p:cNvPr id="3" name="Content Placeholder 2"/>
          <p:cNvSpPr>
            <a:spLocks noGrp="1"/>
          </p:cNvSpPr>
          <p:nvPr>
            <p:ph idx="1"/>
          </p:nvPr>
        </p:nvSpPr>
        <p:spPr>
          <a:xfrm>
            <a:off x="533400" y="2057400"/>
            <a:ext cx="8229600" cy="3200400"/>
          </a:xfrm>
        </p:spPr>
        <p:txBody>
          <a:bodyPr>
            <a:normAutofit lnSpcReduction="10000"/>
          </a:bodyPr>
          <a:lstStyle/>
          <a:p>
            <a:pPr marL="0" indent="0" algn="ctr">
              <a:buNone/>
            </a:pPr>
            <a:endParaRPr lang="en-US" sz="1200" u="sng" dirty="0" smtClean="0"/>
          </a:p>
          <a:p>
            <a:pPr algn="just"/>
            <a:r>
              <a:rPr lang="en-US" dirty="0" smtClean="0"/>
              <a:t>When we have an </a:t>
            </a:r>
            <a:r>
              <a:rPr lang="en-US" b="1" i="1" dirty="0" smtClean="0">
                <a:solidFill>
                  <a:srgbClr val="0070C0"/>
                </a:solidFill>
              </a:rPr>
              <a:t>expectation of the subject area</a:t>
            </a:r>
            <a:r>
              <a:rPr lang="en-US" i="1" dirty="0" smtClean="0"/>
              <a:t> </a:t>
            </a:r>
            <a:r>
              <a:rPr lang="en-US" dirty="0" smtClean="0"/>
              <a:t>that we’re going to read about, </a:t>
            </a:r>
            <a:r>
              <a:rPr lang="en-US" b="1" dirty="0" smtClean="0">
                <a:solidFill>
                  <a:srgbClr val="0070C0"/>
                </a:solidFill>
              </a:rPr>
              <a:t>our </a:t>
            </a:r>
            <a:r>
              <a:rPr lang="en-US" b="1" i="1" dirty="0" smtClean="0">
                <a:solidFill>
                  <a:srgbClr val="0070C0"/>
                </a:solidFill>
              </a:rPr>
              <a:t>comprehension of what we’re reading </a:t>
            </a:r>
            <a:r>
              <a:rPr lang="en-US" b="1" dirty="0" smtClean="0">
                <a:solidFill>
                  <a:srgbClr val="0070C0"/>
                </a:solidFill>
              </a:rPr>
              <a:t>increases.</a:t>
            </a:r>
          </a:p>
          <a:p>
            <a:endParaRPr lang="en-US" dirty="0"/>
          </a:p>
          <a:p>
            <a:r>
              <a:rPr lang="en-US" dirty="0" smtClean="0"/>
              <a:t>This is described as putting things </a:t>
            </a:r>
            <a:r>
              <a:rPr lang="en-US" b="1" dirty="0" smtClean="0">
                <a:solidFill>
                  <a:srgbClr val="0070C0"/>
                </a:solidFill>
              </a:rPr>
              <a:t>‘in</a:t>
            </a:r>
            <a:r>
              <a:rPr lang="en-US" dirty="0" smtClean="0"/>
              <a:t> </a:t>
            </a:r>
            <a:r>
              <a:rPr lang="en-US" b="1" dirty="0" smtClean="0">
                <a:solidFill>
                  <a:srgbClr val="0070C0"/>
                </a:solidFill>
              </a:rPr>
              <a:t>context’.</a:t>
            </a:r>
          </a:p>
          <a:p>
            <a:pPr marL="0" indent="0">
              <a:buNone/>
            </a:pPr>
            <a:endParaRPr lang="en-US" u="sng" dirty="0" smtClean="0"/>
          </a:p>
        </p:txBody>
      </p:sp>
      <p:sp>
        <p:nvSpPr>
          <p:cNvPr id="4" name="Rectangle 3"/>
          <p:cNvSpPr/>
          <p:nvPr/>
        </p:nvSpPr>
        <p:spPr>
          <a:xfrm>
            <a:off x="1752600" y="1219200"/>
            <a:ext cx="5638800" cy="584775"/>
          </a:xfrm>
          <a:prstGeom prst="rect">
            <a:avLst/>
          </a:prstGeom>
        </p:spPr>
        <p:txBody>
          <a:bodyPr wrap="square">
            <a:spAutoFit/>
          </a:bodyPr>
          <a:lstStyle/>
          <a:p>
            <a:pPr algn="ctr"/>
            <a:r>
              <a:rPr lang="en-US" sz="3200" u="sng" dirty="0" smtClean="0"/>
              <a:t>What does this show us?</a:t>
            </a:r>
          </a:p>
        </p:txBody>
      </p:sp>
    </p:spTree>
    <p:extLst>
      <p:ext uri="{BB962C8B-B14F-4D97-AF65-F5344CB8AC3E}">
        <p14:creationId xmlns:p14="http://schemas.microsoft.com/office/powerpoint/2010/main" val="3660360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C00000"/>
                </a:solidFill>
              </a:rPr>
              <a:t>Can you read this?</a:t>
            </a:r>
            <a:endParaRPr lang="en-US" dirty="0">
              <a:solidFill>
                <a:srgbClr val="C00000"/>
              </a:solidFill>
            </a:endParaRPr>
          </a:p>
        </p:txBody>
      </p:sp>
      <p:sp>
        <p:nvSpPr>
          <p:cNvPr id="3" name="Content Placeholder 2"/>
          <p:cNvSpPr>
            <a:spLocks noGrp="1"/>
          </p:cNvSpPr>
          <p:nvPr>
            <p:ph idx="1"/>
          </p:nvPr>
        </p:nvSpPr>
        <p:spPr>
          <a:xfrm>
            <a:off x="457200" y="1600200"/>
            <a:ext cx="8229600" cy="5257800"/>
          </a:xfrm>
        </p:spPr>
        <p:txBody>
          <a:bodyPr>
            <a:normAutofit/>
          </a:bodyPr>
          <a:lstStyle/>
          <a:p>
            <a:pPr marL="0" indent="0" algn="ctr">
              <a:buNone/>
            </a:pPr>
            <a:r>
              <a:rPr lang="en-US" u="sng" dirty="0" smtClean="0"/>
              <a:t>What does this also show us?</a:t>
            </a:r>
          </a:p>
          <a:p>
            <a:pPr marL="0" indent="0">
              <a:buNone/>
            </a:pPr>
            <a:endParaRPr lang="en-US" sz="1200" i="1" dirty="0"/>
          </a:p>
          <a:p>
            <a:pPr algn="just"/>
            <a:r>
              <a:rPr lang="en-US" b="1" dirty="0" smtClean="0">
                <a:solidFill>
                  <a:srgbClr val="0070C0"/>
                </a:solidFill>
              </a:rPr>
              <a:t>If we have an </a:t>
            </a:r>
            <a:r>
              <a:rPr lang="en-US" b="1" i="1" dirty="0" smtClean="0">
                <a:solidFill>
                  <a:srgbClr val="0070C0"/>
                </a:solidFill>
              </a:rPr>
              <a:t>expectation</a:t>
            </a:r>
            <a:r>
              <a:rPr lang="en-US" b="1" dirty="0" smtClean="0">
                <a:solidFill>
                  <a:srgbClr val="0070C0"/>
                </a:solidFill>
              </a:rPr>
              <a:t> that things will be abbreviated</a:t>
            </a:r>
            <a:r>
              <a:rPr lang="en-US" dirty="0" smtClean="0"/>
              <a:t> (in this case, words without vowels), </a:t>
            </a:r>
            <a:r>
              <a:rPr lang="en-US" b="1" dirty="0" smtClean="0">
                <a:solidFill>
                  <a:srgbClr val="0070C0"/>
                </a:solidFill>
              </a:rPr>
              <a:t>our minds are prepared to comprehend “abbreviated” versions of words and sentences.</a:t>
            </a:r>
          </a:p>
          <a:p>
            <a:r>
              <a:rPr lang="en-US" i="1" dirty="0" smtClean="0"/>
              <a:t>Skim Read…</a:t>
            </a:r>
            <a:endParaRPr lang="en-US" i="1" dirty="0"/>
          </a:p>
          <a:p>
            <a:endParaRPr lang="en-US" dirty="0" smtClean="0"/>
          </a:p>
          <a:p>
            <a:endParaRPr lang="en-US" i="1" dirty="0"/>
          </a:p>
          <a:p>
            <a:endParaRPr lang="en-US" i="1" dirty="0" smtClean="0"/>
          </a:p>
          <a:p>
            <a:pPr marL="0" indent="0">
              <a:buNone/>
            </a:pPr>
            <a:endParaRPr lang="en-US" u="sng" dirty="0" smtClean="0"/>
          </a:p>
        </p:txBody>
      </p:sp>
      <p:sp>
        <p:nvSpPr>
          <p:cNvPr id="4" name="TextBox 3"/>
          <p:cNvSpPr txBox="1"/>
          <p:nvPr/>
        </p:nvSpPr>
        <p:spPr>
          <a:xfrm>
            <a:off x="838200" y="5562600"/>
            <a:ext cx="7543800" cy="584775"/>
          </a:xfrm>
          <a:prstGeom prst="rect">
            <a:avLst/>
          </a:prstGeom>
          <a:noFill/>
        </p:spPr>
        <p:txBody>
          <a:bodyPr wrap="square" rtlCol="0">
            <a:spAutoFit/>
          </a:bodyPr>
          <a:lstStyle/>
          <a:p>
            <a:r>
              <a:rPr lang="en-GB" sz="3200" b="1" dirty="0" smtClean="0"/>
              <a:t>Some examples of text abbreviation? …..</a:t>
            </a:r>
            <a:endParaRPr lang="en-US" sz="3200" b="1" dirty="0"/>
          </a:p>
        </p:txBody>
      </p:sp>
    </p:spTree>
    <p:extLst>
      <p:ext uri="{BB962C8B-B14F-4D97-AF65-F5344CB8AC3E}">
        <p14:creationId xmlns:p14="http://schemas.microsoft.com/office/powerpoint/2010/main" val="2609089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C00000"/>
                </a:solidFill>
              </a:rPr>
              <a:t>Can you read this?</a:t>
            </a:r>
            <a:endParaRPr lang="en-US" dirty="0">
              <a:solidFill>
                <a:srgbClr val="C00000"/>
              </a:solidFill>
            </a:endParaRPr>
          </a:p>
        </p:txBody>
      </p:sp>
      <p:sp>
        <p:nvSpPr>
          <p:cNvPr id="3" name="Content Placeholder 2"/>
          <p:cNvSpPr>
            <a:spLocks noGrp="1"/>
          </p:cNvSpPr>
          <p:nvPr>
            <p:ph idx="1"/>
          </p:nvPr>
        </p:nvSpPr>
        <p:spPr>
          <a:xfrm>
            <a:off x="457200" y="1600200"/>
            <a:ext cx="8229600" cy="5257800"/>
          </a:xfrm>
        </p:spPr>
        <p:txBody>
          <a:bodyPr>
            <a:normAutofit/>
          </a:bodyPr>
          <a:lstStyle/>
          <a:p>
            <a:pPr marL="0" indent="0" algn="ctr">
              <a:buNone/>
            </a:pPr>
            <a:r>
              <a:rPr lang="en-US" u="sng" dirty="0" smtClean="0"/>
              <a:t>What does this show us?</a:t>
            </a:r>
          </a:p>
          <a:p>
            <a:endParaRPr lang="en-US" sz="1200" dirty="0" smtClean="0"/>
          </a:p>
          <a:p>
            <a:pPr algn="just"/>
            <a:r>
              <a:rPr lang="en-US" i="1" dirty="0" smtClean="0"/>
              <a:t>Expectations </a:t>
            </a:r>
            <a:r>
              <a:rPr lang="en-US" dirty="0" smtClean="0"/>
              <a:t>about what we’re going to read,  and the abbreviations in the text, help us understand that text.</a:t>
            </a:r>
          </a:p>
          <a:p>
            <a:endParaRPr lang="en-US" i="1" dirty="0"/>
          </a:p>
          <a:p>
            <a:r>
              <a:rPr lang="en-US" dirty="0" smtClean="0"/>
              <a:t>This exercise shows that </a:t>
            </a:r>
            <a:r>
              <a:rPr lang="en-US" b="1" i="1" dirty="0" smtClean="0">
                <a:solidFill>
                  <a:srgbClr val="0070C0"/>
                </a:solidFill>
              </a:rPr>
              <a:t>our minds are built to handle abbreviated speech and words.</a:t>
            </a:r>
            <a:endParaRPr lang="en-US" b="1" dirty="0">
              <a:solidFill>
                <a:srgbClr val="0070C0"/>
              </a:solidFill>
            </a:endParaRPr>
          </a:p>
          <a:p>
            <a:endParaRPr lang="en-US" dirty="0" smtClean="0"/>
          </a:p>
          <a:p>
            <a:endParaRPr lang="en-US" i="1" dirty="0"/>
          </a:p>
          <a:p>
            <a:endParaRPr lang="en-US" i="1" dirty="0" smtClean="0"/>
          </a:p>
          <a:p>
            <a:pPr marL="0" indent="0">
              <a:buNone/>
            </a:pPr>
            <a:endParaRPr lang="en-US" u="sng" dirty="0" smtClean="0"/>
          </a:p>
        </p:txBody>
      </p:sp>
    </p:spTree>
    <p:extLst>
      <p:ext uri="{BB962C8B-B14F-4D97-AF65-F5344CB8AC3E}">
        <p14:creationId xmlns:p14="http://schemas.microsoft.com/office/powerpoint/2010/main" val="315338261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38200" y="1143000"/>
            <a:ext cx="7848600" cy="3477875"/>
          </a:xfrm>
          <a:prstGeom prst="rect">
            <a:avLst/>
          </a:prstGeom>
          <a:noFill/>
        </p:spPr>
        <p:txBody>
          <a:bodyPr wrap="square" rtlCol="0">
            <a:spAutoFit/>
          </a:bodyPr>
          <a:lstStyle/>
          <a:p>
            <a:r>
              <a:rPr lang="en-GB" sz="4400" b="1" dirty="0" smtClean="0">
                <a:solidFill>
                  <a:srgbClr val="0070C0"/>
                </a:solidFill>
              </a:rPr>
              <a:t>Note taking is simply a way to ‘contextualise’ ……</a:t>
            </a:r>
          </a:p>
          <a:p>
            <a:r>
              <a:rPr lang="en-GB" sz="4400" b="1" dirty="0" smtClean="0">
                <a:solidFill>
                  <a:srgbClr val="0070C0"/>
                </a:solidFill>
              </a:rPr>
              <a:t>(put things into the context of the subject area being discussed)</a:t>
            </a:r>
          </a:p>
          <a:p>
            <a:r>
              <a:rPr lang="en-GB" sz="4400" b="1" dirty="0" smtClean="0">
                <a:solidFill>
                  <a:srgbClr val="0070C0"/>
                </a:solidFill>
              </a:rPr>
              <a:t>….. in an abbreviated way</a:t>
            </a:r>
            <a:endParaRPr lang="en-GB" sz="4400" b="1" dirty="0">
              <a:solidFill>
                <a:srgbClr val="0070C0"/>
              </a:solidFill>
            </a:endParaRPr>
          </a:p>
        </p:txBody>
      </p:sp>
    </p:spTree>
    <p:extLst>
      <p:ext uri="{BB962C8B-B14F-4D97-AF65-F5344CB8AC3E}">
        <p14:creationId xmlns:p14="http://schemas.microsoft.com/office/powerpoint/2010/main" val="156026764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33400" y="228600"/>
            <a:ext cx="6781800" cy="584775"/>
          </a:xfrm>
          <a:prstGeom prst="rect">
            <a:avLst/>
          </a:prstGeom>
          <a:noFill/>
        </p:spPr>
        <p:txBody>
          <a:bodyPr wrap="square" rtlCol="0">
            <a:spAutoFit/>
          </a:bodyPr>
          <a:lstStyle/>
          <a:p>
            <a:r>
              <a:rPr lang="en-GB" sz="3200" b="1" dirty="0" smtClean="0">
                <a:solidFill>
                  <a:srgbClr val="FF0000"/>
                </a:solidFill>
              </a:rPr>
              <a:t>Why bother to Note take?</a:t>
            </a:r>
            <a:endParaRPr lang="en-GB" sz="3200" b="1" dirty="0">
              <a:solidFill>
                <a:srgbClr val="FF0000"/>
              </a:solidFill>
            </a:endParaRPr>
          </a:p>
        </p:txBody>
      </p:sp>
      <p:sp>
        <p:nvSpPr>
          <p:cNvPr id="4" name="TextBox 3"/>
          <p:cNvSpPr txBox="1"/>
          <p:nvPr/>
        </p:nvSpPr>
        <p:spPr>
          <a:xfrm>
            <a:off x="304800" y="813375"/>
            <a:ext cx="8534400" cy="6678751"/>
          </a:xfrm>
          <a:prstGeom prst="rect">
            <a:avLst/>
          </a:prstGeom>
          <a:noFill/>
        </p:spPr>
        <p:txBody>
          <a:bodyPr wrap="square" rtlCol="0">
            <a:spAutoFit/>
          </a:bodyPr>
          <a:lstStyle/>
          <a:p>
            <a:pPr marL="342900" indent="-342900" algn="just">
              <a:buAutoNum type="arabicPeriod"/>
            </a:pPr>
            <a:r>
              <a:rPr lang="en-GB" sz="2000" dirty="0" smtClean="0"/>
              <a:t>So we do not have to rely totally on our memory of the event, and to push information from short term to long term memory by repetition.</a:t>
            </a:r>
          </a:p>
          <a:p>
            <a:pPr marL="342900" indent="-342900" algn="just">
              <a:buAutoNum type="arabicPeriod"/>
            </a:pPr>
            <a:r>
              <a:rPr lang="en-GB" sz="2000" dirty="0" smtClean="0"/>
              <a:t>Ability to Review </a:t>
            </a:r>
            <a:r>
              <a:rPr lang="en-GB" sz="2000" b="1" dirty="0" smtClean="0">
                <a:solidFill>
                  <a:srgbClr val="7030A0"/>
                </a:solidFill>
              </a:rPr>
              <a:t>(interactively)  </a:t>
            </a:r>
            <a:r>
              <a:rPr lang="en-GB" sz="2000" dirty="0" smtClean="0"/>
              <a:t>before previewing text books / journals</a:t>
            </a:r>
          </a:p>
          <a:p>
            <a:pPr marL="342900" indent="-342900" algn="just">
              <a:buAutoNum type="arabicPeriod"/>
            </a:pPr>
            <a:r>
              <a:rPr lang="en-GB" sz="2000" dirty="0" smtClean="0"/>
              <a:t>Allow us to minimise as much as possible </a:t>
            </a:r>
            <a:r>
              <a:rPr lang="en-GB" sz="2000" b="1" dirty="0" smtClean="0">
                <a:solidFill>
                  <a:srgbClr val="0070C0"/>
                </a:solidFill>
              </a:rPr>
              <a:t>with abbreviations, acronyms and mnemonics </a:t>
            </a:r>
          </a:p>
          <a:p>
            <a:pPr algn="just"/>
            <a:r>
              <a:rPr lang="en-GB" sz="2000" dirty="0"/>
              <a:t> </a:t>
            </a:r>
            <a:r>
              <a:rPr lang="en-GB" sz="2000" dirty="0" smtClean="0"/>
              <a:t>     What’ s the problem with this?</a:t>
            </a:r>
          </a:p>
          <a:p>
            <a:pPr algn="just"/>
            <a:endParaRPr lang="en-GB" sz="2000" dirty="0"/>
          </a:p>
          <a:p>
            <a:pPr algn="just"/>
            <a:r>
              <a:rPr lang="en-GB" sz="2400" b="1" dirty="0" smtClean="0">
                <a:solidFill>
                  <a:srgbClr val="7030A0"/>
                </a:solidFill>
              </a:rPr>
              <a:t>    What does my Abbreviation mean ?!</a:t>
            </a:r>
          </a:p>
          <a:p>
            <a:pPr algn="just"/>
            <a:endParaRPr lang="en-GB" sz="2000" dirty="0" smtClean="0"/>
          </a:p>
          <a:p>
            <a:pPr algn="just"/>
            <a:r>
              <a:rPr lang="en-GB" sz="2000" b="1" dirty="0" smtClean="0">
                <a:solidFill>
                  <a:srgbClr val="7030A0"/>
                </a:solidFill>
              </a:rPr>
              <a:t>     Example : Main topic is ‘RE-CONSTRUCTION’</a:t>
            </a:r>
          </a:p>
          <a:p>
            <a:pPr algn="just"/>
            <a:r>
              <a:rPr lang="en-GB" sz="2000" b="1" dirty="0" smtClean="0">
                <a:solidFill>
                  <a:srgbClr val="7030A0"/>
                </a:solidFill>
              </a:rPr>
              <a:t>    Speed of presentation requires abbreviations</a:t>
            </a:r>
          </a:p>
          <a:p>
            <a:pPr algn="just"/>
            <a:r>
              <a:rPr lang="en-GB" sz="2000" b="1" dirty="0" smtClean="0">
                <a:solidFill>
                  <a:srgbClr val="7030A0"/>
                </a:solidFill>
              </a:rPr>
              <a:t>    (Re-con, RE, R)</a:t>
            </a:r>
          </a:p>
          <a:p>
            <a:pPr algn="just"/>
            <a:endParaRPr lang="en-GB" sz="2000" dirty="0"/>
          </a:p>
          <a:p>
            <a:pPr algn="just"/>
            <a:r>
              <a:rPr lang="en-GB" sz="2000" dirty="0" smtClean="0"/>
              <a:t>   Use a </a:t>
            </a:r>
            <a:r>
              <a:rPr lang="en-GB" sz="2400" b="1" dirty="0" smtClean="0">
                <a:solidFill>
                  <a:srgbClr val="7030A0"/>
                </a:solidFill>
              </a:rPr>
              <a:t>KEY</a:t>
            </a:r>
            <a:r>
              <a:rPr lang="en-GB" sz="2000" dirty="0" smtClean="0"/>
              <a:t> – then no need for memory recall.</a:t>
            </a:r>
          </a:p>
          <a:p>
            <a:pPr algn="just"/>
            <a:endParaRPr lang="en-GB" sz="2000" dirty="0"/>
          </a:p>
          <a:p>
            <a:pPr algn="just"/>
            <a:r>
              <a:rPr lang="en-GB" sz="2000" b="1" dirty="0" smtClean="0">
                <a:solidFill>
                  <a:srgbClr val="0070C0"/>
                </a:solidFill>
              </a:rPr>
              <a:t>   You </a:t>
            </a:r>
            <a:r>
              <a:rPr lang="en-GB" sz="2000" b="1" dirty="0">
                <a:solidFill>
                  <a:srgbClr val="0070C0"/>
                </a:solidFill>
              </a:rPr>
              <a:t>will be always making </a:t>
            </a:r>
            <a:r>
              <a:rPr lang="en-GB" sz="2000" b="1" dirty="0" smtClean="0">
                <a:solidFill>
                  <a:srgbClr val="0070C0"/>
                </a:solidFill>
              </a:rPr>
              <a:t>choices </a:t>
            </a:r>
            <a:r>
              <a:rPr lang="en-GB" sz="2000" dirty="0" smtClean="0"/>
              <a:t>– Each lecturing style different</a:t>
            </a:r>
          </a:p>
          <a:p>
            <a:pPr algn="just"/>
            <a:r>
              <a:rPr lang="en-GB" sz="2000" dirty="0" smtClean="0"/>
              <a:t>   (Power point, Talking, Notes hand out, Board work, group work)</a:t>
            </a:r>
          </a:p>
          <a:p>
            <a:pPr algn="just"/>
            <a:endParaRPr lang="en-GB" sz="2000" dirty="0"/>
          </a:p>
          <a:p>
            <a:pPr algn="just"/>
            <a:r>
              <a:rPr lang="en-GB" sz="2000" dirty="0" smtClean="0"/>
              <a:t>    Leave out un-important stuff….problems ???</a:t>
            </a:r>
            <a:endParaRPr lang="en-GB" sz="2000" dirty="0"/>
          </a:p>
          <a:p>
            <a:pPr algn="just"/>
            <a:endParaRPr lang="en-GB" sz="2000" dirty="0" smtClean="0"/>
          </a:p>
          <a:p>
            <a:pPr algn="just"/>
            <a:endParaRPr lang="en-GB" sz="2000" dirty="0"/>
          </a:p>
        </p:txBody>
      </p:sp>
    </p:spTree>
    <p:extLst>
      <p:ext uri="{BB962C8B-B14F-4D97-AF65-F5344CB8AC3E}">
        <p14:creationId xmlns:p14="http://schemas.microsoft.com/office/powerpoint/2010/main" val="2710324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anim calcmode="lin" valueType="num">
                                      <p:cBhvr additive="base">
                                        <p:cTn id="2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4">
                                            <p:txEl>
                                              <p:pRg st="5" end="5"/>
                                            </p:txEl>
                                          </p:spTgt>
                                        </p:tgtEl>
                                        <p:attrNameLst>
                                          <p:attrName>style.visibility</p:attrName>
                                        </p:attrNameLst>
                                      </p:cBhvr>
                                      <p:to>
                                        <p:strVal val="visible"/>
                                      </p:to>
                                    </p:set>
                                    <p:anim calcmode="lin" valueType="num">
                                      <p:cBhvr additive="base">
                                        <p:cTn id="29"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anim calcmode="lin" valueType="num">
                                      <p:cBhvr additive="base">
                                        <p:cTn id="35"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7" end="7"/>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anim calcmode="lin" valueType="num">
                                      <p:cBhvr additive="base">
                                        <p:cTn id="39"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4">
                                            <p:txEl>
                                              <p:pRg st="9" end="9"/>
                                            </p:txEl>
                                          </p:spTgt>
                                        </p:tgtEl>
                                        <p:attrNameLst>
                                          <p:attrName>style.visibility</p:attrName>
                                        </p:attrNameLst>
                                      </p:cBhvr>
                                      <p:to>
                                        <p:strVal val="visible"/>
                                      </p:to>
                                    </p:set>
                                    <p:anim calcmode="lin" valueType="num">
                                      <p:cBhvr additive="base">
                                        <p:cTn id="45" dur="5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4">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nodeType="clickEffect">
                                  <p:stCondLst>
                                    <p:cond delay="0"/>
                                  </p:stCondLst>
                                  <p:childTnLst>
                                    <p:set>
                                      <p:cBhvr>
                                        <p:cTn id="50" dur="1" fill="hold">
                                          <p:stCondLst>
                                            <p:cond delay="0"/>
                                          </p:stCondLst>
                                        </p:cTn>
                                        <p:tgtEl>
                                          <p:spTgt spid="4">
                                            <p:txEl>
                                              <p:pRg st="11" end="11"/>
                                            </p:txEl>
                                          </p:spTgt>
                                        </p:tgtEl>
                                        <p:attrNameLst>
                                          <p:attrName>style.visibility</p:attrName>
                                        </p:attrNameLst>
                                      </p:cBhvr>
                                      <p:to>
                                        <p:strVal val="visible"/>
                                      </p:to>
                                    </p:set>
                                    <p:anim calcmode="lin" valueType="num">
                                      <p:cBhvr additive="base">
                                        <p:cTn id="51" dur="500" fill="hold"/>
                                        <p:tgtEl>
                                          <p:spTgt spid="4">
                                            <p:txEl>
                                              <p:pRg st="11" end="11"/>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4">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nodeType="clickEffect">
                                  <p:stCondLst>
                                    <p:cond delay="0"/>
                                  </p:stCondLst>
                                  <p:childTnLst>
                                    <p:set>
                                      <p:cBhvr>
                                        <p:cTn id="56" dur="1" fill="hold">
                                          <p:stCondLst>
                                            <p:cond delay="0"/>
                                          </p:stCondLst>
                                        </p:cTn>
                                        <p:tgtEl>
                                          <p:spTgt spid="4">
                                            <p:txEl>
                                              <p:pRg st="13" end="13"/>
                                            </p:txEl>
                                          </p:spTgt>
                                        </p:tgtEl>
                                        <p:attrNameLst>
                                          <p:attrName>style.visibility</p:attrName>
                                        </p:attrNameLst>
                                      </p:cBhvr>
                                      <p:to>
                                        <p:strVal val="visible"/>
                                      </p:to>
                                    </p:set>
                                    <p:anim calcmode="lin" valueType="num">
                                      <p:cBhvr additive="base">
                                        <p:cTn id="57" dur="500" fill="hold"/>
                                        <p:tgtEl>
                                          <p:spTgt spid="4">
                                            <p:txEl>
                                              <p:pRg st="13" end="13"/>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4">
                                            <p:txEl>
                                              <p:pRg st="13" end="13"/>
                                            </p:txEl>
                                          </p:spTgt>
                                        </p:tgtEl>
                                        <p:attrNameLst>
                                          <p:attrName>ppt_y</p:attrName>
                                        </p:attrNameLst>
                                      </p:cBhvr>
                                      <p:tavLst>
                                        <p:tav tm="0">
                                          <p:val>
                                            <p:strVal val="1+#ppt_h/2"/>
                                          </p:val>
                                        </p:tav>
                                        <p:tav tm="100000">
                                          <p:val>
                                            <p:strVal val="#ppt_y"/>
                                          </p:val>
                                        </p:tav>
                                      </p:tavLst>
                                    </p:anim>
                                  </p:childTnLst>
                                </p:cTn>
                              </p:par>
                              <p:par>
                                <p:cTn id="59" presetID="2" presetClass="entr" presetSubtype="4" fill="hold" nodeType="withEffect">
                                  <p:stCondLst>
                                    <p:cond delay="0"/>
                                  </p:stCondLst>
                                  <p:childTnLst>
                                    <p:set>
                                      <p:cBhvr>
                                        <p:cTn id="60" dur="1" fill="hold">
                                          <p:stCondLst>
                                            <p:cond delay="0"/>
                                          </p:stCondLst>
                                        </p:cTn>
                                        <p:tgtEl>
                                          <p:spTgt spid="4">
                                            <p:txEl>
                                              <p:pRg st="14" end="14"/>
                                            </p:txEl>
                                          </p:spTgt>
                                        </p:tgtEl>
                                        <p:attrNameLst>
                                          <p:attrName>style.visibility</p:attrName>
                                        </p:attrNameLst>
                                      </p:cBhvr>
                                      <p:to>
                                        <p:strVal val="visible"/>
                                      </p:to>
                                    </p:set>
                                    <p:anim calcmode="lin" valueType="num">
                                      <p:cBhvr additive="base">
                                        <p:cTn id="61" dur="500" fill="hold"/>
                                        <p:tgtEl>
                                          <p:spTgt spid="4">
                                            <p:txEl>
                                              <p:pRg st="14" end="14"/>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4">
                                            <p:txEl>
                                              <p:pRg st="16" end="16"/>
                                            </p:txEl>
                                          </p:spTgt>
                                        </p:tgtEl>
                                        <p:attrNameLst>
                                          <p:attrName>style.visibility</p:attrName>
                                        </p:attrNameLst>
                                      </p:cBhvr>
                                      <p:to>
                                        <p:strVal val="visible"/>
                                      </p:to>
                                    </p:set>
                                    <p:anim calcmode="lin" valueType="num">
                                      <p:cBhvr additive="base">
                                        <p:cTn id="67" dur="500" fill="hold"/>
                                        <p:tgtEl>
                                          <p:spTgt spid="4">
                                            <p:txEl>
                                              <p:pRg st="16" end="16"/>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txEl>
                                              <p:pRg st="16" end="1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3074" name="Picture 2" descr="E:\Taking Notes_Page_0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3916545" y="1828800"/>
            <a:ext cx="3276600" cy="523220"/>
          </a:xfrm>
          <a:prstGeom prst="rect">
            <a:avLst/>
          </a:prstGeom>
          <a:noFill/>
        </p:spPr>
        <p:txBody>
          <a:bodyPr wrap="square" rtlCol="0">
            <a:spAutoFit/>
          </a:bodyPr>
          <a:lstStyle/>
          <a:p>
            <a:r>
              <a:rPr lang="en-GB" sz="2800" b="1" dirty="0" smtClean="0"/>
              <a:t>3</a:t>
            </a:r>
            <a:r>
              <a:rPr lang="en-GB" b="1" dirty="0" smtClean="0"/>
              <a:t> </a:t>
            </a:r>
            <a:r>
              <a:rPr lang="en-GB" sz="2800" b="1" dirty="0" smtClean="0"/>
              <a:t>Copies</a:t>
            </a:r>
            <a:endParaRPr lang="en-GB" sz="2800" b="1" dirty="0"/>
          </a:p>
        </p:txBody>
      </p:sp>
    </p:spTree>
    <p:extLst>
      <p:ext uri="{BB962C8B-B14F-4D97-AF65-F5344CB8AC3E}">
        <p14:creationId xmlns:p14="http://schemas.microsoft.com/office/powerpoint/2010/main" val="889687454"/>
      </p:ext>
    </p:extLst>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3400" y="457200"/>
            <a:ext cx="7620000" cy="830997"/>
          </a:xfrm>
          <a:prstGeom prst="rect">
            <a:avLst/>
          </a:prstGeom>
          <a:noFill/>
        </p:spPr>
        <p:txBody>
          <a:bodyPr wrap="square" rtlCol="0">
            <a:spAutoFit/>
          </a:bodyPr>
          <a:lstStyle/>
          <a:p>
            <a:r>
              <a:rPr lang="en-GB" sz="3600" b="1" dirty="0" smtClean="0">
                <a:solidFill>
                  <a:srgbClr val="FF0000"/>
                </a:solidFill>
                <a:cs typeface="Times New Roman" panose="02020603050405020304" pitchFamily="18" charset="0"/>
              </a:rPr>
              <a:t>Citations</a:t>
            </a:r>
            <a:r>
              <a:rPr lang="en-GB" sz="3600" b="1" dirty="0" smtClean="0">
                <a:solidFill>
                  <a:srgbClr val="FF0000"/>
                </a:solidFill>
              </a:rPr>
              <a:t> – Referencing  </a:t>
            </a:r>
            <a:endParaRPr lang="en-GB" sz="3600" dirty="0" smtClean="0"/>
          </a:p>
          <a:p>
            <a:endParaRPr lang="en-GB" sz="1200" dirty="0"/>
          </a:p>
        </p:txBody>
      </p:sp>
      <p:sp>
        <p:nvSpPr>
          <p:cNvPr id="3" name="TextBox 2"/>
          <p:cNvSpPr txBox="1"/>
          <p:nvPr/>
        </p:nvSpPr>
        <p:spPr>
          <a:xfrm>
            <a:off x="539552" y="1340768"/>
            <a:ext cx="7920880" cy="3785652"/>
          </a:xfrm>
          <a:prstGeom prst="rect">
            <a:avLst/>
          </a:prstGeom>
          <a:noFill/>
        </p:spPr>
        <p:txBody>
          <a:bodyPr wrap="square" rtlCol="0">
            <a:spAutoFit/>
          </a:bodyPr>
          <a:lstStyle/>
          <a:p>
            <a:endParaRPr lang="en-GB" sz="2400" dirty="0" smtClean="0"/>
          </a:p>
          <a:p>
            <a:r>
              <a:rPr lang="en-GB" sz="2400" dirty="0" smtClean="0"/>
              <a:t>For referencing we use ‘Harvard’ method.</a:t>
            </a:r>
          </a:p>
          <a:p>
            <a:endParaRPr lang="en-GB" sz="2400" dirty="0" smtClean="0"/>
          </a:p>
          <a:p>
            <a:endParaRPr lang="en-GB" sz="2400" dirty="0" smtClean="0"/>
          </a:p>
          <a:p>
            <a:r>
              <a:rPr lang="en-GB" sz="2400" dirty="0" smtClean="0"/>
              <a:t>References from last 5 years of academic research are the most relevant. </a:t>
            </a:r>
          </a:p>
          <a:p>
            <a:endParaRPr lang="en-GB" sz="2400" dirty="0" smtClean="0"/>
          </a:p>
          <a:p>
            <a:endParaRPr lang="en-GB" sz="2400" dirty="0" smtClean="0"/>
          </a:p>
          <a:p>
            <a:r>
              <a:rPr lang="en-GB" sz="2400" dirty="0" smtClean="0"/>
              <a:t>Only later than that if you are detailing the historical build up of your subject.</a:t>
            </a:r>
            <a:endParaRPr lang="en-GB" sz="2400" dirty="0"/>
          </a:p>
        </p:txBody>
      </p:sp>
      <p:cxnSp>
        <p:nvCxnSpPr>
          <p:cNvPr id="5" name="Straight Connector 4"/>
          <p:cNvCxnSpPr/>
          <p:nvPr/>
        </p:nvCxnSpPr>
        <p:spPr>
          <a:xfrm>
            <a:off x="152400" y="152400"/>
            <a:ext cx="0" cy="6477000"/>
          </a:xfrm>
          <a:prstGeom prst="line">
            <a:avLst/>
          </a:prstGeom>
        </p:spPr>
        <p:style>
          <a:lnRef idx="2">
            <a:schemeClr val="accent1"/>
          </a:lnRef>
          <a:fillRef idx="0">
            <a:schemeClr val="accent1"/>
          </a:fillRef>
          <a:effectRef idx="1">
            <a:schemeClr val="accent1"/>
          </a:effectRef>
          <a:fontRef idx="minor">
            <a:schemeClr val="tx1"/>
          </a:fontRef>
        </p:style>
      </p:cxnSp>
      <p:cxnSp>
        <p:nvCxnSpPr>
          <p:cNvPr id="6" name="Straight Connector 5"/>
          <p:cNvCxnSpPr/>
          <p:nvPr/>
        </p:nvCxnSpPr>
        <p:spPr>
          <a:xfrm flipH="1">
            <a:off x="152400" y="6553200"/>
            <a:ext cx="8686800" cy="76200"/>
          </a:xfrm>
          <a:prstGeom prst="line">
            <a:avLst/>
          </a:prstGeom>
        </p:spPr>
        <p:style>
          <a:lnRef idx="2">
            <a:schemeClr val="accent1"/>
          </a:lnRef>
          <a:fillRef idx="0">
            <a:schemeClr val="accent1"/>
          </a:fillRef>
          <a:effectRef idx="1">
            <a:schemeClr val="accent1"/>
          </a:effectRef>
          <a:fontRef idx="minor">
            <a:schemeClr val="tx1"/>
          </a:fontRef>
        </p:style>
      </p:cxnSp>
      <p:cxnSp>
        <p:nvCxnSpPr>
          <p:cNvPr id="7" name="Straight Connector 6"/>
          <p:cNvCxnSpPr/>
          <p:nvPr/>
        </p:nvCxnSpPr>
        <p:spPr>
          <a:xfrm>
            <a:off x="8839200" y="190500"/>
            <a:ext cx="0" cy="6362700"/>
          </a:xfrm>
          <a:prstGeom prst="line">
            <a:avLst/>
          </a:prstGeom>
        </p:spPr>
        <p:style>
          <a:lnRef idx="2">
            <a:schemeClr val="accent1"/>
          </a:lnRef>
          <a:fillRef idx="0">
            <a:schemeClr val="accent1"/>
          </a:fillRef>
          <a:effectRef idx="1">
            <a:schemeClr val="accent1"/>
          </a:effectRef>
          <a:fontRef idx="minor">
            <a:schemeClr val="tx1"/>
          </a:fontRef>
        </p:style>
      </p:cxnSp>
      <p:cxnSp>
        <p:nvCxnSpPr>
          <p:cNvPr id="8" name="Straight Connector 7"/>
          <p:cNvCxnSpPr/>
          <p:nvPr/>
        </p:nvCxnSpPr>
        <p:spPr>
          <a:xfrm flipH="1" flipV="1">
            <a:off x="152400" y="152400"/>
            <a:ext cx="8686800" cy="38100"/>
          </a:xfrm>
          <a:prstGeom prst="line">
            <a:avLst/>
          </a:prstGeom>
        </p:spPr>
        <p:style>
          <a:lnRef idx="2">
            <a:schemeClr val="accent1"/>
          </a:lnRef>
          <a:fillRef idx="0">
            <a:schemeClr val="accent1"/>
          </a:fillRef>
          <a:effectRef idx="1">
            <a:schemeClr val="accent1"/>
          </a:effectRef>
          <a:fontRef idx="minor">
            <a:schemeClr val="tx1"/>
          </a:fontRef>
        </p:style>
      </p:cxnSp>
      <p:sp>
        <p:nvSpPr>
          <p:cNvPr id="4" name="TextBox 3"/>
          <p:cNvSpPr txBox="1"/>
          <p:nvPr/>
        </p:nvSpPr>
        <p:spPr>
          <a:xfrm>
            <a:off x="539552" y="5486400"/>
            <a:ext cx="6553200" cy="523220"/>
          </a:xfrm>
          <a:prstGeom prst="rect">
            <a:avLst/>
          </a:prstGeom>
          <a:noFill/>
        </p:spPr>
        <p:txBody>
          <a:bodyPr wrap="square" rtlCol="0">
            <a:spAutoFit/>
          </a:bodyPr>
          <a:lstStyle/>
          <a:p>
            <a:r>
              <a:rPr lang="en-GB" sz="2800" b="1" dirty="0" smtClean="0">
                <a:solidFill>
                  <a:srgbClr val="0070C0"/>
                </a:solidFill>
              </a:rPr>
              <a:t>Where does our information come from?</a:t>
            </a:r>
            <a:endParaRPr lang="en-GB" sz="2800" b="1" dirty="0">
              <a:solidFill>
                <a:srgbClr val="0070C0"/>
              </a:solidFill>
            </a:endParaRPr>
          </a:p>
        </p:txBody>
      </p:sp>
      <p:sp>
        <p:nvSpPr>
          <p:cNvPr id="9" name="Rectangle 8"/>
          <p:cNvSpPr/>
          <p:nvPr/>
        </p:nvSpPr>
        <p:spPr>
          <a:xfrm>
            <a:off x="6934200" y="6009620"/>
            <a:ext cx="1745991" cy="523220"/>
          </a:xfrm>
          <a:prstGeom prst="rect">
            <a:avLst/>
          </a:prstGeom>
        </p:spPr>
        <p:txBody>
          <a:bodyPr wrap="none">
            <a:spAutoFit/>
          </a:bodyPr>
          <a:lstStyle/>
          <a:p>
            <a:r>
              <a:rPr lang="en-GB" sz="2800" b="1" dirty="0">
                <a:solidFill>
                  <a:srgbClr val="FF0000"/>
                </a:solidFill>
              </a:rPr>
              <a:t>HANDOUT</a:t>
            </a:r>
          </a:p>
        </p:txBody>
      </p:sp>
    </p:spTree>
    <p:extLst>
      <p:ext uri="{BB962C8B-B14F-4D97-AF65-F5344CB8AC3E}">
        <p14:creationId xmlns:p14="http://schemas.microsoft.com/office/powerpoint/2010/main" val="306246494"/>
      </p:ext>
    </p:extLst>
  </p:cSld>
  <p:clrMapOvr>
    <a:masterClrMapping/>
  </p:clrMapOvr>
  <p:transition spd="slow"/>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9" name="Rectangle 1"/>
          <p:cNvSpPr>
            <a:spLocks noChangeArrowheads="1"/>
          </p:cNvSpPr>
          <p:nvPr/>
        </p:nvSpPr>
        <p:spPr bwMode="auto">
          <a:xfrm>
            <a:off x="467544" y="807095"/>
            <a:ext cx="7416824" cy="415498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tab pos="1754188" algn="l"/>
              </a:tabLst>
            </a:pPr>
            <a:r>
              <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rPr>
              <a:t>De Groot, R.S. &amp; Wilson, M.A. &amp; Boumans, R.M.J. (2002) – </a:t>
            </a:r>
            <a:r>
              <a:rPr kumimoji="0" lang="en-GB" sz="1400" b="0" i="1" u="none" strike="noStrike" cap="none" normalizeH="0" baseline="0" dirty="0" smtClean="0">
                <a:ln>
                  <a:noFill/>
                </a:ln>
                <a:solidFill>
                  <a:schemeClr val="tx1"/>
                </a:solidFill>
                <a:effectLst/>
                <a:latin typeface="Arial" pitchFamily="34" charset="0"/>
                <a:ea typeface="Calibri" pitchFamily="34" charset="0"/>
                <a:cs typeface="Arial" pitchFamily="34" charset="0"/>
              </a:rPr>
              <a:t>A topology for the classification, description and valuation of ecosystem functions, goods and services. </a:t>
            </a:r>
            <a:r>
              <a:rPr kumimoji="0" lang="en-GB" sz="1400" b="0" i="0" u="none" strike="noStrike" cap="none" normalizeH="0" baseline="0" dirty="0" smtClean="0">
                <a:ln>
                  <a:noFill/>
                </a:ln>
                <a:solidFill>
                  <a:srgbClr val="0070C0"/>
                </a:solidFill>
                <a:effectLst/>
                <a:latin typeface="Arial" pitchFamily="34" charset="0"/>
                <a:ea typeface="Calibri" pitchFamily="34" charset="0"/>
                <a:cs typeface="Arial" pitchFamily="34" charset="0"/>
              </a:rPr>
              <a:t>Ecology Economics 41 (3), pp.393-408</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t>
            </a:r>
          </a:p>
          <a:p>
            <a:pPr marL="0" marR="0" lvl="0" indent="0" algn="just" defTabSz="914400" rtl="0" eaLnBrk="1" fontAlgn="base" latinLnBrk="0" hangingPunct="1">
              <a:lnSpc>
                <a:spcPct val="100000"/>
              </a:lnSpc>
              <a:spcBef>
                <a:spcPct val="0"/>
              </a:spcBef>
              <a:spcAft>
                <a:spcPct val="0"/>
              </a:spcAft>
              <a:buClrTx/>
              <a:buSzTx/>
              <a:buFontTx/>
              <a:buNone/>
              <a:tabLst>
                <a:tab pos="1754188" algn="l"/>
              </a:tabLst>
            </a:pP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r>
              <a:rPr kumimoji="0" lang="en-GB" sz="1400" b="1"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Faber, T.A. &amp; Kuo, F. &amp; Sullivan, W. (2001)</a:t>
            </a:r>
            <a:r>
              <a:rPr kumimoji="0" lang="en-GB" sz="14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 </a:t>
            </a:r>
            <a:r>
              <a:rPr kumimoji="0" lang="en-GB" sz="1400" b="0" i="1" u="none" strike="noStrike" cap="none" normalizeH="0" baseline="0" dirty="0" smtClean="0">
                <a:ln>
                  <a:noFill/>
                </a:ln>
                <a:solidFill>
                  <a:schemeClr val="tx1"/>
                </a:solidFill>
                <a:effectLst/>
                <a:latin typeface="Arial" pitchFamily="34" charset="0"/>
                <a:ea typeface="Times New Roman" pitchFamily="18" charset="0"/>
                <a:cs typeface="Arial" pitchFamily="34" charset="0"/>
              </a:rPr>
              <a:t>Coping with ADD. The Surprising Connection to Green play Setting.</a:t>
            </a:r>
            <a:r>
              <a:rPr kumimoji="0" lang="en-GB" sz="14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a:t>
            </a:r>
            <a:r>
              <a:rPr kumimoji="0" lang="en-GB" sz="1400"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Environment and Behaviour. January 2001, pp.54-77</a:t>
            </a:r>
            <a:r>
              <a:rPr kumimoji="0" lang="en-GB" sz="14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a:t>
            </a: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r>
              <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rPr>
              <a:t>Growcock, A.J.W. (2005) – </a:t>
            </a:r>
            <a:r>
              <a:rPr kumimoji="0" lang="en-GB" sz="1400" b="0" i="1" u="none" strike="noStrike" cap="none" normalizeH="0" baseline="0" dirty="0" smtClean="0">
                <a:ln>
                  <a:noFill/>
                </a:ln>
                <a:solidFill>
                  <a:schemeClr val="tx1"/>
                </a:solidFill>
                <a:effectLst/>
                <a:latin typeface="Arial" pitchFamily="34" charset="0"/>
                <a:ea typeface="Calibri" pitchFamily="34" charset="0"/>
                <a:cs typeface="Arial" pitchFamily="34" charset="0"/>
              </a:rPr>
              <a:t>Impacts of Camping and Trampling on Australian Alpine and Subalpine vegetation and Soils. </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Griffith University, Gold Coast, Australia.</a:t>
            </a: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r>
              <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rPr>
              <a:t>Hamberg, L. (2009)</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 </a:t>
            </a:r>
            <a:r>
              <a:rPr kumimoji="0" lang="en-GB" sz="1400" b="0" i="1" u="none" strike="noStrike" cap="none" normalizeH="0" baseline="0" dirty="0" smtClean="0">
                <a:ln>
                  <a:noFill/>
                </a:ln>
                <a:solidFill>
                  <a:schemeClr val="tx1"/>
                </a:solidFill>
                <a:effectLst/>
                <a:latin typeface="Arial" pitchFamily="34" charset="0"/>
                <a:ea typeface="Calibri" pitchFamily="34" charset="0"/>
                <a:cs typeface="Arial" pitchFamily="34" charset="0"/>
              </a:rPr>
              <a:t>The effects of habitat edges and trampling intensity on vegetation in urban forests.</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University of Helsinki</a:t>
            </a: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r>
              <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rPr>
              <a:t>Henwood, K. (2001) - </a:t>
            </a:r>
            <a:r>
              <a:rPr kumimoji="0" lang="en-GB" sz="1400" b="0" i="1" u="none" strike="noStrike" cap="none" normalizeH="0" baseline="0" dirty="0" smtClean="0">
                <a:ln>
                  <a:noFill/>
                </a:ln>
                <a:solidFill>
                  <a:schemeClr val="tx1"/>
                </a:solidFill>
                <a:effectLst/>
                <a:latin typeface="Arial" pitchFamily="34" charset="0"/>
                <a:ea typeface="Calibri" pitchFamily="34" charset="0"/>
                <a:cs typeface="Arial" pitchFamily="34" charset="0"/>
              </a:rPr>
              <a:t>Exploring linkages between environment and health: Is there a role for environmental and countryside agencies in promoting benefits to health? </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Forestry Commission, February 2001.</a:t>
            </a: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r>
              <a:rPr kumimoji="0" lang="en-GB" sz="1400" b="1" i="0" u="none" strike="noStrike" cap="none" normalizeH="0" baseline="0" dirty="0" smtClean="0">
                <a:ln>
                  <a:noFill/>
                </a:ln>
                <a:solidFill>
                  <a:srgbClr val="0070C0"/>
                </a:solidFill>
                <a:effectLst/>
                <a:latin typeface="Arial" pitchFamily="34" charset="0"/>
                <a:ea typeface="Calibri" pitchFamily="34" charset="0"/>
                <a:cs typeface="Arial" pitchFamily="34" charset="0"/>
              </a:rPr>
              <a:t>Hilton, K.J. (1967)</a:t>
            </a:r>
            <a:r>
              <a:rPr kumimoji="0" lang="en-GB" sz="1400" b="0" i="0" u="none" strike="noStrike" cap="none" normalizeH="0" baseline="0" dirty="0" smtClean="0">
                <a:ln>
                  <a:noFill/>
                </a:ln>
                <a:solidFill>
                  <a:srgbClr val="0070C0"/>
                </a:solidFill>
                <a:effectLst/>
                <a:latin typeface="Arial" pitchFamily="34" charset="0"/>
                <a:ea typeface="Calibri" pitchFamily="34" charset="0"/>
                <a:cs typeface="Arial" pitchFamily="34" charset="0"/>
              </a:rPr>
              <a:t> – </a:t>
            </a:r>
            <a:r>
              <a:rPr kumimoji="0" lang="en-GB" sz="1400" b="0" i="1" u="none" strike="noStrike" cap="none" normalizeH="0" baseline="0" dirty="0" smtClean="0">
                <a:ln>
                  <a:noFill/>
                </a:ln>
                <a:solidFill>
                  <a:srgbClr val="0070C0"/>
                </a:solidFill>
                <a:effectLst/>
                <a:latin typeface="Arial" pitchFamily="34" charset="0"/>
                <a:ea typeface="Calibri" pitchFamily="34" charset="0"/>
                <a:cs typeface="Arial" pitchFamily="34" charset="0"/>
              </a:rPr>
              <a:t>The Lower Swansea Valley Project. </a:t>
            </a:r>
            <a:r>
              <a:rPr kumimoji="0" lang="en-GB" sz="1400" b="0" i="0" u="none" strike="noStrike" cap="none" normalizeH="0" baseline="0" dirty="0" smtClean="0">
                <a:ln>
                  <a:noFill/>
                </a:ln>
                <a:solidFill>
                  <a:srgbClr val="0070C0"/>
                </a:solidFill>
                <a:effectLst/>
                <a:latin typeface="Arial" pitchFamily="34" charset="0"/>
                <a:ea typeface="Calibri" pitchFamily="34" charset="0"/>
                <a:cs typeface="Arial" pitchFamily="34" charset="0"/>
              </a:rPr>
              <a:t>Longmans</a:t>
            </a:r>
            <a:r>
              <a:rPr kumimoji="0" lang="en-GB" sz="1200" b="0" i="0" u="none" strike="noStrike" cap="none" normalizeH="0" baseline="0" dirty="0" smtClean="0">
                <a:ln>
                  <a:noFill/>
                </a:ln>
                <a:solidFill>
                  <a:srgbClr val="0070C0"/>
                </a:solidFill>
                <a:effectLst/>
                <a:latin typeface="Arial" pitchFamily="34" charset="0"/>
                <a:ea typeface="Calibri" pitchFamily="34" charset="0"/>
                <a:cs typeface="Arial" pitchFamily="34" charset="0"/>
              </a:rPr>
              <a:t>.</a:t>
            </a: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endParaRPr kumimoji="0" lang="en-GB" sz="1200" b="0" i="0" u="none" strike="noStrike" cap="none" normalizeH="0" baseline="0" dirty="0" smtClean="0">
              <a:ln>
                <a:noFill/>
              </a:ln>
              <a:solidFill>
                <a:srgbClr val="0070C0"/>
              </a:solidFill>
              <a:effectLst/>
              <a:latin typeface="Arial" pitchFamily="34" charset="0"/>
              <a:cs typeface="Arial" pitchFamily="34" charset="0"/>
            </a:endParaRPr>
          </a:p>
        </p:txBody>
      </p:sp>
      <p:sp>
        <p:nvSpPr>
          <p:cNvPr id="2050" name="Rectangle 2"/>
          <p:cNvSpPr>
            <a:spLocks noChangeArrowheads="1"/>
          </p:cNvSpPr>
          <p:nvPr/>
        </p:nvSpPr>
        <p:spPr bwMode="auto">
          <a:xfrm>
            <a:off x="467544" y="4946690"/>
            <a:ext cx="7200801" cy="49244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tab pos="3775075" algn="l"/>
              </a:tabLst>
            </a:pPr>
            <a:r>
              <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rPr>
              <a:t>Lathrop, J. (2003)</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r>
              <a:rPr kumimoji="0" lang="en-GB" sz="1200" b="0" i="1" u="none" strike="noStrike" cap="none" normalizeH="0" baseline="0" dirty="0" smtClean="0">
                <a:ln>
                  <a:noFill/>
                </a:ln>
                <a:solidFill>
                  <a:schemeClr val="tx1"/>
                </a:solidFill>
                <a:effectLst/>
                <a:latin typeface="Arial" pitchFamily="34" charset="0"/>
                <a:ea typeface="Calibri" pitchFamily="34" charset="0"/>
                <a:cs typeface="Arial" pitchFamily="34" charset="0"/>
              </a:rPr>
              <a:t>Ecological Impacts of Mountain Biking: A Critical Literature Review.</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hlinkClick r:id="rId2"/>
              </a:rPr>
              <a:t>www.wildlandscpr.org/node/39</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r>
              <a:rPr kumimoji="0" lang="en-GB" sz="1200" b="0" i="0" u="none" strike="noStrike" cap="none" normalizeH="0" baseline="0" dirty="0" smtClean="0">
                <a:ln>
                  <a:noFill/>
                </a:ln>
                <a:solidFill>
                  <a:srgbClr val="0070C0"/>
                </a:solidFill>
                <a:effectLst/>
                <a:latin typeface="Arial" pitchFamily="34" charset="0"/>
                <a:ea typeface="Calibri" pitchFamily="34" charset="0"/>
                <a:cs typeface="Arial" pitchFamily="34" charset="0"/>
              </a:rPr>
              <a:t>[accessed: 4</a:t>
            </a:r>
            <a:r>
              <a:rPr kumimoji="0" lang="en-GB" sz="1200" b="0" i="0" u="none" strike="noStrike" cap="none" normalizeH="0" baseline="30000" dirty="0" smtClean="0">
                <a:ln>
                  <a:noFill/>
                </a:ln>
                <a:solidFill>
                  <a:srgbClr val="0070C0"/>
                </a:solidFill>
                <a:effectLst/>
                <a:latin typeface="Arial" pitchFamily="34" charset="0"/>
                <a:ea typeface="Calibri" pitchFamily="34" charset="0"/>
                <a:cs typeface="Arial" pitchFamily="34" charset="0"/>
              </a:rPr>
              <a:t>th</a:t>
            </a:r>
            <a:r>
              <a:rPr kumimoji="0" lang="en-GB" sz="1200" b="0" i="0" u="none" strike="noStrike" cap="none" normalizeH="0" baseline="0" dirty="0" smtClean="0">
                <a:ln>
                  <a:noFill/>
                </a:ln>
                <a:solidFill>
                  <a:srgbClr val="0070C0"/>
                </a:solidFill>
                <a:effectLst/>
                <a:latin typeface="Arial" pitchFamily="34" charset="0"/>
                <a:ea typeface="Calibri" pitchFamily="34" charset="0"/>
                <a:cs typeface="Arial" pitchFamily="34" charset="0"/>
              </a:rPr>
              <a:t> October, 2010]</a:t>
            </a:r>
            <a:endParaRPr kumimoji="0" lang="en-GB"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2051" name="Rectangle 3"/>
          <p:cNvSpPr>
            <a:spLocks noChangeArrowheads="1"/>
          </p:cNvSpPr>
          <p:nvPr/>
        </p:nvSpPr>
        <p:spPr bwMode="auto">
          <a:xfrm>
            <a:off x="471590" y="5569496"/>
            <a:ext cx="7272808" cy="33855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dirty="0" smtClean="0">
                <a:ln>
                  <a:noFill/>
                </a:ln>
                <a:solidFill>
                  <a:schemeClr val="tx1"/>
                </a:solidFill>
                <a:effectLst/>
                <a:latin typeface="Times New Roman" pitchFamily="18" charset="0"/>
                <a:ea typeface="Times New Roman" pitchFamily="18" charset="0"/>
                <a:cs typeface="Times New Roman" pitchFamily="18" charset="0"/>
              </a:rPr>
              <a:t>Natural Environmental and Rural Communities Act (2006).</a:t>
            </a:r>
            <a:endParaRPr kumimoji="0" lang="en-GB" sz="1600" b="0" i="0" u="none" strike="noStrike" cap="none" normalizeH="0" baseline="0" dirty="0" smtClean="0">
              <a:ln>
                <a:noFill/>
              </a:ln>
              <a:solidFill>
                <a:schemeClr val="tx1"/>
              </a:solidFill>
              <a:effectLst/>
              <a:latin typeface="Arial" pitchFamily="34" charset="0"/>
            </a:endParaRPr>
          </a:p>
        </p:txBody>
      </p:sp>
      <p:sp>
        <p:nvSpPr>
          <p:cNvPr id="5" name="TextBox 4"/>
          <p:cNvSpPr txBox="1"/>
          <p:nvPr/>
        </p:nvSpPr>
        <p:spPr>
          <a:xfrm>
            <a:off x="467544" y="152400"/>
            <a:ext cx="4176464" cy="584775"/>
          </a:xfrm>
          <a:prstGeom prst="rect">
            <a:avLst/>
          </a:prstGeom>
          <a:noFill/>
        </p:spPr>
        <p:txBody>
          <a:bodyPr wrap="square" rtlCol="0">
            <a:spAutoFit/>
          </a:bodyPr>
          <a:lstStyle/>
          <a:p>
            <a:r>
              <a:rPr lang="en-GB" sz="3200" b="1" u="sng" dirty="0" smtClean="0">
                <a:solidFill>
                  <a:srgbClr val="FF0000"/>
                </a:solidFill>
                <a:latin typeface="Times New Roman" panose="02020603050405020304" pitchFamily="18" charset="0"/>
                <a:cs typeface="Times New Roman" panose="02020603050405020304" pitchFamily="18" charset="0"/>
              </a:rPr>
              <a:t>References</a:t>
            </a:r>
            <a:endParaRPr lang="en-GB" sz="3200" b="1" u="sng" dirty="0">
              <a:solidFill>
                <a:srgbClr val="FF0000"/>
              </a:solidFill>
              <a:latin typeface="Times New Roman" panose="02020603050405020304" pitchFamily="18" charset="0"/>
              <a:cs typeface="Times New Roman" panose="02020603050405020304" pitchFamily="18" charset="0"/>
            </a:endParaRPr>
          </a:p>
        </p:txBody>
      </p:sp>
      <p:sp>
        <p:nvSpPr>
          <p:cNvPr id="2" name="TextBox 1"/>
          <p:cNvSpPr txBox="1"/>
          <p:nvPr/>
        </p:nvSpPr>
        <p:spPr>
          <a:xfrm>
            <a:off x="471590" y="5969605"/>
            <a:ext cx="2514600" cy="338554"/>
          </a:xfrm>
          <a:prstGeom prst="rect">
            <a:avLst/>
          </a:prstGeom>
          <a:noFill/>
        </p:spPr>
        <p:txBody>
          <a:bodyPr wrap="square" rtlCol="0">
            <a:spAutoFit/>
          </a:bodyPr>
          <a:lstStyle/>
          <a:p>
            <a:r>
              <a:rPr lang="en-GB" sz="1600" b="1" dirty="0" smtClean="0">
                <a:latin typeface="Times New Roman" panose="02020603050405020304" pitchFamily="18" charset="0"/>
                <a:cs typeface="Times New Roman" panose="02020603050405020304" pitchFamily="18" charset="0"/>
              </a:rPr>
              <a:t>R.S.P.B</a:t>
            </a:r>
            <a:r>
              <a:rPr lang="en-GB" sz="1600" dirty="0" smtClean="0">
                <a:latin typeface="Times New Roman" panose="02020603050405020304" pitchFamily="18" charset="0"/>
                <a:cs typeface="Times New Roman" panose="02020603050405020304" pitchFamily="18" charset="0"/>
              </a:rPr>
              <a:t>.</a:t>
            </a:r>
            <a:endParaRPr lang="en-GB"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32918449"/>
      </p:ext>
    </p:extLst>
  </p:cSld>
  <p:clrMapOvr>
    <a:masterClrMapping/>
  </p:clrMapOvr>
  <p:transition spd="slow"/>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2186" y="304800"/>
            <a:ext cx="8610600" cy="6694140"/>
          </a:xfrm>
          <a:prstGeom prst="rect">
            <a:avLst/>
          </a:prstGeom>
        </p:spPr>
        <p:txBody>
          <a:bodyPr wrap="square">
            <a:spAutoFit/>
          </a:bodyPr>
          <a:lstStyle/>
          <a:p>
            <a:pPr algn="ctr"/>
            <a:r>
              <a:rPr lang="en-GB" sz="2000" b="1" u="sng" dirty="0"/>
              <a:t>REFERENCES</a:t>
            </a:r>
            <a:endParaRPr lang="en-GB" sz="2000" dirty="0"/>
          </a:p>
          <a:p>
            <a:r>
              <a:rPr lang="en-GB" sz="900" b="1" dirty="0"/>
              <a:t> </a:t>
            </a:r>
            <a:endParaRPr lang="en-GB" sz="900" dirty="0"/>
          </a:p>
          <a:p>
            <a:r>
              <a:rPr lang="en-GB" sz="1600" b="1" dirty="0"/>
              <a:t>Adams, L. (2002)</a:t>
            </a:r>
            <a:r>
              <a:rPr lang="en-GB" sz="1600" dirty="0"/>
              <a:t> – </a:t>
            </a:r>
            <a:r>
              <a:rPr lang="en-GB" sz="1600" i="1" dirty="0"/>
              <a:t>Fear Factor sets back Forests. </a:t>
            </a:r>
            <a:r>
              <a:rPr lang="en-GB" sz="1600" b="1" dirty="0">
                <a:solidFill>
                  <a:srgbClr val="0070C0"/>
                </a:solidFill>
              </a:rPr>
              <a:t>The Sunday Times (March 31</a:t>
            </a:r>
            <a:r>
              <a:rPr lang="en-GB" sz="1600" b="1" baseline="30000" dirty="0">
                <a:solidFill>
                  <a:srgbClr val="0070C0"/>
                </a:solidFill>
              </a:rPr>
              <a:t>st</a:t>
            </a:r>
            <a:r>
              <a:rPr lang="en-GB" sz="1600" b="1" dirty="0">
                <a:solidFill>
                  <a:srgbClr val="0070C0"/>
                </a:solidFill>
              </a:rPr>
              <a:t>, 2002</a:t>
            </a:r>
            <a:r>
              <a:rPr lang="en-GB" sz="1600" b="1" dirty="0" smtClean="0">
                <a:solidFill>
                  <a:srgbClr val="0070C0"/>
                </a:solidFill>
              </a:rPr>
              <a:t>) pp.12</a:t>
            </a:r>
            <a:endParaRPr lang="en-GB" sz="1600" b="1" dirty="0">
              <a:solidFill>
                <a:srgbClr val="0070C0"/>
              </a:solidFill>
            </a:endParaRPr>
          </a:p>
          <a:p>
            <a:r>
              <a:rPr lang="en-GB" sz="1600" b="1" dirty="0"/>
              <a:t> </a:t>
            </a:r>
            <a:endParaRPr lang="en-GB" sz="1600" dirty="0"/>
          </a:p>
          <a:p>
            <a:r>
              <a:rPr lang="en-GB" sz="1600" b="1" dirty="0"/>
              <a:t>Arnberger, A. (2006) – </a:t>
            </a:r>
            <a:r>
              <a:rPr lang="en-GB" sz="1600" i="1" dirty="0"/>
              <a:t>Recreational use of urban forests: an inter area comparison. </a:t>
            </a:r>
            <a:r>
              <a:rPr lang="en-GB" sz="1600" b="1" dirty="0">
                <a:solidFill>
                  <a:srgbClr val="0070C0"/>
                </a:solidFill>
              </a:rPr>
              <a:t>Urban Forestry &amp; Urban Greening Vol. 4, pp.135-144.</a:t>
            </a:r>
          </a:p>
          <a:p>
            <a:r>
              <a:rPr lang="en-GB" sz="1600" dirty="0"/>
              <a:t> </a:t>
            </a:r>
          </a:p>
          <a:p>
            <a:r>
              <a:rPr lang="en-GB" sz="1600" b="1" dirty="0"/>
              <a:t>Ausden, M. (2007)</a:t>
            </a:r>
            <a:r>
              <a:rPr lang="en-GB" sz="1600" dirty="0"/>
              <a:t> – </a:t>
            </a:r>
            <a:r>
              <a:rPr lang="en-GB" sz="1600" i="1" dirty="0"/>
              <a:t>Habitat Management for Conservation. </a:t>
            </a:r>
            <a:r>
              <a:rPr lang="en-GB" sz="1600" dirty="0"/>
              <a:t>Oxford University Press.</a:t>
            </a:r>
          </a:p>
          <a:p>
            <a:r>
              <a:rPr lang="en-GB" sz="1600" dirty="0"/>
              <a:t> </a:t>
            </a:r>
          </a:p>
          <a:p>
            <a:r>
              <a:rPr lang="en-GB" sz="1600" b="1" dirty="0"/>
              <a:t>Bird, W. (2007) </a:t>
            </a:r>
            <a:r>
              <a:rPr lang="en-GB" sz="1600" dirty="0"/>
              <a:t>– </a:t>
            </a:r>
            <a:r>
              <a:rPr lang="en-GB" sz="1600" i="1" dirty="0"/>
              <a:t>Natural Thinking. The Environment, Biodiversity and Mental Health. </a:t>
            </a:r>
            <a:r>
              <a:rPr lang="en-GB" sz="1600" dirty="0"/>
              <a:t>RSPB report.	</a:t>
            </a:r>
          </a:p>
          <a:p>
            <a:r>
              <a:rPr lang="en-GB" sz="1600" b="1" dirty="0"/>
              <a:t> </a:t>
            </a:r>
            <a:endParaRPr lang="en-GB" sz="1600" dirty="0"/>
          </a:p>
          <a:p>
            <a:r>
              <a:rPr lang="en-GB" sz="1600" b="1" dirty="0" err="1"/>
              <a:t>Broadmeadow</a:t>
            </a:r>
            <a:r>
              <a:rPr lang="en-GB" sz="1600" b="1" dirty="0"/>
              <a:t>, M. &amp; Ray, D. (2005)</a:t>
            </a:r>
            <a:r>
              <a:rPr lang="en-GB" sz="1600" dirty="0"/>
              <a:t> – </a:t>
            </a:r>
            <a:r>
              <a:rPr lang="en-GB" sz="1600" i="1" dirty="0"/>
              <a:t>Climate change and British Woodland. </a:t>
            </a:r>
            <a:r>
              <a:rPr lang="en-GB" sz="1600" b="1" dirty="0" smtClean="0">
                <a:solidFill>
                  <a:srgbClr val="0070C0"/>
                </a:solidFill>
              </a:rPr>
              <a:t>FC </a:t>
            </a:r>
            <a:r>
              <a:rPr lang="en-GB" sz="1600" b="1" dirty="0">
                <a:solidFill>
                  <a:srgbClr val="0070C0"/>
                </a:solidFill>
              </a:rPr>
              <a:t>press </a:t>
            </a:r>
            <a:r>
              <a:rPr lang="en-GB" sz="1600" b="1" dirty="0" smtClean="0">
                <a:solidFill>
                  <a:srgbClr val="0070C0"/>
                </a:solidFill>
              </a:rPr>
              <a:t>IN069</a:t>
            </a:r>
            <a:endParaRPr lang="en-GB" sz="1600" b="1" dirty="0">
              <a:solidFill>
                <a:srgbClr val="0070C0"/>
              </a:solidFill>
            </a:endParaRPr>
          </a:p>
          <a:p>
            <a:r>
              <a:rPr lang="en-GB" sz="1600" dirty="0"/>
              <a:t> </a:t>
            </a:r>
          </a:p>
          <a:p>
            <a:endParaRPr lang="en-GB" sz="1600" dirty="0"/>
          </a:p>
          <a:p>
            <a:r>
              <a:rPr lang="en-GB" sz="1600" b="1" dirty="0">
                <a:solidFill>
                  <a:srgbClr val="0070C0"/>
                </a:solidFill>
              </a:rPr>
              <a:t>Cordes, K. (1993) – </a:t>
            </a:r>
            <a:r>
              <a:rPr lang="en-GB" sz="1600" b="1" i="1" dirty="0">
                <a:solidFill>
                  <a:srgbClr val="0070C0"/>
                </a:solidFill>
              </a:rPr>
              <a:t>Outdoor Recreation. </a:t>
            </a:r>
            <a:r>
              <a:rPr lang="en-GB" sz="1600" b="1" dirty="0">
                <a:solidFill>
                  <a:srgbClr val="0070C0"/>
                </a:solidFill>
              </a:rPr>
              <a:t> </a:t>
            </a:r>
            <a:r>
              <a:rPr lang="en-GB" sz="1600" b="1" dirty="0" smtClean="0">
                <a:solidFill>
                  <a:srgbClr val="0070C0"/>
                </a:solidFill>
              </a:rPr>
              <a:t>McGraw-Hill</a:t>
            </a:r>
          </a:p>
          <a:p>
            <a:endParaRPr lang="en-US" sz="1600" b="1" dirty="0" smtClean="0">
              <a:solidFill>
                <a:srgbClr val="0070C0"/>
              </a:solidFill>
            </a:endParaRPr>
          </a:p>
          <a:p>
            <a:r>
              <a:rPr lang="en-GB" sz="1600" b="1" dirty="0" smtClean="0">
                <a:solidFill>
                  <a:srgbClr val="0070C0"/>
                </a:solidFill>
              </a:rPr>
              <a:t>Cordes, K. (1998) – </a:t>
            </a:r>
            <a:r>
              <a:rPr lang="en-GB" sz="1600" b="1" i="1" dirty="0" smtClean="0">
                <a:solidFill>
                  <a:srgbClr val="0070C0"/>
                </a:solidFill>
              </a:rPr>
              <a:t>Outdoor Recreation. (2</a:t>
            </a:r>
            <a:r>
              <a:rPr lang="en-GB" sz="1600" b="1" i="1" baseline="30000" dirty="0" smtClean="0">
                <a:solidFill>
                  <a:srgbClr val="0070C0"/>
                </a:solidFill>
              </a:rPr>
              <a:t>nd</a:t>
            </a:r>
            <a:r>
              <a:rPr lang="en-GB" sz="1600" b="1" i="1" dirty="0" smtClean="0">
                <a:solidFill>
                  <a:srgbClr val="0070C0"/>
                </a:solidFill>
              </a:rPr>
              <a:t> Edition) </a:t>
            </a:r>
            <a:r>
              <a:rPr lang="en-GB" sz="1600" b="1" dirty="0" smtClean="0">
                <a:solidFill>
                  <a:srgbClr val="0070C0"/>
                </a:solidFill>
              </a:rPr>
              <a:t> McGraw-Hill</a:t>
            </a:r>
          </a:p>
          <a:p>
            <a:endParaRPr lang="en-GB" sz="1600" b="1" dirty="0">
              <a:solidFill>
                <a:srgbClr val="0070C0"/>
              </a:solidFill>
            </a:endParaRPr>
          </a:p>
          <a:p>
            <a:r>
              <a:rPr lang="en-GB" sz="1600" dirty="0"/>
              <a:t> </a:t>
            </a:r>
          </a:p>
          <a:p>
            <a:r>
              <a:rPr lang="en-GB" sz="1600" b="1" dirty="0"/>
              <a:t>De Groot, R.S. &amp; Wilson, M.A. &amp; </a:t>
            </a:r>
            <a:r>
              <a:rPr lang="en-GB" sz="1600" b="1" dirty="0" err="1"/>
              <a:t>Boumans</a:t>
            </a:r>
            <a:r>
              <a:rPr lang="en-GB" sz="1600" b="1" dirty="0"/>
              <a:t>, R.M.J. (2002) – </a:t>
            </a:r>
            <a:r>
              <a:rPr lang="en-GB" sz="1600" i="1" dirty="0"/>
              <a:t>A topology for the classification, description and valuation of ecosystem functions, goods and services. </a:t>
            </a:r>
            <a:endParaRPr lang="en-GB" sz="1600" i="1" dirty="0" smtClean="0"/>
          </a:p>
          <a:p>
            <a:r>
              <a:rPr lang="en-GB" sz="1600" b="1" dirty="0" smtClean="0">
                <a:solidFill>
                  <a:srgbClr val="0070C0"/>
                </a:solidFill>
              </a:rPr>
              <a:t>Ecology </a:t>
            </a:r>
            <a:r>
              <a:rPr lang="en-GB" sz="1600" b="1" dirty="0">
                <a:solidFill>
                  <a:srgbClr val="0070C0"/>
                </a:solidFill>
              </a:rPr>
              <a:t>Economics 41 (3), pp.393-408.</a:t>
            </a:r>
          </a:p>
          <a:p>
            <a:r>
              <a:rPr lang="en-GB" sz="1600" dirty="0"/>
              <a:t> </a:t>
            </a:r>
          </a:p>
          <a:p>
            <a:r>
              <a:rPr lang="en-GB" sz="1600" b="1" dirty="0"/>
              <a:t>Faber, T.A. &amp; </a:t>
            </a:r>
            <a:r>
              <a:rPr lang="en-GB" sz="1600" b="1" dirty="0" err="1"/>
              <a:t>Kuo</a:t>
            </a:r>
            <a:r>
              <a:rPr lang="en-GB" sz="1600" b="1" dirty="0"/>
              <a:t>, F. &amp; Sullivan, W. (2001)</a:t>
            </a:r>
            <a:r>
              <a:rPr lang="en-GB" sz="1600" dirty="0"/>
              <a:t> – </a:t>
            </a:r>
            <a:r>
              <a:rPr lang="en-GB" sz="1600" i="1" dirty="0"/>
              <a:t>Coping with ADD. The Surprising Connection to Green play Setting.</a:t>
            </a:r>
            <a:r>
              <a:rPr lang="en-GB" sz="1600" dirty="0"/>
              <a:t> </a:t>
            </a:r>
            <a:r>
              <a:rPr lang="en-GB" sz="1600" b="1" dirty="0" smtClean="0">
                <a:solidFill>
                  <a:srgbClr val="0070C0"/>
                </a:solidFill>
              </a:rPr>
              <a:t>Environment </a:t>
            </a:r>
            <a:r>
              <a:rPr lang="en-GB" sz="1600" b="1" dirty="0">
                <a:solidFill>
                  <a:srgbClr val="0070C0"/>
                </a:solidFill>
              </a:rPr>
              <a:t>and Behaviour. January 2001, pp.54-77.</a:t>
            </a:r>
          </a:p>
          <a:p>
            <a:r>
              <a:rPr lang="en-GB" sz="1600" dirty="0"/>
              <a:t> </a:t>
            </a:r>
          </a:p>
          <a:p>
            <a:endParaRPr lang="en-GB" sz="1600" dirty="0"/>
          </a:p>
        </p:txBody>
      </p:sp>
    </p:spTree>
    <p:extLst>
      <p:ext uri="{BB962C8B-B14F-4D97-AF65-F5344CB8AC3E}">
        <p14:creationId xmlns:p14="http://schemas.microsoft.com/office/powerpoint/2010/main" val="2306257038"/>
      </p:ext>
    </p:extLst>
  </p:cSld>
  <p:clrMapOvr>
    <a:masterClrMapping/>
  </p:clrMapOvr>
  <p:transition spd="slow"/>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5" name="Rectangle 1"/>
          <p:cNvSpPr>
            <a:spLocks noChangeArrowheads="1"/>
          </p:cNvSpPr>
          <p:nvPr/>
        </p:nvSpPr>
        <p:spPr bwMode="auto">
          <a:xfrm>
            <a:off x="457200" y="762000"/>
            <a:ext cx="8208912" cy="5693866"/>
          </a:xfrm>
          <a:prstGeom prst="rect">
            <a:avLst/>
          </a:prstGeom>
          <a:noFill/>
          <a:ln w="9525">
            <a:solidFill>
              <a:srgbClr val="0070C0"/>
            </a:solid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2.3 IMPACTS</a:t>
            </a:r>
          </a:p>
          <a:p>
            <a:pPr marL="0" marR="0" lvl="0" indent="0" algn="l" defTabSz="914400" rtl="0" eaLnBrk="1" fontAlgn="base" latinLnBrk="0" hangingPunct="1">
              <a:lnSpc>
                <a:spcPct val="100000"/>
              </a:lnSpc>
              <a:spcBef>
                <a:spcPct val="0"/>
              </a:spcBef>
              <a:spcAft>
                <a:spcPct val="0"/>
              </a:spcAft>
              <a:buClrTx/>
              <a:buSzTx/>
              <a:buFontTx/>
              <a:buNone/>
              <a:tabLst>
                <a:tab pos="450850" algn="l"/>
              </a:tabLst>
            </a:pPr>
            <a:endParaRPr kumimoji="0" lang="en-GB" sz="1400" b="0" i="0" u="none" strike="noStrike" cap="none" normalizeH="0" baseline="0" dirty="0" smtClean="0">
              <a:ln>
                <a:noFill/>
              </a:ln>
              <a:solidFill>
                <a:schemeClr val="tx1"/>
              </a:solidFill>
              <a:effectLst/>
              <a:latin typeface="Arial" pitchFamily="34" charset="0"/>
            </a:endParaRPr>
          </a:p>
          <a:p>
            <a:pPr lvl="0" eaLnBrk="0" fontAlgn="base" hangingPunct="0">
              <a:spcBef>
                <a:spcPct val="0"/>
              </a:spcBef>
              <a:spcAft>
                <a:spcPct val="0"/>
              </a:spcAft>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There is </a:t>
            </a:r>
            <a:r>
              <a:rPr kumimoji="0" lang="en-GB" sz="1400" b="0" i="0" u="none" strike="noStrike" cap="none" normalizeH="0" baseline="0" dirty="0" smtClean="0">
                <a:ln>
                  <a:noFill/>
                </a:ln>
                <a:solidFill>
                  <a:srgbClr val="0070C0"/>
                </a:solidFill>
                <a:effectLst/>
                <a:latin typeface="Arial" pitchFamily="34" charset="0"/>
                <a:ea typeface="Calibri" pitchFamily="34" charset="0"/>
                <a:cs typeface="Arial" pitchFamily="34" charset="0"/>
              </a:rPr>
              <a:t>copious academic evidence </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to confirm that recreational activity in woodland does have an impact upon soil, water, flora and fauna</a:t>
            </a:r>
            <a:r>
              <a:rPr lang="en-GB" sz="1400" dirty="0">
                <a:latin typeface="Arial" pitchFamily="34" charset="0"/>
                <a:ea typeface="Calibri" pitchFamily="34" charset="0"/>
                <a:cs typeface="Arial" pitchFamily="34" charset="0"/>
              </a:rPr>
              <a:t>.</a:t>
            </a:r>
            <a:r>
              <a:rPr lang="en-GB" sz="1400" dirty="0" smtClean="0">
                <a:latin typeface="Arial" pitchFamily="34" charset="0"/>
                <a:ea typeface="Calibri" pitchFamily="34" charset="0"/>
                <a:cs typeface="Arial" pitchFamily="34" charset="0"/>
              </a:rPr>
              <a:t> </a:t>
            </a:r>
          </a:p>
          <a:p>
            <a:pPr lvl="0" eaLnBrk="0" fontAlgn="base" hangingPunct="0">
              <a:spcBef>
                <a:spcPct val="0"/>
              </a:spcBef>
              <a:spcAft>
                <a:spcPct val="0"/>
              </a:spcAft>
              <a:tabLst>
                <a:tab pos="450850" algn="l"/>
              </a:tabLst>
            </a:pPr>
            <a:r>
              <a:rPr lang="en-GB" sz="1400" b="1" dirty="0" smtClean="0">
                <a:solidFill>
                  <a:srgbClr val="0070C0"/>
                </a:solidFill>
                <a:latin typeface="Arial" pitchFamily="34" charset="0"/>
                <a:ea typeface="Calibri" pitchFamily="34" charset="0"/>
                <a:cs typeface="Arial" pitchFamily="34" charset="0"/>
              </a:rPr>
              <a:t>(Cole,1998;Newsome </a:t>
            </a:r>
            <a:r>
              <a:rPr lang="en-GB" sz="1400" b="1" dirty="0">
                <a:solidFill>
                  <a:srgbClr val="0070C0"/>
                </a:solidFill>
                <a:latin typeface="Arial" pitchFamily="34" charset="0"/>
                <a:ea typeface="Calibri" pitchFamily="34" charset="0"/>
                <a:cs typeface="Arial" pitchFamily="34" charset="0"/>
              </a:rPr>
              <a:t>et al, 2002; Ode &amp; Fry, 2005; </a:t>
            </a:r>
            <a:r>
              <a:rPr lang="en-GB" sz="1400" b="1" dirty="0" err="1" smtClean="0">
                <a:solidFill>
                  <a:srgbClr val="0070C0"/>
                </a:solidFill>
                <a:latin typeface="Arial" pitchFamily="34" charset="0"/>
                <a:ea typeface="Calibri" pitchFamily="34" charset="0"/>
                <a:cs typeface="Arial" pitchFamily="34" charset="0"/>
              </a:rPr>
              <a:t>Rusterholz</a:t>
            </a:r>
            <a:r>
              <a:rPr lang="en-GB" sz="1400" b="1" dirty="0" smtClean="0">
                <a:solidFill>
                  <a:srgbClr val="0070C0"/>
                </a:solidFill>
                <a:latin typeface="Arial" pitchFamily="34" charset="0"/>
                <a:ea typeface="Calibri" pitchFamily="34" charset="0"/>
                <a:cs typeface="Arial" pitchFamily="34" charset="0"/>
              </a:rPr>
              <a:t> </a:t>
            </a:r>
            <a:r>
              <a:rPr lang="en-GB" sz="1400" b="1" dirty="0">
                <a:solidFill>
                  <a:srgbClr val="0070C0"/>
                </a:solidFill>
                <a:latin typeface="Arial" pitchFamily="34" charset="0"/>
                <a:ea typeface="Calibri" pitchFamily="34" charset="0"/>
                <a:cs typeface="Arial" pitchFamily="34" charset="0"/>
              </a:rPr>
              <a:t>et al</a:t>
            </a:r>
            <a:r>
              <a:rPr lang="en-GB" sz="1400" b="1" dirty="0" smtClean="0">
                <a:solidFill>
                  <a:srgbClr val="0070C0"/>
                </a:solidFill>
                <a:latin typeface="Arial" pitchFamily="34" charset="0"/>
                <a:ea typeface="Calibri" pitchFamily="34" charset="0"/>
                <a:cs typeface="Arial" pitchFamily="34" charset="0"/>
              </a:rPr>
              <a:t>,</a:t>
            </a:r>
            <a:r>
              <a:rPr lang="en-GB" sz="1400" b="1" dirty="0">
                <a:solidFill>
                  <a:srgbClr val="0070C0"/>
                </a:solidFill>
                <a:latin typeface="Arial" pitchFamily="34" charset="0"/>
                <a:ea typeface="Calibri" pitchFamily="34" charset="0"/>
                <a:cs typeface="Arial" pitchFamily="34" charset="0"/>
              </a:rPr>
              <a:t> </a:t>
            </a:r>
            <a:r>
              <a:rPr lang="en-GB" sz="1400" b="1" dirty="0" smtClean="0">
                <a:solidFill>
                  <a:srgbClr val="0070C0"/>
                </a:solidFill>
                <a:latin typeface="Arial" pitchFamily="34" charset="0"/>
                <a:ea typeface="Calibri" pitchFamily="34" charset="0"/>
                <a:cs typeface="Arial" pitchFamily="34" charset="0"/>
              </a:rPr>
              <a:t>2008;Hamburg</a:t>
            </a:r>
            <a:r>
              <a:rPr lang="en-GB" sz="1400" b="1" dirty="0">
                <a:solidFill>
                  <a:srgbClr val="0070C0"/>
                </a:solidFill>
                <a:latin typeface="Arial" pitchFamily="34" charset="0"/>
                <a:ea typeface="Calibri" pitchFamily="34" charset="0"/>
                <a:cs typeface="Arial" pitchFamily="34" charset="0"/>
              </a:rPr>
              <a:t>, </a:t>
            </a:r>
            <a:r>
              <a:rPr lang="en-GB" sz="1400" b="1" dirty="0" smtClean="0">
                <a:solidFill>
                  <a:srgbClr val="0070C0"/>
                </a:solidFill>
                <a:latin typeface="Arial" pitchFamily="34" charset="0"/>
                <a:ea typeface="Calibri" pitchFamily="34" charset="0"/>
                <a:cs typeface="Arial" pitchFamily="34" charset="0"/>
              </a:rPr>
              <a:t>2009). </a:t>
            </a:r>
            <a:endParaRPr kumimoji="0" lang="en-GB" sz="1400" b="1" i="0" u="none" strike="noStrike" cap="none" normalizeH="0" baseline="0" dirty="0" smtClean="0">
              <a:ln>
                <a:noFill/>
              </a:ln>
              <a:solidFill>
                <a:srgbClr val="0070C0"/>
              </a:solidFill>
              <a:effectLst/>
              <a:latin typeface="Arial" pitchFamily="34" charset="0"/>
              <a:ea typeface="Calibri"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endPar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Research substantiates the fact that the activities with greatest impact on the environment are those that:</a:t>
            </a:r>
            <a:endParaRPr kumimoji="0" lang="en-GB" sz="14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Affect a wide area.</a:t>
            </a:r>
            <a:endParaRPr kumimoji="0" lang="en-GB" sz="14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Are physically intense.</a:t>
            </a:r>
            <a:endParaRPr kumimoji="0" lang="en-GB" sz="14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Affect the area under consideration repetitively over an extended time period.</a:t>
            </a:r>
            <a:endParaRPr kumimoji="0" lang="en-GB" sz="14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Affect areas that are irreplaceable in terms of their ecosystem, or that contain species that are rare.</a:t>
            </a:r>
            <a:endParaRPr kumimoji="0" lang="en-GB" sz="14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Affect the area at seasonal high-risk times, in terms of ecosystem function. </a:t>
            </a:r>
            <a:endParaRPr kumimoji="0" lang="en-GB" sz="1400" b="0" i="0" u="none" strike="noStrike" cap="none" normalizeH="0" baseline="0" dirty="0" smtClean="0">
              <a:ln>
                <a:noFill/>
              </a:ln>
              <a:solidFill>
                <a:schemeClr val="tx1"/>
              </a:solidFill>
              <a:effectLst/>
              <a:latin typeface="Arial" pitchFamily="34" charset="0"/>
            </a:endParaRPr>
          </a:p>
          <a:p>
            <a:pPr lvl="0" eaLnBrk="0" fontAlgn="base" hangingPunct="0">
              <a:spcBef>
                <a:spcPct val="0"/>
              </a:spcBef>
              <a:spcAft>
                <a:spcPct val="0"/>
              </a:spcAft>
              <a:tabLst>
                <a:tab pos="450850" algn="l"/>
              </a:tabLst>
            </a:pPr>
            <a:r>
              <a:rPr kumimoji="0" lang="en-GB" sz="1400" b="1" i="0" u="none" strike="noStrike" cap="none" normalizeH="0" baseline="0" dirty="0" smtClean="0">
                <a:ln>
                  <a:noFill/>
                </a:ln>
                <a:solidFill>
                  <a:srgbClr val="0070C0"/>
                </a:solidFill>
                <a:effectLst/>
                <a:latin typeface="Arial" pitchFamily="34" charset="0"/>
                <a:ea typeface="Calibri" pitchFamily="34" charset="0"/>
                <a:cs typeface="Arial" pitchFamily="34" charset="0"/>
              </a:rPr>
              <a:t>(Growcock, 2005; Littlemore, </a:t>
            </a:r>
            <a:r>
              <a:rPr lang="en-GB" sz="1400" b="1" dirty="0">
                <a:solidFill>
                  <a:srgbClr val="0070C0"/>
                </a:solidFill>
                <a:latin typeface="Arial" pitchFamily="34" charset="0"/>
                <a:ea typeface="Calibri" pitchFamily="34" charset="0"/>
                <a:cs typeface="Arial" pitchFamily="34" charset="0"/>
              </a:rPr>
              <a:t>2001; Cole, </a:t>
            </a:r>
            <a:r>
              <a:rPr lang="en-GB" sz="1400" b="1" dirty="0" smtClean="0">
                <a:solidFill>
                  <a:srgbClr val="0070C0"/>
                </a:solidFill>
                <a:latin typeface="Arial" pitchFamily="34" charset="0"/>
                <a:ea typeface="Calibri" pitchFamily="34" charset="0"/>
                <a:cs typeface="Arial" pitchFamily="34" charset="0"/>
              </a:rPr>
              <a:t>1998).</a:t>
            </a:r>
            <a:endParaRPr kumimoji="0" lang="en-GB" sz="1400" b="1" i="0" u="none" strike="noStrike" cap="none" normalizeH="0" baseline="0" dirty="0" smtClean="0">
              <a:ln>
                <a:noFill/>
              </a:ln>
              <a:solidFill>
                <a:srgbClr val="0070C0"/>
              </a:solidFill>
              <a:effectLst/>
              <a:latin typeface="Arial" pitchFamily="34" charset="0"/>
              <a:ea typeface="Calibri"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endParaRPr kumimoji="0" lang="en-GB" sz="1400" b="0" i="0" u="none" strike="noStrike" cap="none" normalizeH="0" baseline="0" dirty="0" smtClean="0">
              <a:ln>
                <a:noFill/>
              </a:ln>
              <a:solidFill>
                <a:schemeClr val="tx1"/>
              </a:solidFill>
              <a:effectLst/>
              <a:latin typeface="Arial" pitchFamily="34" charset="0"/>
              <a:ea typeface="Calibri"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en-GB" sz="1400" b="1" i="0" u="none" strike="noStrike" cap="none" normalizeH="0" baseline="0" dirty="0" smtClean="0">
                <a:ln>
                  <a:noFill/>
                </a:ln>
                <a:solidFill>
                  <a:srgbClr val="0070C0"/>
                </a:solidFill>
                <a:effectLst/>
                <a:latin typeface="Arial" pitchFamily="34" charset="0"/>
                <a:ea typeface="Calibri" pitchFamily="34" charset="0"/>
              </a:rPr>
              <a:t>The Wildlife and Countryside Act (1981) </a:t>
            </a:r>
            <a:r>
              <a:rPr kumimoji="0" lang="en-GB" sz="1400" b="0" i="0" u="none" strike="noStrike" cap="none" normalizeH="0" baseline="0" dirty="0" smtClean="0">
                <a:ln>
                  <a:noFill/>
                </a:ln>
                <a:solidFill>
                  <a:schemeClr val="tx1"/>
                </a:solidFill>
                <a:effectLst/>
                <a:latin typeface="Arial" pitchFamily="34" charset="0"/>
                <a:ea typeface="Calibri" pitchFamily="34" charset="0"/>
              </a:rPr>
              <a:t>aims to protect threatened species and habitat, but mountain bike course digging, egg collecting, bluebell and edible fungi collecting pose significant threats, through erosion, trampling and commercial exploitation in the urban woodland context.</a:t>
            </a:r>
            <a:endParaRPr kumimoji="0" lang="en-GB" sz="1400" b="1" i="0" u="none" strike="noStrike" cap="none" normalizeH="0" baseline="0" dirty="0" smtClean="0">
              <a:ln>
                <a:noFill/>
              </a:ln>
              <a:solidFill>
                <a:srgbClr val="0070C0"/>
              </a:solidFill>
              <a:effectLst/>
              <a:latin typeface="Arial" pitchFamily="34" charset="0"/>
              <a:ea typeface="Calibri"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endParaRPr kumimoji="0" lang="en-GB" sz="1400" b="0" i="0" u="none" strike="noStrike" cap="none" normalizeH="0" baseline="0" dirty="0" smtClean="0">
              <a:ln>
                <a:noFill/>
              </a:ln>
              <a:solidFill>
                <a:schemeClr val="tx1"/>
              </a:solidFill>
              <a:effectLst/>
              <a:latin typeface="Arial" pitchFamily="34" charset="0"/>
              <a:ea typeface="Calibri"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rPr>
              <a:t>The Bluebell (</a:t>
            </a:r>
            <a:r>
              <a:rPr kumimoji="0" lang="en-GB" sz="1400" b="0" i="1" u="none" strike="noStrike" cap="none" normalizeH="0" baseline="0" dirty="0" smtClean="0">
                <a:ln>
                  <a:noFill/>
                </a:ln>
                <a:solidFill>
                  <a:schemeClr val="tx1"/>
                </a:solidFill>
                <a:effectLst/>
                <a:latin typeface="Arial" pitchFamily="34" charset="0"/>
                <a:ea typeface="Calibri" pitchFamily="34" charset="0"/>
              </a:rPr>
              <a:t>Hyacinthoides non-scripta) </a:t>
            </a:r>
            <a:r>
              <a:rPr kumimoji="0" lang="en-GB" sz="1400" b="0" i="0" u="none" strike="noStrike" cap="none" normalizeH="0" baseline="0" dirty="0" smtClean="0">
                <a:ln>
                  <a:noFill/>
                </a:ln>
                <a:solidFill>
                  <a:schemeClr val="tx1"/>
                </a:solidFill>
                <a:effectLst/>
                <a:latin typeface="Arial" pitchFamily="34" charset="0"/>
                <a:ea typeface="Calibri" pitchFamily="34" charset="0"/>
              </a:rPr>
              <a:t>is a particular target for the sale and trade in wild bulbs, with conservation high in importance as the UK possesses a fifth of the global population of this species </a:t>
            </a:r>
            <a:r>
              <a:rPr kumimoji="0" lang="en-GB" sz="1400" b="1" i="0" u="none" strike="noStrike" cap="none" normalizeH="0" baseline="0" dirty="0" smtClean="0">
                <a:ln>
                  <a:noFill/>
                </a:ln>
                <a:solidFill>
                  <a:srgbClr val="0070C0"/>
                </a:solidFill>
                <a:effectLst/>
                <a:latin typeface="Arial" pitchFamily="34" charset="0"/>
                <a:ea typeface="Calibri" pitchFamily="34" charset="0"/>
              </a:rPr>
              <a:t>(Littlemore &amp; Barker, 2003).</a:t>
            </a: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endParaRPr kumimoji="0" lang="en-GB" sz="1400" b="1" i="0" u="none" strike="noStrike" cap="none" normalizeH="0" baseline="0" dirty="0" smtClean="0">
              <a:ln>
                <a:noFill/>
              </a:ln>
              <a:solidFill>
                <a:srgbClr val="0070C0"/>
              </a:solidFill>
              <a:effectLst/>
              <a:latin typeface="Arial" pitchFamily="34" charset="0"/>
              <a:ea typeface="Calibri"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en-GB" sz="1400" b="1" i="0" u="none" strike="noStrike" cap="none" normalizeH="0" baseline="0" dirty="0" smtClean="0">
                <a:ln>
                  <a:noFill/>
                </a:ln>
                <a:solidFill>
                  <a:srgbClr val="0070C0"/>
                </a:solidFill>
                <a:effectLst/>
                <a:latin typeface="Arial" pitchFamily="34" charset="0"/>
                <a:ea typeface="Calibri" pitchFamily="34" charset="0"/>
              </a:rPr>
              <a:t>The RSPB (1997) </a:t>
            </a:r>
            <a:r>
              <a:rPr kumimoji="0" lang="en-GB" sz="1400" b="0" i="0" u="none" strike="noStrike" cap="none" normalizeH="0" baseline="0" dirty="0" smtClean="0">
                <a:ln>
                  <a:noFill/>
                </a:ln>
                <a:solidFill>
                  <a:schemeClr val="tx1"/>
                </a:solidFill>
                <a:effectLst/>
                <a:latin typeface="Arial" pitchFamily="34" charset="0"/>
                <a:ea typeface="Calibri" pitchFamily="34" charset="0"/>
              </a:rPr>
              <a:t>reported that car rallying and orienteering in woodland was shown to cause bird of prey desertion due to the disturbance, while uncontrolled dog walking causes disturbance and a potential mortality increase in ground nesting birds (Miller et al, 2001). </a:t>
            </a:r>
            <a:endParaRPr kumimoji="0" lang="en-GB" sz="1400" b="0" i="0" u="none" strike="noStrike" cap="none" normalizeH="0" baseline="0" dirty="0" smtClean="0">
              <a:ln>
                <a:noFill/>
              </a:ln>
              <a:solidFill>
                <a:schemeClr val="tx1"/>
              </a:solidFill>
              <a:effectLst/>
              <a:latin typeface="Arial" pitchFamily="34" charset="0"/>
            </a:endParaRPr>
          </a:p>
        </p:txBody>
      </p:sp>
      <p:sp>
        <p:nvSpPr>
          <p:cNvPr id="4" name="TextBox 3"/>
          <p:cNvSpPr txBox="1"/>
          <p:nvPr/>
        </p:nvSpPr>
        <p:spPr>
          <a:xfrm>
            <a:off x="467544" y="332656"/>
            <a:ext cx="7076256" cy="461665"/>
          </a:xfrm>
          <a:prstGeom prst="rect">
            <a:avLst/>
          </a:prstGeom>
          <a:noFill/>
        </p:spPr>
        <p:txBody>
          <a:bodyPr wrap="square" rtlCol="0">
            <a:spAutoFit/>
          </a:bodyPr>
          <a:lstStyle/>
          <a:p>
            <a:r>
              <a:rPr lang="en-GB" sz="2400" b="1" dirty="0" smtClean="0">
                <a:solidFill>
                  <a:srgbClr val="FF0000"/>
                </a:solidFill>
                <a:latin typeface="Times New Roman" panose="02020603050405020304" pitchFamily="18" charset="0"/>
                <a:cs typeface="Times New Roman" panose="02020603050405020304" pitchFamily="18" charset="0"/>
              </a:rPr>
              <a:t>Referencing within the body of the text</a:t>
            </a:r>
            <a:endParaRPr lang="en-GB" sz="2400" b="1" dirty="0">
              <a:solidFill>
                <a:srgbClr val="FF0000"/>
              </a:solidFill>
              <a:latin typeface="Times New Roman" panose="02020603050405020304" pitchFamily="18" charset="0"/>
              <a:cs typeface="Times New Roman" panose="02020603050405020304" pitchFamily="18" charset="0"/>
            </a:endParaRPr>
          </a:p>
        </p:txBody>
      </p:sp>
      <p:cxnSp>
        <p:nvCxnSpPr>
          <p:cNvPr id="3" name="Straight Arrow Connector 2"/>
          <p:cNvCxnSpPr/>
          <p:nvPr/>
        </p:nvCxnSpPr>
        <p:spPr>
          <a:xfrm flipV="1">
            <a:off x="5943600" y="1905000"/>
            <a:ext cx="0" cy="15240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23974516"/>
      </p:ext>
    </p:extLst>
  </p:cSld>
  <p:clrMapOvr>
    <a:masterClrMapping/>
  </p:clrMapOvr>
  <p:transition spd="slow"/>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04800" y="304800"/>
            <a:ext cx="3657600" cy="3785652"/>
          </a:xfrm>
          <a:prstGeom prst="rect">
            <a:avLst/>
          </a:prstGeom>
          <a:solidFill>
            <a:schemeClr val="bg1">
              <a:lumMod val="95000"/>
            </a:schemeClr>
          </a:solidFill>
        </p:spPr>
        <p:txBody>
          <a:bodyPr wrap="square" rtlCol="0">
            <a:spAutoFit/>
          </a:bodyPr>
          <a:lstStyle/>
          <a:p>
            <a:r>
              <a:rPr lang="en-GB" sz="4000" dirty="0" smtClean="0">
                <a:solidFill>
                  <a:prstClr val="black"/>
                </a:solidFill>
              </a:rPr>
              <a:t>1.Write out the correct </a:t>
            </a:r>
            <a:r>
              <a:rPr lang="en-GB" sz="4000" b="1" dirty="0" smtClean="0">
                <a:solidFill>
                  <a:prstClr val="black"/>
                </a:solidFill>
              </a:rPr>
              <a:t>full</a:t>
            </a:r>
            <a:r>
              <a:rPr lang="en-GB" sz="4000" dirty="0" smtClean="0">
                <a:solidFill>
                  <a:prstClr val="black"/>
                </a:solidFill>
              </a:rPr>
              <a:t> reference line for this book if it was published in 2013</a:t>
            </a:r>
            <a:endParaRPr lang="en-GB" sz="4000" dirty="0">
              <a:solidFill>
                <a:prstClr val="black"/>
              </a:solidFill>
            </a:endParaRPr>
          </a:p>
        </p:txBody>
      </p:sp>
      <p:sp>
        <p:nvSpPr>
          <p:cNvPr id="6" name="TextBox 5"/>
          <p:cNvSpPr txBox="1"/>
          <p:nvPr/>
        </p:nvSpPr>
        <p:spPr>
          <a:xfrm>
            <a:off x="304800" y="4572000"/>
            <a:ext cx="3733800" cy="2062103"/>
          </a:xfrm>
          <a:prstGeom prst="rect">
            <a:avLst/>
          </a:prstGeom>
          <a:noFill/>
        </p:spPr>
        <p:txBody>
          <a:bodyPr wrap="square" rtlCol="0">
            <a:spAutoFit/>
          </a:bodyPr>
          <a:lstStyle/>
          <a:p>
            <a:r>
              <a:rPr lang="en-GB" sz="3200" dirty="0" smtClean="0">
                <a:solidFill>
                  <a:prstClr val="black"/>
                </a:solidFill>
              </a:rPr>
              <a:t>2. What would the reference be if it was included </a:t>
            </a:r>
            <a:r>
              <a:rPr lang="en-GB" sz="3200" b="1" dirty="0" smtClean="0">
                <a:solidFill>
                  <a:prstClr val="black"/>
                </a:solidFill>
              </a:rPr>
              <a:t>inside the text </a:t>
            </a:r>
            <a:r>
              <a:rPr lang="en-GB" sz="3200" dirty="0" smtClean="0">
                <a:solidFill>
                  <a:prstClr val="black"/>
                </a:solidFill>
              </a:rPr>
              <a:t>of a report?</a:t>
            </a:r>
            <a:endParaRPr lang="en-GB" sz="3200" dirty="0">
              <a:solidFill>
                <a:prstClr val="black"/>
              </a:solidFill>
            </a:endParaRPr>
          </a:p>
        </p:txBody>
      </p:sp>
      <p:pic>
        <p:nvPicPr>
          <p:cNvPr id="5122" name="Picture 2" descr="Image result for architecture book covers">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19600" y="457200"/>
            <a:ext cx="4385426" cy="5791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5355261"/>
      </p:ext>
    </p:extLst>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1000" y="2133600"/>
            <a:ext cx="8458200" cy="830997"/>
          </a:xfrm>
          <a:prstGeom prst="rect">
            <a:avLst/>
          </a:prstGeom>
          <a:noFill/>
        </p:spPr>
        <p:txBody>
          <a:bodyPr wrap="square" rtlCol="0">
            <a:spAutoFit/>
          </a:bodyPr>
          <a:lstStyle/>
          <a:p>
            <a:r>
              <a:rPr lang="en-GB" sz="2400" dirty="0" smtClean="0">
                <a:solidFill>
                  <a:prstClr val="black"/>
                </a:solidFill>
                <a:latin typeface="Arial"/>
              </a:rPr>
              <a:t>Schreyer, A.C. (2013) – </a:t>
            </a:r>
            <a:r>
              <a:rPr lang="en-GB" sz="2400" i="1" dirty="0" smtClean="0">
                <a:solidFill>
                  <a:prstClr val="black"/>
                </a:solidFill>
                <a:latin typeface="Arial"/>
              </a:rPr>
              <a:t>Architectural Design with Sketch Up (2</a:t>
            </a:r>
            <a:r>
              <a:rPr lang="en-GB" sz="2400" i="1" baseline="30000" dirty="0" smtClean="0">
                <a:solidFill>
                  <a:prstClr val="black"/>
                </a:solidFill>
                <a:latin typeface="Arial"/>
              </a:rPr>
              <a:t>nd</a:t>
            </a:r>
            <a:r>
              <a:rPr lang="en-GB" sz="2400" i="1" dirty="0" smtClean="0">
                <a:solidFill>
                  <a:prstClr val="black"/>
                </a:solidFill>
                <a:latin typeface="Arial"/>
              </a:rPr>
              <a:t> edition). </a:t>
            </a:r>
            <a:r>
              <a:rPr lang="en-GB" sz="2400" dirty="0" smtClean="0">
                <a:solidFill>
                  <a:prstClr val="black"/>
                </a:solidFill>
                <a:latin typeface="Arial"/>
              </a:rPr>
              <a:t>Wiley</a:t>
            </a:r>
            <a:endParaRPr lang="en-US" sz="2400" dirty="0">
              <a:solidFill>
                <a:prstClr val="black"/>
              </a:solidFill>
              <a:latin typeface="Arial"/>
            </a:endParaRPr>
          </a:p>
        </p:txBody>
      </p:sp>
      <p:sp>
        <p:nvSpPr>
          <p:cNvPr id="3" name="TextBox 2"/>
          <p:cNvSpPr txBox="1"/>
          <p:nvPr/>
        </p:nvSpPr>
        <p:spPr>
          <a:xfrm>
            <a:off x="381000" y="4038600"/>
            <a:ext cx="7924800" cy="461665"/>
          </a:xfrm>
          <a:prstGeom prst="rect">
            <a:avLst/>
          </a:prstGeom>
          <a:noFill/>
        </p:spPr>
        <p:txBody>
          <a:bodyPr wrap="square" rtlCol="0">
            <a:spAutoFit/>
          </a:bodyPr>
          <a:lstStyle/>
          <a:p>
            <a:r>
              <a:rPr lang="en-GB" sz="2400" dirty="0" smtClean="0">
                <a:solidFill>
                  <a:prstClr val="black"/>
                </a:solidFill>
                <a:latin typeface="Arial"/>
              </a:rPr>
              <a:t>Schreyer (2013) states that……</a:t>
            </a:r>
            <a:endParaRPr lang="en-US" sz="2400" dirty="0">
              <a:solidFill>
                <a:prstClr val="black"/>
              </a:solidFill>
              <a:latin typeface="Arial"/>
            </a:endParaRPr>
          </a:p>
        </p:txBody>
      </p:sp>
      <p:sp>
        <p:nvSpPr>
          <p:cNvPr id="4" name="TextBox 3"/>
          <p:cNvSpPr txBox="1"/>
          <p:nvPr/>
        </p:nvSpPr>
        <p:spPr>
          <a:xfrm>
            <a:off x="457200" y="1447800"/>
            <a:ext cx="1981200" cy="369332"/>
          </a:xfrm>
          <a:prstGeom prst="rect">
            <a:avLst/>
          </a:prstGeom>
          <a:noFill/>
        </p:spPr>
        <p:txBody>
          <a:bodyPr wrap="square" rtlCol="0">
            <a:spAutoFit/>
          </a:bodyPr>
          <a:lstStyle/>
          <a:p>
            <a:r>
              <a:rPr lang="en-GB" u="sng" dirty="0" smtClean="0">
                <a:solidFill>
                  <a:prstClr val="black"/>
                </a:solidFill>
              </a:rPr>
              <a:t>Full Reference:</a:t>
            </a:r>
            <a:endParaRPr lang="en-GB" u="sng" dirty="0">
              <a:solidFill>
                <a:prstClr val="black"/>
              </a:solidFill>
            </a:endParaRPr>
          </a:p>
        </p:txBody>
      </p:sp>
      <p:sp>
        <p:nvSpPr>
          <p:cNvPr id="5" name="TextBox 4"/>
          <p:cNvSpPr txBox="1"/>
          <p:nvPr/>
        </p:nvSpPr>
        <p:spPr>
          <a:xfrm>
            <a:off x="381000" y="3581400"/>
            <a:ext cx="2629256" cy="369332"/>
          </a:xfrm>
          <a:prstGeom prst="rect">
            <a:avLst/>
          </a:prstGeom>
          <a:noFill/>
        </p:spPr>
        <p:txBody>
          <a:bodyPr wrap="square" rtlCol="0">
            <a:spAutoFit/>
          </a:bodyPr>
          <a:lstStyle/>
          <a:p>
            <a:r>
              <a:rPr lang="en-GB" u="sng" dirty="0" smtClean="0">
                <a:solidFill>
                  <a:prstClr val="black"/>
                </a:solidFill>
              </a:rPr>
              <a:t>In the Text Reference:</a:t>
            </a:r>
            <a:endParaRPr lang="en-GB" u="sng" dirty="0">
              <a:solidFill>
                <a:prstClr val="black"/>
              </a:solidFill>
            </a:endParaRPr>
          </a:p>
        </p:txBody>
      </p:sp>
    </p:spTree>
    <p:extLst>
      <p:ext uri="{BB962C8B-B14F-4D97-AF65-F5344CB8AC3E}">
        <p14:creationId xmlns:p14="http://schemas.microsoft.com/office/powerpoint/2010/main" val="268391352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extBox 3"/>
          <p:cNvSpPr txBox="1"/>
          <p:nvPr/>
        </p:nvSpPr>
        <p:spPr>
          <a:xfrm>
            <a:off x="304800" y="304800"/>
            <a:ext cx="3657600" cy="2246769"/>
          </a:xfrm>
          <a:prstGeom prst="rect">
            <a:avLst/>
          </a:prstGeom>
          <a:solidFill>
            <a:schemeClr val="bg1">
              <a:lumMod val="95000"/>
            </a:schemeClr>
          </a:solidFill>
        </p:spPr>
        <p:txBody>
          <a:bodyPr wrap="square" rtlCol="0">
            <a:spAutoFit/>
          </a:bodyPr>
          <a:lstStyle/>
          <a:p>
            <a:r>
              <a:rPr lang="en-GB" sz="2800" dirty="0" smtClean="0"/>
              <a:t>1.Write out the correct </a:t>
            </a:r>
            <a:r>
              <a:rPr lang="en-GB" sz="2800" b="1" dirty="0" smtClean="0"/>
              <a:t>full</a:t>
            </a:r>
            <a:r>
              <a:rPr lang="en-GB" sz="2800" dirty="0" smtClean="0"/>
              <a:t> reference line for this book if it was published in 2013 by Oxford Press</a:t>
            </a:r>
            <a:endParaRPr lang="en-GB" sz="2800" dirty="0"/>
          </a:p>
        </p:txBody>
      </p:sp>
      <p:sp>
        <p:nvSpPr>
          <p:cNvPr id="6" name="TextBox 5"/>
          <p:cNvSpPr txBox="1"/>
          <p:nvPr/>
        </p:nvSpPr>
        <p:spPr>
          <a:xfrm>
            <a:off x="304800" y="4114800"/>
            <a:ext cx="3733800" cy="1015663"/>
          </a:xfrm>
          <a:prstGeom prst="rect">
            <a:avLst/>
          </a:prstGeom>
          <a:noFill/>
        </p:spPr>
        <p:txBody>
          <a:bodyPr wrap="square" rtlCol="0">
            <a:spAutoFit/>
          </a:bodyPr>
          <a:lstStyle/>
          <a:p>
            <a:r>
              <a:rPr lang="en-GB" sz="2000" dirty="0"/>
              <a:t>3</a:t>
            </a:r>
            <a:r>
              <a:rPr lang="en-GB" sz="2000" dirty="0" smtClean="0"/>
              <a:t>. What would this reference look like if it was included </a:t>
            </a:r>
            <a:r>
              <a:rPr lang="en-GB" sz="2000" b="1" dirty="0" smtClean="0"/>
              <a:t>inside the text </a:t>
            </a:r>
            <a:r>
              <a:rPr lang="en-GB" sz="2000" dirty="0" smtClean="0"/>
              <a:t>of a report?</a:t>
            </a:r>
            <a:endParaRPr lang="en-GB" sz="2000" dirty="0"/>
          </a:p>
        </p:txBody>
      </p:sp>
      <p:pic>
        <p:nvPicPr>
          <p:cNvPr id="1030" name="Picture 6" descr="https://encrypted-tbn1.gstatic.com/images?q=tbn:ANd9GcRcvVNoM2Qxywjel-d20v-pTU1BBKgHe7GdiSPgRWtrGZBvI6H21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97336" y="304800"/>
            <a:ext cx="4639504" cy="583031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304800" y="2819400"/>
            <a:ext cx="3657600" cy="1200329"/>
          </a:xfrm>
          <a:prstGeom prst="rect">
            <a:avLst/>
          </a:prstGeom>
          <a:noFill/>
        </p:spPr>
        <p:txBody>
          <a:bodyPr wrap="square" rtlCol="0">
            <a:spAutoFit/>
          </a:bodyPr>
          <a:lstStyle/>
          <a:p>
            <a:r>
              <a:rPr lang="en-GB" dirty="0" smtClean="0"/>
              <a:t>2. What would the reference be if there was a second author  named </a:t>
            </a:r>
            <a:r>
              <a:rPr lang="en-GB" b="1" dirty="0" smtClean="0">
                <a:solidFill>
                  <a:srgbClr val="0070C0"/>
                </a:solidFill>
              </a:rPr>
              <a:t>Stephen Sumner </a:t>
            </a:r>
            <a:r>
              <a:rPr lang="en-GB" dirty="0" smtClean="0"/>
              <a:t>who co-wrote the book?</a:t>
            </a:r>
            <a:endParaRPr lang="en-GB" dirty="0"/>
          </a:p>
        </p:txBody>
      </p:sp>
    </p:spTree>
    <p:extLst>
      <p:ext uri="{BB962C8B-B14F-4D97-AF65-F5344CB8AC3E}">
        <p14:creationId xmlns:p14="http://schemas.microsoft.com/office/powerpoint/2010/main" val="165526365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098" name="Picture 2" descr="E:\Taking Notes_Page_04.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7722544"/>
      </p:ext>
    </p:extLst>
  </p:cSld>
  <p:clrMapOvr>
    <a:masterClrMapping/>
  </p:clrMapOv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122" name="Picture 2" descr="E:\Taking Notes_Page_05.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838200" y="2595520"/>
            <a:ext cx="6324600" cy="8382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6280109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0"/>
            <a:ext cx="8229600" cy="1143000"/>
          </a:xfrm>
        </p:spPr>
        <p:txBody>
          <a:bodyPr/>
          <a:lstStyle/>
          <a:p>
            <a:r>
              <a:rPr lang="en-US" b="1" dirty="0" smtClean="0">
                <a:solidFill>
                  <a:srgbClr val="FF0000"/>
                </a:solidFill>
              </a:rPr>
              <a:t>Note-Taking Steps and Strategies</a:t>
            </a:r>
            <a:endParaRPr lang="en-US" b="1" dirty="0">
              <a:solidFill>
                <a:srgbClr val="FF0000"/>
              </a:solidFill>
            </a:endParaRPr>
          </a:p>
        </p:txBody>
      </p:sp>
      <p:sp>
        <p:nvSpPr>
          <p:cNvPr id="3" name="Content Placeholder 2"/>
          <p:cNvSpPr>
            <a:spLocks noGrp="1"/>
          </p:cNvSpPr>
          <p:nvPr>
            <p:ph idx="1"/>
          </p:nvPr>
        </p:nvSpPr>
        <p:spPr>
          <a:xfrm>
            <a:off x="457200" y="990600"/>
            <a:ext cx="8229600" cy="4953000"/>
          </a:xfrm>
        </p:spPr>
        <p:txBody>
          <a:bodyPr>
            <a:normAutofit fontScale="85000" lnSpcReduction="20000"/>
          </a:bodyPr>
          <a:lstStyle/>
          <a:p>
            <a:pPr marL="0" indent="0">
              <a:buNone/>
            </a:pPr>
            <a:r>
              <a:rPr lang="en-US" sz="3800" b="1" dirty="0" smtClean="0">
                <a:solidFill>
                  <a:srgbClr val="0070C0"/>
                </a:solidFill>
              </a:rPr>
              <a:t>STEP ONE: Prepare to take notes in class</a:t>
            </a:r>
          </a:p>
          <a:p>
            <a:pPr marL="0" indent="0">
              <a:buNone/>
            </a:pPr>
            <a:r>
              <a:rPr lang="en-US" dirty="0" smtClean="0"/>
              <a:t>Strategies include:</a:t>
            </a:r>
          </a:p>
          <a:p>
            <a:pPr marL="0" indent="0">
              <a:buNone/>
            </a:pPr>
            <a:r>
              <a:rPr lang="en-US" dirty="0"/>
              <a:t> </a:t>
            </a:r>
            <a:r>
              <a:rPr lang="en-US" dirty="0" smtClean="0"/>
              <a:t>                    Be Prepared !!!</a:t>
            </a:r>
          </a:p>
          <a:p>
            <a:pPr lvl="3"/>
            <a:r>
              <a:rPr lang="en-US" sz="3100" dirty="0" smtClean="0">
                <a:cs typeface="Times New Roman" panose="02020603050405020304" pitchFamily="18" charset="0"/>
              </a:rPr>
              <a:t>Making a note-taking template.</a:t>
            </a:r>
          </a:p>
          <a:p>
            <a:pPr lvl="3" algn="just"/>
            <a:r>
              <a:rPr lang="en-US" sz="3100" dirty="0" smtClean="0">
                <a:cs typeface="Times New Roman" panose="02020603050405020304" pitchFamily="18" charset="0"/>
              </a:rPr>
              <a:t>Learning as much as you can about the </a:t>
            </a:r>
            <a:r>
              <a:rPr lang="en-US" sz="3100" b="1" dirty="0" smtClean="0">
                <a:solidFill>
                  <a:srgbClr val="0070C0"/>
                </a:solidFill>
                <a:cs typeface="Times New Roman" panose="02020603050405020304" pitchFamily="18" charset="0"/>
              </a:rPr>
              <a:t>context  of the lecture</a:t>
            </a:r>
          </a:p>
          <a:p>
            <a:pPr lvl="3" algn="just"/>
            <a:r>
              <a:rPr lang="en-US" sz="3100" dirty="0" smtClean="0">
                <a:cs typeface="Times New Roman" panose="02020603050405020304" pitchFamily="18" charset="0"/>
              </a:rPr>
              <a:t>Listening and Skimming the text presented.</a:t>
            </a:r>
          </a:p>
          <a:p>
            <a:pPr lvl="4" algn="just"/>
            <a:r>
              <a:rPr lang="en-US" sz="3100" dirty="0" smtClean="0">
                <a:cs typeface="Times New Roman" panose="02020603050405020304" pitchFamily="18" charset="0"/>
              </a:rPr>
              <a:t>Looking for </a:t>
            </a:r>
            <a:r>
              <a:rPr lang="en-US" sz="3100" i="1" dirty="0" smtClean="0">
                <a:cs typeface="Times New Roman" panose="02020603050405020304" pitchFamily="18" charset="0"/>
              </a:rPr>
              <a:t>italicized</a:t>
            </a:r>
            <a:r>
              <a:rPr lang="en-US" sz="3100" dirty="0" smtClean="0">
                <a:cs typeface="Times New Roman" panose="02020603050405020304" pitchFamily="18" charset="0"/>
              </a:rPr>
              <a:t>, </a:t>
            </a:r>
            <a:r>
              <a:rPr lang="en-US" sz="3100" u="sng" dirty="0" smtClean="0">
                <a:cs typeface="Times New Roman" panose="02020603050405020304" pitchFamily="18" charset="0"/>
              </a:rPr>
              <a:t>underlined</a:t>
            </a:r>
            <a:r>
              <a:rPr lang="en-US" sz="3100" dirty="0" smtClean="0">
                <a:cs typeface="Times New Roman" panose="02020603050405020304" pitchFamily="18" charset="0"/>
              </a:rPr>
              <a:t>, or capitalized words, or words in </a:t>
            </a:r>
            <a:r>
              <a:rPr lang="en-US" sz="3100" b="1" dirty="0" smtClean="0">
                <a:cs typeface="Times New Roman" panose="02020603050405020304" pitchFamily="18" charset="0"/>
              </a:rPr>
              <a:t>bold print.</a:t>
            </a:r>
          </a:p>
          <a:p>
            <a:pPr lvl="4" algn="just"/>
            <a:r>
              <a:rPr lang="en-US" sz="3100" dirty="0" smtClean="0">
                <a:cs typeface="Times New Roman" panose="02020603050405020304" pitchFamily="18" charset="0"/>
              </a:rPr>
              <a:t>Realise a lecturer will draw from several media, including the textbook, verbal notes, notes on the board, Power point, videos, and handouts. </a:t>
            </a:r>
            <a:r>
              <a:rPr lang="en-US" sz="3100" b="1" dirty="0" smtClean="0">
                <a:cs typeface="Times New Roman" panose="02020603050405020304" pitchFamily="18" charset="0"/>
              </a:rPr>
              <a:t>Each will have own style.</a:t>
            </a:r>
          </a:p>
          <a:p>
            <a:pPr marL="0" indent="0">
              <a:buNone/>
            </a:pPr>
            <a:endParaRPr lang="en-US" sz="4100" dirty="0">
              <a:latin typeface="Times New Roman" panose="02020603050405020304" pitchFamily="18" charset="0"/>
              <a:cs typeface="Times New Roman" panose="02020603050405020304" pitchFamily="18" charset="0"/>
            </a:endParaRPr>
          </a:p>
        </p:txBody>
      </p:sp>
      <p:sp>
        <p:nvSpPr>
          <p:cNvPr id="4" name="TextBox 3"/>
          <p:cNvSpPr txBox="1"/>
          <p:nvPr/>
        </p:nvSpPr>
        <p:spPr>
          <a:xfrm>
            <a:off x="2286000" y="6096000"/>
            <a:ext cx="5257800" cy="584775"/>
          </a:xfrm>
          <a:prstGeom prst="rect">
            <a:avLst/>
          </a:prstGeom>
          <a:noFill/>
        </p:spPr>
        <p:txBody>
          <a:bodyPr wrap="square" rtlCol="0">
            <a:spAutoFit/>
          </a:bodyPr>
          <a:lstStyle/>
          <a:p>
            <a:r>
              <a:rPr lang="en-GB" sz="3200" b="1" dirty="0" smtClean="0">
                <a:solidFill>
                  <a:srgbClr val="0070C0"/>
                </a:solidFill>
              </a:rPr>
              <a:t>What style suits you best?</a:t>
            </a:r>
            <a:endParaRPr lang="en-GB" sz="3200" b="1" dirty="0">
              <a:solidFill>
                <a:srgbClr val="0070C0"/>
              </a:solidFill>
            </a:endParaRPr>
          </a:p>
        </p:txBody>
      </p:sp>
    </p:spTree>
    <p:extLst>
      <p:ext uri="{BB962C8B-B14F-4D97-AF65-F5344CB8AC3E}">
        <p14:creationId xmlns:p14="http://schemas.microsoft.com/office/powerpoint/2010/main" val="393286944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E:\Taking Notes_Page_0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115" y="-14835"/>
            <a:ext cx="9144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63070" y="4619204"/>
            <a:ext cx="2323730" cy="12953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8772523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2895600" y="2133600"/>
            <a:ext cx="6019800" cy="769441"/>
          </a:xfrm>
          <a:prstGeom prst="rect">
            <a:avLst/>
          </a:prstGeom>
          <a:noFill/>
        </p:spPr>
        <p:txBody>
          <a:bodyPr wrap="square" rtlCol="0">
            <a:spAutoFit/>
          </a:bodyPr>
          <a:lstStyle/>
          <a:p>
            <a:r>
              <a:rPr lang="en-GB" sz="4400" dirty="0" smtClean="0"/>
              <a:t>ASSIGNMENT 1</a:t>
            </a:r>
            <a:endParaRPr lang="en-US" sz="4400" dirty="0"/>
          </a:p>
        </p:txBody>
      </p:sp>
      <p:sp>
        <p:nvSpPr>
          <p:cNvPr id="3" name="TextBox 2"/>
          <p:cNvSpPr txBox="1"/>
          <p:nvPr/>
        </p:nvSpPr>
        <p:spPr>
          <a:xfrm>
            <a:off x="1981200" y="3276600"/>
            <a:ext cx="7162800" cy="646331"/>
          </a:xfrm>
          <a:prstGeom prst="rect">
            <a:avLst/>
          </a:prstGeom>
          <a:noFill/>
        </p:spPr>
        <p:txBody>
          <a:bodyPr wrap="square" rtlCol="0">
            <a:spAutoFit/>
          </a:bodyPr>
          <a:lstStyle/>
          <a:p>
            <a:r>
              <a:rPr lang="en-GB" sz="3600" dirty="0" smtClean="0"/>
              <a:t>ACADEMIC STUDY PORTFOLIO</a:t>
            </a:r>
            <a:endParaRPr lang="en-US" sz="3600" dirty="0"/>
          </a:p>
        </p:txBody>
      </p:sp>
      <p:sp>
        <p:nvSpPr>
          <p:cNvPr id="4" name="TextBox 3"/>
          <p:cNvSpPr txBox="1"/>
          <p:nvPr/>
        </p:nvSpPr>
        <p:spPr>
          <a:xfrm>
            <a:off x="7315200" y="6172200"/>
            <a:ext cx="1600200" cy="461665"/>
          </a:xfrm>
          <a:prstGeom prst="rect">
            <a:avLst/>
          </a:prstGeom>
          <a:noFill/>
        </p:spPr>
        <p:txBody>
          <a:bodyPr wrap="square" rtlCol="0">
            <a:spAutoFit/>
          </a:bodyPr>
          <a:lstStyle/>
          <a:p>
            <a:r>
              <a:rPr lang="en-GB" sz="2400" dirty="0" smtClean="0"/>
              <a:t>HANDOUT </a:t>
            </a:r>
            <a:endParaRPr lang="en-US" sz="2400" dirty="0"/>
          </a:p>
        </p:txBody>
      </p:sp>
    </p:spTree>
    <p:extLst>
      <p:ext uri="{BB962C8B-B14F-4D97-AF65-F5344CB8AC3E}">
        <p14:creationId xmlns:p14="http://schemas.microsoft.com/office/powerpoint/2010/main" val="1148440032"/>
      </p:ext>
    </p:extLst>
  </p:cSld>
  <p:clrMapOvr>
    <a:masterClrMapping/>
  </p:clrMapOvr>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533400" y="304800"/>
            <a:ext cx="8229600" cy="3276600"/>
          </a:xfrm>
        </p:spPr>
        <p:txBody>
          <a:bodyPr/>
          <a:lstStyle/>
          <a:p>
            <a:pPr eaLnBrk="1" hangingPunct="1"/>
            <a:r>
              <a:rPr lang="en-US" altLang="en-US" b="1" dirty="0"/>
              <a:t>I</a:t>
            </a:r>
            <a:r>
              <a:rPr lang="en-US" altLang="en-US" b="1" dirty="0" smtClean="0"/>
              <a:t>deas for note-taking</a:t>
            </a:r>
          </a:p>
        </p:txBody>
      </p:sp>
      <p:pic>
        <p:nvPicPr>
          <p:cNvPr id="15363"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1267325">
            <a:off x="3200400" y="3048000"/>
            <a:ext cx="3152775" cy="2933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1143000" y="6096000"/>
            <a:ext cx="7391400" cy="523220"/>
          </a:xfrm>
          <a:prstGeom prst="rect">
            <a:avLst/>
          </a:prstGeom>
          <a:noFill/>
        </p:spPr>
        <p:txBody>
          <a:bodyPr wrap="square" rtlCol="0">
            <a:spAutoFit/>
          </a:bodyPr>
          <a:lstStyle/>
          <a:p>
            <a:r>
              <a:rPr lang="en-GB" sz="2800" b="1" dirty="0" smtClean="0">
                <a:solidFill>
                  <a:srgbClr val="0070C0"/>
                </a:solidFill>
              </a:rPr>
              <a:t>Following your Lecture (and within a week)....</a:t>
            </a:r>
            <a:endParaRPr lang="en-GB" sz="2800" b="1" dirty="0">
              <a:solidFill>
                <a:srgbClr val="0070C0"/>
              </a:solidFill>
            </a:endParaRPr>
          </a:p>
        </p:txBody>
      </p:sp>
    </p:spTree>
    <p:extLst>
      <p:ext uri="{BB962C8B-B14F-4D97-AF65-F5344CB8AC3E}">
        <p14:creationId xmlns:p14="http://schemas.microsoft.com/office/powerpoint/2010/main" val="454272250"/>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52400" y="76200"/>
            <a:ext cx="3352800" cy="1143000"/>
          </a:xfrm>
        </p:spPr>
        <p:txBody>
          <a:bodyPr/>
          <a:lstStyle/>
          <a:p>
            <a:pPr eaLnBrk="1" hangingPunct="1"/>
            <a:r>
              <a:rPr lang="en-US" altLang="en-US" b="1" dirty="0" smtClean="0">
                <a:solidFill>
                  <a:srgbClr val="FF0000"/>
                </a:solidFill>
                <a:latin typeface="Calibri" panose="020F0502020204030204" pitchFamily="34" charset="0"/>
              </a:rPr>
              <a:t>Mind Map</a:t>
            </a:r>
          </a:p>
        </p:txBody>
      </p:sp>
      <p:pic>
        <p:nvPicPr>
          <p:cNvPr id="6150" name="Picture 6" descr="http://app.griffith.edu.au/study-smart/theme/images/concept-map.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8200" y="1190002"/>
            <a:ext cx="7848600" cy="5311338"/>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8942412"/>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http://app.griffith.edu.au/study-smart/theme/images/exam-table.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295400" y="784086"/>
            <a:ext cx="7058025" cy="5730035"/>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457200" y="76200"/>
            <a:ext cx="3467100" cy="707886"/>
          </a:xfrm>
          <a:prstGeom prst="rect">
            <a:avLst/>
          </a:prstGeom>
          <a:noFill/>
        </p:spPr>
        <p:txBody>
          <a:bodyPr wrap="square" rtlCol="0">
            <a:spAutoFit/>
          </a:bodyPr>
          <a:lstStyle/>
          <a:p>
            <a:r>
              <a:rPr lang="en-GB" sz="4000" b="1" dirty="0" smtClean="0">
                <a:solidFill>
                  <a:srgbClr val="FF0000"/>
                </a:solidFill>
              </a:rPr>
              <a:t>Tables</a:t>
            </a:r>
            <a:endParaRPr lang="en-GB" sz="4000" b="1" dirty="0">
              <a:solidFill>
                <a:srgbClr val="FF0000"/>
              </a:solidFill>
            </a:endParaRPr>
          </a:p>
        </p:txBody>
      </p:sp>
    </p:spTree>
    <p:extLst>
      <p:ext uri="{BB962C8B-B14F-4D97-AF65-F5344CB8AC3E}">
        <p14:creationId xmlns:p14="http://schemas.microsoft.com/office/powerpoint/2010/main" val="17254711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http://app.griffith.edu.au/study-smart/theme/images/exams-list.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767476" y="152400"/>
            <a:ext cx="5915025" cy="6505576"/>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609600" y="609600"/>
            <a:ext cx="1524000" cy="769441"/>
          </a:xfrm>
          <a:prstGeom prst="rect">
            <a:avLst/>
          </a:prstGeom>
          <a:noFill/>
        </p:spPr>
        <p:txBody>
          <a:bodyPr wrap="square" rtlCol="0">
            <a:spAutoFit/>
          </a:bodyPr>
          <a:lstStyle/>
          <a:p>
            <a:r>
              <a:rPr lang="en-GB" sz="4400" b="1" u="sng" dirty="0" smtClean="0">
                <a:solidFill>
                  <a:srgbClr val="FF0000"/>
                </a:solidFill>
              </a:rPr>
              <a:t>Lists</a:t>
            </a:r>
            <a:endParaRPr lang="en-GB" sz="4400" b="1" u="sng" dirty="0">
              <a:solidFill>
                <a:srgbClr val="FF0000"/>
              </a:solidFill>
            </a:endParaRPr>
          </a:p>
        </p:txBody>
      </p:sp>
    </p:spTree>
    <p:extLst>
      <p:ext uri="{BB962C8B-B14F-4D97-AF65-F5344CB8AC3E}">
        <p14:creationId xmlns:p14="http://schemas.microsoft.com/office/powerpoint/2010/main" val="2152202466"/>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05430" y="214290"/>
            <a:ext cx="6929486" cy="707886"/>
          </a:xfrm>
          <a:prstGeom prst="rect">
            <a:avLst/>
          </a:prstGeom>
          <a:noFill/>
        </p:spPr>
        <p:txBody>
          <a:bodyPr wrap="square" rtlCol="0">
            <a:spAutoFit/>
          </a:bodyPr>
          <a:lstStyle/>
          <a:p>
            <a:pPr algn="ctr"/>
            <a:r>
              <a:rPr lang="en-GB" sz="4000" b="1" u="sng" dirty="0" smtClean="0">
                <a:solidFill>
                  <a:srgbClr val="FF0000"/>
                </a:solidFill>
                <a:latin typeface="+mj-lt"/>
              </a:rPr>
              <a:t>Conceptual Framework</a:t>
            </a:r>
            <a:endParaRPr lang="en-GB" sz="4000" b="1" u="sng" dirty="0">
              <a:solidFill>
                <a:srgbClr val="FF0000"/>
              </a:solidFill>
              <a:latin typeface="+mj-lt"/>
            </a:endParaRPr>
          </a:p>
        </p:txBody>
      </p:sp>
      <p:sp>
        <p:nvSpPr>
          <p:cNvPr id="4" name="Up-Down Arrow 3"/>
          <p:cNvSpPr/>
          <p:nvPr/>
        </p:nvSpPr>
        <p:spPr>
          <a:xfrm>
            <a:off x="4357686" y="4643446"/>
            <a:ext cx="285752" cy="787524"/>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92D050"/>
              </a:solidFill>
            </a:endParaRPr>
          </a:p>
        </p:txBody>
      </p:sp>
      <p:sp>
        <p:nvSpPr>
          <p:cNvPr id="5" name="Bevel 4"/>
          <p:cNvSpPr/>
          <p:nvPr/>
        </p:nvSpPr>
        <p:spPr>
          <a:xfrm>
            <a:off x="3071802" y="3857628"/>
            <a:ext cx="3143272" cy="785818"/>
          </a:xfrm>
          <a:prstGeom prst="bevel">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lumMod val="75000"/>
                  </a:schemeClr>
                </a:solidFill>
              </a:rPr>
              <a:t>SOCIAL INCLUSION POLICY</a:t>
            </a:r>
            <a:endParaRPr lang="en-GB" dirty="0">
              <a:solidFill>
                <a:schemeClr val="tx1">
                  <a:lumMod val="75000"/>
                </a:schemeClr>
              </a:solidFill>
            </a:endParaRPr>
          </a:p>
        </p:txBody>
      </p:sp>
      <p:sp>
        <p:nvSpPr>
          <p:cNvPr id="6" name="Bevel 5"/>
          <p:cNvSpPr/>
          <p:nvPr/>
        </p:nvSpPr>
        <p:spPr>
          <a:xfrm>
            <a:off x="3643306" y="5429264"/>
            <a:ext cx="1785950" cy="1042416"/>
          </a:xfrm>
          <a:prstGeom prst="bevel">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BIOPHILIA THEORY</a:t>
            </a:r>
            <a:endParaRPr lang="en-GB" dirty="0">
              <a:solidFill>
                <a:schemeClr val="tx1"/>
              </a:solidFill>
            </a:endParaRPr>
          </a:p>
        </p:txBody>
      </p:sp>
      <p:sp>
        <p:nvSpPr>
          <p:cNvPr id="8" name="Quad Arrow 7"/>
          <p:cNvSpPr/>
          <p:nvPr/>
        </p:nvSpPr>
        <p:spPr>
          <a:xfrm>
            <a:off x="3995936" y="2564904"/>
            <a:ext cx="933254" cy="1214446"/>
          </a:xfrm>
          <a:prstGeom prst="quad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p:cNvSpPr txBox="1"/>
          <p:nvPr/>
        </p:nvSpPr>
        <p:spPr>
          <a:xfrm>
            <a:off x="4929190" y="2714620"/>
            <a:ext cx="1428760" cy="923330"/>
          </a:xfrm>
          <a:prstGeom prst="rect">
            <a:avLst/>
          </a:prstGeom>
          <a:noFill/>
        </p:spPr>
        <p:txBody>
          <a:bodyPr wrap="square" rtlCol="0">
            <a:spAutoFit/>
          </a:bodyPr>
          <a:lstStyle/>
          <a:p>
            <a:r>
              <a:rPr lang="en-GB" dirty="0" smtClean="0"/>
              <a:t>Community Enrichment and Growth</a:t>
            </a:r>
            <a:endParaRPr lang="en-GB" dirty="0"/>
          </a:p>
        </p:txBody>
      </p:sp>
      <p:sp>
        <p:nvSpPr>
          <p:cNvPr id="10" name="TextBox 9"/>
          <p:cNvSpPr txBox="1"/>
          <p:nvPr/>
        </p:nvSpPr>
        <p:spPr>
          <a:xfrm>
            <a:off x="3143240" y="2714620"/>
            <a:ext cx="1164522" cy="923330"/>
          </a:xfrm>
          <a:prstGeom prst="rect">
            <a:avLst/>
          </a:prstGeom>
          <a:noFill/>
        </p:spPr>
        <p:txBody>
          <a:bodyPr wrap="square" rtlCol="0">
            <a:spAutoFit/>
          </a:bodyPr>
          <a:lstStyle/>
          <a:p>
            <a:pPr algn="ctr"/>
            <a:r>
              <a:rPr lang="en-GB" dirty="0" smtClean="0"/>
              <a:t>Equity and Access</a:t>
            </a:r>
            <a:endParaRPr lang="en-GB" dirty="0"/>
          </a:p>
        </p:txBody>
      </p:sp>
      <p:sp>
        <p:nvSpPr>
          <p:cNvPr id="11" name="TextBox 10"/>
          <p:cNvSpPr txBox="1"/>
          <p:nvPr/>
        </p:nvSpPr>
        <p:spPr>
          <a:xfrm>
            <a:off x="3428992" y="2285992"/>
            <a:ext cx="2579552" cy="369332"/>
          </a:xfrm>
          <a:prstGeom prst="rect">
            <a:avLst/>
          </a:prstGeom>
          <a:noFill/>
        </p:spPr>
        <p:txBody>
          <a:bodyPr wrap="none" rtlCol="0">
            <a:spAutoFit/>
          </a:bodyPr>
          <a:lstStyle/>
          <a:p>
            <a:r>
              <a:rPr lang="en-GB" dirty="0" smtClean="0"/>
              <a:t>Health and Well-Being </a:t>
            </a:r>
            <a:endParaRPr lang="en-GB" dirty="0"/>
          </a:p>
        </p:txBody>
      </p:sp>
      <p:sp>
        <p:nvSpPr>
          <p:cNvPr id="12" name="Left-Up Arrow 11"/>
          <p:cNvSpPr/>
          <p:nvPr/>
        </p:nvSpPr>
        <p:spPr>
          <a:xfrm>
            <a:off x="6215074" y="3571876"/>
            <a:ext cx="1643074" cy="921830"/>
          </a:xfrm>
          <a:prstGeom prst="leftUpArrow">
            <a:avLst>
              <a:gd name="adj1" fmla="val 25000"/>
              <a:gd name="adj2" fmla="val 25000"/>
              <a:gd name="adj3" fmla="val 25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Bevel 13"/>
          <p:cNvSpPr/>
          <p:nvPr/>
        </p:nvSpPr>
        <p:spPr>
          <a:xfrm>
            <a:off x="6929454" y="2428868"/>
            <a:ext cx="1785950" cy="1113854"/>
          </a:xfrm>
          <a:prstGeom prst="bevel">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lumMod val="75000"/>
                  </a:schemeClr>
                </a:solidFill>
              </a:rPr>
              <a:t>OPEN SPACE POLICY</a:t>
            </a:r>
            <a:endParaRPr lang="en-GB" dirty="0">
              <a:solidFill>
                <a:schemeClr val="tx1">
                  <a:lumMod val="75000"/>
                </a:schemeClr>
              </a:solidFill>
            </a:endParaRPr>
          </a:p>
        </p:txBody>
      </p:sp>
      <p:sp>
        <p:nvSpPr>
          <p:cNvPr id="17" name="Left-Up Arrow 16"/>
          <p:cNvSpPr/>
          <p:nvPr/>
        </p:nvSpPr>
        <p:spPr>
          <a:xfrm>
            <a:off x="1142976" y="3571876"/>
            <a:ext cx="1928826" cy="921830"/>
          </a:xfrm>
          <a:prstGeom prst="leftUpArrow">
            <a:avLst>
              <a:gd name="adj1" fmla="val 25000"/>
              <a:gd name="adj2" fmla="val 25000"/>
              <a:gd name="adj3" fmla="val 25000"/>
            </a:avLst>
          </a:prstGeom>
          <a:scene3d>
            <a:camera prst="orthographicFront">
              <a:rot lat="0" lon="10799999" rev="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Bevel 17"/>
          <p:cNvSpPr/>
          <p:nvPr/>
        </p:nvSpPr>
        <p:spPr>
          <a:xfrm>
            <a:off x="285720" y="2500306"/>
            <a:ext cx="1928826" cy="1042416"/>
          </a:xfrm>
          <a:prstGeom prst="bevel">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lumMod val="75000"/>
                  </a:schemeClr>
                </a:solidFill>
              </a:rPr>
              <a:t>COMMUNTY EFFECT</a:t>
            </a:r>
            <a:endParaRPr lang="en-GB" dirty="0">
              <a:solidFill>
                <a:schemeClr val="tx1">
                  <a:lumMod val="75000"/>
                </a:schemeClr>
              </a:solidFill>
            </a:endParaRPr>
          </a:p>
        </p:txBody>
      </p:sp>
      <p:sp>
        <p:nvSpPr>
          <p:cNvPr id="19" name="Bevel 18"/>
          <p:cNvSpPr/>
          <p:nvPr/>
        </p:nvSpPr>
        <p:spPr>
          <a:xfrm>
            <a:off x="3071802" y="1143000"/>
            <a:ext cx="3071834" cy="1042416"/>
          </a:xfrm>
          <a:prstGeom prst="bevel">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lumMod val="75000"/>
                  </a:schemeClr>
                </a:solidFill>
              </a:rPr>
              <a:t>ENVIRONMENTAL  IMPACT </a:t>
            </a:r>
            <a:endParaRPr lang="en-GB" dirty="0">
              <a:solidFill>
                <a:schemeClr val="tx1">
                  <a:lumMod val="75000"/>
                </a:schemeClr>
              </a:solidFill>
            </a:endParaRPr>
          </a:p>
        </p:txBody>
      </p:sp>
      <p:sp>
        <p:nvSpPr>
          <p:cNvPr id="20" name="Left-Up Arrow 19"/>
          <p:cNvSpPr/>
          <p:nvPr/>
        </p:nvSpPr>
        <p:spPr>
          <a:xfrm>
            <a:off x="6143636" y="1428736"/>
            <a:ext cx="2000264" cy="1000132"/>
          </a:xfrm>
          <a:prstGeom prst="leftUpArrow">
            <a:avLst/>
          </a:prstGeom>
          <a:solidFill>
            <a:srgbClr val="FF0000"/>
          </a:solidFill>
          <a:scene3d>
            <a:camera prst="orthographicFront">
              <a:rot lat="21599991" lon="10799999" rev="10799999"/>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Left-Up Arrow 20"/>
          <p:cNvSpPr/>
          <p:nvPr/>
        </p:nvSpPr>
        <p:spPr>
          <a:xfrm>
            <a:off x="1071538" y="1428736"/>
            <a:ext cx="2000264" cy="1071570"/>
          </a:xfrm>
          <a:prstGeom prst="leftUpArrow">
            <a:avLst/>
          </a:prstGeom>
          <a:scene3d>
            <a:camera prst="orthographicFront">
              <a:rot lat="21599960" lon="21599971" rev="10799954"/>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Right Arrow 22"/>
          <p:cNvSpPr/>
          <p:nvPr/>
        </p:nvSpPr>
        <p:spPr>
          <a:xfrm>
            <a:off x="2214546" y="2786058"/>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TextBox 25"/>
          <p:cNvSpPr txBox="1"/>
          <p:nvPr/>
        </p:nvSpPr>
        <p:spPr>
          <a:xfrm>
            <a:off x="6429388" y="1285860"/>
            <a:ext cx="1714511" cy="276999"/>
          </a:xfrm>
          <a:prstGeom prst="rect">
            <a:avLst/>
          </a:prstGeom>
          <a:noFill/>
        </p:spPr>
        <p:txBody>
          <a:bodyPr wrap="square" rtlCol="0">
            <a:spAutoFit/>
          </a:bodyPr>
          <a:lstStyle/>
          <a:p>
            <a:r>
              <a:rPr lang="en-GB" sz="1200" dirty="0" smtClean="0"/>
              <a:t>Research generation</a:t>
            </a:r>
            <a:endParaRPr lang="en-GB" sz="1200" dirty="0"/>
          </a:p>
        </p:txBody>
      </p:sp>
      <p:sp>
        <p:nvSpPr>
          <p:cNvPr id="22" name="Left-Up Arrow 21"/>
          <p:cNvSpPr/>
          <p:nvPr/>
        </p:nvSpPr>
        <p:spPr>
          <a:xfrm>
            <a:off x="5429256" y="5214950"/>
            <a:ext cx="2928958" cy="993268"/>
          </a:xfrm>
          <a:prstGeom prst="leftUpArrow">
            <a:avLst>
              <a:gd name="adj1" fmla="val 25000"/>
              <a:gd name="adj2" fmla="val 24521"/>
              <a:gd name="adj3" fmla="val 25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Up Arrow 23"/>
          <p:cNvSpPr/>
          <p:nvPr/>
        </p:nvSpPr>
        <p:spPr>
          <a:xfrm>
            <a:off x="7858148" y="3571876"/>
            <a:ext cx="484632" cy="85725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Bevel 24"/>
          <p:cNvSpPr/>
          <p:nvPr/>
        </p:nvSpPr>
        <p:spPr>
          <a:xfrm>
            <a:off x="7429520" y="4572008"/>
            <a:ext cx="1357322" cy="571504"/>
          </a:xfrm>
          <a:prstGeom prst="bevel">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lumMod val="75000"/>
                  </a:schemeClr>
                </a:solidFill>
              </a:rPr>
              <a:t>NATURE</a:t>
            </a:r>
            <a:endParaRPr lang="en-GB" dirty="0">
              <a:solidFill>
                <a:schemeClr val="tx1">
                  <a:lumMod val="75000"/>
                </a:schemeClr>
              </a:solidFill>
            </a:endParaRPr>
          </a:p>
        </p:txBody>
      </p:sp>
      <p:sp>
        <p:nvSpPr>
          <p:cNvPr id="3" name="TextBox 2"/>
          <p:cNvSpPr txBox="1"/>
          <p:nvPr/>
        </p:nvSpPr>
        <p:spPr>
          <a:xfrm>
            <a:off x="-270436" y="5142455"/>
            <a:ext cx="3995937" cy="1323439"/>
          </a:xfrm>
          <a:prstGeom prst="rect">
            <a:avLst/>
          </a:prstGeom>
          <a:noFill/>
        </p:spPr>
        <p:txBody>
          <a:bodyPr wrap="square" rtlCol="0">
            <a:spAutoFit/>
          </a:bodyPr>
          <a:lstStyle/>
          <a:p>
            <a:r>
              <a:rPr lang="en-GB" sz="3200" b="1" dirty="0" smtClean="0">
                <a:solidFill>
                  <a:srgbClr val="FF0000"/>
                </a:solidFill>
              </a:rPr>
              <a:t>    Line Drawing</a:t>
            </a:r>
          </a:p>
          <a:p>
            <a:r>
              <a:rPr lang="en-GB" sz="2000" b="1" dirty="0" smtClean="0">
                <a:solidFill>
                  <a:srgbClr val="FF0000"/>
                </a:solidFill>
              </a:rPr>
              <a:t>         (Spider Diagram)</a:t>
            </a:r>
          </a:p>
          <a:p>
            <a:r>
              <a:rPr lang="en-GB" sz="2800" b="1" dirty="0" smtClean="0">
                <a:solidFill>
                  <a:srgbClr val="FF0000"/>
                </a:solidFill>
              </a:rPr>
              <a:t>     ‘Trash and Treasure’</a:t>
            </a:r>
            <a:endParaRPr lang="en-GB" sz="2800" b="1" dirty="0">
              <a:solidFill>
                <a:srgbClr val="FF0000"/>
              </a:solidFill>
            </a:endParaRPr>
          </a:p>
        </p:txBody>
      </p:sp>
    </p:spTree>
    <p:extLst>
      <p:ext uri="{BB962C8B-B14F-4D97-AF65-F5344CB8AC3E}">
        <p14:creationId xmlns:p14="http://schemas.microsoft.com/office/powerpoint/2010/main" val="411210596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2000"/>
                                        <p:tgtEl>
                                          <p:spTgt spid="20"/>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mph" presetSubtype="0" fill="hold" grpId="1" nodeType="clickEffect">
                                  <p:stCondLst>
                                    <p:cond delay="0"/>
                                  </p:stCondLst>
                                  <p:childTnLst>
                                    <p:animEffect transition="out" filter="fade">
                                      <p:cBhvr>
                                        <p:cTn id="11" dur="3000" tmFilter="0, 0; .2, .5; .8, .5; 1, 0"/>
                                        <p:tgtEl>
                                          <p:spTgt spid="20"/>
                                        </p:tgtEl>
                                      </p:cBhvr>
                                    </p:animEffect>
                                    <p:animScale>
                                      <p:cBhvr>
                                        <p:cTn id="12" dur="1500" autoRev="1" fill="hold"/>
                                        <p:tgtEl>
                                          <p:spTgt spid="20"/>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0" grpId="1"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95400" y="1447800"/>
            <a:ext cx="6934200" cy="4585871"/>
          </a:xfrm>
          <a:prstGeom prst="rect">
            <a:avLst/>
          </a:prstGeom>
          <a:noFill/>
        </p:spPr>
        <p:txBody>
          <a:bodyPr wrap="square" rtlCol="0">
            <a:spAutoFit/>
          </a:bodyPr>
          <a:lstStyle/>
          <a:p>
            <a:r>
              <a:rPr lang="en-US" sz="2800" dirty="0" smtClean="0"/>
              <a:t>Use one of the discussed methods, whatever one suits you best.</a:t>
            </a:r>
          </a:p>
          <a:p>
            <a:endParaRPr lang="en-US" sz="2800" dirty="0" smtClean="0"/>
          </a:p>
          <a:p>
            <a:r>
              <a:rPr lang="en-US" sz="3600" b="1" dirty="0" smtClean="0">
                <a:solidFill>
                  <a:srgbClr val="0070C0"/>
                </a:solidFill>
              </a:rPr>
              <a:t>Mind Map</a:t>
            </a:r>
          </a:p>
          <a:p>
            <a:r>
              <a:rPr lang="en-US" sz="3600" b="1" dirty="0" smtClean="0">
                <a:solidFill>
                  <a:srgbClr val="0070C0"/>
                </a:solidFill>
              </a:rPr>
              <a:t>Table</a:t>
            </a:r>
          </a:p>
          <a:p>
            <a:r>
              <a:rPr lang="en-US" sz="3600" b="1" dirty="0" smtClean="0">
                <a:solidFill>
                  <a:srgbClr val="0070C0"/>
                </a:solidFill>
              </a:rPr>
              <a:t>List </a:t>
            </a:r>
          </a:p>
          <a:p>
            <a:r>
              <a:rPr lang="en-US" sz="2800" b="1" dirty="0" smtClean="0">
                <a:solidFill>
                  <a:srgbClr val="0070C0"/>
                </a:solidFill>
              </a:rPr>
              <a:t>Or…</a:t>
            </a:r>
          </a:p>
          <a:p>
            <a:r>
              <a:rPr lang="en-US" sz="3600" b="1" dirty="0" smtClean="0">
                <a:solidFill>
                  <a:srgbClr val="0070C0"/>
                </a:solidFill>
              </a:rPr>
              <a:t>Conceptual framework</a:t>
            </a:r>
          </a:p>
          <a:p>
            <a:r>
              <a:rPr lang="en-US" sz="3600" b="1" dirty="0" smtClean="0">
                <a:solidFill>
                  <a:srgbClr val="0070C0"/>
                </a:solidFill>
              </a:rPr>
              <a:t> </a:t>
            </a:r>
            <a:endParaRPr lang="en-GB" sz="3600" b="1" dirty="0">
              <a:solidFill>
                <a:srgbClr val="0070C0"/>
              </a:solidFill>
            </a:endParaRPr>
          </a:p>
        </p:txBody>
      </p:sp>
      <p:sp>
        <p:nvSpPr>
          <p:cNvPr id="3" name="TextBox 2"/>
          <p:cNvSpPr txBox="1"/>
          <p:nvPr/>
        </p:nvSpPr>
        <p:spPr>
          <a:xfrm>
            <a:off x="304800" y="238670"/>
            <a:ext cx="8458200" cy="584775"/>
          </a:xfrm>
          <a:prstGeom prst="rect">
            <a:avLst/>
          </a:prstGeom>
          <a:noFill/>
        </p:spPr>
        <p:txBody>
          <a:bodyPr wrap="square" rtlCol="0">
            <a:spAutoFit/>
          </a:bodyPr>
          <a:lstStyle/>
          <a:p>
            <a:pPr algn="ctr"/>
            <a:r>
              <a:rPr lang="en-GB" sz="3200" b="1" dirty="0" smtClean="0">
                <a:solidFill>
                  <a:srgbClr val="FF0000"/>
                </a:solidFill>
              </a:rPr>
              <a:t>Note Taking Exercise</a:t>
            </a:r>
            <a:endParaRPr lang="en-GB" sz="3200" b="1" dirty="0">
              <a:solidFill>
                <a:srgbClr val="FF0000"/>
              </a:solidFill>
            </a:endParaRP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54814" y="2057400"/>
            <a:ext cx="5105400" cy="646331"/>
          </a:xfrm>
          <a:prstGeom prst="rect">
            <a:avLst/>
          </a:prstGeom>
        </p:spPr>
        <p:txBody>
          <a:bodyPr wrap="square">
            <a:spAutoFit/>
          </a:bodyPr>
          <a:lstStyle/>
          <a:p>
            <a:r>
              <a:rPr lang="en-GB" dirty="0">
                <a:hlinkClick r:id="rId2"/>
              </a:rPr>
              <a:t>https://</a:t>
            </a:r>
            <a:r>
              <a:rPr lang="en-GB" dirty="0" smtClean="0">
                <a:hlinkClick r:id="rId2"/>
              </a:rPr>
              <a:t>www.youtube.com/watch?v=E7CNGuKNpTU</a:t>
            </a:r>
            <a:endParaRPr lang="en-GB" dirty="0" smtClean="0"/>
          </a:p>
          <a:p>
            <a:endParaRPr lang="en-GB" dirty="0"/>
          </a:p>
        </p:txBody>
      </p:sp>
      <p:sp>
        <p:nvSpPr>
          <p:cNvPr id="3" name="TextBox 2"/>
          <p:cNvSpPr txBox="1"/>
          <p:nvPr/>
        </p:nvSpPr>
        <p:spPr>
          <a:xfrm>
            <a:off x="304800" y="238670"/>
            <a:ext cx="8458200" cy="584775"/>
          </a:xfrm>
          <a:prstGeom prst="rect">
            <a:avLst/>
          </a:prstGeom>
          <a:noFill/>
        </p:spPr>
        <p:txBody>
          <a:bodyPr wrap="square" rtlCol="0">
            <a:spAutoFit/>
          </a:bodyPr>
          <a:lstStyle/>
          <a:p>
            <a:pPr algn="ctr"/>
            <a:r>
              <a:rPr lang="en-GB" sz="3200" b="1" dirty="0" smtClean="0">
                <a:solidFill>
                  <a:srgbClr val="FF0000"/>
                </a:solidFill>
              </a:rPr>
              <a:t>Note Taking Exercise</a:t>
            </a:r>
            <a:endParaRPr lang="en-GB" sz="3200" b="1" dirty="0">
              <a:solidFill>
                <a:srgbClr val="FF0000"/>
              </a:solidFill>
            </a:endParaRPr>
          </a:p>
        </p:txBody>
      </p:sp>
      <p:sp>
        <p:nvSpPr>
          <p:cNvPr id="4" name="TextBox 3"/>
          <p:cNvSpPr txBox="1"/>
          <p:nvPr/>
        </p:nvSpPr>
        <p:spPr>
          <a:xfrm>
            <a:off x="723900" y="3124200"/>
            <a:ext cx="4572000" cy="523220"/>
          </a:xfrm>
          <a:prstGeom prst="rect">
            <a:avLst/>
          </a:prstGeom>
          <a:noFill/>
        </p:spPr>
        <p:txBody>
          <a:bodyPr wrap="square" rtlCol="0">
            <a:spAutoFit/>
          </a:bodyPr>
          <a:lstStyle/>
          <a:p>
            <a:r>
              <a:rPr lang="en-GB" sz="2800" b="1" dirty="0" smtClean="0">
                <a:solidFill>
                  <a:srgbClr val="0070C0"/>
                </a:solidFill>
              </a:rPr>
              <a:t>In your Notes :  I.Q. TIES</a:t>
            </a:r>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9600" y="3686784"/>
            <a:ext cx="7145337" cy="318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1747429" y="1143000"/>
            <a:ext cx="6329771" cy="707886"/>
          </a:xfrm>
          <a:prstGeom prst="rect">
            <a:avLst/>
          </a:prstGeom>
          <a:noFill/>
        </p:spPr>
        <p:txBody>
          <a:bodyPr wrap="square" rtlCol="0">
            <a:spAutoFit/>
          </a:bodyPr>
          <a:lstStyle/>
          <a:p>
            <a:r>
              <a:rPr lang="en-GB" sz="4000" dirty="0" smtClean="0"/>
              <a:t>THE LEADENHALL BUILDING</a:t>
            </a:r>
            <a:endParaRPr lang="en-GB" sz="4000" dirty="0"/>
          </a:p>
        </p:txBody>
      </p:sp>
      <p:sp>
        <p:nvSpPr>
          <p:cNvPr id="7" name="TextBox 6"/>
          <p:cNvSpPr txBox="1"/>
          <p:nvPr/>
        </p:nvSpPr>
        <p:spPr>
          <a:xfrm>
            <a:off x="6324600" y="6172200"/>
            <a:ext cx="2514600" cy="461665"/>
          </a:xfrm>
          <a:prstGeom prst="rect">
            <a:avLst/>
          </a:prstGeom>
          <a:noFill/>
        </p:spPr>
        <p:txBody>
          <a:bodyPr wrap="square" rtlCol="0">
            <a:spAutoFit/>
          </a:bodyPr>
          <a:lstStyle/>
          <a:p>
            <a:r>
              <a:rPr lang="en-US" sz="2400" dirty="0" smtClean="0"/>
              <a:t>          </a:t>
            </a:r>
            <a:r>
              <a:rPr lang="en-US" sz="2400" b="1" dirty="0" smtClean="0">
                <a:solidFill>
                  <a:srgbClr val="0070C0"/>
                </a:solidFill>
              </a:rPr>
              <a:t>25 Minutes</a:t>
            </a:r>
            <a:endParaRPr lang="en-GB" sz="2400" b="1" dirty="0">
              <a:solidFill>
                <a:srgbClr val="0070C0"/>
              </a:solidFill>
            </a:endParaRPr>
          </a:p>
        </p:txBody>
      </p:sp>
    </p:spTree>
    <p:extLst>
      <p:ext uri="{BB962C8B-B14F-4D97-AF65-F5344CB8AC3E}">
        <p14:creationId xmlns:p14="http://schemas.microsoft.com/office/powerpoint/2010/main" val="4277831829"/>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extBox 2"/>
          <p:cNvSpPr txBox="1"/>
          <p:nvPr/>
        </p:nvSpPr>
        <p:spPr>
          <a:xfrm>
            <a:off x="886198" y="965775"/>
            <a:ext cx="7639000" cy="769441"/>
          </a:xfrm>
          <a:prstGeom prst="rect">
            <a:avLst/>
          </a:prstGeom>
          <a:noFill/>
        </p:spPr>
        <p:txBody>
          <a:bodyPr wrap="square" rtlCol="0">
            <a:spAutoFit/>
          </a:bodyPr>
          <a:lstStyle/>
          <a:p>
            <a:pPr algn="ctr"/>
            <a:r>
              <a:rPr lang="en-GB" sz="4400" dirty="0" smtClean="0"/>
              <a:t>THE BIRJ KHALIFA</a:t>
            </a:r>
            <a:endParaRPr lang="en-GB" sz="4400" dirty="0"/>
          </a:p>
        </p:txBody>
      </p:sp>
      <p:sp>
        <p:nvSpPr>
          <p:cNvPr id="4" name="TextBox 3"/>
          <p:cNvSpPr txBox="1"/>
          <p:nvPr/>
        </p:nvSpPr>
        <p:spPr>
          <a:xfrm>
            <a:off x="2209800" y="1639669"/>
            <a:ext cx="4824536" cy="646331"/>
          </a:xfrm>
          <a:prstGeom prst="rect">
            <a:avLst/>
          </a:prstGeom>
          <a:noFill/>
        </p:spPr>
        <p:txBody>
          <a:bodyPr wrap="square" rtlCol="0">
            <a:spAutoFit/>
          </a:bodyPr>
          <a:lstStyle/>
          <a:p>
            <a:pPr algn="ctr"/>
            <a:r>
              <a:rPr lang="en-GB" sz="3600" dirty="0" smtClean="0"/>
              <a:t>Building the Future</a:t>
            </a:r>
            <a:endParaRPr lang="en-GB" sz="3600" dirty="0"/>
          </a:p>
        </p:txBody>
      </p:sp>
      <p:sp>
        <p:nvSpPr>
          <p:cNvPr id="2" name="TextBox 1"/>
          <p:cNvSpPr txBox="1"/>
          <p:nvPr/>
        </p:nvSpPr>
        <p:spPr>
          <a:xfrm>
            <a:off x="723900" y="3124200"/>
            <a:ext cx="4572000" cy="523220"/>
          </a:xfrm>
          <a:prstGeom prst="rect">
            <a:avLst/>
          </a:prstGeom>
          <a:noFill/>
        </p:spPr>
        <p:txBody>
          <a:bodyPr wrap="square" rtlCol="0">
            <a:spAutoFit/>
          </a:bodyPr>
          <a:lstStyle/>
          <a:p>
            <a:r>
              <a:rPr lang="en-GB" sz="2800" b="1" dirty="0" smtClean="0">
                <a:solidFill>
                  <a:srgbClr val="0070C0"/>
                </a:solidFill>
              </a:rPr>
              <a:t>In your Notes :  I.Q. TIES</a:t>
            </a:r>
          </a:p>
        </p:txBody>
      </p:sp>
      <p:sp>
        <p:nvSpPr>
          <p:cNvPr id="7" name="TextBox 6"/>
          <p:cNvSpPr txBox="1"/>
          <p:nvPr/>
        </p:nvSpPr>
        <p:spPr>
          <a:xfrm>
            <a:off x="723900" y="3661453"/>
            <a:ext cx="7048500" cy="3139321"/>
          </a:xfrm>
          <a:prstGeom prst="rect">
            <a:avLst/>
          </a:prstGeom>
          <a:noFill/>
        </p:spPr>
        <p:txBody>
          <a:bodyPr wrap="square" rtlCol="0">
            <a:spAutoFit/>
          </a:bodyPr>
          <a:lstStyle/>
          <a:p>
            <a:r>
              <a:rPr lang="en-GB" sz="2400" dirty="0" smtClean="0"/>
              <a:t>1. Important Issues</a:t>
            </a:r>
          </a:p>
          <a:p>
            <a:r>
              <a:rPr lang="en-GB" sz="2400" dirty="0" smtClean="0"/>
              <a:t>2. Quotations</a:t>
            </a:r>
          </a:p>
          <a:p>
            <a:r>
              <a:rPr lang="en-GB" sz="2400" dirty="0" smtClean="0"/>
              <a:t>3. Technical Methods and Data</a:t>
            </a:r>
          </a:p>
          <a:p>
            <a:r>
              <a:rPr lang="en-GB" sz="2400" dirty="0" smtClean="0"/>
              <a:t>4. Information and Innovation specific to the project</a:t>
            </a:r>
          </a:p>
          <a:p>
            <a:r>
              <a:rPr lang="en-GB" sz="2400" dirty="0" smtClean="0"/>
              <a:t>5. Examples or Links to other ideas</a:t>
            </a:r>
          </a:p>
          <a:p>
            <a:r>
              <a:rPr lang="en-GB" sz="2400" dirty="0" smtClean="0"/>
              <a:t>6. Statistics</a:t>
            </a:r>
          </a:p>
          <a:p>
            <a:endParaRPr lang="en-GB" dirty="0" smtClean="0"/>
          </a:p>
          <a:p>
            <a:endParaRPr lang="en-GB" dirty="0" smtClean="0"/>
          </a:p>
          <a:p>
            <a:endParaRPr lang="en-GB" dirty="0"/>
          </a:p>
        </p:txBody>
      </p:sp>
      <p:sp>
        <p:nvSpPr>
          <p:cNvPr id="9" name="Rectangle 8"/>
          <p:cNvSpPr/>
          <p:nvPr/>
        </p:nvSpPr>
        <p:spPr>
          <a:xfrm>
            <a:off x="2057400" y="2438400"/>
            <a:ext cx="5715000" cy="646331"/>
          </a:xfrm>
          <a:prstGeom prst="rect">
            <a:avLst/>
          </a:prstGeom>
        </p:spPr>
        <p:txBody>
          <a:bodyPr wrap="square">
            <a:spAutoFit/>
          </a:bodyPr>
          <a:lstStyle/>
          <a:p>
            <a:r>
              <a:rPr lang="en-GB" dirty="0" smtClean="0">
                <a:hlinkClick r:id="rId2"/>
              </a:rPr>
              <a:t>https://www.youtube.com/watch?v=yyaEIf2ok6I</a:t>
            </a:r>
            <a:endParaRPr lang="en-GB" dirty="0" smtClean="0"/>
          </a:p>
          <a:p>
            <a:endParaRPr lang="en-GB" dirty="0"/>
          </a:p>
        </p:txBody>
      </p:sp>
      <p:sp>
        <p:nvSpPr>
          <p:cNvPr id="5" name="TextBox 4"/>
          <p:cNvSpPr txBox="1"/>
          <p:nvPr/>
        </p:nvSpPr>
        <p:spPr>
          <a:xfrm>
            <a:off x="6134100" y="6019800"/>
            <a:ext cx="3276600" cy="461665"/>
          </a:xfrm>
          <a:prstGeom prst="rect">
            <a:avLst/>
          </a:prstGeom>
          <a:noFill/>
        </p:spPr>
        <p:txBody>
          <a:bodyPr wrap="square" rtlCol="0">
            <a:spAutoFit/>
          </a:bodyPr>
          <a:lstStyle/>
          <a:p>
            <a:pPr algn="ctr"/>
            <a:r>
              <a:rPr lang="en-GB" sz="2400" b="1" dirty="0" smtClean="0"/>
              <a:t>15 Minutes</a:t>
            </a:r>
            <a:endParaRPr lang="en-US" sz="2400" b="1" dirty="0"/>
          </a:p>
        </p:txBody>
      </p:sp>
    </p:spTree>
    <p:extLst>
      <p:ext uri="{BB962C8B-B14F-4D97-AF65-F5344CB8AC3E}">
        <p14:creationId xmlns:p14="http://schemas.microsoft.com/office/powerpoint/2010/main" val="3411113582"/>
      </p:ext>
    </p:extLst>
  </p:cSld>
  <p:clrMapOvr>
    <a:masterClrMapping/>
  </p:clrMapOvr>
  <p:transition spd="slow"/>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52600" y="1752600"/>
            <a:ext cx="5715000" cy="2062103"/>
          </a:xfrm>
          <a:prstGeom prst="rect">
            <a:avLst/>
          </a:prstGeom>
        </p:spPr>
        <p:txBody>
          <a:bodyPr wrap="square">
            <a:spAutoFit/>
          </a:bodyPr>
          <a:lstStyle/>
          <a:p>
            <a:r>
              <a:rPr lang="en-US" sz="3200" dirty="0" smtClean="0"/>
              <a:t>Review your notes on your tables </a:t>
            </a:r>
          </a:p>
          <a:p>
            <a:r>
              <a:rPr lang="en-US" sz="3200" dirty="0" smtClean="0"/>
              <a:t>and decide together on what you all thought were 5 key points of the case study.</a:t>
            </a:r>
          </a:p>
        </p:txBody>
      </p:sp>
      <p:sp>
        <p:nvSpPr>
          <p:cNvPr id="3" name="TextBox 2"/>
          <p:cNvSpPr txBox="1"/>
          <p:nvPr/>
        </p:nvSpPr>
        <p:spPr>
          <a:xfrm>
            <a:off x="304800" y="533400"/>
            <a:ext cx="8458200" cy="584775"/>
          </a:xfrm>
          <a:prstGeom prst="rect">
            <a:avLst/>
          </a:prstGeom>
          <a:noFill/>
        </p:spPr>
        <p:txBody>
          <a:bodyPr wrap="square" rtlCol="0">
            <a:spAutoFit/>
          </a:bodyPr>
          <a:lstStyle/>
          <a:p>
            <a:pPr algn="ctr"/>
            <a:r>
              <a:rPr lang="en-GB" sz="3200" b="1" dirty="0" smtClean="0">
                <a:solidFill>
                  <a:srgbClr val="FF0000"/>
                </a:solidFill>
              </a:rPr>
              <a:t>Note Taking Exercise</a:t>
            </a:r>
            <a:endParaRPr lang="en-GB" sz="3200" b="1" dirty="0">
              <a:solidFill>
                <a:srgbClr val="FF0000"/>
              </a:solidFill>
            </a:endParaRPr>
          </a:p>
        </p:txBody>
      </p:sp>
      <p:sp>
        <p:nvSpPr>
          <p:cNvPr id="4" name="TextBox 3"/>
          <p:cNvSpPr txBox="1"/>
          <p:nvPr/>
        </p:nvSpPr>
        <p:spPr>
          <a:xfrm>
            <a:off x="1752600" y="4876800"/>
            <a:ext cx="6096000" cy="369332"/>
          </a:xfrm>
          <a:prstGeom prst="rect">
            <a:avLst/>
          </a:prstGeom>
          <a:noFill/>
        </p:spPr>
        <p:txBody>
          <a:bodyPr wrap="square" rtlCol="0">
            <a:spAutoFit/>
          </a:bodyPr>
          <a:lstStyle/>
          <a:p>
            <a:r>
              <a:rPr lang="en-US" b="1" dirty="0" smtClean="0"/>
              <a:t>Choose a group leader to write these up on the white board</a:t>
            </a:r>
            <a:endParaRPr lang="en-GB"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229600" cy="1143000"/>
          </a:xfrm>
        </p:spPr>
        <p:txBody>
          <a:bodyPr/>
          <a:lstStyle/>
          <a:p>
            <a:r>
              <a:rPr lang="en-US" b="1" dirty="0" smtClean="0">
                <a:solidFill>
                  <a:srgbClr val="FF0000"/>
                </a:solidFill>
              </a:rPr>
              <a:t>Note-Taking Steps and Strategies</a:t>
            </a:r>
            <a:endParaRPr lang="en-US" b="1" dirty="0">
              <a:solidFill>
                <a:srgbClr val="FF0000"/>
              </a:solidFill>
            </a:endParaRPr>
          </a:p>
        </p:txBody>
      </p:sp>
      <p:sp>
        <p:nvSpPr>
          <p:cNvPr id="3" name="Content Placeholder 2"/>
          <p:cNvSpPr>
            <a:spLocks noGrp="1"/>
          </p:cNvSpPr>
          <p:nvPr>
            <p:ph idx="1"/>
          </p:nvPr>
        </p:nvSpPr>
        <p:spPr>
          <a:xfrm>
            <a:off x="381000" y="1524000"/>
            <a:ext cx="8229600" cy="5029200"/>
          </a:xfrm>
        </p:spPr>
        <p:txBody>
          <a:bodyPr>
            <a:normAutofit fontScale="47500" lnSpcReduction="20000"/>
          </a:bodyPr>
          <a:lstStyle/>
          <a:p>
            <a:pPr lvl="3" algn="just">
              <a:buFont typeface="Arial" panose="020B0604020202020204" pitchFamily="34" charset="0"/>
              <a:buChar char="•"/>
            </a:pPr>
            <a:r>
              <a:rPr lang="en-US" sz="5100" dirty="0" smtClean="0"/>
              <a:t>Having a system of abbreviation </a:t>
            </a:r>
          </a:p>
          <a:p>
            <a:pPr marL="1371600" lvl="3" indent="0" algn="just">
              <a:buNone/>
            </a:pPr>
            <a:r>
              <a:rPr lang="en-US" sz="5100" b="1" dirty="0">
                <a:solidFill>
                  <a:srgbClr val="0070C0"/>
                </a:solidFill>
              </a:rPr>
              <a:t> </a:t>
            </a:r>
            <a:r>
              <a:rPr lang="en-US" sz="5100" b="1" dirty="0" smtClean="0">
                <a:solidFill>
                  <a:srgbClr val="0070C0"/>
                </a:solidFill>
              </a:rPr>
              <a:t>   a “personal shorthand”</a:t>
            </a:r>
            <a:r>
              <a:rPr lang="en-US" sz="5100" dirty="0" smtClean="0">
                <a:solidFill>
                  <a:srgbClr val="0070C0"/>
                </a:solidFill>
              </a:rPr>
              <a:t> </a:t>
            </a:r>
            <a:r>
              <a:rPr lang="en-US" sz="5100" dirty="0" smtClean="0"/>
              <a:t>that you will remember.</a:t>
            </a:r>
          </a:p>
          <a:p>
            <a:pPr lvl="3" algn="just">
              <a:buFont typeface="Arial" panose="020B0604020202020204" pitchFamily="34" charset="0"/>
              <a:buChar char="•"/>
            </a:pPr>
            <a:r>
              <a:rPr lang="en-US" sz="5100" b="1" dirty="0" smtClean="0">
                <a:solidFill>
                  <a:srgbClr val="0070C0"/>
                </a:solidFill>
              </a:rPr>
              <a:t>Listen or watch for the physical and verbal cues </a:t>
            </a:r>
            <a:r>
              <a:rPr lang="en-US" sz="5100" dirty="0" smtClean="0"/>
              <a:t>that tell you how the information is </a:t>
            </a:r>
            <a:r>
              <a:rPr lang="en-US" sz="5100" dirty="0" err="1" smtClean="0"/>
              <a:t>organised</a:t>
            </a:r>
            <a:r>
              <a:rPr lang="en-US" sz="5100" dirty="0" smtClean="0"/>
              <a:t>, </a:t>
            </a:r>
            <a:r>
              <a:rPr lang="en-US" sz="5100" b="1" dirty="0" smtClean="0">
                <a:solidFill>
                  <a:srgbClr val="0070C0"/>
                </a:solidFill>
              </a:rPr>
              <a:t>and what is most, more, less, and least important.  </a:t>
            </a:r>
          </a:p>
          <a:p>
            <a:pPr lvl="3" algn="just">
              <a:buFont typeface="Arial" panose="020B0604020202020204" pitchFamily="34" charset="0"/>
              <a:buChar char="•"/>
            </a:pPr>
            <a:r>
              <a:rPr lang="en-US" sz="5100" dirty="0" smtClean="0"/>
              <a:t>This is called developing a </a:t>
            </a:r>
            <a:r>
              <a:rPr lang="en-US" sz="5100" b="1" dirty="0" smtClean="0">
                <a:solidFill>
                  <a:srgbClr val="0070C0"/>
                </a:solidFill>
              </a:rPr>
              <a:t>“hierarchy of knowledge.” – If in doubt…..write it down.</a:t>
            </a:r>
          </a:p>
          <a:p>
            <a:pPr lvl="3" algn="just">
              <a:buFont typeface="Arial" panose="020B0604020202020204" pitchFamily="34" charset="0"/>
              <a:buChar char="•"/>
            </a:pPr>
            <a:r>
              <a:rPr lang="en-US" sz="5100" dirty="0" smtClean="0"/>
              <a:t>Foster positive communication with your lecturer,  so that you feel comfortable asking her/him to </a:t>
            </a:r>
            <a:r>
              <a:rPr lang="en-US" sz="5100" b="1" dirty="0" smtClean="0">
                <a:solidFill>
                  <a:srgbClr val="0070C0"/>
                </a:solidFill>
              </a:rPr>
              <a:t>restate/reword things, use the board, or even slow down.</a:t>
            </a:r>
          </a:p>
          <a:p>
            <a:pPr lvl="3" algn="just">
              <a:buFont typeface="Arial" panose="020B0604020202020204" pitchFamily="34" charset="0"/>
              <a:buChar char="•"/>
            </a:pPr>
            <a:r>
              <a:rPr lang="en-US" sz="5100" b="1" dirty="0" smtClean="0">
                <a:solidFill>
                  <a:srgbClr val="7030A0"/>
                </a:solidFill>
              </a:rPr>
              <a:t>Show them the notes you have written for feedback !!</a:t>
            </a:r>
          </a:p>
          <a:p>
            <a:pPr lvl="3" algn="just">
              <a:buFont typeface="Arial" panose="020B0604020202020204" pitchFamily="34" charset="0"/>
              <a:buChar char="•"/>
            </a:pPr>
            <a:r>
              <a:rPr lang="en-US" sz="5100" dirty="0" smtClean="0"/>
              <a:t> </a:t>
            </a:r>
            <a:r>
              <a:rPr lang="en-US" sz="5100" b="1" dirty="0" smtClean="0">
                <a:solidFill>
                  <a:srgbClr val="7030A0"/>
                </a:solidFill>
              </a:rPr>
              <a:t>ASK</a:t>
            </a:r>
            <a:r>
              <a:rPr lang="en-US" sz="5100" dirty="0" smtClean="0"/>
              <a:t> if you are unsure whether you should take</a:t>
            </a:r>
          </a:p>
          <a:p>
            <a:pPr marL="1371600" lvl="3" indent="0" algn="just">
              <a:buNone/>
            </a:pPr>
            <a:r>
              <a:rPr lang="en-US" sz="5100" dirty="0" smtClean="0"/>
              <a:t>    notes over a part of the class.</a:t>
            </a:r>
          </a:p>
        </p:txBody>
      </p:sp>
      <p:sp>
        <p:nvSpPr>
          <p:cNvPr id="4" name="Rectangle 3"/>
          <p:cNvSpPr/>
          <p:nvPr/>
        </p:nvSpPr>
        <p:spPr>
          <a:xfrm>
            <a:off x="838200" y="533400"/>
            <a:ext cx="4572000" cy="984885"/>
          </a:xfrm>
          <a:prstGeom prst="rect">
            <a:avLst/>
          </a:prstGeom>
        </p:spPr>
        <p:txBody>
          <a:bodyPr>
            <a:spAutoFit/>
          </a:bodyPr>
          <a:lstStyle/>
          <a:p>
            <a:r>
              <a:rPr lang="en-US" sz="3000" b="1" dirty="0">
                <a:solidFill>
                  <a:srgbClr val="0070C0"/>
                </a:solidFill>
              </a:rPr>
              <a:t>STEP TWO: Take the notes.</a:t>
            </a:r>
          </a:p>
          <a:p>
            <a:r>
              <a:rPr lang="en-US" sz="2800" dirty="0"/>
              <a:t>	Strategies include:</a:t>
            </a:r>
          </a:p>
        </p:txBody>
      </p:sp>
    </p:spTree>
    <p:extLst>
      <p:ext uri="{BB962C8B-B14F-4D97-AF65-F5344CB8AC3E}">
        <p14:creationId xmlns:p14="http://schemas.microsoft.com/office/powerpoint/2010/main" val="2253837425"/>
      </p:ext>
    </p:extLst>
  </p:cSld>
  <p:clrMapOvr>
    <a:masterClrMapping/>
  </p:clrMapOvr>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FF0000"/>
                </a:solidFill>
              </a:rPr>
              <a:t>Note-Taking Steps and Strategies</a:t>
            </a:r>
            <a:endParaRPr lang="en-US" b="1" dirty="0">
              <a:solidFill>
                <a:srgbClr val="FF0000"/>
              </a:solidFill>
            </a:endParaRPr>
          </a:p>
        </p:txBody>
      </p:sp>
      <p:sp>
        <p:nvSpPr>
          <p:cNvPr id="3" name="Content Placeholder 2"/>
          <p:cNvSpPr>
            <a:spLocks noGrp="1"/>
          </p:cNvSpPr>
          <p:nvPr>
            <p:ph idx="1"/>
          </p:nvPr>
        </p:nvSpPr>
        <p:spPr>
          <a:xfrm>
            <a:off x="381000" y="1219200"/>
            <a:ext cx="8229600" cy="5257800"/>
          </a:xfrm>
        </p:spPr>
        <p:txBody>
          <a:bodyPr>
            <a:normAutofit lnSpcReduction="10000"/>
          </a:bodyPr>
          <a:lstStyle/>
          <a:p>
            <a:pPr marL="0" indent="0">
              <a:buNone/>
            </a:pPr>
            <a:r>
              <a:rPr lang="en-US" b="1" dirty="0" smtClean="0">
                <a:solidFill>
                  <a:srgbClr val="0070C0"/>
                </a:solidFill>
              </a:rPr>
              <a:t>STEP THREE: Review your notes.</a:t>
            </a:r>
          </a:p>
          <a:p>
            <a:pPr marL="0" indent="0">
              <a:buNone/>
            </a:pPr>
            <a:r>
              <a:rPr lang="en-US" dirty="0"/>
              <a:t>	</a:t>
            </a:r>
            <a:r>
              <a:rPr lang="en-US" sz="2400" dirty="0" smtClean="0">
                <a:cs typeface="Times New Roman" panose="02020603050405020304" pitchFamily="18" charset="0"/>
              </a:rPr>
              <a:t>Strategies include:</a:t>
            </a:r>
          </a:p>
          <a:p>
            <a:pPr lvl="3" algn="just"/>
            <a:r>
              <a:rPr lang="en-US" sz="2400" dirty="0" smtClean="0">
                <a:cs typeface="Times New Roman" panose="02020603050405020304" pitchFamily="18" charset="0"/>
              </a:rPr>
              <a:t> Reviewing notes several times before an assessment or exam.</a:t>
            </a:r>
          </a:p>
          <a:p>
            <a:pPr lvl="3" algn="just"/>
            <a:r>
              <a:rPr lang="en-US" sz="2400" dirty="0" smtClean="0">
                <a:cs typeface="Times New Roman" panose="02020603050405020304" pitchFamily="18" charset="0"/>
              </a:rPr>
              <a:t> Ask your lecturer how what you’ve recorded in notes relates to other course material. </a:t>
            </a:r>
            <a:r>
              <a:rPr lang="en-US" sz="2400" b="1" dirty="0" smtClean="0">
                <a:solidFill>
                  <a:srgbClr val="0070C0"/>
                </a:solidFill>
                <a:cs typeface="Times New Roman" panose="02020603050405020304" pitchFamily="18" charset="0"/>
              </a:rPr>
              <a:t>Re-</a:t>
            </a:r>
            <a:r>
              <a:rPr lang="en-US" sz="2400" b="1" dirty="0" err="1" smtClean="0">
                <a:solidFill>
                  <a:srgbClr val="0070C0"/>
                </a:solidFill>
                <a:cs typeface="Times New Roman" panose="02020603050405020304" pitchFamily="18" charset="0"/>
              </a:rPr>
              <a:t>organise</a:t>
            </a:r>
            <a:r>
              <a:rPr lang="en-US" sz="2400" b="1" dirty="0" smtClean="0">
                <a:solidFill>
                  <a:srgbClr val="0070C0"/>
                </a:solidFill>
                <a:cs typeface="Times New Roman" panose="02020603050405020304" pitchFamily="18" charset="0"/>
              </a:rPr>
              <a:t> your notes based on how you learn and remember.</a:t>
            </a:r>
          </a:p>
          <a:p>
            <a:pPr lvl="3" algn="just"/>
            <a:r>
              <a:rPr lang="en-US" sz="2400" dirty="0">
                <a:cs typeface="Times New Roman" panose="02020603050405020304" pitchFamily="18" charset="0"/>
              </a:rPr>
              <a:t> </a:t>
            </a:r>
            <a:r>
              <a:rPr lang="en-US" sz="2400" b="1" dirty="0" smtClean="0">
                <a:solidFill>
                  <a:srgbClr val="0070C0"/>
                </a:solidFill>
                <a:cs typeface="Times New Roman" panose="02020603050405020304" pitchFamily="18" charset="0"/>
              </a:rPr>
              <a:t>Enhance notes </a:t>
            </a:r>
            <a:r>
              <a:rPr lang="en-US" sz="2400" dirty="0" smtClean="0">
                <a:cs typeface="Times New Roman" panose="02020603050405020304" pitchFamily="18" charset="0"/>
              </a:rPr>
              <a:t>using other materials,  </a:t>
            </a:r>
            <a:r>
              <a:rPr lang="en-US" sz="2400" b="1" dirty="0" smtClean="0">
                <a:solidFill>
                  <a:srgbClr val="0070C0"/>
                </a:solidFill>
                <a:cs typeface="Times New Roman" panose="02020603050405020304" pitchFamily="18" charset="0"/>
              </a:rPr>
              <a:t>illustrations, and gathering cross-references.</a:t>
            </a:r>
            <a:endParaRPr lang="en-US" sz="2400" b="1" dirty="0">
              <a:solidFill>
                <a:srgbClr val="0070C0"/>
              </a:solidFill>
              <a:cs typeface="Times New Roman" panose="02020603050405020304" pitchFamily="18" charset="0"/>
            </a:endParaRPr>
          </a:p>
          <a:p>
            <a:pPr lvl="3" algn="just"/>
            <a:r>
              <a:rPr lang="en-US" sz="2400" dirty="0" err="1" smtClean="0">
                <a:cs typeface="Times New Roman" panose="02020603050405020304" pitchFamily="18" charset="0"/>
              </a:rPr>
              <a:t>Realise</a:t>
            </a:r>
            <a:r>
              <a:rPr lang="en-US" sz="2400" dirty="0" smtClean="0">
                <a:cs typeface="Times New Roman" panose="02020603050405020304" pitchFamily="18" charset="0"/>
              </a:rPr>
              <a:t> reviewing notes may become necessary long after a class has ended! </a:t>
            </a:r>
            <a:r>
              <a:rPr lang="en-US" sz="2400" b="1" dirty="0" smtClean="0">
                <a:solidFill>
                  <a:srgbClr val="0070C0"/>
                </a:solidFill>
                <a:cs typeface="Times New Roman" panose="02020603050405020304" pitchFamily="18" charset="0"/>
              </a:rPr>
              <a:t>This is very important, and seldom done.</a:t>
            </a:r>
          </a:p>
        </p:txBody>
      </p:sp>
    </p:spTree>
    <p:extLst>
      <p:ext uri="{BB962C8B-B14F-4D97-AF65-F5344CB8AC3E}">
        <p14:creationId xmlns:p14="http://schemas.microsoft.com/office/powerpoint/2010/main" val="3094788916"/>
      </p:ext>
    </p:extLst>
  </p:cSld>
  <p:clrMapOvr>
    <a:masterClrMapping/>
  </p:clrMapOvr>
  <p:transition spd="slow"/>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6146" name="Picture 2" descr="E:\Taking Notes_Page_06.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1690349"/>
      </p:ext>
    </p:extLst>
  </p:cSld>
  <p:clrMapOvr>
    <a:masterClrMapping/>
  </p:clrMapOvr>
  <p:transition spd="slow"/>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E:\Taking Notes_Page_07.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cxnSp>
        <p:nvCxnSpPr>
          <p:cNvPr id="3" name="Elbow Connector 2"/>
          <p:cNvCxnSpPr/>
          <p:nvPr/>
        </p:nvCxnSpPr>
        <p:spPr>
          <a:xfrm>
            <a:off x="2895600" y="838200"/>
            <a:ext cx="3810000" cy="457200"/>
          </a:xfrm>
          <a:prstGeom prst="bentConnector3">
            <a:avLst/>
          </a:prstGeom>
          <a:ln>
            <a:tailEnd type="arrow"/>
          </a:ln>
        </p:spPr>
        <p:style>
          <a:lnRef idx="2">
            <a:schemeClr val="dk1"/>
          </a:lnRef>
          <a:fillRef idx="0">
            <a:schemeClr val="dk1"/>
          </a:fillRef>
          <a:effectRef idx="1">
            <a:schemeClr val="dk1"/>
          </a:effectRef>
          <a:fontRef idx="minor">
            <a:schemeClr val="tx1"/>
          </a:fontRef>
        </p:style>
      </p:cxnSp>
      <p:sp>
        <p:nvSpPr>
          <p:cNvPr id="5" name="TextBox 4"/>
          <p:cNvSpPr txBox="1"/>
          <p:nvPr/>
        </p:nvSpPr>
        <p:spPr>
          <a:xfrm rot="21270633">
            <a:off x="937304" y="4447756"/>
            <a:ext cx="2209800" cy="584775"/>
          </a:xfrm>
          <a:prstGeom prst="rect">
            <a:avLst/>
          </a:prstGeom>
          <a:solidFill>
            <a:schemeClr val="accent3">
              <a:lumMod val="20000"/>
              <a:lumOff val="80000"/>
            </a:schemeClr>
          </a:solidFill>
        </p:spPr>
        <p:txBody>
          <a:bodyPr wrap="square" rtlCol="0">
            <a:spAutoFit/>
          </a:bodyPr>
          <a:lstStyle/>
          <a:p>
            <a:r>
              <a:rPr lang="en-GB" sz="3200" dirty="0" smtClean="0"/>
              <a:t>SUMMARY</a:t>
            </a:r>
            <a:endParaRPr lang="en-GB" sz="3200" dirty="0"/>
          </a:p>
        </p:txBody>
      </p:sp>
    </p:spTree>
    <p:extLst>
      <p:ext uri="{BB962C8B-B14F-4D97-AF65-F5344CB8AC3E}">
        <p14:creationId xmlns:p14="http://schemas.microsoft.com/office/powerpoint/2010/main" val="191636002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E:\Taking Notes_Page_08.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cxnSp>
        <p:nvCxnSpPr>
          <p:cNvPr id="3" name="Straight Connector 2"/>
          <p:cNvCxnSpPr/>
          <p:nvPr/>
        </p:nvCxnSpPr>
        <p:spPr>
          <a:xfrm>
            <a:off x="609600" y="1524000"/>
            <a:ext cx="1600200" cy="0"/>
          </a:xfrm>
          <a:prstGeom prst="line">
            <a:avLst/>
          </a:prstGeom>
        </p:spPr>
        <p:style>
          <a:lnRef idx="2">
            <a:schemeClr val="dk1"/>
          </a:lnRef>
          <a:fillRef idx="0">
            <a:schemeClr val="dk1"/>
          </a:fillRef>
          <a:effectRef idx="1">
            <a:schemeClr val="dk1"/>
          </a:effectRef>
          <a:fontRef idx="minor">
            <a:schemeClr val="tx1"/>
          </a:fontRef>
        </p:style>
      </p:cxnSp>
      <p:sp>
        <p:nvSpPr>
          <p:cNvPr id="4" name="TextBox 3"/>
          <p:cNvSpPr txBox="1"/>
          <p:nvPr/>
        </p:nvSpPr>
        <p:spPr>
          <a:xfrm>
            <a:off x="533400" y="457200"/>
            <a:ext cx="6248400" cy="1015663"/>
          </a:xfrm>
          <a:prstGeom prst="rect">
            <a:avLst/>
          </a:prstGeom>
          <a:solidFill>
            <a:schemeClr val="bg1">
              <a:lumMod val="75000"/>
            </a:schemeClr>
          </a:solidFill>
        </p:spPr>
        <p:txBody>
          <a:bodyPr wrap="square" rtlCol="0">
            <a:spAutoFit/>
          </a:bodyPr>
          <a:lstStyle/>
          <a:p>
            <a:r>
              <a:rPr lang="en-GB" sz="3000" b="1" dirty="0" smtClean="0">
                <a:solidFill>
                  <a:srgbClr val="FF0000"/>
                </a:solidFill>
              </a:rPr>
              <a:t>Before taking notes from any book or document – RATE it....</a:t>
            </a:r>
            <a:endParaRPr lang="en-GB" sz="3000" b="1" dirty="0">
              <a:solidFill>
                <a:srgbClr val="FF0000"/>
              </a:solidFill>
            </a:endParaRPr>
          </a:p>
        </p:txBody>
      </p:sp>
    </p:spTree>
    <p:extLst>
      <p:ext uri="{BB962C8B-B14F-4D97-AF65-F5344CB8AC3E}">
        <p14:creationId xmlns:p14="http://schemas.microsoft.com/office/powerpoint/2010/main" val="347175152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E:\Taking Notes_Page_09.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https://encrypted-tbn2.gstatic.com/images?q=tbn:ANd9GcQdltA7YmlIsuJTlCCbwMRuLhMMoj9qKwsol0g4h1nqhn9VQk32mA">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705600" y="0"/>
            <a:ext cx="2436377" cy="1847226"/>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52400" y="6553200"/>
            <a:ext cx="4495800" cy="215444"/>
          </a:xfrm>
          <a:prstGeom prst="rect">
            <a:avLst/>
          </a:prstGeom>
          <a:solidFill>
            <a:schemeClr val="bg1"/>
          </a:solidFill>
        </p:spPr>
        <p:txBody>
          <a:bodyPr wrap="square" rtlCol="0">
            <a:spAutoFit/>
          </a:bodyPr>
          <a:lstStyle/>
          <a:p>
            <a:endParaRPr lang="en-GB" sz="800" dirty="0"/>
          </a:p>
        </p:txBody>
      </p:sp>
      <p:sp>
        <p:nvSpPr>
          <p:cNvPr id="3" name="TextBox 2"/>
          <p:cNvSpPr txBox="1"/>
          <p:nvPr/>
        </p:nvSpPr>
        <p:spPr>
          <a:xfrm>
            <a:off x="7507594" y="6323358"/>
            <a:ext cx="1600200" cy="461665"/>
          </a:xfrm>
          <a:prstGeom prst="rect">
            <a:avLst/>
          </a:prstGeom>
          <a:solidFill>
            <a:schemeClr val="bg1">
              <a:lumMod val="85000"/>
            </a:schemeClr>
          </a:solidFill>
        </p:spPr>
        <p:txBody>
          <a:bodyPr wrap="square" rtlCol="0">
            <a:spAutoFit/>
          </a:bodyPr>
          <a:lstStyle/>
          <a:p>
            <a:r>
              <a:rPr lang="en-GB" sz="2400" dirty="0" smtClean="0"/>
              <a:t>Handout</a:t>
            </a:r>
            <a:endParaRPr lang="en-GB" sz="2400" dirty="0"/>
          </a:p>
        </p:txBody>
      </p:sp>
      <p:sp>
        <p:nvSpPr>
          <p:cNvPr id="6" name="TextBox 5"/>
          <p:cNvSpPr txBox="1"/>
          <p:nvPr/>
        </p:nvSpPr>
        <p:spPr>
          <a:xfrm>
            <a:off x="7772400" y="3657600"/>
            <a:ext cx="1066800" cy="261610"/>
          </a:xfrm>
          <a:prstGeom prst="rect">
            <a:avLst/>
          </a:prstGeom>
          <a:solidFill>
            <a:schemeClr val="bg1"/>
          </a:solidFill>
        </p:spPr>
        <p:txBody>
          <a:bodyPr wrap="square" rtlCol="0">
            <a:spAutoFit/>
          </a:bodyPr>
          <a:lstStyle/>
          <a:p>
            <a:r>
              <a:rPr lang="en-US" sz="1000" b="1" dirty="0" smtClean="0"/>
              <a:t>(</a:t>
            </a:r>
            <a:r>
              <a:rPr lang="en-US" sz="1000" b="1" dirty="0" err="1" smtClean="0"/>
              <a:t>Panno</a:t>
            </a:r>
            <a:r>
              <a:rPr lang="en-US" sz="1000" b="1" dirty="0" smtClean="0"/>
              <a:t>, 2015)</a:t>
            </a:r>
            <a:r>
              <a:rPr lang="en-US" sz="1100" b="1" dirty="0" smtClean="0"/>
              <a:t>       </a:t>
            </a:r>
            <a:endParaRPr lang="en-GB" sz="1100" b="1" dirty="0"/>
          </a:p>
        </p:txBody>
      </p:sp>
      <p:sp>
        <p:nvSpPr>
          <p:cNvPr id="7" name="TextBox 6"/>
          <p:cNvSpPr txBox="1"/>
          <p:nvPr/>
        </p:nvSpPr>
        <p:spPr>
          <a:xfrm>
            <a:off x="7162800" y="4721472"/>
            <a:ext cx="990600" cy="246221"/>
          </a:xfrm>
          <a:prstGeom prst="rect">
            <a:avLst/>
          </a:prstGeom>
          <a:solidFill>
            <a:schemeClr val="bg1"/>
          </a:solidFill>
        </p:spPr>
        <p:txBody>
          <a:bodyPr wrap="square" rtlCol="0">
            <a:spAutoFit/>
          </a:bodyPr>
          <a:lstStyle/>
          <a:p>
            <a:r>
              <a:rPr lang="en-US" sz="1000" b="1" dirty="0" smtClean="0"/>
              <a:t>(</a:t>
            </a:r>
            <a:r>
              <a:rPr lang="en-US" sz="1000" b="1" dirty="0" err="1" smtClean="0"/>
              <a:t>Panno</a:t>
            </a:r>
            <a:r>
              <a:rPr lang="en-US" sz="1000" b="1" dirty="0" smtClean="0"/>
              <a:t>, 2015)       </a:t>
            </a:r>
            <a:endParaRPr lang="en-GB" sz="1000" b="1" dirty="0"/>
          </a:p>
        </p:txBody>
      </p:sp>
      <p:sp>
        <p:nvSpPr>
          <p:cNvPr id="9" name="TextBox 8"/>
          <p:cNvSpPr txBox="1"/>
          <p:nvPr/>
        </p:nvSpPr>
        <p:spPr>
          <a:xfrm>
            <a:off x="8458200" y="5093718"/>
            <a:ext cx="533400" cy="215444"/>
          </a:xfrm>
          <a:prstGeom prst="rect">
            <a:avLst/>
          </a:prstGeom>
          <a:solidFill>
            <a:schemeClr val="bg1"/>
          </a:solidFill>
        </p:spPr>
        <p:txBody>
          <a:bodyPr wrap="square" rtlCol="0">
            <a:spAutoFit/>
          </a:bodyPr>
          <a:lstStyle/>
          <a:p>
            <a:endParaRPr lang="en-GB" sz="800" dirty="0"/>
          </a:p>
        </p:txBody>
      </p:sp>
      <p:sp>
        <p:nvSpPr>
          <p:cNvPr id="4" name="TextBox 3"/>
          <p:cNvSpPr txBox="1"/>
          <p:nvPr/>
        </p:nvSpPr>
        <p:spPr>
          <a:xfrm>
            <a:off x="4419600" y="3962400"/>
            <a:ext cx="76200" cy="369332"/>
          </a:xfrm>
          <a:prstGeom prst="rect">
            <a:avLst/>
          </a:prstGeom>
          <a:noFill/>
        </p:spPr>
        <p:txBody>
          <a:bodyPr wrap="square" rtlCol="0">
            <a:spAutoFit/>
          </a:bodyPr>
          <a:lstStyle/>
          <a:p>
            <a:r>
              <a:rPr lang="en-GB" dirty="0"/>
              <a:t>,</a:t>
            </a:r>
          </a:p>
        </p:txBody>
      </p:sp>
      <p:cxnSp>
        <p:nvCxnSpPr>
          <p:cNvPr id="8" name="Straight Connector 7"/>
          <p:cNvCxnSpPr/>
          <p:nvPr/>
        </p:nvCxnSpPr>
        <p:spPr>
          <a:xfrm>
            <a:off x="5410200" y="6248400"/>
            <a:ext cx="7620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5651939"/>
      </p:ext>
    </p:extLst>
  </p:cSld>
  <p:clrMapOvr>
    <a:masterClrMapping/>
  </p:clrMapOvr>
  <p:transition spd="slow"/>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1266" name="Picture 2" descr="E:\Taking Notes_Page_1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228600" y="990600"/>
            <a:ext cx="533400" cy="584775"/>
          </a:xfrm>
          <a:prstGeom prst="rect">
            <a:avLst/>
          </a:prstGeom>
          <a:noFill/>
        </p:spPr>
        <p:txBody>
          <a:bodyPr wrap="square" rtlCol="0">
            <a:spAutoFit/>
          </a:bodyPr>
          <a:lstStyle/>
          <a:p>
            <a:r>
              <a:rPr lang="en-GB" sz="3200" dirty="0" smtClean="0"/>
              <a:t>1.</a:t>
            </a:r>
            <a:endParaRPr lang="en-GB" sz="3200" dirty="0"/>
          </a:p>
        </p:txBody>
      </p:sp>
    </p:spTree>
    <p:extLst>
      <p:ext uri="{BB962C8B-B14F-4D97-AF65-F5344CB8AC3E}">
        <p14:creationId xmlns:p14="http://schemas.microsoft.com/office/powerpoint/2010/main" val="1268251452"/>
      </p:ext>
    </p:extLst>
  </p:cSld>
  <p:clrMapOvr>
    <a:masterClrMapping/>
  </p:clrMapOvr>
  <p:transition spd="slow"/>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E:\Taking Notes_Page_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717494" y="4953000"/>
            <a:ext cx="7512106" cy="923330"/>
          </a:xfrm>
          <a:prstGeom prst="rect">
            <a:avLst/>
          </a:prstGeom>
          <a:solidFill>
            <a:schemeClr val="bg1"/>
          </a:solidFill>
        </p:spPr>
        <p:txBody>
          <a:bodyPr wrap="square" rtlCol="0">
            <a:spAutoFit/>
          </a:bodyPr>
          <a:lstStyle/>
          <a:p>
            <a:endParaRPr lang="en-GB" dirty="0" smtClean="0"/>
          </a:p>
          <a:p>
            <a:endParaRPr lang="en-GB" dirty="0" smtClean="0"/>
          </a:p>
          <a:p>
            <a:endParaRPr lang="en-GB" dirty="0"/>
          </a:p>
        </p:txBody>
      </p:sp>
    </p:spTree>
    <p:extLst>
      <p:ext uri="{BB962C8B-B14F-4D97-AF65-F5344CB8AC3E}">
        <p14:creationId xmlns:p14="http://schemas.microsoft.com/office/powerpoint/2010/main" val="576972393"/>
      </p:ext>
    </p:extLst>
  </p:cSld>
  <p:clrMapOvr>
    <a:masterClrMapping/>
  </p:clrMapOvr>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3314" name="Picture 2" descr="E:\Taking Notes_Page_14.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4876800" y="2743200"/>
            <a:ext cx="2819400" cy="261610"/>
          </a:xfrm>
          <a:prstGeom prst="rect">
            <a:avLst/>
          </a:prstGeom>
          <a:solidFill>
            <a:schemeClr val="bg1"/>
          </a:solidFill>
        </p:spPr>
        <p:txBody>
          <a:bodyPr wrap="square" rtlCol="0">
            <a:spAutoFit/>
          </a:bodyPr>
          <a:lstStyle/>
          <a:p>
            <a:endParaRPr lang="en-GB" sz="1100" dirty="0"/>
          </a:p>
        </p:txBody>
      </p:sp>
    </p:spTree>
    <p:extLst>
      <p:ext uri="{BB962C8B-B14F-4D97-AF65-F5344CB8AC3E}">
        <p14:creationId xmlns:p14="http://schemas.microsoft.com/office/powerpoint/2010/main" val="2646777702"/>
      </p:ext>
    </p:extLst>
  </p:cSld>
  <p:clrMapOvr>
    <a:masterClrMapping/>
  </p:clrMapOvr>
  <p:transition spd="slow"/>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E:\Taking Notes_Page_16.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3200400" y="5638800"/>
            <a:ext cx="2895600" cy="369332"/>
          </a:xfrm>
          <a:prstGeom prst="rect">
            <a:avLst/>
          </a:prstGeom>
          <a:noFill/>
        </p:spPr>
        <p:txBody>
          <a:bodyPr wrap="square" rtlCol="0">
            <a:spAutoFit/>
          </a:bodyPr>
          <a:lstStyle/>
          <a:p>
            <a:r>
              <a:rPr lang="en-GB" b="1" dirty="0" smtClean="0">
                <a:solidFill>
                  <a:srgbClr val="0070C0"/>
                </a:solidFill>
              </a:rPr>
              <a:t>What do we mean by this?</a:t>
            </a:r>
            <a:endParaRPr lang="en-GB" b="1" dirty="0">
              <a:solidFill>
                <a:srgbClr val="0070C0"/>
              </a:solidFill>
            </a:endParaRPr>
          </a:p>
        </p:txBody>
      </p:sp>
      <p:sp>
        <p:nvSpPr>
          <p:cNvPr id="4" name="TextBox 3"/>
          <p:cNvSpPr txBox="1"/>
          <p:nvPr/>
        </p:nvSpPr>
        <p:spPr>
          <a:xfrm>
            <a:off x="533400" y="457200"/>
            <a:ext cx="609600" cy="584775"/>
          </a:xfrm>
          <a:prstGeom prst="rect">
            <a:avLst/>
          </a:prstGeom>
          <a:noFill/>
        </p:spPr>
        <p:txBody>
          <a:bodyPr wrap="square" rtlCol="0">
            <a:spAutoFit/>
          </a:bodyPr>
          <a:lstStyle/>
          <a:p>
            <a:r>
              <a:rPr lang="en-GB" sz="3200" dirty="0" smtClean="0">
                <a:solidFill>
                  <a:srgbClr val="C00000"/>
                </a:solidFill>
              </a:rPr>
              <a:t>2.</a:t>
            </a:r>
            <a:endParaRPr lang="en-GB" sz="3200" dirty="0">
              <a:solidFill>
                <a:srgbClr val="C00000"/>
              </a:solidFill>
            </a:endParaRPr>
          </a:p>
        </p:txBody>
      </p:sp>
    </p:spTree>
    <p:extLst>
      <p:ext uri="{BB962C8B-B14F-4D97-AF65-F5344CB8AC3E}">
        <p14:creationId xmlns:p14="http://schemas.microsoft.com/office/powerpoint/2010/main" val="48571883"/>
      </p:ext>
    </p:extLst>
  </p:cSld>
  <p:clrMapOvr>
    <a:masterClrMapping/>
  </p:clrMapOvr>
  <p:transition spd="slow"/>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E:\Taking Notes_Page_18.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914400" y="5562600"/>
            <a:ext cx="7391400" cy="461665"/>
          </a:xfrm>
          <a:prstGeom prst="rect">
            <a:avLst/>
          </a:prstGeom>
          <a:noFill/>
        </p:spPr>
        <p:txBody>
          <a:bodyPr wrap="square" rtlCol="0">
            <a:spAutoFit/>
          </a:bodyPr>
          <a:lstStyle/>
          <a:p>
            <a:r>
              <a:rPr lang="en-US" sz="2400" b="1" dirty="0" smtClean="0"/>
              <a:t>Avoid WORD SUBSTITUTION – This is not paraphrasing</a:t>
            </a:r>
            <a:endParaRPr lang="en-GB" sz="2400" b="1" dirty="0"/>
          </a:p>
        </p:txBody>
      </p:sp>
    </p:spTree>
    <p:extLst>
      <p:ext uri="{BB962C8B-B14F-4D97-AF65-F5344CB8AC3E}">
        <p14:creationId xmlns:p14="http://schemas.microsoft.com/office/powerpoint/2010/main" val="3824333963"/>
      </p:ext>
    </p:extLst>
  </p:cSld>
  <p:clrMapOvr>
    <a:masterClrMapping/>
  </p:clrMapOvr>
  <p:transition spd="slow"/>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E:\Taking Notes_Page_20.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2225722"/>
      </p:ext>
    </p:extLst>
  </p:cSld>
  <p:clrMapOvr>
    <a:masterClrMapping/>
  </p:clrMapOvr>
  <p:transition spd="slow"/>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9218" name="Picture 2" descr="E:\Taking Notes_Page_09.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https://encrypted-tbn2.gstatic.com/images?q=tbn:ANd9GcQdltA7YmlIsuJTlCCbwMRuLhMMoj9qKwsol0g4h1nqhn9VQk32mA">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705600" y="0"/>
            <a:ext cx="2436377" cy="1847226"/>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52400" y="6642556"/>
            <a:ext cx="4495800" cy="215444"/>
          </a:xfrm>
          <a:prstGeom prst="rect">
            <a:avLst/>
          </a:prstGeom>
          <a:solidFill>
            <a:schemeClr val="bg1"/>
          </a:solidFill>
        </p:spPr>
        <p:txBody>
          <a:bodyPr wrap="square" rtlCol="0">
            <a:spAutoFit/>
          </a:bodyPr>
          <a:lstStyle/>
          <a:p>
            <a:endParaRPr lang="en-GB" sz="800" dirty="0"/>
          </a:p>
        </p:txBody>
      </p:sp>
      <p:sp>
        <p:nvSpPr>
          <p:cNvPr id="3" name="TextBox 2"/>
          <p:cNvSpPr txBox="1"/>
          <p:nvPr/>
        </p:nvSpPr>
        <p:spPr>
          <a:xfrm>
            <a:off x="7507594" y="6323358"/>
            <a:ext cx="1600200" cy="461665"/>
          </a:xfrm>
          <a:prstGeom prst="rect">
            <a:avLst/>
          </a:prstGeom>
          <a:solidFill>
            <a:schemeClr val="bg1">
              <a:lumMod val="85000"/>
            </a:schemeClr>
          </a:solidFill>
        </p:spPr>
        <p:txBody>
          <a:bodyPr wrap="square" rtlCol="0">
            <a:spAutoFit/>
          </a:bodyPr>
          <a:lstStyle/>
          <a:p>
            <a:r>
              <a:rPr lang="en-GB" sz="2400" dirty="0" smtClean="0"/>
              <a:t>Handout</a:t>
            </a:r>
            <a:endParaRPr lang="en-GB" sz="2400" dirty="0"/>
          </a:p>
        </p:txBody>
      </p:sp>
      <p:sp>
        <p:nvSpPr>
          <p:cNvPr id="6" name="TextBox 5"/>
          <p:cNvSpPr txBox="1"/>
          <p:nvPr/>
        </p:nvSpPr>
        <p:spPr>
          <a:xfrm>
            <a:off x="7772400" y="3657600"/>
            <a:ext cx="1066800" cy="261610"/>
          </a:xfrm>
          <a:prstGeom prst="rect">
            <a:avLst/>
          </a:prstGeom>
          <a:solidFill>
            <a:schemeClr val="bg1"/>
          </a:solidFill>
        </p:spPr>
        <p:txBody>
          <a:bodyPr wrap="square" rtlCol="0">
            <a:spAutoFit/>
          </a:bodyPr>
          <a:lstStyle/>
          <a:p>
            <a:r>
              <a:rPr lang="en-US" sz="1000" b="1" dirty="0" smtClean="0"/>
              <a:t>(</a:t>
            </a:r>
            <a:r>
              <a:rPr lang="en-US" sz="1000" b="1" dirty="0" err="1" smtClean="0"/>
              <a:t>Panno</a:t>
            </a:r>
            <a:r>
              <a:rPr lang="en-US" sz="1000" b="1" dirty="0" smtClean="0"/>
              <a:t>, 2015)</a:t>
            </a:r>
            <a:r>
              <a:rPr lang="en-US" sz="1100" b="1" dirty="0" smtClean="0"/>
              <a:t>       </a:t>
            </a:r>
            <a:endParaRPr lang="en-GB" sz="1100" b="1" dirty="0"/>
          </a:p>
        </p:txBody>
      </p:sp>
      <p:sp>
        <p:nvSpPr>
          <p:cNvPr id="7" name="TextBox 6"/>
          <p:cNvSpPr txBox="1"/>
          <p:nvPr/>
        </p:nvSpPr>
        <p:spPr>
          <a:xfrm>
            <a:off x="7086600" y="4706779"/>
            <a:ext cx="1066800" cy="246221"/>
          </a:xfrm>
          <a:prstGeom prst="rect">
            <a:avLst/>
          </a:prstGeom>
          <a:solidFill>
            <a:schemeClr val="bg1"/>
          </a:solidFill>
        </p:spPr>
        <p:txBody>
          <a:bodyPr wrap="square" rtlCol="0">
            <a:spAutoFit/>
          </a:bodyPr>
          <a:lstStyle/>
          <a:p>
            <a:r>
              <a:rPr lang="en-US" sz="1000" b="1" dirty="0" smtClean="0"/>
              <a:t>(</a:t>
            </a:r>
            <a:r>
              <a:rPr lang="en-US" sz="1000" b="1" dirty="0" err="1" smtClean="0"/>
              <a:t>Panno</a:t>
            </a:r>
            <a:r>
              <a:rPr lang="en-US" sz="1000" b="1" dirty="0" smtClean="0"/>
              <a:t>, 2015)       </a:t>
            </a:r>
            <a:endParaRPr lang="en-GB" sz="1000" b="1" dirty="0"/>
          </a:p>
        </p:txBody>
      </p:sp>
      <p:sp>
        <p:nvSpPr>
          <p:cNvPr id="9" name="TextBox 8"/>
          <p:cNvSpPr txBox="1"/>
          <p:nvPr/>
        </p:nvSpPr>
        <p:spPr>
          <a:xfrm>
            <a:off x="8458200" y="5105400"/>
            <a:ext cx="533400" cy="215444"/>
          </a:xfrm>
          <a:prstGeom prst="rect">
            <a:avLst/>
          </a:prstGeom>
          <a:solidFill>
            <a:schemeClr val="bg1"/>
          </a:solidFill>
        </p:spPr>
        <p:txBody>
          <a:bodyPr wrap="square" rtlCol="0">
            <a:spAutoFit/>
          </a:bodyPr>
          <a:lstStyle/>
          <a:p>
            <a:endParaRPr lang="en-GB" sz="800" dirty="0"/>
          </a:p>
        </p:txBody>
      </p:sp>
    </p:spTree>
    <p:extLst>
      <p:ext uri="{BB962C8B-B14F-4D97-AF65-F5344CB8AC3E}">
        <p14:creationId xmlns:p14="http://schemas.microsoft.com/office/powerpoint/2010/main" val="906640516"/>
      </p:ext>
    </p:extLst>
  </p:cSld>
  <p:clrMapOvr>
    <a:masterClrMapping/>
  </p:clrMapOvr>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E:\Taking Notes_Page_17.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914400" y="3733800"/>
            <a:ext cx="7467600" cy="1569660"/>
          </a:xfrm>
          <a:prstGeom prst="rect">
            <a:avLst/>
          </a:prstGeom>
          <a:solidFill>
            <a:schemeClr val="bg1">
              <a:lumMod val="85000"/>
            </a:schemeClr>
          </a:solidFill>
        </p:spPr>
        <p:txBody>
          <a:bodyPr wrap="square" rtlCol="0">
            <a:spAutoFit/>
          </a:bodyPr>
          <a:lstStyle/>
          <a:p>
            <a:r>
              <a:rPr lang="en-GB" sz="2400" b="1" dirty="0" smtClean="0">
                <a:solidFill>
                  <a:srgbClr val="0070C0"/>
                </a:solidFill>
              </a:rPr>
              <a:t>Avoid the ‘first person’</a:t>
            </a:r>
          </a:p>
          <a:p>
            <a:r>
              <a:rPr lang="en-GB" sz="2400" b="1" dirty="0" smtClean="0">
                <a:solidFill>
                  <a:srgbClr val="0070C0"/>
                </a:solidFill>
              </a:rPr>
              <a:t>Avoid Slang + Colloquialisms – </a:t>
            </a:r>
          </a:p>
          <a:p>
            <a:r>
              <a:rPr lang="en-GB" sz="2400" b="1" dirty="0" smtClean="0">
                <a:solidFill>
                  <a:srgbClr val="0070C0"/>
                </a:solidFill>
              </a:rPr>
              <a:t>Avoid repeating a word or phrase</a:t>
            </a:r>
          </a:p>
          <a:p>
            <a:r>
              <a:rPr lang="en-GB" sz="2400" b="1" dirty="0" smtClean="0">
                <a:solidFill>
                  <a:srgbClr val="0070C0"/>
                </a:solidFill>
              </a:rPr>
              <a:t>Avoid bullet points (ok in notes, but not final draft)</a:t>
            </a:r>
            <a:endParaRPr lang="en-GB" sz="2400" b="1" dirty="0">
              <a:solidFill>
                <a:srgbClr val="0070C0"/>
              </a:solidFill>
            </a:endParaRPr>
          </a:p>
        </p:txBody>
      </p:sp>
      <p:sp>
        <p:nvSpPr>
          <p:cNvPr id="4" name="Rectangle 3"/>
          <p:cNvSpPr/>
          <p:nvPr/>
        </p:nvSpPr>
        <p:spPr>
          <a:xfrm>
            <a:off x="4876800" y="4149298"/>
            <a:ext cx="2673104" cy="369332"/>
          </a:xfrm>
          <a:prstGeom prst="rect">
            <a:avLst/>
          </a:prstGeom>
        </p:spPr>
        <p:txBody>
          <a:bodyPr wrap="none">
            <a:spAutoFit/>
          </a:bodyPr>
          <a:lstStyle/>
          <a:p>
            <a:r>
              <a:rPr lang="en-GB" b="1" dirty="0" smtClean="0">
                <a:solidFill>
                  <a:srgbClr val="0070C0"/>
                </a:solidFill>
              </a:rPr>
              <a:t>‘a lot’, ‘loads of’, ‘massive’</a:t>
            </a:r>
            <a:endParaRPr lang="en-GB" dirty="0"/>
          </a:p>
        </p:txBody>
      </p:sp>
    </p:spTree>
    <p:extLst>
      <p:ext uri="{BB962C8B-B14F-4D97-AF65-F5344CB8AC3E}">
        <p14:creationId xmlns:p14="http://schemas.microsoft.com/office/powerpoint/2010/main" val="843682372"/>
      </p:ext>
    </p:extLst>
  </p:cSld>
  <p:clrMapOvr>
    <a:masterClrMapping/>
  </p:clrMapOvr>
  <p:transition spd="slow"/>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a:bodyPr>
          <a:lstStyle/>
          <a:p>
            <a:pPr eaLnBrk="1" hangingPunct="1"/>
            <a:r>
              <a:rPr lang="en-US" altLang="en-US" sz="4000" b="1" dirty="0" smtClean="0">
                <a:solidFill>
                  <a:srgbClr val="FF0000"/>
                </a:solidFill>
              </a:rPr>
              <a:t>Paraphrase – One word for several</a:t>
            </a:r>
          </a:p>
        </p:txBody>
      </p:sp>
      <p:sp>
        <p:nvSpPr>
          <p:cNvPr id="10243" name="Rectangle 3"/>
          <p:cNvSpPr>
            <a:spLocks noGrp="1" noChangeArrowheads="1"/>
          </p:cNvSpPr>
          <p:nvPr>
            <p:ph type="body" idx="1"/>
          </p:nvPr>
        </p:nvSpPr>
        <p:spPr>
          <a:xfrm>
            <a:off x="457200" y="1447800"/>
            <a:ext cx="8229600" cy="3810000"/>
          </a:xfrm>
        </p:spPr>
        <p:txBody>
          <a:bodyPr/>
          <a:lstStyle/>
          <a:p>
            <a:pPr eaLnBrk="1" hangingPunct="1">
              <a:lnSpc>
                <a:spcPct val="80000"/>
              </a:lnSpc>
              <a:buFontTx/>
              <a:buNone/>
            </a:pPr>
            <a:r>
              <a:rPr lang="en-US" altLang="en-US" b="1" dirty="0" smtClean="0"/>
              <a:t>How to:</a:t>
            </a:r>
          </a:p>
          <a:p>
            <a:pPr eaLnBrk="1" hangingPunct="1">
              <a:lnSpc>
                <a:spcPct val="80000"/>
              </a:lnSpc>
              <a:buFontTx/>
              <a:buNone/>
            </a:pPr>
            <a:endParaRPr lang="en-US" altLang="en-US" b="1" dirty="0"/>
          </a:p>
          <a:p>
            <a:pPr eaLnBrk="1" hangingPunct="1">
              <a:lnSpc>
                <a:spcPct val="80000"/>
              </a:lnSpc>
            </a:pPr>
            <a:r>
              <a:rPr lang="en-US" altLang="en-US" sz="2400" dirty="0" smtClean="0"/>
              <a:t>Reread the original passage until you understand it. </a:t>
            </a:r>
          </a:p>
          <a:p>
            <a:pPr eaLnBrk="1" hangingPunct="1">
              <a:lnSpc>
                <a:spcPct val="80000"/>
              </a:lnSpc>
            </a:pPr>
            <a:r>
              <a:rPr lang="en-US" altLang="en-US" sz="2400" dirty="0" smtClean="0"/>
              <a:t>Set the original aside, and write your paraphrase. </a:t>
            </a:r>
          </a:p>
          <a:p>
            <a:pPr eaLnBrk="1" hangingPunct="1">
              <a:lnSpc>
                <a:spcPct val="80000"/>
              </a:lnSpc>
            </a:pPr>
            <a:r>
              <a:rPr lang="en-US" altLang="en-US" sz="2400" dirty="0" smtClean="0"/>
              <a:t>Check your version with the original to make sure that it accurately expresses all the essential information, </a:t>
            </a:r>
            <a:r>
              <a:rPr lang="en-US" altLang="en-US" sz="2400" b="1" dirty="0" smtClean="0">
                <a:solidFill>
                  <a:srgbClr val="0070C0"/>
                </a:solidFill>
              </a:rPr>
              <a:t>but in a new form. </a:t>
            </a:r>
          </a:p>
          <a:p>
            <a:pPr eaLnBrk="1" hangingPunct="1">
              <a:lnSpc>
                <a:spcPct val="80000"/>
              </a:lnSpc>
            </a:pPr>
            <a:r>
              <a:rPr lang="en-US" altLang="en-US" sz="2400" b="1" dirty="0" smtClean="0">
                <a:solidFill>
                  <a:srgbClr val="0070C0"/>
                </a:solidFill>
              </a:rPr>
              <a:t>Record the source (including the page) in your notes so that you can credit it easily</a:t>
            </a:r>
          </a:p>
        </p:txBody>
      </p:sp>
      <p:sp>
        <p:nvSpPr>
          <p:cNvPr id="4" name="TextBox 3"/>
          <p:cNvSpPr txBox="1"/>
          <p:nvPr/>
        </p:nvSpPr>
        <p:spPr>
          <a:xfrm>
            <a:off x="914400" y="5105400"/>
            <a:ext cx="6858000" cy="523220"/>
          </a:xfrm>
          <a:prstGeom prst="rect">
            <a:avLst/>
          </a:prstGeom>
          <a:noFill/>
        </p:spPr>
        <p:txBody>
          <a:bodyPr wrap="square" rtlCol="0">
            <a:spAutoFit/>
          </a:bodyPr>
          <a:lstStyle/>
          <a:p>
            <a:r>
              <a:rPr lang="en-GB" sz="2800" b="1" dirty="0" smtClean="0">
                <a:solidFill>
                  <a:srgbClr val="0070C0"/>
                </a:solidFill>
              </a:rPr>
              <a:t>ADVICE: Build  your reference list as you go</a:t>
            </a:r>
            <a:endParaRPr lang="en-GB" sz="2800" b="1" dirty="0">
              <a:solidFill>
                <a:srgbClr val="0070C0"/>
              </a:solidFill>
            </a:endParaRPr>
          </a:p>
        </p:txBody>
      </p:sp>
    </p:spTree>
    <p:extLst>
      <p:ext uri="{BB962C8B-B14F-4D97-AF65-F5344CB8AC3E}">
        <p14:creationId xmlns:p14="http://schemas.microsoft.com/office/powerpoint/2010/main" val="365553337"/>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a:bodyPr>
          <a:lstStyle/>
          <a:p>
            <a:pPr eaLnBrk="1" hangingPunct="1"/>
            <a:r>
              <a:rPr lang="en-US" altLang="en-US" b="1" dirty="0" smtClean="0">
                <a:solidFill>
                  <a:srgbClr val="C00000"/>
                </a:solidFill>
              </a:rPr>
              <a:t>3.Summary</a:t>
            </a:r>
            <a:r>
              <a:rPr lang="en-US" altLang="en-US" sz="4000" b="1" dirty="0" smtClean="0">
                <a:solidFill>
                  <a:srgbClr val="C00000"/>
                </a:solidFill>
              </a:rPr>
              <a:t> </a:t>
            </a:r>
            <a:r>
              <a:rPr lang="en-US" altLang="en-US" sz="3600" b="1" dirty="0" smtClean="0">
                <a:solidFill>
                  <a:srgbClr val="C00000"/>
                </a:solidFill>
              </a:rPr>
              <a:t>(in Your Own Words)</a:t>
            </a:r>
          </a:p>
        </p:txBody>
      </p:sp>
      <p:sp>
        <p:nvSpPr>
          <p:cNvPr id="11267" name="Rectangle 3"/>
          <p:cNvSpPr>
            <a:spLocks noGrp="1" noChangeArrowheads="1"/>
          </p:cNvSpPr>
          <p:nvPr>
            <p:ph type="body" idx="1"/>
          </p:nvPr>
        </p:nvSpPr>
        <p:spPr/>
        <p:txBody>
          <a:bodyPr>
            <a:normAutofit fontScale="85000" lnSpcReduction="10000"/>
          </a:bodyPr>
          <a:lstStyle/>
          <a:p>
            <a:pPr eaLnBrk="1" hangingPunct="1">
              <a:buFontTx/>
              <a:buNone/>
            </a:pPr>
            <a:r>
              <a:rPr lang="en-US" altLang="en-US" b="1" dirty="0" smtClean="0"/>
              <a:t>Is Similar to Paraphrasing</a:t>
            </a:r>
          </a:p>
          <a:p>
            <a:pPr eaLnBrk="1" hangingPunct="1"/>
            <a:r>
              <a:rPr lang="en-US" altLang="en-US" dirty="0" smtClean="0"/>
              <a:t>Read the quoted information through</a:t>
            </a:r>
          </a:p>
          <a:p>
            <a:pPr eaLnBrk="1" hangingPunct="1"/>
            <a:r>
              <a:rPr lang="en-US" altLang="en-US" dirty="0" smtClean="0"/>
              <a:t>Without looking at the original material, write your version.</a:t>
            </a:r>
          </a:p>
          <a:p>
            <a:pPr eaLnBrk="1" hangingPunct="1"/>
            <a:r>
              <a:rPr lang="en-US" altLang="en-US" b="1" dirty="0" smtClean="0">
                <a:solidFill>
                  <a:srgbClr val="0070C0"/>
                </a:solidFill>
              </a:rPr>
              <a:t>Change ‘technical’ words </a:t>
            </a:r>
            <a:r>
              <a:rPr lang="en-US" altLang="en-US" dirty="0" smtClean="0"/>
              <a:t>that are difficult, </a:t>
            </a:r>
            <a:r>
              <a:rPr lang="en-US" altLang="en-US" b="1" dirty="0" smtClean="0">
                <a:solidFill>
                  <a:srgbClr val="0070C0"/>
                </a:solidFill>
              </a:rPr>
              <a:t>to words that you understand and are able to explain. </a:t>
            </a:r>
          </a:p>
          <a:p>
            <a:pPr eaLnBrk="1" hangingPunct="1"/>
            <a:r>
              <a:rPr lang="en-US" altLang="en-US" dirty="0" smtClean="0"/>
              <a:t>Reduce your quotation to </a:t>
            </a:r>
            <a:r>
              <a:rPr lang="en-US" altLang="en-US" b="1" dirty="0" smtClean="0">
                <a:solidFill>
                  <a:srgbClr val="0070C0"/>
                </a:solidFill>
              </a:rPr>
              <a:t>half its size by summary</a:t>
            </a:r>
            <a:r>
              <a:rPr lang="en-US" altLang="en-US" dirty="0" smtClean="0"/>
              <a:t>.</a:t>
            </a:r>
          </a:p>
          <a:p>
            <a:pPr eaLnBrk="1" hangingPunct="1"/>
            <a:endParaRPr lang="en-US" altLang="en-US" dirty="0" smtClean="0"/>
          </a:p>
          <a:p>
            <a:pPr eaLnBrk="1" hangingPunct="1">
              <a:buFontTx/>
              <a:buNone/>
            </a:pPr>
            <a:r>
              <a:rPr lang="en-US" altLang="en-US" b="1" dirty="0" smtClean="0">
                <a:solidFill>
                  <a:srgbClr val="0070C0"/>
                </a:solidFill>
              </a:rPr>
              <a:t>         Note: You still need to cite the information </a:t>
            </a:r>
          </a:p>
          <a:p>
            <a:pPr eaLnBrk="1" hangingPunct="1">
              <a:buFontTx/>
              <a:buNone/>
            </a:pPr>
            <a:r>
              <a:rPr lang="en-US" altLang="en-US" sz="2600" b="1" dirty="0">
                <a:solidFill>
                  <a:srgbClr val="0070C0"/>
                </a:solidFill>
              </a:rPr>
              <a:t> </a:t>
            </a:r>
            <a:r>
              <a:rPr lang="en-US" altLang="en-US" sz="2600" b="1" dirty="0" smtClean="0">
                <a:solidFill>
                  <a:srgbClr val="0070C0"/>
                </a:solidFill>
              </a:rPr>
              <a:t>                   (provide a reference for future use if required)</a:t>
            </a:r>
          </a:p>
          <a:p>
            <a:pPr lvl="1" eaLnBrk="1" hangingPunct="1"/>
            <a:endParaRPr lang="en-US" altLang="en-US" dirty="0" smtClean="0"/>
          </a:p>
          <a:p>
            <a:pPr eaLnBrk="1" hangingPunct="1"/>
            <a:endParaRPr lang="en-US" altLang="en-US" dirty="0" smtClean="0"/>
          </a:p>
        </p:txBody>
      </p:sp>
    </p:spTree>
    <p:extLst>
      <p:ext uri="{BB962C8B-B14F-4D97-AF65-F5344CB8AC3E}">
        <p14:creationId xmlns:p14="http://schemas.microsoft.com/office/powerpoint/2010/main" val="548402391"/>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7200" y="164812"/>
            <a:ext cx="7315200" cy="584775"/>
          </a:xfrm>
          <a:prstGeom prst="rect">
            <a:avLst/>
          </a:prstGeom>
          <a:noFill/>
        </p:spPr>
        <p:txBody>
          <a:bodyPr wrap="square" rtlCol="0">
            <a:spAutoFit/>
          </a:bodyPr>
          <a:lstStyle/>
          <a:p>
            <a:r>
              <a:rPr lang="en-GB" sz="3200" b="1" dirty="0" smtClean="0">
                <a:solidFill>
                  <a:srgbClr val="FF0000"/>
                </a:solidFill>
              </a:rPr>
              <a:t>Example of a Quotation :</a:t>
            </a:r>
            <a:endParaRPr lang="en-GB" sz="3200" b="1" dirty="0">
              <a:solidFill>
                <a:srgbClr val="FF0000"/>
              </a:solidFill>
            </a:endParaRPr>
          </a:p>
        </p:txBody>
      </p:sp>
      <p:sp>
        <p:nvSpPr>
          <p:cNvPr id="3" name="TextBox 2"/>
          <p:cNvSpPr txBox="1"/>
          <p:nvPr/>
        </p:nvSpPr>
        <p:spPr>
          <a:xfrm>
            <a:off x="533399" y="5105400"/>
            <a:ext cx="8235669" cy="1569660"/>
          </a:xfrm>
          <a:prstGeom prst="rect">
            <a:avLst/>
          </a:prstGeom>
          <a:noFill/>
        </p:spPr>
        <p:txBody>
          <a:bodyPr wrap="square" rtlCol="0">
            <a:spAutoFit/>
          </a:bodyPr>
          <a:lstStyle/>
          <a:p>
            <a:r>
              <a:rPr lang="en-GB" sz="2400" b="1" dirty="0" smtClean="0">
                <a:solidFill>
                  <a:srgbClr val="0070C0"/>
                </a:solidFill>
              </a:rPr>
              <a:t>Exercise:   </a:t>
            </a:r>
          </a:p>
          <a:p>
            <a:pPr marL="342900" indent="-342900">
              <a:buAutoNum type="arabicPeriod"/>
            </a:pPr>
            <a:r>
              <a:rPr lang="en-GB" sz="2400" b="1" dirty="0" smtClean="0">
                <a:solidFill>
                  <a:srgbClr val="0070C0"/>
                </a:solidFill>
              </a:rPr>
              <a:t>Paraphrase it (pick out key sentences / ideas (own words))</a:t>
            </a:r>
          </a:p>
          <a:p>
            <a:pPr marL="342900" indent="-342900">
              <a:buAutoNum type="arabicPeriod"/>
            </a:pPr>
            <a:r>
              <a:rPr lang="en-GB" sz="2400" b="1" dirty="0" smtClean="0">
                <a:solidFill>
                  <a:srgbClr val="0070C0"/>
                </a:solidFill>
              </a:rPr>
              <a:t>Summarise it (one third of original size)</a:t>
            </a:r>
          </a:p>
          <a:p>
            <a:endParaRPr lang="en-GB" sz="2400" b="1" dirty="0">
              <a:solidFill>
                <a:srgbClr val="0070C0"/>
              </a:solidFill>
            </a:endParaRPr>
          </a:p>
        </p:txBody>
      </p:sp>
      <p:sp>
        <p:nvSpPr>
          <p:cNvPr id="4" name="Rectangle 3"/>
          <p:cNvSpPr/>
          <p:nvPr/>
        </p:nvSpPr>
        <p:spPr>
          <a:xfrm>
            <a:off x="463269" y="749587"/>
            <a:ext cx="8305800" cy="4524315"/>
          </a:xfrm>
          <a:prstGeom prst="rect">
            <a:avLst/>
          </a:prstGeom>
        </p:spPr>
        <p:txBody>
          <a:bodyPr wrap="square">
            <a:spAutoFit/>
          </a:bodyPr>
          <a:lstStyle/>
          <a:p>
            <a:pPr algn="just"/>
            <a:r>
              <a:rPr lang="en-GB" dirty="0"/>
              <a:t>It was February 1887 and the foundations of engineer Gustave Eiffel's 312-metre, 10,100-tonne iron tower, which would rise from the banks of the Seine, had only just been excavated.</a:t>
            </a:r>
          </a:p>
          <a:p>
            <a:pPr algn="just"/>
            <a:r>
              <a:rPr lang="en-GB" dirty="0"/>
              <a:t>Now, as the "monstrous" tower marks its 125th birthday, the controversy over why it was built and where, and the clamour from Maupassant and his friends to have it pulled down, has long ceased to matter. On Monday a new phase in the evolution of the Eiffel Tower will be officially inaugurated by the French capital's Socialist mayor Anne Hidalgo; the completion of a two-year, €30m (£23.5m) renovation of the 5,000 square metres first floor. The renovation is part of the Paris city authorities' attempts to promote the tower as more than a top tourist attraction but a living, working symbol of the French capital's dynamism and capacity for regeneration. The work, which has involved much glass and many burgundy-coloured metal installations, has modernised the pavilions on the first floor, introduced access to the outer platform with its spectacular panoramic views of the city to those in wheelchairs, and added braille to signs and displays</a:t>
            </a:r>
            <a:r>
              <a:rPr lang="en-GB" dirty="0" smtClean="0"/>
              <a:t>.                            </a:t>
            </a:r>
            <a:r>
              <a:rPr lang="en-GB" b="1" dirty="0" smtClean="0">
                <a:solidFill>
                  <a:srgbClr val="0070C0"/>
                </a:solidFill>
              </a:rPr>
              <a:t>(Willsher, K.)  - The Observer </a:t>
            </a:r>
            <a:r>
              <a:rPr lang="en-GB" b="1" dirty="0">
                <a:solidFill>
                  <a:srgbClr val="0070C0"/>
                </a:solidFill>
              </a:rPr>
              <a:t>Sunday 5 October 2014</a:t>
            </a:r>
          </a:p>
          <a:p>
            <a:pPr algn="just"/>
            <a:endParaRPr lang="en-GB" b="1" dirty="0">
              <a:solidFill>
                <a:srgbClr val="0070C0"/>
              </a:solidFill>
            </a:endParaRPr>
          </a:p>
        </p:txBody>
      </p:sp>
      <p:sp>
        <p:nvSpPr>
          <p:cNvPr id="5" name="TextBox 4"/>
          <p:cNvSpPr txBox="1"/>
          <p:nvPr/>
        </p:nvSpPr>
        <p:spPr>
          <a:xfrm>
            <a:off x="6629400" y="6163213"/>
            <a:ext cx="2286000" cy="523220"/>
          </a:xfrm>
          <a:prstGeom prst="rect">
            <a:avLst/>
          </a:prstGeom>
          <a:noFill/>
        </p:spPr>
        <p:txBody>
          <a:bodyPr wrap="square" rtlCol="0">
            <a:spAutoFit/>
          </a:bodyPr>
          <a:lstStyle/>
          <a:p>
            <a:pPr algn="ctr"/>
            <a:r>
              <a:rPr lang="en-GB" sz="2800" b="1" dirty="0" smtClean="0">
                <a:solidFill>
                  <a:srgbClr val="0070C0"/>
                </a:solidFill>
              </a:rPr>
              <a:t>20 Minutes</a:t>
            </a:r>
            <a:endParaRPr lang="en-US" sz="2800" b="1" dirty="0">
              <a:solidFill>
                <a:srgbClr val="0070C0"/>
              </a:solidFill>
            </a:endParaRPr>
          </a:p>
        </p:txBody>
      </p:sp>
    </p:spTree>
    <p:extLst>
      <p:ext uri="{BB962C8B-B14F-4D97-AF65-F5344CB8AC3E}">
        <p14:creationId xmlns:p14="http://schemas.microsoft.com/office/powerpoint/2010/main" val="1791725076"/>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3"/>
          <p:cNvSpPr>
            <a:spLocks noGrp="1" noChangeArrowheads="1"/>
          </p:cNvSpPr>
          <p:nvPr>
            <p:ph type="body" idx="1"/>
          </p:nvPr>
        </p:nvSpPr>
        <p:spPr>
          <a:xfrm>
            <a:off x="304800" y="1371600"/>
            <a:ext cx="7696200" cy="4525963"/>
          </a:xfrm>
        </p:spPr>
        <p:txBody>
          <a:bodyPr/>
          <a:lstStyle/>
          <a:p>
            <a:pPr algn="just" eaLnBrk="1" hangingPunct="1">
              <a:lnSpc>
                <a:spcPct val="80000"/>
              </a:lnSpc>
            </a:pPr>
            <a:r>
              <a:rPr lang="en-US" altLang="en-US" sz="2800" dirty="0" smtClean="0"/>
              <a:t>Many students find that </a:t>
            </a:r>
            <a:r>
              <a:rPr lang="en-US" altLang="en-US" sz="2800" b="1" dirty="0" smtClean="0">
                <a:solidFill>
                  <a:srgbClr val="C00000"/>
                </a:solidFill>
              </a:rPr>
              <a:t>highlighting</a:t>
            </a:r>
            <a:r>
              <a:rPr lang="en-US" altLang="en-US" sz="2800" dirty="0" smtClean="0"/>
              <a:t> helps them to concentrate and helps them to understand the text. </a:t>
            </a:r>
          </a:p>
          <a:p>
            <a:pPr algn="just" eaLnBrk="1" hangingPunct="1">
              <a:lnSpc>
                <a:spcPct val="80000"/>
              </a:lnSpc>
            </a:pPr>
            <a:r>
              <a:rPr lang="en-US" altLang="en-US" sz="2800" dirty="0" smtClean="0"/>
              <a:t>Just deciding what to highlight or underline encourages you to think critically, make judgments and formulate your own response to the text. </a:t>
            </a:r>
          </a:p>
          <a:p>
            <a:pPr eaLnBrk="1" hangingPunct="1">
              <a:lnSpc>
                <a:spcPct val="80000"/>
              </a:lnSpc>
            </a:pPr>
            <a:endParaRPr lang="en-US" altLang="en-US" sz="2800" dirty="0" smtClean="0"/>
          </a:p>
          <a:p>
            <a:pPr eaLnBrk="1" hangingPunct="1">
              <a:lnSpc>
                <a:spcPct val="80000"/>
              </a:lnSpc>
            </a:pPr>
            <a:endParaRPr lang="en-US" altLang="en-US" sz="2800" dirty="0" smtClean="0"/>
          </a:p>
        </p:txBody>
      </p:sp>
      <p:sp>
        <p:nvSpPr>
          <p:cNvPr id="20483" name="Rectangle 2"/>
          <p:cNvSpPr>
            <a:spLocks noGrp="1" noChangeArrowheads="1"/>
          </p:cNvSpPr>
          <p:nvPr>
            <p:ph type="title"/>
          </p:nvPr>
        </p:nvSpPr>
        <p:spPr>
          <a:xfrm>
            <a:off x="457200" y="152400"/>
            <a:ext cx="8229600" cy="1143000"/>
          </a:xfrm>
        </p:spPr>
        <p:txBody>
          <a:bodyPr/>
          <a:lstStyle/>
          <a:p>
            <a:pPr eaLnBrk="1" hangingPunct="1"/>
            <a:r>
              <a:rPr lang="en-US" altLang="en-US" b="1" dirty="0" smtClean="0">
                <a:solidFill>
                  <a:srgbClr val="FF0000"/>
                </a:solidFill>
                <a:latin typeface="+mn-lt"/>
              </a:rPr>
              <a:t>Highlighting</a:t>
            </a:r>
          </a:p>
        </p:txBody>
      </p:sp>
      <p:pic>
        <p:nvPicPr>
          <p:cNvPr id="20484" name="Picture 6" descr="j0094731%255B1%255D"/>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31113" y="3636740"/>
            <a:ext cx="2813050" cy="297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762000" y="5486400"/>
            <a:ext cx="3810000" cy="461665"/>
          </a:xfrm>
          <a:prstGeom prst="rect">
            <a:avLst/>
          </a:prstGeom>
          <a:noFill/>
        </p:spPr>
        <p:txBody>
          <a:bodyPr wrap="square" rtlCol="0">
            <a:spAutoFit/>
          </a:bodyPr>
          <a:lstStyle/>
          <a:p>
            <a:r>
              <a:rPr lang="en-GB" sz="2400" dirty="0" smtClean="0"/>
              <a:t>BTW….NOT Library Books !</a:t>
            </a:r>
            <a:endParaRPr lang="en-GB" sz="2400" dirty="0"/>
          </a:p>
        </p:txBody>
      </p:sp>
    </p:spTree>
    <p:extLst>
      <p:ext uri="{BB962C8B-B14F-4D97-AF65-F5344CB8AC3E}">
        <p14:creationId xmlns:p14="http://schemas.microsoft.com/office/powerpoint/2010/main" val="423706199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US" altLang="en-US" dirty="0" smtClean="0">
                <a:latin typeface="+mn-lt"/>
              </a:rPr>
              <a:t>Highlighting</a:t>
            </a:r>
          </a:p>
        </p:txBody>
      </p:sp>
      <p:sp>
        <p:nvSpPr>
          <p:cNvPr id="21507" name="Rectangle 3"/>
          <p:cNvSpPr>
            <a:spLocks noGrp="1" noChangeArrowheads="1"/>
          </p:cNvSpPr>
          <p:nvPr>
            <p:ph type="body" idx="1"/>
          </p:nvPr>
        </p:nvSpPr>
        <p:spPr>
          <a:xfrm>
            <a:off x="457200" y="1295400"/>
            <a:ext cx="8229600" cy="5257800"/>
          </a:xfrm>
        </p:spPr>
        <p:txBody>
          <a:bodyPr>
            <a:normAutofit lnSpcReduction="10000"/>
          </a:bodyPr>
          <a:lstStyle/>
          <a:p>
            <a:pPr marL="381000" indent="-381000" eaLnBrk="1" hangingPunct="1">
              <a:lnSpc>
                <a:spcPct val="80000"/>
              </a:lnSpc>
              <a:buFontTx/>
              <a:buAutoNum type="arabicPeriod"/>
            </a:pPr>
            <a:r>
              <a:rPr lang="en-US" altLang="en-US" sz="2800" dirty="0" smtClean="0"/>
              <a:t>Read quickly through the text to get an overview of what it’s about. </a:t>
            </a:r>
          </a:p>
          <a:p>
            <a:pPr marL="381000" indent="-381000" eaLnBrk="1" hangingPunct="1">
              <a:lnSpc>
                <a:spcPct val="80000"/>
              </a:lnSpc>
              <a:buFontTx/>
              <a:buAutoNum type="arabicPeriod"/>
            </a:pPr>
            <a:r>
              <a:rPr lang="en-US" altLang="en-US" sz="2800" dirty="0" smtClean="0"/>
              <a:t>Read it more closely, pausing at the end of each paragraph to identify the main points. </a:t>
            </a:r>
          </a:p>
          <a:p>
            <a:pPr marL="381000" indent="-381000" eaLnBrk="1" hangingPunct="1">
              <a:lnSpc>
                <a:spcPct val="80000"/>
              </a:lnSpc>
              <a:buFontTx/>
              <a:buAutoNum type="arabicPeriod"/>
            </a:pPr>
            <a:r>
              <a:rPr lang="en-US" altLang="en-US" sz="2800" b="1" dirty="0" smtClean="0">
                <a:solidFill>
                  <a:srgbClr val="0070C0"/>
                </a:solidFill>
              </a:rPr>
              <a:t>You may highlight:</a:t>
            </a:r>
          </a:p>
          <a:p>
            <a:pPr marL="800100" lvl="1" indent="-342900" eaLnBrk="1" hangingPunct="1">
              <a:lnSpc>
                <a:spcPct val="80000"/>
              </a:lnSpc>
              <a:buFontTx/>
              <a:buAutoNum type="arabicPeriod"/>
            </a:pPr>
            <a:r>
              <a:rPr lang="en-US" altLang="en-US" sz="2400" b="1" dirty="0" smtClean="0">
                <a:solidFill>
                  <a:srgbClr val="0070C0"/>
                </a:solidFill>
              </a:rPr>
              <a:t>Sentence or word that sums up an important idea </a:t>
            </a:r>
          </a:p>
          <a:p>
            <a:pPr marL="800100" lvl="1" indent="-342900" eaLnBrk="1" hangingPunct="1">
              <a:lnSpc>
                <a:spcPct val="80000"/>
              </a:lnSpc>
              <a:buFontTx/>
              <a:buAutoNum type="arabicPeriod"/>
            </a:pPr>
            <a:r>
              <a:rPr lang="en-US" altLang="en-US" sz="2400" b="1" dirty="0" smtClean="0">
                <a:solidFill>
                  <a:srgbClr val="0070C0"/>
                </a:solidFill>
              </a:rPr>
              <a:t>Quotations </a:t>
            </a:r>
          </a:p>
          <a:p>
            <a:pPr marL="800100" lvl="1" indent="-342900" eaLnBrk="1" hangingPunct="1">
              <a:lnSpc>
                <a:spcPct val="80000"/>
              </a:lnSpc>
              <a:buFontTx/>
              <a:buAutoNum type="arabicPeriod"/>
            </a:pPr>
            <a:r>
              <a:rPr lang="en-US" altLang="en-US" sz="2400" b="1" dirty="0" smtClean="0">
                <a:solidFill>
                  <a:srgbClr val="0070C0"/>
                </a:solidFill>
              </a:rPr>
              <a:t>Statistics </a:t>
            </a:r>
          </a:p>
          <a:p>
            <a:pPr marL="800100" lvl="1" indent="-342900" eaLnBrk="1" hangingPunct="1">
              <a:lnSpc>
                <a:spcPct val="80000"/>
              </a:lnSpc>
              <a:buFontTx/>
              <a:buAutoNum type="arabicPeriod"/>
            </a:pPr>
            <a:r>
              <a:rPr lang="en-US" altLang="en-US" sz="2400" b="1" dirty="0" smtClean="0">
                <a:solidFill>
                  <a:srgbClr val="0070C0"/>
                </a:solidFill>
              </a:rPr>
              <a:t>Specialized technical terms </a:t>
            </a:r>
          </a:p>
          <a:p>
            <a:pPr marL="800100" lvl="1" indent="-342900" eaLnBrk="1" hangingPunct="1">
              <a:lnSpc>
                <a:spcPct val="80000"/>
              </a:lnSpc>
              <a:buFontTx/>
              <a:buAutoNum type="arabicPeriod"/>
            </a:pPr>
            <a:r>
              <a:rPr lang="en-US" altLang="en-US" sz="2400" b="1" dirty="0" smtClean="0">
                <a:solidFill>
                  <a:srgbClr val="0070C0"/>
                </a:solidFill>
              </a:rPr>
              <a:t>Important or useful data </a:t>
            </a:r>
          </a:p>
          <a:p>
            <a:pPr marL="800100" lvl="1" indent="-342900" eaLnBrk="1" hangingPunct="1">
              <a:lnSpc>
                <a:spcPct val="80000"/>
              </a:lnSpc>
              <a:buFontTx/>
              <a:buAutoNum type="arabicPeriod"/>
            </a:pPr>
            <a:r>
              <a:rPr lang="en-US" altLang="en-US" sz="2400" b="1" dirty="0" smtClean="0">
                <a:solidFill>
                  <a:srgbClr val="0070C0"/>
                </a:solidFill>
              </a:rPr>
              <a:t>Examples or links to other ideas. </a:t>
            </a:r>
          </a:p>
          <a:p>
            <a:pPr marL="800100" lvl="1" indent="-342900" eaLnBrk="1" hangingPunct="1">
              <a:lnSpc>
                <a:spcPct val="80000"/>
              </a:lnSpc>
              <a:buFontTx/>
              <a:buAutoNum type="arabicPeriod"/>
            </a:pPr>
            <a:endParaRPr lang="en-US" altLang="en-US" sz="2400" dirty="0" smtClean="0"/>
          </a:p>
          <a:p>
            <a:pPr marL="381000" indent="-381000" eaLnBrk="1" hangingPunct="1">
              <a:lnSpc>
                <a:spcPct val="80000"/>
              </a:lnSpc>
              <a:buFontTx/>
              <a:buAutoNum type="arabicPeriod"/>
            </a:pPr>
            <a:r>
              <a:rPr lang="en-US" altLang="en-US" sz="2800" dirty="0" smtClean="0"/>
              <a:t>You could use different colored pens to mark different kinds of information, </a:t>
            </a:r>
            <a:r>
              <a:rPr lang="en-US" altLang="en-US" sz="2800" b="1" dirty="0" smtClean="0">
                <a:solidFill>
                  <a:srgbClr val="0070C0"/>
                </a:solidFill>
              </a:rPr>
              <a:t>but be careful not to highlight so much that it becomes distracting. </a:t>
            </a:r>
          </a:p>
        </p:txBody>
      </p:sp>
      <p:sp>
        <p:nvSpPr>
          <p:cNvPr id="2" name="TextBox 1"/>
          <p:cNvSpPr txBox="1"/>
          <p:nvPr/>
        </p:nvSpPr>
        <p:spPr>
          <a:xfrm>
            <a:off x="7086600" y="4648200"/>
            <a:ext cx="1416222" cy="369332"/>
          </a:xfrm>
          <a:prstGeom prst="rect">
            <a:avLst/>
          </a:prstGeom>
          <a:noFill/>
        </p:spPr>
        <p:txBody>
          <a:bodyPr wrap="none" rtlCol="0">
            <a:spAutoFit/>
          </a:bodyPr>
          <a:lstStyle/>
          <a:p>
            <a:r>
              <a:rPr lang="en-GB" b="1" dirty="0" smtClean="0">
                <a:solidFill>
                  <a:srgbClr val="0070C0"/>
                </a:solidFill>
              </a:rPr>
              <a:t>COPY DOWN</a:t>
            </a:r>
            <a:endParaRPr lang="en-GB" b="1" dirty="0">
              <a:solidFill>
                <a:srgbClr val="0070C0"/>
              </a:solidFill>
            </a:endParaRPr>
          </a:p>
        </p:txBody>
      </p:sp>
    </p:spTree>
    <p:extLst>
      <p:ext uri="{BB962C8B-B14F-4D97-AF65-F5344CB8AC3E}">
        <p14:creationId xmlns:p14="http://schemas.microsoft.com/office/powerpoint/2010/main" val="224693370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E:\Taking Notes_Page_2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4572000" y="2514599"/>
            <a:ext cx="2667000" cy="461665"/>
          </a:xfrm>
          <a:prstGeom prst="rect">
            <a:avLst/>
          </a:prstGeom>
          <a:noFill/>
        </p:spPr>
        <p:txBody>
          <a:bodyPr wrap="square" rtlCol="0">
            <a:spAutoFit/>
          </a:bodyPr>
          <a:lstStyle/>
          <a:p>
            <a:r>
              <a:rPr lang="en-GB" sz="2400" b="1" dirty="0" smtClean="0">
                <a:solidFill>
                  <a:srgbClr val="0070C0"/>
                </a:solidFill>
              </a:rPr>
              <a:t>Keep Subject Logs !</a:t>
            </a:r>
            <a:endParaRPr lang="en-GB" sz="2400" b="1" dirty="0">
              <a:solidFill>
                <a:srgbClr val="0070C0"/>
              </a:solidFill>
            </a:endParaRPr>
          </a:p>
        </p:txBody>
      </p:sp>
    </p:spTree>
    <p:extLst>
      <p:ext uri="{BB962C8B-B14F-4D97-AF65-F5344CB8AC3E}">
        <p14:creationId xmlns:p14="http://schemas.microsoft.com/office/powerpoint/2010/main" val="331527042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E:\Taking Notes_Page_29.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533400" y="381000"/>
            <a:ext cx="5105400" cy="584775"/>
          </a:xfrm>
          <a:prstGeom prst="rect">
            <a:avLst/>
          </a:prstGeom>
          <a:noFill/>
        </p:spPr>
        <p:txBody>
          <a:bodyPr wrap="square" rtlCol="0">
            <a:spAutoFit/>
          </a:bodyPr>
          <a:lstStyle/>
          <a:p>
            <a:r>
              <a:rPr lang="en-GB" sz="3200" b="1" dirty="0" smtClean="0">
                <a:solidFill>
                  <a:srgbClr val="C00000"/>
                </a:solidFill>
              </a:rPr>
              <a:t>For Assignments</a:t>
            </a:r>
            <a:endParaRPr lang="en-GB" sz="3200" b="1" dirty="0">
              <a:solidFill>
                <a:srgbClr val="C00000"/>
              </a:solidFill>
            </a:endParaRPr>
          </a:p>
        </p:txBody>
      </p:sp>
      <p:sp>
        <p:nvSpPr>
          <p:cNvPr id="4" name="TextBox 3"/>
          <p:cNvSpPr txBox="1"/>
          <p:nvPr/>
        </p:nvSpPr>
        <p:spPr>
          <a:xfrm>
            <a:off x="2209800" y="5486400"/>
            <a:ext cx="4343400" cy="461665"/>
          </a:xfrm>
          <a:prstGeom prst="rect">
            <a:avLst/>
          </a:prstGeom>
          <a:noFill/>
        </p:spPr>
        <p:txBody>
          <a:bodyPr wrap="square" rtlCol="0">
            <a:spAutoFit/>
          </a:bodyPr>
          <a:lstStyle/>
          <a:p>
            <a:r>
              <a:rPr lang="en-GB" sz="2400" b="1" dirty="0" smtClean="0">
                <a:solidFill>
                  <a:srgbClr val="C00000"/>
                </a:solidFill>
              </a:rPr>
              <a:t>Presentation as good as it can be</a:t>
            </a:r>
            <a:endParaRPr lang="en-GB" sz="2400" b="1" dirty="0">
              <a:solidFill>
                <a:srgbClr val="C00000"/>
              </a:solidFill>
            </a:endParaRPr>
          </a:p>
        </p:txBody>
      </p:sp>
    </p:spTree>
    <p:extLst>
      <p:ext uri="{BB962C8B-B14F-4D97-AF65-F5344CB8AC3E}">
        <p14:creationId xmlns:p14="http://schemas.microsoft.com/office/powerpoint/2010/main" val="240711007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5800" y="685799"/>
            <a:ext cx="7239000" cy="1323439"/>
          </a:xfrm>
          <a:prstGeom prst="rect">
            <a:avLst/>
          </a:prstGeom>
        </p:spPr>
        <p:txBody>
          <a:bodyPr wrap="square">
            <a:spAutoFit/>
          </a:bodyPr>
          <a:lstStyle/>
          <a:p>
            <a:r>
              <a:rPr lang="en-GB" sz="2000" dirty="0" smtClean="0"/>
              <a:t>Pressing your forehead right </a:t>
            </a:r>
            <a:r>
              <a:rPr lang="en-GB" sz="2000" dirty="0"/>
              <a:t>up against the textbook hoping to capture all </a:t>
            </a:r>
            <a:r>
              <a:rPr lang="en-GB" sz="2000" dirty="0" smtClean="0"/>
              <a:t>the </a:t>
            </a:r>
            <a:r>
              <a:rPr lang="en-GB" sz="2000" dirty="0"/>
              <a:t>knowledge </a:t>
            </a:r>
            <a:r>
              <a:rPr lang="en-GB" sz="2000" dirty="0" smtClean="0"/>
              <a:t>on its own is not enough……</a:t>
            </a:r>
          </a:p>
          <a:p>
            <a:endParaRPr lang="en-GB" sz="2000" dirty="0" smtClean="0"/>
          </a:p>
          <a:p>
            <a:r>
              <a:rPr lang="en-GB" sz="2000" dirty="0" smtClean="0"/>
              <a:t>Thankfully </a:t>
            </a:r>
            <a:r>
              <a:rPr lang="en-GB" sz="2000" dirty="0"/>
              <a:t>learning does not happen this way. </a:t>
            </a:r>
          </a:p>
        </p:txBody>
      </p:sp>
      <p:sp>
        <p:nvSpPr>
          <p:cNvPr id="3" name="Rectangle 2"/>
          <p:cNvSpPr/>
          <p:nvPr/>
        </p:nvSpPr>
        <p:spPr>
          <a:xfrm>
            <a:off x="685800" y="4424958"/>
            <a:ext cx="7620000" cy="2123658"/>
          </a:xfrm>
          <a:prstGeom prst="rect">
            <a:avLst/>
          </a:prstGeom>
        </p:spPr>
        <p:txBody>
          <a:bodyPr wrap="square">
            <a:spAutoFit/>
          </a:bodyPr>
          <a:lstStyle/>
          <a:p>
            <a:pPr algn="just"/>
            <a:r>
              <a:rPr lang="en-GB" sz="2400" b="1" dirty="0">
                <a:solidFill>
                  <a:srgbClr val="0070C0"/>
                </a:solidFill>
              </a:rPr>
              <a:t>Elaboration</a:t>
            </a:r>
            <a:r>
              <a:rPr lang="en-GB" dirty="0"/>
              <a:t> </a:t>
            </a:r>
            <a:r>
              <a:rPr lang="en-GB" sz="2400" dirty="0"/>
              <a:t>is more than repeating information; it is </a:t>
            </a:r>
            <a:r>
              <a:rPr lang="en-GB" sz="2400" b="1" dirty="0">
                <a:solidFill>
                  <a:srgbClr val="0070C0"/>
                </a:solidFill>
              </a:rPr>
              <a:t>modifying it</a:t>
            </a:r>
            <a:r>
              <a:rPr lang="en-GB" sz="2400" dirty="0"/>
              <a:t>, </a:t>
            </a:r>
            <a:r>
              <a:rPr lang="en-GB" sz="2400" b="1" dirty="0">
                <a:solidFill>
                  <a:srgbClr val="0070C0"/>
                </a:solidFill>
              </a:rPr>
              <a:t>connecting it</a:t>
            </a:r>
            <a:r>
              <a:rPr lang="en-GB" sz="2400" dirty="0"/>
              <a:t>, </a:t>
            </a:r>
            <a:r>
              <a:rPr lang="en-GB" sz="2400" b="1" dirty="0">
                <a:solidFill>
                  <a:srgbClr val="0070C0"/>
                </a:solidFill>
              </a:rPr>
              <a:t>manipulating it </a:t>
            </a:r>
            <a:r>
              <a:rPr lang="en-GB" sz="2400" dirty="0"/>
              <a:t>or </a:t>
            </a:r>
            <a:r>
              <a:rPr lang="en-GB" sz="2400" b="1" dirty="0">
                <a:solidFill>
                  <a:srgbClr val="0070C0"/>
                </a:solidFill>
              </a:rPr>
              <a:t>changing</a:t>
            </a:r>
            <a:r>
              <a:rPr lang="en-GB" sz="2400" dirty="0"/>
              <a:t> it in some </a:t>
            </a:r>
            <a:r>
              <a:rPr lang="en-GB" sz="2400" dirty="0" smtClean="0"/>
              <a:t>form that </a:t>
            </a:r>
            <a:r>
              <a:rPr lang="en-GB" sz="2400" b="1" dirty="0" smtClean="0"/>
              <a:t>your own </a:t>
            </a:r>
            <a:r>
              <a:rPr lang="en-GB" sz="2400" dirty="0" smtClean="0"/>
              <a:t>mind will understand and be able to re-call when needed.</a:t>
            </a:r>
          </a:p>
          <a:p>
            <a:endParaRPr lang="en-GB" dirty="0"/>
          </a:p>
          <a:p>
            <a:endParaRPr lang="en-GB" dirty="0"/>
          </a:p>
        </p:txBody>
      </p:sp>
      <p:sp>
        <p:nvSpPr>
          <p:cNvPr id="4" name="Rectangle 3"/>
          <p:cNvSpPr/>
          <p:nvPr/>
        </p:nvSpPr>
        <p:spPr>
          <a:xfrm>
            <a:off x="457200" y="2133600"/>
            <a:ext cx="5867400" cy="1200329"/>
          </a:xfrm>
          <a:prstGeom prst="rect">
            <a:avLst/>
          </a:prstGeom>
        </p:spPr>
        <p:txBody>
          <a:bodyPr wrap="square">
            <a:spAutoFit/>
          </a:bodyPr>
          <a:lstStyle/>
          <a:p>
            <a:r>
              <a:rPr lang="en-GB" sz="2400" b="1" dirty="0" smtClean="0">
                <a:solidFill>
                  <a:srgbClr val="0070C0"/>
                </a:solidFill>
              </a:rPr>
              <a:t>Make it your own experience.</a:t>
            </a:r>
            <a:endParaRPr lang="en-GB" sz="2400" b="1" dirty="0">
              <a:solidFill>
                <a:srgbClr val="0070C0"/>
              </a:solidFill>
            </a:endParaRPr>
          </a:p>
          <a:p>
            <a:r>
              <a:rPr lang="en-GB" sz="2400" b="1" dirty="0">
                <a:solidFill>
                  <a:srgbClr val="0070C0"/>
                </a:solidFill>
              </a:rPr>
              <a:t>Talk to yourself !</a:t>
            </a:r>
          </a:p>
          <a:p>
            <a:r>
              <a:rPr lang="en-GB" sz="2400" b="1" dirty="0" smtClean="0">
                <a:solidFill>
                  <a:srgbClr val="0070C0"/>
                </a:solidFill>
              </a:rPr>
              <a:t>Use Image and memory recall visualisation.</a:t>
            </a:r>
            <a:endParaRPr lang="en-GB" sz="2400" b="1" dirty="0">
              <a:solidFill>
                <a:srgbClr val="0070C0"/>
              </a:solidFill>
            </a:endParaRPr>
          </a:p>
        </p:txBody>
      </p:sp>
      <p:sp>
        <p:nvSpPr>
          <p:cNvPr id="5" name="Rectangle 4"/>
          <p:cNvSpPr/>
          <p:nvPr/>
        </p:nvSpPr>
        <p:spPr>
          <a:xfrm>
            <a:off x="682951" y="3821667"/>
            <a:ext cx="5883470" cy="584775"/>
          </a:xfrm>
          <a:prstGeom prst="rect">
            <a:avLst/>
          </a:prstGeom>
        </p:spPr>
        <p:txBody>
          <a:bodyPr wrap="none">
            <a:spAutoFit/>
          </a:bodyPr>
          <a:lstStyle/>
          <a:p>
            <a:r>
              <a:rPr lang="en-GB" sz="2400" dirty="0" smtClean="0"/>
              <a:t>Employ : </a:t>
            </a:r>
            <a:r>
              <a:rPr lang="en-GB" sz="3200" b="1" dirty="0" smtClean="0">
                <a:solidFill>
                  <a:srgbClr val="0070C0"/>
                </a:solidFill>
              </a:rPr>
              <a:t>Rehearsal </a:t>
            </a:r>
            <a:r>
              <a:rPr lang="en-GB" sz="3200" b="1" dirty="0">
                <a:solidFill>
                  <a:srgbClr val="0070C0"/>
                </a:solidFill>
              </a:rPr>
              <a:t>and </a:t>
            </a:r>
            <a:r>
              <a:rPr lang="en-GB" sz="3200" b="1" dirty="0" smtClean="0">
                <a:solidFill>
                  <a:srgbClr val="0070C0"/>
                </a:solidFill>
              </a:rPr>
              <a:t>Elaboration </a:t>
            </a:r>
            <a:endParaRPr lang="en-GB" sz="3200" b="1" dirty="0">
              <a:solidFill>
                <a:srgbClr val="0070C0"/>
              </a:solidFill>
            </a:endParaRPr>
          </a:p>
        </p:txBody>
      </p:sp>
      <p:pic>
        <p:nvPicPr>
          <p:cNvPr id="1030" name="Picture 6" descr="https://holisticworkplace.files.wordpress.com/2013/10/dreamstime_4636860.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72200" y="1600200"/>
            <a:ext cx="2784622" cy="2088466"/>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910270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62000" y="1447800"/>
            <a:ext cx="7467600" cy="2123658"/>
          </a:xfrm>
          <a:prstGeom prst="rect">
            <a:avLst/>
          </a:prstGeom>
          <a:noFill/>
        </p:spPr>
        <p:txBody>
          <a:bodyPr wrap="square" rtlCol="0">
            <a:spAutoFit/>
          </a:bodyPr>
          <a:lstStyle/>
          <a:p>
            <a:r>
              <a:rPr lang="en-GB" sz="4400" b="1" dirty="0" smtClean="0">
                <a:solidFill>
                  <a:srgbClr val="0070C0"/>
                </a:solidFill>
              </a:rPr>
              <a:t>                  HAND-OUT :</a:t>
            </a:r>
          </a:p>
          <a:p>
            <a:endParaRPr lang="en-GB" sz="4400" b="1" dirty="0">
              <a:solidFill>
                <a:srgbClr val="0070C0"/>
              </a:solidFill>
            </a:endParaRPr>
          </a:p>
          <a:p>
            <a:r>
              <a:rPr lang="en-GB" sz="4400" b="1" dirty="0" smtClean="0">
                <a:solidFill>
                  <a:srgbClr val="0070C0"/>
                </a:solidFill>
              </a:rPr>
              <a:t>‘FOUR LEVELS OF QUESTIONS’</a:t>
            </a:r>
            <a:endParaRPr lang="en-GB" sz="4400" b="1" dirty="0">
              <a:solidFill>
                <a:srgbClr val="0070C0"/>
              </a:solidFill>
            </a:endParaRPr>
          </a:p>
        </p:txBody>
      </p:sp>
    </p:spTree>
    <p:extLst>
      <p:ext uri="{BB962C8B-B14F-4D97-AF65-F5344CB8AC3E}">
        <p14:creationId xmlns:p14="http://schemas.microsoft.com/office/powerpoint/2010/main" val="3992441786"/>
      </p:ext>
    </p:extLst>
  </p:cSld>
  <p:clrMapOvr>
    <a:masterClrMapping/>
  </p:clrMapOvr>
  <p:transition/>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5" descr="Lesson 1_1 - ABC LOU"/>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52575" y="0"/>
            <a:ext cx="603567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1905000" y="5955268"/>
            <a:ext cx="5181600" cy="369332"/>
          </a:xfrm>
          <a:prstGeom prst="rect">
            <a:avLst/>
          </a:prstGeom>
          <a:solidFill>
            <a:schemeClr val="bg1"/>
          </a:solidFill>
        </p:spPr>
        <p:txBody>
          <a:bodyPr wrap="square" rtlCol="0">
            <a:spAutoFit/>
          </a:bodyPr>
          <a:lstStyle/>
          <a:p>
            <a:endParaRPr lang="en-GB" dirty="0"/>
          </a:p>
        </p:txBody>
      </p:sp>
      <p:sp>
        <p:nvSpPr>
          <p:cNvPr id="3" name="TextBox 2"/>
          <p:cNvSpPr txBox="1"/>
          <p:nvPr/>
        </p:nvSpPr>
        <p:spPr>
          <a:xfrm>
            <a:off x="3429000" y="6324600"/>
            <a:ext cx="4800600" cy="381000"/>
          </a:xfrm>
          <a:prstGeom prst="rect">
            <a:avLst/>
          </a:prstGeom>
          <a:solidFill>
            <a:schemeClr val="bg1"/>
          </a:solidFill>
        </p:spPr>
        <p:txBody>
          <a:bodyPr wrap="square" rtlCol="0">
            <a:spAutoFit/>
          </a:bodyPr>
          <a:lstStyle/>
          <a:p>
            <a:endParaRPr lang="en-GB" dirty="0"/>
          </a:p>
        </p:txBody>
      </p:sp>
      <p:cxnSp>
        <p:nvCxnSpPr>
          <p:cNvPr id="5" name="Straight Connector 4"/>
          <p:cNvCxnSpPr/>
          <p:nvPr/>
        </p:nvCxnSpPr>
        <p:spPr>
          <a:xfrm>
            <a:off x="1905000" y="6248400"/>
            <a:ext cx="5334000" cy="3810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905000" y="3886200"/>
            <a:ext cx="3200400" cy="246221"/>
          </a:xfrm>
          <a:prstGeom prst="rect">
            <a:avLst/>
          </a:prstGeom>
          <a:solidFill>
            <a:schemeClr val="bg1"/>
          </a:solidFill>
        </p:spPr>
        <p:txBody>
          <a:bodyPr wrap="square" rtlCol="0">
            <a:spAutoFit/>
          </a:bodyPr>
          <a:lstStyle/>
          <a:p>
            <a:r>
              <a:rPr lang="en-GB" sz="1000" dirty="0" smtClean="0"/>
              <a:t>                                                                                                </a:t>
            </a:r>
            <a:endParaRPr lang="en-GB" sz="1000" dirty="0"/>
          </a:p>
        </p:txBody>
      </p:sp>
      <p:sp>
        <p:nvSpPr>
          <p:cNvPr id="4" name="TextBox 3"/>
          <p:cNvSpPr txBox="1"/>
          <p:nvPr/>
        </p:nvSpPr>
        <p:spPr>
          <a:xfrm>
            <a:off x="3048000" y="2438400"/>
            <a:ext cx="3124200" cy="246221"/>
          </a:xfrm>
          <a:prstGeom prst="rect">
            <a:avLst/>
          </a:prstGeom>
          <a:solidFill>
            <a:schemeClr val="bg1"/>
          </a:solidFill>
        </p:spPr>
        <p:txBody>
          <a:bodyPr wrap="square" rtlCol="0">
            <a:spAutoFit/>
          </a:bodyPr>
          <a:lstStyle/>
          <a:p>
            <a:endParaRPr lang="en-GB" sz="1000" dirty="0">
              <a:solidFill>
                <a:schemeClr val="bg1"/>
              </a:solidFill>
            </a:endParaRPr>
          </a:p>
        </p:txBody>
      </p:sp>
    </p:spTree>
    <p:extLst>
      <p:ext uri="{BB962C8B-B14F-4D97-AF65-F5344CB8AC3E}">
        <p14:creationId xmlns:p14="http://schemas.microsoft.com/office/powerpoint/2010/main" val="2915313378"/>
      </p:ext>
    </p:extLst>
  </p:cSld>
  <p:clrMapOvr>
    <a:masterClrMapping/>
  </p:clrMapOvr>
  <p:transition/>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1143000"/>
          </a:xfrm>
        </p:spPr>
        <p:txBody>
          <a:bodyPr/>
          <a:lstStyle/>
          <a:p>
            <a:r>
              <a:rPr lang="en-US" u="sng" dirty="0" smtClean="0"/>
              <a:t>Summary - Questions to Consider</a:t>
            </a:r>
            <a:endParaRPr lang="en-US" u="sng" dirty="0"/>
          </a:p>
        </p:txBody>
      </p:sp>
      <p:sp>
        <p:nvSpPr>
          <p:cNvPr id="3" name="Content Placeholder 2"/>
          <p:cNvSpPr>
            <a:spLocks noGrp="1"/>
          </p:cNvSpPr>
          <p:nvPr>
            <p:ph idx="1"/>
          </p:nvPr>
        </p:nvSpPr>
        <p:spPr>
          <a:xfrm>
            <a:off x="457200" y="1219200"/>
            <a:ext cx="8458200" cy="5257800"/>
          </a:xfrm>
        </p:spPr>
        <p:txBody>
          <a:bodyPr>
            <a:normAutofit fontScale="70000" lnSpcReduction="20000"/>
          </a:bodyPr>
          <a:lstStyle/>
          <a:p>
            <a:pPr lvl="1" algn="just">
              <a:buFont typeface="Arial" pitchFamily="34" charset="0"/>
              <a:buChar char="•"/>
            </a:pPr>
            <a:r>
              <a:rPr lang="en-US" dirty="0"/>
              <a:t>Why do you take </a:t>
            </a:r>
            <a:r>
              <a:rPr lang="en-US" dirty="0" smtClean="0"/>
              <a:t>notes?</a:t>
            </a:r>
            <a:endParaRPr lang="en-US" sz="1800" dirty="0"/>
          </a:p>
          <a:p>
            <a:pPr lvl="1" algn="just">
              <a:buFont typeface="Arial" pitchFamily="34" charset="0"/>
              <a:buChar char="•"/>
            </a:pPr>
            <a:r>
              <a:rPr lang="en-US" dirty="0" smtClean="0"/>
              <a:t>When </a:t>
            </a:r>
            <a:r>
              <a:rPr lang="en-US" dirty="0"/>
              <a:t>do you </a:t>
            </a:r>
            <a:r>
              <a:rPr lang="en-US" dirty="0" smtClean="0"/>
              <a:t>take notes?</a:t>
            </a:r>
            <a:endParaRPr lang="en-US" sz="1800" dirty="0"/>
          </a:p>
          <a:p>
            <a:pPr lvl="1" algn="just">
              <a:buFont typeface="Arial" pitchFamily="34" charset="0"/>
              <a:buChar char="•"/>
            </a:pPr>
            <a:r>
              <a:rPr lang="en-US" dirty="0" smtClean="0"/>
              <a:t>What </a:t>
            </a:r>
            <a:r>
              <a:rPr lang="en-US" dirty="0"/>
              <a:t>note-taking strategies do you use </a:t>
            </a:r>
            <a:r>
              <a:rPr lang="en-US" dirty="0" smtClean="0"/>
              <a:t>already?</a:t>
            </a:r>
            <a:endParaRPr lang="en-US" sz="1800" dirty="0"/>
          </a:p>
          <a:p>
            <a:pPr lvl="1" algn="just">
              <a:buFont typeface="Arial" pitchFamily="34" charset="0"/>
              <a:buChar char="•"/>
            </a:pPr>
            <a:r>
              <a:rPr lang="en-US" dirty="0" smtClean="0"/>
              <a:t>What </a:t>
            </a:r>
            <a:r>
              <a:rPr lang="en-US" dirty="0"/>
              <a:t>are some of the “holes” in your note-taking?  In what ways do you feel your note-taking needs </a:t>
            </a:r>
            <a:r>
              <a:rPr lang="en-US" dirty="0" smtClean="0"/>
              <a:t>improvement?</a:t>
            </a:r>
          </a:p>
          <a:p>
            <a:pPr lvl="1" algn="just">
              <a:buFont typeface="Arial" pitchFamily="34" charset="0"/>
              <a:buChar char="•"/>
            </a:pPr>
            <a:endParaRPr lang="en-US" sz="1800" dirty="0"/>
          </a:p>
          <a:p>
            <a:pPr lvl="1" algn="just">
              <a:buFont typeface="Arial" pitchFamily="34" charset="0"/>
              <a:buChar char="•"/>
            </a:pPr>
            <a:r>
              <a:rPr lang="en-US" b="1" dirty="0" smtClean="0">
                <a:solidFill>
                  <a:srgbClr val="0070C0"/>
                </a:solidFill>
              </a:rPr>
              <a:t>What </a:t>
            </a:r>
            <a:r>
              <a:rPr lang="en-US" b="1" dirty="0">
                <a:solidFill>
                  <a:srgbClr val="0070C0"/>
                </a:solidFill>
              </a:rPr>
              <a:t>outside factors (like your </a:t>
            </a:r>
            <a:r>
              <a:rPr lang="en-US" b="1" dirty="0" smtClean="0">
                <a:solidFill>
                  <a:srgbClr val="0070C0"/>
                </a:solidFill>
              </a:rPr>
              <a:t>lecturer’s </a:t>
            </a:r>
            <a:r>
              <a:rPr lang="en-US" b="1" dirty="0">
                <a:solidFill>
                  <a:srgbClr val="0070C0"/>
                </a:solidFill>
              </a:rPr>
              <a:t>teaching style or rate of speech) hinder your note-taking?  </a:t>
            </a:r>
            <a:r>
              <a:rPr lang="en-US" b="1" dirty="0" smtClean="0">
                <a:solidFill>
                  <a:srgbClr val="0070C0"/>
                </a:solidFill>
              </a:rPr>
              <a:t>FLIP LEARNING </a:t>
            </a:r>
          </a:p>
          <a:p>
            <a:pPr lvl="1" algn="just">
              <a:buFont typeface="Arial" pitchFamily="34" charset="0"/>
              <a:buChar char="•"/>
            </a:pPr>
            <a:r>
              <a:rPr lang="en-US" dirty="0" smtClean="0"/>
              <a:t>How </a:t>
            </a:r>
            <a:r>
              <a:rPr lang="en-US" dirty="0"/>
              <a:t>would you communicate those hindrances to your </a:t>
            </a:r>
            <a:r>
              <a:rPr lang="en-US" dirty="0" smtClean="0"/>
              <a:t>lecturer?</a:t>
            </a:r>
          </a:p>
          <a:p>
            <a:pPr lvl="1" algn="just">
              <a:buFont typeface="Arial" pitchFamily="34" charset="0"/>
              <a:buChar char="•"/>
            </a:pPr>
            <a:endParaRPr lang="en-US" sz="1800" dirty="0"/>
          </a:p>
          <a:p>
            <a:pPr lvl="1" algn="just">
              <a:buFont typeface="Arial" pitchFamily="34" charset="0"/>
              <a:buChar char="•"/>
            </a:pPr>
            <a:r>
              <a:rPr lang="en-US" dirty="0" smtClean="0"/>
              <a:t>In </a:t>
            </a:r>
            <a:r>
              <a:rPr lang="en-US" dirty="0"/>
              <a:t>what situations </a:t>
            </a:r>
            <a:r>
              <a:rPr lang="en-US" i="1" dirty="0"/>
              <a:t>outside of the college environment</a:t>
            </a:r>
            <a:r>
              <a:rPr lang="en-US" dirty="0"/>
              <a:t> </a:t>
            </a:r>
            <a:r>
              <a:rPr lang="en-US" dirty="0" smtClean="0"/>
              <a:t>could note techniques </a:t>
            </a:r>
            <a:r>
              <a:rPr lang="en-US" dirty="0"/>
              <a:t>be a helpful practice? </a:t>
            </a:r>
            <a:r>
              <a:rPr lang="en-US" dirty="0" smtClean="0"/>
              <a:t> - </a:t>
            </a:r>
            <a:r>
              <a:rPr lang="en-US" b="1" dirty="0" smtClean="0">
                <a:solidFill>
                  <a:srgbClr val="0070C0"/>
                </a:solidFill>
              </a:rPr>
              <a:t>Notes around you?</a:t>
            </a:r>
          </a:p>
          <a:p>
            <a:pPr lvl="1" algn="just">
              <a:buFont typeface="Arial" pitchFamily="34" charset="0"/>
              <a:buChar char="•"/>
            </a:pPr>
            <a:endParaRPr lang="en-US" dirty="0" smtClean="0"/>
          </a:p>
          <a:p>
            <a:pPr lvl="1" algn="just">
              <a:buFont typeface="Arial" pitchFamily="34" charset="0"/>
              <a:buChar char="•"/>
            </a:pPr>
            <a:r>
              <a:rPr lang="en-US" dirty="0" smtClean="0"/>
              <a:t> </a:t>
            </a:r>
            <a:r>
              <a:rPr lang="en-US" b="1" dirty="0">
                <a:solidFill>
                  <a:srgbClr val="0070C0"/>
                </a:solidFill>
              </a:rPr>
              <a:t>Be specific by talking about your own experiences as well </a:t>
            </a:r>
            <a:r>
              <a:rPr lang="en-US" b="1" dirty="0" smtClean="0">
                <a:solidFill>
                  <a:srgbClr val="0070C0"/>
                </a:solidFill>
              </a:rPr>
              <a:t>as </a:t>
            </a:r>
          </a:p>
          <a:p>
            <a:pPr marL="457200" lvl="1" indent="0" algn="just">
              <a:buNone/>
            </a:pPr>
            <a:r>
              <a:rPr lang="en-US" b="1" dirty="0">
                <a:solidFill>
                  <a:srgbClr val="0070C0"/>
                </a:solidFill>
              </a:rPr>
              <a:t> </a:t>
            </a:r>
            <a:r>
              <a:rPr lang="en-US" b="1" dirty="0" smtClean="0">
                <a:solidFill>
                  <a:srgbClr val="0070C0"/>
                </a:solidFill>
              </a:rPr>
              <a:t>     learnt ones within your lecture time and social time.</a:t>
            </a:r>
          </a:p>
          <a:p>
            <a:pPr marL="457200" lvl="1" indent="0" algn="just">
              <a:buNone/>
            </a:pPr>
            <a:endParaRPr lang="en-US" b="1" dirty="0" smtClean="0">
              <a:solidFill>
                <a:srgbClr val="0070C0"/>
              </a:solidFill>
            </a:endParaRPr>
          </a:p>
          <a:p>
            <a:pPr marL="457200" lvl="1" indent="0" algn="just">
              <a:buNone/>
            </a:pPr>
            <a:r>
              <a:rPr lang="en-US" b="1" dirty="0">
                <a:solidFill>
                  <a:srgbClr val="0070C0"/>
                </a:solidFill>
              </a:rPr>
              <a:t> </a:t>
            </a:r>
            <a:r>
              <a:rPr lang="en-US" b="1" dirty="0" smtClean="0">
                <a:solidFill>
                  <a:srgbClr val="0070C0"/>
                </a:solidFill>
              </a:rPr>
              <a:t>     We can all learn from each others experiences…and it may give you a</a:t>
            </a:r>
          </a:p>
          <a:p>
            <a:pPr marL="457200" lvl="1" indent="0" algn="just">
              <a:buNone/>
            </a:pPr>
            <a:r>
              <a:rPr lang="en-US" b="1" dirty="0">
                <a:solidFill>
                  <a:srgbClr val="0070C0"/>
                </a:solidFill>
              </a:rPr>
              <a:t> </a:t>
            </a:r>
            <a:r>
              <a:rPr lang="en-US" b="1" dirty="0" smtClean="0">
                <a:solidFill>
                  <a:srgbClr val="0070C0"/>
                </a:solidFill>
              </a:rPr>
              <a:t>     different perspective on an issue that you are struggling with.</a:t>
            </a:r>
            <a:endParaRPr lang="en-US" sz="1800" b="1" dirty="0">
              <a:solidFill>
                <a:srgbClr val="0070C0"/>
              </a:solidFill>
            </a:endParaRPr>
          </a:p>
          <a:p>
            <a:pPr marL="0" indent="0">
              <a:buNone/>
            </a:pPr>
            <a:endParaRPr lang="en-US" dirty="0"/>
          </a:p>
        </p:txBody>
      </p:sp>
    </p:spTree>
    <p:extLst>
      <p:ext uri="{BB962C8B-B14F-4D97-AF65-F5344CB8AC3E}">
        <p14:creationId xmlns:p14="http://schemas.microsoft.com/office/powerpoint/2010/main" val="2478272172"/>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838200"/>
            <a:ext cx="8305800" cy="5509200"/>
          </a:xfrm>
          <a:prstGeom prst="rect">
            <a:avLst/>
          </a:prstGeom>
        </p:spPr>
        <p:txBody>
          <a:bodyPr wrap="square">
            <a:spAutoFit/>
          </a:bodyPr>
          <a:lstStyle/>
          <a:p>
            <a:r>
              <a:rPr lang="en-GB" sz="2200" b="1" dirty="0" smtClean="0">
                <a:solidFill>
                  <a:srgbClr val="0070C0"/>
                </a:solidFill>
              </a:rPr>
              <a:t>1. Get </a:t>
            </a:r>
            <a:r>
              <a:rPr lang="en-GB" sz="2200" b="1" dirty="0">
                <a:solidFill>
                  <a:srgbClr val="0070C0"/>
                </a:solidFill>
              </a:rPr>
              <a:t>organised!</a:t>
            </a:r>
          </a:p>
          <a:p>
            <a:pPr algn="just"/>
            <a:r>
              <a:rPr lang="en-GB" sz="2200" dirty="0"/>
              <a:t>Organise study topics into manageable chunks.</a:t>
            </a:r>
          </a:p>
          <a:p>
            <a:pPr algn="just"/>
            <a:r>
              <a:rPr lang="en-GB" sz="2200" dirty="0"/>
              <a:t>Gather all related notes, readings and other materials for each topic.</a:t>
            </a:r>
          </a:p>
          <a:p>
            <a:pPr algn="just"/>
            <a:r>
              <a:rPr lang="en-GB" sz="2200" dirty="0"/>
              <a:t>Prioritise your study content: from essential to desirable.</a:t>
            </a:r>
          </a:p>
          <a:p>
            <a:pPr algn="just"/>
            <a:r>
              <a:rPr lang="en-GB" sz="2200" dirty="0"/>
              <a:t>Set out a study schedule and stick to it. Use </a:t>
            </a:r>
            <a:r>
              <a:rPr lang="en-GB" sz="2200" dirty="0" smtClean="0"/>
              <a:t>a weekly </a:t>
            </a:r>
            <a:r>
              <a:rPr lang="en-GB" sz="2200" dirty="0"/>
              <a:t>planner.</a:t>
            </a:r>
          </a:p>
          <a:p>
            <a:pPr algn="just"/>
            <a:r>
              <a:rPr lang="en-GB" sz="2200" dirty="0"/>
              <a:t>Revise in short sessions often, rather than one long session.</a:t>
            </a:r>
          </a:p>
          <a:p>
            <a:r>
              <a:rPr lang="en-GB" sz="2200" b="1" dirty="0" smtClean="0">
                <a:solidFill>
                  <a:srgbClr val="0070C0"/>
                </a:solidFill>
              </a:rPr>
              <a:t>2. Get </a:t>
            </a:r>
            <a:r>
              <a:rPr lang="en-GB" sz="2200" b="1" dirty="0">
                <a:solidFill>
                  <a:srgbClr val="0070C0"/>
                </a:solidFill>
              </a:rPr>
              <a:t>involved and challenge yourself!</a:t>
            </a:r>
          </a:p>
          <a:p>
            <a:r>
              <a:rPr lang="en-GB" sz="2200" dirty="0"/>
              <a:t>Set goals for each study session.</a:t>
            </a:r>
          </a:p>
          <a:p>
            <a:r>
              <a:rPr lang="en-GB" sz="2200" b="1" dirty="0">
                <a:solidFill>
                  <a:srgbClr val="0070C0"/>
                </a:solidFill>
              </a:rPr>
              <a:t>Focus on learning, not just memorising.</a:t>
            </a:r>
          </a:p>
          <a:p>
            <a:r>
              <a:rPr lang="en-GB" sz="2200" dirty="0"/>
              <a:t>Read actively:</a:t>
            </a:r>
          </a:p>
          <a:p>
            <a:pPr lvl="1"/>
            <a:r>
              <a:rPr lang="en-GB" sz="2200" dirty="0"/>
              <a:t>highlight key points</a:t>
            </a:r>
          </a:p>
          <a:p>
            <a:pPr lvl="1"/>
            <a:r>
              <a:rPr lang="en-GB" sz="2200" dirty="0"/>
              <a:t>use diagrams/maps/charts</a:t>
            </a:r>
          </a:p>
          <a:p>
            <a:pPr lvl="1"/>
            <a:r>
              <a:rPr lang="en-GB" sz="2200" dirty="0"/>
              <a:t>make up visual or audio cues</a:t>
            </a:r>
          </a:p>
          <a:p>
            <a:pPr lvl="1"/>
            <a:r>
              <a:rPr lang="en-GB" sz="2200" dirty="0"/>
              <a:t>condense notes to a set of key words</a:t>
            </a:r>
          </a:p>
          <a:p>
            <a:pPr lvl="1"/>
            <a:r>
              <a:rPr lang="en-GB" sz="2200" dirty="0"/>
              <a:t>test yourself and practice writing within a time frame</a:t>
            </a:r>
          </a:p>
          <a:p>
            <a:pPr lvl="1"/>
            <a:r>
              <a:rPr lang="en-GB" sz="2200" dirty="0"/>
              <a:t>Get together with others and discuss </a:t>
            </a:r>
            <a:r>
              <a:rPr lang="en-GB" sz="2200" dirty="0" smtClean="0"/>
              <a:t>exam / assessment </a:t>
            </a:r>
            <a:r>
              <a:rPr lang="en-GB" sz="2200" dirty="0"/>
              <a:t>topics</a:t>
            </a:r>
            <a:r>
              <a:rPr lang="en-GB" sz="2200" dirty="0" smtClean="0"/>
              <a:t>.</a:t>
            </a:r>
            <a:endParaRPr lang="en-GB" sz="2200" dirty="0"/>
          </a:p>
        </p:txBody>
      </p:sp>
      <p:sp>
        <p:nvSpPr>
          <p:cNvPr id="3" name="TextBox 2"/>
          <p:cNvSpPr txBox="1"/>
          <p:nvPr/>
        </p:nvSpPr>
        <p:spPr>
          <a:xfrm>
            <a:off x="381000" y="228600"/>
            <a:ext cx="8153400" cy="523220"/>
          </a:xfrm>
          <a:prstGeom prst="rect">
            <a:avLst/>
          </a:prstGeom>
          <a:noFill/>
        </p:spPr>
        <p:txBody>
          <a:bodyPr wrap="square" rtlCol="0">
            <a:spAutoFit/>
          </a:bodyPr>
          <a:lstStyle/>
          <a:p>
            <a:r>
              <a:rPr lang="en-GB" sz="2800" b="1" dirty="0" smtClean="0">
                <a:solidFill>
                  <a:srgbClr val="FF0000"/>
                </a:solidFill>
              </a:rPr>
              <a:t>Effective strategies to increase learning and recall</a:t>
            </a:r>
            <a:endParaRPr lang="en-GB" sz="2800" b="1" dirty="0">
              <a:solidFill>
                <a:srgbClr val="FF0000"/>
              </a:solidFill>
            </a:endParaRPr>
          </a:p>
        </p:txBody>
      </p:sp>
    </p:spTree>
    <p:extLst>
      <p:ext uri="{BB962C8B-B14F-4D97-AF65-F5344CB8AC3E}">
        <p14:creationId xmlns:p14="http://schemas.microsoft.com/office/powerpoint/2010/main" val="2921478252"/>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79576" y="381000"/>
            <a:ext cx="8305800" cy="6186309"/>
          </a:xfrm>
          <a:prstGeom prst="rect">
            <a:avLst/>
          </a:prstGeom>
        </p:spPr>
        <p:txBody>
          <a:bodyPr wrap="square">
            <a:spAutoFit/>
          </a:bodyPr>
          <a:lstStyle/>
          <a:p>
            <a:r>
              <a:rPr lang="en-GB" sz="2200" b="1" dirty="0" smtClean="0">
                <a:solidFill>
                  <a:srgbClr val="0070C0"/>
                </a:solidFill>
              </a:rPr>
              <a:t>3. Use </a:t>
            </a:r>
            <a:r>
              <a:rPr lang="en-GB" sz="2200" b="1" dirty="0">
                <a:solidFill>
                  <a:srgbClr val="0070C0"/>
                </a:solidFill>
              </a:rPr>
              <a:t>interactive revision techniques</a:t>
            </a:r>
            <a:r>
              <a:rPr lang="en-GB" sz="2200" b="1" dirty="0" smtClean="0">
                <a:solidFill>
                  <a:srgbClr val="0070C0"/>
                </a:solidFill>
              </a:rPr>
              <a:t>!</a:t>
            </a:r>
          </a:p>
          <a:p>
            <a:endParaRPr lang="en-GB" sz="2200" b="1" dirty="0"/>
          </a:p>
          <a:p>
            <a:pPr algn="just">
              <a:buFont typeface="Arial" pitchFamily="34" charset="0"/>
              <a:buChar char="•"/>
            </a:pPr>
            <a:r>
              <a:rPr lang="en-GB" sz="2200" dirty="0" smtClean="0"/>
              <a:t> </a:t>
            </a:r>
            <a:r>
              <a:rPr lang="en-GB" sz="2200" b="1" dirty="0" smtClean="0">
                <a:solidFill>
                  <a:srgbClr val="0070C0"/>
                </a:solidFill>
              </a:rPr>
              <a:t>Repetition </a:t>
            </a:r>
            <a:r>
              <a:rPr lang="en-GB" sz="2200" b="1" dirty="0">
                <a:solidFill>
                  <a:srgbClr val="0070C0"/>
                </a:solidFill>
              </a:rPr>
              <a:t>to improve recall</a:t>
            </a:r>
            <a:r>
              <a:rPr lang="en-GB" sz="2200" dirty="0"/>
              <a:t>: after revising, test yourself immediately and look for gaps in your knowledge, then recap the next day and </a:t>
            </a:r>
            <a:r>
              <a:rPr lang="en-GB" sz="2200" dirty="0" smtClean="0"/>
              <a:t>review </a:t>
            </a:r>
            <a:r>
              <a:rPr lang="en-GB" sz="2200" dirty="0"/>
              <a:t>a week later</a:t>
            </a:r>
            <a:r>
              <a:rPr lang="en-GB" sz="2200" dirty="0" smtClean="0"/>
              <a:t>.</a:t>
            </a:r>
          </a:p>
          <a:p>
            <a:pPr algn="just">
              <a:buFont typeface="Arial" pitchFamily="34" charset="0"/>
              <a:buChar char="•"/>
            </a:pPr>
            <a:endParaRPr lang="en-GB" sz="2200" dirty="0"/>
          </a:p>
          <a:p>
            <a:pPr algn="just">
              <a:buFont typeface="Arial" pitchFamily="34" charset="0"/>
              <a:buChar char="•"/>
            </a:pPr>
            <a:r>
              <a:rPr lang="en-GB" sz="2200" dirty="0" smtClean="0"/>
              <a:t>Chunk </a:t>
            </a:r>
            <a:r>
              <a:rPr lang="en-GB" sz="2200" dirty="0"/>
              <a:t>or cluster information to expand memory recall: create hierarchies of information using mind maps, pyramids, flow charts, tables etc</a:t>
            </a:r>
            <a:r>
              <a:rPr lang="en-GB" sz="2200" dirty="0" smtClean="0"/>
              <a:t>.</a:t>
            </a:r>
          </a:p>
          <a:p>
            <a:pPr algn="just">
              <a:buFont typeface="Arial" pitchFamily="34" charset="0"/>
              <a:buChar char="•"/>
            </a:pPr>
            <a:endParaRPr lang="en-GB" sz="2200" dirty="0"/>
          </a:p>
          <a:p>
            <a:pPr algn="just">
              <a:buFont typeface="Arial" pitchFamily="34" charset="0"/>
              <a:buChar char="•"/>
            </a:pPr>
            <a:r>
              <a:rPr lang="en-GB" sz="2200" dirty="0" smtClean="0"/>
              <a:t> </a:t>
            </a:r>
            <a:r>
              <a:rPr lang="en-GB" sz="2200" b="1" dirty="0" smtClean="0">
                <a:solidFill>
                  <a:srgbClr val="0070C0"/>
                </a:solidFill>
              </a:rPr>
              <a:t>Find </a:t>
            </a:r>
            <a:r>
              <a:rPr lang="en-GB" sz="2200" b="1" dirty="0">
                <a:solidFill>
                  <a:srgbClr val="0070C0"/>
                </a:solidFill>
              </a:rPr>
              <a:t>creative ways to make learning meaningful: use colours, diagrams, rhymes, </a:t>
            </a:r>
            <a:r>
              <a:rPr lang="en-GB" sz="2200" b="1" dirty="0" smtClean="0">
                <a:solidFill>
                  <a:srgbClr val="0070C0"/>
                </a:solidFill>
              </a:rPr>
              <a:t>analogies, acronyms </a:t>
            </a:r>
            <a:r>
              <a:rPr lang="en-GB" sz="2200" b="1" dirty="0">
                <a:solidFill>
                  <a:srgbClr val="0070C0"/>
                </a:solidFill>
              </a:rPr>
              <a:t>etc</a:t>
            </a:r>
            <a:r>
              <a:rPr lang="en-GB" sz="2200" b="1" dirty="0" smtClean="0">
                <a:solidFill>
                  <a:srgbClr val="0070C0"/>
                </a:solidFill>
              </a:rPr>
              <a:t>.</a:t>
            </a:r>
          </a:p>
          <a:p>
            <a:pPr algn="just"/>
            <a:endParaRPr lang="en-GB" sz="2200" b="1" dirty="0">
              <a:solidFill>
                <a:srgbClr val="0070C0"/>
              </a:solidFill>
            </a:endParaRPr>
          </a:p>
          <a:p>
            <a:pPr algn="just">
              <a:buFont typeface="Arial" pitchFamily="34" charset="0"/>
              <a:buChar char="•"/>
            </a:pPr>
            <a:r>
              <a:rPr lang="en-GB" sz="2200" dirty="0" smtClean="0"/>
              <a:t> Teach </a:t>
            </a:r>
            <a:r>
              <a:rPr lang="en-GB" sz="2200" dirty="0"/>
              <a:t>someone else: practise explaining key points in your own words to someone else</a:t>
            </a:r>
            <a:r>
              <a:rPr lang="en-GB" sz="2200" dirty="0" smtClean="0"/>
              <a:t>.</a:t>
            </a:r>
          </a:p>
          <a:p>
            <a:endParaRPr lang="en-GB" sz="2200" dirty="0"/>
          </a:p>
          <a:p>
            <a:pPr>
              <a:buFont typeface="Arial" pitchFamily="34" charset="0"/>
              <a:buChar char="•"/>
            </a:pPr>
            <a:r>
              <a:rPr lang="en-GB" sz="2200" b="1" dirty="0" smtClean="0">
                <a:solidFill>
                  <a:srgbClr val="0070C0"/>
                </a:solidFill>
              </a:rPr>
              <a:t> Create </a:t>
            </a:r>
            <a:r>
              <a:rPr lang="en-GB" sz="2200" b="1" dirty="0">
                <a:solidFill>
                  <a:srgbClr val="0070C0"/>
                </a:solidFill>
              </a:rPr>
              <a:t>memory triggers</a:t>
            </a:r>
            <a:r>
              <a:rPr lang="en-GB" sz="2200" dirty="0"/>
              <a:t>: move from </a:t>
            </a:r>
            <a:r>
              <a:rPr lang="en-GB" sz="2200" b="1" dirty="0">
                <a:solidFill>
                  <a:srgbClr val="0070C0"/>
                </a:solidFill>
              </a:rPr>
              <a:t>notes</a:t>
            </a:r>
            <a:r>
              <a:rPr lang="en-GB" sz="2200" dirty="0"/>
              <a:t> to </a:t>
            </a:r>
            <a:r>
              <a:rPr lang="en-GB" sz="2200" b="1" dirty="0">
                <a:solidFill>
                  <a:srgbClr val="0070C0"/>
                </a:solidFill>
              </a:rPr>
              <a:t>points</a:t>
            </a:r>
            <a:r>
              <a:rPr lang="en-GB" sz="2200" dirty="0"/>
              <a:t> to </a:t>
            </a:r>
            <a:r>
              <a:rPr lang="en-GB" sz="2200" b="1" dirty="0">
                <a:solidFill>
                  <a:srgbClr val="0070C0"/>
                </a:solidFill>
              </a:rPr>
              <a:t>key words </a:t>
            </a:r>
            <a:r>
              <a:rPr lang="en-GB" sz="2200" dirty="0"/>
              <a:t>to </a:t>
            </a:r>
            <a:r>
              <a:rPr lang="en-GB" sz="2200" b="1" dirty="0">
                <a:solidFill>
                  <a:srgbClr val="0070C0"/>
                </a:solidFill>
              </a:rPr>
              <a:t>mnemonics</a:t>
            </a:r>
            <a:r>
              <a:rPr lang="en-GB" sz="2200" dirty="0"/>
              <a:t>.</a:t>
            </a:r>
          </a:p>
        </p:txBody>
      </p:sp>
    </p:spTree>
    <p:extLst>
      <p:ext uri="{BB962C8B-B14F-4D97-AF65-F5344CB8AC3E}">
        <p14:creationId xmlns:p14="http://schemas.microsoft.com/office/powerpoint/2010/main" val="4238247946"/>
      </p:ext>
    </p:extLst>
  </p:cSld>
  <p:clrMapOvr>
    <a:masterClrMapping/>
  </p:clrMapOvr>
  <p:timing>
    <p:tnLst>
      <p:par>
        <p:cTn id="1" dur="indefinite" restart="never" nodeType="tmRoot"/>
      </p:par>
    </p:tnLst>
  </p:timing>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Office Classic">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3190</TotalTime>
  <Words>3288</Words>
  <Application>Microsoft Office PowerPoint</Application>
  <PresentationFormat>On-screen Show (4:3)</PresentationFormat>
  <Paragraphs>426</Paragraphs>
  <Slides>71</Slides>
  <Notes>13</Notes>
  <HiddenSlides>23</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71</vt:i4>
      </vt:variant>
    </vt:vector>
  </HeadingPairs>
  <TitlesOfParts>
    <vt:vector size="78" baseType="lpstr">
      <vt:lpstr>Arial</vt:lpstr>
      <vt:lpstr>Calibri</vt:lpstr>
      <vt:lpstr>Times New Roman</vt:lpstr>
      <vt:lpstr>Trebuchet MS</vt:lpstr>
      <vt:lpstr>Wingdings 2</vt:lpstr>
      <vt:lpstr>Office Theme</vt:lpstr>
      <vt:lpstr>Flow</vt:lpstr>
      <vt:lpstr>PowerPoint Presentation</vt:lpstr>
      <vt:lpstr>Same skills and procedure for Report Writing, Assignments and Exams !</vt:lpstr>
      <vt:lpstr> INDEPENDENT LEARNER</vt:lpstr>
      <vt:lpstr>PowerPoint Presentation</vt:lpstr>
      <vt:lpstr>PowerPoint Presentation</vt:lpstr>
      <vt:lpstr> SOME TIPS</vt:lpstr>
      <vt:lpstr>COUNTDOWN to Assignments and Exams</vt:lpstr>
      <vt:lpstr>PowerPoint Presentation</vt:lpstr>
      <vt:lpstr>PowerPoint Presentation</vt:lpstr>
      <vt:lpstr>PowerPoint Presentation</vt:lpstr>
      <vt:lpstr>Assignments + Exams</vt:lpstr>
      <vt:lpstr>PowerPoint Presentation</vt:lpstr>
      <vt:lpstr>Can you read this?</vt:lpstr>
      <vt:lpstr>Can you read this?</vt:lpstr>
      <vt:lpstr>Can you read this?</vt:lpstr>
      <vt:lpstr>Answer</vt:lpstr>
      <vt:lpstr>Can you read this?</vt:lpstr>
      <vt:lpstr>Can you read this?</vt:lpstr>
      <vt:lpstr>Can you read this?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Note-Taking Steps and Strategies</vt:lpstr>
      <vt:lpstr>PowerPoint Presentation</vt:lpstr>
      <vt:lpstr>PowerPoint Presentation</vt:lpstr>
      <vt:lpstr>Ideas for note-taking</vt:lpstr>
      <vt:lpstr>Mind Map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Note-Taking Steps and Strategies</vt:lpstr>
      <vt:lpstr>Note-Taking Steps and Strategies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Paraphrase – One word for several</vt:lpstr>
      <vt:lpstr>3.Summary (in Your Own Words)</vt:lpstr>
      <vt:lpstr>PowerPoint Presentation</vt:lpstr>
      <vt:lpstr>PowerPoint Presentation</vt:lpstr>
      <vt:lpstr>Highlighting</vt:lpstr>
      <vt:lpstr>Highlighting</vt:lpstr>
      <vt:lpstr>PowerPoint Presentation</vt:lpstr>
      <vt:lpstr>PowerPoint Presentation</vt:lpstr>
      <vt:lpstr>PowerPoint Presentation</vt:lpstr>
      <vt:lpstr>PowerPoint Presentation</vt:lpstr>
      <vt:lpstr>PowerPoint Presentation</vt:lpstr>
      <vt:lpstr>Summary - Questions to Consider</vt:lpstr>
      <vt:lpstr>PowerPoint Presentation</vt:lpstr>
      <vt:lpstr>PowerPoint Presentation</vt:lpstr>
    </vt:vector>
  </TitlesOfParts>
  <Company>Toshiba</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Note-Taking</dc:title>
  <dc:creator>Dixie</dc:creator>
  <cp:lastModifiedBy>Alan Nantel</cp:lastModifiedBy>
  <cp:revision>165</cp:revision>
  <cp:lastPrinted>2017-10-13T09:20:38Z</cp:lastPrinted>
  <dcterms:created xsi:type="dcterms:W3CDTF">2011-06-24T12:47:12Z</dcterms:created>
  <dcterms:modified xsi:type="dcterms:W3CDTF">2018-10-23T08:05:26Z</dcterms:modified>
</cp:coreProperties>
</file>