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76"/>
    <p:restoredTop sz="94687"/>
  </p:normalViewPr>
  <p:slideViewPr>
    <p:cSldViewPr snapToGrid="0" snapToObjects="1">
      <p:cViewPr>
        <p:scale>
          <a:sx n="96" d="100"/>
          <a:sy n="96" d="100"/>
        </p:scale>
        <p:origin x="-912"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41E97-8995-4348-BB60-09AEA83CBB3E}" type="datetimeFigureOut">
              <a:rPr lang="en-US" smtClean="0"/>
              <a:t>1/10/21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120B07-483A-144E-944D-096F6C6C291F}" type="slidenum">
              <a:rPr lang="en-US" smtClean="0"/>
              <a:t>‹#›</a:t>
            </a:fld>
            <a:endParaRPr lang="en-US"/>
          </a:p>
        </p:txBody>
      </p:sp>
    </p:spTree>
    <p:extLst>
      <p:ext uri="{BB962C8B-B14F-4D97-AF65-F5344CB8AC3E}">
        <p14:creationId xmlns:p14="http://schemas.microsoft.com/office/powerpoint/2010/main" val="422017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120B07-483A-144E-944D-096F6C6C291F}" type="slidenum">
              <a:rPr lang="en-US" smtClean="0"/>
              <a:t>1</a:t>
            </a:fld>
            <a:endParaRPr lang="en-US"/>
          </a:p>
        </p:txBody>
      </p:sp>
    </p:spTree>
    <p:extLst>
      <p:ext uri="{BB962C8B-B14F-4D97-AF65-F5344CB8AC3E}">
        <p14:creationId xmlns:p14="http://schemas.microsoft.com/office/powerpoint/2010/main" val="3501492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67359-2101-9940-970C-57A743C7D4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0924131-B7AC-0447-8898-292D16BAEF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2599BD-FD7F-F747-87B9-F332BB5DAA9A}"/>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A6C0EE87-62D8-9B47-908E-EC98C018E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1175D9-0A68-C143-A110-C8BC568FAD55}"/>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136307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F7F87-7F81-BE44-AB88-28D814BE5A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38D90E-FC60-6E44-9742-0C0DAEE00A7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73AE7C-7A57-B540-A04C-598BE4411C19}"/>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D8312AAC-0BC8-7246-9A7D-99BF36E2F4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BFB9B7-7EA4-2E4A-A455-5DC5A67E3F5A}"/>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3150955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5CCA0-B438-284E-BEA7-BC0D3299F9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4E424F-F96A-C345-AB49-EA14637AD1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827CB9-1DBD-4147-8C40-746EAFBD4629}"/>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B692EB3F-A380-624A-B5A2-0137444274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AF2082-04F2-F147-82D6-E650CE6DDFE0}"/>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3629458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D1BE2-B631-EC4E-89AD-D0DF81A192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E3C89DC-F327-8A47-ABBF-C214A4E604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B6DFA2-4903-C349-BD37-74089EA28C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9E48B3-0685-E641-A473-50DC77490B7C}"/>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6" name="Footer Placeholder 5">
            <a:extLst>
              <a:ext uri="{FF2B5EF4-FFF2-40B4-BE49-F238E27FC236}">
                <a16:creationId xmlns:a16="http://schemas.microsoft.com/office/drawing/2014/main" id="{B3BE0AD7-B29D-F04B-B8E2-B54F99B071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E59096-24F0-614A-BCD5-E9AF90E06926}"/>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85070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C637-995B-7144-B2B3-F5494C85E34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0234F0-8E4E-AA4F-8B54-070143F71E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9081AC-9A12-0B40-AB23-E3AD42F09A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3D540-15C3-0D4C-BF7C-2369613A27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657155-7F37-5245-82AD-AE696B54F59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396132-D340-3843-922F-AC3B61D4BBC7}"/>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8" name="Footer Placeholder 7">
            <a:extLst>
              <a:ext uri="{FF2B5EF4-FFF2-40B4-BE49-F238E27FC236}">
                <a16:creationId xmlns:a16="http://schemas.microsoft.com/office/drawing/2014/main" id="{028CA592-CEA0-0E4F-B40C-88CF5E8EA8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0C45755-45AE-C94E-BC88-E1082A897A6D}"/>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3816431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00C31-CF9D-C246-88C0-CF2297AAC98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F524C85-83FE-CB44-830B-B411E43F27C9}"/>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4" name="Footer Placeholder 3">
            <a:extLst>
              <a:ext uri="{FF2B5EF4-FFF2-40B4-BE49-F238E27FC236}">
                <a16:creationId xmlns:a16="http://schemas.microsoft.com/office/drawing/2014/main" id="{60176E29-E9E1-A74E-8EA0-01D3BD19F4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831634-8CE7-7C4A-929D-9360C0B6ECD2}"/>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1272098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DDC200-1625-174C-B39F-B93F9D009FE0}"/>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3" name="Footer Placeholder 2">
            <a:extLst>
              <a:ext uri="{FF2B5EF4-FFF2-40B4-BE49-F238E27FC236}">
                <a16:creationId xmlns:a16="http://schemas.microsoft.com/office/drawing/2014/main" id="{8E2AF8F8-B858-B34D-A9F6-170F4F92FE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BA4680-FEAF-E54D-952C-63C12473522B}"/>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802397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9756-35EC-914F-BDC8-C95A13E4A4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4F9C06-B70F-1F4E-B700-A8A1E9812D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FB1CAE-C521-6943-B161-5376B9E13C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91B589-A358-BE4A-B44F-1FCA4A513745}"/>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6" name="Footer Placeholder 5">
            <a:extLst>
              <a:ext uri="{FF2B5EF4-FFF2-40B4-BE49-F238E27FC236}">
                <a16:creationId xmlns:a16="http://schemas.microsoft.com/office/drawing/2014/main" id="{F20BA2FA-A630-314B-A83B-F69F4CC4AD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4958A4-9803-A043-A596-F8244D8F9DF9}"/>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119068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925BB-4A7A-D64E-B148-14407E7AB6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7548D3E-4C04-AB49-ADBC-23E2118ABB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807F07C-A9E8-CC4A-8039-6F33494B1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3FDD8C-16D6-EC46-9702-BDE39B3C032C}"/>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6" name="Footer Placeholder 5">
            <a:extLst>
              <a:ext uri="{FF2B5EF4-FFF2-40B4-BE49-F238E27FC236}">
                <a16:creationId xmlns:a16="http://schemas.microsoft.com/office/drawing/2014/main" id="{E2E1E7A5-CA29-C14A-82C7-2558118718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89CD6-AF66-6E4E-8FF1-B027CACF7188}"/>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940642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711B4-FE00-3045-9E11-398265E0037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6B5B4C-9076-4D41-877E-3E16475AA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8F0A8-1227-9B48-8491-5B8F74C660E4}"/>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4417E551-9E66-EA4C-8EA9-990BAA8F2A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D309A1-E300-7C41-9A51-F6A5EE743787}"/>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1255747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C16C30-B31A-5748-8339-F51CB7E39DA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911588-E492-8A43-BBB5-8BB1A59E02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22B0CB-E18A-D741-B15C-C5DE65292C86}"/>
              </a:ext>
            </a:extLst>
          </p:cNvPr>
          <p:cNvSpPr>
            <a:spLocks noGrp="1"/>
          </p:cNvSpPr>
          <p:nvPr>
            <p:ph type="dt" sz="half" idx="10"/>
          </p:nvPr>
        </p:nvSpPr>
        <p:spPr/>
        <p:txBody>
          <a:body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7772F95A-3409-8046-ACDE-7B3489C2E0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647865-F86B-184B-A666-B2541F28920B}"/>
              </a:ext>
            </a:extLst>
          </p:cNvPr>
          <p:cNvSpPr>
            <a:spLocks noGrp="1"/>
          </p:cNvSpPr>
          <p:nvPr>
            <p:ph type="sldNum" sz="quarter" idx="12"/>
          </p:nvPr>
        </p:nvSpPr>
        <p:spPr/>
        <p:txBody>
          <a:bodyPr/>
          <a:lstStyle/>
          <a:p>
            <a:fld id="{5BF17E13-5C77-D847-9A5F-EA25E3BD1117}" type="slidenum">
              <a:rPr lang="en-US" smtClean="0"/>
              <a:t>‹#›</a:t>
            </a:fld>
            <a:endParaRPr lang="en-US"/>
          </a:p>
        </p:txBody>
      </p:sp>
    </p:spTree>
    <p:extLst>
      <p:ext uri="{BB962C8B-B14F-4D97-AF65-F5344CB8AC3E}">
        <p14:creationId xmlns:p14="http://schemas.microsoft.com/office/powerpoint/2010/main" val="1314602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73E9F-A243-9340-9A5D-70C3C14F6E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B1692A-FAAE-B149-9DEF-73AFF8702A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C50A87-B2C4-A648-B1AB-4697D66340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D97DA3-37B7-8241-B222-F604414F73F3}" type="datetimeFigureOut">
              <a:rPr lang="en-US" smtClean="0"/>
              <a:t>1/10/21</a:t>
            </a:fld>
            <a:endParaRPr lang="en-US"/>
          </a:p>
        </p:txBody>
      </p:sp>
      <p:sp>
        <p:nvSpPr>
          <p:cNvPr id="5" name="Footer Placeholder 4">
            <a:extLst>
              <a:ext uri="{FF2B5EF4-FFF2-40B4-BE49-F238E27FC236}">
                <a16:creationId xmlns:a16="http://schemas.microsoft.com/office/drawing/2014/main" id="{3E5358D9-57C6-D84A-B5E6-E970B7DCE2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838AD6-368E-DE4E-A8EA-105D3034FC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F17E13-5C77-D847-9A5F-EA25E3BD1117}" type="slidenum">
              <a:rPr lang="en-US" smtClean="0"/>
              <a:t>‹#›</a:t>
            </a:fld>
            <a:endParaRPr lang="en-US"/>
          </a:p>
        </p:txBody>
      </p:sp>
    </p:spTree>
    <p:extLst>
      <p:ext uri="{BB962C8B-B14F-4D97-AF65-F5344CB8AC3E}">
        <p14:creationId xmlns:p14="http://schemas.microsoft.com/office/powerpoint/2010/main" val="770357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bc.co.uk/religion/religions/christianity/beliefs/trinity_1.shtml" TargetMode="External"/><Relationship Id="rId13" Type="http://schemas.openxmlformats.org/officeDocument/2006/relationships/hyperlink" Target="https://www.theregister.com/2006/10/06/the_odd_body_religion/" TargetMode="External"/><Relationship Id="rId18" Type="http://schemas.openxmlformats.org/officeDocument/2006/relationships/hyperlink" Target="https://www.anglicanjournal.com/more-canadians-view-different-religions-positively/" TargetMode="External"/><Relationship Id="rId26" Type="http://schemas.openxmlformats.org/officeDocument/2006/relationships/image" Target="../media/image5.png"/><Relationship Id="rId3" Type="http://schemas.openxmlformats.org/officeDocument/2006/relationships/hyperlink" Target="https://www.google.co.uk/books/edition/The_Religions_Book/gZ6_BwAAQBAJ?hl=en&amp;gbpv=1&amp;dq=religions&amp;printsec=frontcover" TargetMode="External"/><Relationship Id="rId21" Type="http://schemas.openxmlformats.org/officeDocument/2006/relationships/hyperlink" Target="https://link.springer.com/chapter/10.1007/978-981-10-8150-7_8" TargetMode="External"/><Relationship Id="rId7" Type="http://schemas.openxmlformats.org/officeDocument/2006/relationships/hyperlink" Target="https://www.bbc.co.uk/bitesize/guides/zdhmtv4/revision/9" TargetMode="External"/><Relationship Id="rId12" Type="http://schemas.openxmlformats.org/officeDocument/2006/relationships/hyperlink" Target="https://islamreigns.wordpress.com/2016/03/30/the-star-and-crescent-symbol-has-nothing-to-do-with-islam/" TargetMode="External"/><Relationship Id="rId17" Type="http://schemas.openxmlformats.org/officeDocument/2006/relationships/hyperlink" Target="https://blog.wego.com/how-countries-are-celebrating-ramadan-in-2020/" TargetMode="External"/><Relationship Id="rId25" Type="http://schemas.openxmlformats.org/officeDocument/2006/relationships/image" Target="../media/image4.png"/><Relationship Id="rId2" Type="http://schemas.openxmlformats.org/officeDocument/2006/relationships/notesSlide" Target="../notesSlides/notesSlide1.xml"/><Relationship Id="rId16" Type="http://schemas.openxmlformats.org/officeDocument/2006/relationships/hyperlink" Target="http://islam.ru/en/content/story/dress-code-muslim-women" TargetMode="External"/><Relationship Id="rId20" Type="http://schemas.openxmlformats.org/officeDocument/2006/relationships/hyperlink" Target="https://time.com/4515229/religion-teaching-public-schools/" TargetMode="External"/><Relationship Id="rId1" Type="http://schemas.openxmlformats.org/officeDocument/2006/relationships/slideLayout" Target="../slideLayouts/slideLayout1.xml"/><Relationship Id="rId6" Type="http://schemas.openxmlformats.org/officeDocument/2006/relationships/hyperlink" Target="https://www.bbc.co.uk/news/uk-47326993" TargetMode="External"/><Relationship Id="rId11" Type="http://schemas.openxmlformats.org/officeDocument/2006/relationships/hyperlink" Target="https://www.history.com/topics/religion/history-of-christianity" TargetMode="External"/><Relationship Id="rId24" Type="http://schemas.openxmlformats.org/officeDocument/2006/relationships/image" Target="../media/image3.png"/><Relationship Id="rId5" Type="http://schemas.openxmlformats.org/officeDocument/2006/relationships/hyperlink" Target="http://projectbritain.com/festivals.html" TargetMode="External"/><Relationship Id="rId15" Type="http://schemas.openxmlformats.org/officeDocument/2006/relationships/hyperlink" Target="https://www.praytellblog.com/index.php/2017/09/13/from-left-to-right-or-from-right-to-left-the-sign-of-the-cross/" TargetMode="External"/><Relationship Id="rId23" Type="http://schemas.openxmlformats.org/officeDocument/2006/relationships/image" Target="../media/image2.png"/><Relationship Id="rId10" Type="http://schemas.openxmlformats.org/officeDocument/2006/relationships/hyperlink" Target="https://www.britannica.com/biography/Adam-and-Eve-biblical-literary-figures" TargetMode="External"/><Relationship Id="rId19" Type="http://schemas.openxmlformats.org/officeDocument/2006/relationships/hyperlink" Target="https://libguides.webster.edu/holidays/islam" TargetMode="External"/><Relationship Id="rId4" Type="http://schemas.openxmlformats.org/officeDocument/2006/relationships/hyperlink" Target="https://www.crosswalk.com/church/pastors-or-leadership/ask-roger/how-do-i-take-up-my-cross.html" TargetMode="External"/><Relationship Id="rId9" Type="http://schemas.openxmlformats.org/officeDocument/2006/relationships/hyperlink" Target="https://www.bbc.co.uk/religion/religions/christianity/texts/bible.shtml" TargetMode="External"/><Relationship Id="rId14" Type="http://schemas.openxmlformats.org/officeDocument/2006/relationships/hyperlink" Target="https://eu.thespectrum.com/story/life/features/mesquite/2014/05/22/bibles-purpose-holds-dual-meaning/9467531/" TargetMode="External"/><Relationship Id="rId22"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hyperlink" Target="https://www.bbc.co.uk/religion/religions/christianity/texts/bible.shtml" TargetMode="External"/><Relationship Id="rId13" Type="http://schemas.openxmlformats.org/officeDocument/2006/relationships/hyperlink" Target="https://eu.thespectrum.com/story/life/features/mesquite/2014/05/22/bibles-purpose-holds-dual-meaning/9467531/" TargetMode="External"/><Relationship Id="rId18" Type="http://schemas.openxmlformats.org/officeDocument/2006/relationships/hyperlink" Target="https://libguides.webster.edu/holidays/islam" TargetMode="External"/><Relationship Id="rId3" Type="http://schemas.openxmlformats.org/officeDocument/2006/relationships/hyperlink" Target="https://www.crosswalk.com/church/pastors-or-leadership/ask-roger/how-do-i-take-up-my-cross.html" TargetMode="External"/><Relationship Id="rId7" Type="http://schemas.openxmlformats.org/officeDocument/2006/relationships/hyperlink" Target="https://www.bbc.co.uk/religion/religions/christianity/beliefs/trinity_1.shtml" TargetMode="External"/><Relationship Id="rId12" Type="http://schemas.openxmlformats.org/officeDocument/2006/relationships/hyperlink" Target="https://www.theregister.com/2006/10/06/the_odd_body_religion/" TargetMode="External"/><Relationship Id="rId17" Type="http://schemas.openxmlformats.org/officeDocument/2006/relationships/hyperlink" Target="https://www.anglicanjournal.com/more-canadians-view-different-religions-positively/" TargetMode="External"/><Relationship Id="rId2" Type="http://schemas.openxmlformats.org/officeDocument/2006/relationships/hyperlink" Target="https://www.google.co.uk/books/edition/The_Religions_Book/gZ6_BwAAQBAJ?hl=en&amp;gbpv=1&amp;dq=religions&amp;printsec=frontcover" TargetMode="External"/><Relationship Id="rId16" Type="http://schemas.openxmlformats.org/officeDocument/2006/relationships/hyperlink" Target="https://blog.wego.com/how-countries-are-celebrating-ramadan-in-2020/" TargetMode="External"/><Relationship Id="rId20" Type="http://schemas.openxmlformats.org/officeDocument/2006/relationships/hyperlink" Target="https://link.springer.com/chapter/10.1007/978-981-10-8150-7_8" TargetMode="External"/><Relationship Id="rId1" Type="http://schemas.openxmlformats.org/officeDocument/2006/relationships/slideLayout" Target="../slideLayouts/slideLayout2.xml"/><Relationship Id="rId6" Type="http://schemas.openxmlformats.org/officeDocument/2006/relationships/hyperlink" Target="https://www.bbc.co.uk/bitesize/guides/zdhmtv4/revision/9" TargetMode="External"/><Relationship Id="rId11" Type="http://schemas.openxmlformats.org/officeDocument/2006/relationships/hyperlink" Target="https://islamreigns.wordpress.com/2016/03/30/the-star-and-crescent-symbol-has-nothing-to-do-with-islam/" TargetMode="External"/><Relationship Id="rId5" Type="http://schemas.openxmlformats.org/officeDocument/2006/relationships/hyperlink" Target="https://www.bbc.co.uk/news/uk-47326993" TargetMode="External"/><Relationship Id="rId15" Type="http://schemas.openxmlformats.org/officeDocument/2006/relationships/hyperlink" Target="http://islam.ru/en/content/story/dress-code-muslim-women" TargetMode="External"/><Relationship Id="rId10" Type="http://schemas.openxmlformats.org/officeDocument/2006/relationships/hyperlink" Target="https://www.history.com/topics/religion/history-of-christianity" TargetMode="External"/><Relationship Id="rId19" Type="http://schemas.openxmlformats.org/officeDocument/2006/relationships/hyperlink" Target="https://time.com/4515229/religion-teaching-public-schools/" TargetMode="External"/><Relationship Id="rId4" Type="http://schemas.openxmlformats.org/officeDocument/2006/relationships/hyperlink" Target="http://projectbritain.com/festivals.html" TargetMode="External"/><Relationship Id="rId9" Type="http://schemas.openxmlformats.org/officeDocument/2006/relationships/hyperlink" Target="https://www.britannica.com/biography/Adam-and-Eve-biblical-literary-figures" TargetMode="External"/><Relationship Id="rId14" Type="http://schemas.openxmlformats.org/officeDocument/2006/relationships/hyperlink" Target="https://www.praytellblog.com/index.php/2017/09/13/from-left-to-right-or-from-right-to-left-the-sign-of-the-cro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25631B-67F8-4A44-9165-0A7A03C5861D}"/>
              </a:ext>
            </a:extLst>
          </p:cNvPr>
          <p:cNvSpPr txBox="1"/>
          <p:nvPr/>
        </p:nvSpPr>
        <p:spPr>
          <a:xfrm>
            <a:off x="4089796" y="0"/>
            <a:ext cx="3882629" cy="707886"/>
          </a:xfrm>
          <a:prstGeom prst="rect">
            <a:avLst/>
          </a:prstGeom>
          <a:solidFill>
            <a:schemeClr val="bg1"/>
          </a:solidFill>
          <a:ln w="9525">
            <a:solidFill>
              <a:schemeClr val="tx1"/>
            </a:solidFill>
          </a:ln>
        </p:spPr>
        <p:txBody>
          <a:bodyPr wrap="square" rtlCol="0">
            <a:spAutoFit/>
          </a:bodyPr>
          <a:lstStyle/>
          <a:p>
            <a:r>
              <a:rPr lang="en-US" sz="4000" dirty="0">
                <a:ln w="22225">
                  <a:solidFill>
                    <a:schemeClr val="tx1"/>
                  </a:solidFill>
                </a:ln>
                <a:solidFill>
                  <a:srgbClr val="FF0000"/>
                </a:solidFill>
              </a:rPr>
              <a:t>Religious Cultures</a:t>
            </a:r>
          </a:p>
        </p:txBody>
      </p:sp>
      <p:sp>
        <p:nvSpPr>
          <p:cNvPr id="5" name="TextBox 4">
            <a:extLst>
              <a:ext uri="{FF2B5EF4-FFF2-40B4-BE49-F238E27FC236}">
                <a16:creationId xmlns:a16="http://schemas.microsoft.com/office/drawing/2014/main" id="{7EBCEB38-9D4B-244C-8206-9BDE3AFDC4E0}"/>
              </a:ext>
            </a:extLst>
          </p:cNvPr>
          <p:cNvSpPr txBox="1"/>
          <p:nvPr/>
        </p:nvSpPr>
        <p:spPr>
          <a:xfrm>
            <a:off x="324204" y="353943"/>
            <a:ext cx="2563394" cy="1277273"/>
          </a:xfrm>
          <a:prstGeom prst="rect">
            <a:avLst/>
          </a:prstGeom>
          <a:solidFill>
            <a:schemeClr val="bg1"/>
          </a:solidFill>
          <a:ln w="15875">
            <a:solidFill>
              <a:schemeClr val="tx1"/>
            </a:solidFill>
          </a:ln>
        </p:spPr>
        <p:txBody>
          <a:bodyPr wrap="square" rtlCol="0">
            <a:spAutoFit/>
          </a:bodyPr>
          <a:lstStyle/>
          <a:p>
            <a:r>
              <a:rPr lang="en-US" sz="1100" b="1" u="sng" dirty="0"/>
              <a:t>What is religion?</a:t>
            </a:r>
          </a:p>
          <a:p>
            <a:endParaRPr lang="en-US" sz="1100" dirty="0"/>
          </a:p>
          <a:p>
            <a:r>
              <a:rPr lang="en-GB" sz="1100" dirty="0"/>
              <a:t>Religion is where people believe in and worship of a superhuman, such as different Gods or God. They would follow the beliefs on this given God and worship them.  </a:t>
            </a:r>
          </a:p>
        </p:txBody>
      </p:sp>
      <p:sp>
        <p:nvSpPr>
          <p:cNvPr id="6" name="TextBox 5">
            <a:extLst>
              <a:ext uri="{FF2B5EF4-FFF2-40B4-BE49-F238E27FC236}">
                <a16:creationId xmlns:a16="http://schemas.microsoft.com/office/drawing/2014/main" id="{2DDD92A3-DA01-7246-BD6C-22B878E52F4C}"/>
              </a:ext>
            </a:extLst>
          </p:cNvPr>
          <p:cNvSpPr txBox="1"/>
          <p:nvPr/>
        </p:nvSpPr>
        <p:spPr>
          <a:xfrm>
            <a:off x="193596" y="3618800"/>
            <a:ext cx="2810620" cy="1815882"/>
          </a:xfrm>
          <a:prstGeom prst="rect">
            <a:avLst/>
          </a:prstGeom>
          <a:solidFill>
            <a:schemeClr val="bg1"/>
          </a:solidFill>
          <a:ln>
            <a:solidFill>
              <a:schemeClr val="tx1"/>
            </a:solidFill>
          </a:ln>
        </p:spPr>
        <p:txBody>
          <a:bodyPr wrap="square" rtlCol="0">
            <a:spAutoFit/>
          </a:bodyPr>
          <a:lstStyle/>
          <a:p>
            <a:r>
              <a:rPr lang="en-US" sz="1200" b="1" u="sng" dirty="0"/>
              <a:t>What is religious culture?</a:t>
            </a:r>
          </a:p>
          <a:p>
            <a:endParaRPr lang="en-US" sz="1200" dirty="0"/>
          </a:p>
          <a:p>
            <a:r>
              <a:rPr lang="en-GB" sz="1100" dirty="0"/>
              <a:t>Xu et al (2018), states that “religion is sometimes considered a social behaviour consisting of a guiding ideology (religious faith), organizations (such as the Church), conduct (activities held within religious organizations, such as worship and ritual), and culture (architecture, paintings, music).”</a:t>
            </a:r>
          </a:p>
        </p:txBody>
      </p:sp>
      <p:sp>
        <p:nvSpPr>
          <p:cNvPr id="7" name="TextBox 6">
            <a:extLst>
              <a:ext uri="{FF2B5EF4-FFF2-40B4-BE49-F238E27FC236}">
                <a16:creationId xmlns:a16="http://schemas.microsoft.com/office/drawing/2014/main" id="{4950ED23-D497-2D48-9A1A-799F8BC0B035}"/>
              </a:ext>
            </a:extLst>
          </p:cNvPr>
          <p:cNvSpPr txBox="1"/>
          <p:nvPr/>
        </p:nvSpPr>
        <p:spPr>
          <a:xfrm>
            <a:off x="3212401" y="2627115"/>
            <a:ext cx="2195322" cy="3647152"/>
          </a:xfrm>
          <a:prstGeom prst="rect">
            <a:avLst/>
          </a:prstGeom>
          <a:solidFill>
            <a:schemeClr val="bg1"/>
          </a:solidFill>
          <a:ln>
            <a:solidFill>
              <a:schemeClr val="tx1"/>
            </a:solidFill>
          </a:ln>
        </p:spPr>
        <p:txBody>
          <a:bodyPr wrap="square" rtlCol="0">
            <a:spAutoFit/>
          </a:bodyPr>
          <a:lstStyle/>
          <a:p>
            <a:r>
              <a:rPr lang="en-US" sz="1100" b="1" u="sng" dirty="0"/>
              <a:t>Christianity</a:t>
            </a:r>
          </a:p>
          <a:p>
            <a:r>
              <a:rPr lang="en-GB" sz="1100" dirty="0"/>
              <a:t>Those who believe in Christianity are called Christians. There are a number of ways in which Christianity is represented, and I will talk about some ways.</a:t>
            </a:r>
          </a:p>
          <a:p>
            <a:endParaRPr lang="en-GB" sz="1100" dirty="0"/>
          </a:p>
          <a:p>
            <a:r>
              <a:rPr lang="en-GB" sz="1100" dirty="0"/>
              <a:t>The Editors of </a:t>
            </a:r>
            <a:r>
              <a:rPr lang="en-GB" sz="1100" dirty="0" err="1"/>
              <a:t>History.com</a:t>
            </a:r>
            <a:r>
              <a:rPr lang="en-GB" sz="1100" dirty="0"/>
              <a:t> (2017), state that Christianity is “broadly split into three branches, which are, Catholic, Protestant and Orthodox (Eastern).” </a:t>
            </a:r>
          </a:p>
          <a:p>
            <a:endParaRPr lang="en-GB" sz="1100" dirty="0"/>
          </a:p>
          <a:p>
            <a:r>
              <a:rPr lang="en-GB" sz="1100" dirty="0"/>
              <a:t>In Christianity, they believe in only one God. </a:t>
            </a:r>
            <a:r>
              <a:rPr lang="en-US" sz="1100" dirty="0"/>
              <a:t> </a:t>
            </a:r>
          </a:p>
          <a:p>
            <a:endParaRPr lang="en-US" sz="1100" dirty="0"/>
          </a:p>
          <a:p>
            <a:r>
              <a:rPr lang="en-US" sz="1100" dirty="0"/>
              <a:t>The Religious text that Christians read is called the Bible.</a:t>
            </a:r>
          </a:p>
          <a:p>
            <a:r>
              <a:rPr lang="en-US" sz="1100" dirty="0"/>
              <a:t> </a:t>
            </a:r>
          </a:p>
          <a:p>
            <a:r>
              <a:rPr lang="en-US" sz="1100" dirty="0"/>
              <a:t>Christians celebrate Christmas, Lent and Easter. </a:t>
            </a:r>
          </a:p>
        </p:txBody>
      </p:sp>
      <p:sp>
        <p:nvSpPr>
          <p:cNvPr id="9" name="TextBox 8">
            <a:extLst>
              <a:ext uri="{FF2B5EF4-FFF2-40B4-BE49-F238E27FC236}">
                <a16:creationId xmlns:a16="http://schemas.microsoft.com/office/drawing/2014/main" id="{69488F74-61B2-5240-AFB2-2075731CEFA5}"/>
              </a:ext>
            </a:extLst>
          </p:cNvPr>
          <p:cNvSpPr txBox="1"/>
          <p:nvPr/>
        </p:nvSpPr>
        <p:spPr>
          <a:xfrm>
            <a:off x="5637440" y="914823"/>
            <a:ext cx="2706830" cy="2800767"/>
          </a:xfrm>
          <a:prstGeom prst="rect">
            <a:avLst/>
          </a:prstGeom>
          <a:solidFill>
            <a:schemeClr val="bg1"/>
          </a:solidFill>
          <a:ln>
            <a:solidFill>
              <a:schemeClr val="tx1"/>
            </a:solidFill>
          </a:ln>
        </p:spPr>
        <p:txBody>
          <a:bodyPr wrap="square" rtlCol="0">
            <a:spAutoFit/>
          </a:bodyPr>
          <a:lstStyle/>
          <a:p>
            <a:r>
              <a:rPr lang="en-US" sz="1100" b="1" u="sng" dirty="0"/>
              <a:t>Islam</a:t>
            </a:r>
          </a:p>
          <a:p>
            <a:r>
              <a:rPr lang="en-GB" sz="1100" dirty="0"/>
              <a:t>Islam is religion of Muslim culture, and according URI (2020), Muslims have six major beliefs which are:</a:t>
            </a:r>
          </a:p>
          <a:p>
            <a:pPr lvl="0"/>
            <a:r>
              <a:rPr lang="en-GB" sz="1100" dirty="0"/>
              <a:t>They believe one God called Allah</a:t>
            </a:r>
          </a:p>
          <a:p>
            <a:pPr lvl="0"/>
            <a:r>
              <a:rPr lang="en-GB" sz="1100" dirty="0"/>
              <a:t>They believe that the Holy Book was sent to all prophets. “The Torah was revealed to the prophet Moses, Bible that was revealed to the prophet Jesus, and Qur'an that was revealed to the prophet Muhammad”</a:t>
            </a:r>
          </a:p>
          <a:p>
            <a:r>
              <a:rPr lang="en-GB" sz="1100" dirty="0"/>
              <a:t>Muslims represent their culture is through their dress code.  Women wear Hijab and men wear a turban called Khimaar. </a:t>
            </a:r>
            <a:endParaRPr lang="en-US" sz="1100" dirty="0"/>
          </a:p>
          <a:p>
            <a:r>
              <a:rPr lang="en-GB" sz="1100" dirty="0"/>
              <a:t>Webster University (2020)states that their main festivals are Al-Hijra, Eid ul-</a:t>
            </a:r>
            <a:r>
              <a:rPr lang="en-GB" sz="1100" dirty="0" err="1"/>
              <a:t>Adha</a:t>
            </a:r>
            <a:r>
              <a:rPr lang="en-GB" sz="1100" dirty="0"/>
              <a:t>, Eid ul-</a:t>
            </a:r>
            <a:r>
              <a:rPr lang="en-GB" sz="1100" dirty="0" err="1"/>
              <a:t>Fitr</a:t>
            </a:r>
            <a:r>
              <a:rPr lang="en-GB" sz="1100" dirty="0"/>
              <a:t>, Prophet’s Birthday and Ramadan. </a:t>
            </a:r>
            <a:endParaRPr lang="en-US" sz="1100" dirty="0"/>
          </a:p>
        </p:txBody>
      </p:sp>
      <p:sp>
        <p:nvSpPr>
          <p:cNvPr id="10" name="TextBox 9">
            <a:extLst>
              <a:ext uri="{FF2B5EF4-FFF2-40B4-BE49-F238E27FC236}">
                <a16:creationId xmlns:a16="http://schemas.microsoft.com/office/drawing/2014/main" id="{D1A4CEEF-62DC-D34B-AE77-A9980203EB87}"/>
              </a:ext>
            </a:extLst>
          </p:cNvPr>
          <p:cNvSpPr txBox="1"/>
          <p:nvPr/>
        </p:nvSpPr>
        <p:spPr>
          <a:xfrm>
            <a:off x="8678213" y="334179"/>
            <a:ext cx="3218767" cy="2970044"/>
          </a:xfrm>
          <a:prstGeom prst="rect">
            <a:avLst/>
          </a:prstGeom>
          <a:solidFill>
            <a:schemeClr val="bg1"/>
          </a:solidFill>
          <a:ln>
            <a:solidFill>
              <a:schemeClr val="tx1"/>
            </a:solidFill>
          </a:ln>
        </p:spPr>
        <p:txBody>
          <a:bodyPr wrap="square" rtlCol="0">
            <a:spAutoFit/>
          </a:bodyPr>
          <a:lstStyle/>
          <a:p>
            <a:r>
              <a:rPr lang="en-US" sz="1100" b="1" u="sng" dirty="0"/>
              <a:t>Religious Culture and Education</a:t>
            </a:r>
          </a:p>
          <a:p>
            <a:r>
              <a:rPr lang="en-GB" sz="1100" dirty="0"/>
              <a:t>The aspect of education links with the religious culture in a number of ways.  Firstly, all schools in Wales teach some sort of Religious Studies (RE).  </a:t>
            </a:r>
          </a:p>
          <a:p>
            <a:r>
              <a:rPr lang="en-GB" sz="1100" dirty="0"/>
              <a:t>Additionally, from experience in Faith Schools, such as Roman Catholic schools, they can choose to just teach about their religion, however, many schools will teach about other faiths and cultures. </a:t>
            </a:r>
          </a:p>
          <a:p>
            <a:r>
              <a:rPr lang="en-GB" sz="1100" dirty="0"/>
              <a:t>Another point is that all UK schools give Christmas and Easter holidays which shows that they build their school term times around the cultures, such as Christianity. </a:t>
            </a:r>
          </a:p>
          <a:p>
            <a:r>
              <a:rPr lang="en-GB" sz="1100" dirty="0"/>
              <a:t>Wertheimer (2016), says that in schools when teaching about world religion there are a number of things that schools should do, in light of other pupil’s religions. Things such as avoiding dress up in the classroom because it could cause offence. </a:t>
            </a:r>
          </a:p>
        </p:txBody>
      </p:sp>
      <p:sp>
        <p:nvSpPr>
          <p:cNvPr id="12" name="TextBox 11">
            <a:extLst>
              <a:ext uri="{FF2B5EF4-FFF2-40B4-BE49-F238E27FC236}">
                <a16:creationId xmlns:a16="http://schemas.microsoft.com/office/drawing/2014/main" id="{B83AD4AC-8259-C84C-B22C-EEF32F846790}"/>
              </a:ext>
            </a:extLst>
          </p:cNvPr>
          <p:cNvSpPr txBox="1"/>
          <p:nvPr/>
        </p:nvSpPr>
        <p:spPr>
          <a:xfrm>
            <a:off x="8488799" y="3560260"/>
            <a:ext cx="3597593" cy="3208571"/>
          </a:xfrm>
          <a:prstGeom prst="rect">
            <a:avLst/>
          </a:prstGeom>
          <a:solidFill>
            <a:schemeClr val="bg1"/>
          </a:solidFill>
          <a:ln>
            <a:solidFill>
              <a:schemeClr val="tx1"/>
            </a:solidFill>
          </a:ln>
        </p:spPr>
        <p:txBody>
          <a:bodyPr wrap="square" rtlCol="0">
            <a:spAutoFit/>
          </a:bodyPr>
          <a:lstStyle/>
          <a:p>
            <a:r>
              <a:rPr lang="en-US" sz="1000" b="1" u="sng" dirty="0"/>
              <a:t>References</a:t>
            </a:r>
          </a:p>
          <a:p>
            <a:endParaRPr lang="en-GB" sz="350" dirty="0"/>
          </a:p>
          <a:p>
            <a:r>
              <a:rPr lang="en-GB" sz="350" dirty="0" err="1"/>
              <a:t>Ambalu</a:t>
            </a:r>
            <a:r>
              <a:rPr lang="en-GB" sz="350" dirty="0"/>
              <a:t>. S, Coogan. M.D, Feinstein. E.L, Freedman. P (Rabbi), Philip. N, Stobart. A, Thompson. M, </a:t>
            </a:r>
            <a:r>
              <a:rPr lang="en-GB" sz="350" dirty="0" err="1"/>
              <a:t>Tieszen</a:t>
            </a:r>
            <a:r>
              <a:rPr lang="en-GB" sz="350" dirty="0"/>
              <a:t>. C.L, Weeks. M (2015), The Religions Book, Big Ideas Simply Expanded, Pages 1-5 [E-Book] </a:t>
            </a:r>
          </a:p>
          <a:p>
            <a:r>
              <a:rPr lang="en-GB" sz="350" u="sng" dirty="0">
                <a:hlinkClick r:id="rId3"/>
              </a:rPr>
              <a:t>https://www.google.co.uk/books/edition/The_Religions_Book/gZ6_BwAAQBAJ?hl=en&amp;gbpv=1&amp;dq=religions&amp;printsec=frontcover</a:t>
            </a:r>
            <a:endParaRPr lang="en-GB" sz="350" dirty="0"/>
          </a:p>
          <a:p>
            <a:endParaRPr lang="en-GB" sz="350" dirty="0"/>
          </a:p>
          <a:p>
            <a:r>
              <a:rPr lang="en-GB" sz="350" dirty="0"/>
              <a:t>Barrier. R (2019), What It Means to “Take Up Your Cross” (and How to Do it) [Online image] Available at: </a:t>
            </a:r>
            <a:r>
              <a:rPr lang="en-GB" sz="350" u="sng" dirty="0">
                <a:hlinkClick r:id="rId4"/>
              </a:rPr>
              <a:t>https://www.crosswalk.com/church/pastors-or-leadership/ask-roger/how-do-i-take-up-my-cross.html</a:t>
            </a:r>
            <a:r>
              <a:rPr lang="en-GB" sz="350" dirty="0"/>
              <a:t> [Accessed on 8/1/21]</a:t>
            </a:r>
          </a:p>
          <a:p>
            <a:r>
              <a:rPr lang="en-GB" sz="350" dirty="0"/>
              <a:t> </a:t>
            </a:r>
          </a:p>
          <a:p>
            <a:r>
              <a:rPr lang="en-GB" sz="350" dirty="0"/>
              <a:t>Barrow. M (2014), Christian Festivals [Online] Available at: </a:t>
            </a:r>
            <a:r>
              <a:rPr lang="en-GB" sz="350" u="sng" dirty="0">
                <a:hlinkClick r:id="rId5"/>
              </a:rPr>
              <a:t>http://projectbritain.com/festivals.html</a:t>
            </a:r>
            <a:r>
              <a:rPr lang="en-GB" sz="350" dirty="0"/>
              <a:t> [Accessed on 3/1/21] </a:t>
            </a:r>
          </a:p>
          <a:p>
            <a:r>
              <a:rPr lang="en-GB" sz="350" b="1" dirty="0"/>
              <a:t> </a:t>
            </a:r>
            <a:endParaRPr lang="en-GB" sz="350" dirty="0"/>
          </a:p>
          <a:p>
            <a:r>
              <a:rPr lang="en-GB" sz="350" dirty="0"/>
              <a:t>BBC (2019), Churches no longer have to hold Sunday Services , Getty Image [Online image] Available at: </a:t>
            </a:r>
            <a:r>
              <a:rPr lang="en-GB" sz="350" u="sng" dirty="0">
                <a:hlinkClick r:id="rId6"/>
              </a:rPr>
              <a:t>https://www.bbc.co.uk/news/uk-47326993</a:t>
            </a:r>
            <a:r>
              <a:rPr lang="en-GB" sz="350" dirty="0"/>
              <a:t> [Accessed on 8/1/21]</a:t>
            </a:r>
          </a:p>
          <a:p>
            <a:r>
              <a:rPr lang="en-GB" sz="350" dirty="0"/>
              <a:t> </a:t>
            </a:r>
          </a:p>
          <a:p>
            <a:r>
              <a:rPr lang="en-GB" sz="350" dirty="0"/>
              <a:t>BBC (2021), Key Beliefs in Christianity, Heaven and Hell [Online] Available at: </a:t>
            </a:r>
          </a:p>
          <a:p>
            <a:r>
              <a:rPr lang="en-GB" sz="350" u="sng" dirty="0">
                <a:hlinkClick r:id="rId7"/>
              </a:rPr>
              <a:t>https://www.bbc.co.uk/bitesize/guides/zdhmtv4/revision/9</a:t>
            </a:r>
            <a:r>
              <a:rPr lang="en-GB" sz="350" dirty="0"/>
              <a:t> </a:t>
            </a:r>
          </a:p>
          <a:p>
            <a:r>
              <a:rPr lang="en-GB" sz="350" dirty="0"/>
              <a:t>[Accessed on 4/1/21]</a:t>
            </a:r>
          </a:p>
          <a:p>
            <a:r>
              <a:rPr lang="en-GB" sz="350" dirty="0"/>
              <a:t> </a:t>
            </a:r>
          </a:p>
          <a:p>
            <a:r>
              <a:rPr lang="en-GB" sz="350" dirty="0"/>
              <a:t>BBC (2011), Religion- Christianity, Introduction of the Trinity [Online] Available </a:t>
            </a:r>
            <a:r>
              <a:rPr lang="en-GB" sz="350" dirty="0" err="1"/>
              <a:t>at:</a:t>
            </a:r>
            <a:r>
              <a:rPr lang="en-GB" sz="350" u="sng" dirty="0" err="1">
                <a:hlinkClick r:id="rId8"/>
              </a:rPr>
              <a:t>https</a:t>
            </a:r>
            <a:r>
              <a:rPr lang="en-GB" sz="350" u="sng" dirty="0">
                <a:hlinkClick r:id="rId8"/>
              </a:rPr>
              <a:t>://www.bbc.co.uk/religion/religions/christianity/beliefs/trinity_1.shtml</a:t>
            </a:r>
            <a:r>
              <a:rPr lang="en-GB" sz="350" dirty="0"/>
              <a:t>[Accessed on 1/1/21]</a:t>
            </a:r>
          </a:p>
          <a:p>
            <a:r>
              <a:rPr lang="en-GB" sz="350" dirty="0"/>
              <a:t> </a:t>
            </a:r>
          </a:p>
          <a:p>
            <a:r>
              <a:rPr lang="en-GB" sz="350" dirty="0"/>
              <a:t>Collins Bible, The Names of The Old and New Testament Books, Pages 4-5 [Book]</a:t>
            </a:r>
          </a:p>
          <a:p>
            <a:r>
              <a:rPr lang="en-GB" sz="350" dirty="0"/>
              <a:t> </a:t>
            </a:r>
          </a:p>
          <a:p>
            <a:r>
              <a:rPr lang="en-GB" sz="350" dirty="0" err="1"/>
              <a:t>Drane</a:t>
            </a:r>
            <a:r>
              <a:rPr lang="en-GB" sz="350" dirty="0"/>
              <a:t>. J (2011), The Bible, The Old Testament and The New Testament, BBC</a:t>
            </a:r>
          </a:p>
          <a:p>
            <a:r>
              <a:rPr lang="en-GB" sz="350" dirty="0"/>
              <a:t>[Online] Available at: </a:t>
            </a:r>
            <a:r>
              <a:rPr lang="en-GB" sz="350" u="sng" dirty="0">
                <a:hlinkClick r:id="rId9"/>
              </a:rPr>
              <a:t>https://www.bbc.co.uk/religion/religions/christianity/texts/bible.shtml</a:t>
            </a:r>
            <a:r>
              <a:rPr lang="en-GB" sz="350" dirty="0"/>
              <a:t> [Accessed on 10/1/21]</a:t>
            </a:r>
          </a:p>
          <a:p>
            <a:r>
              <a:rPr lang="en-GB" sz="350" dirty="0"/>
              <a:t> </a:t>
            </a:r>
          </a:p>
          <a:p>
            <a:r>
              <a:rPr lang="en-GB" sz="350" dirty="0" err="1"/>
              <a:t>Encyclopedia</a:t>
            </a:r>
            <a:r>
              <a:rPr lang="en-GB" sz="350" dirty="0"/>
              <a:t> Britannica (2020), Adam and Eve [Online] Available at:</a:t>
            </a:r>
          </a:p>
          <a:p>
            <a:r>
              <a:rPr lang="en-GB" sz="350" u="sng" dirty="0">
                <a:hlinkClick r:id="rId10"/>
              </a:rPr>
              <a:t>https://www.britannica.com/biography/Adam-and-Eve-biblical-literary-figures</a:t>
            </a:r>
            <a:r>
              <a:rPr lang="en-GB" sz="350" dirty="0"/>
              <a:t> [Accessed on 10/1/21]</a:t>
            </a:r>
          </a:p>
          <a:p>
            <a:r>
              <a:rPr lang="en-GB" sz="350" dirty="0"/>
              <a:t> </a:t>
            </a:r>
          </a:p>
          <a:p>
            <a:r>
              <a:rPr lang="en-GB" sz="350" dirty="0" err="1"/>
              <a:t>History.com</a:t>
            </a:r>
            <a:r>
              <a:rPr lang="en-GB" sz="350" dirty="0"/>
              <a:t> Editors (2017, updated in 2019), Christianity </a:t>
            </a:r>
          </a:p>
          <a:p>
            <a:r>
              <a:rPr lang="en-GB" sz="350" u="sng" dirty="0">
                <a:hlinkClick r:id="rId11"/>
              </a:rPr>
              <a:t>https://www.history.com/topics/religion/history-of-christianity</a:t>
            </a:r>
            <a:endParaRPr lang="en-GB" sz="350" dirty="0"/>
          </a:p>
          <a:p>
            <a:r>
              <a:rPr lang="en-GB" sz="350" dirty="0"/>
              <a:t> </a:t>
            </a:r>
          </a:p>
          <a:p>
            <a:r>
              <a:rPr lang="en-GB" sz="350" dirty="0" err="1"/>
              <a:t>Islamreigns</a:t>
            </a:r>
            <a:r>
              <a:rPr lang="en-GB" sz="350" dirty="0"/>
              <a:t> (2016), The Star and Crescent Symbol Has Nothing To Do with Islam [Online image] Available at: </a:t>
            </a:r>
            <a:r>
              <a:rPr lang="en-GB" sz="350" u="sng" dirty="0">
                <a:hlinkClick r:id="rId12"/>
              </a:rPr>
              <a:t>https://islamreigns.wordpress.com/2016/03/30/the-star-and-crescent-symbol-has-nothing-to-do-with-islam/</a:t>
            </a:r>
            <a:r>
              <a:rPr lang="en-GB" sz="350" u="sng" dirty="0"/>
              <a:t>  </a:t>
            </a:r>
            <a:r>
              <a:rPr lang="en-GB" sz="350" dirty="0"/>
              <a:t>[Accessed on 8/1/21] </a:t>
            </a:r>
          </a:p>
          <a:p>
            <a:r>
              <a:rPr lang="en-GB" sz="350" dirty="0"/>
              <a:t> </a:t>
            </a:r>
          </a:p>
          <a:p>
            <a:r>
              <a:rPr lang="en-GB" sz="350" dirty="0"/>
              <a:t>Juan. S (2006), What are the most widely practiced religions of the world? [Online] Available at: </a:t>
            </a:r>
            <a:r>
              <a:rPr lang="en-GB" sz="350" u="sng" dirty="0">
                <a:hlinkClick r:id="rId13"/>
              </a:rPr>
              <a:t>https://www.theregister.com/2006/10/06/the_odd_body_religion/</a:t>
            </a:r>
            <a:r>
              <a:rPr lang="en-GB" sz="350" dirty="0"/>
              <a:t> [Accessed on 1/1/21]</a:t>
            </a:r>
          </a:p>
          <a:p>
            <a:r>
              <a:rPr lang="en-GB" sz="350" dirty="0"/>
              <a:t> </a:t>
            </a:r>
          </a:p>
          <a:p>
            <a:r>
              <a:rPr lang="en-GB" sz="350" dirty="0"/>
              <a:t>Lauterbach. T (2014), Bible’s Purpose Holds Dual Meaning [Online] Available at: </a:t>
            </a:r>
            <a:r>
              <a:rPr lang="en-GB" sz="350" u="sng" dirty="0">
                <a:hlinkClick r:id="rId14"/>
              </a:rPr>
              <a:t>https://eu.thespectrum.com/story/life/features/mesquite/2014/05/22/bibles-purpose-holds-dual-meaning/9467531/</a:t>
            </a:r>
            <a:r>
              <a:rPr lang="en-GB" sz="350" u="sng" dirty="0"/>
              <a:t>   </a:t>
            </a:r>
            <a:r>
              <a:rPr lang="en-GB" sz="350" dirty="0"/>
              <a:t>[Accessed on 1/1/21]</a:t>
            </a:r>
          </a:p>
          <a:p>
            <a:r>
              <a:rPr lang="en-GB" sz="350" dirty="0"/>
              <a:t> </a:t>
            </a:r>
          </a:p>
          <a:p>
            <a:r>
              <a:rPr lang="en-GB" sz="350" dirty="0" err="1"/>
              <a:t>Lumma</a:t>
            </a:r>
            <a:r>
              <a:rPr lang="en-GB" sz="350" dirty="0"/>
              <a:t>. L (2014), From Left to Right or from Right to Left? The Sign of the Cross [Online] Available at: </a:t>
            </a:r>
            <a:r>
              <a:rPr lang="en-GB" sz="350" u="sng" dirty="0">
                <a:hlinkClick r:id="rId15"/>
              </a:rPr>
              <a:t>https://www.praytellblog.com/index.php/2017/09/13/from-left-to-right-or-from-right-to-left-the-sign-of-the-cross/</a:t>
            </a:r>
            <a:r>
              <a:rPr lang="en-GB" sz="350" dirty="0"/>
              <a:t> [Accessed on 4/1/21]</a:t>
            </a:r>
          </a:p>
          <a:p>
            <a:r>
              <a:rPr lang="en-GB" sz="350" dirty="0"/>
              <a:t> </a:t>
            </a:r>
          </a:p>
          <a:p>
            <a:r>
              <a:rPr lang="en-GB" sz="350" dirty="0"/>
              <a:t>Stacey. A (2013), Dress Code of Muslim Women [Online image] Available at:</a:t>
            </a:r>
          </a:p>
          <a:p>
            <a:r>
              <a:rPr lang="en-GB" sz="350" u="sng" dirty="0">
                <a:hlinkClick r:id="rId16"/>
              </a:rPr>
              <a:t>http://islam.ru/en/content/story/dress-code-muslim-women</a:t>
            </a:r>
            <a:r>
              <a:rPr lang="en-GB" sz="350" dirty="0"/>
              <a:t> [Accessed on 8/1/21]</a:t>
            </a:r>
          </a:p>
          <a:p>
            <a:r>
              <a:rPr lang="en-GB" sz="350" dirty="0"/>
              <a:t> </a:t>
            </a:r>
          </a:p>
          <a:p>
            <a:r>
              <a:rPr lang="en-GB" sz="350" dirty="0" err="1"/>
              <a:t>Susheela</a:t>
            </a:r>
            <a:r>
              <a:rPr lang="en-GB" sz="350" dirty="0"/>
              <a:t> (2020), Ramadan in a Time of Pandemic: How 7 Countries are Celebrating Ramadan Differently This Year [Online] Available at: </a:t>
            </a:r>
            <a:r>
              <a:rPr lang="en-GB" sz="350" u="sng" dirty="0">
                <a:hlinkClick r:id="rId17"/>
              </a:rPr>
              <a:t>https://blog.wego.com/how-countries-are-celebrating-ramadan-in-2020/</a:t>
            </a:r>
            <a:r>
              <a:rPr lang="en-GB" sz="350" dirty="0"/>
              <a:t> [Accessed on 6/1/21]</a:t>
            </a:r>
          </a:p>
          <a:p>
            <a:r>
              <a:rPr lang="en-GB" sz="350" dirty="0"/>
              <a:t> </a:t>
            </a:r>
          </a:p>
          <a:p>
            <a:r>
              <a:rPr lang="en-GB" sz="350" dirty="0"/>
              <a:t>Swift. D (2017), More Canadians view different religions positively [Online image] Available at: </a:t>
            </a:r>
            <a:r>
              <a:rPr lang="en-US" sz="350" u="sng" dirty="0">
                <a:hlinkClick r:id="rId18"/>
              </a:rPr>
              <a:t>https://www.anglicanjournal.com/more-canadians-view-different-religions-positively/</a:t>
            </a:r>
            <a:r>
              <a:rPr lang="en-US" sz="350" dirty="0"/>
              <a:t> [Accessed on 8/1/21]</a:t>
            </a:r>
            <a:endParaRPr lang="en-GB" sz="350" dirty="0"/>
          </a:p>
          <a:p>
            <a:r>
              <a:rPr lang="en-US" sz="350" dirty="0"/>
              <a:t> </a:t>
            </a:r>
            <a:endParaRPr lang="en-GB" sz="350" dirty="0"/>
          </a:p>
          <a:p>
            <a:r>
              <a:rPr lang="en-GB" sz="350" dirty="0"/>
              <a:t>Webster University (2020), Islamic Holidays and Observances [Online] Available at: </a:t>
            </a:r>
            <a:r>
              <a:rPr lang="en-GB" sz="350" u="sng" dirty="0">
                <a:hlinkClick r:id="rId19"/>
              </a:rPr>
              <a:t>https://libguides.webster.edu/holidays/islam</a:t>
            </a:r>
            <a:r>
              <a:rPr lang="en-GB" sz="350" dirty="0"/>
              <a:t> [Accessed on 6/1/21]</a:t>
            </a:r>
          </a:p>
          <a:p>
            <a:r>
              <a:rPr lang="en-GB" sz="350" dirty="0"/>
              <a:t> </a:t>
            </a:r>
          </a:p>
          <a:p>
            <a:r>
              <a:rPr lang="en-GB" sz="350" dirty="0"/>
              <a:t>Wertheimer. L.K (2016), How to Teach About World Religions in Schools [Online] Available at: </a:t>
            </a:r>
            <a:r>
              <a:rPr lang="en-GB" sz="350" u="sng" dirty="0">
                <a:hlinkClick r:id="rId20"/>
              </a:rPr>
              <a:t>https://time.com/4515229/religion-teaching-public-schools/</a:t>
            </a:r>
            <a:r>
              <a:rPr lang="en-GB" sz="350" dirty="0"/>
              <a:t> [Accessed on 5/1/21]</a:t>
            </a:r>
          </a:p>
          <a:p>
            <a:r>
              <a:rPr lang="en-GB" sz="350" dirty="0"/>
              <a:t> </a:t>
            </a:r>
          </a:p>
          <a:p>
            <a:r>
              <a:rPr lang="en-GB" sz="350" b="1" dirty="0"/>
              <a:t>Xu. G, Chen. Y, Xu. L (2018), Religious Culture, Understanding Western Culture, Pages 199-226 [Online] Available at: </a:t>
            </a:r>
            <a:r>
              <a:rPr lang="en-GB" sz="350" b="1" u="sng" dirty="0">
                <a:hlinkClick r:id="rId21"/>
              </a:rPr>
              <a:t>https://link.springer.com/chapter/10.1007/978-981-10-8150-7_8</a:t>
            </a:r>
            <a:r>
              <a:rPr lang="en-GB" sz="350" b="1" dirty="0"/>
              <a:t> </a:t>
            </a:r>
          </a:p>
          <a:p>
            <a:r>
              <a:rPr lang="en-GB" sz="350" dirty="0"/>
              <a:t>[Accessed on 30/12/20]</a:t>
            </a:r>
          </a:p>
        </p:txBody>
      </p:sp>
      <p:pic>
        <p:nvPicPr>
          <p:cNvPr id="15" name="Picture 14" descr="A church with a steeple&#10;&#10;Description automatically generated with low confidence">
            <a:extLst>
              <a:ext uri="{FF2B5EF4-FFF2-40B4-BE49-F238E27FC236}">
                <a16:creationId xmlns:a16="http://schemas.microsoft.com/office/drawing/2014/main" id="{FB0C8EAC-3366-8D45-A96D-CB9D44A072FE}"/>
              </a:ext>
            </a:extLst>
          </p:cNvPr>
          <p:cNvPicPr>
            <a:picLocks noChangeAspect="1"/>
          </p:cNvPicPr>
          <p:nvPr/>
        </p:nvPicPr>
        <p:blipFill>
          <a:blip r:embed="rId22"/>
          <a:stretch>
            <a:fillRect/>
          </a:stretch>
        </p:blipFill>
        <p:spPr>
          <a:xfrm>
            <a:off x="3062416" y="992579"/>
            <a:ext cx="2446642" cy="1407247"/>
          </a:xfrm>
          <a:prstGeom prst="rect">
            <a:avLst/>
          </a:prstGeom>
        </p:spPr>
      </p:pic>
      <p:pic>
        <p:nvPicPr>
          <p:cNvPr id="19" name="Picture 18" descr="A group of people wearing white headscarves&#10;&#10;Description automatically generated with low confidence">
            <a:extLst>
              <a:ext uri="{FF2B5EF4-FFF2-40B4-BE49-F238E27FC236}">
                <a16:creationId xmlns:a16="http://schemas.microsoft.com/office/drawing/2014/main" id="{E6658A8A-6A75-684E-8DB6-AA7963255BED}"/>
              </a:ext>
            </a:extLst>
          </p:cNvPr>
          <p:cNvPicPr>
            <a:picLocks noChangeAspect="1"/>
          </p:cNvPicPr>
          <p:nvPr/>
        </p:nvPicPr>
        <p:blipFill rotWithShape="1">
          <a:blip r:embed="rId23"/>
          <a:srcRect t="4761"/>
          <a:stretch/>
        </p:blipFill>
        <p:spPr>
          <a:xfrm>
            <a:off x="5905327" y="5170388"/>
            <a:ext cx="2171056" cy="1637243"/>
          </a:xfrm>
          <a:prstGeom prst="rect">
            <a:avLst/>
          </a:prstGeom>
        </p:spPr>
      </p:pic>
      <p:pic>
        <p:nvPicPr>
          <p:cNvPr id="17" name="Picture 16" descr="A picture containing clipart&#10;&#10;Description automatically generated">
            <a:extLst>
              <a:ext uri="{FF2B5EF4-FFF2-40B4-BE49-F238E27FC236}">
                <a16:creationId xmlns:a16="http://schemas.microsoft.com/office/drawing/2014/main" id="{86ABE8F5-1209-CB42-AA8E-3CD99FBF8573}"/>
              </a:ext>
            </a:extLst>
          </p:cNvPr>
          <p:cNvPicPr>
            <a:picLocks noChangeAspect="1"/>
          </p:cNvPicPr>
          <p:nvPr/>
        </p:nvPicPr>
        <p:blipFill>
          <a:blip r:embed="rId24"/>
          <a:stretch>
            <a:fillRect/>
          </a:stretch>
        </p:blipFill>
        <p:spPr>
          <a:xfrm>
            <a:off x="6172391" y="3812054"/>
            <a:ext cx="1636928" cy="1277274"/>
          </a:xfrm>
          <a:prstGeom prst="rect">
            <a:avLst/>
          </a:prstGeom>
        </p:spPr>
      </p:pic>
      <p:pic>
        <p:nvPicPr>
          <p:cNvPr id="22" name="Picture 21" descr="A cross on a mountain&#10;&#10;Description automatically generated with medium confidence">
            <a:extLst>
              <a:ext uri="{FF2B5EF4-FFF2-40B4-BE49-F238E27FC236}">
                <a16:creationId xmlns:a16="http://schemas.microsoft.com/office/drawing/2014/main" id="{3809E8CB-C780-5148-BE6A-0F0DF3385E0D}"/>
              </a:ext>
            </a:extLst>
          </p:cNvPr>
          <p:cNvPicPr>
            <a:picLocks noChangeAspect="1"/>
          </p:cNvPicPr>
          <p:nvPr/>
        </p:nvPicPr>
        <p:blipFill>
          <a:blip r:embed="rId25"/>
          <a:stretch>
            <a:fillRect/>
          </a:stretch>
        </p:blipFill>
        <p:spPr>
          <a:xfrm>
            <a:off x="295020" y="2011796"/>
            <a:ext cx="2707283" cy="1417204"/>
          </a:xfrm>
          <a:prstGeom prst="rect">
            <a:avLst/>
          </a:prstGeom>
        </p:spPr>
      </p:pic>
      <p:pic>
        <p:nvPicPr>
          <p:cNvPr id="24" name="Picture 23" descr="Logo, company name&#10;&#10;Description automatically generated">
            <a:extLst>
              <a:ext uri="{FF2B5EF4-FFF2-40B4-BE49-F238E27FC236}">
                <a16:creationId xmlns:a16="http://schemas.microsoft.com/office/drawing/2014/main" id="{70089558-7E61-1342-99E8-C21CAC57F883}"/>
              </a:ext>
            </a:extLst>
          </p:cNvPr>
          <p:cNvPicPr>
            <a:picLocks noChangeAspect="1"/>
          </p:cNvPicPr>
          <p:nvPr/>
        </p:nvPicPr>
        <p:blipFill>
          <a:blip r:embed="rId26"/>
          <a:stretch>
            <a:fillRect/>
          </a:stretch>
        </p:blipFill>
        <p:spPr>
          <a:xfrm>
            <a:off x="573038" y="5502577"/>
            <a:ext cx="1933575" cy="1269714"/>
          </a:xfrm>
          <a:prstGeom prst="rect">
            <a:avLst/>
          </a:prstGeom>
        </p:spPr>
      </p:pic>
      <p:sp>
        <p:nvSpPr>
          <p:cNvPr id="2" name="TextBox 1">
            <a:extLst>
              <a:ext uri="{FF2B5EF4-FFF2-40B4-BE49-F238E27FC236}">
                <a16:creationId xmlns:a16="http://schemas.microsoft.com/office/drawing/2014/main" id="{B4D2695F-3326-7B48-BB59-752B2FDE63DB}"/>
              </a:ext>
            </a:extLst>
          </p:cNvPr>
          <p:cNvSpPr txBox="1"/>
          <p:nvPr/>
        </p:nvSpPr>
        <p:spPr>
          <a:xfrm>
            <a:off x="9597342" y="-55449"/>
            <a:ext cx="1380506" cy="261610"/>
          </a:xfrm>
          <a:prstGeom prst="rect">
            <a:avLst/>
          </a:prstGeom>
          <a:solidFill>
            <a:schemeClr val="bg1"/>
          </a:solidFill>
          <a:ln>
            <a:solidFill>
              <a:schemeClr val="tx1"/>
            </a:solidFill>
          </a:ln>
        </p:spPr>
        <p:txBody>
          <a:bodyPr wrap="none" rtlCol="0">
            <a:spAutoFit/>
          </a:bodyPr>
          <a:lstStyle/>
          <a:p>
            <a:r>
              <a:rPr lang="en-US" sz="1100" dirty="0"/>
              <a:t>Imogen Fish- 190833</a:t>
            </a:r>
          </a:p>
        </p:txBody>
      </p:sp>
    </p:spTree>
    <p:extLst>
      <p:ext uri="{BB962C8B-B14F-4D97-AF65-F5344CB8AC3E}">
        <p14:creationId xmlns:p14="http://schemas.microsoft.com/office/powerpoint/2010/main" val="286455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77645-6B9A-F54E-B110-24B2CA2E7B15}"/>
              </a:ext>
            </a:extLst>
          </p:cNvPr>
          <p:cNvSpPr>
            <a:spLocks noGrp="1"/>
          </p:cNvSpPr>
          <p:nvPr>
            <p:ph type="title"/>
          </p:nvPr>
        </p:nvSpPr>
        <p:spPr>
          <a:xfrm>
            <a:off x="495300" y="3017837"/>
            <a:ext cx="10515600" cy="1325563"/>
          </a:xfrm>
        </p:spPr>
        <p:txBody>
          <a:bodyPr>
            <a:noAutofit/>
          </a:bodyPr>
          <a:lstStyle/>
          <a:p>
            <a:r>
              <a:rPr lang="en-GB" sz="900" dirty="0"/>
              <a:t> </a:t>
            </a:r>
            <a:br>
              <a:rPr lang="en-GB" sz="900" dirty="0"/>
            </a:br>
            <a:r>
              <a:rPr lang="en-GB" sz="900" dirty="0" err="1"/>
              <a:t>Ambalu</a:t>
            </a:r>
            <a:r>
              <a:rPr lang="en-GB" sz="900" dirty="0"/>
              <a:t>. S, Coogan. M.D, Feinstein. E.L, Freedman. P (Rabbi), Philip. N, Stobart. A, Thompson. M, </a:t>
            </a:r>
            <a:r>
              <a:rPr lang="en-GB" sz="900" dirty="0" err="1"/>
              <a:t>Tieszen</a:t>
            </a:r>
            <a:r>
              <a:rPr lang="en-GB" sz="900" dirty="0"/>
              <a:t>. C.L, Weeks. M (2015), The Religions Book, Big Ideas Simply Expanded, Pages 1-5 [E-Book] </a:t>
            </a:r>
            <a:br>
              <a:rPr lang="en-GB" sz="900" dirty="0"/>
            </a:br>
            <a:r>
              <a:rPr lang="en-GB" sz="900" u="sng" dirty="0">
                <a:hlinkClick r:id="rId2"/>
              </a:rPr>
              <a:t>https://www.google.co.uk/books/edition/The_Religions_Book/gZ6_BwAAQBAJ?hl=en&amp;gbpv=1&amp;dq=religions&amp;printsec=frontcover</a:t>
            </a:r>
            <a:br>
              <a:rPr lang="en-GB" sz="900" dirty="0"/>
            </a:br>
            <a:r>
              <a:rPr lang="en-GB" sz="900" dirty="0"/>
              <a:t> </a:t>
            </a:r>
            <a:br>
              <a:rPr lang="en-GB" sz="900" dirty="0"/>
            </a:br>
            <a:r>
              <a:rPr lang="en-GB" sz="900" dirty="0"/>
              <a:t>Barrier. R (2019), What It Means to “Take Up Your Cross” (and How to Do it) [Online image] Available at: </a:t>
            </a:r>
            <a:r>
              <a:rPr lang="en-GB" sz="900" u="sng" dirty="0">
                <a:hlinkClick r:id="rId3"/>
              </a:rPr>
              <a:t>https://www.crosswalk.com/church/pastors-or-leadership/ask-roger/how-do-i-take-up-my-cross.html</a:t>
            </a:r>
            <a:r>
              <a:rPr lang="en-GB" sz="900" dirty="0"/>
              <a:t> [Accessed on 8/1/21]</a:t>
            </a:r>
            <a:br>
              <a:rPr lang="en-GB" sz="900" dirty="0"/>
            </a:br>
            <a:r>
              <a:rPr lang="en-GB" sz="900" dirty="0"/>
              <a:t> </a:t>
            </a:r>
            <a:br>
              <a:rPr lang="en-GB" sz="900" dirty="0"/>
            </a:br>
            <a:r>
              <a:rPr lang="en-GB" sz="900" dirty="0"/>
              <a:t>Barrow. M (2014), Christian Festivals [Online] Available at: </a:t>
            </a:r>
            <a:r>
              <a:rPr lang="en-GB" sz="900" u="sng" dirty="0">
                <a:hlinkClick r:id="rId4"/>
              </a:rPr>
              <a:t>http://projectbritain.com/festivals.html</a:t>
            </a:r>
            <a:r>
              <a:rPr lang="en-GB" sz="900" dirty="0"/>
              <a:t> [Accessed on 3/1/21] </a:t>
            </a:r>
            <a:br>
              <a:rPr lang="en-GB" sz="900" dirty="0"/>
            </a:br>
            <a:r>
              <a:rPr lang="en-GB" sz="900" dirty="0"/>
              <a:t> </a:t>
            </a:r>
            <a:br>
              <a:rPr lang="en-GB" sz="900" dirty="0"/>
            </a:br>
            <a:r>
              <a:rPr lang="en-GB" sz="900" dirty="0"/>
              <a:t>BBC (2019), Churches no longer have to hold Sunday Services , Getty Image [Online image] Available at: </a:t>
            </a:r>
            <a:r>
              <a:rPr lang="en-GB" sz="900" u="sng" dirty="0">
                <a:hlinkClick r:id="rId5"/>
              </a:rPr>
              <a:t>https://www.bbc.co.uk/news/uk-47326993</a:t>
            </a:r>
            <a:r>
              <a:rPr lang="en-GB" sz="900" dirty="0"/>
              <a:t> [Accessed on 8/1/21]</a:t>
            </a:r>
            <a:br>
              <a:rPr lang="en-GB" sz="900" dirty="0"/>
            </a:br>
            <a:r>
              <a:rPr lang="en-GB" sz="900" dirty="0"/>
              <a:t> </a:t>
            </a:r>
            <a:br>
              <a:rPr lang="en-GB" sz="900" dirty="0"/>
            </a:br>
            <a:r>
              <a:rPr lang="en-GB" sz="900" dirty="0"/>
              <a:t>BBC (2021), Key Beliefs in Christianity, Heaven and Hell [Online] Available at: </a:t>
            </a:r>
            <a:br>
              <a:rPr lang="en-GB" sz="900" dirty="0"/>
            </a:br>
            <a:r>
              <a:rPr lang="en-GB" sz="900" u="sng" dirty="0">
                <a:hlinkClick r:id="rId6"/>
              </a:rPr>
              <a:t>https://www.bbc.co.uk/bitesize/guides/zdhmtv4/revision/9</a:t>
            </a:r>
            <a:r>
              <a:rPr lang="en-GB" sz="900" dirty="0"/>
              <a:t> </a:t>
            </a:r>
            <a:br>
              <a:rPr lang="en-GB" sz="900" dirty="0"/>
            </a:br>
            <a:r>
              <a:rPr lang="en-GB" sz="900" dirty="0"/>
              <a:t>[Accessed on 4/1/21]</a:t>
            </a:r>
            <a:br>
              <a:rPr lang="en-GB" sz="900" dirty="0"/>
            </a:br>
            <a:r>
              <a:rPr lang="en-GB" sz="900" dirty="0"/>
              <a:t> </a:t>
            </a:r>
            <a:br>
              <a:rPr lang="en-GB" sz="900" dirty="0"/>
            </a:br>
            <a:r>
              <a:rPr lang="en-GB" sz="900" dirty="0"/>
              <a:t>BBC (2011), Religion- Christianity, Introduction of the Trinity [Online] Available </a:t>
            </a:r>
            <a:r>
              <a:rPr lang="en-GB" sz="900" dirty="0" err="1"/>
              <a:t>at:</a:t>
            </a:r>
            <a:r>
              <a:rPr lang="en-GB" sz="900" u="sng" dirty="0" err="1">
                <a:hlinkClick r:id="rId7"/>
              </a:rPr>
              <a:t>https</a:t>
            </a:r>
            <a:r>
              <a:rPr lang="en-GB" sz="900" u="sng" dirty="0">
                <a:hlinkClick r:id="rId7"/>
              </a:rPr>
              <a:t>://www.bbc.co.uk/religion/religions/christianity/beliefs/trinity_1.shtml</a:t>
            </a:r>
            <a:r>
              <a:rPr lang="en-GB" sz="900" dirty="0"/>
              <a:t>[Accessed on 1/1/21]</a:t>
            </a:r>
            <a:br>
              <a:rPr lang="en-GB" sz="900" dirty="0"/>
            </a:br>
            <a:r>
              <a:rPr lang="en-GB" sz="900" dirty="0"/>
              <a:t> </a:t>
            </a:r>
            <a:br>
              <a:rPr lang="en-GB" sz="900" dirty="0"/>
            </a:br>
            <a:r>
              <a:rPr lang="en-GB" sz="900" dirty="0"/>
              <a:t>Collins Bible, The Names of The Old and New Testament Books, Pages 4-5 [Book]</a:t>
            </a:r>
            <a:br>
              <a:rPr lang="en-GB" sz="900" dirty="0"/>
            </a:br>
            <a:r>
              <a:rPr lang="en-GB" sz="900" dirty="0"/>
              <a:t> </a:t>
            </a:r>
            <a:br>
              <a:rPr lang="en-GB" sz="900" dirty="0"/>
            </a:br>
            <a:r>
              <a:rPr lang="en-GB" sz="900" dirty="0" err="1"/>
              <a:t>Drane</a:t>
            </a:r>
            <a:r>
              <a:rPr lang="en-GB" sz="900" dirty="0"/>
              <a:t>. J (2011), The Bible, The Old Testament and The New Testament, BBC</a:t>
            </a:r>
            <a:br>
              <a:rPr lang="en-GB" sz="900" dirty="0"/>
            </a:br>
            <a:r>
              <a:rPr lang="en-GB" sz="900" dirty="0"/>
              <a:t>[Online] Available at: </a:t>
            </a:r>
            <a:r>
              <a:rPr lang="en-GB" sz="900" u="sng" dirty="0">
                <a:hlinkClick r:id="rId8"/>
              </a:rPr>
              <a:t>https://www.bbc.co.uk/religion/religions/christianity/texts/bible.shtml</a:t>
            </a:r>
            <a:r>
              <a:rPr lang="en-GB" sz="900" dirty="0"/>
              <a:t> [Accessed on 10/1/21]</a:t>
            </a:r>
            <a:br>
              <a:rPr lang="en-GB" sz="900" dirty="0"/>
            </a:br>
            <a:r>
              <a:rPr lang="en-GB" sz="900" dirty="0"/>
              <a:t> </a:t>
            </a:r>
            <a:br>
              <a:rPr lang="en-GB" sz="900" dirty="0"/>
            </a:br>
            <a:r>
              <a:rPr lang="en-GB" sz="900" dirty="0" err="1"/>
              <a:t>Encyclopedia</a:t>
            </a:r>
            <a:r>
              <a:rPr lang="en-GB" sz="900" dirty="0"/>
              <a:t> Britannica (2020), Adam and Eve [Online] Available at:</a:t>
            </a:r>
            <a:br>
              <a:rPr lang="en-GB" sz="900" dirty="0"/>
            </a:br>
            <a:r>
              <a:rPr lang="en-GB" sz="900" u="sng" dirty="0">
                <a:hlinkClick r:id="rId9"/>
              </a:rPr>
              <a:t>https://www.britannica.com/biography/Adam-and-Eve-biblical-literary-figures</a:t>
            </a:r>
            <a:r>
              <a:rPr lang="en-GB" sz="900" dirty="0"/>
              <a:t> [Accessed on 10/1/21]</a:t>
            </a:r>
            <a:br>
              <a:rPr lang="en-GB" sz="900" dirty="0"/>
            </a:br>
            <a:r>
              <a:rPr lang="en-GB" sz="900" dirty="0"/>
              <a:t> </a:t>
            </a:r>
            <a:br>
              <a:rPr lang="en-GB" sz="900" dirty="0"/>
            </a:br>
            <a:r>
              <a:rPr lang="en-GB" sz="900" dirty="0" err="1"/>
              <a:t>History.com</a:t>
            </a:r>
            <a:r>
              <a:rPr lang="en-GB" sz="900" dirty="0"/>
              <a:t> Editors (2017, updated in 2019), Christianity </a:t>
            </a:r>
            <a:br>
              <a:rPr lang="en-GB" sz="900" dirty="0"/>
            </a:br>
            <a:r>
              <a:rPr lang="en-GB" sz="900" u="sng" dirty="0">
                <a:hlinkClick r:id="rId10"/>
              </a:rPr>
              <a:t>https://www.history.com/topics/religion/history-of-christianity</a:t>
            </a:r>
            <a:br>
              <a:rPr lang="en-GB" sz="900" dirty="0"/>
            </a:br>
            <a:r>
              <a:rPr lang="en-GB" sz="900" dirty="0"/>
              <a:t> </a:t>
            </a:r>
            <a:br>
              <a:rPr lang="en-GB" sz="900" dirty="0"/>
            </a:br>
            <a:r>
              <a:rPr lang="en-GB" sz="900" dirty="0" err="1"/>
              <a:t>Islamreigns</a:t>
            </a:r>
            <a:r>
              <a:rPr lang="en-GB" sz="900" dirty="0"/>
              <a:t> (2016), The Star and Crescent Symbol Has Nothing To Do with Islam [Online image] Available at: </a:t>
            </a:r>
            <a:r>
              <a:rPr lang="en-GB" sz="900" u="sng" dirty="0">
                <a:hlinkClick r:id="rId11"/>
              </a:rPr>
              <a:t>https://islamreigns.wordpress.com/2016/03/30/the-star-and-crescent-symbol-has-nothing-to-do-with-islam/</a:t>
            </a:r>
            <a:r>
              <a:rPr lang="en-GB" sz="900" u="sng" dirty="0"/>
              <a:t>  </a:t>
            </a:r>
            <a:r>
              <a:rPr lang="en-GB" sz="900" dirty="0"/>
              <a:t>[Accessed on 8/1/21] </a:t>
            </a:r>
            <a:br>
              <a:rPr lang="en-GB" sz="900" dirty="0"/>
            </a:br>
            <a:r>
              <a:rPr lang="en-GB" sz="900" dirty="0"/>
              <a:t> </a:t>
            </a:r>
            <a:br>
              <a:rPr lang="en-GB" sz="900" dirty="0"/>
            </a:br>
            <a:r>
              <a:rPr lang="en-GB" sz="900" dirty="0"/>
              <a:t>Juan. S (2006), What are the most widely practiced religions of the world? [Online] Available at: </a:t>
            </a:r>
            <a:r>
              <a:rPr lang="en-GB" sz="900" u="sng" dirty="0">
                <a:hlinkClick r:id="rId12"/>
              </a:rPr>
              <a:t>https://www.theregister.com/2006/10/06/the_odd_body_religion/</a:t>
            </a:r>
            <a:r>
              <a:rPr lang="en-GB" sz="900" dirty="0"/>
              <a:t> [Accessed on 1/1/21]</a:t>
            </a:r>
            <a:br>
              <a:rPr lang="en-GB" sz="900" dirty="0"/>
            </a:br>
            <a:r>
              <a:rPr lang="en-GB" sz="900" dirty="0"/>
              <a:t> </a:t>
            </a:r>
            <a:br>
              <a:rPr lang="en-GB" sz="900" dirty="0"/>
            </a:br>
            <a:r>
              <a:rPr lang="en-GB" sz="900" dirty="0"/>
              <a:t>Lauterbach. T (2014), Bible’s Purpose Holds Dual Meaning [Online] Available at: </a:t>
            </a:r>
            <a:r>
              <a:rPr lang="en-GB" sz="900" u="sng" dirty="0">
                <a:hlinkClick r:id="rId13"/>
              </a:rPr>
              <a:t>https://eu.thespectrum.com/story/life/features/mesquite/2014/05/22/bibles-purpose-holds-dual-meaning/9467531/</a:t>
            </a:r>
            <a:r>
              <a:rPr lang="en-GB" sz="900" u="sng" dirty="0"/>
              <a:t>   </a:t>
            </a:r>
            <a:r>
              <a:rPr lang="en-GB" sz="900" dirty="0"/>
              <a:t>[Accessed on 1/1/21]</a:t>
            </a:r>
            <a:br>
              <a:rPr lang="en-GB" sz="900" dirty="0"/>
            </a:br>
            <a:r>
              <a:rPr lang="en-GB" sz="900" dirty="0"/>
              <a:t> </a:t>
            </a:r>
            <a:br>
              <a:rPr lang="en-GB" sz="900" dirty="0"/>
            </a:br>
            <a:r>
              <a:rPr lang="en-GB" sz="900" dirty="0" err="1"/>
              <a:t>Lumma</a:t>
            </a:r>
            <a:r>
              <a:rPr lang="en-GB" sz="900" dirty="0"/>
              <a:t>. L (2014), From Left to Right or from Right to Left? The Sign of the Cross [Online] Available at: </a:t>
            </a:r>
            <a:r>
              <a:rPr lang="en-GB" sz="900" u="sng" dirty="0">
                <a:hlinkClick r:id="rId14"/>
              </a:rPr>
              <a:t>https://www.praytellblog.com/index.php/2017/09/13/from-left-to-right-or-from-right-to-left-the-sign-of-the-cross/</a:t>
            </a:r>
            <a:r>
              <a:rPr lang="en-GB" sz="900" dirty="0"/>
              <a:t> [Accessed on 4/1/21]</a:t>
            </a:r>
            <a:br>
              <a:rPr lang="en-GB" sz="900" dirty="0"/>
            </a:br>
            <a:r>
              <a:rPr lang="en-GB" sz="900" dirty="0"/>
              <a:t> </a:t>
            </a:r>
            <a:br>
              <a:rPr lang="en-GB" sz="900" dirty="0"/>
            </a:br>
            <a:r>
              <a:rPr lang="en-GB" sz="900" dirty="0"/>
              <a:t>Stacey. A (2013), Dress Code of Muslim Women [Online image] Available at:</a:t>
            </a:r>
            <a:br>
              <a:rPr lang="en-GB" sz="900" dirty="0"/>
            </a:br>
            <a:r>
              <a:rPr lang="en-GB" sz="900" u="sng" dirty="0">
                <a:hlinkClick r:id="rId15"/>
              </a:rPr>
              <a:t>http://islam.ru/en/content/story/dress-code-muslim-women</a:t>
            </a:r>
            <a:r>
              <a:rPr lang="en-GB" sz="900" dirty="0"/>
              <a:t> [Accessed on 8/1/21]</a:t>
            </a:r>
            <a:br>
              <a:rPr lang="en-GB" sz="900" dirty="0"/>
            </a:br>
            <a:r>
              <a:rPr lang="en-GB" sz="900" dirty="0"/>
              <a:t> </a:t>
            </a:r>
            <a:br>
              <a:rPr lang="en-GB" sz="900" dirty="0"/>
            </a:br>
            <a:r>
              <a:rPr lang="en-GB" sz="900" dirty="0" err="1"/>
              <a:t>Susheela</a:t>
            </a:r>
            <a:r>
              <a:rPr lang="en-GB" sz="900" dirty="0"/>
              <a:t> (2020), Ramadan in a Time of Pandemic: How 7 Countries are Celebrating Ramadan Differently This Year [Online] Available at: </a:t>
            </a:r>
            <a:r>
              <a:rPr lang="en-GB" sz="900" u="sng" dirty="0">
                <a:hlinkClick r:id="rId16"/>
              </a:rPr>
              <a:t>https://blog.wego.com/how-countries-are-celebrating-ramadan-in-2020/</a:t>
            </a:r>
            <a:r>
              <a:rPr lang="en-GB" sz="900" dirty="0"/>
              <a:t> [Accessed on 6/1/21]</a:t>
            </a:r>
            <a:br>
              <a:rPr lang="en-GB" sz="900" dirty="0"/>
            </a:br>
            <a:r>
              <a:rPr lang="en-GB" sz="900" dirty="0"/>
              <a:t> </a:t>
            </a:r>
            <a:br>
              <a:rPr lang="en-GB" sz="900" dirty="0"/>
            </a:br>
            <a:r>
              <a:rPr lang="en-GB" sz="900" dirty="0"/>
              <a:t>Swift. D (2017), More Canadians view different religions positively [Online image] Available at: </a:t>
            </a:r>
            <a:r>
              <a:rPr lang="en-US" sz="900" u="sng" dirty="0">
                <a:hlinkClick r:id="rId17"/>
              </a:rPr>
              <a:t>https://www.anglicanjournal.com/more-canadians-view-different-religions-positively/</a:t>
            </a:r>
            <a:r>
              <a:rPr lang="en-US" sz="900" dirty="0"/>
              <a:t> [Accessed on 8/1/21]</a:t>
            </a:r>
            <a:br>
              <a:rPr lang="en-GB" sz="900" dirty="0"/>
            </a:br>
            <a:r>
              <a:rPr lang="en-US" sz="900" dirty="0"/>
              <a:t> </a:t>
            </a:r>
            <a:br>
              <a:rPr lang="en-GB" sz="900" dirty="0"/>
            </a:br>
            <a:r>
              <a:rPr lang="en-GB" sz="900" dirty="0"/>
              <a:t>Webster University (2020), Islamic Holidays and Observances [Online] Available at: </a:t>
            </a:r>
            <a:r>
              <a:rPr lang="en-GB" sz="900" u="sng" dirty="0">
                <a:hlinkClick r:id="rId18"/>
              </a:rPr>
              <a:t>https://libguides.webster.edu/holidays/islam</a:t>
            </a:r>
            <a:r>
              <a:rPr lang="en-GB" sz="900" dirty="0"/>
              <a:t> [Accessed on 6/1/21]</a:t>
            </a:r>
            <a:br>
              <a:rPr lang="en-GB" sz="900" dirty="0"/>
            </a:br>
            <a:r>
              <a:rPr lang="en-GB" sz="900" dirty="0"/>
              <a:t> </a:t>
            </a:r>
            <a:br>
              <a:rPr lang="en-GB" sz="900" dirty="0"/>
            </a:br>
            <a:r>
              <a:rPr lang="en-GB" sz="900" dirty="0"/>
              <a:t>Wertheimer. L.K (2016), How to Teach About World Religions in Schools [Online] Available at: </a:t>
            </a:r>
            <a:r>
              <a:rPr lang="en-GB" sz="900" u="sng" dirty="0">
                <a:hlinkClick r:id="rId19"/>
              </a:rPr>
              <a:t>https://time.com/4515229/religion-teaching-public-schools/</a:t>
            </a:r>
            <a:r>
              <a:rPr lang="en-GB" sz="900" dirty="0"/>
              <a:t> [Accessed on 5/1/21]</a:t>
            </a:r>
            <a:br>
              <a:rPr lang="en-GB" sz="900" dirty="0"/>
            </a:br>
            <a:r>
              <a:rPr lang="en-GB" sz="900" dirty="0"/>
              <a:t> </a:t>
            </a:r>
            <a:br>
              <a:rPr lang="en-GB" sz="900" dirty="0"/>
            </a:br>
            <a:r>
              <a:rPr lang="en-GB" sz="900" dirty="0"/>
              <a:t>Xu. G, Chen. Y, Xu. L (2018), Religious Culture, Understanding Western Culture, Pages 199-226 [Online] Available at: </a:t>
            </a:r>
            <a:r>
              <a:rPr lang="en-GB" sz="900" u="sng" dirty="0">
                <a:hlinkClick r:id="rId20"/>
              </a:rPr>
              <a:t>https://link.springer.com/chapter/10.1007/978-981-10-8150-7_8</a:t>
            </a:r>
            <a:r>
              <a:rPr lang="en-GB" sz="900" dirty="0"/>
              <a:t> </a:t>
            </a:r>
            <a:br>
              <a:rPr lang="en-GB" sz="900" dirty="0"/>
            </a:br>
            <a:r>
              <a:rPr lang="en-GB" sz="900" dirty="0"/>
              <a:t>[Accessed on 30/12/20]</a:t>
            </a:r>
            <a:br>
              <a:rPr lang="en-GB" sz="900" dirty="0"/>
            </a:br>
            <a:endParaRPr lang="en-US" sz="900" dirty="0"/>
          </a:p>
        </p:txBody>
      </p:sp>
      <p:sp>
        <p:nvSpPr>
          <p:cNvPr id="4" name="TextBox 3">
            <a:extLst>
              <a:ext uri="{FF2B5EF4-FFF2-40B4-BE49-F238E27FC236}">
                <a16:creationId xmlns:a16="http://schemas.microsoft.com/office/drawing/2014/main" id="{6C642480-2189-8B43-AA8F-99F9029BFB24}"/>
              </a:ext>
            </a:extLst>
          </p:cNvPr>
          <p:cNvSpPr txBox="1"/>
          <p:nvPr/>
        </p:nvSpPr>
        <p:spPr>
          <a:xfrm>
            <a:off x="495300" y="152400"/>
            <a:ext cx="2166747" cy="369332"/>
          </a:xfrm>
          <a:prstGeom prst="rect">
            <a:avLst/>
          </a:prstGeom>
          <a:noFill/>
        </p:spPr>
        <p:txBody>
          <a:bodyPr wrap="none" rtlCol="0">
            <a:spAutoFit/>
          </a:bodyPr>
          <a:lstStyle/>
          <a:p>
            <a:r>
              <a:rPr lang="en-US" b="1" u="sng" dirty="0"/>
              <a:t>Enlarged References </a:t>
            </a:r>
          </a:p>
        </p:txBody>
      </p:sp>
    </p:spTree>
    <p:extLst>
      <p:ext uri="{BB962C8B-B14F-4D97-AF65-F5344CB8AC3E}">
        <p14:creationId xmlns:p14="http://schemas.microsoft.com/office/powerpoint/2010/main" val="4145264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443</TotalTime>
  <Words>2201</Words>
  <Application>Microsoft Macintosh PowerPoint</Application>
  <PresentationFormat>Widescreen</PresentationFormat>
  <Paragraphs>81</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  Ambalu. S, Coogan. M.D, Feinstein. E.L, Freedman. P (Rabbi), Philip. N, Stobart. A, Thompson. M, Tieszen. C.L, Weeks. M (2015), The Religions Book, Big Ideas Simply Expanded, Pages 1-5 [E-Book]  https://www.google.co.uk/books/edition/The_Religions_Book/gZ6_BwAAQBAJ?hl=en&amp;gbpv=1&amp;dq=religions&amp;printsec=frontcover   Barrier. R (2019), What It Means to “Take Up Your Cross” (and How to Do it) [Online image] Available at: https://www.crosswalk.com/church/pastors-or-leadership/ask-roger/how-do-i-take-up-my-cross.html [Accessed on 8/1/21]   Barrow. M (2014), Christian Festivals [Online] Available at: http://projectbritain.com/festivals.html [Accessed on 3/1/21]    BBC (2019), Churches no longer have to hold Sunday Services , Getty Image [Online image] Available at: https://www.bbc.co.uk/news/uk-47326993 [Accessed on 8/1/21]   BBC (2021), Key Beliefs in Christianity, Heaven and Hell [Online] Available at:  https://www.bbc.co.uk/bitesize/guides/zdhmtv4/revision/9  [Accessed on 4/1/21]   BBC (2011), Religion- Christianity, Introduction of the Trinity [Online] Available at:https://www.bbc.co.uk/religion/religions/christianity/beliefs/trinity_1.shtml[Accessed on 1/1/21]   Collins Bible, The Names of The Old and New Testament Books, Pages 4-5 [Book]   Drane. J (2011), The Bible, The Old Testament and The New Testament, BBC [Online] Available at: https://www.bbc.co.uk/religion/religions/christianity/texts/bible.shtml [Accessed on 10/1/21]   Encyclopedia Britannica (2020), Adam and Eve [Online] Available at: https://www.britannica.com/biography/Adam-and-Eve-biblical-literary-figures [Accessed on 10/1/21]   History.com Editors (2017, updated in 2019), Christianity  https://www.history.com/topics/religion/history-of-christianity   Islamreigns (2016), The Star and Crescent Symbol Has Nothing To Do with Islam [Online image] Available at: https://islamreigns.wordpress.com/2016/03/30/the-star-and-crescent-symbol-has-nothing-to-do-with-islam/  [Accessed on 8/1/21]    Juan. S (2006), What are the most widely practiced religions of the world? [Online] Available at: https://www.theregister.com/2006/10/06/the_odd_body_religion/ [Accessed on 1/1/21]   Lauterbach. T (2014), Bible’s Purpose Holds Dual Meaning [Online] Available at: https://eu.thespectrum.com/story/life/features/mesquite/2014/05/22/bibles-purpose-holds-dual-meaning/9467531/   [Accessed on 1/1/21]   Lumma. L (2014), From Left to Right or from Right to Left? The Sign of the Cross [Online] Available at: https://www.praytellblog.com/index.php/2017/09/13/from-left-to-right-or-from-right-to-left-the-sign-of-the-cross/ [Accessed on 4/1/21]   Stacey. A (2013), Dress Code of Muslim Women [Online image] Available at: http://islam.ru/en/content/story/dress-code-muslim-women [Accessed on 8/1/21]   Susheela (2020), Ramadan in a Time of Pandemic: How 7 Countries are Celebrating Ramadan Differently This Year [Online] Available at: https://blog.wego.com/how-countries-are-celebrating-ramadan-in-2020/ [Accessed on 6/1/21]   Swift. D (2017), More Canadians view different religions positively [Online image] Available at: https://www.anglicanjournal.com/more-canadians-view-different-religions-positively/ [Accessed on 8/1/21]   Webster University (2020), Islamic Holidays and Observances [Online] Available at: https://libguides.webster.edu/holidays/islam [Accessed on 6/1/21]   Wertheimer. L.K (2016), How to Teach About World Religions in Schools [Online] Available at: https://time.com/4515229/religion-teaching-public-schools/ [Accessed on 5/1/21]   Xu. G, Chen. Y, Xu. L (2018), Religious Culture, Understanding Western Culture, Pages 199-226 [Online] Available at: https://link.springer.com/chapter/10.1007/978-981-10-8150-7_8  [Accessed on 30/12/20]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Imogen Fish (1900833)</dc:creator>
  <cp:lastModifiedBy>Imogen Fish (1900833)</cp:lastModifiedBy>
  <cp:revision>16</cp:revision>
  <dcterms:created xsi:type="dcterms:W3CDTF">2021-01-07T20:51:15Z</dcterms:created>
  <dcterms:modified xsi:type="dcterms:W3CDTF">2021-01-10T19:26:54Z</dcterms:modified>
</cp:coreProperties>
</file>