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7" r:id="rId2"/>
    <p:sldId id="295" r:id="rId3"/>
    <p:sldId id="277" r:id="rId4"/>
    <p:sldId id="286" r:id="rId5"/>
    <p:sldId id="294" r:id="rId6"/>
    <p:sldId id="278" r:id="rId7"/>
    <p:sldId id="279" r:id="rId8"/>
    <p:sldId id="280" r:id="rId9"/>
    <p:sldId id="281" r:id="rId10"/>
    <p:sldId id="282" r:id="rId11"/>
    <p:sldId id="283" r:id="rId12"/>
    <p:sldId id="275" r:id="rId13"/>
    <p:sldId id="273" r:id="rId14"/>
    <p:sldId id="274" r:id="rId15"/>
    <p:sldId id="284" r:id="rId16"/>
    <p:sldId id="285" r:id="rId17"/>
    <p:sldId id="29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C864F6-F7A6-4760-98DA-D6BF3E2A10A2}" v="7" dt="2023-02-28T10:42:59.6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112" d="100"/>
          <a:sy n="112" d="100"/>
        </p:scale>
        <p:origin x="89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" userId="0c974ed1-fc60-4471-bc87-793b58cadcc1" providerId="ADAL" clId="{D4C864F6-F7A6-4760-98DA-D6BF3E2A10A2}"/>
    <pc:docChg chg="custSel addSld modSld">
      <pc:chgData name="Mike" userId="0c974ed1-fc60-4471-bc87-793b58cadcc1" providerId="ADAL" clId="{D4C864F6-F7A6-4760-98DA-D6BF3E2A10A2}" dt="2023-02-28T10:44:38.107" v="135" actId="1076"/>
      <pc:docMkLst>
        <pc:docMk/>
      </pc:docMkLst>
      <pc:sldChg chg="addSp modSp mod">
        <pc:chgData name="Mike" userId="0c974ed1-fc60-4471-bc87-793b58cadcc1" providerId="ADAL" clId="{D4C864F6-F7A6-4760-98DA-D6BF3E2A10A2}" dt="2023-02-28T10:44:38.107" v="135" actId="1076"/>
        <pc:sldMkLst>
          <pc:docMk/>
          <pc:sldMk cId="3499320304" sldId="278"/>
        </pc:sldMkLst>
        <pc:spChg chg="add mod">
          <ac:chgData name="Mike" userId="0c974ed1-fc60-4471-bc87-793b58cadcc1" providerId="ADAL" clId="{D4C864F6-F7A6-4760-98DA-D6BF3E2A10A2}" dt="2023-02-28T10:44:38.107" v="135" actId="1076"/>
          <ac:spMkLst>
            <pc:docMk/>
            <pc:sldMk cId="3499320304" sldId="278"/>
            <ac:spMk id="2" creationId="{8FF1FDAE-A035-5AA6-B0EE-082B022E8C81}"/>
          </ac:spMkLst>
        </pc:spChg>
        <pc:spChg chg="mod">
          <ac:chgData name="Mike" userId="0c974ed1-fc60-4471-bc87-793b58cadcc1" providerId="ADAL" clId="{D4C864F6-F7A6-4760-98DA-D6BF3E2A10A2}" dt="2023-02-28T10:44:15.654" v="133" actId="1076"/>
          <ac:spMkLst>
            <pc:docMk/>
            <pc:sldMk cId="3499320304" sldId="278"/>
            <ac:spMk id="11" creationId="{00000000-0000-0000-0000-000000000000}"/>
          </ac:spMkLst>
        </pc:spChg>
        <pc:spChg chg="mod">
          <ac:chgData name="Mike" userId="0c974ed1-fc60-4471-bc87-793b58cadcc1" providerId="ADAL" clId="{D4C864F6-F7A6-4760-98DA-D6BF3E2A10A2}" dt="2023-02-28T10:44:20.749" v="134" actId="1076"/>
          <ac:spMkLst>
            <pc:docMk/>
            <pc:sldMk cId="3499320304" sldId="278"/>
            <ac:spMk id="23" creationId="{00000000-0000-0000-0000-000000000000}"/>
          </ac:spMkLst>
        </pc:spChg>
      </pc:sldChg>
      <pc:sldChg chg="addSp modSp mod">
        <pc:chgData name="Mike" userId="0c974ed1-fc60-4471-bc87-793b58cadcc1" providerId="ADAL" clId="{D4C864F6-F7A6-4760-98DA-D6BF3E2A10A2}" dt="2023-02-28T10:38:21.785" v="38" actId="122"/>
        <pc:sldMkLst>
          <pc:docMk/>
          <pc:sldMk cId="453100724" sldId="287"/>
        </pc:sldMkLst>
        <pc:spChg chg="add mod">
          <ac:chgData name="Mike" userId="0c974ed1-fc60-4471-bc87-793b58cadcc1" providerId="ADAL" clId="{D4C864F6-F7A6-4760-98DA-D6BF3E2A10A2}" dt="2023-02-28T10:38:21.785" v="38" actId="122"/>
          <ac:spMkLst>
            <pc:docMk/>
            <pc:sldMk cId="453100724" sldId="287"/>
            <ac:spMk id="3" creationId="{F5DE6346-EF94-E1EB-A23B-CE6E0C37D791}"/>
          </ac:spMkLst>
        </pc:spChg>
        <pc:picChg chg="mod">
          <ac:chgData name="Mike" userId="0c974ed1-fc60-4471-bc87-793b58cadcc1" providerId="ADAL" clId="{D4C864F6-F7A6-4760-98DA-D6BF3E2A10A2}" dt="2023-02-28T10:37:47.365" v="10" actId="1076"/>
          <ac:picMkLst>
            <pc:docMk/>
            <pc:sldMk cId="453100724" sldId="287"/>
            <ac:picMk id="5" creationId="{00000000-0000-0000-0000-000000000000}"/>
          </ac:picMkLst>
        </pc:picChg>
      </pc:sldChg>
      <pc:sldChg chg="addSp delSp modSp new mod modClrScheme modAnim chgLayout">
        <pc:chgData name="Mike" userId="0c974ed1-fc60-4471-bc87-793b58cadcc1" providerId="ADAL" clId="{D4C864F6-F7A6-4760-98DA-D6BF3E2A10A2}" dt="2023-02-28T10:42:26.409" v="63" actId="1076"/>
        <pc:sldMkLst>
          <pc:docMk/>
          <pc:sldMk cId="2090720129" sldId="295"/>
        </pc:sldMkLst>
        <pc:spChg chg="add del mod ord">
          <ac:chgData name="Mike" userId="0c974ed1-fc60-4471-bc87-793b58cadcc1" providerId="ADAL" clId="{D4C864F6-F7A6-4760-98DA-D6BF3E2A10A2}" dt="2023-02-28T10:37:32.675" v="5" actId="478"/>
          <ac:spMkLst>
            <pc:docMk/>
            <pc:sldMk cId="2090720129" sldId="295"/>
            <ac:spMk id="3" creationId="{E98BDD5C-370D-3D4A-D0F6-F735F9A57EC2}"/>
          </ac:spMkLst>
        </pc:spChg>
        <pc:spChg chg="add del mod ord">
          <ac:chgData name="Mike" userId="0c974ed1-fc60-4471-bc87-793b58cadcc1" providerId="ADAL" clId="{D4C864F6-F7A6-4760-98DA-D6BF3E2A10A2}" dt="2023-02-28T10:37:29.957" v="4" actId="478"/>
          <ac:spMkLst>
            <pc:docMk/>
            <pc:sldMk cId="2090720129" sldId="295"/>
            <ac:spMk id="4" creationId="{E64E743A-D2D7-AE78-65F9-8D32B186871A}"/>
          </ac:spMkLst>
        </pc:spChg>
        <pc:spChg chg="add mod">
          <ac:chgData name="Mike" userId="0c974ed1-fc60-4471-bc87-793b58cadcc1" providerId="ADAL" clId="{D4C864F6-F7A6-4760-98DA-D6BF3E2A10A2}" dt="2023-02-28T10:39:25.753" v="41" actId="208"/>
          <ac:spMkLst>
            <pc:docMk/>
            <pc:sldMk cId="2090720129" sldId="295"/>
            <ac:spMk id="5" creationId="{78C337F5-218E-DC77-882B-8C0F3F5504E5}"/>
          </ac:spMkLst>
        </pc:spChg>
        <pc:spChg chg="add mod">
          <ac:chgData name="Mike" userId="0c974ed1-fc60-4471-bc87-793b58cadcc1" providerId="ADAL" clId="{D4C864F6-F7A6-4760-98DA-D6BF3E2A10A2}" dt="2023-02-28T10:40:03.245" v="54" actId="14100"/>
          <ac:spMkLst>
            <pc:docMk/>
            <pc:sldMk cId="2090720129" sldId="295"/>
            <ac:spMk id="6" creationId="{19DD736B-40FF-338C-9BC0-550B9D6C7F4E}"/>
          </ac:spMkLst>
        </pc:spChg>
        <pc:spChg chg="add mod">
          <ac:chgData name="Mike" userId="0c974ed1-fc60-4471-bc87-793b58cadcc1" providerId="ADAL" clId="{D4C864F6-F7A6-4760-98DA-D6BF3E2A10A2}" dt="2023-02-28T10:42:26.409" v="63" actId="1076"/>
          <ac:spMkLst>
            <pc:docMk/>
            <pc:sldMk cId="2090720129" sldId="295"/>
            <ac:spMk id="7" creationId="{E51A3D28-27EC-BE0C-F17A-83F8A4D5741A}"/>
          </ac:spMkLst>
        </pc:spChg>
        <pc:picChg chg="add mod">
          <ac:chgData name="Mike" userId="0c974ed1-fc60-4471-bc87-793b58cadcc1" providerId="ADAL" clId="{D4C864F6-F7A6-4760-98DA-D6BF3E2A10A2}" dt="2023-02-28T10:39:41.466" v="49" actId="692"/>
          <ac:picMkLst>
            <pc:docMk/>
            <pc:sldMk cId="2090720129" sldId="295"/>
            <ac:picMk id="2" creationId="{F20D3D4E-910A-69A6-665C-F7834E86E3F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639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109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125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454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5395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334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110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4725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1450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558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BDCAA-BADE-4051-B996-F3CBB3E37C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8326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1BDCAA-BADE-4051-B996-F3CBB3E37CE5}" type="datetimeFigureOut">
              <a:rPr lang="en-GB" smtClean="0"/>
              <a:t>28/02/2023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5F03BD-3E2C-4AE1-A9DC-AB67F214B5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7607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539552" y="188640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Strategy Clock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F71BF797-B1C5-45E8-9FA3-E7CAFB02E1BC}" type="slidenum">
              <a:rPr lang="en-GB" smtClean="0">
                <a:solidFill>
                  <a:schemeClr val="bg1"/>
                </a:solidFill>
              </a:rPr>
              <a:pPr/>
              <a:t>1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9652" y="1124744"/>
            <a:ext cx="6264696" cy="438528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5DE6346-EF94-E1EB-A23B-CE6E0C37D791}"/>
              </a:ext>
            </a:extLst>
          </p:cNvPr>
          <p:cNvSpPr txBox="1"/>
          <p:nvPr/>
        </p:nvSpPr>
        <p:spPr>
          <a:xfrm>
            <a:off x="1259632" y="5805264"/>
            <a:ext cx="6768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>
                <a:solidFill>
                  <a:schemeClr val="bg1"/>
                </a:solidFill>
              </a:rPr>
              <a:t>Bowman and Faulkner 1996</a:t>
            </a:r>
          </a:p>
        </p:txBody>
      </p:sp>
    </p:spTree>
    <p:extLst>
      <p:ext uri="{BB962C8B-B14F-4D97-AF65-F5344CB8AC3E}">
        <p14:creationId xmlns:p14="http://schemas.microsoft.com/office/powerpoint/2010/main" val="453100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20D3D4E-910A-69A6-665C-F7834E86E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906243"/>
            <a:ext cx="6840760" cy="5045513"/>
          </a:xfrm>
          <a:prstGeom prst="rect">
            <a:avLst/>
          </a:prstGeom>
          <a:ln w="31750">
            <a:solidFill>
              <a:schemeClr val="accent1"/>
            </a:solidFill>
          </a:ln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8C337F5-218E-DC77-882B-8C0F3F5504E5}"/>
              </a:ext>
            </a:extLst>
          </p:cNvPr>
          <p:cNvSpPr/>
          <p:nvPr/>
        </p:nvSpPr>
        <p:spPr>
          <a:xfrm>
            <a:off x="971600" y="2780928"/>
            <a:ext cx="1656184" cy="6480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9DD736B-40FF-338C-9BC0-550B9D6C7F4E}"/>
              </a:ext>
            </a:extLst>
          </p:cNvPr>
          <p:cNvSpPr/>
          <p:nvPr/>
        </p:nvSpPr>
        <p:spPr>
          <a:xfrm>
            <a:off x="4067944" y="5373216"/>
            <a:ext cx="1368152" cy="365398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51A3D28-27EC-BE0C-F17A-83F8A4D5741A}"/>
              </a:ext>
            </a:extLst>
          </p:cNvPr>
          <p:cNvSpPr/>
          <p:nvPr/>
        </p:nvSpPr>
        <p:spPr>
          <a:xfrm>
            <a:off x="2641817" y="1300970"/>
            <a:ext cx="4968552" cy="3888432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720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35080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Strategy Clock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199946"/>
            <a:ext cx="7640515" cy="280831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70000"/>
              </a:lnSpc>
            </a:pPr>
            <a:r>
              <a:rPr lang="en-GB" sz="2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These strategies are based on the principle that competitive advantage is achieved by providing customers with what they want or need.</a:t>
            </a:r>
          </a:p>
          <a:p>
            <a:pPr algn="just">
              <a:lnSpc>
                <a:spcPct val="170000"/>
              </a:lnSpc>
            </a:pPr>
            <a:r>
              <a:rPr lang="en-GB" sz="2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In a competitive situation, customers make choices on the basis of their perception of value for money, the combination of price and perceived product/service benefits.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F71BF797-B1C5-45E8-9FA3-E7CAFB02E1BC}" type="slidenum">
              <a:rPr lang="en-GB" smtClean="0">
                <a:solidFill>
                  <a:schemeClr val="bg1"/>
                </a:solidFill>
              </a:rPr>
              <a:pPr/>
              <a:t>3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4208" y="4866498"/>
            <a:ext cx="2649967" cy="1854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187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6780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Strategy Clock</a:t>
            </a: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91520" y="1419780"/>
            <a:ext cx="8328952" cy="4158919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0000"/>
              </a:lnSpc>
            </a:pPr>
            <a:r>
              <a:rPr lang="en-GB" sz="2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The ‘strategy clock’ represents different positions in a market, where customers have different requirements in terms of value for money.</a:t>
            </a:r>
          </a:p>
          <a:p>
            <a:pPr>
              <a:lnSpc>
                <a:spcPct val="170000"/>
              </a:lnSpc>
            </a:pPr>
            <a:r>
              <a:rPr lang="en-GB" sz="2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It helps managers understand the changing requirements of their markets and the choices they can make about positioning and competitive advantage. (Johnson </a:t>
            </a:r>
            <a:r>
              <a:rPr lang="en-GB" sz="2000" b="1" i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et al </a:t>
            </a:r>
            <a:r>
              <a:rPr lang="en-GB" sz="2000" b="1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2011).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F71BF797-B1C5-45E8-9FA3-E7CAFB02E1BC}" type="slidenum">
              <a:rPr lang="en-GB" smtClean="0">
                <a:solidFill>
                  <a:schemeClr val="bg1"/>
                </a:solidFill>
              </a:rPr>
              <a:pPr/>
              <a:t>4</a:t>
            </a:fld>
            <a:endParaRPr lang="en-GB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6339" y="4889271"/>
            <a:ext cx="2649967" cy="1854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5547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C6045-56AA-4F59-998E-817532C60F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8 Clock Positions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F97A03-6567-41AA-AFCC-99D6085EE02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Low Price/ Low Value: bargain basement. How low can you go?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Low Price and dependent on high sales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chemeClr val="bg1"/>
                </a:solidFill>
              </a:rPr>
              <a:t>Hybrid: low cost with high value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F1BEABF-0A41-4A28-8F6C-E29B94038A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4"/>
            </a:pPr>
            <a:r>
              <a:rPr lang="en-GB" dirty="0">
                <a:solidFill>
                  <a:schemeClr val="bg1"/>
                </a:solidFill>
              </a:rPr>
              <a:t>Differentiation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dirty="0">
                <a:solidFill>
                  <a:schemeClr val="bg1"/>
                </a:solidFill>
              </a:rPr>
              <a:t>Focus Differentiation: high price, top brands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dirty="0">
                <a:solidFill>
                  <a:schemeClr val="bg1"/>
                </a:solidFill>
              </a:rPr>
              <a:t>Risky High Margins: expensive but unclear benefits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dirty="0">
                <a:solidFill>
                  <a:schemeClr val="bg1"/>
                </a:solidFill>
              </a:rPr>
              <a:t>Monopoly Pricing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dirty="0">
                <a:solidFill>
                  <a:schemeClr val="bg1"/>
                </a:solidFill>
              </a:rPr>
              <a:t>Loss of Market Share</a:t>
            </a:r>
          </a:p>
        </p:txBody>
      </p:sp>
    </p:spTree>
    <p:extLst>
      <p:ext uri="{BB962C8B-B14F-4D97-AF65-F5344CB8AC3E}">
        <p14:creationId xmlns:p14="http://schemas.microsoft.com/office/powerpoint/2010/main" val="197561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/>
          <p:cNvSpPr/>
          <p:nvPr/>
        </p:nvSpPr>
        <p:spPr>
          <a:xfrm>
            <a:off x="4345944" y="2266840"/>
            <a:ext cx="1388214" cy="1388214"/>
          </a:xfrm>
          <a:custGeom>
            <a:avLst/>
            <a:gdLst>
              <a:gd name="connsiteX0" fmla="*/ 0 w 1388214"/>
              <a:gd name="connsiteY0" fmla="*/ 694107 h 1388214"/>
              <a:gd name="connsiteX1" fmla="*/ 694107 w 1388214"/>
              <a:gd name="connsiteY1" fmla="*/ 0 h 1388214"/>
              <a:gd name="connsiteX2" fmla="*/ 1388214 w 1388214"/>
              <a:gd name="connsiteY2" fmla="*/ 694107 h 1388214"/>
              <a:gd name="connsiteX3" fmla="*/ 694107 w 1388214"/>
              <a:gd name="connsiteY3" fmla="*/ 1388214 h 1388214"/>
              <a:gd name="connsiteX4" fmla="*/ 0 w 1388214"/>
              <a:gd name="connsiteY4" fmla="*/ 694107 h 1388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8214" h="1388214">
                <a:moveTo>
                  <a:pt x="0" y="694107"/>
                </a:moveTo>
                <a:cubicBezTo>
                  <a:pt x="0" y="310762"/>
                  <a:pt x="310762" y="0"/>
                  <a:pt x="694107" y="0"/>
                </a:cubicBezTo>
                <a:cubicBezTo>
                  <a:pt x="1077452" y="0"/>
                  <a:pt x="1388214" y="310762"/>
                  <a:pt x="1388214" y="694107"/>
                </a:cubicBezTo>
                <a:cubicBezTo>
                  <a:pt x="1388214" y="1077452"/>
                  <a:pt x="1077452" y="1388214"/>
                  <a:pt x="694107" y="1388214"/>
                </a:cubicBezTo>
                <a:cubicBezTo>
                  <a:pt x="310762" y="1388214"/>
                  <a:pt x="0" y="1077452"/>
                  <a:pt x="0" y="694107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9969" tIns="229969" rIns="229969" bIns="229969" numCol="1" spcCol="1270" anchor="ctr" anchorCtr="0">
            <a:noAutofit/>
          </a:bodyPr>
          <a:lstStyle/>
          <a:p>
            <a:pPr lvl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100" b="1" kern="1200" dirty="0">
                <a:solidFill>
                  <a:schemeClr val="bg1"/>
                </a:solidFill>
              </a:rPr>
              <a:t>Strategy Clock</a:t>
            </a:r>
          </a:p>
        </p:txBody>
      </p:sp>
      <p:sp>
        <p:nvSpPr>
          <p:cNvPr id="5" name="Freeform 4"/>
          <p:cNvSpPr/>
          <p:nvPr/>
        </p:nvSpPr>
        <p:spPr>
          <a:xfrm rot="16200000">
            <a:off x="4392420" y="1321234"/>
            <a:ext cx="1295263" cy="471993"/>
          </a:xfrm>
          <a:custGeom>
            <a:avLst/>
            <a:gdLst>
              <a:gd name="connsiteX0" fmla="*/ 0 w 1295263"/>
              <a:gd name="connsiteY0" fmla="*/ 94399 h 471993"/>
              <a:gd name="connsiteX1" fmla="*/ 1059267 w 1295263"/>
              <a:gd name="connsiteY1" fmla="*/ 94399 h 471993"/>
              <a:gd name="connsiteX2" fmla="*/ 1059267 w 1295263"/>
              <a:gd name="connsiteY2" fmla="*/ 0 h 471993"/>
              <a:gd name="connsiteX3" fmla="*/ 1295263 w 1295263"/>
              <a:gd name="connsiteY3" fmla="*/ 235997 h 471993"/>
              <a:gd name="connsiteX4" fmla="*/ 1059267 w 1295263"/>
              <a:gd name="connsiteY4" fmla="*/ 471993 h 471993"/>
              <a:gd name="connsiteX5" fmla="*/ 1059267 w 1295263"/>
              <a:gd name="connsiteY5" fmla="*/ 377594 h 471993"/>
              <a:gd name="connsiteX6" fmla="*/ 0 w 1295263"/>
              <a:gd name="connsiteY6" fmla="*/ 377594 h 471993"/>
              <a:gd name="connsiteX7" fmla="*/ 0 w 129526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95263" h="471993">
                <a:moveTo>
                  <a:pt x="0" y="94399"/>
                </a:moveTo>
                <a:lnTo>
                  <a:pt x="1059267" y="94399"/>
                </a:lnTo>
                <a:lnTo>
                  <a:pt x="1059267" y="0"/>
                </a:lnTo>
                <a:lnTo>
                  <a:pt x="1295263" y="235997"/>
                </a:lnTo>
                <a:lnTo>
                  <a:pt x="1059267" y="471993"/>
                </a:lnTo>
                <a:lnTo>
                  <a:pt x="105926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-1" tIns="94399" rIns="141599" bIns="94398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4415355" y="188640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Differentiation</a:t>
            </a:r>
          </a:p>
        </p:txBody>
      </p:sp>
      <p:sp>
        <p:nvSpPr>
          <p:cNvPr id="7" name="Freeform 6"/>
          <p:cNvSpPr/>
          <p:nvPr/>
        </p:nvSpPr>
        <p:spPr>
          <a:xfrm rot="19089473">
            <a:off x="5488945" y="1736105"/>
            <a:ext cx="1310870" cy="471993"/>
          </a:xfrm>
          <a:custGeom>
            <a:avLst/>
            <a:gdLst>
              <a:gd name="connsiteX0" fmla="*/ 0 w 1310870"/>
              <a:gd name="connsiteY0" fmla="*/ 94399 h 471993"/>
              <a:gd name="connsiteX1" fmla="*/ 1074874 w 1310870"/>
              <a:gd name="connsiteY1" fmla="*/ 94399 h 471993"/>
              <a:gd name="connsiteX2" fmla="*/ 1074874 w 1310870"/>
              <a:gd name="connsiteY2" fmla="*/ 0 h 471993"/>
              <a:gd name="connsiteX3" fmla="*/ 1310870 w 1310870"/>
              <a:gd name="connsiteY3" fmla="*/ 235997 h 471993"/>
              <a:gd name="connsiteX4" fmla="*/ 1074874 w 1310870"/>
              <a:gd name="connsiteY4" fmla="*/ 471993 h 471993"/>
              <a:gd name="connsiteX5" fmla="*/ 1074874 w 1310870"/>
              <a:gd name="connsiteY5" fmla="*/ 377594 h 471993"/>
              <a:gd name="connsiteX6" fmla="*/ 0 w 1310870"/>
              <a:gd name="connsiteY6" fmla="*/ 377594 h 471993"/>
              <a:gd name="connsiteX7" fmla="*/ 0 w 1310870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10870" h="471993">
                <a:moveTo>
                  <a:pt x="0" y="94399"/>
                </a:moveTo>
                <a:lnTo>
                  <a:pt x="1074874" y="94399"/>
                </a:lnTo>
                <a:lnTo>
                  <a:pt x="1074874" y="0"/>
                </a:lnTo>
                <a:lnTo>
                  <a:pt x="1310870" y="235997"/>
                </a:lnTo>
                <a:lnTo>
                  <a:pt x="1074874" y="471993"/>
                </a:lnTo>
                <a:lnTo>
                  <a:pt x="1074874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-1" tIns="94399" rIns="141598" bIns="94398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6444207" y="836714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Focus Differentiation</a:t>
            </a:r>
          </a:p>
        </p:txBody>
      </p:sp>
      <p:sp>
        <p:nvSpPr>
          <p:cNvPr id="9" name="Freeform 8"/>
          <p:cNvSpPr/>
          <p:nvPr/>
        </p:nvSpPr>
        <p:spPr>
          <a:xfrm>
            <a:off x="5787385" y="2724951"/>
            <a:ext cx="1205183" cy="471993"/>
          </a:xfrm>
          <a:custGeom>
            <a:avLst/>
            <a:gdLst>
              <a:gd name="connsiteX0" fmla="*/ 0 w 1205183"/>
              <a:gd name="connsiteY0" fmla="*/ 94399 h 471993"/>
              <a:gd name="connsiteX1" fmla="*/ 969187 w 1205183"/>
              <a:gd name="connsiteY1" fmla="*/ 94399 h 471993"/>
              <a:gd name="connsiteX2" fmla="*/ 969187 w 1205183"/>
              <a:gd name="connsiteY2" fmla="*/ 0 h 471993"/>
              <a:gd name="connsiteX3" fmla="*/ 1205183 w 1205183"/>
              <a:gd name="connsiteY3" fmla="*/ 235997 h 471993"/>
              <a:gd name="connsiteX4" fmla="*/ 969187 w 1205183"/>
              <a:gd name="connsiteY4" fmla="*/ 471993 h 471993"/>
              <a:gd name="connsiteX5" fmla="*/ 969187 w 1205183"/>
              <a:gd name="connsiteY5" fmla="*/ 377594 h 471993"/>
              <a:gd name="connsiteX6" fmla="*/ 0 w 1205183"/>
              <a:gd name="connsiteY6" fmla="*/ 377594 h 471993"/>
              <a:gd name="connsiteX7" fmla="*/ 0 w 120518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05183" h="471993">
                <a:moveTo>
                  <a:pt x="0" y="94399"/>
                </a:moveTo>
                <a:lnTo>
                  <a:pt x="969187" y="94399"/>
                </a:lnTo>
                <a:lnTo>
                  <a:pt x="969187" y="0"/>
                </a:lnTo>
                <a:lnTo>
                  <a:pt x="1205183" y="235997"/>
                </a:lnTo>
                <a:lnTo>
                  <a:pt x="969187" y="471993"/>
                </a:lnTo>
                <a:lnTo>
                  <a:pt x="96918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9" rIns="141598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7014038" y="2667281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3" name="Freeform 12"/>
          <p:cNvSpPr/>
          <p:nvPr/>
        </p:nvSpPr>
        <p:spPr>
          <a:xfrm rot="2487280">
            <a:off x="5475489" y="3731337"/>
            <a:ext cx="1407779" cy="471993"/>
          </a:xfrm>
          <a:custGeom>
            <a:avLst/>
            <a:gdLst>
              <a:gd name="connsiteX0" fmla="*/ 0 w 1407779"/>
              <a:gd name="connsiteY0" fmla="*/ 94399 h 471993"/>
              <a:gd name="connsiteX1" fmla="*/ 1171783 w 1407779"/>
              <a:gd name="connsiteY1" fmla="*/ 94399 h 471993"/>
              <a:gd name="connsiteX2" fmla="*/ 1171783 w 1407779"/>
              <a:gd name="connsiteY2" fmla="*/ 0 h 471993"/>
              <a:gd name="connsiteX3" fmla="*/ 1407779 w 1407779"/>
              <a:gd name="connsiteY3" fmla="*/ 235997 h 471993"/>
              <a:gd name="connsiteX4" fmla="*/ 1171783 w 1407779"/>
              <a:gd name="connsiteY4" fmla="*/ 471993 h 471993"/>
              <a:gd name="connsiteX5" fmla="*/ 1171783 w 1407779"/>
              <a:gd name="connsiteY5" fmla="*/ 377594 h 471993"/>
              <a:gd name="connsiteX6" fmla="*/ 0 w 1407779"/>
              <a:gd name="connsiteY6" fmla="*/ 377594 h 471993"/>
              <a:gd name="connsiteX7" fmla="*/ 0 w 1407779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7779" h="471993">
                <a:moveTo>
                  <a:pt x="0" y="94399"/>
                </a:moveTo>
                <a:lnTo>
                  <a:pt x="1171783" y="94399"/>
                </a:lnTo>
                <a:lnTo>
                  <a:pt x="1171783" y="0"/>
                </a:lnTo>
                <a:lnTo>
                  <a:pt x="1407779" y="235997"/>
                </a:lnTo>
                <a:lnTo>
                  <a:pt x="1171783" y="471993"/>
                </a:lnTo>
                <a:lnTo>
                  <a:pt x="1171783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8" rIns="141597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6" name="Freeform 15"/>
          <p:cNvSpPr/>
          <p:nvPr/>
        </p:nvSpPr>
        <p:spPr>
          <a:xfrm>
            <a:off x="6516210" y="4509122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7" name="Freeform 16"/>
          <p:cNvSpPr/>
          <p:nvPr/>
        </p:nvSpPr>
        <p:spPr>
          <a:xfrm rot="5400000">
            <a:off x="4392420" y="4128668"/>
            <a:ext cx="1295263" cy="471993"/>
          </a:xfrm>
          <a:custGeom>
            <a:avLst/>
            <a:gdLst>
              <a:gd name="connsiteX0" fmla="*/ 0 w 1295263"/>
              <a:gd name="connsiteY0" fmla="*/ 94399 h 471993"/>
              <a:gd name="connsiteX1" fmla="*/ 1059267 w 1295263"/>
              <a:gd name="connsiteY1" fmla="*/ 94399 h 471993"/>
              <a:gd name="connsiteX2" fmla="*/ 1059267 w 1295263"/>
              <a:gd name="connsiteY2" fmla="*/ 0 h 471993"/>
              <a:gd name="connsiteX3" fmla="*/ 1295263 w 1295263"/>
              <a:gd name="connsiteY3" fmla="*/ 235997 h 471993"/>
              <a:gd name="connsiteX4" fmla="*/ 1059267 w 1295263"/>
              <a:gd name="connsiteY4" fmla="*/ 471993 h 471993"/>
              <a:gd name="connsiteX5" fmla="*/ 1059267 w 1295263"/>
              <a:gd name="connsiteY5" fmla="*/ 377594 h 471993"/>
              <a:gd name="connsiteX6" fmla="*/ 0 w 1295263"/>
              <a:gd name="connsiteY6" fmla="*/ 377594 h 471993"/>
              <a:gd name="connsiteX7" fmla="*/ 0 w 129526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95263" h="471993">
                <a:moveTo>
                  <a:pt x="0" y="94399"/>
                </a:moveTo>
                <a:lnTo>
                  <a:pt x="1059267" y="94399"/>
                </a:lnTo>
                <a:lnTo>
                  <a:pt x="1059267" y="0"/>
                </a:lnTo>
                <a:lnTo>
                  <a:pt x="1295263" y="235997"/>
                </a:lnTo>
                <a:lnTo>
                  <a:pt x="1059267" y="471993"/>
                </a:lnTo>
                <a:lnTo>
                  <a:pt x="105926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8" rIns="141598" bIns="94400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8" name="Freeform 17"/>
          <p:cNvSpPr/>
          <p:nvPr/>
        </p:nvSpPr>
        <p:spPr>
          <a:xfrm>
            <a:off x="4415355" y="5118167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27" name="Freeform 26"/>
          <p:cNvSpPr/>
          <p:nvPr/>
        </p:nvSpPr>
        <p:spPr>
          <a:xfrm rot="18968877">
            <a:off x="3260181" y="3739877"/>
            <a:ext cx="1446876" cy="471994"/>
          </a:xfrm>
          <a:custGeom>
            <a:avLst/>
            <a:gdLst>
              <a:gd name="connsiteX0" fmla="*/ 0 w 1446875"/>
              <a:gd name="connsiteY0" fmla="*/ 94399 h 471993"/>
              <a:gd name="connsiteX1" fmla="*/ 1210879 w 1446875"/>
              <a:gd name="connsiteY1" fmla="*/ 94399 h 471993"/>
              <a:gd name="connsiteX2" fmla="*/ 1210879 w 1446875"/>
              <a:gd name="connsiteY2" fmla="*/ 0 h 471993"/>
              <a:gd name="connsiteX3" fmla="*/ 1446875 w 1446875"/>
              <a:gd name="connsiteY3" fmla="*/ 235997 h 471993"/>
              <a:gd name="connsiteX4" fmla="*/ 1210879 w 1446875"/>
              <a:gd name="connsiteY4" fmla="*/ 471993 h 471993"/>
              <a:gd name="connsiteX5" fmla="*/ 1210879 w 1446875"/>
              <a:gd name="connsiteY5" fmla="*/ 377594 h 471993"/>
              <a:gd name="connsiteX6" fmla="*/ 0 w 1446875"/>
              <a:gd name="connsiteY6" fmla="*/ 377594 h 471993"/>
              <a:gd name="connsiteX7" fmla="*/ 0 w 1446875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875" h="471993">
                <a:moveTo>
                  <a:pt x="1446875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446875" y="94400"/>
                </a:lnTo>
                <a:lnTo>
                  <a:pt x="1446875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7" tIns="94399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28" name="Freeform 27"/>
          <p:cNvSpPr/>
          <p:nvPr/>
        </p:nvSpPr>
        <p:spPr>
          <a:xfrm>
            <a:off x="2483753" y="4509114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No Frills</a:t>
            </a:r>
          </a:p>
        </p:txBody>
      </p:sp>
      <p:sp>
        <p:nvSpPr>
          <p:cNvPr id="29" name="Freeform 28"/>
          <p:cNvSpPr/>
          <p:nvPr/>
        </p:nvSpPr>
        <p:spPr>
          <a:xfrm>
            <a:off x="3131841" y="2724950"/>
            <a:ext cx="1180683" cy="471994"/>
          </a:xfrm>
          <a:custGeom>
            <a:avLst/>
            <a:gdLst>
              <a:gd name="connsiteX0" fmla="*/ 0 w 1180682"/>
              <a:gd name="connsiteY0" fmla="*/ 94399 h 471993"/>
              <a:gd name="connsiteX1" fmla="*/ 944686 w 1180682"/>
              <a:gd name="connsiteY1" fmla="*/ 94399 h 471993"/>
              <a:gd name="connsiteX2" fmla="*/ 944686 w 1180682"/>
              <a:gd name="connsiteY2" fmla="*/ 0 h 471993"/>
              <a:gd name="connsiteX3" fmla="*/ 1180682 w 1180682"/>
              <a:gd name="connsiteY3" fmla="*/ 235997 h 471993"/>
              <a:gd name="connsiteX4" fmla="*/ 944686 w 1180682"/>
              <a:gd name="connsiteY4" fmla="*/ 471993 h 471993"/>
              <a:gd name="connsiteX5" fmla="*/ 944686 w 1180682"/>
              <a:gd name="connsiteY5" fmla="*/ 377594 h 471993"/>
              <a:gd name="connsiteX6" fmla="*/ 0 w 1180682"/>
              <a:gd name="connsiteY6" fmla="*/ 377594 h 471993"/>
              <a:gd name="connsiteX7" fmla="*/ 0 w 1180682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0682" h="471993">
                <a:moveTo>
                  <a:pt x="1180682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180682" y="94400"/>
                </a:lnTo>
                <a:lnTo>
                  <a:pt x="1180682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8" tIns="94400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30" name="Freeform 29"/>
          <p:cNvSpPr/>
          <p:nvPr/>
        </p:nvSpPr>
        <p:spPr>
          <a:xfrm>
            <a:off x="1810444" y="265340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Low Price</a:t>
            </a:r>
          </a:p>
        </p:txBody>
      </p:sp>
      <p:sp>
        <p:nvSpPr>
          <p:cNvPr id="31" name="Freeform 30"/>
          <p:cNvSpPr/>
          <p:nvPr/>
        </p:nvSpPr>
        <p:spPr>
          <a:xfrm rot="2703645">
            <a:off x="3398667" y="1724704"/>
            <a:ext cx="1286513" cy="471994"/>
          </a:xfrm>
          <a:custGeom>
            <a:avLst/>
            <a:gdLst>
              <a:gd name="connsiteX0" fmla="*/ 0 w 1286512"/>
              <a:gd name="connsiteY0" fmla="*/ 94399 h 471993"/>
              <a:gd name="connsiteX1" fmla="*/ 1050516 w 1286512"/>
              <a:gd name="connsiteY1" fmla="*/ 94399 h 471993"/>
              <a:gd name="connsiteX2" fmla="*/ 1050516 w 1286512"/>
              <a:gd name="connsiteY2" fmla="*/ 0 h 471993"/>
              <a:gd name="connsiteX3" fmla="*/ 1286512 w 1286512"/>
              <a:gd name="connsiteY3" fmla="*/ 235997 h 471993"/>
              <a:gd name="connsiteX4" fmla="*/ 1050516 w 1286512"/>
              <a:gd name="connsiteY4" fmla="*/ 471993 h 471993"/>
              <a:gd name="connsiteX5" fmla="*/ 1050516 w 1286512"/>
              <a:gd name="connsiteY5" fmla="*/ 377594 h 471993"/>
              <a:gd name="connsiteX6" fmla="*/ 0 w 1286512"/>
              <a:gd name="connsiteY6" fmla="*/ 377594 h 471993"/>
              <a:gd name="connsiteX7" fmla="*/ 0 w 1286512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86512" h="471993">
                <a:moveTo>
                  <a:pt x="1286512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286512" y="94400"/>
                </a:lnTo>
                <a:lnTo>
                  <a:pt x="1286512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7" tIns="94399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32" name="Freeform 31"/>
          <p:cNvSpPr/>
          <p:nvPr/>
        </p:nvSpPr>
        <p:spPr>
          <a:xfrm>
            <a:off x="2602524" y="83672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Hybrid</a:t>
            </a:r>
          </a:p>
        </p:txBody>
      </p:sp>
      <p:cxnSp>
        <p:nvCxnSpPr>
          <p:cNvPr id="10" name="Straight Connector 9"/>
          <p:cNvCxnSpPr/>
          <p:nvPr/>
        </p:nvCxnSpPr>
        <p:spPr>
          <a:xfrm flipH="1">
            <a:off x="1763688" y="5877272"/>
            <a:ext cx="684076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1763688" y="188640"/>
            <a:ext cx="0" cy="56886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2411760" y="6093296"/>
            <a:ext cx="554461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1475656" y="620688"/>
            <a:ext cx="0" cy="48245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1731756" y="5909692"/>
            <a:ext cx="56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Low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206096" y="5500640"/>
            <a:ext cx="56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Low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910536" y="5912280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High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187624" y="188640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High</a:t>
            </a:r>
          </a:p>
        </p:txBody>
      </p:sp>
      <p:sp>
        <p:nvSpPr>
          <p:cNvPr id="23" name="Freeform 22"/>
          <p:cNvSpPr/>
          <p:nvPr/>
        </p:nvSpPr>
        <p:spPr>
          <a:xfrm>
            <a:off x="3910517" y="2309512"/>
            <a:ext cx="4502241" cy="3491969"/>
          </a:xfrm>
          <a:custGeom>
            <a:avLst/>
            <a:gdLst>
              <a:gd name="connsiteX0" fmla="*/ 2906166 w 4502241"/>
              <a:gd name="connsiteY0" fmla="*/ 274547 h 3491969"/>
              <a:gd name="connsiteX1" fmla="*/ 4402457 w 4502241"/>
              <a:gd name="connsiteY1" fmla="*/ 265311 h 3491969"/>
              <a:gd name="connsiteX2" fmla="*/ 3912930 w 4502241"/>
              <a:gd name="connsiteY2" fmla="*/ 2897674 h 3491969"/>
              <a:gd name="connsiteX3" fmla="*/ 301512 w 4502241"/>
              <a:gd name="connsiteY3" fmla="*/ 3479565 h 3491969"/>
              <a:gd name="connsiteX4" fmla="*/ 449294 w 4502241"/>
              <a:gd name="connsiteY4" fmla="*/ 2583638 h 3491969"/>
              <a:gd name="connsiteX5" fmla="*/ 2453585 w 4502241"/>
              <a:gd name="connsiteY5" fmla="*/ 1890911 h 3491969"/>
              <a:gd name="connsiteX6" fmla="*/ 2906166 w 4502241"/>
              <a:gd name="connsiteY6" fmla="*/ 274547 h 3491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02241" h="3491969">
                <a:moveTo>
                  <a:pt x="2906166" y="274547"/>
                </a:moveTo>
                <a:cubicBezTo>
                  <a:pt x="3230978" y="3614"/>
                  <a:pt x="4234663" y="-171877"/>
                  <a:pt x="4402457" y="265311"/>
                </a:cubicBezTo>
                <a:cubicBezTo>
                  <a:pt x="4570251" y="702499"/>
                  <a:pt x="4596421" y="2361965"/>
                  <a:pt x="3912930" y="2897674"/>
                </a:cubicBezTo>
                <a:cubicBezTo>
                  <a:pt x="3229439" y="3433383"/>
                  <a:pt x="878785" y="3531904"/>
                  <a:pt x="301512" y="3479565"/>
                </a:cubicBezTo>
                <a:cubicBezTo>
                  <a:pt x="-275761" y="3427226"/>
                  <a:pt x="90615" y="2848414"/>
                  <a:pt x="449294" y="2583638"/>
                </a:cubicBezTo>
                <a:cubicBezTo>
                  <a:pt x="807973" y="2318862"/>
                  <a:pt x="2044106" y="2274220"/>
                  <a:pt x="2453585" y="1890911"/>
                </a:cubicBezTo>
                <a:cubicBezTo>
                  <a:pt x="2863064" y="1507602"/>
                  <a:pt x="2581354" y="545480"/>
                  <a:pt x="2906166" y="274547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758655" y="6300028"/>
            <a:ext cx="657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Price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9491" y="2432791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Perceived Products / Service benefits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804248" y="3633120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Destined for failure</a:t>
            </a:r>
          </a:p>
        </p:txBody>
      </p:sp>
      <p:pic>
        <p:nvPicPr>
          <p:cNvPr id="1026" name="Picture 2" descr="http://www.southsidewandsworth.com/images/shops/logos/poundland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159" y="3975874"/>
            <a:ext cx="1490061" cy="447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theboltonnews.co.uk/resources/images/4033268/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7709" y="73307"/>
            <a:ext cx="1193240" cy="660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7078" y="758159"/>
            <a:ext cx="1002691" cy="772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7065" y="47833"/>
            <a:ext cx="709146" cy="788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1756" y="1797950"/>
            <a:ext cx="1104234" cy="8150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FF1FDAE-A035-5AA6-B0EE-082B022E8C81}"/>
              </a:ext>
            </a:extLst>
          </p:cNvPr>
          <p:cNvSpPr txBox="1"/>
          <p:nvPr/>
        </p:nvSpPr>
        <p:spPr>
          <a:xfrm>
            <a:off x="7831908" y="4642057"/>
            <a:ext cx="133742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Risky high margins</a:t>
            </a:r>
          </a:p>
          <a:p>
            <a:r>
              <a:rPr lang="en-GB" sz="1200" dirty="0">
                <a:solidFill>
                  <a:schemeClr val="bg1"/>
                </a:solidFill>
              </a:rPr>
              <a:t>Monopoly pricing</a:t>
            </a:r>
          </a:p>
          <a:p>
            <a:r>
              <a:rPr lang="en-GB" sz="1200" dirty="0">
                <a:solidFill>
                  <a:schemeClr val="bg1"/>
                </a:solidFill>
              </a:rPr>
              <a:t>Loss of market share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9320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7544" y="1052736"/>
            <a:ext cx="30682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No Frills Strategy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587887"/>
            <a:ext cx="7560840" cy="36822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Low Price combined with low perceived product benefit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Focuses on price sensitive market segments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Commodity Markets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Low switching costs among buyers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Can be associated with poor quality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192" y="2780928"/>
            <a:ext cx="2086347" cy="37029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653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99592" y="563527"/>
            <a:ext cx="28214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Hybrid Strategy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3568" y="1118608"/>
            <a:ext cx="7560840" cy="5159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Looks to achieve differentiation and low price relative to competitors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Advantageous when: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Greater volumes can be achieved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Used as an entry strategy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Balance of quality and price are key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Can differentiate through brand</a:t>
            </a:r>
          </a:p>
        </p:txBody>
      </p:sp>
    </p:spTree>
    <p:extLst>
      <p:ext uri="{BB962C8B-B14F-4D97-AF65-F5344CB8AC3E}">
        <p14:creationId xmlns:p14="http://schemas.microsoft.com/office/powerpoint/2010/main" val="1985690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404664"/>
            <a:ext cx="41901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Differentiation Strategy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51520" y="836712"/>
            <a:ext cx="7560840" cy="57393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Seeks to provide products that offer benefits that differ from those offered by competitors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Wide variety of methods to differentiate: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Branding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Distribution channels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Product Features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Dependent upon: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Identifying and understanding strategic customers needs</a:t>
            </a:r>
          </a:p>
          <a:p>
            <a:pPr marL="742950" lvl="1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bg1">
                    <a:lumMod val="50000"/>
                  </a:schemeClr>
                </a:solidFill>
              </a:rPr>
              <a:t>Identifying key competitors strategies</a:t>
            </a:r>
          </a:p>
        </p:txBody>
      </p:sp>
    </p:spTree>
    <p:extLst>
      <p:ext uri="{BB962C8B-B14F-4D97-AF65-F5344CB8AC3E}">
        <p14:creationId xmlns:p14="http://schemas.microsoft.com/office/powerpoint/2010/main" val="98272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95536" y="908720"/>
            <a:ext cx="41725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u="sng" dirty="0">
                <a:solidFill>
                  <a:schemeClr val="bg1"/>
                </a:solidFill>
              </a:rPr>
              <a:t>Focused Differentiation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3528" y="1490992"/>
            <a:ext cx="7560840" cy="50007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Seeks to provide high perceived product benefits, justifying price premiums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High quality and luxury goods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Careful selection of outlets and advertisement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400" dirty="0">
                <a:solidFill>
                  <a:schemeClr val="bg1">
                    <a:lumMod val="50000"/>
                  </a:schemeClr>
                </a:solidFill>
              </a:rPr>
              <a:t>Cheaper goods will often provide the same outcome. i.e. a Rolex and a Casio will both tell you the time</a:t>
            </a:r>
          </a:p>
          <a:p>
            <a:pPr>
              <a:lnSpc>
                <a:spcPct val="200000"/>
              </a:lnSpc>
            </a:pP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409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11560" y="1070873"/>
            <a:ext cx="34058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6-8 Destined to fail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1560" y="1988840"/>
            <a:ext cx="8064896" cy="36465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6 – increases price without increasing service or product benefits –Standard products with a high price will lose market share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7 – High price and low value – this can only survive in a monopoly or oligopoly 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8 – Low value and a standard price will result in loss of market share</a:t>
            </a:r>
          </a:p>
          <a:p>
            <a:pPr>
              <a:lnSpc>
                <a:spcPct val="200000"/>
              </a:lnSpc>
            </a:pPr>
            <a:endParaRPr lang="en-GB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521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noFill/>
        </p:spPr>
        <p:txBody>
          <a:bodyPr/>
          <a:lstStyle/>
          <a:p>
            <a:pPr algn="just">
              <a:lnSpc>
                <a:spcPct val="150000"/>
              </a:lnSpc>
            </a:pPr>
            <a:fld id="{CA927321-6ED9-48C5-B111-0B3EE4170C15}" type="slidenum">
              <a:rPr lang="en-GB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 algn="just">
                <a:lnSpc>
                  <a:spcPct val="150000"/>
                </a:lnSpc>
              </a:pPr>
              <a:t>12</a:t>
            </a:fld>
            <a:endParaRPr lang="en-GB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92928" y="55780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>
              <a:lnSpc>
                <a:spcPct val="150000"/>
              </a:lnSpc>
            </a:pPr>
            <a:r>
              <a:rPr lang="en-GB" sz="4000" u="sng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Activity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42517" y="1700808"/>
            <a:ext cx="8229600" cy="380588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 venture capital company aims to turn around the fortunes of a car manufacturer in decline by following a differentiation strategy and concentrating on the production of sports cars.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are the benefits and possible problems of a differentiation strategy to this company and in what ways might they achieve this most effectively.</a:t>
            </a:r>
          </a:p>
        </p:txBody>
      </p:sp>
    </p:spTree>
    <p:extLst>
      <p:ext uri="{BB962C8B-B14F-4D97-AF65-F5344CB8AC3E}">
        <p14:creationId xmlns:p14="http://schemas.microsoft.com/office/powerpoint/2010/main" val="1288729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>
              <a:lnSpc>
                <a:spcPct val="150000"/>
              </a:lnSpc>
            </a:pPr>
            <a:r>
              <a:rPr lang="en-GB" sz="4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Activity</a:t>
            </a:r>
            <a:endParaRPr lang="en-GB" sz="40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Since the takeover by Walmart a number of years ago Asda have followed a cost leadership strategy and concentrated on the continual reduction of costs. </a:t>
            </a:r>
          </a:p>
          <a:p>
            <a:pPr>
              <a:lnSpc>
                <a:spcPct val="150000"/>
              </a:lnSpc>
            </a:pPr>
            <a:r>
              <a:rPr lang="en-GB" sz="28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are the benefits and possible problems of a cost leadership strategy to Asda and in what ways might they achieve this most effectively.</a:t>
            </a:r>
          </a:p>
          <a:p>
            <a:pPr algn="just">
              <a:lnSpc>
                <a:spcPct val="150000"/>
              </a:lnSpc>
            </a:pPr>
            <a:endParaRPr lang="en-GB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fld id="{4D024F7B-336F-4A5A-AA37-4D900EFAEBF7}" type="slidenum">
              <a:rPr lang="en-GB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 algn="just">
                <a:lnSpc>
                  <a:spcPct val="150000"/>
                </a:lnSpc>
              </a:pPr>
              <a:t>13</a:t>
            </a:fld>
            <a:endParaRPr lang="en-GB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9388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noFill/>
        </p:spPr>
        <p:txBody>
          <a:bodyPr/>
          <a:lstStyle/>
          <a:p>
            <a:pPr algn="just">
              <a:lnSpc>
                <a:spcPct val="150000"/>
              </a:lnSpc>
            </a:pPr>
            <a:fld id="{4DEF0BAC-1698-4E28-9833-9973F27A5132}" type="slidenum">
              <a:rPr lang="en-GB" sz="1100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 algn="just">
                <a:lnSpc>
                  <a:spcPct val="150000"/>
                </a:lnSpc>
              </a:pPr>
              <a:t>14</a:t>
            </a:fld>
            <a:endParaRPr lang="en-GB" sz="110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>
              <a:lnSpc>
                <a:spcPct val="150000"/>
              </a:lnSpc>
            </a:pPr>
            <a:r>
              <a:rPr lang="en-GB" sz="3600" u="sng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Student Activity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457200" y="1268760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 venture capital company aims to turn around the fortunes of a car manufacturer. It has decided to adopt a differentiation strategy in an effort to gain competitive advantage. 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are the benefits and possible problems of a differentiation strategy for this company and in what ways might they achieve this most effectively.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None/>
            </a:pPr>
            <a:endParaRPr lang="en-GB" sz="24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8925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EasyJet’s No Frills Strategy</a:t>
            </a:r>
            <a:endParaRPr lang="en-GB" sz="40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/>
          <a:p>
            <a:fld id="{EB224430-EB3A-4D24-A97E-C8C6A0E9D381}" type="slidenum">
              <a:rPr lang="en-GB" smtClean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pPr/>
              <a:t>15</a:t>
            </a:fld>
            <a:endParaRPr lang="en-GB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57200" y="1628800"/>
            <a:ext cx="81439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What are the bases for </a:t>
            </a:r>
            <a:r>
              <a:rPr lang="en-US" sz="2800" dirty="0" err="1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EasyJet’s</a:t>
            </a:r>
            <a:r>
              <a:rPr lang="en-US" sz="28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‘no frills’ strategy?</a:t>
            </a:r>
          </a:p>
          <a:p>
            <a:endParaRPr lang="en-US" sz="28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How easy would it be for larger airlines such as BA to imitate the strategy?</a:t>
            </a:r>
          </a:p>
          <a:p>
            <a:endParaRPr lang="en-US" sz="2800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On what bases could other low-price airlines compete with </a:t>
            </a:r>
            <a:r>
              <a:rPr lang="en-US" sz="2800" dirty="0" err="1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EasyJet</a:t>
            </a:r>
            <a:r>
              <a:rPr lang="en-US" sz="2800" dirty="0">
                <a:solidFill>
                  <a:schemeClr val="bg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?</a:t>
            </a:r>
            <a:endParaRPr lang="en-US" dirty="0">
              <a:solidFill>
                <a:schemeClr val="bg1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4399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2"/>
          <p:cNvSpPr/>
          <p:nvPr/>
        </p:nvSpPr>
        <p:spPr>
          <a:xfrm>
            <a:off x="4345944" y="2266840"/>
            <a:ext cx="1388214" cy="1388214"/>
          </a:xfrm>
          <a:custGeom>
            <a:avLst/>
            <a:gdLst>
              <a:gd name="connsiteX0" fmla="*/ 0 w 1388214"/>
              <a:gd name="connsiteY0" fmla="*/ 694107 h 1388214"/>
              <a:gd name="connsiteX1" fmla="*/ 694107 w 1388214"/>
              <a:gd name="connsiteY1" fmla="*/ 0 h 1388214"/>
              <a:gd name="connsiteX2" fmla="*/ 1388214 w 1388214"/>
              <a:gd name="connsiteY2" fmla="*/ 694107 h 1388214"/>
              <a:gd name="connsiteX3" fmla="*/ 694107 w 1388214"/>
              <a:gd name="connsiteY3" fmla="*/ 1388214 h 1388214"/>
              <a:gd name="connsiteX4" fmla="*/ 0 w 1388214"/>
              <a:gd name="connsiteY4" fmla="*/ 694107 h 1388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388214" h="1388214">
                <a:moveTo>
                  <a:pt x="0" y="694107"/>
                </a:moveTo>
                <a:cubicBezTo>
                  <a:pt x="0" y="310762"/>
                  <a:pt x="310762" y="0"/>
                  <a:pt x="694107" y="0"/>
                </a:cubicBezTo>
                <a:cubicBezTo>
                  <a:pt x="1077452" y="0"/>
                  <a:pt x="1388214" y="310762"/>
                  <a:pt x="1388214" y="694107"/>
                </a:cubicBezTo>
                <a:cubicBezTo>
                  <a:pt x="1388214" y="1077452"/>
                  <a:pt x="1077452" y="1388214"/>
                  <a:pt x="694107" y="1388214"/>
                </a:cubicBezTo>
                <a:cubicBezTo>
                  <a:pt x="310762" y="1388214"/>
                  <a:pt x="0" y="1077452"/>
                  <a:pt x="0" y="694107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9969" tIns="229969" rIns="229969" bIns="229969" numCol="1" spcCol="1270" anchor="ctr" anchorCtr="0">
            <a:noAutofit/>
          </a:bodyPr>
          <a:lstStyle/>
          <a:p>
            <a:pPr lvl="0" algn="ctr"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100" b="1" kern="1200" dirty="0">
                <a:solidFill>
                  <a:schemeClr val="bg1"/>
                </a:solidFill>
              </a:rPr>
              <a:t>Strategy Clock</a:t>
            </a:r>
          </a:p>
        </p:txBody>
      </p:sp>
      <p:sp>
        <p:nvSpPr>
          <p:cNvPr id="5" name="Freeform 4"/>
          <p:cNvSpPr/>
          <p:nvPr/>
        </p:nvSpPr>
        <p:spPr>
          <a:xfrm rot="16200000">
            <a:off x="4392420" y="1321234"/>
            <a:ext cx="1295263" cy="471993"/>
          </a:xfrm>
          <a:custGeom>
            <a:avLst/>
            <a:gdLst>
              <a:gd name="connsiteX0" fmla="*/ 0 w 1295263"/>
              <a:gd name="connsiteY0" fmla="*/ 94399 h 471993"/>
              <a:gd name="connsiteX1" fmla="*/ 1059267 w 1295263"/>
              <a:gd name="connsiteY1" fmla="*/ 94399 h 471993"/>
              <a:gd name="connsiteX2" fmla="*/ 1059267 w 1295263"/>
              <a:gd name="connsiteY2" fmla="*/ 0 h 471993"/>
              <a:gd name="connsiteX3" fmla="*/ 1295263 w 1295263"/>
              <a:gd name="connsiteY3" fmla="*/ 235997 h 471993"/>
              <a:gd name="connsiteX4" fmla="*/ 1059267 w 1295263"/>
              <a:gd name="connsiteY4" fmla="*/ 471993 h 471993"/>
              <a:gd name="connsiteX5" fmla="*/ 1059267 w 1295263"/>
              <a:gd name="connsiteY5" fmla="*/ 377594 h 471993"/>
              <a:gd name="connsiteX6" fmla="*/ 0 w 1295263"/>
              <a:gd name="connsiteY6" fmla="*/ 377594 h 471993"/>
              <a:gd name="connsiteX7" fmla="*/ 0 w 129526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95263" h="471993">
                <a:moveTo>
                  <a:pt x="0" y="94399"/>
                </a:moveTo>
                <a:lnTo>
                  <a:pt x="1059267" y="94399"/>
                </a:lnTo>
                <a:lnTo>
                  <a:pt x="1059267" y="0"/>
                </a:lnTo>
                <a:lnTo>
                  <a:pt x="1295263" y="235997"/>
                </a:lnTo>
                <a:lnTo>
                  <a:pt x="1059267" y="471993"/>
                </a:lnTo>
                <a:lnTo>
                  <a:pt x="105926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-1" tIns="94399" rIns="141599" bIns="94398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4415355" y="188640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Differentiation</a:t>
            </a:r>
          </a:p>
        </p:txBody>
      </p:sp>
      <p:sp>
        <p:nvSpPr>
          <p:cNvPr id="7" name="Freeform 6"/>
          <p:cNvSpPr/>
          <p:nvPr/>
        </p:nvSpPr>
        <p:spPr>
          <a:xfrm rot="19089473">
            <a:off x="5488945" y="1736105"/>
            <a:ext cx="1310870" cy="471993"/>
          </a:xfrm>
          <a:custGeom>
            <a:avLst/>
            <a:gdLst>
              <a:gd name="connsiteX0" fmla="*/ 0 w 1310870"/>
              <a:gd name="connsiteY0" fmla="*/ 94399 h 471993"/>
              <a:gd name="connsiteX1" fmla="*/ 1074874 w 1310870"/>
              <a:gd name="connsiteY1" fmla="*/ 94399 h 471993"/>
              <a:gd name="connsiteX2" fmla="*/ 1074874 w 1310870"/>
              <a:gd name="connsiteY2" fmla="*/ 0 h 471993"/>
              <a:gd name="connsiteX3" fmla="*/ 1310870 w 1310870"/>
              <a:gd name="connsiteY3" fmla="*/ 235997 h 471993"/>
              <a:gd name="connsiteX4" fmla="*/ 1074874 w 1310870"/>
              <a:gd name="connsiteY4" fmla="*/ 471993 h 471993"/>
              <a:gd name="connsiteX5" fmla="*/ 1074874 w 1310870"/>
              <a:gd name="connsiteY5" fmla="*/ 377594 h 471993"/>
              <a:gd name="connsiteX6" fmla="*/ 0 w 1310870"/>
              <a:gd name="connsiteY6" fmla="*/ 377594 h 471993"/>
              <a:gd name="connsiteX7" fmla="*/ 0 w 1310870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10870" h="471993">
                <a:moveTo>
                  <a:pt x="0" y="94399"/>
                </a:moveTo>
                <a:lnTo>
                  <a:pt x="1074874" y="94399"/>
                </a:lnTo>
                <a:lnTo>
                  <a:pt x="1074874" y="0"/>
                </a:lnTo>
                <a:lnTo>
                  <a:pt x="1310870" y="235997"/>
                </a:lnTo>
                <a:lnTo>
                  <a:pt x="1074874" y="471993"/>
                </a:lnTo>
                <a:lnTo>
                  <a:pt x="1074874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-1" tIns="94399" rIns="141598" bIns="94398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6444207" y="836714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Focus Differentiation</a:t>
            </a:r>
          </a:p>
        </p:txBody>
      </p:sp>
      <p:sp>
        <p:nvSpPr>
          <p:cNvPr id="9" name="Freeform 8"/>
          <p:cNvSpPr/>
          <p:nvPr/>
        </p:nvSpPr>
        <p:spPr>
          <a:xfrm>
            <a:off x="5787385" y="2724951"/>
            <a:ext cx="1205183" cy="471993"/>
          </a:xfrm>
          <a:custGeom>
            <a:avLst/>
            <a:gdLst>
              <a:gd name="connsiteX0" fmla="*/ 0 w 1205183"/>
              <a:gd name="connsiteY0" fmla="*/ 94399 h 471993"/>
              <a:gd name="connsiteX1" fmla="*/ 969187 w 1205183"/>
              <a:gd name="connsiteY1" fmla="*/ 94399 h 471993"/>
              <a:gd name="connsiteX2" fmla="*/ 969187 w 1205183"/>
              <a:gd name="connsiteY2" fmla="*/ 0 h 471993"/>
              <a:gd name="connsiteX3" fmla="*/ 1205183 w 1205183"/>
              <a:gd name="connsiteY3" fmla="*/ 235997 h 471993"/>
              <a:gd name="connsiteX4" fmla="*/ 969187 w 1205183"/>
              <a:gd name="connsiteY4" fmla="*/ 471993 h 471993"/>
              <a:gd name="connsiteX5" fmla="*/ 969187 w 1205183"/>
              <a:gd name="connsiteY5" fmla="*/ 377594 h 471993"/>
              <a:gd name="connsiteX6" fmla="*/ 0 w 1205183"/>
              <a:gd name="connsiteY6" fmla="*/ 377594 h 471993"/>
              <a:gd name="connsiteX7" fmla="*/ 0 w 120518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05183" h="471993">
                <a:moveTo>
                  <a:pt x="0" y="94399"/>
                </a:moveTo>
                <a:lnTo>
                  <a:pt x="969187" y="94399"/>
                </a:lnTo>
                <a:lnTo>
                  <a:pt x="969187" y="0"/>
                </a:lnTo>
                <a:lnTo>
                  <a:pt x="1205183" y="235997"/>
                </a:lnTo>
                <a:lnTo>
                  <a:pt x="969187" y="471993"/>
                </a:lnTo>
                <a:lnTo>
                  <a:pt x="96918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9" rIns="141598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6995010" y="265340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3" name="Freeform 12"/>
          <p:cNvSpPr/>
          <p:nvPr/>
        </p:nvSpPr>
        <p:spPr>
          <a:xfrm rot="2487280">
            <a:off x="5475489" y="3731337"/>
            <a:ext cx="1407779" cy="471993"/>
          </a:xfrm>
          <a:custGeom>
            <a:avLst/>
            <a:gdLst>
              <a:gd name="connsiteX0" fmla="*/ 0 w 1407779"/>
              <a:gd name="connsiteY0" fmla="*/ 94399 h 471993"/>
              <a:gd name="connsiteX1" fmla="*/ 1171783 w 1407779"/>
              <a:gd name="connsiteY1" fmla="*/ 94399 h 471993"/>
              <a:gd name="connsiteX2" fmla="*/ 1171783 w 1407779"/>
              <a:gd name="connsiteY2" fmla="*/ 0 h 471993"/>
              <a:gd name="connsiteX3" fmla="*/ 1407779 w 1407779"/>
              <a:gd name="connsiteY3" fmla="*/ 235997 h 471993"/>
              <a:gd name="connsiteX4" fmla="*/ 1171783 w 1407779"/>
              <a:gd name="connsiteY4" fmla="*/ 471993 h 471993"/>
              <a:gd name="connsiteX5" fmla="*/ 1171783 w 1407779"/>
              <a:gd name="connsiteY5" fmla="*/ 377594 h 471993"/>
              <a:gd name="connsiteX6" fmla="*/ 0 w 1407779"/>
              <a:gd name="connsiteY6" fmla="*/ 377594 h 471993"/>
              <a:gd name="connsiteX7" fmla="*/ 0 w 1407779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7779" h="471993">
                <a:moveTo>
                  <a:pt x="0" y="94399"/>
                </a:moveTo>
                <a:lnTo>
                  <a:pt x="1171783" y="94399"/>
                </a:lnTo>
                <a:lnTo>
                  <a:pt x="1171783" y="0"/>
                </a:lnTo>
                <a:lnTo>
                  <a:pt x="1407779" y="235997"/>
                </a:lnTo>
                <a:lnTo>
                  <a:pt x="1171783" y="471993"/>
                </a:lnTo>
                <a:lnTo>
                  <a:pt x="1171783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8" rIns="141597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6" name="Freeform 15"/>
          <p:cNvSpPr/>
          <p:nvPr/>
        </p:nvSpPr>
        <p:spPr>
          <a:xfrm>
            <a:off x="6516210" y="4509122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7" name="Freeform 16"/>
          <p:cNvSpPr/>
          <p:nvPr/>
        </p:nvSpPr>
        <p:spPr>
          <a:xfrm rot="5400000">
            <a:off x="4392420" y="4128668"/>
            <a:ext cx="1295263" cy="471993"/>
          </a:xfrm>
          <a:custGeom>
            <a:avLst/>
            <a:gdLst>
              <a:gd name="connsiteX0" fmla="*/ 0 w 1295263"/>
              <a:gd name="connsiteY0" fmla="*/ 94399 h 471993"/>
              <a:gd name="connsiteX1" fmla="*/ 1059267 w 1295263"/>
              <a:gd name="connsiteY1" fmla="*/ 94399 h 471993"/>
              <a:gd name="connsiteX2" fmla="*/ 1059267 w 1295263"/>
              <a:gd name="connsiteY2" fmla="*/ 0 h 471993"/>
              <a:gd name="connsiteX3" fmla="*/ 1295263 w 1295263"/>
              <a:gd name="connsiteY3" fmla="*/ 235997 h 471993"/>
              <a:gd name="connsiteX4" fmla="*/ 1059267 w 1295263"/>
              <a:gd name="connsiteY4" fmla="*/ 471993 h 471993"/>
              <a:gd name="connsiteX5" fmla="*/ 1059267 w 1295263"/>
              <a:gd name="connsiteY5" fmla="*/ 377594 h 471993"/>
              <a:gd name="connsiteX6" fmla="*/ 0 w 1295263"/>
              <a:gd name="connsiteY6" fmla="*/ 377594 h 471993"/>
              <a:gd name="connsiteX7" fmla="*/ 0 w 1295263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95263" h="471993">
                <a:moveTo>
                  <a:pt x="0" y="94399"/>
                </a:moveTo>
                <a:lnTo>
                  <a:pt x="1059267" y="94399"/>
                </a:lnTo>
                <a:lnTo>
                  <a:pt x="1059267" y="0"/>
                </a:lnTo>
                <a:lnTo>
                  <a:pt x="1295263" y="235997"/>
                </a:lnTo>
                <a:lnTo>
                  <a:pt x="1059267" y="471993"/>
                </a:lnTo>
                <a:lnTo>
                  <a:pt x="1059267" y="377594"/>
                </a:lnTo>
                <a:lnTo>
                  <a:pt x="0" y="377594"/>
                </a:lnTo>
                <a:lnTo>
                  <a:pt x="0" y="94399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0" tIns="94398" rIns="141598" bIns="94400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18" name="Freeform 17"/>
          <p:cNvSpPr/>
          <p:nvPr/>
        </p:nvSpPr>
        <p:spPr>
          <a:xfrm>
            <a:off x="4415355" y="5118167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27" name="Freeform 26"/>
          <p:cNvSpPr/>
          <p:nvPr/>
        </p:nvSpPr>
        <p:spPr>
          <a:xfrm rot="18968877">
            <a:off x="3260181" y="3739877"/>
            <a:ext cx="1446876" cy="471994"/>
          </a:xfrm>
          <a:custGeom>
            <a:avLst/>
            <a:gdLst>
              <a:gd name="connsiteX0" fmla="*/ 0 w 1446875"/>
              <a:gd name="connsiteY0" fmla="*/ 94399 h 471993"/>
              <a:gd name="connsiteX1" fmla="*/ 1210879 w 1446875"/>
              <a:gd name="connsiteY1" fmla="*/ 94399 h 471993"/>
              <a:gd name="connsiteX2" fmla="*/ 1210879 w 1446875"/>
              <a:gd name="connsiteY2" fmla="*/ 0 h 471993"/>
              <a:gd name="connsiteX3" fmla="*/ 1446875 w 1446875"/>
              <a:gd name="connsiteY3" fmla="*/ 235997 h 471993"/>
              <a:gd name="connsiteX4" fmla="*/ 1210879 w 1446875"/>
              <a:gd name="connsiteY4" fmla="*/ 471993 h 471993"/>
              <a:gd name="connsiteX5" fmla="*/ 1210879 w 1446875"/>
              <a:gd name="connsiteY5" fmla="*/ 377594 h 471993"/>
              <a:gd name="connsiteX6" fmla="*/ 0 w 1446875"/>
              <a:gd name="connsiteY6" fmla="*/ 377594 h 471993"/>
              <a:gd name="connsiteX7" fmla="*/ 0 w 1446875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875" h="471993">
                <a:moveTo>
                  <a:pt x="1446875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446875" y="94400"/>
                </a:lnTo>
                <a:lnTo>
                  <a:pt x="1446875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7" tIns="94399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28" name="Freeform 27"/>
          <p:cNvSpPr/>
          <p:nvPr/>
        </p:nvSpPr>
        <p:spPr>
          <a:xfrm>
            <a:off x="2483753" y="4509114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No Frills</a:t>
            </a:r>
          </a:p>
        </p:txBody>
      </p:sp>
      <p:sp>
        <p:nvSpPr>
          <p:cNvPr id="29" name="Freeform 28"/>
          <p:cNvSpPr/>
          <p:nvPr/>
        </p:nvSpPr>
        <p:spPr>
          <a:xfrm>
            <a:off x="3131841" y="2724950"/>
            <a:ext cx="1180683" cy="471994"/>
          </a:xfrm>
          <a:custGeom>
            <a:avLst/>
            <a:gdLst>
              <a:gd name="connsiteX0" fmla="*/ 0 w 1180682"/>
              <a:gd name="connsiteY0" fmla="*/ 94399 h 471993"/>
              <a:gd name="connsiteX1" fmla="*/ 944686 w 1180682"/>
              <a:gd name="connsiteY1" fmla="*/ 94399 h 471993"/>
              <a:gd name="connsiteX2" fmla="*/ 944686 w 1180682"/>
              <a:gd name="connsiteY2" fmla="*/ 0 h 471993"/>
              <a:gd name="connsiteX3" fmla="*/ 1180682 w 1180682"/>
              <a:gd name="connsiteY3" fmla="*/ 235997 h 471993"/>
              <a:gd name="connsiteX4" fmla="*/ 944686 w 1180682"/>
              <a:gd name="connsiteY4" fmla="*/ 471993 h 471993"/>
              <a:gd name="connsiteX5" fmla="*/ 944686 w 1180682"/>
              <a:gd name="connsiteY5" fmla="*/ 377594 h 471993"/>
              <a:gd name="connsiteX6" fmla="*/ 0 w 1180682"/>
              <a:gd name="connsiteY6" fmla="*/ 377594 h 471993"/>
              <a:gd name="connsiteX7" fmla="*/ 0 w 1180682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80682" h="471993">
                <a:moveTo>
                  <a:pt x="1180682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180682" y="94400"/>
                </a:lnTo>
                <a:lnTo>
                  <a:pt x="1180682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8" tIns="94400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30" name="Freeform 29"/>
          <p:cNvSpPr/>
          <p:nvPr/>
        </p:nvSpPr>
        <p:spPr>
          <a:xfrm>
            <a:off x="1810444" y="265340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Low Price</a:t>
            </a:r>
          </a:p>
        </p:txBody>
      </p:sp>
      <p:sp>
        <p:nvSpPr>
          <p:cNvPr id="31" name="Freeform 30"/>
          <p:cNvSpPr/>
          <p:nvPr/>
        </p:nvSpPr>
        <p:spPr>
          <a:xfrm rot="2703645">
            <a:off x="3398667" y="1724704"/>
            <a:ext cx="1286513" cy="471994"/>
          </a:xfrm>
          <a:custGeom>
            <a:avLst/>
            <a:gdLst>
              <a:gd name="connsiteX0" fmla="*/ 0 w 1286512"/>
              <a:gd name="connsiteY0" fmla="*/ 94399 h 471993"/>
              <a:gd name="connsiteX1" fmla="*/ 1050516 w 1286512"/>
              <a:gd name="connsiteY1" fmla="*/ 94399 h 471993"/>
              <a:gd name="connsiteX2" fmla="*/ 1050516 w 1286512"/>
              <a:gd name="connsiteY2" fmla="*/ 0 h 471993"/>
              <a:gd name="connsiteX3" fmla="*/ 1286512 w 1286512"/>
              <a:gd name="connsiteY3" fmla="*/ 235997 h 471993"/>
              <a:gd name="connsiteX4" fmla="*/ 1050516 w 1286512"/>
              <a:gd name="connsiteY4" fmla="*/ 471993 h 471993"/>
              <a:gd name="connsiteX5" fmla="*/ 1050516 w 1286512"/>
              <a:gd name="connsiteY5" fmla="*/ 377594 h 471993"/>
              <a:gd name="connsiteX6" fmla="*/ 0 w 1286512"/>
              <a:gd name="connsiteY6" fmla="*/ 377594 h 471993"/>
              <a:gd name="connsiteX7" fmla="*/ 0 w 1286512"/>
              <a:gd name="connsiteY7" fmla="*/ 94399 h 4719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86512" h="471993">
                <a:moveTo>
                  <a:pt x="1286512" y="377593"/>
                </a:moveTo>
                <a:lnTo>
                  <a:pt x="235996" y="377593"/>
                </a:lnTo>
                <a:lnTo>
                  <a:pt x="235996" y="471992"/>
                </a:lnTo>
                <a:lnTo>
                  <a:pt x="0" y="235996"/>
                </a:lnTo>
                <a:lnTo>
                  <a:pt x="235996" y="1"/>
                </a:lnTo>
                <a:lnTo>
                  <a:pt x="235996" y="94400"/>
                </a:lnTo>
                <a:lnTo>
                  <a:pt x="1286512" y="94400"/>
                </a:lnTo>
                <a:lnTo>
                  <a:pt x="1286512" y="377593"/>
                </a:lnTo>
                <a:close/>
              </a:path>
            </a:pathLst>
          </a:cu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0" vert="horz" wrap="square" lIns="141597" tIns="94399" rIns="1" bIns="94399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endParaRPr lang="en-GB" sz="1400" kern="1200">
              <a:solidFill>
                <a:schemeClr val="bg1"/>
              </a:solidFill>
            </a:endParaRPr>
          </a:p>
        </p:txBody>
      </p:sp>
      <p:sp>
        <p:nvSpPr>
          <p:cNvPr id="32" name="Freeform 31"/>
          <p:cNvSpPr/>
          <p:nvPr/>
        </p:nvSpPr>
        <p:spPr>
          <a:xfrm>
            <a:off x="2602524" y="836723"/>
            <a:ext cx="1249393" cy="615088"/>
          </a:xfrm>
          <a:custGeom>
            <a:avLst/>
            <a:gdLst>
              <a:gd name="connsiteX0" fmla="*/ 0 w 1249393"/>
              <a:gd name="connsiteY0" fmla="*/ 102517 h 615088"/>
              <a:gd name="connsiteX1" fmla="*/ 102517 w 1249393"/>
              <a:gd name="connsiteY1" fmla="*/ 0 h 615088"/>
              <a:gd name="connsiteX2" fmla="*/ 1146876 w 1249393"/>
              <a:gd name="connsiteY2" fmla="*/ 0 h 615088"/>
              <a:gd name="connsiteX3" fmla="*/ 1249393 w 1249393"/>
              <a:gd name="connsiteY3" fmla="*/ 102517 h 615088"/>
              <a:gd name="connsiteX4" fmla="*/ 1249393 w 1249393"/>
              <a:gd name="connsiteY4" fmla="*/ 512571 h 615088"/>
              <a:gd name="connsiteX5" fmla="*/ 1146876 w 1249393"/>
              <a:gd name="connsiteY5" fmla="*/ 615088 h 615088"/>
              <a:gd name="connsiteX6" fmla="*/ 102517 w 1249393"/>
              <a:gd name="connsiteY6" fmla="*/ 615088 h 615088"/>
              <a:gd name="connsiteX7" fmla="*/ 0 w 1249393"/>
              <a:gd name="connsiteY7" fmla="*/ 512571 h 615088"/>
              <a:gd name="connsiteX8" fmla="*/ 0 w 1249393"/>
              <a:gd name="connsiteY8" fmla="*/ 102517 h 615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9393" h="615088">
                <a:moveTo>
                  <a:pt x="0" y="102517"/>
                </a:moveTo>
                <a:cubicBezTo>
                  <a:pt x="0" y="45898"/>
                  <a:pt x="45898" y="0"/>
                  <a:pt x="102517" y="0"/>
                </a:cubicBezTo>
                <a:lnTo>
                  <a:pt x="1146876" y="0"/>
                </a:lnTo>
                <a:cubicBezTo>
                  <a:pt x="1203495" y="0"/>
                  <a:pt x="1249393" y="45898"/>
                  <a:pt x="1249393" y="102517"/>
                </a:cubicBezTo>
                <a:lnTo>
                  <a:pt x="1249393" y="512571"/>
                </a:lnTo>
                <a:cubicBezTo>
                  <a:pt x="1249393" y="569190"/>
                  <a:pt x="1203495" y="615088"/>
                  <a:pt x="1146876" y="615088"/>
                </a:cubicBezTo>
                <a:lnTo>
                  <a:pt x="102517" y="615088"/>
                </a:lnTo>
                <a:cubicBezTo>
                  <a:pt x="45898" y="615088"/>
                  <a:pt x="0" y="569190"/>
                  <a:pt x="0" y="512571"/>
                </a:cubicBezTo>
                <a:lnTo>
                  <a:pt x="0" y="10251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47806" tIns="47806" rIns="47806" bIns="47806" numCol="1" spcCol="1270" anchor="ctr" anchorCtr="0">
            <a:noAutofit/>
          </a:bodyPr>
          <a:lstStyle/>
          <a:p>
            <a:pPr lvl="0" algn="ctr" defTabSz="6223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400" b="1" kern="1200" dirty="0">
                <a:solidFill>
                  <a:schemeClr val="bg1"/>
                </a:solidFill>
              </a:rPr>
              <a:t>Hybrid</a:t>
            </a:r>
          </a:p>
        </p:txBody>
      </p:sp>
      <p:cxnSp>
        <p:nvCxnSpPr>
          <p:cNvPr id="10" name="Straight Connector 9"/>
          <p:cNvCxnSpPr/>
          <p:nvPr/>
        </p:nvCxnSpPr>
        <p:spPr>
          <a:xfrm flipH="1">
            <a:off x="1763688" y="5877272"/>
            <a:ext cx="684076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1763688" y="188640"/>
            <a:ext cx="0" cy="5688632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2411760" y="6093296"/>
            <a:ext cx="5544616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V="1">
            <a:off x="1475656" y="620688"/>
            <a:ext cx="0" cy="4824536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1731756" y="5909692"/>
            <a:ext cx="56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Low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206096" y="5500640"/>
            <a:ext cx="568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Low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7910536" y="5912280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High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187624" y="188640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High</a:t>
            </a:r>
          </a:p>
        </p:txBody>
      </p:sp>
      <p:sp>
        <p:nvSpPr>
          <p:cNvPr id="23" name="Freeform 22"/>
          <p:cNvSpPr/>
          <p:nvPr/>
        </p:nvSpPr>
        <p:spPr>
          <a:xfrm>
            <a:off x="4039579" y="2320871"/>
            <a:ext cx="4502241" cy="3491969"/>
          </a:xfrm>
          <a:custGeom>
            <a:avLst/>
            <a:gdLst>
              <a:gd name="connsiteX0" fmla="*/ 2906166 w 4502241"/>
              <a:gd name="connsiteY0" fmla="*/ 274547 h 3491969"/>
              <a:gd name="connsiteX1" fmla="*/ 4402457 w 4502241"/>
              <a:gd name="connsiteY1" fmla="*/ 265311 h 3491969"/>
              <a:gd name="connsiteX2" fmla="*/ 3912930 w 4502241"/>
              <a:gd name="connsiteY2" fmla="*/ 2897674 h 3491969"/>
              <a:gd name="connsiteX3" fmla="*/ 301512 w 4502241"/>
              <a:gd name="connsiteY3" fmla="*/ 3479565 h 3491969"/>
              <a:gd name="connsiteX4" fmla="*/ 449294 w 4502241"/>
              <a:gd name="connsiteY4" fmla="*/ 2583638 h 3491969"/>
              <a:gd name="connsiteX5" fmla="*/ 2453585 w 4502241"/>
              <a:gd name="connsiteY5" fmla="*/ 1890911 h 3491969"/>
              <a:gd name="connsiteX6" fmla="*/ 2906166 w 4502241"/>
              <a:gd name="connsiteY6" fmla="*/ 274547 h 3491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02241" h="3491969">
                <a:moveTo>
                  <a:pt x="2906166" y="274547"/>
                </a:moveTo>
                <a:cubicBezTo>
                  <a:pt x="3230978" y="3614"/>
                  <a:pt x="4234663" y="-171877"/>
                  <a:pt x="4402457" y="265311"/>
                </a:cubicBezTo>
                <a:cubicBezTo>
                  <a:pt x="4570251" y="702499"/>
                  <a:pt x="4596421" y="2361965"/>
                  <a:pt x="3912930" y="2897674"/>
                </a:cubicBezTo>
                <a:cubicBezTo>
                  <a:pt x="3229439" y="3433383"/>
                  <a:pt x="878785" y="3531904"/>
                  <a:pt x="301512" y="3479565"/>
                </a:cubicBezTo>
                <a:cubicBezTo>
                  <a:pt x="-275761" y="3427226"/>
                  <a:pt x="90615" y="2848414"/>
                  <a:pt x="449294" y="2583638"/>
                </a:cubicBezTo>
                <a:cubicBezTo>
                  <a:pt x="807973" y="2318862"/>
                  <a:pt x="2044106" y="2274220"/>
                  <a:pt x="2453585" y="1890911"/>
                </a:cubicBezTo>
                <a:cubicBezTo>
                  <a:pt x="2863064" y="1507602"/>
                  <a:pt x="2581354" y="545480"/>
                  <a:pt x="2906166" y="274547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bg1"/>
              </a:solidFill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4758655" y="6300028"/>
            <a:ext cx="6575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Price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29491" y="2432791"/>
            <a:ext cx="12961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Perceived Products / Service benefits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804248" y="3633120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Destined for failure</a:t>
            </a:r>
          </a:p>
        </p:txBody>
      </p:sp>
    </p:spTree>
    <p:extLst>
      <p:ext uri="{BB962C8B-B14F-4D97-AF65-F5344CB8AC3E}">
        <p14:creationId xmlns:p14="http://schemas.microsoft.com/office/powerpoint/2010/main" val="261676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72AD795-A76A-4A23-A4A7-423D0406AE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01" r="8915" b="-1"/>
          <a:stretch/>
        </p:blipFill>
        <p:spPr>
          <a:xfrm>
            <a:off x="20" y="1282"/>
            <a:ext cx="9143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240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12109</TotalTime>
  <Words>660</Words>
  <Application>Microsoft Office PowerPoint</Application>
  <PresentationFormat>On-screen Show (4:3)</PresentationFormat>
  <Paragraphs>99</Paragraphs>
  <Slides>17</Slides>
  <Notes>0</Notes>
  <HiddenSlides>4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Verdana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8 Clock Positions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Hughes, Gareth</dc:creator>
  <cp:lastModifiedBy>Mike Durke</cp:lastModifiedBy>
  <cp:revision>37</cp:revision>
  <dcterms:created xsi:type="dcterms:W3CDTF">2015-02-09T16:08:59Z</dcterms:created>
  <dcterms:modified xsi:type="dcterms:W3CDTF">2023-02-28T10:44:38Z</dcterms:modified>
</cp:coreProperties>
</file>