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theme/theme18.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9.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20.xml" ContentType="application/vnd.openxmlformats-officedocument.theme+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21.xml" ContentType="application/vnd.openxmlformats-officedocument.theme+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theme/theme22.xml" ContentType="application/vnd.openxmlformats-officedocument.theme+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theme/theme23.xml" ContentType="application/vnd.openxmlformats-officedocument.theme+xml"/>
  <Override PartName="/ppt/theme/theme24.xml" ContentType="application/vnd.openxmlformats-officedocument.theme+xml"/>
  <Override PartName="/ppt/theme/theme2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673" r:id="rId9"/>
    <p:sldMasterId id="2147483676" r:id="rId10"/>
    <p:sldMasterId id="2147483678" r:id="rId11"/>
    <p:sldMasterId id="2147483680" r:id="rId12"/>
    <p:sldMasterId id="2147483682" r:id="rId13"/>
    <p:sldMasterId id="2147483694" r:id="rId14"/>
    <p:sldMasterId id="2147483699" r:id="rId15"/>
    <p:sldMasterId id="2147483703" r:id="rId16"/>
    <p:sldMasterId id="2147483707" r:id="rId17"/>
    <p:sldMasterId id="2147483719" r:id="rId18"/>
    <p:sldMasterId id="2147483731" r:id="rId19"/>
    <p:sldMasterId id="2147483740" r:id="rId20"/>
    <p:sldMasterId id="2147483744" r:id="rId21"/>
    <p:sldMasterId id="2147483746" r:id="rId22"/>
    <p:sldMasterId id="2147483750" r:id="rId23"/>
    <p:sldMasterId id="2147483765" r:id="rId24"/>
    <p:sldMasterId id="2147483781" r:id="rId25"/>
    <p:sldMasterId id="2147483795" r:id="rId26"/>
  </p:sldMasterIdLst>
  <p:notesMasterIdLst>
    <p:notesMasterId r:id="rId69"/>
  </p:notesMasterIdLst>
  <p:handoutMasterIdLst>
    <p:handoutMasterId r:id="rId70"/>
  </p:handoutMasterIdLst>
  <p:sldIdLst>
    <p:sldId id="260" r:id="rId27"/>
    <p:sldId id="991" r:id="rId28"/>
    <p:sldId id="500" r:id="rId29"/>
    <p:sldId id="273" r:id="rId30"/>
    <p:sldId id="501" r:id="rId31"/>
    <p:sldId id="499" r:id="rId32"/>
    <p:sldId id="374" r:id="rId33"/>
    <p:sldId id="472" r:id="rId34"/>
    <p:sldId id="410" r:id="rId35"/>
    <p:sldId id="992" r:id="rId36"/>
    <p:sldId id="447" r:id="rId37"/>
    <p:sldId id="993" r:id="rId38"/>
    <p:sldId id="315" r:id="rId39"/>
    <p:sldId id="322" r:id="rId40"/>
    <p:sldId id="412" r:id="rId41"/>
    <p:sldId id="343" r:id="rId42"/>
    <p:sldId id="995" r:id="rId43"/>
    <p:sldId id="478" r:id="rId44"/>
    <p:sldId id="996" r:id="rId45"/>
    <p:sldId id="480" r:id="rId46"/>
    <p:sldId id="997" r:id="rId47"/>
    <p:sldId id="481" r:id="rId48"/>
    <p:sldId id="998" r:id="rId49"/>
    <p:sldId id="994" r:id="rId50"/>
    <p:sldId id="482" r:id="rId51"/>
    <p:sldId id="476" r:id="rId52"/>
    <p:sldId id="498" r:id="rId53"/>
    <p:sldId id="477" r:id="rId54"/>
    <p:sldId id="381" r:id="rId55"/>
    <p:sldId id="488" r:id="rId56"/>
    <p:sldId id="379" r:id="rId57"/>
    <p:sldId id="489" r:id="rId58"/>
    <p:sldId id="382" r:id="rId59"/>
    <p:sldId id="428" r:id="rId60"/>
    <p:sldId id="320" r:id="rId61"/>
    <p:sldId id="999" r:id="rId62"/>
    <p:sldId id="324" r:id="rId63"/>
    <p:sldId id="471" r:id="rId64"/>
    <p:sldId id="496" r:id="rId65"/>
    <p:sldId id="490" r:id="rId66"/>
    <p:sldId id="491" r:id="rId67"/>
    <p:sldId id="492" r:id="rId6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Griffith Parry" initials="JGP" lastIdx="1" clrIdx="0">
    <p:extLst>
      <p:ext uri="{19B8F6BF-5375-455C-9EA6-DF929625EA0E}">
        <p15:presenceInfo xmlns:p15="http://schemas.microsoft.com/office/powerpoint/2012/main" userId="Jayne Griffith Par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AAB8E8-F94B-4A99-9C52-5A7665A2AE58}" v="7" dt="2024-05-14T13:47:13.5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069" autoAdjust="0"/>
    <p:restoredTop sz="70481" autoAdjust="0"/>
  </p:normalViewPr>
  <p:slideViewPr>
    <p:cSldViewPr>
      <p:cViewPr varScale="1">
        <p:scale>
          <a:sx n="77" d="100"/>
          <a:sy n="77" d="100"/>
        </p:scale>
        <p:origin x="2808" y="24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Master" Target="slideMasters/slideMaster23.xml"/><Relationship Id="rId21" Type="http://schemas.openxmlformats.org/officeDocument/2006/relationships/slideMaster" Target="slideMasters/slideMaster18.xml"/><Relationship Id="rId42" Type="http://schemas.openxmlformats.org/officeDocument/2006/relationships/slide" Target="slides/slide16.xml"/><Relationship Id="rId47" Type="http://schemas.openxmlformats.org/officeDocument/2006/relationships/slide" Target="slides/slide21.xml"/><Relationship Id="rId63" Type="http://schemas.openxmlformats.org/officeDocument/2006/relationships/slide" Target="slides/slide37.xml"/><Relationship Id="rId68"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3.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6.xml"/><Relationship Id="rId37" Type="http://schemas.openxmlformats.org/officeDocument/2006/relationships/slide" Target="slides/slide11.xml"/><Relationship Id="rId40" Type="http://schemas.openxmlformats.org/officeDocument/2006/relationships/slide" Target="slides/slide14.xml"/><Relationship Id="rId45" Type="http://schemas.openxmlformats.org/officeDocument/2006/relationships/slide" Target="slides/slide19.xml"/><Relationship Id="rId53" Type="http://schemas.openxmlformats.org/officeDocument/2006/relationships/slide" Target="slides/slide27.xml"/><Relationship Id="rId58" Type="http://schemas.openxmlformats.org/officeDocument/2006/relationships/slide" Target="slides/slide32.xml"/><Relationship Id="rId66" Type="http://schemas.openxmlformats.org/officeDocument/2006/relationships/slide" Target="slides/slide40.xml"/><Relationship Id="rId74"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35.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1.xml"/><Relationship Id="rId30" Type="http://schemas.openxmlformats.org/officeDocument/2006/relationships/slide" Target="slides/slide4.xml"/><Relationship Id="rId35" Type="http://schemas.openxmlformats.org/officeDocument/2006/relationships/slide" Target="slides/slide9.xml"/><Relationship Id="rId43" Type="http://schemas.openxmlformats.org/officeDocument/2006/relationships/slide" Target="slides/slide17.xml"/><Relationship Id="rId48" Type="http://schemas.openxmlformats.org/officeDocument/2006/relationships/slide" Target="slides/slide22.xml"/><Relationship Id="rId56" Type="http://schemas.openxmlformats.org/officeDocument/2006/relationships/slide" Target="slides/slide30.xml"/><Relationship Id="rId64" Type="http://schemas.openxmlformats.org/officeDocument/2006/relationships/slide" Target="slides/slide38.xml"/><Relationship Id="rId69"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slide" Target="slides/slide25.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7.xml"/><Relationship Id="rId38" Type="http://schemas.openxmlformats.org/officeDocument/2006/relationships/slide" Target="slides/slide12.xml"/><Relationship Id="rId46" Type="http://schemas.openxmlformats.org/officeDocument/2006/relationships/slide" Target="slides/slide20.xml"/><Relationship Id="rId59" Type="http://schemas.openxmlformats.org/officeDocument/2006/relationships/slide" Target="slides/slide33.xml"/><Relationship Id="rId67" Type="http://schemas.openxmlformats.org/officeDocument/2006/relationships/slide" Target="slides/slide41.xml"/><Relationship Id="rId20" Type="http://schemas.openxmlformats.org/officeDocument/2006/relationships/slideMaster" Target="slideMasters/slideMaster17.xml"/><Relationship Id="rId41" Type="http://schemas.openxmlformats.org/officeDocument/2006/relationships/slide" Target="slides/slide15.xml"/><Relationship Id="rId54" Type="http://schemas.openxmlformats.org/officeDocument/2006/relationships/slide" Target="slides/slide28.xml"/><Relationship Id="rId62" Type="http://schemas.openxmlformats.org/officeDocument/2006/relationships/slide" Target="slides/slide36.xml"/><Relationship Id="rId70" Type="http://schemas.openxmlformats.org/officeDocument/2006/relationships/handoutMaster" Target="handoutMasters/handoutMaster1.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2.xml"/><Relationship Id="rId36" Type="http://schemas.openxmlformats.org/officeDocument/2006/relationships/slide" Target="slides/slide10.xml"/><Relationship Id="rId49" Type="http://schemas.openxmlformats.org/officeDocument/2006/relationships/slide" Target="slides/slide23.xml"/><Relationship Id="rId57" Type="http://schemas.openxmlformats.org/officeDocument/2006/relationships/slide" Target="slides/slide31.xml"/><Relationship Id="rId10" Type="http://schemas.openxmlformats.org/officeDocument/2006/relationships/slideMaster" Target="slideMasters/slideMaster7.xml"/><Relationship Id="rId31" Type="http://schemas.openxmlformats.org/officeDocument/2006/relationships/slide" Target="slides/slide5.xml"/><Relationship Id="rId44" Type="http://schemas.openxmlformats.org/officeDocument/2006/relationships/slide" Target="slides/slide18.xml"/><Relationship Id="rId52" Type="http://schemas.openxmlformats.org/officeDocument/2006/relationships/slide" Target="slides/slide26.xml"/><Relationship Id="rId60" Type="http://schemas.openxmlformats.org/officeDocument/2006/relationships/slide" Target="slides/slide34.xml"/><Relationship Id="rId65" Type="http://schemas.openxmlformats.org/officeDocument/2006/relationships/slide" Target="slides/slide39.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3.xml"/><Relationship Id="rId34" Type="http://schemas.openxmlformats.org/officeDocument/2006/relationships/slide" Target="slides/slide8.xml"/><Relationship Id="rId50" Type="http://schemas.openxmlformats.org/officeDocument/2006/relationships/slide" Target="slides/slide24.xml"/><Relationship Id="rId55" Type="http://schemas.openxmlformats.org/officeDocument/2006/relationships/slide" Target="slides/slide29.xml"/><Relationship Id="rId76" Type="http://schemas.microsoft.com/office/2015/10/relationships/revisionInfo" Target="revisionInfo.xml"/><Relationship Id="rId7" Type="http://schemas.openxmlformats.org/officeDocument/2006/relationships/slideMaster" Target="slideMasters/slideMaster4.xml"/><Relationship Id="rId71"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14/05/2024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813EE6-B56B-4E67-AEE5-41CF0EE3EA21}" type="datetimeFigureOut">
              <a:rPr lang="en-GB" smtClean="0"/>
              <a:t>14/05/2024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058A7A-2F28-4122-82DE-A9C27F33DB3C}" type="slidenum">
              <a:rPr lang="en-GB" smtClean="0"/>
              <a:t>‹#›</a:t>
            </a:fld>
            <a:endParaRPr lang="en-GB"/>
          </a:p>
        </p:txBody>
      </p:sp>
    </p:spTree>
    <p:extLst>
      <p:ext uri="{BB962C8B-B14F-4D97-AF65-F5344CB8AC3E}">
        <p14:creationId xmlns:p14="http://schemas.microsoft.com/office/powerpoint/2010/main" val="1698207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entrepreneur.com/article/427568"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3148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Perceptual positioning maps</a:t>
            </a:r>
          </a:p>
          <a:p>
            <a:endParaRPr lang="en-GB" dirty="0"/>
          </a:p>
          <a:p>
            <a:r>
              <a:rPr lang="en-GB" dirty="0"/>
              <a:t>PESTLE</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Pass mark 40-60-70/Submission deadline 23.55/late submission protocol / return 20 working days/plagiarism /refs 15 min/etc..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5579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Communications Mix defines the ways you communicate with your customers,</a:t>
            </a:r>
          </a:p>
          <a:p>
            <a:r>
              <a:rPr lang="en-GB" dirty="0"/>
              <a:t> i.e. the tools you use.</a:t>
            </a:r>
          </a:p>
          <a:p>
            <a:endParaRPr lang="en-GB" dirty="0"/>
          </a:p>
          <a:p>
            <a:pPr algn="l" fontAlgn="base">
              <a:buFont typeface="+mj-lt"/>
              <a:buNone/>
            </a:pPr>
            <a:r>
              <a:rPr lang="en-GB" b="0" i="0" u="sng" dirty="0">
                <a:solidFill>
                  <a:srgbClr val="3A3A3A"/>
                </a:solidFill>
                <a:effectLst/>
                <a:latin typeface="Helvetica" panose="020B0604020202020204" pitchFamily="34" charset="0"/>
              </a:rPr>
              <a:t>Advertising:</a:t>
            </a:r>
            <a:r>
              <a:rPr lang="en-GB" b="0" i="0" dirty="0">
                <a:solidFill>
                  <a:srgbClr val="3A3A3A"/>
                </a:solidFill>
                <a:effectLst/>
                <a:latin typeface="Helvetica" panose="020B0604020202020204" pitchFamily="34" charset="0"/>
              </a:rPr>
              <a:t> This tool of IMC refers to any paid form of non personal promotions of products and services by a public figure and identified sponsor. The various forms of media used are print, broadcast, network, electronic and display. Advertising form of communication reached geographically dispersed consumers.</a:t>
            </a:r>
          </a:p>
          <a:p>
            <a:pPr algn="l" fontAlgn="base">
              <a:buFont typeface="+mj-lt"/>
              <a:buNone/>
            </a:pPr>
            <a:endParaRPr lang="en-GB" b="0" i="0" u="none"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Sales Promotions: </a:t>
            </a:r>
            <a:r>
              <a:rPr lang="en-GB" b="0" i="0" dirty="0">
                <a:solidFill>
                  <a:srgbClr val="3A3A3A"/>
                </a:solidFill>
                <a:effectLst/>
                <a:latin typeface="Helvetica" panose="020B0604020202020204" pitchFamily="34" charset="0"/>
              </a:rPr>
              <a:t>Sales promotions are a variety of short-term incentive to encourage trial or purchase of product or service. This usually includes consumer promotions- such as distribution of free samples, coupons on purchase of higher quantity, discounts and premiums or trade promotions, focusing on retailers, such as display and merchandising allowances, volume discounts, pay for performance incentives and incentives on salespersons.</a:t>
            </a:r>
          </a:p>
          <a:p>
            <a:pPr algn="l" fontAlgn="base">
              <a:buFont typeface="+mj-lt"/>
              <a:buAutoNum type="arabicPeriod"/>
            </a:pPr>
            <a:endParaRPr lang="en-GB" b="0" i="0"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Personal Selling: </a:t>
            </a:r>
            <a:r>
              <a:rPr lang="en-GB" b="0" i="0" dirty="0">
                <a:solidFill>
                  <a:srgbClr val="3A3A3A"/>
                </a:solidFill>
                <a:effectLst/>
                <a:latin typeface="Helvetica" panose="020B0604020202020204" pitchFamily="34" charset="0"/>
              </a:rPr>
              <a:t>This tool of marketing is done through face-to-face interaction with consumers. The whole purpose of personal selling is making presentations, answering questions and taking orders. Personal selling helps in maintaining long term relations with the customer. The main advantage is that the message can be customized as per the needs of the customer.</a:t>
            </a:r>
          </a:p>
          <a:p>
            <a:pPr algn="l" fontAlgn="base">
              <a:buFont typeface="+mj-lt"/>
              <a:buAutoNum type="arabicPeriod"/>
            </a:pPr>
            <a:endParaRPr lang="en-GB" b="0" i="0"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Public Relations: </a:t>
            </a:r>
            <a:r>
              <a:rPr lang="en-GB" b="0" i="0" dirty="0">
                <a:solidFill>
                  <a:srgbClr val="3A3A3A"/>
                </a:solidFill>
                <a:effectLst/>
                <a:latin typeface="Helvetica" panose="020B0604020202020204" pitchFamily="34" charset="0"/>
              </a:rPr>
              <a:t>PR is a two way communication process which is directed towards improving the relationship between the organization and the public. This method of communication monitors the feedback of the customers and adjusts its message for providing maximum benefits to them.</a:t>
            </a:r>
          </a:p>
          <a:p>
            <a:pPr marL="0" indent="0">
              <a:buNone/>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sng" dirty="0">
                <a:solidFill>
                  <a:srgbClr val="3A3A3A"/>
                </a:solidFill>
                <a:effectLst/>
                <a:latin typeface="Helvetica" panose="020B0604020202020204" pitchFamily="34" charset="0"/>
              </a:rPr>
              <a:t>Direct Marketing: </a:t>
            </a:r>
            <a:r>
              <a:rPr lang="en-GB" b="0" i="0" dirty="0">
                <a:solidFill>
                  <a:srgbClr val="3A3A3A"/>
                </a:solidFill>
                <a:effectLst/>
                <a:latin typeface="Helvetica" panose="020B0604020202020204" pitchFamily="34" charset="0"/>
              </a:rPr>
              <a:t>This method of communication includes the usage of mail, telephones, fax or internet to communicate with or respond back to the customers or prospects. Companies usually have a database of contact details of consumer through which they directly contact the customers to send catalogues and other marketing material making it easier for the consumer to purchase online.</a:t>
            </a:r>
          </a:p>
          <a:p>
            <a:pPr marL="228600" indent="-228600">
              <a:buAutoNum type="arabicPeriod"/>
            </a:pPr>
            <a:endParaRPr lang="en-GB" dirty="0"/>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8</a:t>
            </a:fld>
            <a:endParaRPr lang="en-GB"/>
          </a:p>
        </p:txBody>
      </p:sp>
    </p:spTree>
    <p:extLst>
      <p:ext uri="{BB962C8B-B14F-4D97-AF65-F5344CB8AC3E}">
        <p14:creationId xmlns:p14="http://schemas.microsoft.com/office/powerpoint/2010/main" val="30065778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t>Checked your mobile?</a:t>
            </a:r>
          </a:p>
          <a:p>
            <a:pPr marL="0" indent="0">
              <a:buNone/>
            </a:pPr>
            <a:endParaRPr lang="en-GB" sz="1200" dirty="0"/>
          </a:p>
          <a:p>
            <a:pPr marL="0" indent="0">
              <a:buNone/>
            </a:pPr>
            <a:r>
              <a:rPr lang="en-GB" sz="1200" dirty="0"/>
              <a:t>Maybe set up a snapchat story?</a:t>
            </a:r>
          </a:p>
          <a:p>
            <a:pPr marL="0" indent="0">
              <a:buNone/>
            </a:pPr>
            <a:endParaRPr lang="en-GB" sz="1200" dirty="0"/>
          </a:p>
          <a:p>
            <a:pPr marL="0" indent="0">
              <a:buNone/>
            </a:pPr>
            <a:r>
              <a:rPr lang="en-GB" sz="1200" dirty="0"/>
              <a:t>Scrolled through a few Tweets </a:t>
            </a:r>
          </a:p>
          <a:p>
            <a:pPr marL="0" indent="0">
              <a:buNone/>
            </a:pPr>
            <a:endParaRPr lang="en-GB" sz="1200" dirty="0"/>
          </a:p>
          <a:p>
            <a:pPr marL="0" indent="0">
              <a:buNone/>
            </a:pPr>
            <a:r>
              <a:rPr lang="en-GB" sz="1200" dirty="0"/>
              <a:t>or checked out WhatsApp</a:t>
            </a:r>
          </a:p>
          <a:p>
            <a:endParaRPr lang="en-GB" dirty="0"/>
          </a:p>
          <a:p>
            <a:r>
              <a:rPr lang="en-GB" dirty="0"/>
              <a:t>Instagram lunchtime =2/3 times more engagement</a:t>
            </a:r>
          </a:p>
        </p:txBody>
      </p:sp>
      <p:sp>
        <p:nvSpPr>
          <p:cNvPr id="4" name="Slide Number Placeholder 3"/>
          <p:cNvSpPr>
            <a:spLocks noGrp="1"/>
          </p:cNvSpPr>
          <p:nvPr>
            <p:ph type="sldNum" sz="quarter" idx="5"/>
          </p:nvPr>
        </p:nvSpPr>
        <p:spPr/>
        <p:txBody>
          <a:bodyPr/>
          <a:lstStyle/>
          <a:p>
            <a:fld id="{AC058A7A-2F28-4122-82DE-A9C27F33DB3C}" type="slidenum">
              <a:rPr lang="en-GB" smtClean="0"/>
              <a:t>9</a:t>
            </a:fld>
            <a:endParaRPr lang="en-GB"/>
          </a:p>
        </p:txBody>
      </p:sp>
    </p:spTree>
    <p:extLst>
      <p:ext uri="{BB962C8B-B14F-4D97-AF65-F5344CB8AC3E}">
        <p14:creationId xmlns:p14="http://schemas.microsoft.com/office/powerpoint/2010/main" val="22516053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aseline="0" dirty="0"/>
          </a:p>
          <a:p>
            <a:pPr marL="0" indent="0">
              <a:buNone/>
            </a:pPr>
            <a:r>
              <a:rPr lang="en-GB" baseline="0" dirty="0"/>
              <a:t>No need for a shop front premises. </a:t>
            </a:r>
          </a:p>
          <a:p>
            <a:pPr marL="0" indent="0">
              <a:buNone/>
            </a:pPr>
            <a:endParaRPr lang="en-GB" baseline="0" dirty="0"/>
          </a:p>
          <a:p>
            <a:pPr marL="0" indent="0">
              <a:buNone/>
            </a:pPr>
            <a:r>
              <a:rPr lang="en-GB" baseline="0" dirty="0"/>
              <a:t>Conversations/engagement</a:t>
            </a:r>
          </a:p>
          <a:p>
            <a:pPr marL="228600" indent="-228600">
              <a:buAutoNum type="arabicParenR"/>
            </a:pPr>
            <a:endParaRPr lang="en-GB" baseline="0" dirty="0"/>
          </a:p>
          <a:p>
            <a:pPr marL="0" indent="0">
              <a:buNone/>
            </a:pPr>
            <a:r>
              <a:rPr lang="en-GB" baseline="0" dirty="0"/>
              <a:t>Last week we discussed Customer profiles </a:t>
            </a:r>
            <a:r>
              <a:rPr lang="en-GB" baseline="0" dirty="0" err="1"/>
              <a:t>S.media</a:t>
            </a:r>
            <a:r>
              <a:rPr lang="en-GB" baseline="0" dirty="0"/>
              <a:t> channels are a gold mine for finding out about your client base and gathering Big data. Can be as easy as running a poll and asking your audience for feedback or by assessing the type of words and language your audience is using for more targeted communications</a:t>
            </a:r>
          </a:p>
          <a:p>
            <a:pPr marL="228600" indent="-228600">
              <a:buAutoNum type="arabicParenR"/>
            </a:pPr>
            <a:endParaRPr lang="en-GB" baseline="0" dirty="0"/>
          </a:p>
          <a:p>
            <a:pPr marL="0" indent="0">
              <a:buNone/>
            </a:pPr>
            <a:r>
              <a:rPr lang="en-GB" baseline="0" dirty="0"/>
              <a:t>Global – this goes back to what I mentioned earlier; essentially allows you to access markets the world over for free and in real-time.</a:t>
            </a:r>
            <a:endParaRPr lang="en-GB" dirty="0"/>
          </a:p>
        </p:txBody>
      </p:sp>
      <p:sp>
        <p:nvSpPr>
          <p:cNvPr id="4" name="Slide Number Placeholder 3"/>
          <p:cNvSpPr>
            <a:spLocks noGrp="1"/>
          </p:cNvSpPr>
          <p:nvPr>
            <p:ph type="sldNum" sz="quarter" idx="10"/>
          </p:nvPr>
        </p:nvSpPr>
        <p:spPr/>
        <p:txBody>
          <a:bodyPr/>
          <a:lstStyle/>
          <a:p>
            <a:fld id="{19F83056-7CE8-443B-B68B-8305673811E1}" type="slidenum">
              <a:rPr lang="en-GB" smtClean="0"/>
              <a:pPr/>
              <a:t>13</a:t>
            </a:fld>
            <a:endParaRPr lang="en-GB"/>
          </a:p>
        </p:txBody>
      </p:sp>
    </p:spTree>
    <p:extLst>
      <p:ext uri="{BB962C8B-B14F-4D97-AF65-F5344CB8AC3E}">
        <p14:creationId xmlns:p14="http://schemas.microsoft.com/office/powerpoint/2010/main" val="20418107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mins</a:t>
            </a:r>
          </a:p>
        </p:txBody>
      </p:sp>
      <p:sp>
        <p:nvSpPr>
          <p:cNvPr id="4" name="Slide Number Placeholder 3"/>
          <p:cNvSpPr>
            <a:spLocks noGrp="1"/>
          </p:cNvSpPr>
          <p:nvPr>
            <p:ph type="sldNum" sz="quarter" idx="5"/>
          </p:nvPr>
        </p:nvSpPr>
        <p:spPr/>
        <p:txBody>
          <a:bodyPr/>
          <a:lstStyle/>
          <a:p>
            <a:fld id="{AC1AE680-CCF8-44A4-99B7-5694A4EA13A5}" type="slidenum">
              <a:rPr lang="en-GB" smtClean="0"/>
              <a:t>14</a:t>
            </a:fld>
            <a:endParaRPr lang="en-GB"/>
          </a:p>
        </p:txBody>
      </p:sp>
    </p:spTree>
    <p:extLst>
      <p:ext uri="{BB962C8B-B14F-4D97-AF65-F5344CB8AC3E}">
        <p14:creationId xmlns:p14="http://schemas.microsoft.com/office/powerpoint/2010/main" val="3998356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None/>
            </a:pPr>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C058A7A-2F28-4122-82DE-A9C27F33DB3C}" type="slidenum">
              <a:rPr lang="en-GB" smtClean="0"/>
              <a:t>15</a:t>
            </a:fld>
            <a:endParaRPr lang="en-GB"/>
          </a:p>
        </p:txBody>
      </p:sp>
    </p:spTree>
    <p:extLst>
      <p:ext uri="{BB962C8B-B14F-4D97-AF65-F5344CB8AC3E}">
        <p14:creationId xmlns:p14="http://schemas.microsoft.com/office/powerpoint/2010/main" val="26187042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16</a:t>
            </a:fld>
            <a:endParaRPr lang="en-GB"/>
          </a:p>
        </p:txBody>
      </p:sp>
    </p:spTree>
    <p:extLst>
      <p:ext uri="{BB962C8B-B14F-4D97-AF65-F5344CB8AC3E}">
        <p14:creationId xmlns:p14="http://schemas.microsoft.com/office/powerpoint/2010/main" val="5511439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should define these actions as top-level goals of the funnel in analytics. Goals can include “Viewed product”, “Added to Basket”, “Registered as member” or “Signed up for an e-newsletter. Act is also about encouraging participation. This can be sharing of content via social media or customer reviews (Can also be an element of “Engage”).</a:t>
            </a:r>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18</a:t>
            </a:fld>
            <a:endParaRPr lang="en-GB"/>
          </a:p>
        </p:txBody>
      </p:sp>
    </p:spTree>
    <p:extLst>
      <p:ext uri="{BB962C8B-B14F-4D97-AF65-F5344CB8AC3E}">
        <p14:creationId xmlns:p14="http://schemas.microsoft.com/office/powerpoint/2010/main" val="23280153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C058A7A-2F28-4122-82DE-A9C27F33DB3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54348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can be measured by repeat actions such as repeat sale and sharing content through social media. We also need to measure percentage of active customers (subscribers), customer satisfaction etc..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C058A7A-2F28-4122-82DE-A9C27F33DB3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23136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Distribution of Media types across the customer lifecycle </a:t>
            </a:r>
          </a:p>
        </p:txBody>
      </p:sp>
      <p:sp>
        <p:nvSpPr>
          <p:cNvPr id="4" name="Slide Number Placeholder 3"/>
          <p:cNvSpPr>
            <a:spLocks noGrp="1"/>
          </p:cNvSpPr>
          <p:nvPr>
            <p:ph type="sldNum" sz="quarter" idx="5"/>
          </p:nvPr>
        </p:nvSpPr>
        <p:spPr/>
        <p:txBody>
          <a:bodyPr/>
          <a:lstStyle/>
          <a:p>
            <a:fld id="{AC058A7A-2F28-4122-82DE-A9C27F33DB3C}" type="slidenum">
              <a:rPr lang="en-GB" smtClean="0"/>
              <a:t>25</a:t>
            </a:fld>
            <a:endParaRPr lang="en-GB"/>
          </a:p>
        </p:txBody>
      </p:sp>
    </p:spTree>
    <p:extLst>
      <p:ext uri="{BB962C8B-B14F-4D97-AF65-F5344CB8AC3E}">
        <p14:creationId xmlns:p14="http://schemas.microsoft.com/office/powerpoint/2010/main" val="7904708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prstClr val="black"/>
                </a:solidFill>
                <a:latin typeface="Calibri" panose="020F0502020204030204"/>
              </a:rPr>
              <a:t>A</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great tool for posters leaflets, social media posts animated videos, web banners and other marketing content.</a:t>
            </a:r>
            <a:endParaRPr lang="en-GB" dirty="0"/>
          </a:p>
          <a:p>
            <a:endParaRPr lang="en-GB" dirty="0"/>
          </a:p>
          <a:p>
            <a:r>
              <a:rPr lang="en-GB" dirty="0"/>
              <a:t>You guys will need to create your own accounts and set a submissions box, ideally one for each of your sessions. </a:t>
            </a:r>
          </a:p>
          <a:p>
            <a:endParaRPr lang="en-GB" dirty="0"/>
          </a:p>
          <a:p>
            <a:r>
              <a:rPr lang="en-GB" dirty="0"/>
              <a:t>Copy and paste the student instructions (I will show you how </a:t>
            </a:r>
            <a:r>
              <a:rPr lang="en-GB" dirty="0">
                <a:sym typeface="Wingdings" panose="05000000000000000000" pitchFamily="2" charset="2"/>
              </a:rPr>
              <a:t>)</a:t>
            </a:r>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27</a:t>
            </a:fld>
            <a:endParaRPr lang="en-GB"/>
          </a:p>
        </p:txBody>
      </p:sp>
    </p:spTree>
    <p:extLst>
      <p:ext uri="{BB962C8B-B14F-4D97-AF65-F5344CB8AC3E}">
        <p14:creationId xmlns:p14="http://schemas.microsoft.com/office/powerpoint/2010/main" val="5442503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PGC &amp; UGC</a:t>
            </a:r>
          </a:p>
          <a:p>
            <a:r>
              <a:rPr lang="en-GB" dirty="0"/>
              <a:t>Professionally Generated content / User Generated Content </a:t>
            </a:r>
          </a:p>
          <a:p>
            <a:endParaRPr lang="en-GB" dirty="0"/>
          </a:p>
          <a:p>
            <a:pPr algn="l"/>
            <a:r>
              <a:rPr lang="en-GB" b="1" i="0" dirty="0">
                <a:solidFill>
                  <a:srgbClr val="323232"/>
                </a:solidFill>
                <a:effectLst/>
                <a:latin typeface="Source Sans Pro" panose="020B0503030403020204" pitchFamily="34" charset="0"/>
              </a:rPr>
              <a:t>1. What is paid media?</a:t>
            </a:r>
          </a:p>
          <a:p>
            <a:pPr algn="l">
              <a:buFont typeface="Arial" panose="020B0604020202020204" pitchFamily="34" charset="0"/>
              <a:buChar char="•"/>
            </a:pPr>
            <a:r>
              <a:rPr lang="en-GB" b="0" i="0" dirty="0">
                <a:solidFill>
                  <a:srgbClr val="595959"/>
                </a:solidFill>
                <a:effectLst/>
                <a:latin typeface="Helvetica" panose="020B0604020202020204" pitchFamily="34" charset="0"/>
              </a:rPr>
              <a:t>Defining paid media is the most simple. Paid or bought media are media where there is investment to pay for visitors, reach or conversions through search, display ad networks or affiliate marketing.</a:t>
            </a:r>
          </a:p>
          <a:p>
            <a:pPr algn="l">
              <a:buFont typeface="Arial" panose="020B0604020202020204" pitchFamily="34" charset="0"/>
              <a:buChar char="•"/>
            </a:pPr>
            <a:r>
              <a:rPr lang="en-GB" b="0" i="0" dirty="0">
                <a:solidFill>
                  <a:srgbClr val="595959"/>
                </a:solidFill>
                <a:effectLst/>
                <a:latin typeface="Helvetica" panose="020B0604020202020204" pitchFamily="34" charset="0"/>
              </a:rPr>
              <a:t>Offline traditional paid media like print and TV advertising and direct mail remain important accounting for a large share of paid media spend.</a:t>
            </a:r>
          </a:p>
          <a:p>
            <a:pPr algn="l">
              <a:buFont typeface="Arial" panose="020B0604020202020204" pitchFamily="34" charset="0"/>
              <a:buChar char="•"/>
            </a:pPr>
            <a:r>
              <a:rPr lang="en-GB" b="0" i="0" dirty="0">
                <a:solidFill>
                  <a:srgbClr val="595959"/>
                </a:solidFill>
                <a:effectLst/>
                <a:latin typeface="Helvetica" panose="020B0604020202020204" pitchFamily="34" charset="0"/>
              </a:rPr>
              <a:t>Digital diffusion means we are seeing more and more opportunities for targeted digital paid media such as online streaming and in-app ads.</a:t>
            </a:r>
          </a:p>
          <a:p>
            <a:endParaRPr lang="en-GB" dirty="0"/>
          </a:p>
          <a:p>
            <a:pPr algn="l"/>
            <a:r>
              <a:rPr lang="en-GB" b="1" i="0" dirty="0">
                <a:solidFill>
                  <a:srgbClr val="323232"/>
                </a:solidFill>
                <a:effectLst/>
                <a:latin typeface="Source Sans Pro" panose="020B0503030403020204" pitchFamily="34" charset="0"/>
              </a:rPr>
              <a:t>What is earned media?</a:t>
            </a:r>
          </a:p>
          <a:p>
            <a:pPr algn="l">
              <a:buFont typeface="Arial" panose="020B0604020202020204" pitchFamily="34" charset="0"/>
              <a:buChar char="•"/>
            </a:pPr>
            <a:r>
              <a:rPr lang="en-GB" b="0" i="0" dirty="0">
                <a:solidFill>
                  <a:srgbClr val="595959"/>
                </a:solidFill>
                <a:effectLst/>
                <a:latin typeface="Helvetica" panose="020B0604020202020204" pitchFamily="34" charset="0"/>
              </a:rPr>
              <a:t>Traditionally, earned media has been the name given to publicity generated through PR invested in targeting influencers to increase awareness about a brand.</a:t>
            </a:r>
          </a:p>
          <a:p>
            <a:pPr algn="l">
              <a:buFont typeface="Arial" panose="020B0604020202020204" pitchFamily="34" charset="0"/>
              <a:buChar char="•"/>
            </a:pPr>
            <a:r>
              <a:rPr lang="en-GB" b="0" i="0" dirty="0">
                <a:solidFill>
                  <a:srgbClr val="595959"/>
                </a:solidFill>
                <a:effectLst/>
                <a:latin typeface="Helvetica" panose="020B0604020202020204" pitchFamily="34" charset="0"/>
              </a:rPr>
              <a:t>Of course, it’s still an investment - whether time or money, or both. But this type of investment, when done well, has the most potential to </a:t>
            </a:r>
            <a:r>
              <a:rPr lang="en-GB" b="0" i="0" u="sng" dirty="0" err="1">
                <a:solidFill>
                  <a:srgbClr val="026BAC"/>
                </a:solidFill>
                <a:effectLst/>
                <a:latin typeface="Helvetica" panose="020B0604020202020204" pitchFamily="34" charset="0"/>
                <a:hlinkClick r:id="rId3"/>
              </a:rPr>
              <a:t>instill</a:t>
            </a:r>
            <a:r>
              <a:rPr lang="en-GB" b="0" i="0" u="sng" dirty="0">
                <a:solidFill>
                  <a:srgbClr val="026BAC"/>
                </a:solidFill>
                <a:effectLst/>
                <a:latin typeface="Helvetica" panose="020B0604020202020204" pitchFamily="34" charset="0"/>
                <a:hlinkClick r:id="rId3"/>
              </a:rPr>
              <a:t> customer trust</a:t>
            </a:r>
            <a:r>
              <a:rPr lang="en-GB" b="0" i="0" dirty="0">
                <a:solidFill>
                  <a:srgbClr val="595959"/>
                </a:solidFill>
                <a:effectLst/>
                <a:latin typeface="Helvetica" panose="020B0604020202020204" pitchFamily="34" charset="0"/>
              </a:rPr>
              <a:t> through recommendations/advocacy.</a:t>
            </a:r>
          </a:p>
          <a:p>
            <a:pPr algn="l">
              <a:buFont typeface="Arial" panose="020B0604020202020204" pitchFamily="34" charset="0"/>
              <a:buChar char="•"/>
            </a:pPr>
            <a:r>
              <a:rPr lang="en-GB" b="0" i="0" dirty="0">
                <a:solidFill>
                  <a:srgbClr val="595959"/>
                </a:solidFill>
                <a:effectLst/>
                <a:latin typeface="Helvetica" panose="020B0604020202020204" pitchFamily="34" charset="0"/>
              </a:rPr>
              <a:t>Earned media also includes word-of-mouth that can be stimulated through viral and social media marketing and includes conversations in social networks, blogs and other communities.</a:t>
            </a:r>
          </a:p>
          <a:p>
            <a:pPr algn="l">
              <a:buFont typeface="Arial" panose="020B0604020202020204" pitchFamily="34" charset="0"/>
              <a:buChar char="•"/>
            </a:pPr>
            <a:r>
              <a:rPr lang="en-GB" b="0" i="0" dirty="0">
                <a:solidFill>
                  <a:srgbClr val="595959"/>
                </a:solidFill>
                <a:effectLst/>
                <a:latin typeface="Helvetica" panose="020B0604020202020204" pitchFamily="34" charset="0"/>
              </a:rPr>
              <a:t>It’s useful to think of earned media as developed through different types of partners such as publishers, bloggers and other influencers including customer advocates. Think of earned media as different forms of conversations occurring both online and offline.</a:t>
            </a:r>
          </a:p>
          <a:p>
            <a:pPr algn="l">
              <a:buFont typeface="Arial" panose="020B0604020202020204" pitchFamily="34" charset="0"/>
              <a:buChar char="•"/>
            </a:pPr>
            <a:endParaRPr lang="en-GB" b="0" i="0" dirty="0">
              <a:solidFill>
                <a:srgbClr val="595959"/>
              </a:solidFill>
              <a:effectLst/>
              <a:latin typeface="Helvetica" panose="020B0604020202020204" pitchFamily="34" charset="0"/>
            </a:endParaRPr>
          </a:p>
          <a:p>
            <a:pPr algn="l">
              <a:buFont typeface="Arial" panose="020B0604020202020204" pitchFamily="34" charset="0"/>
              <a:buNone/>
            </a:pPr>
            <a:r>
              <a:rPr lang="en-GB" b="0" i="0" dirty="0">
                <a:solidFill>
                  <a:srgbClr val="595959"/>
                </a:solidFill>
                <a:effectLst/>
                <a:latin typeface="Helvetica" panose="020B0604020202020204" pitchFamily="34" charset="0"/>
              </a:rPr>
              <a:t>API’s = Application programming interfaces </a:t>
            </a:r>
          </a:p>
          <a:p>
            <a:pPr algn="l">
              <a:buFont typeface="Arial" panose="020B0604020202020204" pitchFamily="34" charset="0"/>
              <a:buNone/>
            </a:pPr>
            <a:r>
              <a:rPr lang="en-GB" b="0" i="0" dirty="0">
                <a:solidFill>
                  <a:srgbClr val="595959"/>
                </a:solidFill>
                <a:effectLst/>
                <a:latin typeface="Helvetica" panose="020B0604020202020204" pitchFamily="34" charset="0"/>
              </a:rPr>
              <a:t>Widget = media/social plugins for use on personal sites </a:t>
            </a:r>
          </a:p>
          <a:p>
            <a:endParaRPr lang="en-GB" dirty="0"/>
          </a:p>
          <a:p>
            <a:pPr algn="l"/>
            <a:r>
              <a:rPr lang="en-GB" b="1" i="0" dirty="0">
                <a:solidFill>
                  <a:srgbClr val="323232"/>
                </a:solidFill>
                <a:effectLst/>
                <a:latin typeface="Source Sans Pro" panose="020B0503030403020204" pitchFamily="34" charset="0"/>
              </a:rPr>
              <a:t>3. What is owned media?</a:t>
            </a:r>
          </a:p>
          <a:p>
            <a:pPr algn="l">
              <a:buFont typeface="Arial" panose="020B0604020202020204" pitchFamily="34" charset="0"/>
              <a:buChar char="•"/>
            </a:pPr>
            <a:r>
              <a:rPr lang="en-GB" b="0" i="0" dirty="0">
                <a:solidFill>
                  <a:srgbClr val="595959"/>
                </a:solidFill>
                <a:effectLst/>
                <a:latin typeface="Helvetica" panose="020B0604020202020204" pitchFamily="34" charset="0"/>
              </a:rPr>
              <a:t>This is media owned by the brand. Online this includes a company’s own websites, blogs, mobile apps or their social presence on Facebook, Linked In or Twitter. Offline owned media may include brochures or retails stores.</a:t>
            </a:r>
          </a:p>
          <a:p>
            <a:pPr algn="l">
              <a:buFont typeface="Arial" panose="020B0604020202020204" pitchFamily="34" charset="0"/>
              <a:buChar char="•"/>
            </a:pPr>
            <a:r>
              <a:rPr lang="en-GB" b="0" i="0" dirty="0">
                <a:solidFill>
                  <a:srgbClr val="595959"/>
                </a:solidFill>
                <a:effectLst/>
                <a:latin typeface="Helvetica" panose="020B0604020202020204" pitchFamily="34" charset="0"/>
              </a:rPr>
              <a:t>It’s useful to think of a company’s own presence as media in the sense that they are an alternative investment to other media and they offer opportunities to promote products using similar ad or editorial formats to other media. It emphasizes the need for all organizations to become multi-channel publishers.</a:t>
            </a:r>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28</a:t>
            </a:fld>
            <a:endParaRPr lang="en-GB"/>
          </a:p>
        </p:txBody>
      </p:sp>
    </p:spTree>
    <p:extLst>
      <p:ext uri="{BB962C8B-B14F-4D97-AF65-F5344CB8AC3E}">
        <p14:creationId xmlns:p14="http://schemas.microsoft.com/office/powerpoint/2010/main" val="32865441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2ED47-BD2B-4410-B765-3F01A647013B}" type="slidenum">
              <a:rPr lang="en-GB" smtClean="0"/>
              <a:t>30</a:t>
            </a:fld>
            <a:endParaRPr lang="en-GB"/>
          </a:p>
        </p:txBody>
      </p:sp>
    </p:spTree>
    <p:extLst>
      <p:ext uri="{BB962C8B-B14F-4D97-AF65-F5344CB8AC3E}">
        <p14:creationId xmlns:p14="http://schemas.microsoft.com/office/powerpoint/2010/main" val="35729703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AB408A-0EA1-4385-B8B7-11948C2488A2}" type="slidenum">
              <a:rPr lang="en-GB" smtClean="0"/>
              <a:t>31</a:t>
            </a:fld>
            <a:endParaRPr lang="en-GB"/>
          </a:p>
        </p:txBody>
      </p:sp>
    </p:spTree>
    <p:extLst>
      <p:ext uri="{BB962C8B-B14F-4D97-AF65-F5344CB8AC3E}">
        <p14:creationId xmlns:p14="http://schemas.microsoft.com/office/powerpoint/2010/main" val="40135378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Reach and Act to gain interest and interactions, (</a:t>
            </a:r>
            <a:r>
              <a:rPr lang="en-GB" dirty="0" err="1"/>
              <a:t>e.g</a:t>
            </a:r>
            <a:r>
              <a:rPr lang="en-GB" dirty="0"/>
              <a:t> sharing interesting stories on social media/ creating content, stories of local events etc..) PR, Email/Direct marketing, Advertising)   </a:t>
            </a:r>
          </a:p>
          <a:p>
            <a:r>
              <a:rPr lang="en-GB" dirty="0"/>
              <a:t>Convert -  promotions discounts, (personal selling, sales promotion etc..</a:t>
            </a:r>
          </a:p>
          <a:p>
            <a:r>
              <a:rPr lang="en-GB" dirty="0"/>
              <a:t>Engage – keep the customers interested, build relationships – email marketing, encouraging social media stories, remarketing – personalised messages, reminders of previous holidays etc.. </a:t>
            </a:r>
          </a:p>
          <a:p>
            <a:r>
              <a:rPr lang="en-GB" dirty="0"/>
              <a:t> </a:t>
            </a:r>
          </a:p>
        </p:txBody>
      </p:sp>
      <p:sp>
        <p:nvSpPr>
          <p:cNvPr id="4" name="Slide Number Placeholder 3"/>
          <p:cNvSpPr>
            <a:spLocks noGrp="1"/>
          </p:cNvSpPr>
          <p:nvPr>
            <p:ph type="sldNum" sz="quarter" idx="5"/>
          </p:nvPr>
        </p:nvSpPr>
        <p:spPr/>
        <p:txBody>
          <a:bodyPr/>
          <a:lstStyle/>
          <a:p>
            <a:fld id="{BC82ED47-BD2B-4410-B765-3F01A647013B}" type="slidenum">
              <a:rPr lang="en-GB" smtClean="0"/>
              <a:t>32</a:t>
            </a:fld>
            <a:endParaRPr lang="en-GB"/>
          </a:p>
        </p:txBody>
      </p:sp>
    </p:spTree>
    <p:extLst>
      <p:ext uri="{BB962C8B-B14F-4D97-AF65-F5344CB8AC3E}">
        <p14:creationId xmlns:p14="http://schemas.microsoft.com/office/powerpoint/2010/main" val="35166931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Big Data </a:t>
            </a:r>
            <a:r>
              <a:rPr lang="en-GB" dirty="0"/>
              <a:t>– Where does it come from? Everywhere, everything you do online is recorded and logged.. In 2020 44 trillion gigabytes of big data had been collected by marketers of consumer habits, behaviours and purchases.</a:t>
            </a:r>
          </a:p>
          <a:p>
            <a:r>
              <a:rPr lang="en-GB" dirty="0"/>
              <a:t>In 2018 Google spent 3 billion on Big data management and capture, Facebook 1 Billion (Jay Parikh - </a:t>
            </a:r>
            <a:r>
              <a:rPr lang="en-GB" dirty="0" err="1"/>
              <a:t>Vp</a:t>
            </a:r>
            <a:r>
              <a:rPr lang="en-GB" dirty="0"/>
              <a:t> of engineering at Facebook Said “everything we do is a Big data problem”</a:t>
            </a:r>
          </a:p>
          <a:p>
            <a:r>
              <a:rPr lang="en-GB" dirty="0"/>
              <a:t>CIA paid Amazon web services 600 million Dollars to build private cloud infrastructure to manage Big Data. (Ira Hunt – CTO at the CIA said “Our mission is to collect everything and hang on to it forever!”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Big Issues </a:t>
            </a:r>
            <a:r>
              <a:rPr lang="en-GB" dirty="0"/>
              <a:t>– much of the data gathered is unstructured and fragmented lacking cohesion of databases. only 12% on average of this data is ever analysed, with so much data humans simply cant keep up, The advent of the AI marketeer, now a 40 billion a year industry and needed to make sense of vast quantities of data produced.   </a:t>
            </a:r>
          </a:p>
          <a:p>
            <a:endParaRPr lang="en-GB" dirty="0"/>
          </a:p>
          <a:p>
            <a:r>
              <a:rPr lang="en-GB" dirty="0"/>
              <a:t> </a:t>
            </a:r>
          </a:p>
        </p:txBody>
      </p:sp>
      <p:sp>
        <p:nvSpPr>
          <p:cNvPr id="4" name="Slide Number Placeholder 3"/>
          <p:cNvSpPr>
            <a:spLocks noGrp="1"/>
          </p:cNvSpPr>
          <p:nvPr>
            <p:ph type="sldNum" sz="quarter" idx="5"/>
          </p:nvPr>
        </p:nvSpPr>
        <p:spPr/>
        <p:txBody>
          <a:bodyPr/>
          <a:lstStyle/>
          <a:p>
            <a:fld id="{AC058A7A-2F28-4122-82DE-A9C27F33DB3C}" type="slidenum">
              <a:rPr lang="en-GB" smtClean="0"/>
              <a:t>34</a:t>
            </a:fld>
            <a:endParaRPr lang="en-GB"/>
          </a:p>
        </p:txBody>
      </p:sp>
    </p:spTree>
    <p:extLst>
      <p:ext uri="{BB962C8B-B14F-4D97-AF65-F5344CB8AC3E}">
        <p14:creationId xmlns:p14="http://schemas.microsoft.com/office/powerpoint/2010/main" val="18012034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82ED47-BD2B-4410-B765-3F01A64701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40040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82ED47-BD2B-4410-B765-3F01A64701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68649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82ED47-BD2B-4410-B765-3F01A64701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76613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82ED47-BD2B-4410-B765-3F01A64701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4073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48683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14/05/2024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2771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14/05/2024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30071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14/05/2024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00604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67642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597510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4010346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894855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206021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329453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8463890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940182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6582465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5/14/2024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921992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5/14/2024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584862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5/14/2024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454121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5/14/2024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636177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5/14/2024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69023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5/14/2024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08420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5/14/2024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35507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5/14/2024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859041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5/14/2024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02431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5/14/2024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2974222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5/14/2024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77815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431665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813602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290531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6725271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866634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42727550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578021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069270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6004657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366939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5/14/2024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860770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5/14/2024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833114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5/14/2024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270998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5/14/2024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4128279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5/14/2024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4500737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5/14/2024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203070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5/14/2024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6394117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5/14/2024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3355354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5/14/2024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8400102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5/14/2024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9755527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5/14/2024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6893823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5/14/2024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1957056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5/14/2024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2820196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5/14/2024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4972297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5/14/2024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1891998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5/14/2024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370842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5/14/2024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028209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5/14/2024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5860328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5/14/2024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85441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5/14/2024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0385410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5/14/2024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242017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5/14/2024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0925778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1474104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026136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7840886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3627351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5481846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3906357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6642671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1668427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52579758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153930345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49173868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5677234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24808212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5/14/2024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335539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5/14/2024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411784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5/14/2024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98250929"/>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2"/>
            <a:ext cx="7886700" cy="2852737"/>
          </a:xfrm>
          <a:prstGeom prst="rect">
            <a:avLst/>
          </a:prstGeom>
        </p:spPr>
        <p:txBody>
          <a:bodyPr anchor="b"/>
          <a:lstStyle>
            <a:lvl1pPr>
              <a:defRPr sz="33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7"/>
            <a:ext cx="7886700" cy="1500187"/>
          </a:xfrm>
          <a:prstGeom prst="rect">
            <a:avLst/>
          </a:prstGeo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5/14/2024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6836485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5/14/2024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242456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9"/>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5/14/2024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891523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5/14/2024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7280385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5/14/2024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318758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9"/>
            <a:ext cx="4629150" cy="4873625"/>
          </a:xfrm>
          <a:prstGeom prst="rect">
            <a:avLst/>
          </a:prstGeo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5/14/2024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6625632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9"/>
            <a:ext cx="4629150" cy="4873625"/>
          </a:xfrm>
          <a:prstGeom prst="rect">
            <a:avLst/>
          </a:prstGeo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5/14/2024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9088770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5/14/2024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5121862"/>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2"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5/14/2024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64697465"/>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88996916"/>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5/14/2024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29190421"/>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14/05/2024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65774149"/>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14/05/2024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4064188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14/05/2024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56782331"/>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14/05/2024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50966956"/>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14/05/2024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33081578"/>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14/05/2024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2517395"/>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14/05/2024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97259203"/>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14/05/2024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1892398"/>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14/05/2024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68485169"/>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14/05/2024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57663831"/>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14/05/2024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49181666"/>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862483185"/>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14/05/2024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18081958"/>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14/05/2024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61915406"/>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14/05/2024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331773389"/>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14/05/2024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63049932"/>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14/05/2024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413608213"/>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14/05/2024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89021506"/>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14/05/2024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2057834"/>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14/05/2024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53772887"/>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14/05/2024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53232026"/>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14/05/2024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80257457"/>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14/05/2024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66525138"/>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507903798"/>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547813" y="260354"/>
            <a:ext cx="6840537" cy="993775"/>
          </a:xfrm>
        </p:spPr>
        <p:txBody>
          <a:bodyPr/>
          <a:lstStyle/>
          <a:p>
            <a:r>
              <a:rPr lang="en-US"/>
              <a:t>Click to edit Master title style</a:t>
            </a:r>
          </a:p>
        </p:txBody>
      </p:sp>
      <p:sp>
        <p:nvSpPr>
          <p:cNvPr id="3" name="Text Placeholder 2"/>
          <p:cNvSpPr>
            <a:spLocks noGrp="1"/>
          </p:cNvSpPr>
          <p:nvPr>
            <p:ph type="body" sz="half" idx="1"/>
          </p:nvPr>
        </p:nvSpPr>
        <p:spPr>
          <a:xfrm>
            <a:off x="1547813" y="1628775"/>
            <a:ext cx="3343275"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5043488" y="1628775"/>
            <a:ext cx="3344862" cy="4679950"/>
          </a:xfrm>
        </p:spPr>
        <p:txBody>
          <a:bodyPr>
            <a:normAutofit/>
          </a:bodyPr>
          <a:lstStyle/>
          <a:p>
            <a:pPr lvl="0"/>
            <a:endParaRPr lang="en-US" noProof="0"/>
          </a:p>
        </p:txBody>
      </p:sp>
    </p:spTree>
    <p:extLst>
      <p:ext uri="{BB962C8B-B14F-4D97-AF65-F5344CB8AC3E}">
        <p14:creationId xmlns:p14="http://schemas.microsoft.com/office/powerpoint/2010/main" val="2935000378"/>
      </p:ext>
    </p:extLst>
  </p:cSld>
  <p:clrMapOvr>
    <a:masterClrMapping/>
  </p:clrMapOvr>
  <p:transition>
    <p:dissolve/>
  </p:transition>
</p:sldLayout>
</file>

<file path=ppt/slideLayouts/slideLayout10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514351" y="2063396"/>
            <a:ext cx="7796030"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5/14/2024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5252967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1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5.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6.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theme" Target="../theme/theme17.xml"/><Relationship Id="rId2" Type="http://schemas.openxmlformats.org/officeDocument/2006/relationships/slideLayout" Target="../slideLayouts/slideLayout66.xml"/><Relationship Id="rId1" Type="http://schemas.openxmlformats.org/officeDocument/2006/relationships/slideLayout" Target="../slideLayouts/slideLayout65.xml"/><Relationship Id="rId4" Type="http://schemas.openxmlformats.org/officeDocument/2006/relationships/image" Target="../media/image7.png"/></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18.xml"/><Relationship Id="rId1" Type="http://schemas.openxmlformats.org/officeDocument/2006/relationships/slideLayout" Target="../slideLayouts/slideLayout67.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0.xml"/><Relationship Id="rId2" Type="http://schemas.openxmlformats.org/officeDocument/2006/relationships/slideLayout" Target="../slideLayouts/slideLayout69.xml"/><Relationship Id="rId1" Type="http://schemas.openxmlformats.org/officeDocument/2006/relationships/slideLayout" Target="../slideLayouts/slideLayout68.xml"/><Relationship Id="rId5" Type="http://schemas.openxmlformats.org/officeDocument/2006/relationships/image" Target="../media/image7.png"/><Relationship Id="rId4" Type="http://schemas.openxmlformats.org/officeDocument/2006/relationships/theme" Target="../theme/theme19.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78.xml"/><Relationship Id="rId13" Type="http://schemas.openxmlformats.org/officeDocument/2006/relationships/image" Target="../media/image11.png"/><Relationship Id="rId3" Type="http://schemas.openxmlformats.org/officeDocument/2006/relationships/slideLayout" Target="../slideLayouts/slideLayout73.xml"/><Relationship Id="rId7" Type="http://schemas.openxmlformats.org/officeDocument/2006/relationships/slideLayout" Target="../slideLayouts/slideLayout77.xml"/><Relationship Id="rId12" Type="http://schemas.openxmlformats.org/officeDocument/2006/relationships/theme" Target="../theme/theme20.xml"/><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slideLayout" Target="../slideLayouts/slideLayout76.xml"/><Relationship Id="rId11" Type="http://schemas.openxmlformats.org/officeDocument/2006/relationships/slideLayout" Target="../slideLayouts/slideLayout81.xml"/><Relationship Id="rId5" Type="http://schemas.openxmlformats.org/officeDocument/2006/relationships/slideLayout" Target="../slideLayouts/slideLayout75.xml"/><Relationship Id="rId10" Type="http://schemas.openxmlformats.org/officeDocument/2006/relationships/slideLayout" Target="../slideLayouts/slideLayout80.xml"/><Relationship Id="rId4" Type="http://schemas.openxmlformats.org/officeDocument/2006/relationships/slideLayout" Target="../slideLayouts/slideLayout74.xml"/><Relationship Id="rId9" Type="http://schemas.openxmlformats.org/officeDocument/2006/relationships/slideLayout" Target="../slideLayouts/slideLayout79.xml"/></Relationships>
</file>

<file path=ppt/slideMasters/_rels/slideMaster21.xml.rels><?xml version="1.0" encoding="UTF-8" standalone="yes"?>
<Relationships xmlns="http://schemas.openxmlformats.org/package/2006/relationships"><Relationship Id="rId3" Type="http://schemas.openxmlformats.org/officeDocument/2006/relationships/theme" Target="../theme/theme21.xml"/><Relationship Id="rId2" Type="http://schemas.openxmlformats.org/officeDocument/2006/relationships/slideLayout" Target="../slideLayouts/slideLayout83.xml"/><Relationship Id="rId1" Type="http://schemas.openxmlformats.org/officeDocument/2006/relationships/slideLayout" Target="../slideLayouts/slideLayout82.xml"/><Relationship Id="rId4" Type="http://schemas.openxmlformats.org/officeDocument/2006/relationships/image" Target="../media/image8.png"/></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91.xml"/><Relationship Id="rId13" Type="http://schemas.openxmlformats.org/officeDocument/2006/relationships/theme" Target="../theme/theme22.xml"/><Relationship Id="rId3" Type="http://schemas.openxmlformats.org/officeDocument/2006/relationships/slideLayout" Target="../slideLayouts/slideLayout86.xml"/><Relationship Id="rId7" Type="http://schemas.openxmlformats.org/officeDocument/2006/relationships/slideLayout" Target="../slideLayouts/slideLayout90.xml"/><Relationship Id="rId12" Type="http://schemas.openxmlformats.org/officeDocument/2006/relationships/slideLayout" Target="../slideLayouts/slideLayout95.xml"/><Relationship Id="rId2" Type="http://schemas.openxmlformats.org/officeDocument/2006/relationships/slideLayout" Target="../slideLayouts/slideLayout85.xml"/><Relationship Id="rId1" Type="http://schemas.openxmlformats.org/officeDocument/2006/relationships/slideLayout" Target="../slideLayouts/slideLayout84.xml"/><Relationship Id="rId6" Type="http://schemas.openxmlformats.org/officeDocument/2006/relationships/slideLayout" Target="../slideLayouts/slideLayout89.xml"/><Relationship Id="rId11" Type="http://schemas.openxmlformats.org/officeDocument/2006/relationships/slideLayout" Target="../slideLayouts/slideLayout94.xml"/><Relationship Id="rId5" Type="http://schemas.openxmlformats.org/officeDocument/2006/relationships/slideLayout" Target="../slideLayouts/slideLayout88.xml"/><Relationship Id="rId10" Type="http://schemas.openxmlformats.org/officeDocument/2006/relationships/slideLayout" Target="../slideLayouts/slideLayout93.xml"/><Relationship Id="rId4" Type="http://schemas.openxmlformats.org/officeDocument/2006/relationships/slideLayout" Target="../slideLayouts/slideLayout87.xml"/><Relationship Id="rId9" Type="http://schemas.openxmlformats.org/officeDocument/2006/relationships/slideLayout" Target="../slideLayouts/slideLayout92.xml"/><Relationship Id="rId14" Type="http://schemas.openxmlformats.org/officeDocument/2006/relationships/image" Target="../media/image25.jpg"/></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103.xml"/><Relationship Id="rId13" Type="http://schemas.openxmlformats.org/officeDocument/2006/relationships/slideLayout" Target="../slideLayouts/slideLayout108.xml"/><Relationship Id="rId3" Type="http://schemas.openxmlformats.org/officeDocument/2006/relationships/slideLayout" Target="../slideLayouts/slideLayout98.xml"/><Relationship Id="rId7" Type="http://schemas.openxmlformats.org/officeDocument/2006/relationships/slideLayout" Target="../slideLayouts/slideLayout102.xml"/><Relationship Id="rId12" Type="http://schemas.openxmlformats.org/officeDocument/2006/relationships/slideLayout" Target="../slideLayouts/slideLayout107.xml"/><Relationship Id="rId2" Type="http://schemas.openxmlformats.org/officeDocument/2006/relationships/slideLayout" Target="../slideLayouts/slideLayout97.xml"/><Relationship Id="rId16" Type="http://schemas.openxmlformats.org/officeDocument/2006/relationships/image" Target="../media/image25.jpg"/><Relationship Id="rId1" Type="http://schemas.openxmlformats.org/officeDocument/2006/relationships/slideLayout" Target="../slideLayouts/slideLayout96.xml"/><Relationship Id="rId6" Type="http://schemas.openxmlformats.org/officeDocument/2006/relationships/slideLayout" Target="../slideLayouts/slideLayout101.xml"/><Relationship Id="rId11" Type="http://schemas.openxmlformats.org/officeDocument/2006/relationships/slideLayout" Target="../slideLayouts/slideLayout106.xml"/><Relationship Id="rId5" Type="http://schemas.openxmlformats.org/officeDocument/2006/relationships/slideLayout" Target="../slideLayouts/slideLayout100.xml"/><Relationship Id="rId15" Type="http://schemas.openxmlformats.org/officeDocument/2006/relationships/theme" Target="../theme/theme23.xml"/><Relationship Id="rId10" Type="http://schemas.openxmlformats.org/officeDocument/2006/relationships/slideLayout" Target="../slideLayouts/slideLayout105.xml"/><Relationship Id="rId4" Type="http://schemas.openxmlformats.org/officeDocument/2006/relationships/slideLayout" Target="../slideLayouts/slideLayout99.xml"/><Relationship Id="rId9" Type="http://schemas.openxmlformats.org/officeDocument/2006/relationships/slideLayout" Target="../slideLayouts/slideLayout104.xml"/><Relationship Id="rId14" Type="http://schemas.openxmlformats.org/officeDocument/2006/relationships/slideLayout" Target="../slideLayouts/slideLayout10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2913200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42057526"/>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730581"/>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34202986"/>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9993458"/>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55725104"/>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30251327"/>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32510885"/>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007315231"/>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34301276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4115906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3175595"/>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7546496"/>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37678237"/>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86175480"/>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0851561"/>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768763920"/>
      </p:ext>
    </p:extLst>
  </p:cSld>
  <p:clrMap bg1="lt1" tx1="dk1" bg2="lt2" tx2="dk2" accent1="accent1" accent2="accent2" accent3="accent3" accent4="accent4" accent5="accent5" accent6="accent6" hlink="hlink" folHlink="folHlink"/>
  <p:sldLayoutIdLst>
    <p:sldLayoutId id="2147483741" r:id="rId1"/>
    <p:sldLayoutId id="214748374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88542692"/>
      </p:ext>
    </p:extLst>
  </p:cSld>
  <p:clrMap bg1="lt1" tx1="dk1" bg2="lt2" tx2="dk2" accent1="accent1" accent2="accent2" accent3="accent3" accent4="accent4" accent5="accent5" accent6="accent6" hlink="hlink" folHlink="folHlink"/>
  <p:sldLayoutIdLst>
    <p:sldLayoutId id="2147483745"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224679988"/>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4456460"/>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4163563289"/>
      </p:ext>
    </p:extLst>
  </p:cSld>
  <p:clrMap bg1="lt1" tx1="dk1" bg2="lt2" tx2="dk2" accent1="accent1" accent2="accent2" accent3="accent3" accent4="accent4" accent5="accent5" accent6="accent6" hlink="hlink" folHlink="folHlink"/>
  <p:sldLayoutIdLst>
    <p:sldLayoutId id="2147483766" r:id="rId1"/>
    <p:sldLayoutId id="2147483767"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14/05/2024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4189558803"/>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 id="214748379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14/05/2024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427928875"/>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 id="2147483807" r:id="rId12"/>
    <p:sldLayoutId id="2147483808" r:id="rId13"/>
    <p:sldLayoutId id="2147483809" r:id="rId1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xml"/><Relationship Id="rId1" Type="http://schemas.openxmlformats.org/officeDocument/2006/relationships/slideLayout" Target="../slideLayouts/slideLayout96.xml"/><Relationship Id="rId4" Type="http://schemas.openxmlformats.org/officeDocument/2006/relationships/image" Target="../media/image27.png"/></Relationships>
</file>

<file path=ppt/slides/_rels/slide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8.png"/><Relationship Id="rId1" Type="http://schemas.openxmlformats.org/officeDocument/2006/relationships/slideLayout" Target="../slideLayouts/slideLayout91.xml"/></Relationships>
</file>

<file path=ppt/slides/_rels/slide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xml"/><Relationship Id="rId1" Type="http://schemas.openxmlformats.org/officeDocument/2006/relationships/slideLayout" Target="../slideLayouts/slideLayout85.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8.png"/><Relationship Id="rId1" Type="http://schemas.openxmlformats.org/officeDocument/2006/relationships/slideLayout" Target="../slideLayouts/slideLayout91.xml"/></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95.xml"/></Relationships>
</file>

<file path=ppt/slides/_rels/slide6.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86.xml"/></Relationships>
</file>

<file path=ppt/slides/_rels/slide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85.xml"/></Relationships>
</file>

<file path=ppt/slides/_rels/slide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xml"/><Relationship Id="rId1" Type="http://schemas.openxmlformats.org/officeDocument/2006/relationships/slideLayout" Target="../slideLayouts/slideLayout91.xml"/></Relationships>
</file>

<file path=ppt/slides/_rels/slide9.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85.xml"/><Relationship Id="rId6" Type="http://schemas.openxmlformats.org/officeDocument/2006/relationships/image" Target="../media/image39.png"/><Relationship Id="rId5" Type="http://schemas.openxmlformats.org/officeDocument/2006/relationships/image" Target="../media/image38.jpeg"/><Relationship Id="rId4" Type="http://schemas.openxmlformats.org/officeDocument/2006/relationships/image" Target="../media/image37.png"/></Relationships>
</file>

<file path=ppt/slides/_rels/slide10.xml.rels><?xml version="1.0" encoding="UTF-8" standalone="yes"?>
<Relationships xmlns="http://schemas.openxmlformats.org/package/2006/relationships"><Relationship Id="rId8" Type="http://schemas.openxmlformats.org/officeDocument/2006/relationships/hyperlink" Target="https://share.vidyard.com/watch/PHAGcdZduUAjzuZr3DeKLs?" TargetMode="External"/><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png"/><Relationship Id="rId1" Type="http://schemas.openxmlformats.org/officeDocument/2006/relationships/slideLayout" Target="../slideLayouts/slideLayout87.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1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87.xml"/></Relationships>
</file>

<file path=ppt/slides/_rels/slide12.xml.rels><?xml version="1.0" encoding="UTF-8" standalone="yes"?>
<Relationships xmlns="http://schemas.openxmlformats.org/package/2006/relationships"><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hyperlink" Target="https://education.hootsuite.com/" TargetMode="External"/><Relationship Id="rId1" Type="http://schemas.openxmlformats.org/officeDocument/2006/relationships/slideLayout" Target="../slideLayouts/slideLayout84.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13.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6.xml"/><Relationship Id="rId1" Type="http://schemas.openxmlformats.org/officeDocument/2006/relationships/slideLayout" Target="../slideLayouts/slideLayout87.xml"/></Relationships>
</file>

<file path=ppt/slides/_rels/slide14.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7.xml"/><Relationship Id="rId1" Type="http://schemas.openxmlformats.org/officeDocument/2006/relationships/slideLayout" Target="../slideLayouts/slideLayout95.xml"/></Relationships>
</file>

<file path=ppt/slides/_rels/slide1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8.xml"/><Relationship Id="rId1" Type="http://schemas.openxmlformats.org/officeDocument/2006/relationships/slideLayout" Target="../slideLayouts/slideLayout87.xml"/><Relationship Id="rId4" Type="http://schemas.openxmlformats.org/officeDocument/2006/relationships/image" Target="../media/image56.png"/></Relationships>
</file>

<file path=ppt/slides/_rels/slide1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9.xml"/><Relationship Id="rId1" Type="http://schemas.openxmlformats.org/officeDocument/2006/relationships/slideLayout" Target="../slideLayouts/slideLayout85.xml"/><Relationship Id="rId4" Type="http://schemas.openxmlformats.org/officeDocument/2006/relationships/image" Target="../media/image58.png"/></Relationships>
</file>

<file path=ppt/slides/_rels/slide17.xml.rels><?xml version="1.0" encoding="UTF-8" standalone="yes"?>
<Relationships xmlns="http://schemas.openxmlformats.org/package/2006/relationships"><Relationship Id="rId3" Type="http://schemas.openxmlformats.org/officeDocument/2006/relationships/hyperlink" Target="https://blog.hootsuite.com/facebook-algorithm/" TargetMode="External"/><Relationship Id="rId2" Type="http://schemas.openxmlformats.org/officeDocument/2006/relationships/hyperlink" Target="https://blog.hootsuite.com/instagram-algorithm/" TargetMode="External"/><Relationship Id="rId1" Type="http://schemas.openxmlformats.org/officeDocument/2006/relationships/slideLayout" Target="../slideLayouts/slideLayout85.xml"/><Relationship Id="rId6" Type="http://schemas.openxmlformats.org/officeDocument/2006/relationships/image" Target="../media/image59.png"/><Relationship Id="rId5" Type="http://schemas.openxmlformats.org/officeDocument/2006/relationships/hyperlink" Target="https://blog.hootsuite.com/twitter-algorithm/" TargetMode="External"/><Relationship Id="rId4" Type="http://schemas.openxmlformats.org/officeDocument/2006/relationships/hyperlink" Target="https://blog.hootsuite.com/tiktok-algorithm/"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0.xml"/><Relationship Id="rId1" Type="http://schemas.openxmlformats.org/officeDocument/2006/relationships/slideLayout" Target="../slideLayouts/slideLayout85.xml"/><Relationship Id="rId4" Type="http://schemas.openxmlformats.org/officeDocument/2006/relationships/image" Target="../media/image58.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5.xml"/></Relationships>
</file>

<file path=ppt/slides/_rels/slide20.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1.xml"/><Relationship Id="rId1" Type="http://schemas.openxmlformats.org/officeDocument/2006/relationships/slideLayout" Target="../slideLayouts/slideLayout85.xml"/><Relationship Id="rId4" Type="http://schemas.openxmlformats.org/officeDocument/2006/relationships/image" Target="../media/image58.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5.xml"/></Relationships>
</file>

<file path=ppt/slides/_rels/slide2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2.xml"/><Relationship Id="rId1" Type="http://schemas.openxmlformats.org/officeDocument/2006/relationships/slideLayout" Target="../slideLayouts/slideLayout85.xml"/><Relationship Id="rId4" Type="http://schemas.openxmlformats.org/officeDocument/2006/relationships/image" Target="../media/image58.png"/></Relationships>
</file>

<file path=ppt/slides/_rels/slide23.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85.xml"/></Relationships>
</file>

<file path=ppt/slides/_rels/slide24.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86.xml"/></Relationships>
</file>

<file path=ppt/slides/_rels/slide2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3.xml"/><Relationship Id="rId1" Type="http://schemas.openxmlformats.org/officeDocument/2006/relationships/slideLayout" Target="../slideLayouts/slideLayout87.xml"/></Relationships>
</file>

<file path=ppt/slides/_rels/slide26.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85.xml"/></Relationships>
</file>

<file path=ppt/slides/_rels/slide27.xml.rels><?xml version="1.0" encoding="UTF-8" standalone="yes"?>
<Relationships xmlns="http://schemas.openxmlformats.org/package/2006/relationships"><Relationship Id="rId8" Type="http://schemas.openxmlformats.org/officeDocument/2006/relationships/image" Target="../media/image69.png"/><Relationship Id="rId3" Type="http://schemas.openxmlformats.org/officeDocument/2006/relationships/image" Target="../media/image64.jpeg"/><Relationship Id="rId7" Type="http://schemas.openxmlformats.org/officeDocument/2006/relationships/image" Target="../media/image68.png"/><Relationship Id="rId2" Type="http://schemas.openxmlformats.org/officeDocument/2006/relationships/notesSlide" Target="../notesSlides/notesSlide14.xml"/><Relationship Id="rId1" Type="http://schemas.openxmlformats.org/officeDocument/2006/relationships/slideLayout" Target="../slideLayouts/slideLayout85.xml"/><Relationship Id="rId6" Type="http://schemas.openxmlformats.org/officeDocument/2006/relationships/image" Target="../media/image67.png"/><Relationship Id="rId5" Type="http://schemas.openxmlformats.org/officeDocument/2006/relationships/image" Target="../media/image66.jpeg"/><Relationship Id="rId10" Type="http://schemas.openxmlformats.org/officeDocument/2006/relationships/image" Target="../media/image71.jpeg"/><Relationship Id="rId4" Type="http://schemas.openxmlformats.org/officeDocument/2006/relationships/image" Target="../media/image65.png"/><Relationship Id="rId9" Type="http://schemas.openxmlformats.org/officeDocument/2006/relationships/image" Target="../media/image70.png"/></Relationships>
</file>

<file path=ppt/slides/_rels/slide28.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15.xml"/><Relationship Id="rId1" Type="http://schemas.openxmlformats.org/officeDocument/2006/relationships/slideLayout" Target="../slideLayouts/slideLayout85.xml"/></Relationships>
</file>

<file path=ppt/slides/_rels/slide29.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85.xml"/></Relationships>
</file>

<file path=ppt/slides/_rels/slide30.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16.xml"/><Relationship Id="rId1" Type="http://schemas.openxmlformats.org/officeDocument/2006/relationships/slideLayout" Target="../slideLayouts/slideLayout85.xml"/></Relationships>
</file>

<file path=ppt/slides/_rels/slide31.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17.xml"/><Relationship Id="rId1" Type="http://schemas.openxmlformats.org/officeDocument/2006/relationships/slideLayout" Target="../slideLayouts/slideLayout85.xml"/></Relationships>
</file>

<file path=ppt/slides/_rels/slide3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8.xml"/><Relationship Id="rId1" Type="http://schemas.openxmlformats.org/officeDocument/2006/relationships/slideLayout" Target="../slideLayouts/slideLayout85.xml"/></Relationships>
</file>

<file path=ppt/slides/_rels/slide33.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85.xml"/></Relationships>
</file>

<file path=ppt/slides/_rels/slide34.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19.xml"/><Relationship Id="rId1" Type="http://schemas.openxmlformats.org/officeDocument/2006/relationships/slideLayout" Target="../slideLayouts/slideLayout87.xml"/></Relationships>
</file>

<file path=ppt/slides/_rels/slide35.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85.xml"/></Relationships>
</file>

<file path=ppt/slides/_rels/slide36.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png"/><Relationship Id="rId1" Type="http://schemas.openxmlformats.org/officeDocument/2006/relationships/slideLayout" Target="../slideLayouts/slideLayout86.xml"/></Relationships>
</file>

<file path=ppt/slides/_rels/slide37.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jpeg"/><Relationship Id="rId1" Type="http://schemas.openxmlformats.org/officeDocument/2006/relationships/slideLayout" Target="../slideLayouts/slideLayout95.xml"/><Relationship Id="rId4" Type="http://schemas.openxmlformats.org/officeDocument/2006/relationships/image" Target="../media/image82.jpe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8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8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8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8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8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pic>
        <p:nvPicPr>
          <p:cNvPr id="1026" name="Picture 2" descr="Book the best restaurants in Europe | TheFork">
            <a:extLst>
              <a:ext uri="{FF2B5EF4-FFF2-40B4-BE49-F238E27FC236}">
                <a16:creationId xmlns:a16="http://schemas.microsoft.com/office/drawing/2014/main" id="{4E271889-881D-B5DB-9C0A-807D28FACA15}"/>
              </a:ext>
            </a:extLst>
          </p:cNvPr>
          <p:cNvPicPr>
            <a:picLocks noChangeAspect="1" noChangeArrowheads="1"/>
          </p:cNvPicPr>
          <p:nvPr/>
        </p:nvPicPr>
        <p:blipFill>
          <a:blip r:embed="rId3" cstate="print">
            <a:alphaModFix amt="20000"/>
            <a:extLst>
              <a:ext uri="{28A0092B-C50C-407E-A947-70E740481C1C}">
                <a14:useLocalDpi xmlns:a14="http://schemas.microsoft.com/office/drawing/2010/main" val="0"/>
              </a:ext>
            </a:extLst>
          </a:blip>
          <a:srcRect/>
          <a:stretch>
            <a:fillRect/>
          </a:stretch>
        </p:blipFill>
        <p:spPr bwMode="auto">
          <a:xfrm>
            <a:off x="-10893" y="896862"/>
            <a:ext cx="9144000" cy="51435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66E66B9-5E97-9ABB-EF4B-9D37D0CF9BE5}"/>
              </a:ext>
            </a:extLst>
          </p:cNvPr>
          <p:cNvSpPr txBox="1"/>
          <p:nvPr/>
        </p:nvSpPr>
        <p:spPr>
          <a:xfrm>
            <a:off x="617757" y="1538926"/>
            <a:ext cx="7886700" cy="2978176"/>
          </a:xfrm>
          <a:prstGeom prst="rect">
            <a:avLst/>
          </a:prstGeom>
        </p:spPr>
        <p:txBody>
          <a:bodyPr vert="horz" lIns="68580" tIns="34290" rIns="68580" bIns="34290" rtlCol="0" anchor="ctr">
            <a:normAutofit/>
          </a:bodyPr>
          <a:lstStyle/>
          <a:p>
            <a:pPr defTabSz="685800">
              <a:lnSpc>
                <a:spcPct val="90000"/>
              </a:lnSpc>
              <a:spcBef>
                <a:spcPct val="0"/>
              </a:spcBef>
              <a:spcAft>
                <a:spcPts val="450"/>
              </a:spcAft>
              <a:defRPr/>
            </a:pPr>
            <a:r>
              <a:rPr lang="en-US" sz="3300" b="1" dirty="0">
                <a:solidFill>
                  <a:srgbClr val="FFFFFF"/>
                </a:solidFill>
                <a:latin typeface="Calibri Light" panose="020F0302020204030204"/>
              </a:rPr>
              <a:t>International Gastronomy Management</a:t>
            </a:r>
          </a:p>
          <a:p>
            <a:pPr defTabSz="685800">
              <a:lnSpc>
                <a:spcPct val="90000"/>
              </a:lnSpc>
              <a:spcBef>
                <a:spcPct val="0"/>
              </a:spcBef>
              <a:spcAft>
                <a:spcPts val="450"/>
              </a:spcAft>
              <a:defRPr/>
            </a:pPr>
            <a:endParaRPr lang="en-US" sz="3300" b="1" dirty="0">
              <a:solidFill>
                <a:srgbClr val="FFFFFF"/>
              </a:solidFill>
              <a:latin typeface="Calibri Light" panose="020F0302020204030204"/>
            </a:endParaRPr>
          </a:p>
          <a:p>
            <a:pPr defTabSz="685800">
              <a:lnSpc>
                <a:spcPct val="90000"/>
              </a:lnSpc>
              <a:spcBef>
                <a:spcPct val="0"/>
              </a:spcBef>
              <a:spcAft>
                <a:spcPts val="450"/>
              </a:spcAft>
              <a:defRPr/>
            </a:pPr>
            <a:r>
              <a:rPr lang="en-GB" sz="3300" dirty="0">
                <a:solidFill>
                  <a:prstClr val="white"/>
                </a:solidFill>
                <a:latin typeface="Calibri" panose="020F0502020204030204"/>
              </a:rPr>
              <a:t>Marketing and promoting restaurant facilities</a:t>
            </a:r>
          </a:p>
          <a:p>
            <a:pPr defTabSz="685800">
              <a:lnSpc>
                <a:spcPct val="90000"/>
              </a:lnSpc>
              <a:spcBef>
                <a:spcPct val="0"/>
              </a:spcBef>
              <a:spcAft>
                <a:spcPts val="450"/>
              </a:spcAft>
              <a:defRPr/>
            </a:pPr>
            <a:r>
              <a:rPr lang="en-US" sz="1350" b="1" dirty="0">
                <a:solidFill>
                  <a:srgbClr val="FFFFFF"/>
                </a:solidFill>
                <a:latin typeface="Calibri Light" panose="020F0302020204030204"/>
              </a:rPr>
              <a:t>BMGM6002 </a:t>
            </a:r>
            <a:r>
              <a:rPr lang="en-GB" sz="1350" dirty="0">
                <a:solidFill>
                  <a:prstClr val="white"/>
                </a:solidFill>
                <a:latin typeface="Calibri" panose="020F0502020204030204"/>
              </a:rPr>
              <a:t> </a:t>
            </a:r>
          </a:p>
        </p:txBody>
      </p:sp>
      <p:sp>
        <p:nvSpPr>
          <p:cNvPr id="6" name="TextBox 5">
            <a:extLst>
              <a:ext uri="{FF2B5EF4-FFF2-40B4-BE49-F238E27FC236}">
                <a16:creationId xmlns:a16="http://schemas.microsoft.com/office/drawing/2014/main" id="{2DDBD4A8-0007-5EFA-628C-3A9FCA50BB6B}"/>
              </a:ext>
            </a:extLst>
          </p:cNvPr>
          <p:cNvSpPr txBox="1"/>
          <p:nvPr/>
        </p:nvSpPr>
        <p:spPr>
          <a:xfrm>
            <a:off x="5326012" y="4556713"/>
            <a:ext cx="7886700" cy="3263504"/>
          </a:xfrm>
          <a:prstGeom prst="rect">
            <a:avLst/>
          </a:prstGeom>
        </p:spPr>
        <p:txBody>
          <a:bodyPr vert="horz" lIns="68580" tIns="34290" rIns="68580" bIns="34290" rtlCol="0">
            <a:normAutofit/>
          </a:bodyPr>
          <a:lstStyle/>
          <a:p>
            <a:pPr defTabSz="685800">
              <a:lnSpc>
                <a:spcPct val="90000"/>
              </a:lnSpc>
              <a:spcBef>
                <a:spcPts val="750"/>
              </a:spcBef>
              <a:defRPr/>
            </a:pPr>
            <a:endParaRPr lang="en-US" sz="1350" dirty="0">
              <a:solidFill>
                <a:srgbClr val="FFFFFF"/>
              </a:solidFill>
              <a:latin typeface="Calibri" panose="020F0502020204030204"/>
            </a:endParaRPr>
          </a:p>
        </p:txBody>
      </p:sp>
      <p:pic>
        <p:nvPicPr>
          <p:cNvPr id="2" name="Picture 1">
            <a:extLst>
              <a:ext uri="{FF2B5EF4-FFF2-40B4-BE49-F238E27FC236}">
                <a16:creationId xmlns:a16="http://schemas.microsoft.com/office/drawing/2014/main" id="{0D33AFE3-8130-6485-4833-AF8A8B0F3578}"/>
              </a:ext>
            </a:extLst>
          </p:cNvPr>
          <p:cNvPicPr>
            <a:picLocks noChangeAspect="1"/>
          </p:cNvPicPr>
          <p:nvPr/>
        </p:nvPicPr>
        <p:blipFill>
          <a:blip r:embed="rId4"/>
          <a:stretch>
            <a:fillRect/>
          </a:stretch>
        </p:blipFill>
        <p:spPr>
          <a:xfrm>
            <a:off x="10886" y="5217916"/>
            <a:ext cx="9144000" cy="793712"/>
          </a:xfrm>
          <a:prstGeom prst="rect">
            <a:avLst/>
          </a:prstGeom>
        </p:spPr>
      </p:pic>
    </p:spTree>
    <p:extLst>
      <p:ext uri="{BB962C8B-B14F-4D97-AF65-F5344CB8AC3E}">
        <p14:creationId xmlns:p14="http://schemas.microsoft.com/office/powerpoint/2010/main" val="69957605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hand holding a yellow sign with black text&#10;&#10;Description automatically generated">
            <a:extLst>
              <a:ext uri="{FF2B5EF4-FFF2-40B4-BE49-F238E27FC236}">
                <a16:creationId xmlns:a16="http://schemas.microsoft.com/office/drawing/2014/main" id="{B97F6D9A-FBC6-2CB5-256A-533D49F6E9FC}"/>
              </a:ext>
            </a:extLst>
          </p:cNvPr>
          <p:cNvPicPr>
            <a:picLocks noChangeAspect="1"/>
          </p:cNvPicPr>
          <p:nvPr/>
        </p:nvPicPr>
        <p:blipFill rotWithShape="1">
          <a:blip r:embed="rId2">
            <a:alphaModFix amt="35000"/>
            <a:duotone>
              <a:schemeClr val="accent3">
                <a:shade val="45000"/>
                <a:satMod val="135000"/>
              </a:schemeClr>
              <a:prstClr val="white"/>
            </a:duotone>
          </a:blip>
          <a:srcRect t="31633" b="26179"/>
          <a:stretch/>
        </p:blipFill>
        <p:spPr>
          <a:xfrm>
            <a:off x="-10886" y="63545"/>
            <a:ext cx="9143985" cy="6032071"/>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617756" y="554606"/>
            <a:ext cx="7886700" cy="994172"/>
          </a:xfrm>
        </p:spPr>
        <p:txBody>
          <a:bodyPr vert="horz" lIns="68580" tIns="34290" rIns="68580" bIns="34290" rtlCol="0" anchor="ctr">
            <a:normAutofit/>
          </a:bodyPr>
          <a:lstStyle/>
          <a:p>
            <a:r>
              <a:rPr lang="en-US" sz="330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628650" y="2039839"/>
            <a:ext cx="7886700" cy="3263504"/>
          </a:xfrm>
        </p:spPr>
        <p:txBody>
          <a:bodyPr vert="horz" lIns="68580" tIns="34290" rIns="68580" bIns="34290" rtlCol="0">
            <a:norm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Calibri" panose="020F0502020204030204"/>
                <a:ea typeface="+mn-ea"/>
                <a:cs typeface="+mn-cs"/>
              </a:rPr>
              <a:t>What is Social Media/Digital Marketing</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Calibri" panose="020F0502020204030204"/>
                <a:ea typeface="+mn-ea"/>
                <a:cs typeface="+mn-cs"/>
              </a:rPr>
              <a:t>Communication &amp; promotional Mix </a:t>
            </a:r>
          </a:p>
        </p:txBody>
      </p:sp>
      <p:pic>
        <p:nvPicPr>
          <p:cNvPr id="4" name="Picture 3">
            <a:extLst>
              <a:ext uri="{FF2B5EF4-FFF2-40B4-BE49-F238E27FC236}">
                <a16:creationId xmlns:a16="http://schemas.microsoft.com/office/drawing/2014/main" id="{0DEDCFFC-21C3-A7D0-8E55-24700D9482F2}"/>
              </a:ext>
            </a:extLst>
          </p:cNvPr>
          <p:cNvPicPr>
            <a:picLocks noChangeAspect="1"/>
          </p:cNvPicPr>
          <p:nvPr/>
        </p:nvPicPr>
        <p:blipFill>
          <a:blip r:embed="rId3">
            <a:alphaModFix amt="85000"/>
          </a:blip>
          <a:stretch>
            <a:fillRect/>
          </a:stretch>
        </p:blipFill>
        <p:spPr>
          <a:xfrm>
            <a:off x="10901" y="6095616"/>
            <a:ext cx="9144000" cy="793712"/>
          </a:xfrm>
          <a:prstGeom prst="rect">
            <a:avLst/>
          </a:prstGeom>
        </p:spPr>
      </p:pic>
    </p:spTree>
    <p:extLst>
      <p:ext uri="{BB962C8B-B14F-4D97-AF65-F5344CB8AC3E}">
        <p14:creationId xmlns:p14="http://schemas.microsoft.com/office/powerpoint/2010/main" val="241316291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e background with many logos&#10;&#10;Description automatically generated">
            <a:extLst>
              <a:ext uri="{FF2B5EF4-FFF2-40B4-BE49-F238E27FC236}">
                <a16:creationId xmlns:a16="http://schemas.microsoft.com/office/drawing/2014/main" id="{40177C1B-B393-1156-AFDE-A635CCA7BEC2}"/>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23747" y="0"/>
            <a:ext cx="9120253" cy="5805264"/>
          </a:xfrm>
          <a:prstGeom prst="rect">
            <a:avLst/>
          </a:prstGeom>
        </p:spPr>
      </p:pic>
      <p:sp>
        <p:nvSpPr>
          <p:cNvPr id="18" name="Frame 17">
            <a:extLst>
              <a:ext uri="{FF2B5EF4-FFF2-40B4-BE49-F238E27FC236}">
                <a16:creationId xmlns:a16="http://schemas.microsoft.com/office/drawing/2014/main" id="{58E60D57-3168-94C0-08DD-E393F4B548AB}"/>
              </a:ext>
            </a:extLst>
          </p:cNvPr>
          <p:cNvSpPr/>
          <p:nvPr/>
        </p:nvSpPr>
        <p:spPr>
          <a:xfrm rot="5400000">
            <a:off x="-295675" y="1660188"/>
            <a:ext cx="3831308" cy="3192465"/>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35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17" name="Frame 16">
            <a:extLst>
              <a:ext uri="{FF2B5EF4-FFF2-40B4-BE49-F238E27FC236}">
                <a16:creationId xmlns:a16="http://schemas.microsoft.com/office/drawing/2014/main" id="{DA635104-88E0-C885-D902-18F121AADD6F}"/>
              </a:ext>
            </a:extLst>
          </p:cNvPr>
          <p:cNvSpPr/>
          <p:nvPr/>
        </p:nvSpPr>
        <p:spPr>
          <a:xfrm>
            <a:off x="3342024" y="1340767"/>
            <a:ext cx="5676165" cy="3831307"/>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37747" y="-492140"/>
            <a:ext cx="2034482" cy="3282429"/>
          </a:xfrm>
        </p:spPr>
        <p:txBody>
          <a:bodyPr anchor="ctr">
            <a:normAutofit/>
          </a:bodyPr>
          <a:lstStyle/>
          <a:p>
            <a:r>
              <a:rPr lang="en-GB" altLang="en-US" sz="3600" dirty="0">
                <a:solidFill>
                  <a:schemeClr val="bg1"/>
                </a:solidFill>
                <a:latin typeface="Trebuchet MS" panose="020B0603020202020204" pitchFamily="34" charset="0"/>
              </a:rPr>
              <a:t>Recap</a:t>
            </a: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340550" y="1685925"/>
            <a:ext cx="2310251" cy="2936653"/>
          </a:xfrm>
        </p:spPr>
        <p:txBody>
          <a:bodyPr anchor="ctr">
            <a:normAutofit/>
          </a:bodyPr>
          <a:lstStyle/>
          <a:p>
            <a:pPr marL="0" indent="0">
              <a:buNone/>
            </a:pPr>
            <a:r>
              <a:rPr lang="en-GB" altLang="en-US" b="1" dirty="0">
                <a:solidFill>
                  <a:schemeClr val="bg1"/>
                </a:solidFill>
              </a:rPr>
              <a:t>Last week gave an overview of..</a:t>
            </a:r>
          </a:p>
          <a:p>
            <a:pPr marL="0" indent="0">
              <a:buNone/>
            </a:pPr>
            <a:endParaRPr lang="en-GB" altLang="en-US" sz="4125" b="1" dirty="0">
              <a:solidFill>
                <a:schemeClr val="bg1"/>
              </a:solidFill>
            </a:endParaRPr>
          </a:p>
          <a:p>
            <a:pPr marL="0" indent="0">
              <a:buNone/>
            </a:pPr>
            <a:endParaRPr lang="en-GB" altLang="en-US" sz="1425" dirty="0">
              <a:solidFill>
                <a:schemeClr val="bg1"/>
              </a:solidFill>
              <a:latin typeface="Trebuchet MS" panose="020B0603020202020204" pitchFamily="34" charset="0"/>
            </a:endParaRPr>
          </a:p>
        </p:txBody>
      </p:sp>
      <p:grpSp>
        <p:nvGrpSpPr>
          <p:cNvPr id="25" name="Group 24">
            <a:extLst>
              <a:ext uri="{FF2B5EF4-FFF2-40B4-BE49-F238E27FC236}">
                <a16:creationId xmlns:a16="http://schemas.microsoft.com/office/drawing/2014/main" id="{BE3ECC55-9971-9AAB-88B5-A65F35F8B8B9}"/>
              </a:ext>
            </a:extLst>
          </p:cNvPr>
          <p:cNvGrpSpPr/>
          <p:nvPr/>
        </p:nvGrpSpPr>
        <p:grpSpPr>
          <a:xfrm>
            <a:off x="6149571" y="2558778"/>
            <a:ext cx="3035319" cy="983499"/>
            <a:chOff x="7117700" y="1728826"/>
            <a:chExt cx="4047092" cy="1311332"/>
          </a:xfrm>
        </p:grpSpPr>
        <p:sp>
          <p:nvSpPr>
            <p:cNvPr id="14" name="TextBox 13">
              <a:extLst>
                <a:ext uri="{FF2B5EF4-FFF2-40B4-BE49-F238E27FC236}">
                  <a16:creationId xmlns:a16="http://schemas.microsoft.com/office/drawing/2014/main" id="{93664293-B49B-2681-7AC9-6045DF1035DD}"/>
                </a:ext>
              </a:extLst>
            </p:cNvPr>
            <p:cNvSpPr txBox="1"/>
            <p:nvPr/>
          </p:nvSpPr>
          <p:spPr>
            <a:xfrm>
              <a:off x="7117700" y="1809051"/>
              <a:ext cx="3269887" cy="1231107"/>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lang="en-GB" kern="0" dirty="0">
                  <a:solidFill>
                    <a:prstClr val="black"/>
                  </a:solidFill>
                  <a:latin typeface="Abadi" panose="020B0604020202020204" pitchFamily="34" charset="0"/>
                </a:rPr>
                <a:t>In Ansoff’s matrix what strategy would the Cambodia case be?</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endParaRPr>
            </a:p>
          </p:txBody>
        </p:sp>
        <p:pic>
          <p:nvPicPr>
            <p:cNvPr id="22" name="Picture 2" descr="Amazon.co.uk: Question of the Day : Alexa Skills">
              <a:extLst>
                <a:ext uri="{FF2B5EF4-FFF2-40B4-BE49-F238E27FC236}">
                  <a16:creationId xmlns:a16="http://schemas.microsoft.com/office/drawing/2014/main" id="{2293AB3F-09DF-DA84-6B22-D0637373A67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139341" y="172882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4" name="Group 3">
            <a:extLst>
              <a:ext uri="{FF2B5EF4-FFF2-40B4-BE49-F238E27FC236}">
                <a16:creationId xmlns:a16="http://schemas.microsoft.com/office/drawing/2014/main" id="{6DEEC1CA-657D-5FB6-2772-8C0A01C15389}"/>
              </a:ext>
            </a:extLst>
          </p:cNvPr>
          <p:cNvGrpSpPr/>
          <p:nvPr/>
        </p:nvGrpSpPr>
        <p:grpSpPr>
          <a:xfrm>
            <a:off x="2134838" y="4096581"/>
            <a:ext cx="2452416" cy="1350241"/>
            <a:chOff x="5318649" y="1042835"/>
            <a:chExt cx="3269887" cy="1800322"/>
          </a:xfrm>
        </p:grpSpPr>
        <p:sp>
          <p:nvSpPr>
            <p:cNvPr id="5" name="TextBox 4">
              <a:extLst>
                <a:ext uri="{FF2B5EF4-FFF2-40B4-BE49-F238E27FC236}">
                  <a16:creationId xmlns:a16="http://schemas.microsoft.com/office/drawing/2014/main" id="{550CF949-A176-66B7-AAEE-46547D4DC5B4}"/>
                </a:ext>
              </a:extLst>
            </p:cNvPr>
            <p:cNvSpPr txBox="1"/>
            <p:nvPr/>
          </p:nvSpPr>
          <p:spPr>
            <a:xfrm>
              <a:off x="5318649" y="1042835"/>
              <a:ext cx="3269887" cy="1231107"/>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What sorts of things would you put in an appendix? </a:t>
              </a:r>
            </a:p>
          </p:txBody>
        </p:sp>
        <p:pic>
          <p:nvPicPr>
            <p:cNvPr id="7" name="Picture 2" descr="Amazon.co.uk: Question of the Day : Alexa Skills">
              <a:extLst>
                <a:ext uri="{FF2B5EF4-FFF2-40B4-BE49-F238E27FC236}">
                  <a16:creationId xmlns:a16="http://schemas.microsoft.com/office/drawing/2014/main" id="{21870F36-19B2-09C8-F90D-DD56860EB5B2}"/>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174769" y="1817706"/>
              <a:ext cx="1025450"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2" name="Group 11">
            <a:extLst>
              <a:ext uri="{FF2B5EF4-FFF2-40B4-BE49-F238E27FC236}">
                <a16:creationId xmlns:a16="http://schemas.microsoft.com/office/drawing/2014/main" id="{167CA532-FC14-1E69-DA17-4EB80D047911}"/>
              </a:ext>
            </a:extLst>
          </p:cNvPr>
          <p:cNvGrpSpPr/>
          <p:nvPr/>
        </p:nvGrpSpPr>
        <p:grpSpPr>
          <a:xfrm>
            <a:off x="4042193" y="1170570"/>
            <a:ext cx="4559793" cy="1452978"/>
            <a:chOff x="4042193" y="1087223"/>
            <a:chExt cx="4640579" cy="1536325"/>
          </a:xfrm>
        </p:grpSpPr>
        <p:grpSp>
          <p:nvGrpSpPr>
            <p:cNvPr id="2" name="Group 1">
              <a:extLst>
                <a:ext uri="{FF2B5EF4-FFF2-40B4-BE49-F238E27FC236}">
                  <a16:creationId xmlns:a16="http://schemas.microsoft.com/office/drawing/2014/main" id="{CED7EB50-5498-EC3C-0742-51BE69CD4371}"/>
                </a:ext>
              </a:extLst>
            </p:cNvPr>
            <p:cNvGrpSpPr/>
            <p:nvPr/>
          </p:nvGrpSpPr>
          <p:grpSpPr>
            <a:xfrm>
              <a:off x="4042193" y="1108464"/>
              <a:ext cx="4640579" cy="1030784"/>
              <a:chOff x="5986852" y="389099"/>
              <a:chExt cx="4640579" cy="1030784"/>
            </a:xfrm>
          </p:grpSpPr>
          <p:sp>
            <p:nvSpPr>
              <p:cNvPr id="8" name="TextBox 7">
                <a:extLst>
                  <a:ext uri="{FF2B5EF4-FFF2-40B4-BE49-F238E27FC236}">
                    <a16:creationId xmlns:a16="http://schemas.microsoft.com/office/drawing/2014/main" id="{68EB99C5-B5A6-0CE9-BD5F-0939C828568B}"/>
                  </a:ext>
                </a:extLst>
              </p:cNvPr>
              <p:cNvSpPr txBox="1"/>
              <p:nvPr/>
            </p:nvSpPr>
            <p:spPr>
              <a:xfrm>
                <a:off x="5986852" y="389099"/>
                <a:ext cx="3855015"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We discussed SMART, what does it stand for?</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 </a:t>
                </a:r>
              </a:p>
            </p:txBody>
          </p:sp>
          <p:pic>
            <p:nvPicPr>
              <p:cNvPr id="10" name="Picture 2" descr="Amazon.co.uk: Question of the Day : Alexa Skills">
                <a:extLst>
                  <a:ext uri="{FF2B5EF4-FFF2-40B4-BE49-F238E27FC236}">
                    <a16:creationId xmlns:a16="http://schemas.microsoft.com/office/drawing/2014/main" id="{AB20CE55-C13A-C44D-3ABC-B86B4FFFCA90}"/>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601980" y="394432"/>
                <a:ext cx="1025451"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11" name="Picture 10">
              <a:extLst>
                <a:ext uri="{FF2B5EF4-FFF2-40B4-BE49-F238E27FC236}">
                  <a16:creationId xmlns:a16="http://schemas.microsoft.com/office/drawing/2014/main" id="{3FF433F8-91FE-C95B-5234-DB475AABA1B7}"/>
                </a:ext>
              </a:extLst>
            </p:cNvPr>
            <p:cNvPicPr>
              <a:picLocks noChangeAspect="1"/>
            </p:cNvPicPr>
            <p:nvPr/>
          </p:nvPicPr>
          <p:blipFill>
            <a:blip r:embed="rId6"/>
            <a:stretch>
              <a:fillRect/>
            </a:stretch>
          </p:blipFill>
          <p:spPr>
            <a:xfrm>
              <a:off x="4869838" y="1087223"/>
              <a:ext cx="3420152" cy="1536325"/>
            </a:xfrm>
            <a:prstGeom prst="rect">
              <a:avLst/>
            </a:prstGeom>
          </p:spPr>
        </p:pic>
      </p:grpSp>
      <p:grpSp>
        <p:nvGrpSpPr>
          <p:cNvPr id="23" name="Group 22">
            <a:extLst>
              <a:ext uri="{FF2B5EF4-FFF2-40B4-BE49-F238E27FC236}">
                <a16:creationId xmlns:a16="http://schemas.microsoft.com/office/drawing/2014/main" id="{5D766F4A-7EFC-D4DA-3604-C687F092F1AB}"/>
              </a:ext>
            </a:extLst>
          </p:cNvPr>
          <p:cNvGrpSpPr/>
          <p:nvPr/>
        </p:nvGrpSpPr>
        <p:grpSpPr>
          <a:xfrm>
            <a:off x="2527361" y="2518047"/>
            <a:ext cx="2641823" cy="1276071"/>
            <a:chOff x="5318649" y="1042835"/>
            <a:chExt cx="3522429" cy="1701429"/>
          </a:xfrm>
        </p:grpSpPr>
        <p:sp>
          <p:nvSpPr>
            <p:cNvPr id="26" name="TextBox 25">
              <a:extLst>
                <a:ext uri="{FF2B5EF4-FFF2-40B4-BE49-F238E27FC236}">
                  <a16:creationId xmlns:a16="http://schemas.microsoft.com/office/drawing/2014/main" id="{EB937F3C-EDD9-DBC2-78A5-F97D3ADF4F1E}"/>
                </a:ext>
              </a:extLst>
            </p:cNvPr>
            <p:cNvSpPr txBox="1"/>
            <p:nvPr/>
          </p:nvSpPr>
          <p:spPr>
            <a:xfrm>
              <a:off x="5318649" y="1042835"/>
              <a:ext cx="3269887" cy="1231107"/>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What is the difference between primary and secondary data? </a:t>
              </a:r>
            </a:p>
          </p:txBody>
        </p:sp>
        <p:pic>
          <p:nvPicPr>
            <p:cNvPr id="27" name="Picture 2" descr="Amazon.co.uk: Question of the Day : Alexa Skills">
              <a:extLst>
                <a:ext uri="{FF2B5EF4-FFF2-40B4-BE49-F238E27FC236}">
                  <a16:creationId xmlns:a16="http://schemas.microsoft.com/office/drawing/2014/main" id="{36B47300-3FE4-394C-350C-D82FD6EAACD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815628" y="1718813"/>
              <a:ext cx="1025450" cy="1025451"/>
            </a:xfrm>
            <a:prstGeom prst="rect">
              <a:avLst/>
            </a:prstGeom>
            <a:noFill/>
            <a:extLst>
              <a:ext uri="{909E8E84-426E-40DD-AFC4-6F175D3DCCD1}">
                <a14:hiddenFill xmlns:a14="http://schemas.microsoft.com/office/drawing/2010/main">
                  <a:solidFill>
                    <a:srgbClr val="FFFFFF"/>
                  </a:solidFill>
                </a14:hiddenFill>
              </a:ext>
            </a:extLst>
          </p:spPr>
        </p:pic>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500"/>
                                        <p:tgtEl>
                                          <p:spTgt spid="2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3"/>
                                        </p:tgtEl>
                                        <p:attrNameLst>
                                          <p:attrName>style.visibility</p:attrName>
                                        </p:attrNameLst>
                                      </p:cBhvr>
                                      <p:to>
                                        <p:strVal val="visible"/>
                                      </p:to>
                                    </p:set>
                                    <p:animEffect transition="in" filter="fade">
                                      <p:cBhvr>
                                        <p:cTn id="17"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2"/>
          <a:srcRect t="624"/>
          <a:stretch/>
        </p:blipFill>
        <p:spPr>
          <a:xfrm>
            <a:off x="61529" y="106846"/>
            <a:ext cx="5014527" cy="6644307"/>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2483949" y="476672"/>
            <a:ext cx="3285434" cy="1001040"/>
          </a:xfrm>
        </p:spPr>
        <p:txBody>
          <a:bodyPr vert="horz" lIns="51435" tIns="25718" rIns="51435" bIns="25718" rtlCol="0" anchor="ctr">
            <a:normAutofit/>
          </a:bodyPr>
          <a:lstStyle/>
          <a:p>
            <a:r>
              <a:rPr lang="en-US" sz="225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5797037" y="2348880"/>
            <a:ext cx="3285434" cy="2888695"/>
          </a:xfrm>
        </p:spPr>
        <p:txBody>
          <a:bodyPr vert="horz" lIns="51435" tIns="25718" rIns="51435" bIns="25718" rtlCol="0" anchor="t">
            <a:normAutofit lnSpcReduction="1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600" b="0" i="0" u="none" strike="noStrike" kern="1200" cap="none" spc="0" normalizeH="0" baseline="0" noProof="0" dirty="0">
                <a:ln>
                  <a:noFill/>
                </a:ln>
                <a:effectLst/>
                <a:uLnTx/>
                <a:uFillTx/>
                <a:latin typeface="Calibri" panose="020F0502020204030204"/>
                <a:ea typeface="+mn-ea"/>
                <a:cs typeface="+mn-cs"/>
              </a:rPr>
              <a:t>What is Social Media/Digital Marketing</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600" b="0" i="0" u="none" strike="noStrike" kern="1200" cap="none" spc="0" normalizeH="0" baseline="0" noProof="0" dirty="0">
              <a:ln>
                <a:noFill/>
              </a:ln>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600" b="0" i="0" u="none" strike="noStrike" kern="1200" cap="none" spc="0" normalizeH="0" baseline="0" noProof="0" dirty="0">
              <a:ln>
                <a:noFill/>
              </a:ln>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600" b="0" i="0" u="none" strike="noStrike" kern="1200" cap="none" spc="0" normalizeH="0" baseline="0" noProof="0" dirty="0">
                <a:ln>
                  <a:noFill/>
                </a:ln>
                <a:effectLst/>
                <a:uLnTx/>
                <a:uFillTx/>
                <a:latin typeface="Calibri" panose="020F0502020204030204"/>
                <a:ea typeface="+mn-ea"/>
                <a:cs typeface="+mn-cs"/>
              </a:rPr>
              <a:t>Communication &amp; promotional Mix </a:t>
            </a:r>
          </a:p>
          <a:p>
            <a:pPr marL="0"/>
            <a:endParaRPr lang="en-US" sz="1125" b="1" dirty="0">
              <a:solidFill>
                <a:srgbClr val="FEFFFF"/>
              </a:solidFill>
            </a:endParaRPr>
          </a:p>
        </p:txBody>
      </p:sp>
      <p:pic>
        <p:nvPicPr>
          <p:cNvPr id="4" name="Picture 3">
            <a:extLst>
              <a:ext uri="{FF2B5EF4-FFF2-40B4-BE49-F238E27FC236}">
                <a16:creationId xmlns:a16="http://schemas.microsoft.com/office/drawing/2014/main" id="{87992C6E-8ECE-9A36-F357-EACF496234AB}"/>
              </a:ext>
            </a:extLst>
          </p:cNvPr>
          <p:cNvPicPr>
            <a:picLocks noChangeAspect="1"/>
          </p:cNvPicPr>
          <p:nvPr/>
        </p:nvPicPr>
        <p:blipFill>
          <a:blip r:embed="rId3">
            <a:alphaModFix amt="85000"/>
          </a:blip>
          <a:stretch>
            <a:fillRect/>
          </a:stretch>
        </p:blipFill>
        <p:spPr>
          <a:xfrm>
            <a:off x="10901" y="6095616"/>
            <a:ext cx="9144000" cy="793712"/>
          </a:xfrm>
          <a:prstGeom prst="rect">
            <a:avLst/>
          </a:prstGeom>
        </p:spPr>
      </p:pic>
    </p:spTree>
    <p:extLst>
      <p:ext uri="{BB962C8B-B14F-4D97-AF65-F5344CB8AC3E}">
        <p14:creationId xmlns:p14="http://schemas.microsoft.com/office/powerpoint/2010/main" val="2941564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719572" y="548680"/>
            <a:ext cx="7704856" cy="3398632"/>
          </a:xfrm>
        </p:spPr>
        <p:txBody>
          <a:bodyPr vert="horz" lIns="68580" tIns="34290" rIns="68580" bIns="34290" rtlCol="0" anchor="b">
            <a:normAutofit fontScale="90000"/>
          </a:bodyPr>
          <a:lstStyle/>
          <a:p>
            <a:pPr>
              <a:spcAft>
                <a:spcPts val="750"/>
              </a:spcAft>
            </a:pPr>
            <a:r>
              <a:rPr lang="en-US" sz="1800" b="1" dirty="0">
                <a:solidFill>
                  <a:schemeClr val="tx1"/>
                </a:solidFill>
                <a:latin typeface="+mj-lt"/>
                <a:cs typeface="+mj-cs"/>
              </a:rPr>
              <a:t>Assessment -1</a:t>
            </a:r>
            <a:br>
              <a:rPr lang="en-US" sz="1800" b="1" dirty="0">
                <a:solidFill>
                  <a:schemeClr val="tx1"/>
                </a:solidFill>
                <a:latin typeface="+mj-lt"/>
                <a:cs typeface="+mj-cs"/>
              </a:rPr>
            </a:br>
            <a:r>
              <a:rPr lang="en-US" sz="1800" b="1" dirty="0">
                <a:solidFill>
                  <a:schemeClr val="tx1"/>
                </a:solidFill>
                <a:latin typeface="+mj-lt"/>
                <a:cs typeface="+mj-cs"/>
              </a:rPr>
              <a:t>Due:</a:t>
            </a:r>
            <a:r>
              <a:rPr lang="en-US" sz="1800" b="1" u="sng" dirty="0">
                <a:solidFill>
                  <a:schemeClr val="tx1"/>
                </a:solidFill>
                <a:latin typeface="+mj-lt"/>
                <a:cs typeface="+mj-cs"/>
              </a:rPr>
              <a:t>25</a:t>
            </a:r>
            <a:r>
              <a:rPr lang="en-US" sz="1800" b="1" u="sng" baseline="30000" dirty="0">
                <a:solidFill>
                  <a:schemeClr val="tx1"/>
                </a:solidFill>
                <a:latin typeface="+mj-lt"/>
                <a:cs typeface="+mj-cs"/>
              </a:rPr>
              <a:t>th </a:t>
            </a:r>
            <a:r>
              <a:rPr lang="en-US" sz="1800" b="1" u="sng" dirty="0">
                <a:solidFill>
                  <a:schemeClr val="tx1"/>
                </a:solidFill>
                <a:latin typeface="+mj-lt"/>
                <a:cs typeface="+mj-cs"/>
              </a:rPr>
              <a:t>November 23;59</a:t>
            </a:r>
            <a:br>
              <a:rPr lang="en-US" sz="1800" b="1" dirty="0">
                <a:solidFill>
                  <a:schemeClr val="tx1"/>
                </a:solidFill>
                <a:latin typeface="+mj-lt"/>
                <a:cs typeface="+mj-cs"/>
              </a:rPr>
            </a:br>
            <a:r>
              <a:rPr lang="en-US" sz="1800" b="1" dirty="0">
                <a:solidFill>
                  <a:schemeClr val="tx1"/>
                </a:solidFill>
                <a:latin typeface="+mj-lt"/>
                <a:cs typeface="+mj-cs"/>
              </a:rPr>
              <a:t>A </a:t>
            </a:r>
            <a:r>
              <a:rPr lang="en-US" sz="1800" b="1" u="sng" dirty="0">
                <a:solidFill>
                  <a:schemeClr val="tx1"/>
                </a:solidFill>
                <a:latin typeface="+mj-lt"/>
                <a:cs typeface="+mj-cs"/>
              </a:rPr>
              <a:t>marketing report </a:t>
            </a:r>
            <a:r>
              <a:rPr lang="en-US" sz="1800" b="1" dirty="0">
                <a:solidFill>
                  <a:schemeClr val="tx1"/>
                </a:solidFill>
                <a:latin typeface="+mj-lt"/>
                <a:cs typeface="+mj-cs"/>
              </a:rPr>
              <a:t>of 1500 words -/+ 10%</a:t>
            </a:r>
            <a:br>
              <a:rPr lang="en-US" sz="1800" b="1" dirty="0">
                <a:solidFill>
                  <a:schemeClr val="tx1"/>
                </a:solidFill>
                <a:latin typeface="+mj-lt"/>
                <a:cs typeface="+mj-cs"/>
              </a:rPr>
            </a:br>
            <a:br>
              <a:rPr lang="en-US" sz="1800" b="1" dirty="0">
                <a:solidFill>
                  <a:schemeClr val="tx1"/>
                </a:solidFill>
                <a:latin typeface="+mj-lt"/>
                <a:cs typeface="+mj-cs"/>
              </a:rPr>
            </a:br>
            <a:br>
              <a:rPr lang="en-US" sz="1800" b="1" dirty="0">
                <a:solidFill>
                  <a:schemeClr val="tx1"/>
                </a:solidFill>
                <a:latin typeface="+mj-lt"/>
                <a:cs typeface="+mj-cs"/>
              </a:rPr>
            </a:br>
            <a:br>
              <a:rPr lang="en-US" sz="1800" b="1" dirty="0">
                <a:solidFill>
                  <a:schemeClr val="tx1"/>
                </a:solidFill>
                <a:latin typeface="+mj-lt"/>
                <a:cs typeface="+mj-cs"/>
              </a:rPr>
            </a:br>
            <a:r>
              <a:rPr lang="en-US" sz="1800" b="1" dirty="0">
                <a:solidFill>
                  <a:schemeClr val="tx1"/>
                </a:solidFill>
                <a:latin typeface="+mj-lt"/>
                <a:cs typeface="+mj-cs"/>
              </a:rPr>
              <a:t>MARKETING REPORT</a:t>
            </a:r>
            <a:br>
              <a:rPr lang="en-US" sz="1800" b="1" dirty="0">
                <a:solidFill>
                  <a:schemeClr val="tx1"/>
                </a:solidFill>
                <a:latin typeface="+mj-lt"/>
                <a:cs typeface="+mj-cs"/>
              </a:rPr>
            </a:br>
            <a:br>
              <a:rPr lang="en-US" sz="1800" b="1" dirty="0">
                <a:solidFill>
                  <a:schemeClr val="tx1"/>
                </a:solidFill>
                <a:latin typeface="+mj-lt"/>
                <a:cs typeface="+mj-cs"/>
              </a:rPr>
            </a:br>
            <a:r>
              <a:rPr lang="en-US" sz="1800" b="1" dirty="0">
                <a:solidFill>
                  <a:schemeClr val="tx1"/>
                </a:solidFill>
                <a:latin typeface="+mj-lt"/>
                <a:cs typeface="+mj-cs"/>
              </a:rPr>
              <a:t>As a Tourism Destination Marketing and Events Team you are required to use academic and industry research to prepare a Report using SOSTAC to market, promote and </a:t>
            </a:r>
            <a:r>
              <a:rPr lang="en-GB" sz="1800" b="1" dirty="0">
                <a:solidFill>
                  <a:schemeClr val="tx1"/>
                </a:solidFill>
                <a:latin typeface="+mj-lt"/>
                <a:cs typeface="+mj-cs"/>
              </a:rPr>
              <a:t>publicise</a:t>
            </a:r>
            <a:r>
              <a:rPr lang="en-US" sz="1800" b="1" dirty="0">
                <a:solidFill>
                  <a:schemeClr val="tx1"/>
                </a:solidFill>
                <a:latin typeface="+mj-lt"/>
                <a:cs typeface="+mj-cs"/>
              </a:rPr>
              <a:t> The Arena Event!!!</a:t>
            </a:r>
            <a:br>
              <a:rPr lang="en-US" sz="1800" b="1" dirty="0">
                <a:solidFill>
                  <a:schemeClr val="tx1"/>
                </a:solidFill>
                <a:latin typeface="+mj-lt"/>
                <a:cs typeface="+mj-cs"/>
              </a:rPr>
            </a:br>
            <a:br>
              <a:rPr lang="en-US" sz="1800" b="1" dirty="0">
                <a:solidFill>
                  <a:schemeClr val="tx1"/>
                </a:solidFill>
                <a:latin typeface="+mj-lt"/>
                <a:cs typeface="+mj-cs"/>
              </a:rPr>
            </a:br>
            <a:r>
              <a:rPr lang="en-US" sz="1800" b="1" dirty="0">
                <a:solidFill>
                  <a:schemeClr val="tx1"/>
                </a:solidFill>
                <a:latin typeface="+mj-lt"/>
                <a:cs typeface="+mj-cs"/>
              </a:rPr>
              <a:t>You will need to use market research to develop an effective niche Marketing and Events Report to effectively promote the Arena Event</a:t>
            </a:r>
            <a:br>
              <a:rPr lang="en-US" sz="900" dirty="0">
                <a:latin typeface="+mj-lt"/>
                <a:cs typeface="+mj-cs"/>
              </a:rPr>
            </a:br>
            <a:br>
              <a:rPr lang="en-US" sz="900" dirty="0">
                <a:latin typeface="+mj-lt"/>
                <a:cs typeface="+mj-cs"/>
              </a:rPr>
            </a:br>
            <a:br>
              <a:rPr lang="en-US" sz="900" dirty="0">
                <a:latin typeface="+mj-lt"/>
                <a:cs typeface="+mj-cs"/>
              </a:rPr>
            </a:br>
            <a:endParaRPr lang="en-US" sz="900" dirty="0">
              <a:latin typeface="+mj-lt"/>
              <a:cs typeface="+mj-cs"/>
            </a:endParaRPr>
          </a:p>
        </p:txBody>
      </p:sp>
      <p:pic>
        <p:nvPicPr>
          <p:cNvPr id="3" name="Picture 2">
            <a:extLst>
              <a:ext uri="{FF2B5EF4-FFF2-40B4-BE49-F238E27FC236}">
                <a16:creationId xmlns:a16="http://schemas.microsoft.com/office/drawing/2014/main" id="{FA82A80E-535D-A72E-4BC4-B9CD4C85A320}"/>
              </a:ext>
            </a:extLst>
          </p:cNvPr>
          <p:cNvPicPr>
            <a:picLocks noChangeAspect="1"/>
          </p:cNvPicPr>
          <p:nvPr/>
        </p:nvPicPr>
        <p:blipFill>
          <a:blip r:embed="rId3"/>
          <a:stretch>
            <a:fillRect/>
          </a:stretch>
        </p:blipFill>
        <p:spPr>
          <a:xfrm>
            <a:off x="10886" y="6064288"/>
            <a:ext cx="9144000" cy="793712"/>
          </a:xfrm>
          <a:prstGeom prst="rect">
            <a:avLst/>
          </a:prstGeom>
        </p:spPr>
      </p:pic>
    </p:spTree>
    <p:extLst>
      <p:ext uri="{BB962C8B-B14F-4D97-AF65-F5344CB8AC3E}">
        <p14:creationId xmlns:p14="http://schemas.microsoft.com/office/powerpoint/2010/main" val="3145852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1400219" y="559441"/>
            <a:ext cx="5915025" cy="1604665"/>
          </a:xfrm>
        </p:spPr>
        <p:txBody>
          <a:bodyPr/>
          <a:lstStyle/>
          <a:p>
            <a:r>
              <a:rPr lang="en-GB" dirty="0"/>
              <a:t>Any Questions?</a:t>
            </a:r>
          </a:p>
        </p:txBody>
      </p:sp>
      <p:pic>
        <p:nvPicPr>
          <p:cNvPr id="4" name="Picture 2" descr="See the source image">
            <a:extLst>
              <a:ext uri="{FF2B5EF4-FFF2-40B4-BE49-F238E27FC236}">
                <a16:creationId xmlns:a16="http://schemas.microsoft.com/office/drawing/2014/main" id="{3BF81206-D75A-3F98-244B-7CE96B78569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71700" y="2210568"/>
            <a:ext cx="4752528" cy="30407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1378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E2E3585-575E-CF98-C8B5-2080750897EB}"/>
              </a:ext>
            </a:extLst>
          </p:cNvPr>
          <p:cNvPicPr>
            <a:picLocks noChangeAspect="1"/>
          </p:cNvPicPr>
          <p:nvPr/>
        </p:nvPicPr>
        <p:blipFill rotWithShape="1">
          <a:blip r:embed="rId2"/>
          <a:srcRect l="1020" r="-7887"/>
          <a:stretch/>
        </p:blipFill>
        <p:spPr>
          <a:xfrm>
            <a:off x="107504" y="116632"/>
            <a:ext cx="6048672" cy="6021278"/>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5" name="TextBox 4">
            <a:extLst>
              <a:ext uri="{FF2B5EF4-FFF2-40B4-BE49-F238E27FC236}">
                <a16:creationId xmlns:a16="http://schemas.microsoft.com/office/drawing/2014/main" id="{4906FF90-D4F6-82BF-86D7-5C8A501DDF81}"/>
              </a:ext>
            </a:extLst>
          </p:cNvPr>
          <p:cNvSpPr txBox="1"/>
          <p:nvPr/>
        </p:nvSpPr>
        <p:spPr>
          <a:xfrm>
            <a:off x="5482281" y="3161567"/>
            <a:ext cx="4879910" cy="83099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prstClr val="black"/>
                </a:solidFill>
                <a:effectLst/>
                <a:uLnTx/>
                <a:uFillTx/>
                <a:latin typeface="Calibri Light" panose="020F0302020204030204"/>
                <a:ea typeface="+mn-ea"/>
                <a:cs typeface="+mn-cs"/>
              </a:rPr>
              <a:t>Tactics</a:t>
            </a:r>
          </a:p>
        </p:txBody>
      </p:sp>
      <p:sp>
        <p:nvSpPr>
          <p:cNvPr id="3" name="TextBox 2">
            <a:extLst>
              <a:ext uri="{FF2B5EF4-FFF2-40B4-BE49-F238E27FC236}">
                <a16:creationId xmlns:a16="http://schemas.microsoft.com/office/drawing/2014/main" id="{520A950B-4FE6-E272-A53F-64E9C6CDA8A6}"/>
              </a:ext>
            </a:extLst>
          </p:cNvPr>
          <p:cNvSpPr txBox="1"/>
          <p:nvPr/>
        </p:nvSpPr>
        <p:spPr>
          <a:xfrm>
            <a:off x="5364088" y="4234239"/>
            <a:ext cx="4879910" cy="83099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4800" dirty="0">
                <a:solidFill>
                  <a:prstClr val="black"/>
                </a:solidFill>
                <a:latin typeface="Calibri Light" panose="020F0302020204030204"/>
              </a:rPr>
              <a:t>Action </a:t>
            </a:r>
            <a:endParaRPr kumimoji="0" lang="en-GB" sz="4800" b="0" i="0" u="none" strike="noStrike" kern="1200" cap="none" spc="0" normalizeH="0" baseline="0" noProof="0" dirty="0">
              <a:ln>
                <a:noFill/>
              </a:ln>
              <a:solidFill>
                <a:prstClr val="black"/>
              </a:solidFill>
              <a:effectLst/>
              <a:uLnTx/>
              <a:uFillTx/>
              <a:latin typeface="Calibri Light" panose="020F0302020204030204"/>
              <a:ea typeface="+mn-ea"/>
              <a:cs typeface="+mn-cs"/>
            </a:endParaRPr>
          </a:p>
        </p:txBody>
      </p:sp>
      <p:sp>
        <p:nvSpPr>
          <p:cNvPr id="4" name="TextBox 3">
            <a:extLst>
              <a:ext uri="{FF2B5EF4-FFF2-40B4-BE49-F238E27FC236}">
                <a16:creationId xmlns:a16="http://schemas.microsoft.com/office/drawing/2014/main" id="{99A85DF1-9333-80AD-1B75-686EEC1EF746}"/>
              </a:ext>
            </a:extLst>
          </p:cNvPr>
          <p:cNvSpPr txBox="1"/>
          <p:nvPr/>
        </p:nvSpPr>
        <p:spPr>
          <a:xfrm>
            <a:off x="4860032" y="5136119"/>
            <a:ext cx="4879910" cy="83099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4800" dirty="0">
                <a:solidFill>
                  <a:prstClr val="black"/>
                </a:solidFill>
                <a:latin typeface="Calibri Light" panose="020F0302020204030204"/>
              </a:rPr>
              <a:t>Control </a:t>
            </a:r>
            <a:endParaRPr kumimoji="0" lang="en-GB" sz="4800" b="0" i="0" u="none" strike="noStrike" kern="1200" cap="none" spc="0" normalizeH="0" baseline="0" noProof="0" dirty="0">
              <a:ln>
                <a:noFill/>
              </a:ln>
              <a:solidFill>
                <a:prstClr val="black"/>
              </a:solidFill>
              <a:effectLst/>
              <a:uLnTx/>
              <a:uFillTx/>
              <a:latin typeface="Calibri Light" panose="020F0302020204030204"/>
              <a:ea typeface="+mn-ea"/>
              <a:cs typeface="+mn-c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CFCEA-F23E-45F1-B357-6DB2D8228D3A}"/>
              </a:ext>
            </a:extLst>
          </p:cNvPr>
          <p:cNvSpPr>
            <a:spLocks noGrp="1"/>
          </p:cNvSpPr>
          <p:nvPr>
            <p:ph type="title"/>
          </p:nvPr>
        </p:nvSpPr>
        <p:spPr>
          <a:xfrm>
            <a:off x="337984" y="-338369"/>
            <a:ext cx="2949178" cy="1600200"/>
          </a:xfrm>
        </p:spPr>
        <p:txBody>
          <a:bodyPr anchor="b">
            <a:normAutofit/>
          </a:bodyPr>
          <a:lstStyle/>
          <a:p>
            <a:r>
              <a:rPr lang="en-GB" b="1" dirty="0"/>
              <a:t>Communications Mix</a:t>
            </a:r>
            <a:br>
              <a:rPr lang="en-GB" b="1" dirty="0"/>
            </a:br>
            <a:r>
              <a:rPr lang="en-GB" b="1" dirty="0"/>
              <a:t> </a:t>
            </a:r>
          </a:p>
        </p:txBody>
      </p:sp>
      <p:sp>
        <p:nvSpPr>
          <p:cNvPr id="3" name="Content Placeholder 2">
            <a:extLst>
              <a:ext uri="{FF2B5EF4-FFF2-40B4-BE49-F238E27FC236}">
                <a16:creationId xmlns:a16="http://schemas.microsoft.com/office/drawing/2014/main" id="{C11B9CAA-56B5-4448-AEF0-87B04CEC4AF2}"/>
              </a:ext>
            </a:extLst>
          </p:cNvPr>
          <p:cNvSpPr>
            <a:spLocks noGrp="1"/>
          </p:cNvSpPr>
          <p:nvPr>
            <p:ph type="body" sz="half" idx="2"/>
          </p:nvPr>
        </p:nvSpPr>
        <p:spPr>
          <a:xfrm>
            <a:off x="337984" y="1263480"/>
            <a:ext cx="3801967" cy="4325760"/>
          </a:xfrm>
        </p:spPr>
        <p:txBody>
          <a:bodyPr>
            <a:normAutofit lnSpcReduction="10000"/>
          </a:bodyPr>
          <a:lstStyle/>
          <a:p>
            <a:pPr marL="0" indent="0">
              <a:buNone/>
            </a:pPr>
            <a:r>
              <a:rPr lang="en-GB" sz="1800" b="0" i="0" dirty="0">
                <a:effectLst/>
              </a:rPr>
              <a:t>A company’s overall marketing communication strategy is called the “Communications” or “Promotional” mix.</a:t>
            </a:r>
          </a:p>
          <a:p>
            <a:pPr marL="0" indent="0">
              <a:buNone/>
            </a:pPr>
            <a:br>
              <a:rPr lang="en-GB" sz="1800" dirty="0"/>
            </a:br>
            <a:r>
              <a:rPr lang="en-GB" sz="1800" b="0" i="0" dirty="0">
                <a:effectLst/>
              </a:rPr>
              <a:t>“The specific blend of advertising, public relations, personal selling, and direct-marketing tools that the company uses to persuasively communicate customer value and build customer relationships.”</a:t>
            </a:r>
            <a:r>
              <a:rPr lang="en-GB" sz="1800" dirty="0"/>
              <a:t> (Kotler &amp; Armstrong, 2018) </a:t>
            </a:r>
          </a:p>
          <a:p>
            <a:pPr marL="0" indent="0">
              <a:buNone/>
            </a:pPr>
            <a:r>
              <a:rPr lang="en-GB" sz="1800" dirty="0"/>
              <a:t>In the era of mass communications and emerging mobile technologies, an organization must build an adequate mix of marketing communications </a:t>
            </a:r>
            <a:r>
              <a:rPr lang="en-GB" sz="1800" b="0" i="0" dirty="0">
                <a:effectLst/>
              </a:rPr>
              <a:t>(Todorova, 2015)</a:t>
            </a:r>
          </a:p>
          <a:p>
            <a:pPr marL="0" indent="0">
              <a:buNone/>
            </a:pPr>
            <a:endParaRPr lang="en-GB" dirty="0"/>
          </a:p>
        </p:txBody>
      </p:sp>
      <p:pic>
        <p:nvPicPr>
          <p:cNvPr id="4" name="Picture 3">
            <a:extLst>
              <a:ext uri="{FF2B5EF4-FFF2-40B4-BE49-F238E27FC236}">
                <a16:creationId xmlns:a16="http://schemas.microsoft.com/office/drawing/2014/main" id="{C0DA74E4-0841-D97D-CD51-04D0CC5D6BFC}"/>
              </a:ext>
            </a:extLst>
          </p:cNvPr>
          <p:cNvPicPr>
            <a:picLocks noChangeAspect="1"/>
          </p:cNvPicPr>
          <p:nvPr/>
        </p:nvPicPr>
        <p:blipFill>
          <a:blip r:embed="rId3"/>
          <a:stretch>
            <a:fillRect/>
          </a:stretch>
        </p:blipFill>
        <p:spPr>
          <a:xfrm>
            <a:off x="4139951" y="1412776"/>
            <a:ext cx="4807650" cy="3377373"/>
          </a:xfrm>
          <a:prstGeom prst="rect">
            <a:avLst/>
          </a:prstGeom>
          <a:effectLst/>
        </p:spPr>
      </p:pic>
    </p:spTree>
    <p:extLst>
      <p:ext uri="{BB962C8B-B14F-4D97-AF65-F5344CB8AC3E}">
        <p14:creationId xmlns:p14="http://schemas.microsoft.com/office/powerpoint/2010/main" val="16832660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5B684-130B-4F2D-899C-8373A5E1FC5F}"/>
              </a:ext>
            </a:extLst>
          </p:cNvPr>
          <p:cNvSpPr>
            <a:spLocks noGrp="1"/>
          </p:cNvSpPr>
          <p:nvPr>
            <p:ph type="title"/>
          </p:nvPr>
        </p:nvSpPr>
        <p:spPr>
          <a:xfrm>
            <a:off x="107504" y="128939"/>
            <a:ext cx="8229600" cy="562074"/>
          </a:xfrm>
        </p:spPr>
        <p:txBody>
          <a:bodyPr>
            <a:normAutofit/>
          </a:bodyPr>
          <a:lstStyle/>
          <a:p>
            <a:r>
              <a:rPr lang="en-GB" sz="2800" b="1" dirty="0">
                <a:solidFill>
                  <a:schemeClr val="tx2"/>
                </a:solidFill>
              </a:rPr>
              <a:t>Its a social World</a:t>
            </a:r>
          </a:p>
        </p:txBody>
      </p:sp>
      <p:sp>
        <p:nvSpPr>
          <p:cNvPr id="3" name="Content Placeholder 2">
            <a:extLst>
              <a:ext uri="{FF2B5EF4-FFF2-40B4-BE49-F238E27FC236}">
                <a16:creationId xmlns:a16="http://schemas.microsoft.com/office/drawing/2014/main" id="{2D3A7A8B-C362-4E5A-B53A-B0267CD01037}"/>
              </a:ext>
            </a:extLst>
          </p:cNvPr>
          <p:cNvSpPr>
            <a:spLocks noGrp="1"/>
          </p:cNvSpPr>
          <p:nvPr>
            <p:ph idx="1"/>
          </p:nvPr>
        </p:nvSpPr>
        <p:spPr>
          <a:xfrm>
            <a:off x="251520" y="606698"/>
            <a:ext cx="8784976" cy="5774630"/>
          </a:xfrm>
        </p:spPr>
        <p:txBody>
          <a:bodyPr>
            <a:normAutofit/>
          </a:bodyPr>
          <a:lstStyle/>
          <a:p>
            <a:pPr marL="0" indent="0">
              <a:buNone/>
            </a:pPr>
            <a:r>
              <a:rPr lang="en-GB" sz="2800" dirty="0"/>
              <a:t>What was the first thing you did when you woke up this morning?</a:t>
            </a:r>
          </a:p>
          <a:p>
            <a:pPr marL="0" indent="0">
              <a:buNone/>
            </a:pPr>
            <a:endParaRPr lang="en-GB" sz="2800" dirty="0"/>
          </a:p>
          <a:p>
            <a:pPr marL="0" indent="0">
              <a:buNone/>
            </a:pPr>
            <a:endParaRPr lang="en-GB" sz="2800" dirty="0"/>
          </a:p>
          <a:p>
            <a:pPr marL="0" indent="0">
              <a:buNone/>
            </a:pPr>
            <a:endParaRPr lang="en-GB" dirty="0"/>
          </a:p>
          <a:p>
            <a:pPr marL="0" indent="0">
              <a:buNone/>
            </a:pPr>
            <a:endParaRPr lang="en-GB" sz="2800" dirty="0"/>
          </a:p>
          <a:p>
            <a:pPr marL="0" indent="0">
              <a:buNone/>
            </a:pPr>
            <a:endParaRPr lang="en-GB" sz="2800" dirty="0"/>
          </a:p>
        </p:txBody>
      </p:sp>
      <p:pic>
        <p:nvPicPr>
          <p:cNvPr id="5" name="Picture 4">
            <a:extLst>
              <a:ext uri="{FF2B5EF4-FFF2-40B4-BE49-F238E27FC236}">
                <a16:creationId xmlns:a16="http://schemas.microsoft.com/office/drawing/2014/main" id="{987C74E9-EFC4-5695-1170-3186E9F92241}"/>
              </a:ext>
            </a:extLst>
          </p:cNvPr>
          <p:cNvPicPr>
            <a:picLocks noChangeAspect="1"/>
          </p:cNvPicPr>
          <p:nvPr/>
        </p:nvPicPr>
        <p:blipFill>
          <a:blip r:embed="rId3"/>
          <a:stretch>
            <a:fillRect/>
          </a:stretch>
        </p:blipFill>
        <p:spPr>
          <a:xfrm>
            <a:off x="6334572" y="2261091"/>
            <a:ext cx="2002532" cy="1885718"/>
          </a:xfrm>
          <a:prstGeom prst="rect">
            <a:avLst/>
          </a:prstGeom>
          <a:effectLst>
            <a:outerShdw blurRad="50800" dist="38100" dir="8100000" algn="tr" rotWithShape="0">
              <a:prstClr val="black">
                <a:alpha val="40000"/>
              </a:prstClr>
            </a:outerShdw>
          </a:effectLst>
        </p:spPr>
      </p:pic>
      <p:pic>
        <p:nvPicPr>
          <p:cNvPr id="10" name="Picture 9">
            <a:extLst>
              <a:ext uri="{FF2B5EF4-FFF2-40B4-BE49-F238E27FC236}">
                <a16:creationId xmlns:a16="http://schemas.microsoft.com/office/drawing/2014/main" id="{A914D562-8A26-1679-7A22-2B5663AC1E5E}"/>
              </a:ext>
            </a:extLst>
          </p:cNvPr>
          <p:cNvPicPr>
            <a:picLocks noChangeAspect="1"/>
          </p:cNvPicPr>
          <p:nvPr/>
        </p:nvPicPr>
        <p:blipFill>
          <a:blip r:embed="rId4"/>
          <a:stretch>
            <a:fillRect/>
          </a:stretch>
        </p:blipFill>
        <p:spPr>
          <a:xfrm>
            <a:off x="2599605" y="1256344"/>
            <a:ext cx="3484565" cy="2323044"/>
          </a:xfrm>
          <a:prstGeom prst="rect">
            <a:avLst/>
          </a:prstGeom>
          <a:effectLst>
            <a:outerShdw blurRad="50800" dist="38100" dir="2700000" algn="tl" rotWithShape="0">
              <a:prstClr val="black">
                <a:alpha val="40000"/>
              </a:prstClr>
            </a:outerShdw>
          </a:effectLst>
        </p:spPr>
      </p:pic>
      <p:pic>
        <p:nvPicPr>
          <p:cNvPr id="1026" name="Picture 2" descr="See the source image">
            <a:extLst>
              <a:ext uri="{FF2B5EF4-FFF2-40B4-BE49-F238E27FC236}">
                <a16:creationId xmlns:a16="http://schemas.microsoft.com/office/drawing/2014/main" id="{377315FB-DEB6-0A2F-407D-C40A7A0EE6F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11560" y="2387010"/>
            <a:ext cx="2448272" cy="1633881"/>
          </a:xfrm>
          <a:prstGeom prst="rect">
            <a:avLst/>
          </a:prstGeom>
          <a:noFill/>
          <a:effectLst>
            <a:outerShdw blurRad="50800" dist="38100" dir="8100000" algn="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66D7CB46-00D2-7B9A-F714-191FD73B99C1}"/>
              </a:ext>
            </a:extLst>
          </p:cNvPr>
          <p:cNvPicPr>
            <a:picLocks noChangeAspect="1"/>
          </p:cNvPicPr>
          <p:nvPr/>
        </p:nvPicPr>
        <p:blipFill>
          <a:blip r:embed="rId6"/>
          <a:stretch>
            <a:fillRect/>
          </a:stretch>
        </p:blipFill>
        <p:spPr>
          <a:xfrm rot="20044710">
            <a:off x="2482062" y="2516995"/>
            <a:ext cx="538642" cy="302986"/>
          </a:xfrm>
          <a:prstGeom prst="rect">
            <a:avLst/>
          </a:prstGeom>
          <a:effectLst>
            <a:outerShdw blurRad="50800" dist="38100" dir="8100000" algn="tr" rotWithShape="0">
              <a:prstClr val="black">
                <a:alpha val="40000"/>
              </a:prstClr>
            </a:outerShdw>
          </a:effectLst>
        </p:spPr>
      </p:pic>
      <p:sp>
        <p:nvSpPr>
          <p:cNvPr id="13" name="TextBox 12">
            <a:extLst>
              <a:ext uri="{FF2B5EF4-FFF2-40B4-BE49-F238E27FC236}">
                <a16:creationId xmlns:a16="http://schemas.microsoft.com/office/drawing/2014/main" id="{B0B551DA-EF00-7CE9-64BA-B1ABA9D4E848}"/>
              </a:ext>
            </a:extLst>
          </p:cNvPr>
          <p:cNvSpPr txBox="1"/>
          <p:nvPr/>
        </p:nvSpPr>
        <p:spPr>
          <a:xfrm>
            <a:off x="6214663" y="5372938"/>
            <a:ext cx="2880320" cy="369332"/>
          </a:xfrm>
          <a:prstGeom prst="rect">
            <a:avLst/>
          </a:prstGeom>
          <a:noFill/>
        </p:spPr>
        <p:txBody>
          <a:bodyPr wrap="square">
            <a:spAutoFit/>
          </a:bodyPr>
          <a:lstStyle/>
          <a:p>
            <a:r>
              <a:rPr lang="en-GB" sz="1800" dirty="0"/>
              <a:t>(Lee &amp; </a:t>
            </a:r>
            <a:r>
              <a:rPr lang="en-GB" sz="1800" dirty="0" err="1"/>
              <a:t>Calugar</a:t>
            </a:r>
            <a:r>
              <a:rPr lang="en-GB" sz="1800" dirty="0"/>
              <a:t>-Pop 2016)</a:t>
            </a:r>
            <a:endParaRPr lang="en-GB" dirty="0"/>
          </a:p>
        </p:txBody>
      </p:sp>
      <p:sp>
        <p:nvSpPr>
          <p:cNvPr id="7" name="TextBox 6">
            <a:extLst>
              <a:ext uri="{FF2B5EF4-FFF2-40B4-BE49-F238E27FC236}">
                <a16:creationId xmlns:a16="http://schemas.microsoft.com/office/drawing/2014/main" id="{D7D35243-EDEE-AF35-803E-51F86A996CC1}"/>
              </a:ext>
            </a:extLst>
          </p:cNvPr>
          <p:cNvSpPr txBox="1"/>
          <p:nvPr/>
        </p:nvSpPr>
        <p:spPr>
          <a:xfrm>
            <a:off x="899592" y="4357275"/>
            <a:ext cx="7119597" cy="1015663"/>
          </a:xfrm>
          <a:prstGeom prst="rect">
            <a:avLst/>
          </a:prstGeom>
          <a:noFill/>
        </p:spPr>
        <p:txBody>
          <a:bodyPr wrap="square">
            <a:spAutoFit/>
          </a:bodyPr>
          <a:lstStyle/>
          <a:p>
            <a:pPr marL="0" indent="0" algn="ctr">
              <a:buNone/>
            </a:pPr>
            <a:r>
              <a:rPr lang="en-GB" sz="2000" b="1" dirty="0">
                <a:solidFill>
                  <a:schemeClr val="tx2"/>
                </a:solidFill>
              </a:rPr>
              <a:t>You wouldn't be alone one survey of people from 31 countries reported that 96% of them use their smartphone within an hour of waking up often before they get out of bed</a:t>
            </a:r>
            <a:endParaRPr lang="en-GB" sz="2000" dirty="0"/>
          </a:p>
        </p:txBody>
      </p:sp>
      <p:grpSp>
        <p:nvGrpSpPr>
          <p:cNvPr id="8" name="Group 7">
            <a:extLst>
              <a:ext uri="{FF2B5EF4-FFF2-40B4-BE49-F238E27FC236}">
                <a16:creationId xmlns:a16="http://schemas.microsoft.com/office/drawing/2014/main" id="{FC75A37C-8C5C-649C-3B57-5A5141869DF6}"/>
              </a:ext>
            </a:extLst>
          </p:cNvPr>
          <p:cNvGrpSpPr/>
          <p:nvPr/>
        </p:nvGrpSpPr>
        <p:grpSpPr>
          <a:xfrm>
            <a:off x="6444208" y="1089632"/>
            <a:ext cx="3035319" cy="983499"/>
            <a:chOff x="7117700" y="1728826"/>
            <a:chExt cx="4047092" cy="1311332"/>
          </a:xfrm>
        </p:grpSpPr>
        <p:sp>
          <p:nvSpPr>
            <p:cNvPr id="9" name="TextBox 8">
              <a:extLst>
                <a:ext uri="{FF2B5EF4-FFF2-40B4-BE49-F238E27FC236}">
                  <a16:creationId xmlns:a16="http://schemas.microsoft.com/office/drawing/2014/main" id="{53E59BFC-BA3B-EE98-16CC-6842509A0C6F}"/>
                </a:ext>
              </a:extLst>
            </p:cNvPr>
            <p:cNvSpPr txBox="1"/>
            <p:nvPr/>
          </p:nvSpPr>
          <p:spPr>
            <a:xfrm>
              <a:off x="7117700" y="1809051"/>
              <a:ext cx="3269887" cy="1231107"/>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lang="en-GB" kern="0" dirty="0">
                  <a:solidFill>
                    <a:prstClr val="black"/>
                  </a:solidFill>
                  <a:latin typeface="Abadi" panose="020B0604020202020204" pitchFamily="34" charset="0"/>
                </a:rPr>
                <a:t>What time of day is best to post on social media? </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endParaRPr>
            </a:p>
          </p:txBody>
        </p:sp>
        <p:pic>
          <p:nvPicPr>
            <p:cNvPr id="11" name="Picture 2" descr="Amazon.co.uk: Question of the Day : Alexa Skills">
              <a:extLst>
                <a:ext uri="{FF2B5EF4-FFF2-40B4-BE49-F238E27FC236}">
                  <a16:creationId xmlns:a16="http://schemas.microsoft.com/office/drawing/2014/main" id="{AB84EAFA-431E-E398-1241-BF7B44205BE8}"/>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139341" y="172882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600051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par>
                          <p:cTn id="8" fill="hold">
                            <p:stCondLst>
                              <p:cond delay="500"/>
                            </p:stCondLst>
                            <p:childTnLst>
                              <p:par>
                                <p:cTn id="9" presetID="10" presetClass="entr" presetSubtype="0" fill="hold" nodeType="afterEffect">
                                  <p:stCondLst>
                                    <p:cond delay="1000"/>
                                  </p:stCondLst>
                                  <p:childTnLst>
                                    <p:set>
                                      <p:cBhvr>
                                        <p:cTn id="10" dur="1" fill="hold">
                                          <p:stCondLst>
                                            <p:cond delay="0"/>
                                          </p:stCondLst>
                                        </p:cTn>
                                        <p:tgtEl>
                                          <p:spTgt spid="1026"/>
                                        </p:tgtEl>
                                        <p:attrNameLst>
                                          <p:attrName>style.visibility</p:attrName>
                                        </p:attrNameLst>
                                      </p:cBhvr>
                                      <p:to>
                                        <p:strVal val="visible"/>
                                      </p:to>
                                    </p:set>
                                    <p:animEffect transition="in" filter="fade">
                                      <p:cBhvr>
                                        <p:cTn id="11" dur="500"/>
                                        <p:tgtEl>
                                          <p:spTgt spid="1026"/>
                                        </p:tgtEl>
                                      </p:cBhvr>
                                    </p:animEffect>
                                  </p:childTnLst>
                                </p:cTn>
                              </p:par>
                              <p:par>
                                <p:cTn id="12" presetID="10" presetClass="entr" presetSubtype="0" fill="hold" nodeType="withEffect">
                                  <p:stCondLst>
                                    <p:cond delay="100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par>
                          <p:cTn id="15" fill="hold">
                            <p:stCondLst>
                              <p:cond delay="2000"/>
                            </p:stCondLst>
                            <p:childTnLst>
                              <p:par>
                                <p:cTn id="16" presetID="10" presetClass="entr" presetSubtype="0" fill="hold" nodeType="after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Title 1">
            <a:extLst>
              <a:ext uri="{FF2B5EF4-FFF2-40B4-BE49-F238E27FC236}">
                <a16:creationId xmlns:a16="http://schemas.microsoft.com/office/drawing/2014/main" id="{A9132933-C219-7A88-6CD5-5D041FC832B6}"/>
              </a:ext>
            </a:extLst>
          </p:cNvPr>
          <p:cNvSpPr>
            <a:spLocks noGrp="1"/>
          </p:cNvSpPr>
          <p:nvPr>
            <p:ph type="title"/>
          </p:nvPr>
        </p:nvSpPr>
        <p:spPr>
          <a:xfrm>
            <a:off x="179512" y="-243408"/>
            <a:ext cx="7886700" cy="1325563"/>
          </a:xfrm>
        </p:spPr>
        <p:txBody>
          <a:bodyPr/>
          <a:lstStyle/>
          <a:p>
            <a:r>
              <a:rPr lang="en-US" dirty="0"/>
              <a:t>When? </a:t>
            </a:r>
          </a:p>
        </p:txBody>
      </p:sp>
      <p:sp>
        <p:nvSpPr>
          <p:cNvPr id="3" name="Content Placeholder 2">
            <a:extLst>
              <a:ext uri="{FF2B5EF4-FFF2-40B4-BE49-F238E27FC236}">
                <a16:creationId xmlns:a16="http://schemas.microsoft.com/office/drawing/2014/main" id="{2602D329-C06F-7238-6EFC-01B5213B4F5F}"/>
              </a:ext>
            </a:extLst>
          </p:cNvPr>
          <p:cNvSpPr>
            <a:spLocks noGrp="1"/>
          </p:cNvSpPr>
          <p:nvPr>
            <p:ph sz="half" idx="2"/>
          </p:nvPr>
        </p:nvSpPr>
        <p:spPr>
          <a:xfrm>
            <a:off x="2267744" y="116632"/>
            <a:ext cx="6696744" cy="1224136"/>
          </a:xfrm>
        </p:spPr>
        <p:txBody>
          <a:bodyPr>
            <a:normAutofit/>
          </a:bodyPr>
          <a:lstStyle/>
          <a:p>
            <a:pPr marL="0" indent="0">
              <a:buNone/>
            </a:pPr>
            <a:r>
              <a:rPr lang="en-GB" sz="1600" b="0" i="0" dirty="0">
                <a:effectLst/>
              </a:rPr>
              <a:t>Generally, the </a:t>
            </a:r>
            <a:r>
              <a:rPr lang="en-GB" sz="1600" b="1" i="0" dirty="0">
                <a:effectLst/>
              </a:rPr>
              <a:t>best time to post on social media overall is 9:00 AM PST</a:t>
            </a:r>
            <a:r>
              <a:rPr lang="en-GB" sz="1600" b="0" i="0" dirty="0">
                <a:effectLst/>
              </a:rPr>
              <a:t> </a:t>
            </a:r>
            <a:r>
              <a:rPr lang="en-GB" sz="1600" b="1" i="0" dirty="0">
                <a:effectLst/>
              </a:rPr>
              <a:t>(12:00 PM EST) on Mondays</a:t>
            </a:r>
            <a:r>
              <a:rPr lang="en-GB" sz="1600" b="0" i="0" dirty="0">
                <a:effectLst/>
              </a:rPr>
              <a:t>. But every network has its own sweet spot.</a:t>
            </a:r>
          </a:p>
          <a:p>
            <a:pPr marL="0" indent="0">
              <a:buNone/>
            </a:pPr>
            <a:endParaRPr lang="en-GB" sz="1600" b="0" i="0" dirty="0">
              <a:effectLst/>
            </a:endParaRPr>
          </a:p>
          <a:p>
            <a:endParaRPr lang="en-GB" sz="1600" dirty="0"/>
          </a:p>
        </p:txBody>
      </p:sp>
      <p:pic>
        <p:nvPicPr>
          <p:cNvPr id="1028" name="Picture 4" descr="when to post on Facebook">
            <a:extLst>
              <a:ext uri="{FF2B5EF4-FFF2-40B4-BE49-F238E27FC236}">
                <a16:creationId xmlns:a16="http://schemas.microsoft.com/office/drawing/2014/main" id="{3139AAF6-D12C-80F2-B230-C2B773E11A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604" y="920634"/>
            <a:ext cx="2837152" cy="200431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68CA6F38-C3E5-79E1-95A3-844E8B9878C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14454" y="920634"/>
            <a:ext cx="2840056" cy="200431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when to post on twitter">
            <a:extLst>
              <a:ext uri="{FF2B5EF4-FFF2-40B4-BE49-F238E27FC236}">
                <a16:creationId xmlns:a16="http://schemas.microsoft.com/office/drawing/2014/main" id="{A73D314D-66DE-FB46-2652-ACC498B445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098" y="2924945"/>
            <a:ext cx="2798658" cy="196808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when to post on linkedin 1pm on monday">
            <a:extLst>
              <a:ext uri="{FF2B5EF4-FFF2-40B4-BE49-F238E27FC236}">
                <a16:creationId xmlns:a16="http://schemas.microsoft.com/office/drawing/2014/main" id="{103DF7F6-E344-A2F1-1166-FC470FF64FA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14454" y="2949151"/>
            <a:ext cx="2785878" cy="1968088"/>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when to post on tiktok 7pm thursdays">
            <a:extLst>
              <a:ext uri="{FF2B5EF4-FFF2-40B4-BE49-F238E27FC236}">
                <a16:creationId xmlns:a16="http://schemas.microsoft.com/office/drawing/2014/main" id="{52F3D6E2-ADF0-415E-C3FE-1DBE13AE864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56012" y="920634"/>
            <a:ext cx="2869913" cy="200431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a:extLst>
              <a:ext uri="{FF2B5EF4-FFF2-40B4-BE49-F238E27FC236}">
                <a16:creationId xmlns:a16="http://schemas.microsoft.com/office/drawing/2014/main" id="{D2629EBE-2C1F-1FB8-572D-3771C0EC62C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924975" y="2949151"/>
            <a:ext cx="3266415" cy="224961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57D73C6-4AEE-1A7A-377D-D63F08A36C42}"/>
              </a:ext>
            </a:extLst>
          </p:cNvPr>
          <p:cNvSpPr txBox="1"/>
          <p:nvPr/>
        </p:nvSpPr>
        <p:spPr>
          <a:xfrm>
            <a:off x="208449" y="5172665"/>
            <a:ext cx="8928992" cy="369332"/>
          </a:xfrm>
          <a:prstGeom prst="rect">
            <a:avLst/>
          </a:prstGeom>
          <a:noFill/>
        </p:spPr>
        <p:txBody>
          <a:bodyPr wrap="square">
            <a:spAutoFit/>
          </a:bodyPr>
          <a:lstStyle/>
          <a:p>
            <a:r>
              <a:rPr lang="en-GB" dirty="0">
                <a:hlinkClick r:id="rId8"/>
              </a:rPr>
              <a:t>Best Time to Publish in Hootsuite Analytics (vidyard.com)</a:t>
            </a:r>
            <a:endParaRPr lang="en-GB" dirty="0"/>
          </a:p>
        </p:txBody>
      </p:sp>
    </p:spTree>
    <p:extLst>
      <p:ext uri="{BB962C8B-B14F-4D97-AF65-F5344CB8AC3E}">
        <p14:creationId xmlns:p14="http://schemas.microsoft.com/office/powerpoint/2010/main" val="19237450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480B1-A8F1-4448-B723-D12A12C5853F}"/>
              </a:ext>
            </a:extLst>
          </p:cNvPr>
          <p:cNvSpPr>
            <a:spLocks noGrp="1"/>
          </p:cNvSpPr>
          <p:nvPr>
            <p:ph type="title"/>
          </p:nvPr>
        </p:nvSpPr>
        <p:spPr>
          <a:xfrm>
            <a:off x="179512" y="188640"/>
            <a:ext cx="5987008" cy="562074"/>
          </a:xfrm>
        </p:spPr>
        <p:txBody>
          <a:bodyPr anchor="ctr">
            <a:normAutofit/>
          </a:bodyPr>
          <a:lstStyle/>
          <a:p>
            <a:pPr>
              <a:lnSpc>
                <a:spcPct val="90000"/>
              </a:lnSpc>
            </a:pPr>
            <a:r>
              <a:rPr lang="en-GB" sz="2800" b="1" dirty="0">
                <a:solidFill>
                  <a:schemeClr val="tx2"/>
                </a:solidFill>
              </a:rPr>
              <a:t>So how connected are our customers?</a:t>
            </a:r>
          </a:p>
        </p:txBody>
      </p:sp>
      <p:pic>
        <p:nvPicPr>
          <p:cNvPr id="9" name="Picture 8">
            <a:extLst>
              <a:ext uri="{FF2B5EF4-FFF2-40B4-BE49-F238E27FC236}">
                <a16:creationId xmlns:a16="http://schemas.microsoft.com/office/drawing/2014/main" id="{9CA49872-9CDE-3B6D-ADA3-E53B3EFAA44D}"/>
              </a:ext>
            </a:extLst>
          </p:cNvPr>
          <p:cNvPicPr>
            <a:picLocks noChangeAspect="1"/>
          </p:cNvPicPr>
          <p:nvPr/>
        </p:nvPicPr>
        <p:blipFill>
          <a:blip r:embed="rId2"/>
          <a:stretch>
            <a:fillRect/>
          </a:stretch>
        </p:blipFill>
        <p:spPr>
          <a:xfrm>
            <a:off x="179512" y="775122"/>
            <a:ext cx="5548594" cy="2883236"/>
          </a:xfrm>
          <a:prstGeom prst="rect">
            <a:avLst/>
          </a:prstGeom>
        </p:spPr>
      </p:pic>
      <p:pic>
        <p:nvPicPr>
          <p:cNvPr id="11" name="Picture 10">
            <a:extLst>
              <a:ext uri="{FF2B5EF4-FFF2-40B4-BE49-F238E27FC236}">
                <a16:creationId xmlns:a16="http://schemas.microsoft.com/office/drawing/2014/main" id="{5D11CB54-FABE-FD47-FDA7-541C8B8DF513}"/>
              </a:ext>
            </a:extLst>
          </p:cNvPr>
          <p:cNvPicPr>
            <a:picLocks noChangeAspect="1"/>
          </p:cNvPicPr>
          <p:nvPr/>
        </p:nvPicPr>
        <p:blipFill>
          <a:blip r:embed="rId3"/>
          <a:stretch>
            <a:fillRect/>
          </a:stretch>
        </p:blipFill>
        <p:spPr>
          <a:xfrm>
            <a:off x="3392223" y="3939551"/>
            <a:ext cx="5548594" cy="2720181"/>
          </a:xfrm>
          <a:prstGeom prst="rect">
            <a:avLst/>
          </a:prstGeom>
        </p:spPr>
      </p:pic>
    </p:spTree>
    <p:extLst>
      <p:ext uri="{BB962C8B-B14F-4D97-AF65-F5344CB8AC3E}">
        <p14:creationId xmlns:p14="http://schemas.microsoft.com/office/powerpoint/2010/main" val="143145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867F9E8-CFCD-5853-BED6-9D3766554996}"/>
              </a:ext>
            </a:extLst>
          </p:cNvPr>
          <p:cNvSpPr>
            <a:spLocks noGrp="1"/>
          </p:cNvSpPr>
          <p:nvPr>
            <p:ph type="subTitle" idx="1"/>
          </p:nvPr>
        </p:nvSpPr>
        <p:spPr>
          <a:xfrm>
            <a:off x="-69485" y="4648933"/>
            <a:ext cx="6858000" cy="1655762"/>
          </a:xfrm>
        </p:spPr>
        <p:txBody>
          <a:bodyPr/>
          <a:lstStyle/>
          <a:p>
            <a:r>
              <a:rPr lang="en-GB" dirty="0">
                <a:hlinkClick r:id="rId2"/>
              </a:rPr>
              <a:t>Social Media Marketing &amp; Platform Courseware - Hootsuite Academy</a:t>
            </a:r>
            <a:endParaRPr lang="en-GB" dirty="0"/>
          </a:p>
        </p:txBody>
      </p:sp>
      <p:pic>
        <p:nvPicPr>
          <p:cNvPr id="5" name="Picture 4">
            <a:extLst>
              <a:ext uri="{FF2B5EF4-FFF2-40B4-BE49-F238E27FC236}">
                <a16:creationId xmlns:a16="http://schemas.microsoft.com/office/drawing/2014/main" id="{2C393DD1-B716-F52C-6425-4D1163401222}"/>
              </a:ext>
            </a:extLst>
          </p:cNvPr>
          <p:cNvPicPr>
            <a:picLocks noChangeAspect="1"/>
          </p:cNvPicPr>
          <p:nvPr/>
        </p:nvPicPr>
        <p:blipFill>
          <a:blip r:embed="rId3"/>
          <a:stretch>
            <a:fillRect/>
          </a:stretch>
        </p:blipFill>
        <p:spPr>
          <a:xfrm>
            <a:off x="107504" y="1365403"/>
            <a:ext cx="5257838" cy="3152798"/>
          </a:xfrm>
          <a:prstGeom prst="rect">
            <a:avLst/>
          </a:prstGeom>
        </p:spPr>
      </p:pic>
      <p:pic>
        <p:nvPicPr>
          <p:cNvPr id="7" name="Picture 6">
            <a:extLst>
              <a:ext uri="{FF2B5EF4-FFF2-40B4-BE49-F238E27FC236}">
                <a16:creationId xmlns:a16="http://schemas.microsoft.com/office/drawing/2014/main" id="{CEC6DA50-2A32-A2DF-88C6-6226CC8C85CD}"/>
              </a:ext>
            </a:extLst>
          </p:cNvPr>
          <p:cNvPicPr>
            <a:picLocks noChangeAspect="1"/>
          </p:cNvPicPr>
          <p:nvPr/>
        </p:nvPicPr>
        <p:blipFill>
          <a:blip r:embed="rId4"/>
          <a:stretch>
            <a:fillRect/>
          </a:stretch>
        </p:blipFill>
        <p:spPr>
          <a:xfrm>
            <a:off x="5166686" y="3553550"/>
            <a:ext cx="3709161" cy="1095383"/>
          </a:xfrm>
          <a:prstGeom prst="rect">
            <a:avLst/>
          </a:prstGeom>
        </p:spPr>
      </p:pic>
      <p:pic>
        <p:nvPicPr>
          <p:cNvPr id="2050" name="Picture 2" descr="404 - Page non trouvée | ParcoursTech de NPower Canada">
            <a:extLst>
              <a:ext uri="{FF2B5EF4-FFF2-40B4-BE49-F238E27FC236}">
                <a16:creationId xmlns:a16="http://schemas.microsoft.com/office/drawing/2014/main" id="{95381849-0004-1642-BF7F-E7A8AA32ECDE}"/>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8520" y="-99392"/>
            <a:ext cx="4355976" cy="1684916"/>
          </a:xfrm>
          <a:prstGeom prst="rect">
            <a:avLst/>
          </a:prstGeom>
          <a:noFill/>
          <a:extLst>
            <a:ext uri="{909E8E84-426E-40DD-AFC4-6F175D3DCCD1}">
              <a14:hiddenFill xmlns:a14="http://schemas.microsoft.com/office/drawing/2010/main">
                <a:solidFill>
                  <a:srgbClr val="FFFFFF"/>
                </a:solidFill>
              </a14:hiddenFill>
            </a:ext>
          </a:extLst>
        </p:spPr>
      </p:pic>
      <p:grpSp>
        <p:nvGrpSpPr>
          <p:cNvPr id="10" name="Group 9">
            <a:extLst>
              <a:ext uri="{FF2B5EF4-FFF2-40B4-BE49-F238E27FC236}">
                <a16:creationId xmlns:a16="http://schemas.microsoft.com/office/drawing/2014/main" id="{1596434F-083C-20DD-916A-A3D6F795BEFD}"/>
              </a:ext>
            </a:extLst>
          </p:cNvPr>
          <p:cNvGrpSpPr/>
          <p:nvPr/>
        </p:nvGrpSpPr>
        <p:grpSpPr>
          <a:xfrm>
            <a:off x="3923928" y="5066254"/>
            <a:ext cx="4579945" cy="1617651"/>
            <a:chOff x="5318649" y="1042835"/>
            <a:chExt cx="3686715" cy="2156868"/>
          </a:xfrm>
        </p:grpSpPr>
        <p:sp>
          <p:nvSpPr>
            <p:cNvPr id="11" name="TextBox 10">
              <a:extLst>
                <a:ext uri="{FF2B5EF4-FFF2-40B4-BE49-F238E27FC236}">
                  <a16:creationId xmlns:a16="http://schemas.microsoft.com/office/drawing/2014/main" id="{08D6211F-1DBF-4205-A06F-B700C5F597B2}"/>
                </a:ext>
              </a:extLst>
            </p:cNvPr>
            <p:cNvSpPr txBox="1"/>
            <p:nvPr/>
          </p:nvSpPr>
          <p:spPr>
            <a:xfrm>
              <a:off x="5318649" y="1042835"/>
              <a:ext cx="3269886" cy="160044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30 </a:t>
              </a:r>
              <a:r>
                <a:rPr lang="en-GB" kern="0" dirty="0">
                  <a:solidFill>
                    <a:prstClr val="black"/>
                  </a:solidFill>
                  <a:latin typeface="Abadi" panose="020B0604020202020204" pitchFamily="34" charset="0"/>
                </a:rPr>
                <a:t>mins to get as far as you can in Hootsuite academy</a:t>
              </a: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 </a:t>
              </a:r>
            </a:p>
            <a:p>
              <a:pPr marL="0" marR="0" lvl="0" indent="0" algn="l" defTabSz="342900" rtl="0" eaLnBrk="1" fontAlgn="auto" latinLnBrk="0" hangingPunct="1">
                <a:lnSpc>
                  <a:spcPct val="100000"/>
                </a:lnSpc>
                <a:spcBef>
                  <a:spcPts val="0"/>
                </a:spcBef>
                <a:spcAft>
                  <a:spcPts val="0"/>
                </a:spcAft>
                <a:buClrTx/>
                <a:buSzTx/>
                <a:buFontTx/>
                <a:buNone/>
                <a:tabLst/>
                <a:defRPr/>
              </a:pPr>
              <a:r>
                <a:rPr lang="en-GB" kern="0" dirty="0">
                  <a:solidFill>
                    <a:prstClr val="black"/>
                  </a:solidFill>
                  <a:latin typeface="Abadi" panose="020B0604020202020204" pitchFamily="34" charset="0"/>
                </a:rPr>
                <a:t>Complete in your own time to get certificate</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endParaRPr>
            </a:p>
          </p:txBody>
        </p:sp>
        <p:pic>
          <p:nvPicPr>
            <p:cNvPr id="12" name="Picture 2" descr="Amazon.co.uk: Question of the Day : Alexa Skills">
              <a:extLst>
                <a:ext uri="{FF2B5EF4-FFF2-40B4-BE49-F238E27FC236}">
                  <a16:creationId xmlns:a16="http://schemas.microsoft.com/office/drawing/2014/main" id="{B6A9A70E-30F1-37E1-9501-6B944AD50B5D}"/>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979914" y="1739192"/>
              <a:ext cx="1025450" cy="1460511"/>
            </a:xfrm>
            <a:prstGeom prst="rect">
              <a:avLst/>
            </a:prstGeom>
            <a:noFill/>
            <a:extLst>
              <a:ext uri="{909E8E84-426E-40DD-AFC4-6F175D3DCCD1}">
                <a14:hiddenFill xmlns:a14="http://schemas.microsoft.com/office/drawing/2010/main">
                  <a:solidFill>
                    <a:srgbClr val="FFFFFF"/>
                  </a:solidFill>
                </a14:hiddenFill>
              </a:ext>
            </a:extLst>
          </p:spPr>
        </p:pic>
      </p:grpSp>
      <p:pic>
        <p:nvPicPr>
          <p:cNvPr id="14" name="Picture 13">
            <a:extLst>
              <a:ext uri="{FF2B5EF4-FFF2-40B4-BE49-F238E27FC236}">
                <a16:creationId xmlns:a16="http://schemas.microsoft.com/office/drawing/2014/main" id="{B8327035-EB6E-E336-FEC7-2E953CBB3EF7}"/>
              </a:ext>
            </a:extLst>
          </p:cNvPr>
          <p:cNvPicPr>
            <a:picLocks noChangeAspect="1"/>
          </p:cNvPicPr>
          <p:nvPr/>
        </p:nvPicPr>
        <p:blipFill>
          <a:blip r:embed="rId7"/>
          <a:stretch>
            <a:fillRect/>
          </a:stretch>
        </p:blipFill>
        <p:spPr>
          <a:xfrm>
            <a:off x="5294074" y="72820"/>
            <a:ext cx="3581773" cy="3581773"/>
          </a:xfrm>
          <a:prstGeom prst="rect">
            <a:avLst/>
          </a:prstGeom>
        </p:spPr>
      </p:pic>
    </p:spTree>
    <p:extLst>
      <p:ext uri="{BB962C8B-B14F-4D97-AF65-F5344CB8AC3E}">
        <p14:creationId xmlns:p14="http://schemas.microsoft.com/office/powerpoint/2010/main" val="1694444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62305"/>
            <a:ext cx="7886700" cy="1325563"/>
          </a:xfrm>
        </p:spPr>
        <p:txBody>
          <a:bodyPr anchor="ctr">
            <a:normAutofit/>
          </a:bodyPr>
          <a:lstStyle/>
          <a:p>
            <a:r>
              <a:rPr lang="en-US" dirty="0"/>
              <a:t>Benefits for tourism and events?</a:t>
            </a:r>
          </a:p>
        </p:txBody>
      </p:sp>
      <p:pic>
        <p:nvPicPr>
          <p:cNvPr id="5122" name="Picture 2" descr="Tourism in a Post-Pandemic World">
            <a:extLst>
              <a:ext uri="{FF2B5EF4-FFF2-40B4-BE49-F238E27FC236}">
                <a16:creationId xmlns:a16="http://schemas.microsoft.com/office/drawing/2014/main" id="{A00FF366-21BB-3E61-0EBD-D1E13B316F98}"/>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1284" r="39818" b="-1"/>
          <a:stretch/>
        </p:blipFill>
        <p:spPr bwMode="auto">
          <a:xfrm>
            <a:off x="236662" y="1253331"/>
            <a:ext cx="3886200" cy="4351338"/>
          </a:xfrm>
          <a:prstGeom prst="rect">
            <a:avLst/>
          </a:prstGeom>
          <a:solidFill>
            <a:srgbClr val="FFFFFF"/>
          </a:solidFill>
        </p:spPr>
      </p:pic>
      <p:sp>
        <p:nvSpPr>
          <p:cNvPr id="3" name="Content Placeholder 2"/>
          <p:cNvSpPr>
            <a:spLocks noGrp="1"/>
          </p:cNvSpPr>
          <p:nvPr>
            <p:ph sz="half" idx="2"/>
          </p:nvPr>
        </p:nvSpPr>
        <p:spPr>
          <a:xfrm>
            <a:off x="4283968" y="1253330"/>
            <a:ext cx="4623370" cy="4767957"/>
          </a:xfrm>
        </p:spPr>
        <p:txBody>
          <a:bodyPr>
            <a:normAutofit fontScale="77500" lnSpcReduction="20000"/>
          </a:bodyPr>
          <a:lstStyle/>
          <a:p>
            <a:pPr marL="0" indent="0">
              <a:buNone/>
            </a:pPr>
            <a:r>
              <a:rPr lang="en-GB" sz="2300" dirty="0"/>
              <a:t>Traditional marketing gives businesses total control of the conversation. Methods like direct mail, billboards, and print ads serve to deliver information that is purely promotional, and do not offer consumers the chance to respond or ask questions.</a:t>
            </a:r>
          </a:p>
          <a:p>
            <a:pPr marL="0" indent="0">
              <a:buNone/>
            </a:pPr>
            <a:endParaRPr lang="en-GB" sz="2300" dirty="0"/>
          </a:p>
          <a:p>
            <a:pPr marL="0" indent="0" fontAlgn="auto">
              <a:buNone/>
            </a:pPr>
            <a:r>
              <a:rPr lang="en-GB" sz="2300" dirty="0"/>
              <a:t>Around 70% of leisure travellers say they start their travel planning process with search engines.</a:t>
            </a:r>
          </a:p>
          <a:p>
            <a:pPr marL="0" indent="0">
              <a:buNone/>
            </a:pPr>
            <a:endParaRPr lang="en-GB" sz="2300" dirty="0"/>
          </a:p>
          <a:p>
            <a:pPr marL="0" indent="0">
              <a:buNone/>
            </a:pPr>
            <a:r>
              <a:rPr lang="en-GB" sz="2300" dirty="0"/>
              <a:t>Online channels have made it easier for travellers to get information about destinations. </a:t>
            </a:r>
          </a:p>
          <a:p>
            <a:pPr marL="0" indent="0">
              <a:buNone/>
            </a:pPr>
            <a:r>
              <a:rPr lang="en-GB" sz="2300" dirty="0"/>
              <a:t>The travel industry is greatly influenced by online reputation and reviews. That is because more people depend on them for choosing their destination, planning their itinerary, and more.</a:t>
            </a:r>
            <a:br>
              <a:rPr lang="en-GB" sz="1300" dirty="0"/>
            </a:br>
            <a:endParaRPr lang="en-US" sz="1300" dirty="0"/>
          </a:p>
          <a:p>
            <a:endParaRPr lang="en-US" sz="1300" dirty="0"/>
          </a:p>
          <a:p>
            <a:endParaRPr lang="en-US" sz="1300" dirty="0"/>
          </a:p>
        </p:txBody>
      </p:sp>
    </p:spTree>
    <p:extLst>
      <p:ext uri="{BB962C8B-B14F-4D97-AF65-F5344CB8AC3E}">
        <p14:creationId xmlns:p14="http://schemas.microsoft.com/office/powerpoint/2010/main" val="28827940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4946565" y="1308041"/>
            <a:ext cx="2910215" cy="2705839"/>
          </a:xfrm>
        </p:spPr>
        <p:txBody>
          <a:bodyPr/>
          <a:lstStyle/>
          <a:p>
            <a:br>
              <a:rPr lang="en-GB" dirty="0">
                <a:solidFill>
                  <a:schemeClr val="tx1"/>
                </a:solidFill>
              </a:rPr>
            </a:br>
            <a:br>
              <a:rPr lang="en-GB" dirty="0">
                <a:solidFill>
                  <a:schemeClr val="tx1"/>
                </a:solidFill>
              </a:rPr>
            </a:br>
            <a:r>
              <a:rPr lang="en-GB" dirty="0">
                <a:solidFill>
                  <a:schemeClr val="tx1"/>
                </a:solidFill>
              </a:rPr>
              <a:t>We are going to take a 15 min break…</a:t>
            </a:r>
            <a:br>
              <a:rPr lang="en-GB" dirty="0">
                <a:solidFill>
                  <a:schemeClr val="tx1"/>
                </a:solidFill>
              </a:rPr>
            </a:br>
            <a:br>
              <a:rPr lang="en-GB" dirty="0">
                <a:solidFill>
                  <a:schemeClr val="tx1"/>
                </a:solidFill>
              </a:rPr>
            </a:br>
            <a:r>
              <a:rPr lang="en-GB" dirty="0">
                <a:solidFill>
                  <a:schemeClr val="tx1"/>
                </a:solidFill>
              </a:rPr>
              <a:t>See you soon!</a:t>
            </a:r>
          </a:p>
        </p:txBody>
      </p:sp>
      <p:pic>
        <p:nvPicPr>
          <p:cNvPr id="5124" name="Picture 4" descr="Funny poster a break Royalty Free Vector Image">
            <a:extLst>
              <a:ext uri="{FF2B5EF4-FFF2-40B4-BE49-F238E27FC236}">
                <a16:creationId xmlns:a16="http://schemas.microsoft.com/office/drawing/2014/main" id="{4342B196-C219-D58E-4F30-F7866E2985D1}"/>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8443"/>
          <a:stretch/>
        </p:blipFill>
        <p:spPr bwMode="auto">
          <a:xfrm>
            <a:off x="419100" y="1083565"/>
            <a:ext cx="3838575" cy="3795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33140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8EE4A6C-AD24-8BEE-13DE-3470B7EAE876}"/>
              </a:ext>
            </a:extLst>
          </p:cNvPr>
          <p:cNvPicPr>
            <a:picLocks noChangeAspect="1"/>
          </p:cNvPicPr>
          <p:nvPr/>
        </p:nvPicPr>
        <p:blipFill rotWithShape="1">
          <a:blip r:embed="rId3"/>
          <a:srcRect t="8944" r="15102" b="148"/>
          <a:stretch/>
        </p:blipFill>
        <p:spPr>
          <a:xfrm>
            <a:off x="2641851" y="10"/>
            <a:ext cx="6502149" cy="6857990"/>
          </a:xfrm>
          <a:prstGeom prst="rect">
            <a:avLst/>
          </a:prstGeom>
        </p:spPr>
      </p:pic>
      <p:sp>
        <p:nvSpPr>
          <p:cNvPr id="10" name="Title 1">
            <a:extLst>
              <a:ext uri="{FF2B5EF4-FFF2-40B4-BE49-F238E27FC236}">
                <a16:creationId xmlns:a16="http://schemas.microsoft.com/office/drawing/2014/main" id="{28DAD2C1-74EA-DEA5-1255-B9DA635BCC47}"/>
              </a:ext>
            </a:extLst>
          </p:cNvPr>
          <p:cNvSpPr>
            <a:spLocks noGrp="1"/>
          </p:cNvSpPr>
          <p:nvPr>
            <p:ph type="title"/>
          </p:nvPr>
        </p:nvSpPr>
        <p:spPr>
          <a:xfrm>
            <a:off x="26731" y="1490935"/>
            <a:ext cx="2578608" cy="1124712"/>
          </a:xfrm>
        </p:spPr>
        <p:txBody>
          <a:bodyPr vert="horz" lIns="91440" tIns="45720" rIns="91440" bIns="45720" rtlCol="0" anchor="b">
            <a:normAutofit fontScale="90000"/>
          </a:bodyPr>
          <a:lstStyle/>
          <a:p>
            <a:r>
              <a:rPr lang="en-US" sz="2400" b="1" dirty="0"/>
              <a:t>Communications Mix </a:t>
            </a:r>
            <a:br>
              <a:rPr lang="en-US" sz="2400" b="1" dirty="0"/>
            </a:br>
            <a:r>
              <a:rPr lang="en-US" sz="2400" b="1" dirty="0"/>
              <a:t>as an online strategy</a:t>
            </a:r>
            <a:br>
              <a:rPr lang="en-US" sz="2400" b="1" dirty="0"/>
            </a:br>
            <a:r>
              <a:rPr lang="en-US" sz="2400" b="1" dirty="0"/>
              <a:t> </a:t>
            </a:r>
          </a:p>
        </p:txBody>
      </p:sp>
      <p:sp>
        <p:nvSpPr>
          <p:cNvPr id="11" name="Content Placeholder 2">
            <a:extLst>
              <a:ext uri="{FF2B5EF4-FFF2-40B4-BE49-F238E27FC236}">
                <a16:creationId xmlns:a16="http://schemas.microsoft.com/office/drawing/2014/main" id="{55BC44BE-2EA6-0A0F-23BC-8C975651BD1B}"/>
              </a:ext>
            </a:extLst>
          </p:cNvPr>
          <p:cNvSpPr>
            <a:spLocks noGrp="1"/>
          </p:cNvSpPr>
          <p:nvPr>
            <p:ph sz="half" idx="1"/>
          </p:nvPr>
        </p:nvSpPr>
        <p:spPr>
          <a:xfrm>
            <a:off x="36031" y="2701425"/>
            <a:ext cx="2579180" cy="3207258"/>
          </a:xfrm>
        </p:spPr>
        <p:txBody>
          <a:bodyPr vert="horz" lIns="91440" tIns="45720" rIns="91440" bIns="45720" rtlCol="0" anchor="t">
            <a:normAutofit/>
          </a:bodyPr>
          <a:lstStyle/>
          <a:p>
            <a:pPr marL="0" indent="0">
              <a:buNone/>
            </a:pPr>
            <a:r>
              <a:rPr lang="en-US" sz="1500" dirty="0" err="1"/>
              <a:t>Utilising</a:t>
            </a:r>
            <a:r>
              <a:rPr lang="en-US" sz="1500" dirty="0"/>
              <a:t> internet marketing in the communications mix, we use the RACE digital planning framework </a:t>
            </a:r>
          </a:p>
          <a:p>
            <a:pPr marL="0"/>
            <a:r>
              <a:rPr lang="en-US" sz="1500" dirty="0"/>
              <a:t>The RACE mnemonic summarizes the key online and multichannel marketing activities that need to be managed as part of digital marketing communications. RACE covers the full digital touch points in the customer lifecycle or “Funnel”.</a:t>
            </a:r>
          </a:p>
        </p:txBody>
      </p:sp>
      <p:pic>
        <p:nvPicPr>
          <p:cNvPr id="16" name="Picture 15">
            <a:extLst>
              <a:ext uri="{FF2B5EF4-FFF2-40B4-BE49-F238E27FC236}">
                <a16:creationId xmlns:a16="http://schemas.microsoft.com/office/drawing/2014/main" id="{AB4A8DDB-3260-7166-5C68-1433887ACB2B}"/>
              </a:ext>
            </a:extLst>
          </p:cNvPr>
          <p:cNvPicPr>
            <a:picLocks noChangeAspect="1"/>
          </p:cNvPicPr>
          <p:nvPr/>
        </p:nvPicPr>
        <p:blipFill>
          <a:blip r:embed="rId4"/>
          <a:stretch>
            <a:fillRect/>
          </a:stretch>
        </p:blipFill>
        <p:spPr>
          <a:xfrm>
            <a:off x="0" y="6014466"/>
            <a:ext cx="9180512" cy="843534"/>
          </a:xfrm>
          <a:prstGeom prst="rect">
            <a:avLst/>
          </a:prstGeom>
        </p:spPr>
      </p:pic>
    </p:spTree>
    <p:extLst>
      <p:ext uri="{BB962C8B-B14F-4D97-AF65-F5344CB8AC3E}">
        <p14:creationId xmlns:p14="http://schemas.microsoft.com/office/powerpoint/2010/main" val="32855059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9996" y="-388938"/>
            <a:ext cx="3530753" cy="1225650"/>
          </a:xfrm>
        </p:spPr>
        <p:txBody>
          <a:bodyPr anchor="b">
            <a:normAutofit/>
          </a:bodyPr>
          <a:lstStyle/>
          <a:p>
            <a:r>
              <a:rPr lang="en-GB" sz="3300" dirty="0"/>
              <a:t>Reach</a:t>
            </a:r>
          </a:p>
        </p:txBody>
      </p:sp>
      <p:sp>
        <p:nvSpPr>
          <p:cNvPr id="3" name="Content Placeholder 2"/>
          <p:cNvSpPr>
            <a:spLocks noGrp="1"/>
          </p:cNvSpPr>
          <p:nvPr>
            <p:ph idx="1"/>
          </p:nvPr>
        </p:nvSpPr>
        <p:spPr>
          <a:xfrm>
            <a:off x="270864" y="1052736"/>
            <a:ext cx="3439885" cy="3647710"/>
          </a:xfrm>
        </p:spPr>
        <p:txBody>
          <a:bodyPr>
            <a:normAutofit/>
          </a:bodyPr>
          <a:lstStyle/>
          <a:p>
            <a:pPr marL="0" indent="0">
              <a:buNone/>
            </a:pPr>
            <a:r>
              <a:rPr lang="en-GB" sz="1700" dirty="0"/>
              <a:t>Reach involves building awareness of a brand, its products and services on other websites and in offline media in order to build traffic by driving visits to different web presences like your main site, microsites or social media pages. It involves maximising reach over time to create multiple interactions using different paid, owned and earned media touchpoints</a:t>
            </a:r>
          </a:p>
          <a:p>
            <a:pPr marL="0" indent="0">
              <a:buNone/>
            </a:pPr>
            <a:endParaRPr lang="en-GB" sz="1700" dirty="0"/>
          </a:p>
          <a:p>
            <a:pPr marL="0" indent="0">
              <a:buNone/>
            </a:pPr>
            <a:r>
              <a:rPr lang="en-GB" sz="1700" dirty="0"/>
              <a:t>SEO – Search engine optimisation</a:t>
            </a:r>
          </a:p>
          <a:p>
            <a:endParaRPr lang="en-GB" sz="1700" dirty="0">
              <a:solidFill>
                <a:schemeClr val="bg1"/>
              </a:solidFill>
            </a:endParaRPr>
          </a:p>
        </p:txBody>
      </p:sp>
      <p:pic>
        <p:nvPicPr>
          <p:cNvPr id="5" name="Picture 4">
            <a:extLst>
              <a:ext uri="{FF2B5EF4-FFF2-40B4-BE49-F238E27FC236}">
                <a16:creationId xmlns:a16="http://schemas.microsoft.com/office/drawing/2014/main" id="{68C7D3D4-0A5E-C928-F461-C47F6C5754C7}"/>
              </a:ext>
            </a:extLst>
          </p:cNvPr>
          <p:cNvPicPr>
            <a:picLocks noChangeAspect="1"/>
          </p:cNvPicPr>
          <p:nvPr/>
        </p:nvPicPr>
        <p:blipFill rotWithShape="1">
          <a:blip r:embed="rId3"/>
          <a:srcRect l="50000" t="3566" r="871" b="50000"/>
          <a:stretch/>
        </p:blipFill>
        <p:spPr>
          <a:xfrm>
            <a:off x="3744894" y="908720"/>
            <a:ext cx="5360576" cy="4984262"/>
          </a:xfrm>
          <a:prstGeom prst="rect">
            <a:avLst/>
          </a:prstGeom>
        </p:spPr>
      </p:pic>
      <p:pic>
        <p:nvPicPr>
          <p:cNvPr id="6" name="Picture 5">
            <a:extLst>
              <a:ext uri="{FF2B5EF4-FFF2-40B4-BE49-F238E27FC236}">
                <a16:creationId xmlns:a16="http://schemas.microsoft.com/office/drawing/2014/main" id="{38F629AF-66DF-8C43-B65E-49ECEB66FE49}"/>
              </a:ext>
            </a:extLst>
          </p:cNvPr>
          <p:cNvPicPr>
            <a:picLocks noChangeAspect="1"/>
          </p:cNvPicPr>
          <p:nvPr/>
        </p:nvPicPr>
        <p:blipFill>
          <a:blip r:embed="rId4"/>
          <a:stretch>
            <a:fillRect/>
          </a:stretch>
        </p:blipFill>
        <p:spPr>
          <a:xfrm>
            <a:off x="-36513" y="6093296"/>
            <a:ext cx="9213563" cy="837896"/>
          </a:xfrm>
          <a:prstGeom prst="rect">
            <a:avLst/>
          </a:prstGeom>
        </p:spPr>
      </p:pic>
    </p:spTree>
    <p:extLst>
      <p:ext uri="{BB962C8B-B14F-4D97-AF65-F5344CB8AC3E}">
        <p14:creationId xmlns:p14="http://schemas.microsoft.com/office/powerpoint/2010/main" val="34432185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16846-DE51-E863-3AEE-797D54A4323B}"/>
              </a:ext>
            </a:extLst>
          </p:cNvPr>
          <p:cNvSpPr>
            <a:spLocks noGrp="1"/>
          </p:cNvSpPr>
          <p:nvPr>
            <p:ph type="title"/>
          </p:nvPr>
        </p:nvSpPr>
        <p:spPr>
          <a:xfrm>
            <a:off x="107504" y="-459432"/>
            <a:ext cx="7886700" cy="1325563"/>
          </a:xfrm>
        </p:spPr>
        <p:txBody>
          <a:bodyPr/>
          <a:lstStyle/>
          <a:p>
            <a:r>
              <a:rPr lang="en-GB" dirty="0"/>
              <a:t>How to Reach </a:t>
            </a:r>
          </a:p>
        </p:txBody>
      </p:sp>
      <p:sp>
        <p:nvSpPr>
          <p:cNvPr id="3" name="Content Placeholder 2">
            <a:extLst>
              <a:ext uri="{FF2B5EF4-FFF2-40B4-BE49-F238E27FC236}">
                <a16:creationId xmlns:a16="http://schemas.microsoft.com/office/drawing/2014/main" id="{1BD15EA9-D882-76C0-79EA-6EB075C1DE91}"/>
              </a:ext>
            </a:extLst>
          </p:cNvPr>
          <p:cNvSpPr>
            <a:spLocks noGrp="1"/>
          </p:cNvSpPr>
          <p:nvPr>
            <p:ph idx="1"/>
          </p:nvPr>
        </p:nvSpPr>
        <p:spPr>
          <a:xfrm>
            <a:off x="179410" y="479391"/>
            <a:ext cx="7886700" cy="5685913"/>
          </a:xfrm>
        </p:spPr>
        <p:txBody>
          <a:bodyPr>
            <a:normAutofit fontScale="47500" lnSpcReduction="20000"/>
          </a:bodyPr>
          <a:lstStyle/>
          <a:p>
            <a:pPr marL="0" indent="0">
              <a:buNone/>
            </a:pPr>
            <a:r>
              <a:rPr lang="en-GB" sz="2900" b="0" i="0" dirty="0">
                <a:solidFill>
                  <a:srgbClr val="012A3A"/>
                </a:solidFill>
                <a:effectLst/>
              </a:rPr>
              <a:t>Build a recognizable brand </a:t>
            </a:r>
            <a:r>
              <a:rPr lang="en-GB" sz="2900" i="0" dirty="0">
                <a:solidFill>
                  <a:srgbClr val="012A3A"/>
                </a:solidFill>
                <a:effectLst/>
              </a:rPr>
              <a:t>– Stand out -Brand voice/tone, Brand aesthetic/consistent look, Brand values/what we stand for/ personality.</a:t>
            </a:r>
          </a:p>
          <a:p>
            <a:pPr marL="0" indent="0" algn="l">
              <a:buNone/>
            </a:pPr>
            <a:endParaRPr lang="en-GB" sz="2900" b="0" i="0" dirty="0">
              <a:solidFill>
                <a:srgbClr val="012A3A"/>
              </a:solidFill>
              <a:effectLst/>
            </a:endParaRPr>
          </a:p>
          <a:p>
            <a:pPr marL="0" indent="0" algn="l">
              <a:buNone/>
            </a:pPr>
            <a:r>
              <a:rPr lang="en-GB" sz="2900" b="0" i="0" dirty="0">
                <a:solidFill>
                  <a:srgbClr val="012A3A"/>
                </a:solidFill>
                <a:effectLst/>
              </a:rPr>
              <a:t>Tell a brand story – takes values further  what is our narrative, values beyond the products </a:t>
            </a:r>
          </a:p>
          <a:p>
            <a:pPr marL="0" indent="0" algn="l">
              <a:buNone/>
            </a:pPr>
            <a:endParaRPr lang="en-GB" sz="2900" b="0" i="0" dirty="0">
              <a:solidFill>
                <a:srgbClr val="012A3A"/>
              </a:solidFill>
              <a:effectLst/>
            </a:endParaRPr>
          </a:p>
          <a:p>
            <a:pPr marL="0" indent="0" algn="l">
              <a:buNone/>
            </a:pPr>
            <a:r>
              <a:rPr lang="en-GB" sz="2900" b="0" i="0" dirty="0">
                <a:solidFill>
                  <a:srgbClr val="012A3A"/>
                </a:solidFill>
                <a:effectLst/>
              </a:rPr>
              <a:t>Create shareable content – posting consistently at the right time, that followers will want to share (exemplifies their aligned values)</a:t>
            </a:r>
          </a:p>
          <a:p>
            <a:pPr marL="0" indent="0" algn="l">
              <a:buNone/>
            </a:pPr>
            <a:endParaRPr lang="en-GB" sz="2900" dirty="0">
              <a:solidFill>
                <a:srgbClr val="012A3A"/>
              </a:solidFill>
            </a:endParaRPr>
          </a:p>
          <a:p>
            <a:pPr marL="0" indent="0" algn="l">
              <a:buNone/>
            </a:pPr>
            <a:r>
              <a:rPr lang="en-GB" sz="2900" b="0" i="0" dirty="0">
                <a:solidFill>
                  <a:srgbClr val="012A3A"/>
                </a:solidFill>
                <a:effectLst/>
              </a:rPr>
              <a:t>Contribute to your community -like sponsoring events, offering corporate donations, or facilitating employees’ participation in charity work</a:t>
            </a:r>
          </a:p>
          <a:p>
            <a:pPr marL="0" indent="0" algn="l">
              <a:buNone/>
            </a:pPr>
            <a:endParaRPr lang="en-GB" sz="2900" b="0" i="0" dirty="0">
              <a:solidFill>
                <a:srgbClr val="012A3A"/>
              </a:solidFill>
              <a:effectLst/>
            </a:endParaRPr>
          </a:p>
          <a:p>
            <a:pPr marL="0" indent="0" algn="l">
              <a:buNone/>
            </a:pPr>
            <a:r>
              <a:rPr lang="en-GB" sz="2900" b="0" i="0" dirty="0">
                <a:solidFill>
                  <a:srgbClr val="012A3A"/>
                </a:solidFill>
                <a:effectLst/>
              </a:rPr>
              <a:t>Promote - Offer freebies, social media contests (reward engagement) collaborate with other content creators</a:t>
            </a:r>
          </a:p>
          <a:p>
            <a:pPr marL="0" indent="0" algn="l">
              <a:buNone/>
            </a:pPr>
            <a:endParaRPr lang="en-GB" sz="2900" b="0" i="0" dirty="0">
              <a:solidFill>
                <a:srgbClr val="012A3A"/>
              </a:solidFill>
              <a:effectLst/>
            </a:endParaRPr>
          </a:p>
          <a:p>
            <a:pPr marL="0" indent="0" algn="l">
              <a:buNone/>
            </a:pPr>
            <a:r>
              <a:rPr lang="en-GB" sz="2900" b="0" i="0" dirty="0">
                <a:solidFill>
                  <a:srgbClr val="012A3A"/>
                </a:solidFill>
                <a:effectLst/>
              </a:rPr>
              <a:t>Work with the social algorithms - “Right now, about 15% of content in a person’s Facebook feed and a little more than that of their Instagram feed and 80% of Ticktocks feed is recommended by AI from people, groups, or accounts that you don’t follow. We expect these numbers to more than double by the end of next year.</a:t>
            </a:r>
          </a:p>
          <a:p>
            <a:pPr marL="0" indent="0" algn="l">
              <a:buNone/>
            </a:pPr>
            <a:r>
              <a:rPr lang="en-GB" sz="2900" b="0" i="0" u="sng" dirty="0">
                <a:solidFill>
                  <a:srgbClr val="FF4C46"/>
                </a:solidFill>
                <a:effectLst/>
                <a:hlinkClick r:id="rId2"/>
              </a:rPr>
              <a:t>Instagram algorithm</a:t>
            </a:r>
            <a:r>
              <a:rPr lang="en-GB" sz="2900" b="0" i="0" dirty="0">
                <a:solidFill>
                  <a:srgbClr val="012A3A"/>
                </a:solidFill>
                <a:effectLst/>
              </a:rPr>
              <a:t> </a:t>
            </a:r>
          </a:p>
          <a:p>
            <a:pPr marL="0" indent="0" algn="l">
              <a:buNone/>
            </a:pPr>
            <a:r>
              <a:rPr lang="en-GB" sz="2900" b="0" i="0" u="sng" dirty="0">
                <a:solidFill>
                  <a:srgbClr val="FF4C46"/>
                </a:solidFill>
                <a:effectLst/>
                <a:hlinkClick r:id="rId3"/>
              </a:rPr>
              <a:t>Facebook algorithm</a:t>
            </a:r>
            <a:endParaRPr lang="en-GB" sz="2900" b="0" i="0" dirty="0">
              <a:solidFill>
                <a:srgbClr val="012A3A"/>
              </a:solidFill>
              <a:effectLst/>
            </a:endParaRPr>
          </a:p>
          <a:p>
            <a:pPr marL="0" indent="0" algn="l">
              <a:buNone/>
            </a:pPr>
            <a:r>
              <a:rPr lang="en-GB" sz="2900" b="0" i="0" u="sng" dirty="0" err="1">
                <a:solidFill>
                  <a:srgbClr val="FF4C46"/>
                </a:solidFill>
                <a:effectLst/>
                <a:hlinkClick r:id="rId4"/>
              </a:rPr>
              <a:t>Tiktok</a:t>
            </a:r>
            <a:r>
              <a:rPr lang="en-GB" sz="2900" b="0" i="0" u="sng" dirty="0">
                <a:solidFill>
                  <a:srgbClr val="FF4C46"/>
                </a:solidFill>
                <a:effectLst/>
                <a:hlinkClick r:id="rId4"/>
              </a:rPr>
              <a:t> algorithm</a:t>
            </a:r>
            <a:endParaRPr lang="en-GB" sz="2900" b="0" i="0" dirty="0">
              <a:solidFill>
                <a:srgbClr val="012A3A"/>
              </a:solidFill>
              <a:effectLst/>
            </a:endParaRPr>
          </a:p>
          <a:p>
            <a:pPr marL="0" indent="0" algn="l">
              <a:buNone/>
            </a:pPr>
            <a:r>
              <a:rPr lang="en-GB" sz="2900" b="0" i="0" u="sng" dirty="0">
                <a:solidFill>
                  <a:srgbClr val="FF4C46"/>
                </a:solidFill>
                <a:effectLst/>
                <a:hlinkClick r:id="rId5"/>
              </a:rPr>
              <a:t>Twitter algorithm</a:t>
            </a:r>
            <a:endParaRPr lang="en-GB" sz="2900" b="0" i="0" dirty="0">
              <a:solidFill>
                <a:srgbClr val="012A3A"/>
              </a:solidFill>
              <a:effectLst/>
            </a:endParaRPr>
          </a:p>
          <a:p>
            <a:pPr marL="0" indent="0" algn="l">
              <a:buNone/>
            </a:pPr>
            <a:endParaRPr lang="en-GB" sz="2900" b="0" i="0" dirty="0">
              <a:solidFill>
                <a:schemeClr val="bg1"/>
              </a:solidFill>
              <a:effectLst/>
            </a:endParaRPr>
          </a:p>
          <a:p>
            <a:pPr marL="0" indent="0" algn="l">
              <a:buNone/>
            </a:pPr>
            <a:r>
              <a:rPr lang="en-GB" sz="2900" b="0" i="0" dirty="0">
                <a:effectLst/>
              </a:rPr>
              <a:t>9. Run awareness ads -  Ticktock </a:t>
            </a:r>
            <a:r>
              <a:rPr lang="en-GB" sz="2900" b="0" i="0" dirty="0">
                <a:solidFill>
                  <a:schemeClr val="bg1"/>
                </a:solidFill>
                <a:effectLst/>
              </a:rPr>
              <a:t>is king!</a:t>
            </a:r>
          </a:p>
        </p:txBody>
      </p:sp>
      <p:pic>
        <p:nvPicPr>
          <p:cNvPr id="5" name="Picture 4">
            <a:extLst>
              <a:ext uri="{FF2B5EF4-FFF2-40B4-BE49-F238E27FC236}">
                <a16:creationId xmlns:a16="http://schemas.microsoft.com/office/drawing/2014/main" id="{A6593B21-47B9-90B6-7EC0-FF358AECD94F}"/>
              </a:ext>
            </a:extLst>
          </p:cNvPr>
          <p:cNvPicPr>
            <a:picLocks noChangeAspect="1"/>
          </p:cNvPicPr>
          <p:nvPr/>
        </p:nvPicPr>
        <p:blipFill>
          <a:blip r:embed="rId6"/>
          <a:stretch>
            <a:fillRect/>
          </a:stretch>
        </p:blipFill>
        <p:spPr>
          <a:xfrm>
            <a:off x="5508104" y="4509120"/>
            <a:ext cx="2841561" cy="2107332"/>
          </a:xfrm>
          <a:prstGeom prst="rect">
            <a:avLst/>
          </a:prstGeom>
        </p:spPr>
      </p:pic>
    </p:spTree>
    <p:extLst>
      <p:ext uri="{BB962C8B-B14F-4D97-AF65-F5344CB8AC3E}">
        <p14:creationId xmlns:p14="http://schemas.microsoft.com/office/powerpoint/2010/main" val="39137732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448721"/>
            <a:ext cx="3530753" cy="1225650"/>
          </a:xfrm>
        </p:spPr>
        <p:txBody>
          <a:bodyPr anchor="b">
            <a:normAutofit/>
          </a:bodyPr>
          <a:lstStyle/>
          <a:p>
            <a:r>
              <a:rPr lang="en-GB" sz="3300" dirty="0"/>
              <a:t>Act</a:t>
            </a:r>
          </a:p>
        </p:txBody>
      </p:sp>
      <p:sp>
        <p:nvSpPr>
          <p:cNvPr id="3" name="Content Placeholder 2"/>
          <p:cNvSpPr>
            <a:spLocks noGrp="1"/>
          </p:cNvSpPr>
          <p:nvPr>
            <p:ph idx="1"/>
          </p:nvPr>
        </p:nvSpPr>
        <p:spPr>
          <a:xfrm>
            <a:off x="467544" y="1934452"/>
            <a:ext cx="3439885" cy="3647710"/>
          </a:xfrm>
        </p:spPr>
        <p:txBody>
          <a:bodyPr>
            <a:normAutofit/>
          </a:bodyPr>
          <a:lstStyle/>
          <a:p>
            <a:pPr marL="0" indent="0">
              <a:buNone/>
            </a:pPr>
            <a:r>
              <a:rPr lang="en-GB" sz="1700" b="1" dirty="0"/>
              <a:t>Act:</a:t>
            </a:r>
            <a:r>
              <a:rPr lang="en-GB" sz="1700" dirty="0"/>
              <a:t> Act is short for Interact. For most businesses the main aim of Act is to generate online leads. So, it’s about persuading site visitors or prospects take the next step, the next Action on their customer journey when they initially reach your site or social network presence. It may mean finding out more about a company or its products, searching to find a product or reading a blog post. </a:t>
            </a:r>
          </a:p>
          <a:p>
            <a:pPr marL="0" indent="0">
              <a:buNone/>
            </a:pPr>
            <a:endParaRPr lang="en-GB" sz="1700" dirty="0"/>
          </a:p>
          <a:p>
            <a:endParaRPr lang="en-GB" sz="1700" dirty="0">
              <a:solidFill>
                <a:schemeClr val="bg1"/>
              </a:solidFill>
            </a:endParaRPr>
          </a:p>
        </p:txBody>
      </p:sp>
      <p:pic>
        <p:nvPicPr>
          <p:cNvPr id="5" name="Picture 4">
            <a:extLst>
              <a:ext uri="{FF2B5EF4-FFF2-40B4-BE49-F238E27FC236}">
                <a16:creationId xmlns:a16="http://schemas.microsoft.com/office/drawing/2014/main" id="{68C7D3D4-0A5E-C928-F461-C47F6C5754C7}"/>
              </a:ext>
            </a:extLst>
          </p:cNvPr>
          <p:cNvPicPr>
            <a:picLocks noChangeAspect="1"/>
          </p:cNvPicPr>
          <p:nvPr/>
        </p:nvPicPr>
        <p:blipFill rotWithShape="1">
          <a:blip r:embed="rId3"/>
          <a:srcRect l="49647" t="50567" r="1303" b="3938"/>
          <a:stretch/>
        </p:blipFill>
        <p:spPr>
          <a:xfrm>
            <a:off x="4099676" y="332656"/>
            <a:ext cx="5044324" cy="4608512"/>
          </a:xfrm>
          <a:prstGeom prst="rect">
            <a:avLst/>
          </a:prstGeom>
        </p:spPr>
      </p:pic>
      <p:pic>
        <p:nvPicPr>
          <p:cNvPr id="4" name="Picture 3">
            <a:extLst>
              <a:ext uri="{FF2B5EF4-FFF2-40B4-BE49-F238E27FC236}">
                <a16:creationId xmlns:a16="http://schemas.microsoft.com/office/drawing/2014/main" id="{2164916F-86A8-A506-2919-0E11F5B48696}"/>
              </a:ext>
            </a:extLst>
          </p:cNvPr>
          <p:cNvPicPr>
            <a:picLocks noChangeAspect="1"/>
          </p:cNvPicPr>
          <p:nvPr/>
        </p:nvPicPr>
        <p:blipFill>
          <a:blip r:embed="rId4"/>
          <a:stretch>
            <a:fillRect/>
          </a:stretch>
        </p:blipFill>
        <p:spPr>
          <a:xfrm>
            <a:off x="0" y="6135637"/>
            <a:ext cx="9144000" cy="722363"/>
          </a:xfrm>
          <a:prstGeom prst="rect">
            <a:avLst/>
          </a:prstGeom>
        </p:spPr>
      </p:pic>
    </p:spTree>
    <p:extLst>
      <p:ext uri="{BB962C8B-B14F-4D97-AF65-F5344CB8AC3E}">
        <p14:creationId xmlns:p14="http://schemas.microsoft.com/office/powerpoint/2010/main" val="12473597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16846-DE51-E863-3AEE-797D54A4323B}"/>
              </a:ext>
            </a:extLst>
          </p:cNvPr>
          <p:cNvSpPr>
            <a:spLocks noGrp="1"/>
          </p:cNvSpPr>
          <p:nvPr>
            <p:ph type="title"/>
          </p:nvPr>
        </p:nvSpPr>
        <p:spPr>
          <a:xfrm>
            <a:off x="179512" y="-273395"/>
            <a:ext cx="7886700" cy="1325563"/>
          </a:xfrm>
        </p:spPr>
        <p:txBody>
          <a:bodyPr/>
          <a:lstStyle/>
          <a:p>
            <a:r>
              <a:rPr lang="en-GB" dirty="0"/>
              <a:t>How to Interact</a:t>
            </a:r>
          </a:p>
        </p:txBody>
      </p:sp>
      <p:sp>
        <p:nvSpPr>
          <p:cNvPr id="3" name="Content Placeholder 2">
            <a:extLst>
              <a:ext uri="{FF2B5EF4-FFF2-40B4-BE49-F238E27FC236}">
                <a16:creationId xmlns:a16="http://schemas.microsoft.com/office/drawing/2014/main" id="{1BD15EA9-D882-76C0-79EA-6EB075C1DE91}"/>
              </a:ext>
            </a:extLst>
          </p:cNvPr>
          <p:cNvSpPr>
            <a:spLocks noGrp="1"/>
          </p:cNvSpPr>
          <p:nvPr>
            <p:ph idx="1"/>
          </p:nvPr>
        </p:nvSpPr>
        <p:spPr>
          <a:xfrm>
            <a:off x="201181" y="836712"/>
            <a:ext cx="7886700" cy="4351338"/>
          </a:xfrm>
        </p:spPr>
        <p:txBody>
          <a:bodyPr>
            <a:normAutofit fontScale="85000" lnSpcReduction="20000"/>
          </a:bodyPr>
          <a:lstStyle/>
          <a:p>
            <a:pPr marL="0" indent="0" algn="l">
              <a:buNone/>
            </a:pPr>
            <a:r>
              <a:rPr lang="en-GB" b="0" i="0" dirty="0">
                <a:solidFill>
                  <a:srgbClr val="343738"/>
                </a:solidFill>
                <a:effectLst/>
                <a:latin typeface="Open Sans" panose="020B0606030504020204" pitchFamily="34" charset="0"/>
              </a:rPr>
              <a:t>Create an Interactive Experience</a:t>
            </a:r>
          </a:p>
          <a:p>
            <a:pPr marL="0" indent="0" algn="l">
              <a:buNone/>
            </a:pPr>
            <a:r>
              <a:rPr lang="en-GB" dirty="0">
                <a:solidFill>
                  <a:srgbClr val="343738"/>
                </a:solidFill>
                <a:latin typeface="freight-text-pro"/>
              </a:rPr>
              <a:t>C</a:t>
            </a:r>
            <a:r>
              <a:rPr lang="en-GB" b="0" i="0" dirty="0">
                <a:solidFill>
                  <a:srgbClr val="343738"/>
                </a:solidFill>
                <a:effectLst/>
                <a:latin typeface="freight-text-pro"/>
              </a:rPr>
              <a:t>reate experiences in which they need to click on (or touch) the screen. Physically involving them in the experience is a key step in a compelling interaction.</a:t>
            </a:r>
          </a:p>
          <a:p>
            <a:pPr marL="0" indent="0" algn="l">
              <a:buNone/>
            </a:pPr>
            <a:r>
              <a:rPr lang="en-GB" b="0" i="0" dirty="0">
                <a:solidFill>
                  <a:srgbClr val="343738"/>
                </a:solidFill>
                <a:effectLst/>
                <a:latin typeface="Open Sans" panose="020B0606030504020204" pitchFamily="34" charset="0"/>
              </a:rPr>
              <a:t>Let them Explore and Discover</a:t>
            </a:r>
          </a:p>
          <a:p>
            <a:pPr marL="0" indent="0" algn="l">
              <a:buNone/>
            </a:pPr>
            <a:r>
              <a:rPr lang="en-GB" b="0" i="0" dirty="0">
                <a:solidFill>
                  <a:srgbClr val="343738"/>
                </a:solidFill>
                <a:effectLst/>
                <a:latin typeface="freight-text-pro"/>
              </a:rPr>
              <a:t>Customers love to feel in control of their experience. When you create an interaction that drives in a linear manner, you lessen the excitement. You’re simply asking them to click through screens. Instead, open up the navigation of the interaction. Let them freely explore at their own pace and leisure. This dynamic is often described as “pull the information” rather than “pushing” it to them</a:t>
            </a:r>
          </a:p>
          <a:p>
            <a:pPr marL="0" indent="0" algn="l">
              <a:buNone/>
            </a:pPr>
            <a:r>
              <a:rPr lang="en-GB" b="0" i="0" dirty="0">
                <a:solidFill>
                  <a:srgbClr val="343738"/>
                </a:solidFill>
                <a:effectLst/>
                <a:latin typeface="Open Sans" panose="020B0606030504020204" pitchFamily="34" charset="0"/>
              </a:rPr>
              <a:t>Provide Feedback</a:t>
            </a:r>
          </a:p>
          <a:p>
            <a:pPr marL="0" indent="0" algn="l">
              <a:buNone/>
            </a:pPr>
            <a:r>
              <a:rPr lang="en-GB" b="0" i="0" dirty="0">
                <a:solidFill>
                  <a:srgbClr val="343738"/>
                </a:solidFill>
                <a:effectLst/>
                <a:latin typeface="freight-text-pro"/>
              </a:rPr>
              <a:t>After they make a choice, they should receive immediate feedback on their decisions. Think of this dynamic as challenge, choice, consequence. As a result of that choice, they receive feedback that lets them know its valued and rewarded. </a:t>
            </a:r>
          </a:p>
          <a:p>
            <a:pPr marL="0" indent="0" algn="l">
              <a:buNone/>
            </a:pPr>
            <a:r>
              <a:rPr lang="en-GB" b="0" i="0" dirty="0">
                <a:solidFill>
                  <a:srgbClr val="343738"/>
                </a:solidFill>
                <a:effectLst/>
                <a:latin typeface="Open Sans" panose="020B0606030504020204" pitchFamily="34" charset="0"/>
              </a:rPr>
              <a:t>Keep Your Content Relevant and Short</a:t>
            </a:r>
          </a:p>
          <a:p>
            <a:pPr marL="0" indent="0" algn="l">
              <a:buNone/>
            </a:pPr>
            <a:r>
              <a:rPr lang="en-GB" b="0" i="0" dirty="0">
                <a:solidFill>
                  <a:srgbClr val="343738"/>
                </a:solidFill>
                <a:effectLst/>
                <a:latin typeface="freight-text-pro"/>
              </a:rPr>
              <a:t>It’s hard to get excited about material that doesn’t mean anything to you. So the goal is to make the content real and relevant. Help them understand why this content is valuable and how it will benefit them. And keep it short. If you get verbose, attention will wane.</a:t>
            </a:r>
          </a:p>
          <a:p>
            <a:pPr marL="0" indent="0" algn="l">
              <a:buNone/>
            </a:pPr>
            <a:endParaRPr lang="en-GB" b="0" i="0" dirty="0">
              <a:solidFill>
                <a:srgbClr val="343738"/>
              </a:solidFill>
              <a:effectLst/>
              <a:latin typeface="freight-text-pro"/>
            </a:endParaRPr>
          </a:p>
          <a:p>
            <a:pPr marL="0" indent="0" algn="l">
              <a:buNone/>
            </a:pPr>
            <a:endParaRPr lang="en-GB" b="0" i="0" dirty="0">
              <a:solidFill>
                <a:srgbClr val="343738"/>
              </a:solidFill>
              <a:effectLst/>
              <a:latin typeface="freight-text-pro"/>
            </a:endParaRPr>
          </a:p>
          <a:p>
            <a:pPr marL="0" indent="0" algn="l">
              <a:buNone/>
            </a:pPr>
            <a:endParaRPr lang="en-GB" b="0" i="0" dirty="0">
              <a:solidFill>
                <a:srgbClr val="012A3A"/>
              </a:solidFill>
              <a:effectLst/>
              <a:latin typeface="Montserrat" panose="00000500000000000000" pitchFamily="2" charset="0"/>
            </a:endParaRPr>
          </a:p>
          <a:p>
            <a:pPr marL="0" indent="0">
              <a:buNone/>
            </a:pPr>
            <a:endParaRPr lang="en-GB" dirty="0"/>
          </a:p>
        </p:txBody>
      </p:sp>
    </p:spTree>
    <p:extLst>
      <p:ext uri="{BB962C8B-B14F-4D97-AF65-F5344CB8AC3E}">
        <p14:creationId xmlns:p14="http://schemas.microsoft.com/office/powerpoint/2010/main" val="13251771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3341" y="-2245348"/>
            <a:ext cx="2564892" cy="5583148"/>
          </a:xfrm>
        </p:spPr>
        <p:txBody>
          <a:bodyPr anchor="ctr">
            <a:normAutofit/>
          </a:bodyPr>
          <a:lstStyle/>
          <a:p>
            <a:r>
              <a:rPr lang="en-GB" sz="4700" dirty="0"/>
              <a:t>Convert</a:t>
            </a:r>
          </a:p>
        </p:txBody>
      </p:sp>
      <p:sp>
        <p:nvSpPr>
          <p:cNvPr id="3" name="Content Placeholder 2"/>
          <p:cNvSpPr>
            <a:spLocks noGrp="1"/>
          </p:cNvSpPr>
          <p:nvPr>
            <p:ph idx="1"/>
          </p:nvPr>
        </p:nvSpPr>
        <p:spPr>
          <a:xfrm>
            <a:off x="78635" y="1756005"/>
            <a:ext cx="2766610" cy="3528392"/>
          </a:xfrm>
        </p:spPr>
        <p:txBody>
          <a:bodyPr anchor="t">
            <a:normAutofit/>
          </a:bodyPr>
          <a:lstStyle/>
          <a:p>
            <a:pPr marL="0" indent="0">
              <a:buNone/>
            </a:pPr>
            <a:r>
              <a:rPr lang="en-GB" sz="1800" b="1" dirty="0"/>
              <a:t>Convert:</a:t>
            </a:r>
            <a:r>
              <a:rPr lang="en-GB" sz="1800" dirty="0"/>
              <a:t> This is simply conversion to sale, online or offline. It involves getting your audience to take that vital next step which turns them into paying customers whether the payment is taken through online e-commerce transactions or offline channels. </a:t>
            </a:r>
          </a:p>
          <a:p>
            <a:endParaRPr lang="en-GB" sz="1800" dirty="0"/>
          </a:p>
        </p:txBody>
      </p:sp>
      <p:pic>
        <p:nvPicPr>
          <p:cNvPr id="5" name="Picture 4">
            <a:extLst>
              <a:ext uri="{FF2B5EF4-FFF2-40B4-BE49-F238E27FC236}">
                <a16:creationId xmlns:a16="http://schemas.microsoft.com/office/drawing/2014/main" id="{68C7D3D4-0A5E-C928-F461-C47F6C5754C7}"/>
              </a:ext>
            </a:extLst>
          </p:cNvPr>
          <p:cNvPicPr>
            <a:picLocks noChangeAspect="1"/>
          </p:cNvPicPr>
          <p:nvPr/>
        </p:nvPicPr>
        <p:blipFill rotWithShape="1">
          <a:blip r:embed="rId3"/>
          <a:srcRect l="-1712" t="50567" r="50352" b="-1483"/>
          <a:stretch/>
        </p:blipFill>
        <p:spPr>
          <a:xfrm>
            <a:off x="2843808" y="116632"/>
            <a:ext cx="6123562" cy="5979569"/>
          </a:xfrm>
          <a:prstGeom prst="rect">
            <a:avLst/>
          </a:prstGeom>
        </p:spPr>
      </p:pic>
      <p:pic>
        <p:nvPicPr>
          <p:cNvPr id="4" name="Picture 3">
            <a:extLst>
              <a:ext uri="{FF2B5EF4-FFF2-40B4-BE49-F238E27FC236}">
                <a16:creationId xmlns:a16="http://schemas.microsoft.com/office/drawing/2014/main" id="{B6915812-EEEB-7BC9-A42F-6F195C3AAA90}"/>
              </a:ext>
            </a:extLst>
          </p:cNvPr>
          <p:cNvPicPr>
            <a:picLocks noChangeAspect="1"/>
          </p:cNvPicPr>
          <p:nvPr/>
        </p:nvPicPr>
        <p:blipFill>
          <a:blip r:embed="rId4"/>
          <a:stretch>
            <a:fillRect/>
          </a:stretch>
        </p:blipFill>
        <p:spPr>
          <a:xfrm>
            <a:off x="36512" y="6135637"/>
            <a:ext cx="9144000" cy="722363"/>
          </a:xfrm>
          <a:prstGeom prst="rect">
            <a:avLst/>
          </a:prstGeom>
        </p:spPr>
      </p:pic>
    </p:spTree>
    <p:extLst>
      <p:ext uri="{BB962C8B-B14F-4D97-AF65-F5344CB8AC3E}">
        <p14:creationId xmlns:p14="http://schemas.microsoft.com/office/powerpoint/2010/main" val="4925434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16846-DE51-E863-3AEE-797D54A4323B}"/>
              </a:ext>
            </a:extLst>
          </p:cNvPr>
          <p:cNvSpPr>
            <a:spLocks noGrp="1"/>
          </p:cNvSpPr>
          <p:nvPr>
            <p:ph type="title"/>
          </p:nvPr>
        </p:nvSpPr>
        <p:spPr>
          <a:xfrm>
            <a:off x="179512" y="-273395"/>
            <a:ext cx="7886700" cy="1325563"/>
          </a:xfrm>
        </p:spPr>
        <p:txBody>
          <a:bodyPr/>
          <a:lstStyle/>
          <a:p>
            <a:r>
              <a:rPr lang="en-GB" dirty="0"/>
              <a:t>How to drive conversions</a:t>
            </a:r>
          </a:p>
        </p:txBody>
      </p:sp>
      <p:sp>
        <p:nvSpPr>
          <p:cNvPr id="3" name="Content Placeholder 2">
            <a:extLst>
              <a:ext uri="{FF2B5EF4-FFF2-40B4-BE49-F238E27FC236}">
                <a16:creationId xmlns:a16="http://schemas.microsoft.com/office/drawing/2014/main" id="{1BD15EA9-D882-76C0-79EA-6EB075C1DE91}"/>
              </a:ext>
            </a:extLst>
          </p:cNvPr>
          <p:cNvSpPr>
            <a:spLocks noGrp="1"/>
          </p:cNvSpPr>
          <p:nvPr>
            <p:ph idx="1"/>
          </p:nvPr>
        </p:nvSpPr>
        <p:spPr>
          <a:xfrm>
            <a:off x="179512" y="1075696"/>
            <a:ext cx="8640960" cy="4585551"/>
          </a:xfrm>
        </p:spPr>
        <p:txBody>
          <a:bodyPr>
            <a:normAutofit/>
          </a:bodyPr>
          <a:lstStyle/>
          <a:p>
            <a:pPr marL="0" indent="0" algn="l" fontAlgn="base">
              <a:buNone/>
            </a:pPr>
            <a:r>
              <a:rPr lang="en-GB" b="1" i="0" dirty="0">
                <a:effectLst/>
              </a:rPr>
              <a:t>Use the right calls-to-action - </a:t>
            </a:r>
            <a:r>
              <a:rPr lang="en-GB" b="0" i="0" dirty="0">
                <a:effectLst/>
              </a:rPr>
              <a:t>Remember that the “Contact us” form is one of the least effective CTAs. There’s no need to rely on only this option to increase conversions but do make links to purchase sites easy to find and use.</a:t>
            </a:r>
          </a:p>
          <a:p>
            <a:pPr marL="0" indent="0" algn="l" fontAlgn="base">
              <a:buNone/>
            </a:pPr>
            <a:r>
              <a:rPr lang="en-GB" b="1" dirty="0"/>
              <a:t>T</a:t>
            </a:r>
            <a:r>
              <a:rPr lang="en-GB" b="1" i="0" dirty="0">
                <a:effectLst/>
              </a:rPr>
              <a:t>estimonials, experiences and reviews - </a:t>
            </a:r>
            <a:r>
              <a:rPr lang="en-GB" b="0" i="0" u="none" strike="noStrike" dirty="0">
                <a:effectLst/>
              </a:rPr>
              <a:t>Sixty-four percent of consumers</a:t>
            </a:r>
            <a:r>
              <a:rPr lang="en-GB" b="0" i="0" dirty="0">
                <a:effectLst/>
              </a:rPr>
              <a:t> read testimonials before ending up in the buying process.</a:t>
            </a:r>
            <a:endParaRPr lang="en-GB" b="1" i="0" dirty="0">
              <a:effectLst/>
            </a:endParaRPr>
          </a:p>
          <a:p>
            <a:pPr marL="0" indent="0" algn="l" fontAlgn="base">
              <a:buNone/>
            </a:pPr>
            <a:r>
              <a:rPr lang="en-GB" b="1" i="0" dirty="0">
                <a:effectLst/>
              </a:rPr>
              <a:t>Create quality content - </a:t>
            </a:r>
            <a:r>
              <a:rPr lang="en-GB" b="0" i="0" dirty="0">
                <a:effectLst/>
              </a:rPr>
              <a:t>There’s no question that creating quality </a:t>
            </a:r>
            <a:r>
              <a:rPr lang="en-GB" b="0" i="0" u="none" strike="noStrike" dirty="0">
                <a:effectLst/>
              </a:rPr>
              <a:t>content is king</a:t>
            </a:r>
            <a:r>
              <a:rPr lang="en-GB" b="0" i="0" dirty="0">
                <a:effectLst/>
              </a:rPr>
              <a:t> on the internet. Quality content means not only providing fresh and interesting information, statistics, proofs, tips, guides and more, but also knowing well your target audience and the subject you’re writing about.</a:t>
            </a:r>
            <a:endParaRPr lang="en-GB" b="1" i="0" dirty="0">
              <a:effectLst/>
            </a:endParaRPr>
          </a:p>
          <a:p>
            <a:pPr marL="0" indent="0" algn="l" fontAlgn="base">
              <a:buNone/>
            </a:pPr>
            <a:r>
              <a:rPr lang="en-GB" b="1" i="0" dirty="0">
                <a:effectLst/>
              </a:rPr>
              <a:t>Adopt the herd mentality - </a:t>
            </a:r>
            <a:r>
              <a:rPr lang="en-GB" b="0" i="0" dirty="0">
                <a:effectLst/>
              </a:rPr>
              <a:t>Have you ever noticed that how people move in herds? If many people are doing something, other people want do it, too. Showing how other people are jumping on the bandwagon with your brand can help you increase conversions and signups.</a:t>
            </a:r>
            <a:endParaRPr lang="en-GB" b="1" i="0" dirty="0">
              <a:effectLst/>
            </a:endParaRPr>
          </a:p>
          <a:p>
            <a:pPr marL="0" indent="0" algn="l">
              <a:buNone/>
            </a:pPr>
            <a:endParaRPr lang="en-GB" b="0" i="0" dirty="0">
              <a:solidFill>
                <a:srgbClr val="343738"/>
              </a:solidFill>
              <a:effectLst/>
              <a:latin typeface="freight-text-pro"/>
            </a:endParaRPr>
          </a:p>
          <a:p>
            <a:pPr marL="0" indent="0" algn="l">
              <a:buNone/>
            </a:pPr>
            <a:endParaRPr lang="en-GB" b="0" i="0" dirty="0">
              <a:solidFill>
                <a:srgbClr val="343738"/>
              </a:solidFill>
              <a:effectLst/>
              <a:latin typeface="freight-text-pro"/>
            </a:endParaRPr>
          </a:p>
          <a:p>
            <a:pPr marL="0" indent="0" algn="l">
              <a:buNone/>
            </a:pPr>
            <a:endParaRPr lang="en-GB" b="0" i="0" dirty="0">
              <a:solidFill>
                <a:srgbClr val="012A3A"/>
              </a:solidFill>
              <a:effectLst/>
              <a:latin typeface="Montserrat" panose="00000500000000000000" pitchFamily="2" charset="0"/>
            </a:endParaRPr>
          </a:p>
          <a:p>
            <a:pPr marL="0" indent="0">
              <a:buNone/>
            </a:pPr>
            <a:endParaRPr lang="en-GB" dirty="0"/>
          </a:p>
        </p:txBody>
      </p:sp>
    </p:spTree>
    <p:extLst>
      <p:ext uri="{BB962C8B-B14F-4D97-AF65-F5344CB8AC3E}">
        <p14:creationId xmlns:p14="http://schemas.microsoft.com/office/powerpoint/2010/main" val="12625140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20944" y="-2250538"/>
            <a:ext cx="2564892" cy="5583148"/>
          </a:xfrm>
        </p:spPr>
        <p:txBody>
          <a:bodyPr anchor="ctr">
            <a:normAutofit/>
          </a:bodyPr>
          <a:lstStyle/>
          <a:p>
            <a:r>
              <a:rPr lang="en-GB" sz="4700" dirty="0"/>
              <a:t>Engage</a:t>
            </a:r>
          </a:p>
        </p:txBody>
      </p:sp>
      <p:sp>
        <p:nvSpPr>
          <p:cNvPr id="3" name="Content Placeholder 2"/>
          <p:cNvSpPr>
            <a:spLocks noGrp="1"/>
          </p:cNvSpPr>
          <p:nvPr>
            <p:ph idx="1"/>
          </p:nvPr>
        </p:nvSpPr>
        <p:spPr>
          <a:xfrm>
            <a:off x="107504" y="908720"/>
            <a:ext cx="3248017" cy="2326868"/>
          </a:xfrm>
        </p:spPr>
        <p:txBody>
          <a:bodyPr anchor="t">
            <a:normAutofit fontScale="92500" lnSpcReduction="10000"/>
          </a:bodyPr>
          <a:lstStyle/>
          <a:p>
            <a:pPr marL="0" indent="0">
              <a:buNone/>
            </a:pPr>
            <a:r>
              <a:rPr lang="en-GB" sz="1800" b="1" dirty="0"/>
              <a:t>Engage:</a:t>
            </a:r>
            <a:r>
              <a:rPr lang="en-GB" sz="1800" dirty="0"/>
              <a:t> This is long-term customer engagement and communications that is, developing a long-term relationship with first-time buyers to build customer loyalty as repeat purchases using communications on your site, social presence, email, and direct interactions to boost customer lifetime value</a:t>
            </a:r>
          </a:p>
        </p:txBody>
      </p:sp>
      <p:pic>
        <p:nvPicPr>
          <p:cNvPr id="5" name="Picture 4">
            <a:extLst>
              <a:ext uri="{FF2B5EF4-FFF2-40B4-BE49-F238E27FC236}">
                <a16:creationId xmlns:a16="http://schemas.microsoft.com/office/drawing/2014/main" id="{68C7D3D4-0A5E-C928-F461-C47F6C5754C7}"/>
              </a:ext>
            </a:extLst>
          </p:cNvPr>
          <p:cNvPicPr>
            <a:picLocks noChangeAspect="1"/>
          </p:cNvPicPr>
          <p:nvPr/>
        </p:nvPicPr>
        <p:blipFill rotWithShape="1">
          <a:blip r:embed="rId3"/>
          <a:srcRect l="2431" t="-516" r="49953" b="49600"/>
          <a:stretch/>
        </p:blipFill>
        <p:spPr>
          <a:xfrm>
            <a:off x="3358835" y="62647"/>
            <a:ext cx="5781851" cy="6089825"/>
          </a:xfrm>
          <a:prstGeom prst="rect">
            <a:avLst/>
          </a:prstGeom>
        </p:spPr>
      </p:pic>
      <p:pic>
        <p:nvPicPr>
          <p:cNvPr id="6" name="Picture 5">
            <a:extLst>
              <a:ext uri="{FF2B5EF4-FFF2-40B4-BE49-F238E27FC236}">
                <a16:creationId xmlns:a16="http://schemas.microsoft.com/office/drawing/2014/main" id="{38F629AF-66DF-8C43-B65E-49ECEB66FE49}"/>
              </a:ext>
            </a:extLst>
          </p:cNvPr>
          <p:cNvPicPr>
            <a:picLocks noChangeAspect="1"/>
          </p:cNvPicPr>
          <p:nvPr/>
        </p:nvPicPr>
        <p:blipFill>
          <a:blip r:embed="rId4"/>
          <a:stretch>
            <a:fillRect/>
          </a:stretch>
        </p:blipFill>
        <p:spPr>
          <a:xfrm>
            <a:off x="0" y="6135637"/>
            <a:ext cx="9144000" cy="722363"/>
          </a:xfrm>
          <a:prstGeom prst="rect">
            <a:avLst/>
          </a:prstGeom>
        </p:spPr>
      </p:pic>
    </p:spTree>
    <p:extLst>
      <p:ext uri="{BB962C8B-B14F-4D97-AF65-F5344CB8AC3E}">
        <p14:creationId xmlns:p14="http://schemas.microsoft.com/office/powerpoint/2010/main" val="39485873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16846-DE51-E863-3AEE-797D54A4323B}"/>
              </a:ext>
            </a:extLst>
          </p:cNvPr>
          <p:cNvSpPr>
            <a:spLocks noGrp="1"/>
          </p:cNvSpPr>
          <p:nvPr>
            <p:ph type="title"/>
          </p:nvPr>
        </p:nvSpPr>
        <p:spPr>
          <a:xfrm>
            <a:off x="179512" y="-273395"/>
            <a:ext cx="7886700" cy="1325563"/>
          </a:xfrm>
        </p:spPr>
        <p:txBody>
          <a:bodyPr/>
          <a:lstStyle/>
          <a:p>
            <a:r>
              <a:rPr lang="en-GB" dirty="0"/>
              <a:t>How to drive Post purchase engagement</a:t>
            </a:r>
          </a:p>
        </p:txBody>
      </p:sp>
      <p:sp>
        <p:nvSpPr>
          <p:cNvPr id="3" name="Content Placeholder 2">
            <a:extLst>
              <a:ext uri="{FF2B5EF4-FFF2-40B4-BE49-F238E27FC236}">
                <a16:creationId xmlns:a16="http://schemas.microsoft.com/office/drawing/2014/main" id="{1BD15EA9-D882-76C0-79EA-6EB075C1DE91}"/>
              </a:ext>
            </a:extLst>
          </p:cNvPr>
          <p:cNvSpPr>
            <a:spLocks noGrp="1"/>
          </p:cNvSpPr>
          <p:nvPr>
            <p:ph idx="1"/>
          </p:nvPr>
        </p:nvSpPr>
        <p:spPr>
          <a:xfrm>
            <a:off x="107504" y="776184"/>
            <a:ext cx="5832648" cy="5101088"/>
          </a:xfrm>
        </p:spPr>
        <p:txBody>
          <a:bodyPr>
            <a:normAutofit fontScale="92500" lnSpcReduction="10000"/>
          </a:bodyPr>
          <a:lstStyle/>
          <a:p>
            <a:pPr marL="0" indent="0">
              <a:buNone/>
            </a:pPr>
            <a:r>
              <a:rPr lang="en-GB" dirty="0">
                <a:effectLst/>
              </a:rPr>
              <a:t>Thank you emails -</a:t>
            </a:r>
            <a:r>
              <a:rPr lang="en-GB" sz="1200" dirty="0">
                <a:effectLst/>
              </a:rPr>
              <a:t>Sometimes, a simple “thank you” message is all you need to let your customers know how much you value and appreciate them. But why stop there? You could sweeten the message with a free gift, a discount, or a coupon code that incentivizes them to come back to your store — even if they weren’t ready for another purchase</a:t>
            </a:r>
          </a:p>
          <a:p>
            <a:pPr marL="0" indent="0">
              <a:buNone/>
            </a:pPr>
            <a:r>
              <a:rPr lang="en-GB" dirty="0">
                <a:effectLst/>
              </a:rPr>
              <a:t>Engagement with notifications via email or text -</a:t>
            </a:r>
            <a:r>
              <a:rPr lang="en-GB" sz="1200" i="0" dirty="0">
                <a:effectLst/>
              </a:rPr>
              <a:t>to alleviate “buyer’s remorse” validates the customer’s purchase and sets proper expectations about the next steps.</a:t>
            </a:r>
            <a:endParaRPr lang="en-GB" sz="1200" dirty="0">
              <a:effectLst/>
            </a:endParaRPr>
          </a:p>
          <a:p>
            <a:pPr marL="0" indent="0">
              <a:buNone/>
            </a:pPr>
            <a:r>
              <a:rPr lang="en-GB" dirty="0">
                <a:effectLst/>
              </a:rPr>
              <a:t>Survey feedback requests -</a:t>
            </a:r>
            <a:r>
              <a:rPr lang="en-GB" sz="1200" dirty="0">
                <a:effectLst/>
              </a:rPr>
              <a:t>It’s often a good idea to send customers a single-question survey that asks them how likely they are to recommend your products/services to others. It shows them that you value their opinion and are keen to improve</a:t>
            </a:r>
          </a:p>
          <a:p>
            <a:pPr marL="0" indent="0">
              <a:buNone/>
            </a:pPr>
            <a:r>
              <a:rPr lang="en-GB" dirty="0">
                <a:effectLst/>
              </a:rPr>
              <a:t>Personalized product recommendations -</a:t>
            </a:r>
            <a:r>
              <a:rPr lang="en-GB" sz="1300" dirty="0">
                <a:effectLst/>
              </a:rPr>
              <a:t> Post-purchase emails containing personalized product recommendations are a great way to stay top-of-mind and even create opportunities for repeat sales especially as 35% of consumers want to see products and offers based on their past purchases in promotional emails.</a:t>
            </a:r>
          </a:p>
          <a:p>
            <a:pPr marL="0" indent="0">
              <a:buNone/>
            </a:pPr>
            <a:r>
              <a:rPr lang="en-GB" dirty="0">
                <a:effectLst/>
              </a:rPr>
              <a:t> Exclusive promotions and discounts -</a:t>
            </a:r>
            <a:r>
              <a:rPr lang="en-GB" sz="1300" dirty="0">
                <a:effectLst/>
              </a:rPr>
              <a:t>Offering exclusive promotions, discounts, or freebies to your customers is a great way to remind them about your brand and recognize their loyalty. Sending post-purchase emails on their birthdays or other milestones with a surprise freebie, bonus, or discount code can reinforce any positive feelings they have about your brand.</a:t>
            </a:r>
          </a:p>
          <a:p>
            <a:pPr marL="0" indent="0">
              <a:buNone/>
            </a:pPr>
            <a:r>
              <a:rPr lang="en-GB" dirty="0">
                <a:effectLst/>
              </a:rPr>
              <a:t>Personalized loyalty rewards - </a:t>
            </a:r>
            <a:r>
              <a:rPr lang="en-GB" sz="1300" dirty="0">
                <a:effectLst/>
              </a:rPr>
              <a:t>Post-purchase emails are particularly great for communicating your loyalty program and its rewards to your customers. This can pave the way for repeat purchases from them.</a:t>
            </a:r>
          </a:p>
          <a:p>
            <a:pPr marL="0" indent="0" algn="l">
              <a:buNone/>
            </a:pPr>
            <a:r>
              <a:rPr lang="en-GB" dirty="0">
                <a:effectLst/>
              </a:rPr>
              <a:t>Exclusive promotions for reviews and referrals -</a:t>
            </a:r>
            <a:r>
              <a:rPr lang="en-GB" sz="1300" dirty="0">
                <a:effectLst/>
              </a:rPr>
              <a:t> Word-of-mouth marketing is undoubtedly one of the most effective forms of marketing. Of course, if you give your loyal customers a little incentive, this can work even better</a:t>
            </a:r>
          </a:p>
          <a:p>
            <a:pPr marL="0" indent="0">
              <a:buNone/>
            </a:pPr>
            <a:endParaRPr lang="en-GB" b="1" dirty="0">
              <a:solidFill>
                <a:srgbClr val="000023"/>
              </a:solidFill>
              <a:effectLst/>
            </a:endParaRPr>
          </a:p>
          <a:p>
            <a:pPr marL="0" indent="0" algn="l">
              <a:buNone/>
            </a:pPr>
            <a:endParaRPr lang="en-GB" b="1" dirty="0">
              <a:solidFill>
                <a:srgbClr val="000023"/>
              </a:solidFill>
              <a:effectLst/>
            </a:endParaRPr>
          </a:p>
          <a:p>
            <a:pPr marL="0" indent="0" algn="l">
              <a:buNone/>
            </a:pPr>
            <a:endParaRPr lang="en-GB" b="0" i="0" dirty="0">
              <a:solidFill>
                <a:srgbClr val="343738"/>
              </a:solidFill>
              <a:effectLst/>
              <a:latin typeface="freight-text-pro"/>
            </a:endParaRPr>
          </a:p>
          <a:p>
            <a:pPr marL="0" indent="0" algn="l">
              <a:buNone/>
            </a:pPr>
            <a:endParaRPr lang="en-GB" b="0" i="0" dirty="0">
              <a:solidFill>
                <a:srgbClr val="343738"/>
              </a:solidFill>
              <a:effectLst/>
              <a:latin typeface="freight-text-pro"/>
            </a:endParaRPr>
          </a:p>
          <a:p>
            <a:pPr marL="0" indent="0" algn="l">
              <a:buNone/>
            </a:pPr>
            <a:endParaRPr lang="en-GB" b="0" i="0" dirty="0">
              <a:solidFill>
                <a:srgbClr val="012A3A"/>
              </a:solidFill>
              <a:effectLst/>
              <a:latin typeface="Montserrat" panose="00000500000000000000" pitchFamily="2" charset="0"/>
            </a:endParaRPr>
          </a:p>
          <a:p>
            <a:pPr marL="0" indent="0">
              <a:buNone/>
            </a:pPr>
            <a:endParaRPr lang="en-GB" dirty="0"/>
          </a:p>
        </p:txBody>
      </p:sp>
      <p:pic>
        <p:nvPicPr>
          <p:cNvPr id="7170" name="Picture 2" descr="maintaining client engagement via email">
            <a:extLst>
              <a:ext uri="{FF2B5EF4-FFF2-40B4-BE49-F238E27FC236}">
                <a16:creationId xmlns:a16="http://schemas.microsoft.com/office/drawing/2014/main" id="{38EC8EAD-DA8D-715B-7B58-C9381BE3B3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0152" y="754108"/>
            <a:ext cx="3039988" cy="52763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84318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Race Planning Framework">
            <a:extLst>
              <a:ext uri="{FF2B5EF4-FFF2-40B4-BE49-F238E27FC236}">
                <a16:creationId xmlns:a16="http://schemas.microsoft.com/office/drawing/2014/main" id="{F6C976FF-A98F-6391-4292-1245D41662C6}"/>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9371"/>
          <a:stretch/>
        </p:blipFill>
        <p:spPr bwMode="auto">
          <a:xfrm>
            <a:off x="161764" y="116632"/>
            <a:ext cx="8820472" cy="5552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20675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014E89F-719B-9BB1-206E-FA6E17987A0C}"/>
              </a:ext>
            </a:extLst>
          </p:cNvPr>
          <p:cNvPicPr>
            <a:picLocks noChangeAspect="1"/>
          </p:cNvPicPr>
          <p:nvPr/>
        </p:nvPicPr>
        <p:blipFill>
          <a:blip r:embed="rId3"/>
          <a:stretch>
            <a:fillRect/>
          </a:stretch>
        </p:blipFill>
        <p:spPr>
          <a:xfrm>
            <a:off x="34507" y="0"/>
            <a:ext cx="9144000" cy="5969000"/>
          </a:xfrm>
          <a:prstGeom prst="rect">
            <a:avLst/>
          </a:prstGeom>
        </p:spPr>
      </p:pic>
    </p:spTree>
    <p:extLst>
      <p:ext uri="{BB962C8B-B14F-4D97-AF65-F5344CB8AC3E}">
        <p14:creationId xmlns:p14="http://schemas.microsoft.com/office/powerpoint/2010/main" val="10348550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B3BEC0AB-6621-5228-0C03-375BC363FD62}"/>
              </a:ext>
            </a:extLst>
          </p:cNvPr>
          <p:cNvPicPr>
            <a:picLocks noGrp="1" noChangeAspect="1"/>
          </p:cNvPicPr>
          <p:nvPr>
            <p:ph idx="1"/>
          </p:nvPr>
        </p:nvPicPr>
        <p:blipFill rotWithShape="1">
          <a:blip r:embed="rId2"/>
          <a:srcRect t="1285" b="18371"/>
          <a:stretch/>
        </p:blipFill>
        <p:spPr>
          <a:xfrm>
            <a:off x="46831" y="72007"/>
            <a:ext cx="5317257" cy="6741369"/>
          </a:xfrm>
          <a:prstGeom prst="rect">
            <a:avLst/>
          </a:prstGeom>
        </p:spPr>
      </p:pic>
      <p:sp>
        <p:nvSpPr>
          <p:cNvPr id="9" name="Rectangle 3">
            <a:extLst>
              <a:ext uri="{FF2B5EF4-FFF2-40B4-BE49-F238E27FC236}">
                <a16:creationId xmlns:a16="http://schemas.microsoft.com/office/drawing/2014/main" id="{773D8C5C-B5F3-E18A-92A4-16EB8B120A63}"/>
              </a:ext>
            </a:extLst>
          </p:cNvPr>
          <p:cNvSpPr txBox="1">
            <a:spLocks noChangeArrowheads="1"/>
          </p:cNvSpPr>
          <p:nvPr/>
        </p:nvSpPr>
        <p:spPr>
          <a:xfrm>
            <a:off x="5508104" y="1340768"/>
            <a:ext cx="3779912" cy="395560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5875" indent="0">
              <a:buNone/>
            </a:pPr>
            <a:r>
              <a:rPr lang="en-GB" altLang="en-US" sz="2000" dirty="0"/>
              <a:t>Digital Marketing Applications</a:t>
            </a:r>
          </a:p>
          <a:p>
            <a:pPr marL="15875" indent="0">
              <a:buNone/>
            </a:pPr>
            <a:endParaRPr lang="en-GB" altLang="en-US" sz="2000" dirty="0"/>
          </a:p>
          <a:p>
            <a:pPr marL="393700" indent="-377825"/>
            <a:r>
              <a:rPr lang="en-GB" altLang="en-US" sz="1800" dirty="0"/>
              <a:t>An advertising medium  </a:t>
            </a:r>
          </a:p>
          <a:p>
            <a:pPr marL="393700" indent="-377825"/>
            <a:r>
              <a:rPr lang="en-GB" altLang="en-US" sz="1800" dirty="0"/>
              <a:t>A direct-response medium  </a:t>
            </a:r>
          </a:p>
          <a:p>
            <a:pPr marL="393700" indent="-377825"/>
            <a:r>
              <a:rPr lang="en-GB" altLang="en-US" sz="1800" dirty="0"/>
              <a:t>A platform for sales transactions  </a:t>
            </a:r>
          </a:p>
          <a:p>
            <a:pPr marL="393700" indent="-377825"/>
            <a:r>
              <a:rPr lang="en-GB" altLang="en-US" sz="1800" dirty="0"/>
              <a:t>A lead-generation method </a:t>
            </a:r>
          </a:p>
          <a:p>
            <a:pPr marL="393700" indent="-377825"/>
            <a:r>
              <a:rPr lang="en-GB" altLang="en-US" sz="1800" dirty="0"/>
              <a:t>A distribution channel </a:t>
            </a:r>
          </a:p>
          <a:p>
            <a:pPr marL="393700" indent="-377825"/>
            <a:r>
              <a:rPr lang="en-GB" altLang="en-US" sz="1800" dirty="0"/>
              <a:t>A customer service mechanism </a:t>
            </a:r>
          </a:p>
          <a:p>
            <a:pPr marL="393700" indent="-377825"/>
            <a:r>
              <a:rPr lang="en-GB" altLang="en-US" sz="1800" dirty="0"/>
              <a:t>A relationship-building medium</a:t>
            </a:r>
          </a:p>
          <a:p>
            <a:pPr marL="393700" indent="-377825"/>
            <a:r>
              <a:rPr lang="en-GB" altLang="en-US" sz="1800" dirty="0"/>
              <a:t>Data capture opportunity </a:t>
            </a:r>
          </a:p>
        </p:txBody>
      </p:sp>
    </p:spTree>
    <p:extLst>
      <p:ext uri="{BB962C8B-B14F-4D97-AF65-F5344CB8AC3E}">
        <p14:creationId xmlns:p14="http://schemas.microsoft.com/office/powerpoint/2010/main" val="33364228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543E98DC-B3C7-461B-B4AA-E50BFB6CE6B7}"/>
              </a:ext>
            </a:extLst>
          </p:cNvPr>
          <p:cNvSpPr txBox="1"/>
          <p:nvPr/>
        </p:nvSpPr>
        <p:spPr>
          <a:xfrm>
            <a:off x="256586" y="1007364"/>
            <a:ext cx="3753926" cy="4524315"/>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342900">
              <a:defRPr/>
            </a:pPr>
            <a:r>
              <a:rPr lang="en-GB" sz="2400" kern="0" dirty="0">
                <a:solidFill>
                  <a:prstClr val="black"/>
                </a:solidFill>
                <a:latin typeface="Abadi" panose="020B0604020202020204" pitchFamily="34" charset="0"/>
              </a:rPr>
              <a:t>Create content designed to get customers to ‘Act’ for the Arena Event </a:t>
            </a:r>
          </a:p>
          <a:p>
            <a:pPr defTabSz="342900">
              <a:defRPr/>
            </a:pPr>
            <a:endParaRPr lang="en-GB" sz="2400" kern="0" dirty="0">
              <a:solidFill>
                <a:prstClr val="black"/>
              </a:solidFill>
              <a:latin typeface="Abadi" panose="020B0604020202020204" pitchFamily="34" charset="0"/>
            </a:endParaRPr>
          </a:p>
          <a:p>
            <a:pPr defTabSz="342900">
              <a:defRPr/>
            </a:pPr>
            <a:r>
              <a:rPr lang="en-GB" sz="2400" kern="0" dirty="0">
                <a:solidFill>
                  <a:prstClr val="black"/>
                </a:solidFill>
                <a:latin typeface="Abadi" panose="020B0604020202020204" pitchFamily="34" charset="0"/>
              </a:rPr>
              <a:t>Think about who you are making it for which social media channel‘s’ you would use. </a:t>
            </a:r>
          </a:p>
          <a:p>
            <a:pPr defTabSz="342900">
              <a:defRPr/>
            </a:pPr>
            <a:endParaRPr lang="en-GB" sz="2400" kern="0" dirty="0">
              <a:solidFill>
                <a:prstClr val="black"/>
              </a:solidFill>
              <a:latin typeface="Abadi" panose="020B0604020202020204" pitchFamily="34" charset="0"/>
            </a:endParaRPr>
          </a:p>
          <a:p>
            <a:pPr defTabSz="342900">
              <a:defRPr/>
            </a:pPr>
            <a:r>
              <a:rPr lang="en-GB" sz="2400" kern="0" dirty="0">
                <a:solidFill>
                  <a:prstClr val="black"/>
                </a:solidFill>
                <a:latin typeface="Abadi" panose="020B0604020202020204" pitchFamily="34" charset="0"/>
              </a:rPr>
              <a:t>Be prepared to discuss</a:t>
            </a:r>
          </a:p>
          <a:p>
            <a:pPr defTabSz="342900">
              <a:defRPr/>
            </a:pPr>
            <a:endParaRPr lang="en-GB" sz="2400" kern="0" dirty="0">
              <a:solidFill>
                <a:prstClr val="black"/>
              </a:solidFill>
              <a:latin typeface="Abadi" panose="020B0604020202020204" pitchFamily="34" charset="0"/>
            </a:endParaRPr>
          </a:p>
          <a:p>
            <a:pPr defTabSz="342900">
              <a:defRPr/>
            </a:pPr>
            <a:r>
              <a:rPr lang="en-GB" sz="2400" kern="0" dirty="0">
                <a:solidFill>
                  <a:prstClr val="black"/>
                </a:solidFill>
                <a:latin typeface="Abadi" panose="020B0604020202020204" pitchFamily="34" charset="0"/>
              </a:rPr>
              <a:t>45 mins!</a:t>
            </a:r>
          </a:p>
        </p:txBody>
      </p:sp>
      <p:pic>
        <p:nvPicPr>
          <p:cNvPr id="3074" name="Picture 2" descr="PosterMyWall Reviews 2023: Details, Pricing, &amp; Features | G2">
            <a:extLst>
              <a:ext uri="{FF2B5EF4-FFF2-40B4-BE49-F238E27FC236}">
                <a16:creationId xmlns:a16="http://schemas.microsoft.com/office/drawing/2014/main" id="{F1AB0376-28F8-9C01-8096-07264F8F37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3569" y="1047448"/>
            <a:ext cx="1996372" cy="1996372"/>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a:extLst>
              <a:ext uri="{FF2B5EF4-FFF2-40B4-BE49-F238E27FC236}">
                <a16:creationId xmlns:a16="http://schemas.microsoft.com/office/drawing/2014/main" id="{830D2C11-700C-FF95-E4A4-F05214AF7BC3}"/>
              </a:ext>
            </a:extLst>
          </p:cNvPr>
          <p:cNvPicPr>
            <a:picLocks noChangeAspect="1"/>
          </p:cNvPicPr>
          <p:nvPr/>
        </p:nvPicPr>
        <p:blipFill>
          <a:blip r:embed="rId4"/>
          <a:stretch>
            <a:fillRect/>
          </a:stretch>
        </p:blipFill>
        <p:spPr>
          <a:xfrm>
            <a:off x="4528042" y="3145354"/>
            <a:ext cx="4368636" cy="1893389"/>
          </a:xfrm>
          <a:prstGeom prst="rect">
            <a:avLst/>
          </a:prstGeom>
        </p:spPr>
      </p:pic>
      <p:pic>
        <p:nvPicPr>
          <p:cNvPr id="2" name="Picture 2" descr="Canva Reviews 2023: Details, Pricing, &amp; Features | G2">
            <a:extLst>
              <a:ext uri="{FF2B5EF4-FFF2-40B4-BE49-F238E27FC236}">
                <a16:creationId xmlns:a16="http://schemas.microsoft.com/office/drawing/2014/main" id="{66C64D12-1D7A-E737-9CC3-F0B54E5B41F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42006" y="751785"/>
            <a:ext cx="2214563" cy="116443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Visme Review | PCMag">
            <a:extLst>
              <a:ext uri="{FF2B5EF4-FFF2-40B4-BE49-F238E27FC236}">
                <a16:creationId xmlns:a16="http://schemas.microsoft.com/office/drawing/2014/main" id="{9137AE13-CCFB-117C-534D-ADE892F4423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11616" y="5302306"/>
            <a:ext cx="1433473" cy="80274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PicMonkey Review, Pricing &amp; Features | SoftwarePundit">
            <a:extLst>
              <a:ext uri="{FF2B5EF4-FFF2-40B4-BE49-F238E27FC236}">
                <a16:creationId xmlns:a16="http://schemas.microsoft.com/office/drawing/2014/main" id="{32B1A38E-A253-8291-00AD-0CC0385A6212}"/>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468762" y="2285007"/>
            <a:ext cx="2319185" cy="834907"/>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Stencil Reviews by Stencil Users [IN PROGRESS] | OutwitTrade">
            <a:extLst>
              <a:ext uri="{FF2B5EF4-FFF2-40B4-BE49-F238E27FC236}">
                <a16:creationId xmlns:a16="http://schemas.microsoft.com/office/drawing/2014/main" id="{969959F7-6008-ABE1-A63C-D7F03881B0C0}"/>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224365" y="5186311"/>
            <a:ext cx="1765576" cy="93913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mazon.co.uk: Question of the Day : Alexa Skills">
            <a:extLst>
              <a:ext uri="{FF2B5EF4-FFF2-40B4-BE49-F238E27FC236}">
                <a16:creationId xmlns:a16="http://schemas.microsoft.com/office/drawing/2014/main" id="{BEEEDE46-3CD0-C0AD-3412-FBD8DB24FEB5}"/>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064061" y="4653136"/>
            <a:ext cx="1481628" cy="1481628"/>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B5365755-99C7-823B-680B-E25E0A943839}"/>
              </a:ext>
            </a:extLst>
          </p:cNvPr>
          <p:cNvSpPr txBox="1">
            <a:spLocks/>
          </p:cNvSpPr>
          <p:nvPr/>
        </p:nvSpPr>
        <p:spPr>
          <a:xfrm>
            <a:off x="101853" y="-288855"/>
            <a:ext cx="7886700" cy="1325563"/>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GB" dirty="0"/>
              <a:t>Show me your marketing art!</a:t>
            </a:r>
          </a:p>
        </p:txBody>
      </p:sp>
      <p:pic>
        <p:nvPicPr>
          <p:cNvPr id="6146" name="Picture 2" descr="Social Media: how to use it safely - NCSC.GOV.UK">
            <a:extLst>
              <a:ext uri="{FF2B5EF4-FFF2-40B4-BE49-F238E27FC236}">
                <a16:creationId xmlns:a16="http://schemas.microsoft.com/office/drawing/2014/main" id="{F9A4EF08-0087-0725-55DE-FA24596B0080}"/>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6193416" y="155497"/>
            <a:ext cx="1787003" cy="1192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33827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742CC358-35FC-6CA5-C81B-4BE8A49A93CA}"/>
              </a:ext>
            </a:extLst>
          </p:cNvPr>
          <p:cNvPicPr>
            <a:picLocks noChangeAspect="1"/>
          </p:cNvPicPr>
          <p:nvPr/>
        </p:nvPicPr>
        <p:blipFill>
          <a:blip r:embed="rId3" cstate="print"/>
          <a:stretch>
            <a:fillRect/>
          </a:stretch>
        </p:blipFill>
        <p:spPr>
          <a:xfrm>
            <a:off x="899592" y="260648"/>
            <a:ext cx="7632848" cy="5482929"/>
          </a:xfrm>
          <a:prstGeom prst="rect">
            <a:avLst/>
          </a:prstGeom>
        </p:spPr>
      </p:pic>
      <p:sp>
        <p:nvSpPr>
          <p:cNvPr id="9" name="Title 1">
            <a:extLst>
              <a:ext uri="{FF2B5EF4-FFF2-40B4-BE49-F238E27FC236}">
                <a16:creationId xmlns:a16="http://schemas.microsoft.com/office/drawing/2014/main" id="{1823F2FB-3BBC-5CA6-1620-CA3762DA4AE8}"/>
              </a:ext>
            </a:extLst>
          </p:cNvPr>
          <p:cNvSpPr>
            <a:spLocks noGrp="1"/>
          </p:cNvSpPr>
          <p:nvPr>
            <p:ph type="title"/>
          </p:nvPr>
        </p:nvSpPr>
        <p:spPr>
          <a:xfrm>
            <a:off x="323528" y="-99392"/>
            <a:ext cx="2578608" cy="1124712"/>
          </a:xfrm>
        </p:spPr>
        <p:txBody>
          <a:bodyPr vert="horz" lIns="91440" tIns="45720" rIns="91440" bIns="45720" rtlCol="0" anchor="b">
            <a:normAutofit/>
          </a:bodyPr>
          <a:lstStyle/>
          <a:p>
            <a:r>
              <a:rPr lang="en-US" sz="2400" b="1" dirty="0"/>
              <a:t>Types of Media </a:t>
            </a:r>
            <a:br>
              <a:rPr lang="en-US" sz="2400" b="1" dirty="0"/>
            </a:br>
            <a:r>
              <a:rPr lang="en-US" sz="2400" b="1" dirty="0"/>
              <a:t> </a:t>
            </a:r>
          </a:p>
        </p:txBody>
      </p:sp>
    </p:spTree>
    <p:extLst>
      <p:ext uri="{BB962C8B-B14F-4D97-AF65-F5344CB8AC3E}">
        <p14:creationId xmlns:p14="http://schemas.microsoft.com/office/powerpoint/2010/main" val="2802406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846B023E-C89A-332A-A256-56B6C8EEED65}"/>
              </a:ext>
            </a:extLst>
          </p:cNvPr>
          <p:cNvSpPr>
            <a:spLocks noGrp="1"/>
          </p:cNvSpPr>
          <p:nvPr>
            <p:ph type="title"/>
          </p:nvPr>
        </p:nvSpPr>
        <p:spPr>
          <a:xfrm>
            <a:off x="4716016" y="2636912"/>
            <a:ext cx="3065480" cy="2889114"/>
          </a:xfrm>
        </p:spPr>
        <p:txBody>
          <a:bodyPr vert="horz" lIns="91440" tIns="45720" rIns="91440" bIns="45720" rtlCol="0" anchor="b">
            <a:normAutofit/>
          </a:bodyPr>
          <a:lstStyle/>
          <a:p>
            <a:r>
              <a:rPr lang="en-US" altLang="en-US" sz="4700" dirty="0"/>
              <a:t>Action</a:t>
            </a:r>
          </a:p>
        </p:txBody>
      </p:sp>
      <p:pic>
        <p:nvPicPr>
          <p:cNvPr id="24578" name="Picture 2" descr="See the source image">
            <a:extLst>
              <a:ext uri="{FF2B5EF4-FFF2-40B4-BE49-F238E27FC236}">
                <a16:creationId xmlns:a16="http://schemas.microsoft.com/office/drawing/2014/main" id="{22BE969A-51C0-0854-0152-AFD7C4403D47}"/>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4386" r="3843"/>
          <a:stretch/>
        </p:blipFill>
        <p:spPr bwMode="auto">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4818"/>
                                        </p:tgtEl>
                                        <p:attrNameLst>
                                          <p:attrName>style.visibility</p:attrName>
                                        </p:attrNameLst>
                                      </p:cBhvr>
                                      <p:to>
                                        <p:strVal val="visible"/>
                                      </p:to>
                                    </p:set>
                                    <p:animEffect transition="in" filter="fade">
                                      <p:cBhvr>
                                        <p:cTn id="7" dur="400"/>
                                        <p:tgtEl>
                                          <p:spTgt spid="348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8"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01B87-F920-517C-F483-BF2EC50398A3}"/>
              </a:ext>
            </a:extLst>
          </p:cNvPr>
          <p:cNvSpPr>
            <a:spLocks noGrp="1"/>
          </p:cNvSpPr>
          <p:nvPr>
            <p:ph type="title"/>
          </p:nvPr>
        </p:nvSpPr>
        <p:spPr/>
        <p:txBody>
          <a:bodyPr/>
          <a:lstStyle/>
          <a:p>
            <a:r>
              <a:rPr lang="en-GB" dirty="0"/>
              <a:t>Action!</a:t>
            </a:r>
          </a:p>
        </p:txBody>
      </p:sp>
      <p:sp>
        <p:nvSpPr>
          <p:cNvPr id="3" name="Content Placeholder 2">
            <a:extLst>
              <a:ext uri="{FF2B5EF4-FFF2-40B4-BE49-F238E27FC236}">
                <a16:creationId xmlns:a16="http://schemas.microsoft.com/office/drawing/2014/main" id="{4D5C72AC-DB55-97C0-2B05-62162D01CD21}"/>
              </a:ext>
            </a:extLst>
          </p:cNvPr>
          <p:cNvSpPr>
            <a:spLocks noGrp="1"/>
          </p:cNvSpPr>
          <p:nvPr>
            <p:ph idx="1"/>
          </p:nvPr>
        </p:nvSpPr>
        <p:spPr>
          <a:xfrm>
            <a:off x="340756" y="1597993"/>
            <a:ext cx="7886700" cy="3279899"/>
          </a:xfrm>
        </p:spPr>
        <p:txBody>
          <a:bodyPr/>
          <a:lstStyle/>
          <a:p>
            <a:r>
              <a:rPr lang="en-GB" dirty="0"/>
              <a:t>Now you have an idea of what your audience wants and what channels they use  and thought about the types of communications we want to send ‘RACE’ now we have to deliver!</a:t>
            </a:r>
          </a:p>
          <a:p>
            <a:r>
              <a:rPr lang="en-GB" dirty="0"/>
              <a:t>Now we must create a timeline of our communications (Just the communications!)</a:t>
            </a:r>
          </a:p>
          <a:p>
            <a:r>
              <a:rPr lang="en-GB" dirty="0"/>
              <a:t>Think about at what time of year we should release what types of messages for our brand?</a:t>
            </a:r>
          </a:p>
          <a:p>
            <a:r>
              <a:rPr lang="en-GB" dirty="0" err="1"/>
              <a:t>E.g</a:t>
            </a:r>
            <a:r>
              <a:rPr lang="en-GB" dirty="0"/>
              <a:t> if we are a beach resort in Spain, should we use promotions in summer or winter?... </a:t>
            </a:r>
          </a:p>
          <a:p>
            <a:endParaRPr lang="en-GB" dirty="0"/>
          </a:p>
        </p:txBody>
      </p:sp>
      <p:pic>
        <p:nvPicPr>
          <p:cNvPr id="2050" name="Picture 2" descr="Time For Action Images – Browse 106,199 Stock Photos, Vectors, and Video |  Adobe Stock">
            <a:extLst>
              <a:ext uri="{FF2B5EF4-FFF2-40B4-BE49-F238E27FC236}">
                <a16:creationId xmlns:a16="http://schemas.microsoft.com/office/drawing/2014/main" id="{CD0FF394-762E-C758-ADBF-63FCBBE9670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224" y="260649"/>
            <a:ext cx="2247482" cy="133734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50C830A-BB8F-E1E1-9BD9-BE98E1FB825E}"/>
              </a:ext>
            </a:extLst>
          </p:cNvPr>
          <p:cNvSpPr txBox="1"/>
          <p:nvPr/>
        </p:nvSpPr>
        <p:spPr>
          <a:xfrm>
            <a:off x="5522049" y="5050226"/>
            <a:ext cx="2452415" cy="5078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a:ea typeface="+mn-ea"/>
                <a:cs typeface="Calibri"/>
              </a:rPr>
              <a:t>Is</a:t>
            </a:r>
            <a:r>
              <a:rPr kumimoji="0" lang="en-US" sz="1350" b="0" i="0" u="none" strike="noStrike" kern="1200" cap="none" spc="0" normalizeH="0" noProof="0" dirty="0">
                <a:ln>
                  <a:noFill/>
                </a:ln>
                <a:solidFill>
                  <a:prstClr val="black"/>
                </a:solidFill>
                <a:effectLst/>
                <a:uLnTx/>
                <a:uFillTx/>
                <a:latin typeface="Calibri"/>
                <a:ea typeface="+mn-ea"/>
                <a:cs typeface="Calibri"/>
              </a:rPr>
              <a:t> a ‘Promotion’ likely to be Reach, </a:t>
            </a:r>
            <a:r>
              <a:rPr lang="en-US" sz="1350" dirty="0">
                <a:solidFill>
                  <a:prstClr val="black"/>
                </a:solidFill>
                <a:latin typeface="Calibri"/>
                <a:cs typeface="Calibri"/>
              </a:rPr>
              <a:t>A</a:t>
            </a:r>
            <a:r>
              <a:rPr kumimoji="0" lang="en-US" sz="1350" b="0" i="0" u="none" strike="noStrike" kern="1200" cap="none" spc="0" normalizeH="0" noProof="0" dirty="0" err="1">
                <a:ln>
                  <a:noFill/>
                </a:ln>
                <a:solidFill>
                  <a:prstClr val="black"/>
                </a:solidFill>
                <a:effectLst/>
                <a:uLnTx/>
                <a:uFillTx/>
                <a:latin typeface="Calibri"/>
                <a:ea typeface="+mn-ea"/>
                <a:cs typeface="Calibri"/>
              </a:rPr>
              <a:t>ct</a:t>
            </a:r>
            <a:r>
              <a:rPr kumimoji="0" lang="en-US" sz="1350" b="0" i="0" u="none" strike="noStrike" kern="1200" cap="none" spc="0" normalizeH="0" noProof="0" dirty="0">
                <a:ln>
                  <a:noFill/>
                </a:ln>
                <a:solidFill>
                  <a:prstClr val="black"/>
                </a:solidFill>
                <a:effectLst/>
                <a:uLnTx/>
                <a:uFillTx/>
                <a:latin typeface="Calibri"/>
                <a:ea typeface="+mn-ea"/>
                <a:cs typeface="Calibri"/>
              </a:rPr>
              <a:t>, Convert or Engage?</a:t>
            </a:r>
            <a:endParaRPr kumimoji="0" lang="en-US" sz="1350" b="0" i="0" u="none" strike="noStrike" kern="1200" cap="none" spc="0" normalizeH="0" baseline="0" noProof="0" dirty="0">
              <a:ln>
                <a:noFill/>
              </a:ln>
              <a:solidFill>
                <a:prstClr val="black"/>
              </a:solidFill>
              <a:effectLst/>
              <a:uLnTx/>
              <a:uFillTx/>
              <a:latin typeface="Calibri"/>
              <a:ea typeface="+mn-ea"/>
              <a:cs typeface="Calibri"/>
            </a:endParaRPr>
          </a:p>
        </p:txBody>
      </p:sp>
      <p:sp>
        <p:nvSpPr>
          <p:cNvPr id="5" name="TextBox 4">
            <a:extLst>
              <a:ext uri="{FF2B5EF4-FFF2-40B4-BE49-F238E27FC236}">
                <a16:creationId xmlns:a16="http://schemas.microsoft.com/office/drawing/2014/main" id="{21BBC5A1-C213-FD95-BC93-AB38C8CCE26B}"/>
              </a:ext>
            </a:extLst>
          </p:cNvPr>
          <p:cNvSpPr txBox="1"/>
          <p:nvPr/>
        </p:nvSpPr>
        <p:spPr>
          <a:xfrm>
            <a:off x="539552" y="4850909"/>
            <a:ext cx="3096837" cy="71558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a:ea typeface="+mn-ea"/>
                <a:cs typeface="Calibri"/>
              </a:rPr>
              <a:t>What</a:t>
            </a:r>
            <a:r>
              <a:rPr kumimoji="0" lang="en-US" sz="1350" b="0" i="0" u="none" strike="noStrike" kern="1200" cap="none" spc="0" normalizeH="0" noProof="0" dirty="0">
                <a:ln>
                  <a:noFill/>
                </a:ln>
                <a:solidFill>
                  <a:prstClr val="black"/>
                </a:solidFill>
                <a:effectLst/>
                <a:uLnTx/>
                <a:uFillTx/>
                <a:latin typeface="Calibri"/>
                <a:ea typeface="+mn-ea"/>
                <a:cs typeface="Calibri"/>
              </a:rPr>
              <a:t> channels would you use for a beach resort in Spain when targeting promotions to British holiday makers?  </a:t>
            </a:r>
            <a:endParaRPr kumimoji="0" lang="en-US" sz="1350" b="0" i="0" u="none" strike="noStrike" kern="1200" cap="none" spc="0" normalizeH="0" baseline="0" noProof="0" dirty="0">
              <a:ln>
                <a:noFill/>
              </a:ln>
              <a:solidFill>
                <a:prstClr val="black"/>
              </a:solidFill>
              <a:effectLst/>
              <a:uLnTx/>
              <a:uFillTx/>
              <a:latin typeface="Calibri"/>
              <a:ea typeface="+mn-ea"/>
              <a:cs typeface="Calibri"/>
            </a:endParaRPr>
          </a:p>
        </p:txBody>
      </p:sp>
    </p:spTree>
    <p:extLst>
      <p:ext uri="{BB962C8B-B14F-4D97-AF65-F5344CB8AC3E}">
        <p14:creationId xmlns:p14="http://schemas.microsoft.com/office/powerpoint/2010/main" val="32307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0382D56A-0E1D-637B-7C4E-D5C348FD3D03}"/>
              </a:ext>
            </a:extLst>
          </p:cNvPr>
          <p:cNvSpPr>
            <a:spLocks noGrp="1"/>
          </p:cNvSpPr>
          <p:nvPr>
            <p:ph type="title"/>
          </p:nvPr>
        </p:nvSpPr>
        <p:spPr>
          <a:xfrm>
            <a:off x="217364" y="143070"/>
            <a:ext cx="7955036" cy="1325563"/>
          </a:xfrm>
        </p:spPr>
        <p:txBody>
          <a:bodyPr vert="horz" lIns="91440" tIns="45720" rIns="91440" bIns="45720" rtlCol="0" anchor="ctr">
            <a:normAutofit/>
          </a:bodyPr>
          <a:lstStyle/>
          <a:p>
            <a:r>
              <a:rPr lang="en-US" altLang="en-US" dirty="0"/>
              <a:t>P</a:t>
            </a:r>
            <a:r>
              <a:rPr lang="en-US" altLang="en-US" kern="1200" dirty="0">
                <a:solidFill>
                  <a:schemeClr val="tx1"/>
                </a:solidFill>
                <a:latin typeface="+mj-lt"/>
                <a:ea typeface="+mj-ea"/>
                <a:cs typeface="+mj-cs"/>
              </a:rPr>
              <a:t>lan your communications mix with a Gannt Chart</a:t>
            </a:r>
          </a:p>
        </p:txBody>
      </p:sp>
      <p:sp>
        <p:nvSpPr>
          <p:cNvPr id="3" name="TextBox 2">
            <a:extLst>
              <a:ext uri="{FF2B5EF4-FFF2-40B4-BE49-F238E27FC236}">
                <a16:creationId xmlns:a16="http://schemas.microsoft.com/office/drawing/2014/main" id="{90508A4B-7CA7-C884-C9ED-1BB77987967F}"/>
              </a:ext>
            </a:extLst>
          </p:cNvPr>
          <p:cNvSpPr txBox="1"/>
          <p:nvPr/>
        </p:nvSpPr>
        <p:spPr>
          <a:xfrm>
            <a:off x="166000" y="1308005"/>
            <a:ext cx="8978000" cy="3375920"/>
          </a:xfrm>
          <a:prstGeom prst="rect">
            <a:avLst/>
          </a:prstGeom>
        </p:spPr>
        <p:txBody>
          <a:bodyPr vert="horz" lIns="91440" tIns="45720" rIns="91440" bIns="45720" rtlCol="0" anchor="t">
            <a:normAutofit/>
          </a:bodyPr>
          <a:lstStyle/>
          <a:p>
            <a:pPr defTabSz="914400">
              <a:lnSpc>
                <a:spcPct val="90000"/>
              </a:lnSpc>
              <a:spcAft>
                <a:spcPts val="600"/>
              </a:spcAft>
            </a:pPr>
            <a:endParaRPr lang="en-US" sz="1600" dirty="0"/>
          </a:p>
          <a:p>
            <a:pPr defTabSz="914400">
              <a:lnSpc>
                <a:spcPct val="90000"/>
              </a:lnSpc>
              <a:spcAft>
                <a:spcPts val="600"/>
              </a:spcAft>
            </a:pPr>
            <a:r>
              <a:rPr lang="en-GB" sz="1600" dirty="0"/>
              <a:t>A Gantt chart is a project management tool assisting in the planning and scheduling of projects of all </a:t>
            </a:r>
          </a:p>
          <a:p>
            <a:pPr defTabSz="914400">
              <a:lnSpc>
                <a:spcPct val="90000"/>
              </a:lnSpc>
              <a:spcAft>
                <a:spcPts val="600"/>
              </a:spcAft>
            </a:pPr>
            <a:r>
              <a:rPr lang="en-US" sz="1600" u="sng" dirty="0"/>
              <a:t>A Gannt chart template has been provided for you on Moodle Which must be used for your assessment!.</a:t>
            </a:r>
          </a:p>
        </p:txBody>
      </p:sp>
      <p:pic>
        <p:nvPicPr>
          <p:cNvPr id="4" name="Picture 3">
            <a:extLst>
              <a:ext uri="{FF2B5EF4-FFF2-40B4-BE49-F238E27FC236}">
                <a16:creationId xmlns:a16="http://schemas.microsoft.com/office/drawing/2014/main" id="{23643279-7F21-11B2-A31C-7A5538130D1F}"/>
              </a:ext>
            </a:extLst>
          </p:cNvPr>
          <p:cNvPicPr>
            <a:picLocks noChangeAspect="1"/>
          </p:cNvPicPr>
          <p:nvPr/>
        </p:nvPicPr>
        <p:blipFill>
          <a:blip r:embed="rId3"/>
          <a:stretch>
            <a:fillRect/>
          </a:stretch>
        </p:blipFill>
        <p:spPr>
          <a:xfrm>
            <a:off x="166000" y="2276872"/>
            <a:ext cx="8760636" cy="3950010"/>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01B87-F920-517C-F483-BF2EC50398A3}"/>
              </a:ext>
            </a:extLst>
          </p:cNvPr>
          <p:cNvSpPr>
            <a:spLocks noGrp="1"/>
          </p:cNvSpPr>
          <p:nvPr>
            <p:ph type="title"/>
          </p:nvPr>
        </p:nvSpPr>
        <p:spPr>
          <a:xfrm>
            <a:off x="40095" y="58140"/>
            <a:ext cx="7886700" cy="1325563"/>
          </a:xfrm>
        </p:spPr>
        <p:txBody>
          <a:bodyPr/>
          <a:lstStyle/>
          <a:p>
            <a:r>
              <a:rPr lang="en-GB" dirty="0"/>
              <a:t>Action!</a:t>
            </a:r>
          </a:p>
        </p:txBody>
      </p:sp>
      <p:sp>
        <p:nvSpPr>
          <p:cNvPr id="5" name="TextBox 4">
            <a:extLst>
              <a:ext uri="{FF2B5EF4-FFF2-40B4-BE49-F238E27FC236}">
                <a16:creationId xmlns:a16="http://schemas.microsoft.com/office/drawing/2014/main" id="{21BBC5A1-C213-FD95-BC93-AB38C8CCE26B}"/>
              </a:ext>
            </a:extLst>
          </p:cNvPr>
          <p:cNvSpPr txBox="1"/>
          <p:nvPr/>
        </p:nvSpPr>
        <p:spPr>
          <a:xfrm>
            <a:off x="2699792" y="111173"/>
            <a:ext cx="3096837" cy="1962076"/>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a:ea typeface="+mn-ea"/>
                <a:cs typeface="Calibri"/>
              </a:rPr>
              <a:t>In</a:t>
            </a:r>
            <a:r>
              <a:rPr kumimoji="0" lang="en-US" sz="1350" b="0" i="0" u="none" strike="noStrike" kern="1200" cap="none" spc="0" normalizeH="0" noProof="0" dirty="0">
                <a:ln>
                  <a:noFill/>
                </a:ln>
                <a:solidFill>
                  <a:prstClr val="black"/>
                </a:solidFill>
                <a:effectLst/>
                <a:uLnTx/>
                <a:uFillTx/>
                <a:latin typeface="Calibri"/>
                <a:ea typeface="+mn-ea"/>
                <a:cs typeface="Calibri"/>
              </a:rPr>
              <a:t> groups make a Gannt chart of marketing activities and channels for the case study. Gannt chart template is in the learning materials on Moodle- </a:t>
            </a:r>
            <a:r>
              <a:rPr lang="en-US" sz="1350" u="sng" dirty="0">
                <a:solidFill>
                  <a:prstClr val="black"/>
                </a:solidFill>
                <a:latin typeface="Calibri"/>
                <a:cs typeface="Calibri"/>
              </a:rPr>
              <a:t>Y</a:t>
            </a:r>
            <a:r>
              <a:rPr kumimoji="0" lang="en-US" sz="1350" b="0" i="0" u="sng" strike="noStrike" kern="1200" cap="none" spc="0" normalizeH="0" noProof="0" dirty="0" err="1">
                <a:ln>
                  <a:noFill/>
                </a:ln>
                <a:solidFill>
                  <a:prstClr val="black"/>
                </a:solidFill>
                <a:effectLst/>
                <a:uLnTx/>
                <a:uFillTx/>
                <a:latin typeface="Calibri"/>
                <a:ea typeface="+mn-ea"/>
                <a:cs typeface="Calibri"/>
              </a:rPr>
              <a:t>ou</a:t>
            </a:r>
            <a:r>
              <a:rPr kumimoji="0" lang="en-US" sz="1350" b="0" i="0" u="sng" strike="noStrike" kern="1200" cap="none" spc="0" normalizeH="0" noProof="0" dirty="0">
                <a:ln>
                  <a:noFill/>
                </a:ln>
                <a:solidFill>
                  <a:prstClr val="black"/>
                </a:solidFill>
                <a:effectLst/>
                <a:uLnTx/>
                <a:uFillTx/>
                <a:latin typeface="Calibri"/>
                <a:ea typeface="+mn-ea"/>
                <a:cs typeface="Calibri"/>
              </a:rPr>
              <a:t> must use this template for your assessment.</a:t>
            </a:r>
          </a:p>
          <a:p>
            <a:pPr marL="0" marR="0" lvl="0" indent="0" algn="l" defTabSz="342900" rtl="0" eaLnBrk="1" fontAlgn="auto" latinLnBrk="0" hangingPunct="1">
              <a:lnSpc>
                <a:spcPct val="100000"/>
              </a:lnSpc>
              <a:spcBef>
                <a:spcPts val="0"/>
              </a:spcBef>
              <a:spcAft>
                <a:spcPts val="0"/>
              </a:spcAft>
              <a:buClrTx/>
              <a:buSzTx/>
              <a:buFontTx/>
              <a:buNone/>
              <a:tabLst/>
              <a:defRPr/>
            </a:pPr>
            <a:r>
              <a:rPr lang="en-US" sz="1350" baseline="0" dirty="0">
                <a:solidFill>
                  <a:prstClr val="black"/>
                </a:solidFill>
                <a:latin typeface="Calibri"/>
                <a:cs typeface="Calibri"/>
              </a:rPr>
              <a:t>Consider the</a:t>
            </a:r>
            <a:r>
              <a:rPr lang="en-US" sz="1350" dirty="0">
                <a:solidFill>
                  <a:prstClr val="black"/>
                </a:solidFill>
                <a:latin typeface="Calibri"/>
                <a:cs typeface="Calibri"/>
              </a:rPr>
              <a:t> issues this organization is facing? How will you structure their communications to be the most effective?</a:t>
            </a:r>
            <a:endParaRPr kumimoji="0" lang="en-US" sz="1350" b="0" i="0" strike="noStrike" kern="1200" cap="none" spc="0" normalizeH="0" baseline="0" noProof="0" dirty="0">
              <a:ln>
                <a:noFill/>
              </a:ln>
              <a:solidFill>
                <a:prstClr val="black"/>
              </a:solidFill>
              <a:effectLst/>
              <a:uLnTx/>
              <a:uFillTx/>
              <a:latin typeface="Calibri"/>
              <a:ea typeface="+mn-ea"/>
              <a:cs typeface="Calibri"/>
            </a:endParaRPr>
          </a:p>
        </p:txBody>
      </p:sp>
      <p:sp>
        <p:nvSpPr>
          <p:cNvPr id="6" name="TextBox 5">
            <a:extLst>
              <a:ext uri="{FF2B5EF4-FFF2-40B4-BE49-F238E27FC236}">
                <a16:creationId xmlns:a16="http://schemas.microsoft.com/office/drawing/2014/main" id="{9922D365-8171-B086-1CDC-9A490FF62A1F}"/>
              </a:ext>
            </a:extLst>
          </p:cNvPr>
          <p:cNvSpPr txBox="1"/>
          <p:nvPr/>
        </p:nvSpPr>
        <p:spPr>
          <a:xfrm>
            <a:off x="40095" y="1436736"/>
            <a:ext cx="8856984" cy="4247317"/>
          </a:xfrm>
          <a:prstGeom prst="rect">
            <a:avLst/>
          </a:prstGeom>
          <a:noFill/>
        </p:spPr>
        <p:txBody>
          <a:bodyPr wrap="square" rtlCol="0">
            <a:spAutoFit/>
          </a:bodyPr>
          <a:lstStyle/>
          <a:p>
            <a:r>
              <a:rPr lang="en-GB" dirty="0"/>
              <a:t>Case study – </a:t>
            </a:r>
          </a:p>
          <a:p>
            <a:r>
              <a:rPr lang="en-GB" dirty="0"/>
              <a:t>The Cosy cottage</a:t>
            </a:r>
          </a:p>
          <a:p>
            <a:endParaRPr lang="en-GB" dirty="0"/>
          </a:p>
          <a:p>
            <a:r>
              <a:rPr lang="en-GB" dirty="0"/>
              <a:t>In late 2022, The Jones family purchased the Cosy Cottage Hotel in South Devon coast (An existing hotel that had gone out of business during the Covid lockdown). The Hotel has a basic website and a little used social media page with a good number of followers from the previous owners (400), The hotel is a 15 mins walk from the beach and a 20 min drive to Torquay which has many attractions, The Jones family are keen to get their hotel started on the right foot and have asked you to design a communications plan for next year January to December that will attract new users to their website and social media and increase bookings in the quieter autumn and winter months and reach out to the customers who have been to the hotel under the previous owners.</a:t>
            </a:r>
          </a:p>
          <a:p>
            <a:r>
              <a:rPr lang="en-GB" dirty="0"/>
              <a:t>-Consider RACE (what is the aim of the message)/ and what Channels you will use for which groups of new and existing customers? </a:t>
            </a:r>
          </a:p>
          <a:p>
            <a:r>
              <a:rPr lang="en-GB" dirty="0"/>
              <a:t>-What times of year will need which kinds of strategies?   </a:t>
            </a:r>
          </a:p>
        </p:txBody>
      </p:sp>
      <p:pic>
        <p:nvPicPr>
          <p:cNvPr id="3" name="Picture 2">
            <a:extLst>
              <a:ext uri="{FF2B5EF4-FFF2-40B4-BE49-F238E27FC236}">
                <a16:creationId xmlns:a16="http://schemas.microsoft.com/office/drawing/2014/main" id="{611702D1-55CB-6962-42C8-2037182F9E66}"/>
              </a:ext>
            </a:extLst>
          </p:cNvPr>
          <p:cNvPicPr>
            <a:picLocks noChangeAspect="1"/>
          </p:cNvPicPr>
          <p:nvPr/>
        </p:nvPicPr>
        <p:blipFill rotWithShape="1">
          <a:blip r:embed="rId3"/>
          <a:srcRect t="571" b="573"/>
          <a:stretch/>
        </p:blipFill>
        <p:spPr>
          <a:xfrm>
            <a:off x="5914136" y="160562"/>
            <a:ext cx="3096837" cy="1998399"/>
          </a:xfrm>
          <a:prstGeom prst="rect">
            <a:avLst/>
          </a:prstGeom>
        </p:spPr>
      </p:pic>
    </p:spTree>
    <p:extLst>
      <p:ext uri="{BB962C8B-B14F-4D97-AF65-F5344CB8AC3E}">
        <p14:creationId xmlns:p14="http://schemas.microsoft.com/office/powerpoint/2010/main" val="1318218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BA9C8C5F-0916-76D0-C4DC-60B553AA9A9A}"/>
              </a:ext>
            </a:extLst>
          </p:cNvPr>
          <p:cNvSpPr>
            <a:spLocks noGrp="1"/>
          </p:cNvSpPr>
          <p:nvPr>
            <p:ph type="title"/>
          </p:nvPr>
        </p:nvSpPr>
        <p:spPr>
          <a:xfrm>
            <a:off x="4355976" y="3068960"/>
            <a:ext cx="3065480" cy="2889114"/>
          </a:xfrm>
        </p:spPr>
        <p:txBody>
          <a:bodyPr vert="horz" lIns="91440" tIns="45720" rIns="91440" bIns="45720" rtlCol="0" anchor="b">
            <a:normAutofit/>
          </a:bodyPr>
          <a:lstStyle/>
          <a:p>
            <a:r>
              <a:rPr lang="en-US" altLang="en-US" sz="4700" dirty="0"/>
              <a:t>Control</a:t>
            </a:r>
          </a:p>
        </p:txBody>
      </p:sp>
      <p:pic>
        <p:nvPicPr>
          <p:cNvPr id="22530" name="Picture 2" descr="See the source image">
            <a:extLst>
              <a:ext uri="{FF2B5EF4-FFF2-40B4-BE49-F238E27FC236}">
                <a16:creationId xmlns:a16="http://schemas.microsoft.com/office/drawing/2014/main" id="{3055835E-4D6D-66C5-3E32-247C575F5C52}"/>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4386" r="3843"/>
          <a:stretch/>
        </p:blipFill>
        <p:spPr bwMode="auto">
          <a:xfrm>
            <a:off x="107504" y="-603448"/>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6866"/>
                                        </p:tgtEl>
                                        <p:attrNameLst>
                                          <p:attrName>style.visibility</p:attrName>
                                        </p:attrNameLst>
                                      </p:cBhvr>
                                      <p:to>
                                        <p:strVal val="visible"/>
                                      </p:to>
                                    </p:set>
                                    <p:animEffect transition="in" filter="fade">
                                      <p:cBhvr>
                                        <p:cTn id="7" dur="700"/>
                                        <p:tgtEl>
                                          <p:spTgt spid="368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17F7F-A3FA-43A0-8593-DA67229349CE}"/>
              </a:ext>
            </a:extLst>
          </p:cNvPr>
          <p:cNvSpPr>
            <a:spLocks noGrp="1"/>
          </p:cNvSpPr>
          <p:nvPr>
            <p:ph type="title"/>
          </p:nvPr>
        </p:nvSpPr>
        <p:spPr>
          <a:xfrm>
            <a:off x="208232" y="125759"/>
            <a:ext cx="3826768" cy="1143000"/>
          </a:xfrm>
        </p:spPr>
        <p:txBody>
          <a:bodyPr anchor="ctr">
            <a:normAutofit fontScale="90000"/>
          </a:bodyPr>
          <a:lstStyle/>
          <a:p>
            <a:r>
              <a:rPr lang="en-GB" sz="2800" b="1" dirty="0">
                <a:solidFill>
                  <a:schemeClr val="tx2"/>
                </a:solidFill>
              </a:rPr>
              <a:t>Big Data, Social footprints &amp; </a:t>
            </a:r>
            <a:br>
              <a:rPr lang="en-GB" sz="2800" b="1" dirty="0">
                <a:solidFill>
                  <a:schemeClr val="tx2"/>
                </a:solidFill>
              </a:rPr>
            </a:br>
            <a:r>
              <a:rPr lang="en-GB" sz="2800" b="1" dirty="0">
                <a:solidFill>
                  <a:schemeClr val="tx2"/>
                </a:solidFill>
              </a:rPr>
              <a:t>The Goldmine!</a:t>
            </a:r>
          </a:p>
        </p:txBody>
      </p:sp>
      <p:pic>
        <p:nvPicPr>
          <p:cNvPr id="5" name="Content Placeholder 4">
            <a:extLst>
              <a:ext uri="{FF2B5EF4-FFF2-40B4-BE49-F238E27FC236}">
                <a16:creationId xmlns:a16="http://schemas.microsoft.com/office/drawing/2014/main" id="{74C76CC8-30C3-4AED-BE08-970C7E575638}"/>
              </a:ext>
            </a:extLst>
          </p:cNvPr>
          <p:cNvPicPr>
            <a:picLocks noGrp="1" noChangeAspect="1"/>
          </p:cNvPicPr>
          <p:nvPr>
            <p:ph sz="half" idx="1"/>
          </p:nvPr>
        </p:nvPicPr>
        <p:blipFill>
          <a:blip r:embed="rId3"/>
          <a:stretch>
            <a:fillRect/>
          </a:stretch>
        </p:blipFill>
        <p:spPr>
          <a:xfrm>
            <a:off x="426390" y="1340768"/>
            <a:ext cx="3426826" cy="3989040"/>
          </a:xfrm>
          <a:noFill/>
        </p:spPr>
      </p:pic>
      <p:sp>
        <p:nvSpPr>
          <p:cNvPr id="10" name="Content Placeholder 3">
            <a:extLst>
              <a:ext uri="{FF2B5EF4-FFF2-40B4-BE49-F238E27FC236}">
                <a16:creationId xmlns:a16="http://schemas.microsoft.com/office/drawing/2014/main" id="{3D8CA7CD-61C3-4E11-A792-FFA76A57DF49}"/>
              </a:ext>
            </a:extLst>
          </p:cNvPr>
          <p:cNvSpPr>
            <a:spLocks noGrp="1"/>
          </p:cNvSpPr>
          <p:nvPr>
            <p:ph sz="half" idx="2"/>
          </p:nvPr>
        </p:nvSpPr>
        <p:spPr>
          <a:xfrm>
            <a:off x="3853216" y="620688"/>
            <a:ext cx="5255288" cy="5184577"/>
          </a:xfrm>
        </p:spPr>
        <p:txBody>
          <a:bodyPr>
            <a:normAutofit/>
          </a:bodyPr>
          <a:lstStyle/>
          <a:p>
            <a:pPr marL="0" indent="0">
              <a:lnSpc>
                <a:spcPct val="120000"/>
              </a:lnSpc>
              <a:buNone/>
            </a:pPr>
            <a:r>
              <a:rPr lang="en-US" dirty="0"/>
              <a:t>This is the impression or mark that we make when we visit sites.</a:t>
            </a:r>
          </a:p>
          <a:p>
            <a:pPr marL="0" indent="0">
              <a:lnSpc>
                <a:spcPct val="120000"/>
              </a:lnSpc>
              <a:buNone/>
            </a:pPr>
            <a:r>
              <a:rPr lang="en-US" dirty="0"/>
              <a:t>When we visit websites and web communities, we leave </a:t>
            </a:r>
            <a:r>
              <a:rPr lang="en-US" b="1" dirty="0"/>
              <a:t>a digital trail </a:t>
            </a:r>
            <a:r>
              <a:rPr lang="en-US" dirty="0"/>
              <a:t>behind… your footprints become a source of </a:t>
            </a:r>
            <a:r>
              <a:rPr lang="en-US" b="1" dirty="0"/>
              <a:t>Big data </a:t>
            </a:r>
            <a:endParaRPr lang="en-US" dirty="0"/>
          </a:p>
          <a:p>
            <a:pPr marL="0" indent="0">
              <a:lnSpc>
                <a:spcPct val="120000"/>
              </a:lnSpc>
              <a:buNone/>
            </a:pPr>
            <a:r>
              <a:rPr lang="en-US" dirty="0"/>
              <a:t>Much research on what can be revealed about you by the footprints that you leave has been carried out, one notably by Dong (2015) who found that </a:t>
            </a:r>
            <a:r>
              <a:rPr lang="en-US" b="1" dirty="0"/>
              <a:t>personal traits are clear  </a:t>
            </a:r>
            <a:r>
              <a:rPr lang="en-US" dirty="0"/>
              <a:t>including whether your parents were divorced could be established!</a:t>
            </a:r>
          </a:p>
        </p:txBody>
      </p:sp>
    </p:spTree>
    <p:extLst>
      <p:ext uri="{BB962C8B-B14F-4D97-AF65-F5344CB8AC3E}">
        <p14:creationId xmlns:p14="http://schemas.microsoft.com/office/powerpoint/2010/main" val="29364639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46E2A334-0DD8-E27E-4175-DF793F3BDE79}"/>
              </a:ext>
            </a:extLst>
          </p:cNvPr>
          <p:cNvSpPr>
            <a:spLocks noGrp="1"/>
          </p:cNvSpPr>
          <p:nvPr>
            <p:ph type="title"/>
          </p:nvPr>
        </p:nvSpPr>
        <p:spPr>
          <a:xfrm>
            <a:off x="193141" y="188640"/>
            <a:ext cx="3985902" cy="1325563"/>
          </a:xfrm>
        </p:spPr>
        <p:txBody>
          <a:bodyPr>
            <a:normAutofit/>
          </a:bodyPr>
          <a:lstStyle/>
          <a:p>
            <a:r>
              <a:rPr lang="en-GB" altLang="en-US" dirty="0">
                <a:latin typeface="Trebuchet MS" panose="020B0603020202020204" pitchFamily="34" charset="0"/>
              </a:rPr>
              <a:t>Control</a:t>
            </a:r>
          </a:p>
        </p:txBody>
      </p:sp>
      <p:sp>
        <p:nvSpPr>
          <p:cNvPr id="37891" name="Content Placeholder 2">
            <a:extLst>
              <a:ext uri="{FF2B5EF4-FFF2-40B4-BE49-F238E27FC236}">
                <a16:creationId xmlns:a16="http://schemas.microsoft.com/office/drawing/2014/main" id="{378689CB-65C9-AFEF-9D78-EFB0CDF76258}"/>
              </a:ext>
            </a:extLst>
          </p:cNvPr>
          <p:cNvSpPr>
            <a:spLocks noGrp="1"/>
          </p:cNvSpPr>
          <p:nvPr>
            <p:ph idx="1"/>
          </p:nvPr>
        </p:nvSpPr>
        <p:spPr>
          <a:xfrm>
            <a:off x="268537" y="1233412"/>
            <a:ext cx="5023543" cy="4427836"/>
          </a:xfrm>
        </p:spPr>
        <p:txBody>
          <a:bodyPr anchor="t">
            <a:normAutofit fontScale="77500" lnSpcReduction="20000"/>
          </a:bodyPr>
          <a:lstStyle/>
          <a:p>
            <a:r>
              <a:rPr lang="en-GB" altLang="en-US" sz="2100" dirty="0">
                <a:latin typeface="Trebuchet MS" panose="020B0603020202020204" pitchFamily="34" charset="0"/>
              </a:rPr>
              <a:t>Plans should include control systems – performance must be monitored, measured and controlled (how will we measure success? Think about your SMART target and what was identified)</a:t>
            </a:r>
          </a:p>
          <a:p>
            <a:r>
              <a:rPr lang="en-GB" altLang="en-US" sz="2100" dirty="0">
                <a:latin typeface="Trebuchet MS" panose="020B0603020202020204" pitchFamily="34" charset="0"/>
              </a:rPr>
              <a:t>Identify USP, Features and Benefits</a:t>
            </a:r>
          </a:p>
          <a:p>
            <a:pPr marL="0" indent="0">
              <a:buNone/>
            </a:pPr>
            <a:endParaRPr lang="en-GB" altLang="en-US" sz="2100" dirty="0">
              <a:latin typeface="Trebuchet MS" panose="020B0603020202020204" pitchFamily="34" charset="0"/>
            </a:endParaRPr>
          </a:p>
          <a:p>
            <a:r>
              <a:rPr lang="en-GB" altLang="en-US" sz="2100" dirty="0">
                <a:latin typeface="Trebuchet MS" panose="020B0603020202020204" pitchFamily="34" charset="0"/>
              </a:rPr>
              <a:t>On your Gannt there is a space for “Metrics/KPI’s” for each channel you use, this is what you will measure to know that the process is working, consider what can be measured and how</a:t>
            </a:r>
          </a:p>
          <a:p>
            <a:r>
              <a:rPr lang="en-GB" altLang="en-US" sz="2100" dirty="0">
                <a:latin typeface="Trebuchet MS" panose="020B0603020202020204" pitchFamily="34" charset="0"/>
              </a:rPr>
              <a:t>Discuss how we will measure success? Why? </a:t>
            </a:r>
          </a:p>
          <a:p>
            <a:r>
              <a:rPr lang="en-GB" altLang="en-US" sz="2100" dirty="0">
                <a:latin typeface="Trebuchet MS" panose="020B0603020202020204" pitchFamily="34" charset="0"/>
              </a:rPr>
              <a:t>What is the objective-New customers, positive attitudes towards brand, Increase profits etc.. </a:t>
            </a:r>
          </a:p>
          <a:p>
            <a:r>
              <a:rPr lang="en-GB" altLang="en-US" sz="2100" dirty="0">
                <a:latin typeface="Trebuchet MS" panose="020B0603020202020204" pitchFamily="34" charset="0"/>
              </a:rPr>
              <a:t>In this section you will discuss your use of metrics and justify your choices, </a:t>
            </a:r>
          </a:p>
          <a:p>
            <a:pPr marL="0" indent="0">
              <a:buNone/>
            </a:pPr>
            <a:r>
              <a:rPr lang="en-GB" altLang="en-US" sz="2100" dirty="0" err="1">
                <a:latin typeface="Trebuchet MS" panose="020B0603020202020204" pitchFamily="34" charset="0"/>
              </a:rPr>
              <a:t>e.g</a:t>
            </a:r>
            <a:endParaRPr lang="en-GB" altLang="en-US" sz="2100" dirty="0">
              <a:latin typeface="Trebuchet MS" panose="020B0603020202020204" pitchFamily="34" charset="0"/>
            </a:endParaRPr>
          </a:p>
          <a:p>
            <a:pPr marL="0" indent="0">
              <a:buNone/>
            </a:pPr>
            <a:r>
              <a:rPr lang="en-GB" altLang="en-US" sz="2100" i="1" dirty="0">
                <a:latin typeface="Trebuchet MS" panose="020B0603020202020204" pitchFamily="34" charset="0"/>
              </a:rPr>
              <a:t>“Promotional discount codes have been used to measure radio communications effectiveness as each time a promotional code is used this can be traced to a successful engagement of the channel.”</a:t>
            </a:r>
          </a:p>
          <a:p>
            <a:endParaRPr lang="en-GB" altLang="en-US" sz="1600" dirty="0">
              <a:latin typeface="Trebuchet MS" panose="020B0603020202020204" pitchFamily="34" charset="0"/>
            </a:endParaRPr>
          </a:p>
        </p:txBody>
      </p:sp>
      <p:pic>
        <p:nvPicPr>
          <p:cNvPr id="2" name="Picture 1">
            <a:extLst>
              <a:ext uri="{FF2B5EF4-FFF2-40B4-BE49-F238E27FC236}">
                <a16:creationId xmlns:a16="http://schemas.microsoft.com/office/drawing/2014/main" id="{5A7E8AEA-6201-368A-CD1E-15524042A76F}"/>
              </a:ext>
            </a:extLst>
          </p:cNvPr>
          <p:cNvPicPr>
            <a:picLocks noChangeAspect="1"/>
          </p:cNvPicPr>
          <p:nvPr/>
        </p:nvPicPr>
        <p:blipFill rotWithShape="1">
          <a:blip r:embed="rId2"/>
          <a:srcRect t="20666" r="63157"/>
          <a:stretch/>
        </p:blipFill>
        <p:spPr>
          <a:xfrm>
            <a:off x="5638491" y="1124744"/>
            <a:ext cx="3312368" cy="3214976"/>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2313614" y="4120104"/>
            <a:ext cx="8181594" cy="902970"/>
          </a:xfrm>
        </p:spPr>
        <p:txBody>
          <a:bodyPr vert="horz" lIns="68580" tIns="34290" rIns="68580" bIns="34290" rtlCol="0" anchor="ctr">
            <a:normAutofit/>
          </a:bodyPr>
          <a:lstStyle/>
          <a:p>
            <a:pPr algn="ctr"/>
            <a:r>
              <a:rPr lang="en-US" sz="4950"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480060" y="5023074"/>
            <a:ext cx="8181594" cy="411480"/>
          </a:xfrm>
        </p:spPr>
        <p:txBody>
          <a:bodyPr vert="horz" lIns="68580" tIns="34290" rIns="68580" bIns="34290" rtlCol="0" anchor="ctr">
            <a:normAutofit fontScale="25000" lnSpcReduction="20000"/>
          </a:bodyPr>
          <a:lstStyle/>
          <a:p>
            <a:pPr algn="ctr"/>
            <a:r>
              <a:rPr lang="en-US" sz="7200" dirty="0">
                <a:solidFill>
                  <a:schemeClr val="tx1"/>
                </a:solidFill>
              </a:rPr>
              <a:t>Situational analysis</a:t>
            </a:r>
          </a:p>
          <a:p>
            <a:pPr algn="ctr"/>
            <a:r>
              <a:rPr lang="en-US" sz="7200" dirty="0">
                <a:solidFill>
                  <a:schemeClr val="tx1"/>
                </a:solidFill>
              </a:rPr>
              <a:t>Competitors and collaborators</a:t>
            </a:r>
          </a:p>
          <a:p>
            <a:pPr algn="ctr"/>
            <a:r>
              <a:rPr lang="en-US" sz="7200" dirty="0">
                <a:solidFill>
                  <a:schemeClr val="tx1"/>
                </a:solidFill>
              </a:rPr>
              <a:t>Positioning and competition</a:t>
            </a:r>
          </a:p>
        </p:txBody>
      </p:sp>
      <p:pic>
        <p:nvPicPr>
          <p:cNvPr id="15362" name="Picture 2" descr="Next Time On... - TV Podcast | Podchaser">
            <a:extLst>
              <a:ext uri="{FF2B5EF4-FFF2-40B4-BE49-F238E27FC236}">
                <a16:creationId xmlns:a16="http://schemas.microsoft.com/office/drawing/2014/main" id="{0F7DE04A-9DDF-567F-470D-09A7D60DFDA4}"/>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20083" b="11105"/>
          <a:stretch/>
        </p:blipFill>
        <p:spPr bwMode="auto">
          <a:xfrm>
            <a:off x="4" y="857242"/>
            <a:ext cx="4571996" cy="3146097"/>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4098" name="Picture 2" descr="What Is Marketing? - Principles, Types &amp; Scope – Feedough">
            <a:extLst>
              <a:ext uri="{FF2B5EF4-FFF2-40B4-BE49-F238E27FC236}">
                <a16:creationId xmlns:a16="http://schemas.microsoft.com/office/drawing/2014/main" id="{7BF7BE74-6F62-D91F-DA47-B0941C8235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36" r="15042"/>
          <a:stretch/>
        </p:blipFill>
        <p:spPr bwMode="auto">
          <a:xfrm>
            <a:off x="4514851" y="857260"/>
            <a:ext cx="4629146" cy="3139628"/>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78680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638328" y="1438800"/>
            <a:ext cx="2461889" cy="1718604"/>
          </a:xfrm>
        </p:spPr>
        <p:txBody>
          <a:bodyPr>
            <a:normAutofit fontScale="90000"/>
          </a:bodyPr>
          <a:lstStyle/>
          <a:p>
            <a:r>
              <a:rPr lang="en-GB" sz="1350" b="1" i="1" dirty="0">
                <a:solidFill>
                  <a:schemeClr val="tx1"/>
                </a:solidFill>
              </a:rPr>
              <a:t>I look forward to seeing you next week.</a:t>
            </a:r>
            <a:br>
              <a:rPr lang="en-GB" sz="1350" b="1" i="1" dirty="0">
                <a:solidFill>
                  <a:schemeClr val="tx1"/>
                </a:solidFill>
              </a:rPr>
            </a:br>
            <a:br>
              <a:rPr lang="en-GB" sz="1350" b="1" i="1" dirty="0">
                <a:solidFill>
                  <a:schemeClr val="tx1"/>
                </a:solidFill>
              </a:rPr>
            </a:br>
            <a:r>
              <a:rPr lang="en-GB" sz="1350" b="1" i="1" dirty="0">
                <a:solidFill>
                  <a:schemeClr val="tx1"/>
                </a:solidFill>
              </a:rPr>
              <a:t>If you have any questions in the meantime, please send an email from your student account</a:t>
            </a:r>
            <a:br>
              <a:rPr lang="en-GB" sz="1350" b="1" i="1" dirty="0">
                <a:solidFill>
                  <a:schemeClr val="tx1"/>
                </a:solidFill>
              </a:rPr>
            </a:br>
            <a:br>
              <a:rPr lang="en-GB" sz="1350" b="1" i="1" dirty="0">
                <a:solidFill>
                  <a:schemeClr val="tx1"/>
                </a:solidFill>
              </a:rPr>
            </a:br>
            <a:r>
              <a:rPr lang="en-GB" sz="1350" b="1" i="1" dirty="0">
                <a:solidFill>
                  <a:schemeClr val="tx1"/>
                </a:solidFill>
              </a:rPr>
              <a:t>C.wilkin@UWTSD.AC.UK</a:t>
            </a:r>
            <a:endParaRPr lang="en-GB" dirty="0">
              <a:solidFill>
                <a:schemeClr val="tx1"/>
              </a:solidFill>
            </a:endParaRPr>
          </a:p>
        </p:txBody>
      </p:sp>
      <p:pic>
        <p:nvPicPr>
          <p:cNvPr id="14338" name="Picture 2" descr="Emoticon with sign - Bye | Emoji symbols, Funny emoji, Funny emoticons">
            <a:extLst>
              <a:ext uri="{FF2B5EF4-FFF2-40B4-BE49-F238E27FC236}">
                <a16:creationId xmlns:a16="http://schemas.microsoft.com/office/drawing/2014/main" id="{F4E13547-0BCB-1C72-2E19-9A5FFE683C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500" y="3103960"/>
            <a:ext cx="2068116" cy="1862333"/>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University of Wales Trinity Saint David">
            <a:extLst>
              <a:ext uri="{FF2B5EF4-FFF2-40B4-BE49-F238E27FC236}">
                <a16:creationId xmlns:a16="http://schemas.microsoft.com/office/drawing/2014/main" id="{A71D1A22-9191-FE66-2C07-2A0E203356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7953" y="2519601"/>
            <a:ext cx="5525589" cy="2468880"/>
          </a:xfrm>
          <a:prstGeom prst="rect">
            <a:avLst/>
          </a:prstGeom>
          <a:noFill/>
          <a:extLst>
            <a:ext uri="{909E8E84-426E-40DD-AFC4-6F175D3DCCD1}">
              <a14:hiddenFill xmlns:a14="http://schemas.microsoft.com/office/drawing/2010/main">
                <a:solidFill>
                  <a:srgbClr val="FFFFFF"/>
                </a:solidFill>
              </a14:hiddenFill>
            </a:ext>
          </a:extLst>
        </p:spPr>
      </p:pic>
      <p:pic>
        <p:nvPicPr>
          <p:cNvPr id="14344" name="Picture 8" descr="University of Wales Hub: description, news and contact info">
            <a:extLst>
              <a:ext uri="{FF2B5EF4-FFF2-40B4-BE49-F238E27FC236}">
                <a16:creationId xmlns:a16="http://schemas.microsoft.com/office/drawing/2014/main" id="{249E2212-DE78-927C-25A1-80FA0E71372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72000" y="905071"/>
            <a:ext cx="3071813" cy="1535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6463C-ACEA-4492-B486-62ECED5B720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D0001C6-28FB-48FC-8AE4-A99CAE59FF66}"/>
              </a:ext>
            </a:extLst>
          </p:cNvPr>
          <p:cNvSpPr>
            <a:spLocks noGrp="1"/>
          </p:cNvSpPr>
          <p:nvPr>
            <p:ph idx="1"/>
          </p:nvPr>
        </p:nvSpPr>
        <p:spPr>
          <a:xfrm>
            <a:off x="395536" y="1253331"/>
            <a:ext cx="7886700" cy="4351338"/>
          </a:xfrm>
        </p:spPr>
        <p:txBody>
          <a:bodyPr/>
          <a:lstStyle/>
          <a:p>
            <a:pPr marL="0" indent="0">
              <a:buNone/>
            </a:pPr>
            <a:r>
              <a:rPr lang="en-GB" sz="2000" dirty="0"/>
              <a:t>Kotler, P., Keller, K. and </a:t>
            </a:r>
            <a:r>
              <a:rPr lang="en-GB" sz="2000" dirty="0" err="1"/>
              <a:t>Chernev</a:t>
            </a:r>
            <a:r>
              <a:rPr lang="en-GB" sz="2000" dirty="0"/>
              <a:t>, A., 2021. Marketing management. 16th ed. Pearson.</a:t>
            </a:r>
          </a:p>
          <a:p>
            <a:pPr marL="0" indent="0">
              <a:buNone/>
            </a:pPr>
            <a:r>
              <a:rPr lang="en-GB" sz="2000" dirty="0"/>
              <a:t>Lee, P. and </a:t>
            </a:r>
            <a:r>
              <a:rPr lang="en-GB" sz="2000" dirty="0" err="1"/>
              <a:t>Calugar</a:t>
            </a:r>
            <a:r>
              <a:rPr lang="en-GB" sz="2000" dirty="0"/>
              <a:t>-Pop, C., 2021. The home-based worker. [online] Deloitte Insights. Available at: &lt;https://www2.deloitte.com/us/en/insights/industry/telecommunications/global-mobile-consumer-survey.html&gt; [Accessed 15 May 2022].</a:t>
            </a:r>
          </a:p>
          <a:p>
            <a:pPr marL="0" indent="0">
              <a:buNone/>
            </a:pPr>
            <a:r>
              <a:rPr lang="en-GB" sz="2000" dirty="0"/>
              <a:t>Solis, B., 2013. The Ultimate Moment of Truth and The Art of Digital Engagement - Brian Solis. [online] Brian Solis. Available at: &lt;https://www.briansolis.com/2013/11/the-ultimate-moment-of-truth-and-the-art-of-engagement/&gt; [Accessed 15 May 2022].</a:t>
            </a:r>
          </a:p>
          <a:p>
            <a:pPr marL="0" indent="0">
              <a:buNone/>
            </a:pPr>
            <a:r>
              <a:rPr lang="en-GB" sz="2000" dirty="0"/>
              <a:t>Todorova, G., 2015. Marketing communication mix. </a:t>
            </a:r>
            <a:r>
              <a:rPr lang="en-GB" sz="2000" dirty="0" err="1"/>
              <a:t>Trakia</a:t>
            </a:r>
            <a:r>
              <a:rPr lang="en-GB" sz="2000" dirty="0"/>
              <a:t> Journal of Science, 13(Suppl.1), pp.368-374.</a:t>
            </a:r>
          </a:p>
          <a:p>
            <a:pPr marL="0" indent="0">
              <a:buNone/>
            </a:pPr>
            <a:endParaRPr lang="en-GB" dirty="0"/>
          </a:p>
        </p:txBody>
      </p:sp>
    </p:spTree>
    <p:extLst>
      <p:ext uri="{BB962C8B-B14F-4D97-AF65-F5344CB8AC3E}">
        <p14:creationId xmlns:p14="http://schemas.microsoft.com/office/powerpoint/2010/main" val="21994843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4966220" y="85856"/>
            <a:ext cx="3782244" cy="735509"/>
          </a:xfrm>
        </p:spPr>
        <p:txBody>
          <a:bodyPr/>
          <a:lstStyle/>
          <a:p>
            <a:pPr marL="0" indent="0">
              <a:buNone/>
            </a:pPr>
            <a:r>
              <a:rPr lang="en-GB" dirty="0"/>
              <a:t>Assessment  structure.</a:t>
            </a:r>
          </a:p>
        </p:txBody>
      </p:sp>
      <p:sp>
        <p:nvSpPr>
          <p:cNvPr id="6" name="TextBox 5">
            <a:extLst>
              <a:ext uri="{FF2B5EF4-FFF2-40B4-BE49-F238E27FC236}">
                <a16:creationId xmlns:a16="http://schemas.microsoft.com/office/drawing/2014/main" id="{AF0D26C6-DAFF-73DA-FDFB-1E95EAB3FF91}"/>
              </a:ext>
            </a:extLst>
          </p:cNvPr>
          <p:cNvSpPr txBox="1"/>
          <p:nvPr/>
        </p:nvSpPr>
        <p:spPr>
          <a:xfrm>
            <a:off x="134391" y="254310"/>
            <a:ext cx="4572000" cy="1332865"/>
          </a:xfrm>
          <a:prstGeom prst="rect">
            <a:avLst/>
          </a:prstGeom>
          <a:solidFill>
            <a:schemeClr val="accent2"/>
          </a:solidFill>
          <a:ln>
            <a:solidFill>
              <a:schemeClr val="tx1"/>
            </a:solidFill>
          </a:ln>
        </p:spPr>
        <p:txBody>
          <a:bodyPr wrap="square">
            <a:spAutoFit/>
          </a:bodyPr>
          <a:lstStyle/>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sz="1200" b="1"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Introduction (100 words)</a:t>
            </a: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sz="1200" b="0"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The purpose of your marketing plan/what it is about</a:t>
            </a: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a:p>
            <a:pPr marL="228600" marR="0" lvl="0" indent="0" algn="l" defTabSz="457200" rtl="0" eaLnBrk="1" fontAlgn="auto" latinLnBrk="0" hangingPunct="1">
              <a:lnSpc>
                <a:spcPct val="115000"/>
              </a:lnSpc>
              <a:spcBef>
                <a:spcPts val="0"/>
              </a:spcBef>
              <a:spcAft>
                <a:spcPts val="1000"/>
              </a:spcAft>
              <a:buClrTx/>
              <a:buSzTx/>
              <a:buFontTx/>
              <a:buNone/>
              <a:tabLst/>
              <a:defRPr/>
            </a:pPr>
            <a:r>
              <a:rPr kumimoji="0" lang="en-GB" sz="1200" b="0"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Who it is being prepared for?                                                                                                                   Briefly introduce the key Frameworks you will use in your marketing plan SOSTAC, Marketing mix, Bowmans etc..</a:t>
            </a: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
        <p:nvSpPr>
          <p:cNvPr id="9" name="TextBox 8">
            <a:extLst>
              <a:ext uri="{FF2B5EF4-FFF2-40B4-BE49-F238E27FC236}">
                <a16:creationId xmlns:a16="http://schemas.microsoft.com/office/drawing/2014/main" id="{97DBDB72-30B7-D179-4FA8-CAE1B505224B}"/>
              </a:ext>
            </a:extLst>
          </p:cNvPr>
          <p:cNvSpPr txBox="1"/>
          <p:nvPr/>
        </p:nvSpPr>
        <p:spPr>
          <a:xfrm>
            <a:off x="4684152" y="2411292"/>
            <a:ext cx="4249219" cy="3415807"/>
          </a:xfrm>
          <a:prstGeom prst="rect">
            <a:avLst/>
          </a:prstGeom>
          <a:solidFill>
            <a:schemeClr val="accent5">
              <a:lumMod val="60000"/>
              <a:lumOff val="40000"/>
            </a:schemeClr>
          </a:solidFill>
          <a:ln>
            <a:solidFill>
              <a:schemeClr val="tx1"/>
            </a:solidFill>
          </a:ln>
        </p:spPr>
        <p:txBody>
          <a:bodyPr wrap="square">
            <a:spAutoFit/>
          </a:bodyPr>
          <a:lstStyle/>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sz="1200" b="1"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Situation Analysis</a:t>
            </a:r>
            <a:r>
              <a:rPr kumimoji="0" lang="en-GB" sz="1200" b="0"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 </a:t>
            </a:r>
            <a:r>
              <a:rPr kumimoji="0" lang="en-GB" sz="1200" b="1"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(300 words)</a:t>
            </a: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5 'C's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-Company: SWOT analysis (Micro analysis)  (tables excluded from wordcount)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-Customers: Segmentation and Targeting/ Customer profile’s’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SimilarWeb</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-Competitors: Perceptual positioning map.</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-Collaborators: Demonstrate an awareness of Relationships, Partnerships, in regards to your marketing channels and distributors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-Climate: PESTLE (Macro analysis)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Value Proposition</a:t>
            </a:r>
          </a:p>
        </p:txBody>
      </p:sp>
      <p:sp>
        <p:nvSpPr>
          <p:cNvPr id="10" name="TextBox 9">
            <a:extLst>
              <a:ext uri="{FF2B5EF4-FFF2-40B4-BE49-F238E27FC236}">
                <a16:creationId xmlns:a16="http://schemas.microsoft.com/office/drawing/2014/main" id="{3AD47ADB-BC79-1DF0-EBFE-A3D4C6252416}"/>
              </a:ext>
            </a:extLst>
          </p:cNvPr>
          <p:cNvSpPr txBox="1"/>
          <p:nvPr/>
        </p:nvSpPr>
        <p:spPr>
          <a:xfrm>
            <a:off x="5004048" y="521906"/>
            <a:ext cx="3888432" cy="147732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Be concise and to the point, introduce the event and a short background. (Top tip write your introduction last… no point introducing what you don’t yet know!)</a:t>
            </a:r>
          </a:p>
        </p:txBody>
      </p:sp>
      <p:sp>
        <p:nvSpPr>
          <p:cNvPr id="11" name="TextBox 10">
            <a:extLst>
              <a:ext uri="{FF2B5EF4-FFF2-40B4-BE49-F238E27FC236}">
                <a16:creationId xmlns:a16="http://schemas.microsoft.com/office/drawing/2014/main" id="{EBF63B33-6305-5992-2F3E-CA22067CBDA3}"/>
              </a:ext>
            </a:extLst>
          </p:cNvPr>
          <p:cNvSpPr txBox="1"/>
          <p:nvPr/>
        </p:nvSpPr>
        <p:spPr>
          <a:xfrm>
            <a:off x="251520" y="1826235"/>
            <a:ext cx="4317573" cy="378565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sng" strike="noStrike" kern="1200" cap="none" spc="0" normalizeH="0" baseline="0" noProof="0" dirty="0">
                <a:ln>
                  <a:noFill/>
                </a:ln>
                <a:solidFill>
                  <a:prstClr val="black"/>
                </a:solidFill>
                <a:effectLst/>
                <a:uLnTx/>
                <a:uFillTx/>
                <a:latin typeface="Calibri" panose="020F0502020204030204"/>
                <a:ea typeface="+mn-ea"/>
                <a:cs typeface="+mn-cs"/>
              </a:rPr>
              <a:t>Use the Appendix for tables </a:t>
            </a:r>
            <a:r>
              <a:rPr kumimoji="0" lang="en-GB" sz="1600" b="0" i="0" u="none" strike="noStrike" kern="1200" cap="none" spc="0" normalizeH="0" baseline="0" noProof="0" dirty="0" err="1">
                <a:ln>
                  <a:noFill/>
                </a:ln>
                <a:solidFill>
                  <a:prstClr val="black"/>
                </a:solidFill>
                <a:effectLst/>
                <a:uLnTx/>
                <a:uFillTx/>
                <a:latin typeface="Calibri" panose="020F0502020204030204"/>
                <a:ea typeface="+mn-ea"/>
                <a:cs typeface="+mn-cs"/>
              </a:rPr>
              <a:t>e,g</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PEST SWOT,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Use </a:t>
            </a:r>
            <a:r>
              <a:rPr kumimoji="0" lang="en-GB" sz="1600" b="0" i="0" u="sng" strike="noStrike" kern="1200" cap="none" spc="0" normalizeH="0" baseline="0" noProof="0" dirty="0" err="1">
                <a:ln>
                  <a:noFill/>
                </a:ln>
                <a:solidFill>
                  <a:prstClr val="black"/>
                </a:solidFill>
                <a:effectLst/>
                <a:uLnTx/>
                <a:uFillTx/>
                <a:latin typeface="Calibri" panose="020F0502020204030204"/>
                <a:ea typeface="+mn-ea"/>
                <a:cs typeface="+mn-cs"/>
              </a:rPr>
              <a:t>SimilarWeb</a:t>
            </a:r>
            <a:r>
              <a:rPr kumimoji="0" lang="en-GB" sz="1600" b="0" i="0" u="sng" strike="noStrike" kern="1200" cap="none" spc="0" normalizeH="0" baseline="0" noProof="0" dirty="0">
                <a:ln>
                  <a:noFill/>
                </a:ln>
                <a:solidFill>
                  <a:prstClr val="black"/>
                </a:solidFill>
                <a:effectLst/>
                <a:uLnTx/>
                <a:uFillTx/>
                <a:latin typeface="Calibri" panose="020F0502020204030204"/>
                <a:ea typeface="+mn-ea"/>
                <a:cs typeface="+mn-cs"/>
              </a:rPr>
              <a:t> to identify customer segments! this is a requirement!  </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Look at review sites to gain an understanding of the customers thoughts about the brand.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Make perceptual positioning map for the event based upon what you think the target market value (add in your Appendix).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Collaborators- again </a:t>
            </a:r>
            <a:r>
              <a:rPr kumimoji="0" lang="en-GB" sz="1600" b="0" i="0" u="none" strike="noStrike" kern="1200" cap="none" spc="0" normalizeH="0" baseline="0" noProof="0" dirty="0" err="1">
                <a:ln>
                  <a:noFill/>
                </a:ln>
                <a:solidFill>
                  <a:prstClr val="black"/>
                </a:solidFill>
                <a:effectLst/>
                <a:uLnTx/>
                <a:uFillTx/>
                <a:latin typeface="Calibri" panose="020F0502020204030204"/>
                <a:ea typeface="+mn-ea"/>
                <a:cs typeface="+mn-cs"/>
              </a:rPr>
              <a:t>Simmilarweb</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will tell you some of these, you will also need to research.</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you do not need a full pestle just the main points that affect your hotel  be specific/relevant and provide examples.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What is the ‘Value proposition’, current promotions and communications?).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3314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0" grpId="0"/>
      <p:bldP spid="11"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25084" y="149903"/>
            <a:ext cx="7886700" cy="735509"/>
          </a:xfrm>
        </p:spPr>
        <p:txBody>
          <a:bodyPr/>
          <a:lstStyle/>
          <a:p>
            <a:pPr marL="0" indent="0">
              <a:buNone/>
            </a:pPr>
            <a:r>
              <a:rPr lang="en-GB" dirty="0"/>
              <a:t>Assessment 2 structure. </a:t>
            </a:r>
          </a:p>
        </p:txBody>
      </p:sp>
      <p:sp>
        <p:nvSpPr>
          <p:cNvPr id="6" name="TextBox 5">
            <a:extLst>
              <a:ext uri="{FF2B5EF4-FFF2-40B4-BE49-F238E27FC236}">
                <a16:creationId xmlns:a16="http://schemas.microsoft.com/office/drawing/2014/main" id="{AF0D26C6-DAFF-73DA-FDFB-1E95EAB3FF91}"/>
              </a:ext>
            </a:extLst>
          </p:cNvPr>
          <p:cNvSpPr txBox="1"/>
          <p:nvPr/>
        </p:nvSpPr>
        <p:spPr>
          <a:xfrm>
            <a:off x="4446240" y="562225"/>
            <a:ext cx="4572000" cy="1187376"/>
          </a:xfrm>
          <a:prstGeom prst="rect">
            <a:avLst/>
          </a:prstGeom>
          <a:solidFill>
            <a:schemeClr val="accent6">
              <a:lumMod val="60000"/>
              <a:lumOff val="40000"/>
            </a:schemeClr>
          </a:solidFill>
          <a:ln>
            <a:solidFill>
              <a:schemeClr val="tx1"/>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Objectives(100 words)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-SMART target: Summarise the aims of your marketing plan in one short paragraph. </a:t>
            </a:r>
          </a:p>
          <a:p>
            <a:pPr marL="228600" marR="0" lvl="0" indent="0" algn="l" defTabSz="457200" rtl="0" eaLnBrk="1" fontAlgn="auto" latinLnBrk="0" hangingPunct="1">
              <a:lnSpc>
                <a:spcPct val="115000"/>
              </a:lnSpc>
              <a:spcBef>
                <a:spcPts val="450"/>
              </a:spcBef>
              <a:spcAft>
                <a:spcPts val="45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
        <p:nvSpPr>
          <p:cNvPr id="9" name="TextBox 8">
            <a:extLst>
              <a:ext uri="{FF2B5EF4-FFF2-40B4-BE49-F238E27FC236}">
                <a16:creationId xmlns:a16="http://schemas.microsoft.com/office/drawing/2014/main" id="{97DBDB72-30B7-D179-4FA8-CAE1B505224B}"/>
              </a:ext>
            </a:extLst>
          </p:cNvPr>
          <p:cNvSpPr txBox="1"/>
          <p:nvPr/>
        </p:nvSpPr>
        <p:spPr>
          <a:xfrm>
            <a:off x="270718" y="2161923"/>
            <a:ext cx="4249219" cy="3939540"/>
          </a:xfrm>
          <a:prstGeom prst="rect">
            <a:avLst/>
          </a:prstGeom>
          <a:solidFill>
            <a:schemeClr val="accent4">
              <a:lumMod val="60000"/>
              <a:lumOff val="40000"/>
            </a:schemeClr>
          </a:solidFill>
          <a:ln>
            <a:solidFill>
              <a:schemeClr val="tx1"/>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Strategy (250 Words)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Discuss and explain the events value proposition.</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What strategy will the business use? </a:t>
            </a:r>
            <a:r>
              <a:rPr kumimoji="0" lang="en-GB" sz="1600" b="0" i="0" u="sng" strike="noStrike" kern="1200" cap="none" spc="0" normalizeH="0" baseline="0" noProof="0" dirty="0">
                <a:ln>
                  <a:noFill/>
                </a:ln>
                <a:solidFill>
                  <a:prstClr val="black"/>
                </a:solidFill>
                <a:effectLst/>
                <a:uLnTx/>
                <a:uFillTx/>
                <a:latin typeface="Calibri" panose="020F0502020204030204"/>
                <a:ea typeface="+mn-ea"/>
                <a:cs typeface="+mn-cs"/>
              </a:rPr>
              <a:t>Ansoff's matrix.</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err="1">
                <a:ln>
                  <a:noFill/>
                </a:ln>
                <a:solidFill>
                  <a:prstClr val="black"/>
                </a:solidFill>
                <a:effectLst/>
                <a:uLnTx/>
                <a:uFillTx/>
                <a:latin typeface="Calibri" panose="020F0502020204030204"/>
                <a:ea typeface="+mn-ea"/>
                <a:cs typeface="+mn-cs"/>
              </a:rPr>
              <a:t>e.g</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 – if the organisation decides that we need to focus on changing the brands reputation due to poor reviews you will need to select a strategy to overcome this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Marketing mix: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-Product - What is the destination currently offering?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-Place (Distribution) – How will customers locate the area?  Which channels will be used?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-Price – What is the pricing strategy within the area?  Linked to market research and/or marketing environment analysis and/or customer value, are there a variety of price points for visitors- how will this be displayed/shared.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-Promotion – How will the event be advertised?</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
        <p:nvSpPr>
          <p:cNvPr id="10" name="TextBox 9">
            <a:extLst>
              <a:ext uri="{FF2B5EF4-FFF2-40B4-BE49-F238E27FC236}">
                <a16:creationId xmlns:a16="http://schemas.microsoft.com/office/drawing/2014/main" id="{3AD47ADB-BC79-1DF0-EBFE-A3D4C6252416}"/>
              </a:ext>
            </a:extLst>
          </p:cNvPr>
          <p:cNvSpPr txBox="1"/>
          <p:nvPr/>
        </p:nvSpPr>
        <p:spPr>
          <a:xfrm>
            <a:off x="263820" y="562225"/>
            <a:ext cx="4092156" cy="147732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Be specific, you will increase website traffic by 5000 visits/ social media followers by 8000 etc, how will you measure if the plan is working KPI’s/metrics? by when? </a:t>
            </a:r>
          </a:p>
        </p:txBody>
      </p:sp>
      <p:sp>
        <p:nvSpPr>
          <p:cNvPr id="11" name="TextBox 10">
            <a:extLst>
              <a:ext uri="{FF2B5EF4-FFF2-40B4-BE49-F238E27FC236}">
                <a16:creationId xmlns:a16="http://schemas.microsoft.com/office/drawing/2014/main" id="{EBF63B33-6305-5992-2F3E-CA22067CBDA3}"/>
              </a:ext>
            </a:extLst>
          </p:cNvPr>
          <p:cNvSpPr txBox="1"/>
          <p:nvPr/>
        </p:nvSpPr>
        <p:spPr>
          <a:xfrm>
            <a:off x="4932040" y="2636912"/>
            <a:ext cx="3888432" cy="2585323"/>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Identify which strategy from Ansoff's matrix you will be following for the event to grow. Existing products into new markets etc..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Discuss the marketing mix, pricing? New processes, (online) new place (Distribution) etc..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4645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0" grpId="0"/>
      <p:bldP spid="11"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251520" y="71949"/>
            <a:ext cx="7886700" cy="735509"/>
          </a:xfrm>
        </p:spPr>
        <p:txBody>
          <a:bodyPr/>
          <a:lstStyle/>
          <a:p>
            <a:pPr marL="0" indent="0">
              <a:buNone/>
            </a:pPr>
            <a:r>
              <a:rPr lang="en-GB" dirty="0"/>
              <a:t>Assessment 2 structure. </a:t>
            </a:r>
          </a:p>
        </p:txBody>
      </p:sp>
      <p:sp>
        <p:nvSpPr>
          <p:cNvPr id="9" name="TextBox 8">
            <a:extLst>
              <a:ext uri="{FF2B5EF4-FFF2-40B4-BE49-F238E27FC236}">
                <a16:creationId xmlns:a16="http://schemas.microsoft.com/office/drawing/2014/main" id="{97DBDB72-30B7-D179-4FA8-CAE1B505224B}"/>
              </a:ext>
            </a:extLst>
          </p:cNvPr>
          <p:cNvSpPr txBox="1"/>
          <p:nvPr/>
        </p:nvSpPr>
        <p:spPr>
          <a:xfrm>
            <a:off x="179512" y="807458"/>
            <a:ext cx="4249219" cy="1815882"/>
          </a:xfrm>
          <a:prstGeom prst="rect">
            <a:avLst/>
          </a:prstGeom>
          <a:solidFill>
            <a:schemeClr val="accent5">
              <a:lumMod val="60000"/>
              <a:lumOff val="40000"/>
            </a:schemeClr>
          </a:solidFill>
          <a:ln>
            <a:solidFill>
              <a:schemeClr val="tx1"/>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Tactics (250 Words)</a:t>
            </a: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What strategies? RACE/ Communications Mix</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Discuss how you will use new communications tactics to address the issues identified in the situational analysis. </a:t>
            </a:r>
            <a:r>
              <a:rPr kumimoji="0" lang="en-GB" sz="1600" b="0" i="0" u="sng" strike="noStrike" kern="1200" cap="none" spc="0" normalizeH="0" baseline="0" noProof="0" dirty="0">
                <a:ln>
                  <a:noFill/>
                </a:ln>
                <a:solidFill>
                  <a:prstClr val="black"/>
                </a:solidFill>
                <a:effectLst/>
                <a:uLnTx/>
                <a:uFillTx/>
                <a:latin typeface="Calibri" panose="020F0502020204030204"/>
                <a:ea typeface="+mn-ea"/>
                <a:cs typeface="+mn-cs"/>
              </a:rPr>
              <a:t>We will discuss this next week! </a:t>
            </a:r>
          </a:p>
        </p:txBody>
      </p:sp>
      <p:sp>
        <p:nvSpPr>
          <p:cNvPr id="2" name="TextBox 1">
            <a:extLst>
              <a:ext uri="{FF2B5EF4-FFF2-40B4-BE49-F238E27FC236}">
                <a16:creationId xmlns:a16="http://schemas.microsoft.com/office/drawing/2014/main" id="{8C5A8CF4-2909-DDC8-FE93-D8D7C9F90114}"/>
              </a:ext>
            </a:extLst>
          </p:cNvPr>
          <p:cNvSpPr txBox="1"/>
          <p:nvPr/>
        </p:nvSpPr>
        <p:spPr>
          <a:xfrm>
            <a:off x="4500739" y="734501"/>
            <a:ext cx="4572000" cy="424731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examine the Arenas current communications/social media/ emails/</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Similarweb</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results, how can you improve? Where are they lacking what did they miss? Use this to guide your steps. What will you do now?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What types of communications should the organisation create to address the new mix and strategy? What channels? Use examples from other brands you may wish to emulate.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663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107504" y="102760"/>
            <a:ext cx="7886700" cy="735509"/>
          </a:xfrm>
        </p:spPr>
        <p:txBody>
          <a:bodyPr/>
          <a:lstStyle/>
          <a:p>
            <a:pPr marL="0" indent="0">
              <a:buNone/>
            </a:pPr>
            <a:r>
              <a:rPr lang="en-GB" dirty="0"/>
              <a:t>Assessment 2 structure. </a:t>
            </a:r>
          </a:p>
        </p:txBody>
      </p:sp>
      <p:sp>
        <p:nvSpPr>
          <p:cNvPr id="10" name="TextBox 9">
            <a:extLst>
              <a:ext uri="{FF2B5EF4-FFF2-40B4-BE49-F238E27FC236}">
                <a16:creationId xmlns:a16="http://schemas.microsoft.com/office/drawing/2014/main" id="{3AD47ADB-BC79-1DF0-EBFE-A3D4C6252416}"/>
              </a:ext>
            </a:extLst>
          </p:cNvPr>
          <p:cNvSpPr txBox="1"/>
          <p:nvPr/>
        </p:nvSpPr>
        <p:spPr>
          <a:xfrm>
            <a:off x="137108" y="531134"/>
            <a:ext cx="4146860" cy="175432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dirty="0">
                <a:ln>
                  <a:noFill/>
                </a:ln>
                <a:solidFill>
                  <a:srgbClr val="FF0000"/>
                </a:solidFill>
                <a:effectLst/>
                <a:uLnTx/>
                <a:uFillTx/>
                <a:latin typeface="Calibri" panose="020F0502020204030204"/>
                <a:ea typeface="+mn-ea"/>
                <a:cs typeface="+mn-cs"/>
              </a:rPr>
              <a:t>Use the template on Moodle!!!!!!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Only </a:t>
            </a: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discuss the market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research, planning marketing channels and metrics,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dirty="0">
                <a:ln>
                  <a:noFill/>
                </a:ln>
                <a:solidFill>
                  <a:prstClr val="black"/>
                </a:solidFill>
                <a:effectLst/>
                <a:uLnTx/>
                <a:uFillTx/>
                <a:latin typeface="Calibri" panose="020F0502020204030204"/>
                <a:ea typeface="+mn-ea"/>
                <a:cs typeface="+mn-cs"/>
              </a:rPr>
              <a:t>Be relevant not just random channels think RACE think about the best channel for the task!!</a:t>
            </a:r>
          </a:p>
        </p:txBody>
      </p:sp>
      <p:sp>
        <p:nvSpPr>
          <p:cNvPr id="11" name="TextBox 10">
            <a:extLst>
              <a:ext uri="{FF2B5EF4-FFF2-40B4-BE49-F238E27FC236}">
                <a16:creationId xmlns:a16="http://schemas.microsoft.com/office/drawing/2014/main" id="{EBF63B33-6305-5992-2F3E-CA22067CBDA3}"/>
              </a:ext>
            </a:extLst>
          </p:cNvPr>
          <p:cNvSpPr txBox="1"/>
          <p:nvPr/>
        </p:nvSpPr>
        <p:spPr>
          <a:xfrm>
            <a:off x="5076056" y="2666109"/>
            <a:ext cx="3888432" cy="12003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Discuss the Metrics/KPI’S you have selected for each channel, why have you chosen these, why will they be effective? Justify your choices.</a:t>
            </a:r>
          </a:p>
        </p:txBody>
      </p:sp>
      <p:sp>
        <p:nvSpPr>
          <p:cNvPr id="2" name="TextBox 1">
            <a:extLst>
              <a:ext uri="{FF2B5EF4-FFF2-40B4-BE49-F238E27FC236}">
                <a16:creationId xmlns:a16="http://schemas.microsoft.com/office/drawing/2014/main" id="{F35EB8B7-A8E0-5117-15B9-1AF1FFE1BA15}"/>
              </a:ext>
            </a:extLst>
          </p:cNvPr>
          <p:cNvSpPr txBox="1"/>
          <p:nvPr/>
        </p:nvSpPr>
        <p:spPr>
          <a:xfrm>
            <a:off x="4392488" y="778394"/>
            <a:ext cx="4572000" cy="1477328"/>
          </a:xfrm>
          <a:prstGeom prst="rect">
            <a:avLst/>
          </a:prstGeom>
          <a:solidFill>
            <a:srgbClr val="CC99FF"/>
          </a:solidFill>
          <a:ln>
            <a:solidFill>
              <a:schemeClr val="tx1"/>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Action (100 Words)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Gannt Chart of marketing activities: Marketing channels schedule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Justify your marketing channels schedule, what informed your decisions. (next week!)</a:t>
            </a:r>
          </a:p>
        </p:txBody>
      </p:sp>
      <p:sp>
        <p:nvSpPr>
          <p:cNvPr id="5" name="TextBox 4">
            <a:extLst>
              <a:ext uri="{FF2B5EF4-FFF2-40B4-BE49-F238E27FC236}">
                <a16:creationId xmlns:a16="http://schemas.microsoft.com/office/drawing/2014/main" id="{4F604035-5881-7141-677F-1B6F642C6291}"/>
              </a:ext>
            </a:extLst>
          </p:cNvPr>
          <p:cNvSpPr txBox="1"/>
          <p:nvPr/>
        </p:nvSpPr>
        <p:spPr>
          <a:xfrm>
            <a:off x="88754" y="2561209"/>
            <a:ext cx="4578626" cy="1410130"/>
          </a:xfrm>
          <a:prstGeom prst="rect">
            <a:avLst/>
          </a:prstGeom>
          <a:solidFill>
            <a:schemeClr val="bg2">
              <a:lumMod val="75000"/>
            </a:schemeClr>
          </a:solidFill>
          <a:ln>
            <a:solidFill>
              <a:schemeClr val="tx1"/>
            </a:solidFill>
          </a:ln>
        </p:spPr>
        <p:txBody>
          <a:bodyPr wrap="square">
            <a:spAutoFit/>
          </a:bodyPr>
          <a:lstStyle/>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sz="1800" b="1"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Control (100 Words)</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a:p>
            <a:pPr marL="228600" marR="0" lvl="0" indent="0" algn="l" defTabSz="457200" rtl="0" eaLnBrk="1" fontAlgn="auto" latinLnBrk="0" hangingPunct="1">
              <a:lnSpc>
                <a:spcPct val="115000"/>
              </a:lnSpc>
              <a:spcBef>
                <a:spcPts val="0"/>
              </a:spcBef>
              <a:spcAft>
                <a:spcPts val="1000"/>
              </a:spcAft>
              <a:buClrTx/>
              <a:buSzTx/>
              <a:buFontTx/>
              <a:buNone/>
              <a:tabLst/>
              <a:defRPr/>
            </a:pP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Discuss how we will measure success? New customers? Positive attitudes towards brand? Increase profits? etc..</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
        <p:nvSpPr>
          <p:cNvPr id="8" name="TextBox 7">
            <a:extLst>
              <a:ext uri="{FF2B5EF4-FFF2-40B4-BE49-F238E27FC236}">
                <a16:creationId xmlns:a16="http://schemas.microsoft.com/office/drawing/2014/main" id="{B2EBF632-4549-53F5-C49F-C6B659E95022}"/>
              </a:ext>
            </a:extLst>
          </p:cNvPr>
          <p:cNvSpPr txBox="1"/>
          <p:nvPr/>
        </p:nvSpPr>
        <p:spPr>
          <a:xfrm>
            <a:off x="3751104" y="4247088"/>
            <a:ext cx="5244954" cy="1507529"/>
          </a:xfrm>
          <a:prstGeom prst="rect">
            <a:avLst/>
          </a:prstGeom>
          <a:solidFill>
            <a:schemeClr val="bg1"/>
          </a:solidFill>
        </p:spPr>
        <p:txBody>
          <a:bodyPr wrap="square">
            <a:spAutoFit/>
          </a:bodyPr>
          <a:lstStyle/>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sz="1400" b="1"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Conclusion</a:t>
            </a:r>
            <a:endPar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sz="1400" b="1"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(100 Words)</a:t>
            </a:r>
            <a:endPar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a:p>
            <a:pPr marL="228600" marR="0" lvl="0" indent="0" algn="l" defTabSz="457200" rtl="0" eaLnBrk="1" fontAlgn="auto" latinLnBrk="0" hangingPunct="1">
              <a:lnSpc>
                <a:spcPct val="115000"/>
              </a:lnSpc>
              <a:spcBef>
                <a:spcPts val="0"/>
              </a:spcBef>
              <a:spcAft>
                <a:spcPts val="1000"/>
              </a:spcAft>
              <a:buClrTx/>
              <a:buSzTx/>
              <a:buFontTx/>
              <a:buNone/>
              <a:tabLst/>
              <a:defRPr/>
            </a:pPr>
            <a:r>
              <a:rPr kumimoji="0" lang="en-GB" sz="1400" b="0"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Summarise your main points, what did you change what effect will this have and outline any further recommendations you have</a:t>
            </a:r>
            <a:r>
              <a:rPr kumimoji="0" lang="en-GB" sz="1400" b="0" i="1"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a:t>
            </a:r>
            <a:endPar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Tree>
    <p:extLst>
      <p:ext uri="{BB962C8B-B14F-4D97-AF65-F5344CB8AC3E}">
        <p14:creationId xmlns:p14="http://schemas.microsoft.com/office/powerpoint/2010/main" val="3151648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2" grpId="0" animBg="1"/>
    </p:bldLst>
  </p:timing>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2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0</TotalTime>
  <Words>4758</Words>
  <Application>Microsoft Office PowerPoint</Application>
  <PresentationFormat>On-screen Show (4:3)</PresentationFormat>
  <Paragraphs>337</Paragraphs>
  <Slides>42</Slides>
  <Notes>23</Notes>
  <HiddenSlides>0</HiddenSlides>
  <MMClips>0</MMClips>
  <ScaleCrop>false</ScaleCrop>
  <HeadingPairs>
    <vt:vector size="6" baseType="variant">
      <vt:variant>
        <vt:lpstr>Fonts Used</vt:lpstr>
      </vt:variant>
      <vt:variant>
        <vt:i4>11</vt:i4>
      </vt:variant>
      <vt:variant>
        <vt:lpstr>Theme</vt:lpstr>
      </vt:variant>
      <vt:variant>
        <vt:i4>23</vt:i4>
      </vt:variant>
      <vt:variant>
        <vt:lpstr>Slide Titles</vt:lpstr>
      </vt:variant>
      <vt:variant>
        <vt:i4>42</vt:i4>
      </vt:variant>
    </vt:vector>
  </HeadingPairs>
  <TitlesOfParts>
    <vt:vector size="76" baseType="lpstr">
      <vt:lpstr>freight-text-pro</vt:lpstr>
      <vt:lpstr>Abadi</vt:lpstr>
      <vt:lpstr>Arial</vt:lpstr>
      <vt:lpstr>Calibri</vt:lpstr>
      <vt:lpstr>Calibri Light</vt:lpstr>
      <vt:lpstr>Helvetica</vt:lpstr>
      <vt:lpstr>Montserrat</vt:lpstr>
      <vt:lpstr>Open Sans</vt:lpstr>
      <vt:lpstr>Source Sans Pro</vt:lpstr>
      <vt:lpstr>Trebuchet MS</vt:lpstr>
      <vt:lpstr>Wingdings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1_Sub Title 1</vt:lpstr>
      <vt:lpstr>1_Title Slide 1</vt:lpstr>
      <vt:lpstr>2_Sub Title 1</vt:lpstr>
      <vt:lpstr>1_Text 1</vt:lpstr>
      <vt:lpstr>1_Sub Title 2</vt:lpstr>
      <vt:lpstr>IHM PPT Template_</vt:lpstr>
      <vt:lpstr>Office Theme</vt:lpstr>
      <vt:lpstr>PowerPoint Presentation</vt:lpstr>
      <vt:lpstr>Aims for today</vt:lpstr>
      <vt:lpstr>Recap</vt:lpstr>
      <vt:lpstr>Aims for today</vt:lpstr>
      <vt:lpstr>Assessment -1 Due:25th November 23;59 A marketing report of 1500 words -/+ 10%    MARKETING REPORT  As a Tourism Destination Marketing and Events Team you are required to use academic and industry research to prepare a Report using SOSTAC to market, promote and publicise The Arena Event!!!  You will need to use market research to develop an effective niche Marketing and Events Report to effectively promote the Arena Event   </vt:lpstr>
      <vt:lpstr>Any Questions?</vt:lpstr>
      <vt:lpstr>PowerPoint Presentation</vt:lpstr>
      <vt:lpstr>Communications Mix  </vt:lpstr>
      <vt:lpstr>Its a social World</vt:lpstr>
      <vt:lpstr>When? </vt:lpstr>
      <vt:lpstr>So how connected are our customers?</vt:lpstr>
      <vt:lpstr>PowerPoint Presentation</vt:lpstr>
      <vt:lpstr>Benefits for tourism and events?</vt:lpstr>
      <vt:lpstr>  We are going to take a 15 min break…  See you soon!</vt:lpstr>
      <vt:lpstr>Communications Mix  as an online strategy  </vt:lpstr>
      <vt:lpstr>Reach</vt:lpstr>
      <vt:lpstr>How to Reach </vt:lpstr>
      <vt:lpstr>Act</vt:lpstr>
      <vt:lpstr>How to Interact</vt:lpstr>
      <vt:lpstr>Convert</vt:lpstr>
      <vt:lpstr>How to drive conversions</vt:lpstr>
      <vt:lpstr>Engage</vt:lpstr>
      <vt:lpstr>How to drive Post purchase engagement</vt:lpstr>
      <vt:lpstr>PowerPoint Presentation</vt:lpstr>
      <vt:lpstr>PowerPoint Presentation</vt:lpstr>
      <vt:lpstr>PowerPoint Presentation</vt:lpstr>
      <vt:lpstr>PowerPoint Presentation</vt:lpstr>
      <vt:lpstr>Types of Media   </vt:lpstr>
      <vt:lpstr>Action</vt:lpstr>
      <vt:lpstr>Action!</vt:lpstr>
      <vt:lpstr>Plan your communications mix with a Gannt Chart</vt:lpstr>
      <vt:lpstr>Action!</vt:lpstr>
      <vt:lpstr>Control</vt:lpstr>
      <vt:lpstr>Big Data, Social footprints &amp;  The Goldmine!</vt:lpstr>
      <vt:lpstr>Control</vt:lpstr>
      <vt:lpstr>Next Week!</vt:lpstr>
      <vt:lpstr>I look forward to seeing you next week.  If you have any questions in the meantime, please send an email from your student account  C.wilkin@UWTSD.AC.UK</vt:lpstr>
      <vt:lpstr>REFERENCES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Marketing Essentials BMIH4005</dc:title>
  <dc:creator>Jayne Griffith Parry</dc:creator>
  <cp:lastModifiedBy>Christopher Wilkin</cp:lastModifiedBy>
  <cp:revision>17</cp:revision>
  <dcterms:created xsi:type="dcterms:W3CDTF">2020-11-28T18:56:00Z</dcterms:created>
  <dcterms:modified xsi:type="dcterms:W3CDTF">2024-05-14T13:48:08Z</dcterms:modified>
</cp:coreProperties>
</file>