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8288000" cy="10287000"/>
  <p:notesSz cx="6858000" cy="9144000"/>
  <p:embeddedFontLst>
    <p:embeddedFont>
      <p:font typeface="Poppins" panose="00000500000000000000" pitchFamily="2" charset="0"/>
      <p:regular r:id="rId10"/>
    </p:embeddedFont>
    <p:embeddedFont>
      <p:font typeface="Poppins Bold" panose="020B0604020202020204" charset="0"/>
      <p:regular r:id="rId11"/>
    </p:embeddedFont>
    <p:embeddedFont>
      <p:font typeface="Poppins Medium" panose="00000600000000000000" pitchFamily="2" charset="0"/>
      <p:regular r:id="rId12"/>
    </p:embeddedFont>
    <p:embeddedFont>
      <p:font typeface="Poppins Semi-Bold"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7" d="100"/>
          <a:sy n="57" d="100"/>
        </p:scale>
        <p:origin x="368"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58600" y="-256127"/>
            <a:ext cx="8916790" cy="10799254"/>
            <a:chOff x="0" y="0"/>
            <a:chExt cx="777062" cy="941111"/>
          </a:xfrm>
        </p:grpSpPr>
        <p:sp>
          <p:nvSpPr>
            <p:cNvPr id="3" name="Freeform 3"/>
            <p:cNvSpPr/>
            <p:nvPr/>
          </p:nvSpPr>
          <p:spPr>
            <a:xfrm>
              <a:off x="0" y="0"/>
              <a:ext cx="777062" cy="941111"/>
            </a:xfrm>
            <a:custGeom>
              <a:avLst/>
              <a:gdLst/>
              <a:ahLst/>
              <a:cxnLst/>
              <a:rect l="l" t="t" r="r" b="b"/>
              <a:pathLst>
                <a:path w="777062" h="941111">
                  <a:moveTo>
                    <a:pt x="0" y="0"/>
                  </a:moveTo>
                  <a:lnTo>
                    <a:pt x="573862" y="0"/>
                  </a:lnTo>
                  <a:lnTo>
                    <a:pt x="777062" y="470556"/>
                  </a:lnTo>
                  <a:lnTo>
                    <a:pt x="573862" y="941111"/>
                  </a:lnTo>
                  <a:lnTo>
                    <a:pt x="0" y="941111"/>
                  </a:lnTo>
                  <a:lnTo>
                    <a:pt x="203200" y="470556"/>
                  </a:lnTo>
                  <a:lnTo>
                    <a:pt x="0" y="0"/>
                  </a:lnTo>
                  <a:close/>
                </a:path>
              </a:pathLst>
            </a:custGeom>
            <a:blipFill>
              <a:blip r:embed="rId2"/>
              <a:stretch>
                <a:fillRect l="-26322"/>
              </a:stretch>
            </a:blipFill>
          </p:spPr>
          <p:txBody>
            <a:bodyPr/>
            <a:lstStyle/>
            <a:p>
              <a:endParaRPr lang="en-GB"/>
            </a:p>
          </p:txBody>
        </p:sp>
      </p:grpSp>
      <p:grpSp>
        <p:nvGrpSpPr>
          <p:cNvPr id="4" name="Group 4"/>
          <p:cNvGrpSpPr/>
          <p:nvPr/>
        </p:nvGrpSpPr>
        <p:grpSpPr>
          <a:xfrm>
            <a:off x="-944880" y="-693325"/>
            <a:ext cx="6630477" cy="11236452"/>
            <a:chOff x="0" y="-38100"/>
            <a:chExt cx="577819" cy="979211"/>
          </a:xfrm>
        </p:grpSpPr>
        <p:sp>
          <p:nvSpPr>
            <p:cNvPr id="5" name="Freeform 5"/>
            <p:cNvSpPr/>
            <p:nvPr/>
          </p:nvSpPr>
          <p:spPr>
            <a:xfrm>
              <a:off x="0" y="22320"/>
              <a:ext cx="577819" cy="918791"/>
            </a:xfrm>
            <a:custGeom>
              <a:avLst/>
              <a:gdLst/>
              <a:ahLst/>
              <a:cxnLst/>
              <a:rect l="l" t="t" r="r" b="b"/>
              <a:pathLst>
                <a:path w="588350" h="941111">
                  <a:moveTo>
                    <a:pt x="0" y="0"/>
                  </a:moveTo>
                  <a:lnTo>
                    <a:pt x="385150" y="0"/>
                  </a:lnTo>
                  <a:lnTo>
                    <a:pt x="588350" y="470556"/>
                  </a:lnTo>
                  <a:lnTo>
                    <a:pt x="385150" y="941111"/>
                  </a:lnTo>
                  <a:lnTo>
                    <a:pt x="0" y="941111"/>
                  </a:lnTo>
                  <a:lnTo>
                    <a:pt x="203200" y="470556"/>
                  </a:lnTo>
                  <a:lnTo>
                    <a:pt x="0" y="0"/>
                  </a:lnTo>
                  <a:close/>
                </a:path>
              </a:pathLst>
            </a:custGeom>
            <a:solidFill>
              <a:srgbClr val="F4F5F5"/>
            </a:solidFill>
          </p:spPr>
          <p:txBody>
            <a:bodyPr/>
            <a:lstStyle/>
            <a:p>
              <a:endParaRPr lang="en-GB" dirty="0"/>
            </a:p>
          </p:txBody>
        </p:sp>
        <p:sp>
          <p:nvSpPr>
            <p:cNvPr id="6" name="TextBox 6"/>
            <p:cNvSpPr txBox="1"/>
            <p:nvPr/>
          </p:nvSpPr>
          <p:spPr>
            <a:xfrm>
              <a:off x="177800" y="-38100"/>
              <a:ext cx="334350" cy="979211"/>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2705138" y="3411922"/>
            <a:ext cx="2513340" cy="3463157"/>
            <a:chOff x="0" y="0"/>
            <a:chExt cx="682999" cy="941111"/>
          </a:xfrm>
        </p:grpSpPr>
        <p:sp>
          <p:nvSpPr>
            <p:cNvPr id="8" name="Freeform 8"/>
            <p:cNvSpPr/>
            <p:nvPr/>
          </p:nvSpPr>
          <p:spPr>
            <a:xfrm>
              <a:off x="0" y="0"/>
              <a:ext cx="682999" cy="941111"/>
            </a:xfrm>
            <a:custGeom>
              <a:avLst/>
              <a:gdLst/>
              <a:ahLst/>
              <a:cxnLst/>
              <a:rect l="l" t="t" r="r" b="b"/>
              <a:pathLst>
                <a:path w="682999" h="941111">
                  <a:moveTo>
                    <a:pt x="0" y="0"/>
                  </a:moveTo>
                  <a:lnTo>
                    <a:pt x="479799" y="0"/>
                  </a:lnTo>
                  <a:lnTo>
                    <a:pt x="682999" y="470556"/>
                  </a:lnTo>
                  <a:lnTo>
                    <a:pt x="479799" y="941111"/>
                  </a:lnTo>
                  <a:lnTo>
                    <a:pt x="0" y="941111"/>
                  </a:lnTo>
                  <a:lnTo>
                    <a:pt x="203200" y="470556"/>
                  </a:lnTo>
                  <a:lnTo>
                    <a:pt x="0" y="0"/>
                  </a:lnTo>
                  <a:close/>
                </a:path>
              </a:pathLst>
            </a:custGeom>
            <a:solidFill>
              <a:srgbClr val="737AA8">
                <a:alpha val="69804"/>
              </a:srgbClr>
            </a:solidFill>
          </p:spPr>
          <p:txBody>
            <a:bodyPr/>
            <a:lstStyle/>
            <a:p>
              <a:endParaRPr lang="en-GB"/>
            </a:p>
          </p:txBody>
        </p:sp>
        <p:sp>
          <p:nvSpPr>
            <p:cNvPr id="9" name="TextBox 9"/>
            <p:cNvSpPr txBox="1"/>
            <p:nvPr/>
          </p:nvSpPr>
          <p:spPr>
            <a:xfrm>
              <a:off x="177800" y="-38100"/>
              <a:ext cx="428999" cy="979211"/>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0668630" y="3411922"/>
            <a:ext cx="2513340" cy="3463157"/>
            <a:chOff x="0" y="0"/>
            <a:chExt cx="682999" cy="941111"/>
          </a:xfrm>
        </p:grpSpPr>
        <p:sp>
          <p:nvSpPr>
            <p:cNvPr id="11" name="Freeform 11"/>
            <p:cNvSpPr/>
            <p:nvPr/>
          </p:nvSpPr>
          <p:spPr>
            <a:xfrm>
              <a:off x="0" y="0"/>
              <a:ext cx="682999" cy="941111"/>
            </a:xfrm>
            <a:custGeom>
              <a:avLst/>
              <a:gdLst/>
              <a:ahLst/>
              <a:cxnLst/>
              <a:rect l="l" t="t" r="r" b="b"/>
              <a:pathLst>
                <a:path w="682999" h="941111">
                  <a:moveTo>
                    <a:pt x="0" y="0"/>
                  </a:moveTo>
                  <a:lnTo>
                    <a:pt x="479799" y="0"/>
                  </a:lnTo>
                  <a:lnTo>
                    <a:pt x="682999" y="470556"/>
                  </a:lnTo>
                  <a:lnTo>
                    <a:pt x="479799" y="941111"/>
                  </a:lnTo>
                  <a:lnTo>
                    <a:pt x="0" y="941111"/>
                  </a:lnTo>
                  <a:lnTo>
                    <a:pt x="203200" y="470556"/>
                  </a:lnTo>
                  <a:lnTo>
                    <a:pt x="0" y="0"/>
                  </a:lnTo>
                  <a:close/>
                </a:path>
              </a:pathLst>
            </a:custGeom>
            <a:ln w="38100" cap="sq">
              <a:solidFill>
                <a:srgbClr val="737AA8"/>
              </a:solidFill>
              <a:prstDash val="solid"/>
              <a:miter/>
            </a:ln>
          </p:spPr>
          <p:txBody>
            <a:bodyPr/>
            <a:lstStyle/>
            <a:p>
              <a:endParaRPr lang="en-GB"/>
            </a:p>
          </p:txBody>
        </p:sp>
        <p:sp>
          <p:nvSpPr>
            <p:cNvPr id="12" name="TextBox 12"/>
            <p:cNvSpPr txBox="1"/>
            <p:nvPr/>
          </p:nvSpPr>
          <p:spPr>
            <a:xfrm>
              <a:off x="177800" y="-38100"/>
              <a:ext cx="428999" cy="979211"/>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2700000">
            <a:off x="11037589" y="4886269"/>
            <a:ext cx="514462" cy="514462"/>
            <a:chOff x="0" y="0"/>
            <a:chExt cx="135496" cy="135496"/>
          </a:xfrm>
        </p:grpSpPr>
        <p:sp>
          <p:nvSpPr>
            <p:cNvPr id="14" name="Freeform 14"/>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5" name="TextBox 15"/>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2700000">
            <a:off x="-257231" y="4886269"/>
            <a:ext cx="514462" cy="514462"/>
            <a:chOff x="0" y="0"/>
            <a:chExt cx="135496" cy="135496"/>
          </a:xfrm>
        </p:grpSpPr>
        <p:sp>
          <p:nvSpPr>
            <p:cNvPr id="17" name="Freeform 17"/>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8" name="TextBox 18"/>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a:off x="2137004" y="726230"/>
            <a:ext cx="489100" cy="321520"/>
          </a:xfrm>
          <a:custGeom>
            <a:avLst/>
            <a:gdLst/>
            <a:ahLst/>
            <a:cxnLst/>
            <a:rect l="l" t="t" r="r" b="b"/>
            <a:pathLst>
              <a:path w="489100" h="321520">
                <a:moveTo>
                  <a:pt x="0" y="0"/>
                </a:moveTo>
                <a:lnTo>
                  <a:pt x="489100" y="0"/>
                </a:lnTo>
                <a:lnTo>
                  <a:pt x="489100" y="321520"/>
                </a:lnTo>
                <a:lnTo>
                  <a:pt x="0" y="32152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0" name="Group 20"/>
          <p:cNvGrpSpPr/>
          <p:nvPr/>
        </p:nvGrpSpPr>
        <p:grpSpPr>
          <a:xfrm>
            <a:off x="3701049" y="933008"/>
            <a:ext cx="53450" cy="53450"/>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B84"/>
            </a:solidFill>
          </p:spPr>
          <p:txBody>
            <a:bodyPr/>
            <a:lstStyle/>
            <a:p>
              <a:endParaRPr lang="en-GB"/>
            </a:p>
          </p:txBody>
        </p:sp>
        <p:sp>
          <p:nvSpPr>
            <p:cNvPr id="22" name="TextBox 22"/>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23" name="TextBox 23"/>
          <p:cNvSpPr txBox="1"/>
          <p:nvPr/>
        </p:nvSpPr>
        <p:spPr>
          <a:xfrm>
            <a:off x="2137004" y="3710306"/>
            <a:ext cx="7483876" cy="1622125"/>
          </a:xfrm>
          <a:prstGeom prst="rect">
            <a:avLst/>
          </a:prstGeom>
        </p:spPr>
        <p:txBody>
          <a:bodyPr lIns="0" tIns="0" rIns="0" bIns="0" rtlCol="0" anchor="t">
            <a:spAutoFit/>
          </a:bodyPr>
          <a:lstStyle/>
          <a:p>
            <a:pPr algn="l">
              <a:lnSpc>
                <a:spcPts val="4096"/>
              </a:lnSpc>
            </a:pPr>
            <a:r>
              <a:rPr lang="en-US" sz="4267" b="1" spc="-102">
                <a:solidFill>
                  <a:srgbClr val="737AA8"/>
                </a:solidFill>
                <a:latin typeface="Poppins Bold"/>
                <a:ea typeface="Poppins Bold"/>
                <a:cs typeface="Poppins Bold"/>
                <a:sym typeface="Poppins Bold"/>
              </a:rPr>
              <a:t>Communication as a Key Professional Skill in Health and Social Care</a:t>
            </a:r>
          </a:p>
        </p:txBody>
      </p:sp>
      <p:sp>
        <p:nvSpPr>
          <p:cNvPr id="26" name="TextBox 25">
            <a:extLst>
              <a:ext uri="{FF2B5EF4-FFF2-40B4-BE49-F238E27FC236}">
                <a16:creationId xmlns:a16="http://schemas.microsoft.com/office/drawing/2014/main" id="{2938065F-A1BF-53D6-E032-7CA989CFADCE}"/>
              </a:ext>
            </a:extLst>
          </p:cNvPr>
          <p:cNvSpPr txBox="1"/>
          <p:nvPr/>
        </p:nvSpPr>
        <p:spPr>
          <a:xfrm>
            <a:off x="1312206" y="5507280"/>
            <a:ext cx="7831793" cy="4401205"/>
          </a:xfrm>
          <a:prstGeom prst="rect">
            <a:avLst/>
          </a:prstGeom>
          <a:noFill/>
        </p:spPr>
        <p:txBody>
          <a:bodyPr wrap="square" rtlCol="0">
            <a:spAutoFit/>
          </a:bodyPr>
          <a:lstStyle/>
          <a:p>
            <a:r>
              <a:rPr lang="en-GB" sz="2800" dirty="0"/>
              <a:t>Name: Nasreen Akhtar Ahmed</a:t>
            </a:r>
          </a:p>
          <a:p>
            <a:endParaRPr lang="en-GB" sz="2800" dirty="0"/>
          </a:p>
          <a:p>
            <a:r>
              <a:rPr lang="en-GB" sz="2800" dirty="0"/>
              <a:t>Student number: 2428725</a:t>
            </a:r>
          </a:p>
          <a:p>
            <a:endParaRPr lang="en-GB" sz="2800" dirty="0"/>
          </a:p>
          <a:p>
            <a:r>
              <a:rPr lang="en-GB" sz="2800" dirty="0"/>
              <a:t>Module code: LCHS4009</a:t>
            </a:r>
          </a:p>
          <a:p>
            <a:endParaRPr lang="en-GB" sz="2800" dirty="0"/>
          </a:p>
          <a:p>
            <a:r>
              <a:rPr lang="en-GB" sz="2800" dirty="0"/>
              <a:t>Lecturer name: Hajra </a:t>
            </a:r>
            <a:r>
              <a:rPr lang="en-GB" sz="2800" dirty="0" err="1"/>
              <a:t>Mustasim</a:t>
            </a:r>
            <a:endParaRPr lang="en-GB" sz="2800"/>
          </a:p>
          <a:p>
            <a:endParaRPr lang="en-GB" sz="2800" dirty="0"/>
          </a:p>
          <a:p>
            <a:r>
              <a:rPr lang="en-GB" sz="2800" dirty="0"/>
              <a:t>Module title: Professional Development within Health and Social care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1678" y="7119019"/>
            <a:ext cx="1881707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2">
              <a:alphaModFix amt="15000"/>
              <a:extLst>
                <a:ext uri="{96DAC541-7B7A-43D3-8B79-37D633B846F1}">
                  <asvg:svgBlip xmlns:asvg="http://schemas.microsoft.com/office/drawing/2016/SVG/main" r:embed="rId3"/>
                </a:ext>
              </a:extLst>
            </a:blip>
            <a:stretch>
              <a:fillRect l="-14951" r="-15027" b="-360943"/>
            </a:stretch>
          </a:blipFill>
        </p:spPr>
        <p:txBody>
          <a:bodyPr/>
          <a:lstStyle/>
          <a:p>
            <a:endParaRPr lang="en-GB"/>
          </a:p>
        </p:txBody>
      </p:sp>
      <p:grpSp>
        <p:nvGrpSpPr>
          <p:cNvPr id="3" name="Group 3"/>
          <p:cNvGrpSpPr/>
          <p:nvPr/>
        </p:nvGrpSpPr>
        <p:grpSpPr>
          <a:xfrm>
            <a:off x="-6584026" y="-256127"/>
            <a:ext cx="9326880" cy="10799254"/>
            <a:chOff x="0" y="0"/>
            <a:chExt cx="812800" cy="941111"/>
          </a:xfrm>
        </p:grpSpPr>
        <p:sp>
          <p:nvSpPr>
            <p:cNvPr id="4" name="Freeform 4"/>
            <p:cNvSpPr/>
            <p:nvPr/>
          </p:nvSpPr>
          <p:spPr>
            <a:xfrm>
              <a:off x="0" y="0"/>
              <a:ext cx="812800" cy="941111"/>
            </a:xfrm>
            <a:custGeom>
              <a:avLst/>
              <a:gdLst/>
              <a:ahLst/>
              <a:cxnLst/>
              <a:rect l="l" t="t" r="r" b="b"/>
              <a:pathLst>
                <a:path w="812800" h="941111">
                  <a:moveTo>
                    <a:pt x="0" y="0"/>
                  </a:moveTo>
                  <a:lnTo>
                    <a:pt x="609600" y="0"/>
                  </a:lnTo>
                  <a:lnTo>
                    <a:pt x="812800" y="470556"/>
                  </a:lnTo>
                  <a:lnTo>
                    <a:pt x="609600" y="941111"/>
                  </a:lnTo>
                  <a:lnTo>
                    <a:pt x="0" y="941111"/>
                  </a:lnTo>
                  <a:lnTo>
                    <a:pt x="203200" y="470556"/>
                  </a:lnTo>
                  <a:lnTo>
                    <a:pt x="0" y="0"/>
                  </a:lnTo>
                  <a:close/>
                </a:path>
              </a:pathLst>
            </a:custGeom>
            <a:solidFill>
              <a:srgbClr val="737AA8">
                <a:alpha val="69804"/>
              </a:srgbClr>
            </a:solidFill>
          </p:spPr>
          <p:txBody>
            <a:bodyPr/>
            <a:lstStyle/>
            <a:p>
              <a:endParaRPr lang="en-GB"/>
            </a:p>
          </p:txBody>
        </p:sp>
        <p:sp>
          <p:nvSpPr>
            <p:cNvPr id="5" name="TextBox 5"/>
            <p:cNvSpPr txBox="1"/>
            <p:nvPr/>
          </p:nvSpPr>
          <p:spPr>
            <a:xfrm>
              <a:off x="177800" y="-38100"/>
              <a:ext cx="558800" cy="97921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5335716" y="1219102"/>
            <a:ext cx="3463748" cy="7848796"/>
            <a:chOff x="0" y="0"/>
            <a:chExt cx="415321" cy="941111"/>
          </a:xfrm>
        </p:grpSpPr>
        <p:sp>
          <p:nvSpPr>
            <p:cNvPr id="7" name="Freeform 7"/>
            <p:cNvSpPr/>
            <p:nvPr/>
          </p:nvSpPr>
          <p:spPr>
            <a:xfrm>
              <a:off x="0" y="0"/>
              <a:ext cx="415321" cy="941111"/>
            </a:xfrm>
            <a:custGeom>
              <a:avLst/>
              <a:gdLst/>
              <a:ahLst/>
              <a:cxnLst/>
              <a:rect l="l" t="t" r="r" b="b"/>
              <a:pathLst>
                <a:path w="415321" h="941111">
                  <a:moveTo>
                    <a:pt x="0" y="0"/>
                  </a:moveTo>
                  <a:lnTo>
                    <a:pt x="212121" y="0"/>
                  </a:lnTo>
                  <a:lnTo>
                    <a:pt x="415321" y="470556"/>
                  </a:lnTo>
                  <a:lnTo>
                    <a:pt x="212121" y="941111"/>
                  </a:lnTo>
                  <a:lnTo>
                    <a:pt x="0" y="941111"/>
                  </a:lnTo>
                  <a:lnTo>
                    <a:pt x="203200" y="470556"/>
                  </a:lnTo>
                  <a:lnTo>
                    <a:pt x="0" y="0"/>
                  </a:lnTo>
                  <a:close/>
                </a:path>
              </a:pathLst>
            </a:custGeom>
            <a:ln w="38100" cap="sq">
              <a:solidFill>
                <a:srgbClr val="737AA8"/>
              </a:solidFill>
              <a:prstDash val="solid"/>
              <a:miter/>
            </a:ln>
          </p:spPr>
          <p:txBody>
            <a:bodyPr/>
            <a:lstStyle/>
            <a:p>
              <a:endParaRPr lang="en-GB"/>
            </a:p>
          </p:txBody>
        </p:sp>
        <p:sp>
          <p:nvSpPr>
            <p:cNvPr id="8" name="TextBox 8"/>
            <p:cNvSpPr txBox="1"/>
            <p:nvPr/>
          </p:nvSpPr>
          <p:spPr>
            <a:xfrm>
              <a:off x="177800" y="-38100"/>
              <a:ext cx="161321" cy="979211"/>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2700000">
            <a:off x="8380114" y="4886269"/>
            <a:ext cx="514462" cy="514462"/>
            <a:chOff x="0" y="0"/>
            <a:chExt cx="135496" cy="135496"/>
          </a:xfrm>
        </p:grpSpPr>
        <p:sp>
          <p:nvSpPr>
            <p:cNvPr id="10" name="Freeform 10"/>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1" name="TextBox 11"/>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9492876" y="1429791"/>
            <a:ext cx="6612477" cy="1534287"/>
          </a:xfrm>
          <a:prstGeom prst="rect">
            <a:avLst/>
          </a:prstGeom>
        </p:spPr>
        <p:txBody>
          <a:bodyPr lIns="0" tIns="0" rIns="0" bIns="0" rtlCol="0" anchor="t">
            <a:spAutoFit/>
          </a:bodyPr>
          <a:lstStyle/>
          <a:p>
            <a:pPr algn="l">
              <a:lnSpc>
                <a:spcPts val="5904"/>
              </a:lnSpc>
            </a:pPr>
            <a:r>
              <a:rPr lang="en-US" sz="4800" b="1" spc="-67">
                <a:solidFill>
                  <a:srgbClr val="737AA8"/>
                </a:solidFill>
                <a:latin typeface="Poppins Semi-Bold"/>
                <a:ea typeface="Poppins Semi-Bold"/>
                <a:cs typeface="Poppins Semi-Bold"/>
                <a:sym typeface="Poppins Semi-Bold"/>
              </a:rPr>
              <a:t>Introduction and Definition.</a:t>
            </a:r>
          </a:p>
        </p:txBody>
      </p:sp>
      <p:sp>
        <p:nvSpPr>
          <p:cNvPr id="13" name="TextBox 13"/>
          <p:cNvSpPr txBox="1"/>
          <p:nvPr/>
        </p:nvSpPr>
        <p:spPr>
          <a:xfrm>
            <a:off x="9492876" y="2983128"/>
            <a:ext cx="6612477" cy="398781"/>
          </a:xfrm>
          <a:prstGeom prst="rect">
            <a:avLst/>
          </a:prstGeom>
        </p:spPr>
        <p:txBody>
          <a:bodyPr lIns="0" tIns="0" rIns="0" bIns="0" rtlCol="0" anchor="t">
            <a:spAutoFit/>
          </a:bodyPr>
          <a:lstStyle/>
          <a:p>
            <a:pPr algn="just">
              <a:lnSpc>
                <a:spcPts val="3219"/>
              </a:lnSpc>
            </a:pPr>
            <a:r>
              <a:rPr lang="en-US" sz="2299" b="1">
                <a:solidFill>
                  <a:srgbClr val="2B2B2B"/>
                </a:solidFill>
                <a:latin typeface="Poppins Bold"/>
                <a:ea typeface="Poppins Bold"/>
                <a:cs typeface="Poppins Bold"/>
                <a:sym typeface="Poppins Bold"/>
              </a:rPr>
              <a:t>What is Communication?</a:t>
            </a:r>
          </a:p>
        </p:txBody>
      </p:sp>
      <p:sp>
        <p:nvSpPr>
          <p:cNvPr id="14" name="Freeform 14"/>
          <p:cNvSpPr/>
          <p:nvPr/>
        </p:nvSpPr>
        <p:spPr>
          <a:xfrm rot="-1090132">
            <a:off x="14546681" y="-1235514"/>
            <a:ext cx="3905319" cy="4114800"/>
          </a:xfrm>
          <a:custGeom>
            <a:avLst/>
            <a:gdLst/>
            <a:ahLst/>
            <a:cxnLst/>
            <a:rect l="l" t="t" r="r" b="b"/>
            <a:pathLst>
              <a:path w="3905319" h="4114800">
                <a:moveTo>
                  <a:pt x="0" y="0"/>
                </a:moveTo>
                <a:lnTo>
                  <a:pt x="3905320" y="0"/>
                </a:lnTo>
                <a:lnTo>
                  <a:pt x="3905320" y="4114800"/>
                </a:lnTo>
                <a:lnTo>
                  <a:pt x="0" y="4114800"/>
                </a:lnTo>
                <a:lnTo>
                  <a:pt x="0" y="0"/>
                </a:lnTo>
                <a:close/>
              </a:path>
            </a:pathLst>
          </a:custGeom>
          <a:blipFill>
            <a:blip r:embed="rId4">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028700" y="2666425"/>
            <a:ext cx="6343851" cy="4226591"/>
          </a:xfrm>
          <a:custGeom>
            <a:avLst/>
            <a:gdLst/>
            <a:ahLst/>
            <a:cxnLst/>
            <a:rect l="l" t="t" r="r" b="b"/>
            <a:pathLst>
              <a:path w="6343851" h="4226591">
                <a:moveTo>
                  <a:pt x="0" y="0"/>
                </a:moveTo>
                <a:lnTo>
                  <a:pt x="6343851" y="0"/>
                </a:lnTo>
                <a:lnTo>
                  <a:pt x="6343851" y="4226591"/>
                </a:lnTo>
                <a:lnTo>
                  <a:pt x="0" y="4226591"/>
                </a:lnTo>
                <a:lnTo>
                  <a:pt x="0" y="0"/>
                </a:lnTo>
                <a:close/>
              </a:path>
            </a:pathLst>
          </a:custGeom>
          <a:blipFill>
            <a:blip r:embed="rId6"/>
            <a:stretch>
              <a:fillRect/>
            </a:stretch>
          </a:blipFill>
        </p:spPr>
        <p:txBody>
          <a:bodyPr/>
          <a:lstStyle/>
          <a:p>
            <a:endParaRPr lang="en-GB"/>
          </a:p>
        </p:txBody>
      </p:sp>
      <p:sp>
        <p:nvSpPr>
          <p:cNvPr id="16" name="TextBox 16"/>
          <p:cNvSpPr txBox="1"/>
          <p:nvPr/>
        </p:nvSpPr>
        <p:spPr>
          <a:xfrm>
            <a:off x="9275274" y="3414158"/>
            <a:ext cx="7583676" cy="4163050"/>
          </a:xfrm>
          <a:prstGeom prst="rect">
            <a:avLst/>
          </a:prstGeom>
        </p:spPr>
        <p:txBody>
          <a:bodyPr lIns="0" tIns="0" rIns="0" bIns="0" rtlCol="0" anchor="t">
            <a:spAutoFit/>
          </a:bodyPr>
          <a:lstStyle/>
          <a:p>
            <a:pPr marL="396175" lvl="1" indent="-198088" algn="just">
              <a:lnSpc>
                <a:spcPts val="2568"/>
              </a:lnSpc>
              <a:buFont typeface="Arial"/>
              <a:buChar char="•"/>
            </a:pPr>
            <a:r>
              <a:rPr lang="en-US" sz="1834">
                <a:solidFill>
                  <a:srgbClr val="2B2B2B"/>
                </a:solidFill>
                <a:latin typeface="Poppins"/>
                <a:ea typeface="Poppins"/>
                <a:cs typeface="Poppins"/>
                <a:sym typeface="Poppins"/>
              </a:rPr>
              <a:t>Communication refers to the act of sharing information amongst people.</a:t>
            </a:r>
          </a:p>
          <a:p>
            <a:pPr marL="396175" lvl="1" indent="-198088" algn="just">
              <a:lnSpc>
                <a:spcPts val="2568"/>
              </a:lnSpc>
              <a:buFont typeface="Arial"/>
              <a:buChar char="•"/>
            </a:pPr>
            <a:r>
              <a:rPr lang="en-US" sz="1834">
                <a:solidFill>
                  <a:srgbClr val="2B2B2B"/>
                </a:solidFill>
                <a:latin typeface="Poppins"/>
                <a:ea typeface="Poppins"/>
                <a:cs typeface="Poppins"/>
                <a:sym typeface="Poppins"/>
              </a:rPr>
              <a:t>It entails verbal, non-verbal, written and listening skills.</a:t>
            </a:r>
          </a:p>
          <a:p>
            <a:pPr marL="396175" lvl="1" indent="-198088" algn="just">
              <a:lnSpc>
                <a:spcPts val="2568"/>
              </a:lnSpc>
              <a:buFont typeface="Arial"/>
              <a:buChar char="•"/>
            </a:pPr>
            <a:r>
              <a:rPr lang="en-US" sz="1834">
                <a:solidFill>
                  <a:srgbClr val="2B2B2B"/>
                </a:solidFill>
                <a:latin typeface="Poppins"/>
                <a:ea typeface="Poppins"/>
                <a:cs typeface="Poppins"/>
                <a:sym typeface="Poppins"/>
              </a:rPr>
              <a:t>Effective communication guarantees clarity and shared meaning and understanding (Hargie, 2025).</a:t>
            </a:r>
          </a:p>
          <a:p>
            <a:pPr marL="396175" lvl="1" indent="-198088" algn="just">
              <a:lnSpc>
                <a:spcPts val="2568"/>
              </a:lnSpc>
              <a:buFont typeface="Arial"/>
              <a:buChar char="•"/>
            </a:pPr>
            <a:r>
              <a:rPr lang="en-US" sz="1834">
                <a:solidFill>
                  <a:srgbClr val="2B2B2B"/>
                </a:solidFill>
                <a:latin typeface="Poppins"/>
                <a:ea typeface="Poppins"/>
                <a:cs typeface="Poppins"/>
                <a:sym typeface="Poppins"/>
              </a:rPr>
              <a:t>Communication supports effective and safe delivery of care in health and social care.</a:t>
            </a:r>
          </a:p>
          <a:p>
            <a:pPr marL="396175" lvl="1" indent="-198088" algn="just">
              <a:lnSpc>
                <a:spcPts val="2568"/>
              </a:lnSpc>
              <a:buFont typeface="Arial"/>
              <a:buChar char="•"/>
            </a:pPr>
            <a:r>
              <a:rPr lang="en-US" sz="1834">
                <a:solidFill>
                  <a:srgbClr val="2B2B2B"/>
                </a:solidFill>
                <a:latin typeface="Poppins"/>
                <a:ea typeface="Poppins"/>
                <a:cs typeface="Poppins"/>
                <a:sym typeface="Poppins"/>
              </a:rPr>
              <a:t>It promotes trust, teamwork and work relations.</a:t>
            </a:r>
          </a:p>
          <a:p>
            <a:pPr algn="just">
              <a:lnSpc>
                <a:spcPts val="2890"/>
              </a:lnSpc>
            </a:pPr>
            <a:r>
              <a:rPr lang="en-US" sz="2064" b="1">
                <a:solidFill>
                  <a:srgbClr val="2B2B2B"/>
                </a:solidFill>
                <a:latin typeface="Poppins Bold"/>
                <a:ea typeface="Poppins Bold"/>
                <a:cs typeface="Poppins Bold"/>
                <a:sym typeface="Poppins Bold"/>
              </a:rPr>
              <a:t>Why Communication Matters in Healthcare?</a:t>
            </a:r>
          </a:p>
          <a:p>
            <a:pPr marL="396175" lvl="1" indent="-198088" algn="just">
              <a:lnSpc>
                <a:spcPts val="2568"/>
              </a:lnSpc>
              <a:buFont typeface="Arial"/>
              <a:buChar char="•"/>
            </a:pPr>
            <a:r>
              <a:rPr lang="en-US" sz="1834">
                <a:solidFill>
                  <a:srgbClr val="2B2B2B"/>
                </a:solidFill>
                <a:latin typeface="Poppins"/>
                <a:ea typeface="Poppins"/>
                <a:cs typeface="Poppins"/>
                <a:sym typeface="Poppins"/>
              </a:rPr>
              <a:t>Develops trust between the professionals and service users.</a:t>
            </a:r>
          </a:p>
          <a:p>
            <a:pPr marL="396175" lvl="1" indent="-198088" algn="just">
              <a:lnSpc>
                <a:spcPts val="2568"/>
              </a:lnSpc>
              <a:buFont typeface="Arial"/>
              <a:buChar char="•"/>
            </a:pPr>
            <a:r>
              <a:rPr lang="en-US" sz="1834">
                <a:solidFill>
                  <a:srgbClr val="2B2B2B"/>
                </a:solidFill>
                <a:latin typeface="Poppins"/>
                <a:ea typeface="Poppins"/>
                <a:cs typeface="Poppins"/>
                <a:sym typeface="Poppins"/>
              </a:rPr>
              <a:t>Eliminates misunderstanding and errors.</a:t>
            </a:r>
          </a:p>
          <a:p>
            <a:pPr marL="396175" lvl="1" indent="-198088" algn="just">
              <a:lnSpc>
                <a:spcPts val="2568"/>
              </a:lnSpc>
              <a:buFont typeface="Arial"/>
              <a:buChar char="•"/>
            </a:pPr>
            <a:r>
              <a:rPr lang="en-US" sz="1834">
                <a:solidFill>
                  <a:srgbClr val="2B2B2B"/>
                </a:solidFill>
                <a:latin typeface="Poppins"/>
                <a:ea typeface="Poppins"/>
                <a:cs typeface="Poppins"/>
                <a:sym typeface="Poppins"/>
              </a:rPr>
              <a:t>Endorses collaboration in multidisciplinary teams.</a:t>
            </a:r>
          </a:p>
          <a:p>
            <a:pPr marL="396175" lvl="1" indent="-198088" algn="just">
              <a:lnSpc>
                <a:spcPts val="2568"/>
              </a:lnSpc>
              <a:buFont typeface="Arial"/>
              <a:buChar char="•"/>
            </a:pPr>
            <a:r>
              <a:rPr lang="en-US" sz="1834">
                <a:solidFill>
                  <a:srgbClr val="2B2B2B"/>
                </a:solidFill>
                <a:latin typeface="Poppins"/>
                <a:ea typeface="Poppins"/>
                <a:cs typeface="Poppins"/>
                <a:sym typeface="Poppins"/>
              </a:rPr>
              <a:t>Lessens risks and enhances the quality of care.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712682" y="3130719"/>
            <a:ext cx="14516919" cy="5769043"/>
            <a:chOff x="0" y="0"/>
            <a:chExt cx="1818138" cy="722530"/>
          </a:xfrm>
        </p:grpSpPr>
        <p:sp>
          <p:nvSpPr>
            <p:cNvPr id="4" name="Freeform 4"/>
            <p:cNvSpPr/>
            <p:nvPr/>
          </p:nvSpPr>
          <p:spPr>
            <a:xfrm>
              <a:off x="0" y="0"/>
              <a:ext cx="1818138" cy="722530"/>
            </a:xfrm>
            <a:custGeom>
              <a:avLst/>
              <a:gdLst/>
              <a:ahLst/>
              <a:cxnLst/>
              <a:rect l="l" t="t" r="r" b="b"/>
              <a:pathLst>
                <a:path w="1818138" h="722530">
                  <a:moveTo>
                    <a:pt x="1614938" y="0"/>
                  </a:moveTo>
                  <a:lnTo>
                    <a:pt x="0" y="0"/>
                  </a:lnTo>
                  <a:lnTo>
                    <a:pt x="203200" y="722530"/>
                  </a:lnTo>
                  <a:lnTo>
                    <a:pt x="1818138" y="722530"/>
                  </a:lnTo>
                  <a:lnTo>
                    <a:pt x="1614938" y="0"/>
                  </a:lnTo>
                  <a:close/>
                </a:path>
              </a:pathLst>
            </a:custGeom>
            <a:solidFill>
              <a:srgbClr val="FFFFFF">
                <a:alpha val="84706"/>
              </a:srgbClr>
            </a:solidFill>
          </p:spPr>
          <p:txBody>
            <a:bodyPr/>
            <a:lstStyle/>
            <a:p>
              <a:endParaRPr lang="en-GB"/>
            </a:p>
          </p:txBody>
        </p:sp>
        <p:sp>
          <p:nvSpPr>
            <p:cNvPr id="5" name="TextBox 5"/>
            <p:cNvSpPr txBox="1"/>
            <p:nvPr/>
          </p:nvSpPr>
          <p:spPr>
            <a:xfrm>
              <a:off x="101600" y="-38100"/>
              <a:ext cx="1614938" cy="76063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774291" y="6534328"/>
            <a:ext cx="3464794" cy="2136835"/>
            <a:chOff x="0" y="0"/>
            <a:chExt cx="762807" cy="470444"/>
          </a:xfrm>
        </p:grpSpPr>
        <p:sp>
          <p:nvSpPr>
            <p:cNvPr id="7" name="Freeform 7"/>
            <p:cNvSpPr/>
            <p:nvPr/>
          </p:nvSpPr>
          <p:spPr>
            <a:xfrm>
              <a:off x="0" y="0"/>
              <a:ext cx="762807" cy="470444"/>
            </a:xfrm>
            <a:custGeom>
              <a:avLst/>
              <a:gdLst/>
              <a:ahLst/>
              <a:cxnLst/>
              <a:rect l="l" t="t" r="r" b="b"/>
              <a:pathLst>
                <a:path w="762807" h="470444">
                  <a:moveTo>
                    <a:pt x="559607" y="0"/>
                  </a:moveTo>
                  <a:lnTo>
                    <a:pt x="0" y="0"/>
                  </a:lnTo>
                  <a:lnTo>
                    <a:pt x="203200" y="470444"/>
                  </a:lnTo>
                  <a:lnTo>
                    <a:pt x="762807" y="470444"/>
                  </a:lnTo>
                  <a:lnTo>
                    <a:pt x="559607" y="0"/>
                  </a:lnTo>
                  <a:close/>
                </a:path>
              </a:pathLst>
            </a:custGeom>
            <a:ln w="38100" cap="sq">
              <a:solidFill>
                <a:srgbClr val="737AA8"/>
              </a:solidFill>
              <a:prstDash val="solid"/>
              <a:miter/>
            </a:ln>
          </p:spPr>
          <p:txBody>
            <a:bodyPr/>
            <a:lstStyle/>
            <a:p>
              <a:endParaRPr lang="en-GB"/>
            </a:p>
          </p:txBody>
        </p:sp>
        <p:sp>
          <p:nvSpPr>
            <p:cNvPr id="8" name="TextBox 8"/>
            <p:cNvSpPr txBox="1"/>
            <p:nvPr/>
          </p:nvSpPr>
          <p:spPr>
            <a:xfrm>
              <a:off x="101600" y="-38100"/>
              <a:ext cx="559607" cy="508544"/>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2700000">
            <a:off x="9517060" y="6277097"/>
            <a:ext cx="514462" cy="514462"/>
            <a:chOff x="0" y="0"/>
            <a:chExt cx="135496" cy="135496"/>
          </a:xfrm>
        </p:grpSpPr>
        <p:sp>
          <p:nvSpPr>
            <p:cNvPr id="10" name="Freeform 10"/>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1" name="TextBox 11"/>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10820671" y="1101291"/>
            <a:ext cx="6808976" cy="4539317"/>
          </a:xfrm>
          <a:custGeom>
            <a:avLst/>
            <a:gdLst/>
            <a:ahLst/>
            <a:cxnLst/>
            <a:rect l="l" t="t" r="r" b="b"/>
            <a:pathLst>
              <a:path w="6808976" h="4539317">
                <a:moveTo>
                  <a:pt x="0" y="0"/>
                </a:moveTo>
                <a:lnTo>
                  <a:pt x="6808976" y="0"/>
                </a:lnTo>
                <a:lnTo>
                  <a:pt x="6808976" y="4539317"/>
                </a:lnTo>
                <a:lnTo>
                  <a:pt x="0" y="4539317"/>
                </a:lnTo>
                <a:lnTo>
                  <a:pt x="0" y="0"/>
                </a:lnTo>
                <a:close/>
              </a:path>
            </a:pathLst>
          </a:custGeom>
          <a:blipFill>
            <a:blip r:embed="rId3"/>
            <a:stretch>
              <a:fillRect/>
            </a:stretch>
          </a:blipFill>
        </p:spPr>
        <p:txBody>
          <a:bodyPr/>
          <a:lstStyle/>
          <a:p>
            <a:endParaRPr lang="en-GB"/>
          </a:p>
        </p:txBody>
      </p:sp>
      <p:sp>
        <p:nvSpPr>
          <p:cNvPr id="13" name="TextBox 13"/>
          <p:cNvSpPr txBox="1"/>
          <p:nvPr/>
        </p:nvSpPr>
        <p:spPr>
          <a:xfrm>
            <a:off x="766128" y="3313800"/>
            <a:ext cx="9559300" cy="577523"/>
          </a:xfrm>
          <a:prstGeom prst="rect">
            <a:avLst/>
          </a:prstGeom>
        </p:spPr>
        <p:txBody>
          <a:bodyPr lIns="0" tIns="0" rIns="0" bIns="0" rtlCol="0" anchor="t">
            <a:spAutoFit/>
          </a:bodyPr>
          <a:lstStyle/>
          <a:p>
            <a:pPr algn="l">
              <a:lnSpc>
                <a:spcPts val="4205"/>
              </a:lnSpc>
            </a:pPr>
            <a:r>
              <a:rPr lang="en-US" sz="3419" b="1" spc="-47">
                <a:solidFill>
                  <a:srgbClr val="737AA8"/>
                </a:solidFill>
                <a:latin typeface="Poppins Semi-Bold"/>
                <a:ea typeface="Poppins Semi-Bold"/>
                <a:cs typeface="Poppins Semi-Bold"/>
                <a:sym typeface="Poppins Semi-Bold"/>
              </a:rPr>
              <a:t>The Importance of Health and Social Care.</a:t>
            </a:r>
          </a:p>
        </p:txBody>
      </p:sp>
      <p:sp>
        <p:nvSpPr>
          <p:cNvPr id="14" name="TextBox 14"/>
          <p:cNvSpPr txBox="1"/>
          <p:nvPr/>
        </p:nvSpPr>
        <p:spPr>
          <a:xfrm>
            <a:off x="723900" y="4066365"/>
            <a:ext cx="9050391" cy="4402813"/>
          </a:xfrm>
          <a:prstGeom prst="rect">
            <a:avLst/>
          </a:prstGeom>
        </p:spPr>
        <p:txBody>
          <a:bodyPr lIns="0" tIns="0" rIns="0" bIns="0" rtlCol="0" anchor="t">
            <a:spAutoFit/>
          </a:bodyPr>
          <a:lstStyle/>
          <a:p>
            <a:pPr algn="just">
              <a:lnSpc>
                <a:spcPts val="2745"/>
              </a:lnSpc>
            </a:pPr>
            <a:r>
              <a:rPr lang="en-US" sz="1961" b="1">
                <a:solidFill>
                  <a:srgbClr val="2B2B2B"/>
                </a:solidFill>
                <a:latin typeface="Poppins Bold"/>
                <a:ea typeface="Poppins Bold"/>
                <a:cs typeface="Poppins Bold"/>
                <a:sym typeface="Poppins Bold"/>
              </a:rPr>
              <a:t> 1) Patient Safety</a:t>
            </a:r>
          </a:p>
          <a:p>
            <a:pPr marL="375414" lvl="1" indent="-187707" algn="just">
              <a:lnSpc>
                <a:spcPts val="2434"/>
              </a:lnSpc>
              <a:buFont typeface="Arial"/>
              <a:buChar char="•"/>
            </a:pPr>
            <a:r>
              <a:rPr lang="en-US" sz="1738">
                <a:solidFill>
                  <a:srgbClr val="2B2B2B"/>
                </a:solidFill>
                <a:latin typeface="Poppins"/>
                <a:ea typeface="Poppins"/>
                <a:cs typeface="Poppins"/>
                <a:sym typeface="Poppins"/>
              </a:rPr>
              <a:t>Clinical errors are minimized by good communication.</a:t>
            </a:r>
          </a:p>
          <a:p>
            <a:pPr marL="375414" lvl="1" indent="-187707" algn="just">
              <a:lnSpc>
                <a:spcPts val="2434"/>
              </a:lnSpc>
              <a:buFont typeface="Arial"/>
              <a:buChar char="•"/>
            </a:pPr>
            <a:r>
              <a:rPr lang="en-US" sz="1738">
                <a:solidFill>
                  <a:srgbClr val="2B2B2B"/>
                </a:solidFill>
                <a:latin typeface="Poppins"/>
                <a:ea typeface="Poppins"/>
                <a:cs typeface="Poppins"/>
                <a:sym typeface="Poppins"/>
              </a:rPr>
              <a:t>Such miscommunication may cause medication errors or a slow response to treatment (Keshtkar et al., 2025).</a:t>
            </a:r>
          </a:p>
          <a:p>
            <a:pPr marL="375414" lvl="1" indent="-187707" algn="just">
              <a:lnSpc>
                <a:spcPts val="2434"/>
              </a:lnSpc>
              <a:buFont typeface="Arial"/>
              <a:buChar char="•"/>
            </a:pPr>
            <a:r>
              <a:rPr lang="en-US" sz="1738">
                <a:solidFill>
                  <a:srgbClr val="2B2B2B"/>
                </a:solidFill>
                <a:latin typeface="Poppins"/>
                <a:ea typeface="Poppins"/>
                <a:cs typeface="Poppins"/>
                <a:sym typeface="Poppins"/>
              </a:rPr>
              <a:t>The best way to enhance safeguarding is through the effective transfer of information.</a:t>
            </a:r>
          </a:p>
          <a:p>
            <a:pPr algn="just">
              <a:lnSpc>
                <a:spcPts val="2745"/>
              </a:lnSpc>
            </a:pPr>
            <a:r>
              <a:rPr lang="en-US" sz="1961" b="1">
                <a:solidFill>
                  <a:srgbClr val="2B2B2B"/>
                </a:solidFill>
                <a:latin typeface="Poppins Bold"/>
                <a:ea typeface="Poppins Bold"/>
                <a:cs typeface="Poppins Bold"/>
                <a:sym typeface="Poppins Bold"/>
              </a:rPr>
              <a:t>2) Patient-Centred Care</a:t>
            </a:r>
          </a:p>
          <a:p>
            <a:pPr marL="375414" lvl="1" indent="-187707" algn="just">
              <a:lnSpc>
                <a:spcPts val="2434"/>
              </a:lnSpc>
              <a:buFont typeface="Arial"/>
              <a:buChar char="•"/>
            </a:pPr>
            <a:r>
              <a:rPr lang="en-US" sz="1738">
                <a:solidFill>
                  <a:srgbClr val="2B2B2B"/>
                </a:solidFill>
                <a:latin typeface="Poppins"/>
                <a:ea typeface="Poppins"/>
                <a:cs typeface="Poppins"/>
                <a:sym typeface="Poppins"/>
              </a:rPr>
              <a:t>Facilitates the appreciation of personal needs.</a:t>
            </a:r>
          </a:p>
          <a:p>
            <a:pPr marL="375414" lvl="1" indent="-187707" algn="just">
              <a:lnSpc>
                <a:spcPts val="2434"/>
              </a:lnSpc>
              <a:buFont typeface="Arial"/>
              <a:buChar char="•"/>
            </a:pPr>
            <a:r>
              <a:rPr lang="en-US" sz="1738">
                <a:solidFill>
                  <a:srgbClr val="2B2B2B"/>
                </a:solidFill>
                <a:latin typeface="Poppins"/>
                <a:ea typeface="Poppins"/>
                <a:cs typeface="Poppins"/>
                <a:sym typeface="Poppins"/>
              </a:rPr>
              <a:t>Enhances dignity, respect and informed consent.</a:t>
            </a:r>
          </a:p>
          <a:p>
            <a:pPr marL="375414" lvl="1" indent="-187707" algn="just">
              <a:lnSpc>
                <a:spcPts val="2434"/>
              </a:lnSpc>
              <a:buFont typeface="Arial"/>
              <a:buChar char="•"/>
            </a:pPr>
            <a:r>
              <a:rPr lang="en-US" sz="1738">
                <a:solidFill>
                  <a:srgbClr val="2B2B2B"/>
                </a:solidFill>
                <a:latin typeface="Poppins"/>
                <a:ea typeface="Poppins"/>
                <a:cs typeface="Poppins"/>
                <a:sym typeface="Poppins"/>
              </a:rPr>
              <a:t>Promotes the decision-making process.</a:t>
            </a:r>
          </a:p>
          <a:p>
            <a:pPr algn="just">
              <a:lnSpc>
                <a:spcPts val="2745"/>
              </a:lnSpc>
            </a:pPr>
            <a:r>
              <a:rPr lang="en-US" sz="1961" b="1">
                <a:solidFill>
                  <a:srgbClr val="2B2B2B"/>
                </a:solidFill>
                <a:latin typeface="Poppins Bold"/>
                <a:ea typeface="Poppins Bold"/>
                <a:cs typeface="Poppins Bold"/>
                <a:sym typeface="Poppins Bold"/>
              </a:rPr>
              <a:t>3) Teamwork in Multidisciplines.</a:t>
            </a:r>
          </a:p>
          <a:p>
            <a:pPr marL="375414" lvl="1" indent="-187707" algn="just">
              <a:lnSpc>
                <a:spcPts val="2434"/>
              </a:lnSpc>
              <a:buFont typeface="Arial"/>
              <a:buChar char="•"/>
            </a:pPr>
            <a:r>
              <a:rPr lang="en-US" sz="1738">
                <a:solidFill>
                  <a:srgbClr val="2B2B2B"/>
                </a:solidFill>
                <a:latin typeface="Poppins"/>
                <a:ea typeface="Poppins"/>
                <a:cs typeface="Poppins"/>
                <a:sym typeface="Poppins"/>
              </a:rPr>
              <a:t>Healthcare is based on cooperation.</a:t>
            </a:r>
          </a:p>
          <a:p>
            <a:pPr marL="375414" lvl="1" indent="-187707" algn="just">
              <a:lnSpc>
                <a:spcPts val="2434"/>
              </a:lnSpc>
              <a:buFont typeface="Arial"/>
              <a:buChar char="•"/>
            </a:pPr>
            <a:r>
              <a:rPr lang="en-US" sz="1738">
                <a:solidFill>
                  <a:srgbClr val="2B2B2B"/>
                </a:solidFill>
                <a:latin typeface="Poppins"/>
                <a:ea typeface="Poppins"/>
                <a:cs typeface="Poppins"/>
                <a:sym typeface="Poppins"/>
              </a:rPr>
              <a:t>Proper handovers eliminate the delays in care.</a:t>
            </a:r>
          </a:p>
          <a:p>
            <a:pPr marL="375414" lvl="1" indent="-187707" algn="just">
              <a:lnSpc>
                <a:spcPts val="2434"/>
              </a:lnSpc>
              <a:buFont typeface="Arial"/>
              <a:buChar char="•"/>
            </a:pPr>
            <a:r>
              <a:rPr lang="en-US" sz="1738">
                <a:solidFill>
                  <a:srgbClr val="2B2B2B"/>
                </a:solidFill>
                <a:latin typeface="Poppins"/>
                <a:ea typeface="Poppins"/>
                <a:cs typeface="Poppins"/>
                <a:sym typeface="Poppins"/>
              </a:rPr>
              <a:t>Assures succession of therapy.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1678" y="7119019"/>
            <a:ext cx="1881707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2">
              <a:alphaModFix amt="15000"/>
              <a:extLst>
                <a:ext uri="{96DAC541-7B7A-43D3-8B79-37D633B846F1}">
                  <asvg:svgBlip xmlns:asvg="http://schemas.microsoft.com/office/drawing/2016/SVG/main" r:embed="rId3"/>
                </a:ext>
              </a:extLst>
            </a:blip>
            <a:stretch>
              <a:fillRect l="-14951" r="-15027" b="-360943"/>
            </a:stretch>
          </a:blipFill>
        </p:spPr>
        <p:txBody>
          <a:bodyPr/>
          <a:lstStyle/>
          <a:p>
            <a:endParaRPr lang="en-GB"/>
          </a:p>
        </p:txBody>
      </p:sp>
      <p:grpSp>
        <p:nvGrpSpPr>
          <p:cNvPr id="3" name="Group 3"/>
          <p:cNvGrpSpPr/>
          <p:nvPr/>
        </p:nvGrpSpPr>
        <p:grpSpPr>
          <a:xfrm>
            <a:off x="11697071" y="2779822"/>
            <a:ext cx="3430815" cy="4727356"/>
            <a:chOff x="0" y="0"/>
            <a:chExt cx="682999" cy="941111"/>
          </a:xfrm>
        </p:grpSpPr>
        <p:sp>
          <p:nvSpPr>
            <p:cNvPr id="4" name="Freeform 4"/>
            <p:cNvSpPr/>
            <p:nvPr/>
          </p:nvSpPr>
          <p:spPr>
            <a:xfrm>
              <a:off x="0" y="0"/>
              <a:ext cx="682999" cy="941111"/>
            </a:xfrm>
            <a:custGeom>
              <a:avLst/>
              <a:gdLst/>
              <a:ahLst/>
              <a:cxnLst/>
              <a:rect l="l" t="t" r="r" b="b"/>
              <a:pathLst>
                <a:path w="682999" h="941111">
                  <a:moveTo>
                    <a:pt x="0" y="0"/>
                  </a:moveTo>
                  <a:lnTo>
                    <a:pt x="479799" y="0"/>
                  </a:lnTo>
                  <a:lnTo>
                    <a:pt x="682999" y="470556"/>
                  </a:lnTo>
                  <a:lnTo>
                    <a:pt x="479799" y="941111"/>
                  </a:lnTo>
                  <a:lnTo>
                    <a:pt x="0" y="941111"/>
                  </a:lnTo>
                  <a:lnTo>
                    <a:pt x="203200" y="470556"/>
                  </a:lnTo>
                  <a:lnTo>
                    <a:pt x="0" y="0"/>
                  </a:lnTo>
                  <a:close/>
                </a:path>
              </a:pathLst>
            </a:custGeom>
            <a:ln w="38100" cap="sq">
              <a:solidFill>
                <a:srgbClr val="737AA8"/>
              </a:solidFill>
              <a:prstDash val="solid"/>
              <a:miter/>
            </a:ln>
          </p:spPr>
          <p:txBody>
            <a:bodyPr/>
            <a:lstStyle/>
            <a:p>
              <a:endParaRPr lang="en-GB"/>
            </a:p>
          </p:txBody>
        </p:sp>
        <p:sp>
          <p:nvSpPr>
            <p:cNvPr id="5" name="TextBox 5"/>
            <p:cNvSpPr txBox="1"/>
            <p:nvPr/>
          </p:nvSpPr>
          <p:spPr>
            <a:xfrm>
              <a:off x="177800" y="-38100"/>
              <a:ext cx="428999" cy="97921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1087471" y="0"/>
            <a:ext cx="11975130" cy="10287000"/>
            <a:chOff x="0" y="0"/>
            <a:chExt cx="540693" cy="464472"/>
          </a:xfrm>
        </p:grpSpPr>
        <p:sp>
          <p:nvSpPr>
            <p:cNvPr id="7" name="Freeform 7"/>
            <p:cNvSpPr/>
            <p:nvPr/>
          </p:nvSpPr>
          <p:spPr>
            <a:xfrm>
              <a:off x="0" y="0"/>
              <a:ext cx="540693" cy="464472"/>
            </a:xfrm>
            <a:custGeom>
              <a:avLst/>
              <a:gdLst/>
              <a:ahLst/>
              <a:cxnLst/>
              <a:rect l="l" t="t" r="r" b="b"/>
              <a:pathLst>
                <a:path w="540693" h="464472">
                  <a:moveTo>
                    <a:pt x="203200" y="0"/>
                  </a:moveTo>
                  <a:lnTo>
                    <a:pt x="540693" y="0"/>
                  </a:lnTo>
                  <a:lnTo>
                    <a:pt x="337493" y="464472"/>
                  </a:lnTo>
                  <a:lnTo>
                    <a:pt x="0" y="464472"/>
                  </a:lnTo>
                  <a:lnTo>
                    <a:pt x="203200" y="0"/>
                  </a:lnTo>
                  <a:close/>
                </a:path>
              </a:pathLst>
            </a:custGeom>
            <a:blipFill>
              <a:blip r:embed="rId4"/>
              <a:stretch>
                <a:fillRect l="-14467" r="-14467"/>
              </a:stretch>
            </a:blipFill>
          </p:spPr>
          <p:txBody>
            <a:bodyPr/>
            <a:lstStyle/>
            <a:p>
              <a:endParaRPr lang="en-GB"/>
            </a:p>
          </p:txBody>
        </p:sp>
      </p:grpSp>
      <p:grpSp>
        <p:nvGrpSpPr>
          <p:cNvPr id="8" name="Group 8"/>
          <p:cNvGrpSpPr/>
          <p:nvPr/>
        </p:nvGrpSpPr>
        <p:grpSpPr>
          <a:xfrm>
            <a:off x="15718436" y="4385839"/>
            <a:ext cx="5179259" cy="5901161"/>
            <a:chOff x="0" y="0"/>
            <a:chExt cx="406400" cy="463045"/>
          </a:xfrm>
        </p:grpSpPr>
        <p:sp>
          <p:nvSpPr>
            <p:cNvPr id="9" name="Freeform 9"/>
            <p:cNvSpPr/>
            <p:nvPr/>
          </p:nvSpPr>
          <p:spPr>
            <a:xfrm>
              <a:off x="0" y="0"/>
              <a:ext cx="406400" cy="463045"/>
            </a:xfrm>
            <a:custGeom>
              <a:avLst/>
              <a:gdLst/>
              <a:ahLst/>
              <a:cxnLst/>
              <a:rect l="l" t="t" r="r" b="b"/>
              <a:pathLst>
                <a:path w="406400" h="463045">
                  <a:moveTo>
                    <a:pt x="203200" y="0"/>
                  </a:moveTo>
                  <a:lnTo>
                    <a:pt x="406400" y="0"/>
                  </a:lnTo>
                  <a:lnTo>
                    <a:pt x="203200" y="463045"/>
                  </a:lnTo>
                  <a:lnTo>
                    <a:pt x="0" y="463045"/>
                  </a:lnTo>
                  <a:lnTo>
                    <a:pt x="203200" y="0"/>
                  </a:lnTo>
                  <a:close/>
                </a:path>
              </a:pathLst>
            </a:custGeom>
            <a:solidFill>
              <a:srgbClr val="737AA8">
                <a:alpha val="69804"/>
              </a:srgbClr>
            </a:solidFill>
          </p:spPr>
          <p:txBody>
            <a:bodyPr/>
            <a:lstStyle/>
            <a:p>
              <a:endParaRPr lang="en-GB"/>
            </a:p>
          </p:txBody>
        </p:sp>
        <p:sp>
          <p:nvSpPr>
            <p:cNvPr id="10" name="TextBox 10"/>
            <p:cNvSpPr txBox="1"/>
            <p:nvPr/>
          </p:nvSpPr>
          <p:spPr>
            <a:xfrm>
              <a:off x="101600" y="-38100"/>
              <a:ext cx="203200" cy="501145"/>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2700000">
            <a:off x="12346984" y="4886269"/>
            <a:ext cx="514462" cy="514462"/>
            <a:chOff x="0" y="0"/>
            <a:chExt cx="135496" cy="135496"/>
          </a:xfrm>
        </p:grpSpPr>
        <p:sp>
          <p:nvSpPr>
            <p:cNvPr id="12" name="Freeform 12"/>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3" name="TextBox 13"/>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rot="588957">
            <a:off x="2184407" y="-2338388"/>
            <a:ext cx="5249441" cy="4676775"/>
          </a:xfrm>
          <a:custGeom>
            <a:avLst/>
            <a:gdLst/>
            <a:ahLst/>
            <a:cxnLst/>
            <a:rect l="l" t="t" r="r" b="b"/>
            <a:pathLst>
              <a:path w="5249441" h="4676775">
                <a:moveTo>
                  <a:pt x="0" y="0"/>
                </a:moveTo>
                <a:lnTo>
                  <a:pt x="5249441" y="0"/>
                </a:lnTo>
                <a:lnTo>
                  <a:pt x="5249441" y="4676775"/>
                </a:lnTo>
                <a:lnTo>
                  <a:pt x="0" y="4676775"/>
                </a:lnTo>
                <a:lnTo>
                  <a:pt x="0" y="0"/>
                </a:lnTo>
                <a:close/>
              </a:path>
            </a:pathLst>
          </a:custGeom>
          <a:blipFill>
            <a:blip r:embed="rId5">
              <a:alphaModFix amt="19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8793581" y="3200437"/>
            <a:ext cx="6924856" cy="4613685"/>
          </a:xfrm>
          <a:custGeom>
            <a:avLst/>
            <a:gdLst/>
            <a:ahLst/>
            <a:cxnLst/>
            <a:rect l="l" t="t" r="r" b="b"/>
            <a:pathLst>
              <a:path w="6924856" h="4613685">
                <a:moveTo>
                  <a:pt x="0" y="0"/>
                </a:moveTo>
                <a:lnTo>
                  <a:pt x="6924855" y="0"/>
                </a:lnTo>
                <a:lnTo>
                  <a:pt x="6924855" y="4613685"/>
                </a:lnTo>
                <a:lnTo>
                  <a:pt x="0" y="4613685"/>
                </a:lnTo>
                <a:lnTo>
                  <a:pt x="0" y="0"/>
                </a:lnTo>
                <a:close/>
              </a:path>
            </a:pathLst>
          </a:custGeom>
          <a:blipFill>
            <a:blip r:embed="rId7"/>
            <a:stretch>
              <a:fillRect/>
            </a:stretch>
          </a:blipFill>
        </p:spPr>
        <p:txBody>
          <a:bodyPr/>
          <a:lstStyle/>
          <a:p>
            <a:endParaRPr lang="en-GB"/>
          </a:p>
        </p:txBody>
      </p:sp>
      <p:sp>
        <p:nvSpPr>
          <p:cNvPr id="16" name="TextBox 16"/>
          <p:cNvSpPr txBox="1"/>
          <p:nvPr/>
        </p:nvSpPr>
        <p:spPr>
          <a:xfrm>
            <a:off x="1228693" y="2954939"/>
            <a:ext cx="7160868" cy="1355206"/>
          </a:xfrm>
          <a:prstGeom prst="rect">
            <a:avLst/>
          </a:prstGeom>
        </p:spPr>
        <p:txBody>
          <a:bodyPr lIns="0" tIns="0" rIns="0" bIns="0" rtlCol="0" anchor="t">
            <a:spAutoFit/>
          </a:bodyPr>
          <a:lstStyle/>
          <a:p>
            <a:pPr algn="l">
              <a:lnSpc>
                <a:spcPts val="5292"/>
              </a:lnSpc>
            </a:pPr>
            <a:r>
              <a:rPr lang="en-US" sz="4302" b="1" spc="-60">
                <a:solidFill>
                  <a:srgbClr val="737AA8"/>
                </a:solidFill>
                <a:latin typeface="Poppins Semi-Bold"/>
                <a:ea typeface="Poppins Semi-Bold"/>
                <a:cs typeface="Poppins Semi-Bold"/>
                <a:sym typeface="Poppins Semi-Bold"/>
              </a:rPr>
              <a:t>SBAR Model of Structured Communication.</a:t>
            </a:r>
          </a:p>
        </p:txBody>
      </p:sp>
      <p:sp>
        <p:nvSpPr>
          <p:cNvPr id="17" name="TextBox 17"/>
          <p:cNvSpPr txBox="1"/>
          <p:nvPr/>
        </p:nvSpPr>
        <p:spPr>
          <a:xfrm>
            <a:off x="1296267" y="4475357"/>
            <a:ext cx="9200654" cy="4389062"/>
          </a:xfrm>
          <a:prstGeom prst="rect">
            <a:avLst/>
          </a:prstGeom>
        </p:spPr>
        <p:txBody>
          <a:bodyPr lIns="0" tIns="0" rIns="0" bIns="0" rtlCol="0" anchor="t">
            <a:spAutoFit/>
          </a:bodyPr>
          <a:lstStyle/>
          <a:p>
            <a:pPr algn="just">
              <a:lnSpc>
                <a:spcPts val="3425"/>
              </a:lnSpc>
            </a:pPr>
            <a:r>
              <a:rPr lang="en-US" sz="2446" b="1">
                <a:solidFill>
                  <a:srgbClr val="2B2B2B"/>
                </a:solidFill>
                <a:latin typeface="Poppins Bold"/>
                <a:ea typeface="Poppins Bold"/>
                <a:cs typeface="Poppins Bold"/>
                <a:sym typeface="Poppins Bold"/>
              </a:rPr>
              <a:t>SBAR stands for:</a:t>
            </a:r>
          </a:p>
          <a:p>
            <a:pPr marL="476715" lvl="1" indent="-238358" algn="just">
              <a:lnSpc>
                <a:spcPts val="3091"/>
              </a:lnSpc>
              <a:buFont typeface="Arial"/>
              <a:buChar char="•"/>
            </a:pPr>
            <a:r>
              <a:rPr lang="en-US" sz="2208">
                <a:solidFill>
                  <a:srgbClr val="2B2B2B"/>
                </a:solidFill>
                <a:latin typeface="Poppins"/>
                <a:ea typeface="Poppins"/>
                <a:cs typeface="Poppins"/>
                <a:sym typeface="Poppins"/>
              </a:rPr>
              <a:t>Situation What is going on at this moment?</a:t>
            </a:r>
          </a:p>
          <a:p>
            <a:pPr marL="476715" lvl="1" indent="-238358" algn="just">
              <a:lnSpc>
                <a:spcPts val="3091"/>
              </a:lnSpc>
              <a:buFont typeface="Arial"/>
              <a:buChar char="•"/>
            </a:pPr>
            <a:r>
              <a:rPr lang="en-US" sz="2208">
                <a:solidFill>
                  <a:srgbClr val="2B2B2B"/>
                </a:solidFill>
                <a:latin typeface="Poppins"/>
                <a:ea typeface="Poppins"/>
                <a:cs typeface="Poppins"/>
                <a:sym typeface="Poppins"/>
              </a:rPr>
              <a:t>Background Relevant clinical history.</a:t>
            </a:r>
          </a:p>
          <a:p>
            <a:pPr marL="476715" lvl="1" indent="-238358" algn="just">
              <a:lnSpc>
                <a:spcPts val="3091"/>
              </a:lnSpc>
              <a:buFont typeface="Arial"/>
              <a:buChar char="•"/>
            </a:pPr>
            <a:r>
              <a:rPr lang="en-US" sz="2208">
                <a:solidFill>
                  <a:srgbClr val="2B2B2B"/>
                </a:solidFill>
                <a:latin typeface="Poppins"/>
                <a:ea typeface="Poppins"/>
                <a:cs typeface="Poppins"/>
                <a:sym typeface="Poppins"/>
              </a:rPr>
              <a:t>Assessment What do I think the problem is?</a:t>
            </a:r>
          </a:p>
          <a:p>
            <a:pPr marL="476715" lvl="1" indent="-238358" algn="just">
              <a:lnSpc>
                <a:spcPts val="3091"/>
              </a:lnSpc>
              <a:buFont typeface="Arial"/>
              <a:buChar char="•"/>
            </a:pPr>
            <a:r>
              <a:rPr lang="en-US" sz="2208">
                <a:solidFill>
                  <a:srgbClr val="2B2B2B"/>
                </a:solidFill>
                <a:latin typeface="Poppins"/>
                <a:ea typeface="Poppins"/>
                <a:cs typeface="Poppins"/>
                <a:sym typeface="Poppins"/>
              </a:rPr>
              <a:t>Recommendation What needs to be done?</a:t>
            </a:r>
          </a:p>
          <a:p>
            <a:pPr algn="just">
              <a:lnSpc>
                <a:spcPts val="3425"/>
              </a:lnSpc>
            </a:pPr>
            <a:r>
              <a:rPr lang="en-US" sz="2446" b="1">
                <a:solidFill>
                  <a:srgbClr val="2B2B2B"/>
                </a:solidFill>
                <a:latin typeface="Poppins Bold"/>
                <a:ea typeface="Poppins Bold"/>
                <a:cs typeface="Poppins Bold"/>
                <a:sym typeface="Poppins Bold"/>
              </a:rPr>
              <a:t>Why SBAR is applied in health care.</a:t>
            </a:r>
          </a:p>
          <a:p>
            <a:pPr marL="476715" lvl="1" indent="-238358" algn="just">
              <a:lnSpc>
                <a:spcPts val="3091"/>
              </a:lnSpc>
              <a:buFont typeface="Arial"/>
              <a:buChar char="•"/>
            </a:pPr>
            <a:r>
              <a:rPr lang="en-US" sz="2208">
                <a:solidFill>
                  <a:srgbClr val="2B2B2B"/>
                </a:solidFill>
                <a:latin typeface="Poppins"/>
                <a:ea typeface="Poppins"/>
                <a:cs typeface="Poppins"/>
                <a:sym typeface="Poppins"/>
              </a:rPr>
              <a:t>Offers a hierarchical system of communication.</a:t>
            </a:r>
          </a:p>
          <a:p>
            <a:pPr marL="476715" lvl="1" indent="-238358" algn="just">
              <a:lnSpc>
                <a:spcPts val="3091"/>
              </a:lnSpc>
              <a:buFont typeface="Arial"/>
              <a:buChar char="•"/>
            </a:pPr>
            <a:r>
              <a:rPr lang="en-US" sz="2208">
                <a:solidFill>
                  <a:srgbClr val="2B2B2B"/>
                </a:solidFill>
                <a:latin typeface="Poppins"/>
                <a:ea typeface="Poppins"/>
                <a:cs typeface="Poppins"/>
                <a:sym typeface="Poppins"/>
              </a:rPr>
              <a:t>Eliminates confusion and ambiguity.</a:t>
            </a:r>
          </a:p>
          <a:p>
            <a:pPr marL="476715" lvl="1" indent="-238358" algn="just">
              <a:lnSpc>
                <a:spcPts val="3091"/>
              </a:lnSpc>
              <a:buFont typeface="Arial"/>
              <a:buChar char="•"/>
            </a:pPr>
            <a:r>
              <a:rPr lang="en-US" sz="2208">
                <a:solidFill>
                  <a:srgbClr val="2B2B2B"/>
                </a:solidFill>
                <a:latin typeface="Poppins"/>
                <a:ea typeface="Poppins"/>
                <a:cs typeface="Poppins"/>
                <a:sym typeface="Poppins"/>
              </a:rPr>
              <a:t>Enhances clarity when there is a crisis.</a:t>
            </a:r>
          </a:p>
          <a:p>
            <a:pPr marL="476715" lvl="1" indent="-238358" algn="just">
              <a:lnSpc>
                <a:spcPts val="3091"/>
              </a:lnSpc>
              <a:buFont typeface="Arial"/>
              <a:buChar char="•"/>
            </a:pPr>
            <a:r>
              <a:rPr lang="en-US" sz="2208">
                <a:solidFill>
                  <a:srgbClr val="2B2B2B"/>
                </a:solidFill>
                <a:latin typeface="Poppins"/>
                <a:ea typeface="Poppins"/>
                <a:cs typeface="Poppins"/>
                <a:sym typeface="Poppins"/>
              </a:rPr>
              <a:t>Facilitates patient safety and responsibility (Kosim and Saimi,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712682" y="2187228"/>
            <a:ext cx="14516919" cy="6712534"/>
            <a:chOff x="0" y="0"/>
            <a:chExt cx="1818138" cy="840696"/>
          </a:xfrm>
        </p:grpSpPr>
        <p:sp>
          <p:nvSpPr>
            <p:cNvPr id="4" name="Freeform 4"/>
            <p:cNvSpPr/>
            <p:nvPr/>
          </p:nvSpPr>
          <p:spPr>
            <a:xfrm>
              <a:off x="0" y="0"/>
              <a:ext cx="1818138" cy="840696"/>
            </a:xfrm>
            <a:custGeom>
              <a:avLst/>
              <a:gdLst/>
              <a:ahLst/>
              <a:cxnLst/>
              <a:rect l="l" t="t" r="r" b="b"/>
              <a:pathLst>
                <a:path w="1818138" h="840696">
                  <a:moveTo>
                    <a:pt x="1614938" y="0"/>
                  </a:moveTo>
                  <a:lnTo>
                    <a:pt x="0" y="0"/>
                  </a:lnTo>
                  <a:lnTo>
                    <a:pt x="203200" y="840696"/>
                  </a:lnTo>
                  <a:lnTo>
                    <a:pt x="1818138" y="840696"/>
                  </a:lnTo>
                  <a:lnTo>
                    <a:pt x="1614938" y="0"/>
                  </a:lnTo>
                  <a:close/>
                </a:path>
              </a:pathLst>
            </a:custGeom>
            <a:solidFill>
              <a:srgbClr val="FFFFFF">
                <a:alpha val="84706"/>
              </a:srgbClr>
            </a:solidFill>
          </p:spPr>
          <p:txBody>
            <a:bodyPr/>
            <a:lstStyle/>
            <a:p>
              <a:endParaRPr lang="en-GB"/>
            </a:p>
          </p:txBody>
        </p:sp>
        <p:sp>
          <p:nvSpPr>
            <p:cNvPr id="5" name="TextBox 5"/>
            <p:cNvSpPr txBox="1"/>
            <p:nvPr/>
          </p:nvSpPr>
          <p:spPr>
            <a:xfrm>
              <a:off x="101600" y="-38100"/>
              <a:ext cx="1614938" cy="878796"/>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774291" y="6534328"/>
            <a:ext cx="3464794" cy="2136835"/>
            <a:chOff x="0" y="0"/>
            <a:chExt cx="762807" cy="470444"/>
          </a:xfrm>
        </p:grpSpPr>
        <p:sp>
          <p:nvSpPr>
            <p:cNvPr id="7" name="Freeform 7"/>
            <p:cNvSpPr/>
            <p:nvPr/>
          </p:nvSpPr>
          <p:spPr>
            <a:xfrm>
              <a:off x="0" y="0"/>
              <a:ext cx="762807" cy="470444"/>
            </a:xfrm>
            <a:custGeom>
              <a:avLst/>
              <a:gdLst/>
              <a:ahLst/>
              <a:cxnLst/>
              <a:rect l="l" t="t" r="r" b="b"/>
              <a:pathLst>
                <a:path w="762807" h="470444">
                  <a:moveTo>
                    <a:pt x="559607" y="0"/>
                  </a:moveTo>
                  <a:lnTo>
                    <a:pt x="0" y="0"/>
                  </a:lnTo>
                  <a:lnTo>
                    <a:pt x="203200" y="470444"/>
                  </a:lnTo>
                  <a:lnTo>
                    <a:pt x="762807" y="470444"/>
                  </a:lnTo>
                  <a:lnTo>
                    <a:pt x="559607" y="0"/>
                  </a:lnTo>
                  <a:close/>
                </a:path>
              </a:pathLst>
            </a:custGeom>
            <a:ln w="38100" cap="sq">
              <a:solidFill>
                <a:srgbClr val="737AA8"/>
              </a:solidFill>
              <a:prstDash val="solid"/>
              <a:miter/>
            </a:ln>
          </p:spPr>
          <p:txBody>
            <a:bodyPr/>
            <a:lstStyle/>
            <a:p>
              <a:endParaRPr lang="en-GB"/>
            </a:p>
          </p:txBody>
        </p:sp>
        <p:sp>
          <p:nvSpPr>
            <p:cNvPr id="8" name="TextBox 8"/>
            <p:cNvSpPr txBox="1"/>
            <p:nvPr/>
          </p:nvSpPr>
          <p:spPr>
            <a:xfrm>
              <a:off x="101600" y="-38100"/>
              <a:ext cx="559607" cy="508544"/>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2700000">
            <a:off x="9517060" y="6277097"/>
            <a:ext cx="514462" cy="514462"/>
            <a:chOff x="0" y="0"/>
            <a:chExt cx="135496" cy="135496"/>
          </a:xfrm>
        </p:grpSpPr>
        <p:sp>
          <p:nvSpPr>
            <p:cNvPr id="10" name="Freeform 10"/>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1" name="TextBox 11"/>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10953166" y="3033059"/>
            <a:ext cx="6854529" cy="4569686"/>
          </a:xfrm>
          <a:custGeom>
            <a:avLst/>
            <a:gdLst/>
            <a:ahLst/>
            <a:cxnLst/>
            <a:rect l="l" t="t" r="r" b="b"/>
            <a:pathLst>
              <a:path w="6854529" h="4569686">
                <a:moveTo>
                  <a:pt x="0" y="0"/>
                </a:moveTo>
                <a:lnTo>
                  <a:pt x="6854529" y="0"/>
                </a:lnTo>
                <a:lnTo>
                  <a:pt x="6854529" y="4569686"/>
                </a:lnTo>
                <a:lnTo>
                  <a:pt x="0" y="4569686"/>
                </a:lnTo>
                <a:lnTo>
                  <a:pt x="0" y="0"/>
                </a:lnTo>
                <a:close/>
              </a:path>
            </a:pathLst>
          </a:custGeom>
          <a:blipFill>
            <a:blip r:embed="rId3"/>
            <a:stretch>
              <a:fillRect/>
            </a:stretch>
          </a:blipFill>
        </p:spPr>
        <p:txBody>
          <a:bodyPr/>
          <a:lstStyle/>
          <a:p>
            <a:endParaRPr lang="en-GB"/>
          </a:p>
        </p:txBody>
      </p:sp>
      <p:sp>
        <p:nvSpPr>
          <p:cNvPr id="13" name="TextBox 13"/>
          <p:cNvSpPr txBox="1"/>
          <p:nvPr/>
        </p:nvSpPr>
        <p:spPr>
          <a:xfrm>
            <a:off x="564613" y="2139603"/>
            <a:ext cx="7347144" cy="1204342"/>
          </a:xfrm>
          <a:prstGeom prst="rect">
            <a:avLst/>
          </a:prstGeom>
        </p:spPr>
        <p:txBody>
          <a:bodyPr lIns="0" tIns="0" rIns="0" bIns="0" rtlCol="0" anchor="t">
            <a:spAutoFit/>
          </a:bodyPr>
          <a:lstStyle/>
          <a:p>
            <a:pPr algn="l">
              <a:lnSpc>
                <a:spcPts val="4653"/>
              </a:lnSpc>
            </a:pPr>
            <a:r>
              <a:rPr lang="en-US" sz="3783" b="1" spc="-52">
                <a:solidFill>
                  <a:srgbClr val="737AA8"/>
                </a:solidFill>
                <a:latin typeface="Poppins Semi-Bold"/>
                <a:ea typeface="Poppins Semi-Bold"/>
                <a:cs typeface="Poppins Semi-Bold"/>
                <a:sym typeface="Poppins Semi-Bold"/>
              </a:rPr>
              <a:t>Application of Communication in Practice.</a:t>
            </a:r>
          </a:p>
        </p:txBody>
      </p:sp>
      <p:sp>
        <p:nvSpPr>
          <p:cNvPr id="14" name="TextBox 14"/>
          <p:cNvSpPr txBox="1"/>
          <p:nvPr/>
        </p:nvSpPr>
        <p:spPr>
          <a:xfrm>
            <a:off x="549700" y="3286796"/>
            <a:ext cx="8594300" cy="5157470"/>
          </a:xfrm>
          <a:prstGeom prst="rect">
            <a:avLst/>
          </a:prstGeom>
        </p:spPr>
        <p:txBody>
          <a:bodyPr lIns="0" tIns="0" rIns="0" bIns="0" rtlCol="0" anchor="t">
            <a:spAutoFit/>
          </a:bodyPr>
          <a:lstStyle/>
          <a:p>
            <a:pPr algn="just">
              <a:lnSpc>
                <a:spcPts val="2519"/>
              </a:lnSpc>
            </a:pPr>
            <a:r>
              <a:rPr lang="en-US" sz="1799" b="1">
                <a:solidFill>
                  <a:srgbClr val="2B2B2B"/>
                </a:solidFill>
                <a:latin typeface="Poppins Bold"/>
                <a:ea typeface="Poppins Bold"/>
                <a:cs typeface="Poppins Bold"/>
                <a:sym typeface="Poppins Bold"/>
              </a:rPr>
              <a:t>Scenario</a:t>
            </a:r>
          </a:p>
          <a:p>
            <a:pPr algn="just">
              <a:lnSpc>
                <a:spcPts val="2239"/>
              </a:lnSpc>
            </a:pPr>
            <a:r>
              <a:rPr lang="en-US" sz="1599">
                <a:solidFill>
                  <a:srgbClr val="2B2B2B"/>
                </a:solidFill>
                <a:latin typeface="Poppins"/>
                <a:ea typeface="Poppins"/>
                <a:cs typeface="Poppins"/>
                <a:sym typeface="Poppins"/>
              </a:rPr>
              <a:t>You work as a Healthcare Assistant at a hospital ward.</a:t>
            </a:r>
          </a:p>
          <a:p>
            <a:pPr algn="just">
              <a:lnSpc>
                <a:spcPts val="2239"/>
              </a:lnSpc>
            </a:pPr>
            <a:r>
              <a:rPr lang="en-US" sz="1599">
                <a:solidFill>
                  <a:srgbClr val="2B2B2B"/>
                </a:solidFill>
                <a:latin typeface="Poppins"/>
                <a:ea typeface="Poppins"/>
                <a:cs typeface="Poppins"/>
                <a:sym typeface="Poppins"/>
              </a:rPr>
              <a:t>In the case of a patient, the difficulty is suddenly followed by difficulty in breathing.</a:t>
            </a:r>
          </a:p>
          <a:p>
            <a:pPr algn="just">
              <a:lnSpc>
                <a:spcPts val="2659"/>
              </a:lnSpc>
            </a:pPr>
            <a:r>
              <a:rPr lang="en-US" sz="1899" b="1">
                <a:solidFill>
                  <a:srgbClr val="2B2B2B"/>
                </a:solidFill>
                <a:latin typeface="Poppins Bold"/>
                <a:ea typeface="Poppins Bold"/>
                <a:cs typeface="Poppins Bold"/>
                <a:sym typeface="Poppins Bold"/>
              </a:rPr>
              <a:t>Using SBAR:</a:t>
            </a:r>
          </a:p>
          <a:p>
            <a:pPr algn="just">
              <a:lnSpc>
                <a:spcPts val="2239"/>
              </a:lnSpc>
            </a:pPr>
            <a:r>
              <a:rPr lang="en-US" sz="1599">
                <a:solidFill>
                  <a:srgbClr val="2B2B2B"/>
                </a:solidFill>
                <a:latin typeface="Poppins"/>
                <a:ea typeface="Poppins"/>
                <a:cs typeface="Poppins"/>
                <a:sym typeface="Poppins"/>
              </a:rPr>
              <a:t>History: The patient has been having acute shortness of breath.</a:t>
            </a:r>
          </a:p>
          <a:p>
            <a:pPr algn="just">
              <a:lnSpc>
                <a:spcPts val="2239"/>
              </a:lnSpc>
            </a:pPr>
            <a:r>
              <a:rPr lang="en-US" sz="1599">
                <a:solidFill>
                  <a:srgbClr val="2B2B2B"/>
                </a:solidFill>
                <a:latin typeface="Poppins"/>
                <a:ea typeface="Poppins"/>
                <a:cs typeface="Poppins"/>
                <a:sym typeface="Poppins"/>
              </a:rPr>
              <a:t>Background: History of asthma.</a:t>
            </a:r>
          </a:p>
          <a:p>
            <a:pPr algn="just">
              <a:lnSpc>
                <a:spcPts val="2239"/>
              </a:lnSpc>
            </a:pPr>
            <a:r>
              <a:rPr lang="en-US" sz="1599">
                <a:solidFill>
                  <a:srgbClr val="2B2B2B"/>
                </a:solidFill>
                <a:latin typeface="Poppins"/>
                <a:ea typeface="Poppins"/>
                <a:cs typeface="Poppins"/>
                <a:sym typeface="Poppins"/>
              </a:rPr>
              <a:t>Evaluation: Oxygen saturation levels reduce to 88.</a:t>
            </a:r>
          </a:p>
          <a:p>
            <a:pPr algn="just">
              <a:lnSpc>
                <a:spcPts val="2239"/>
              </a:lnSpc>
            </a:pPr>
            <a:r>
              <a:rPr lang="en-US" sz="1599">
                <a:solidFill>
                  <a:srgbClr val="2B2B2B"/>
                </a:solidFill>
                <a:latin typeface="Poppins"/>
                <a:ea typeface="Poppins"/>
                <a:cs typeface="Poppins"/>
                <a:sym typeface="Poppins"/>
              </a:rPr>
              <a:t>Recommendation: Need an urgent medical examination (Li et al., 2022).</a:t>
            </a:r>
          </a:p>
          <a:p>
            <a:pPr algn="just">
              <a:lnSpc>
                <a:spcPts val="2519"/>
              </a:lnSpc>
            </a:pPr>
            <a:r>
              <a:rPr lang="en-US" sz="1799" b="1">
                <a:solidFill>
                  <a:srgbClr val="2B2B2B"/>
                </a:solidFill>
                <a:latin typeface="Poppins Bold"/>
                <a:ea typeface="Poppins Bold"/>
                <a:cs typeface="Poppins Bold"/>
                <a:sym typeface="Poppins Bold"/>
              </a:rPr>
              <a:t>Why This is Effective?</a:t>
            </a:r>
          </a:p>
          <a:p>
            <a:pPr marL="345439" lvl="1" indent="-172720" algn="just">
              <a:lnSpc>
                <a:spcPts val="2239"/>
              </a:lnSpc>
              <a:buFont typeface="Arial"/>
              <a:buChar char="•"/>
            </a:pPr>
            <a:r>
              <a:rPr lang="en-US" sz="1599">
                <a:solidFill>
                  <a:srgbClr val="2B2B2B"/>
                </a:solidFill>
                <a:latin typeface="Poppins"/>
                <a:ea typeface="Poppins"/>
                <a:cs typeface="Poppins"/>
                <a:sym typeface="Poppins"/>
              </a:rPr>
              <a:t>Organized communication eliminates any procrastination in passing the message.</a:t>
            </a:r>
          </a:p>
          <a:p>
            <a:pPr marL="345439" lvl="1" indent="-172720" algn="just">
              <a:lnSpc>
                <a:spcPts val="2239"/>
              </a:lnSpc>
              <a:buFont typeface="Arial"/>
              <a:buChar char="•"/>
            </a:pPr>
            <a:r>
              <a:rPr lang="en-US" sz="1599">
                <a:solidFill>
                  <a:srgbClr val="2B2B2B"/>
                </a:solidFill>
                <a:latin typeface="Poppins"/>
                <a:ea typeface="Poppins"/>
                <a:cs typeface="Poppins"/>
                <a:sym typeface="Poppins"/>
              </a:rPr>
              <a:t>Avoids worsening of patient condition.</a:t>
            </a:r>
          </a:p>
          <a:p>
            <a:pPr marL="345439" lvl="1" indent="-172720" algn="just">
              <a:lnSpc>
                <a:spcPts val="2239"/>
              </a:lnSpc>
              <a:buFont typeface="Arial"/>
              <a:buChar char="•"/>
            </a:pPr>
            <a:r>
              <a:rPr lang="en-US" sz="1599">
                <a:solidFill>
                  <a:srgbClr val="2B2B2B"/>
                </a:solidFill>
                <a:latin typeface="Poppins"/>
                <a:ea typeface="Poppins"/>
                <a:cs typeface="Poppins"/>
                <a:sym typeface="Poppins"/>
              </a:rPr>
              <a:t>Fosters effective accountability.</a:t>
            </a:r>
          </a:p>
          <a:p>
            <a:pPr marL="345439" lvl="1" indent="-172720" algn="just">
              <a:lnSpc>
                <a:spcPts val="2239"/>
              </a:lnSpc>
              <a:buFont typeface="Arial"/>
              <a:buChar char="•"/>
            </a:pPr>
            <a:r>
              <a:rPr lang="en-US" sz="1599">
                <a:solidFill>
                  <a:srgbClr val="2B2B2B"/>
                </a:solidFill>
                <a:latin typeface="Poppins"/>
                <a:ea typeface="Poppins"/>
                <a:cs typeface="Poppins"/>
                <a:sym typeface="Poppins"/>
              </a:rPr>
              <a:t>Promotes sound clinical judgments.</a:t>
            </a:r>
          </a:p>
          <a:p>
            <a:pPr algn="just">
              <a:lnSpc>
                <a:spcPts val="2519"/>
              </a:lnSpc>
            </a:pPr>
            <a:r>
              <a:rPr lang="en-US" sz="1799" b="1">
                <a:solidFill>
                  <a:srgbClr val="2B2B2B"/>
                </a:solidFill>
                <a:latin typeface="Poppins Bold"/>
                <a:ea typeface="Poppins Bold"/>
                <a:cs typeface="Poppins Bold"/>
                <a:sym typeface="Poppins Bold"/>
              </a:rPr>
              <a:t>What Do You Think Might occur with Ineffective Communication?</a:t>
            </a:r>
          </a:p>
          <a:p>
            <a:pPr marL="345439" lvl="1" indent="-172720" algn="just">
              <a:lnSpc>
                <a:spcPts val="2239"/>
              </a:lnSpc>
              <a:buFont typeface="Arial"/>
              <a:buChar char="•"/>
            </a:pPr>
            <a:r>
              <a:rPr lang="en-US" sz="1599">
                <a:solidFill>
                  <a:srgbClr val="2B2B2B"/>
                </a:solidFill>
                <a:latin typeface="Poppins"/>
                <a:ea typeface="Poppins"/>
                <a:cs typeface="Poppins"/>
                <a:sym typeface="Poppins"/>
              </a:rPr>
              <a:t>Delayed response.</a:t>
            </a:r>
          </a:p>
          <a:p>
            <a:pPr marL="345439" lvl="1" indent="-172720" algn="just">
              <a:lnSpc>
                <a:spcPts val="2239"/>
              </a:lnSpc>
              <a:buFont typeface="Arial"/>
              <a:buChar char="•"/>
            </a:pPr>
            <a:r>
              <a:rPr lang="en-US" sz="1599">
                <a:solidFill>
                  <a:srgbClr val="2B2B2B"/>
                </a:solidFill>
                <a:latin typeface="Poppins"/>
                <a:ea typeface="Poppins"/>
                <a:cs typeface="Poppins"/>
                <a:sym typeface="Poppins"/>
              </a:rPr>
              <a:t>Incorrect assessment.</a:t>
            </a:r>
          </a:p>
          <a:p>
            <a:pPr marL="345439" lvl="1" indent="-172720" algn="just">
              <a:lnSpc>
                <a:spcPts val="2239"/>
              </a:lnSpc>
              <a:buFont typeface="Arial"/>
              <a:buChar char="•"/>
            </a:pPr>
            <a:r>
              <a:rPr lang="en-US" sz="1599">
                <a:solidFill>
                  <a:srgbClr val="2B2B2B"/>
                </a:solidFill>
                <a:latin typeface="Poppins"/>
                <a:ea typeface="Poppins"/>
                <a:cs typeface="Poppins"/>
                <a:sym typeface="Poppins"/>
              </a:rPr>
              <a:t>Increased risk of harm.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1678" y="7119019"/>
            <a:ext cx="1881707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2">
              <a:alphaModFix amt="15000"/>
              <a:extLst>
                <a:ext uri="{96DAC541-7B7A-43D3-8B79-37D633B846F1}">
                  <asvg:svgBlip xmlns:asvg="http://schemas.microsoft.com/office/drawing/2016/SVG/main" r:embed="rId3"/>
                </a:ext>
              </a:extLst>
            </a:blip>
            <a:stretch>
              <a:fillRect l="-14951" r="-15027" b="-360943"/>
            </a:stretch>
          </a:blipFill>
        </p:spPr>
        <p:txBody>
          <a:bodyPr/>
          <a:lstStyle/>
          <a:p>
            <a:endParaRPr lang="en-GB"/>
          </a:p>
        </p:txBody>
      </p:sp>
      <p:grpSp>
        <p:nvGrpSpPr>
          <p:cNvPr id="3" name="Group 3"/>
          <p:cNvGrpSpPr/>
          <p:nvPr/>
        </p:nvGrpSpPr>
        <p:grpSpPr>
          <a:xfrm>
            <a:off x="-4029075" y="-1761783"/>
            <a:ext cx="11970327" cy="13810566"/>
            <a:chOff x="0" y="0"/>
            <a:chExt cx="812800" cy="937755"/>
          </a:xfrm>
        </p:grpSpPr>
        <p:sp>
          <p:nvSpPr>
            <p:cNvPr id="4" name="Freeform 4"/>
            <p:cNvSpPr/>
            <p:nvPr/>
          </p:nvSpPr>
          <p:spPr>
            <a:xfrm>
              <a:off x="0" y="0"/>
              <a:ext cx="812800" cy="937754"/>
            </a:xfrm>
            <a:custGeom>
              <a:avLst/>
              <a:gdLst/>
              <a:ahLst/>
              <a:cxnLst/>
              <a:rect l="l" t="t" r="r" b="b"/>
              <a:pathLst>
                <a:path w="812800" h="937754">
                  <a:moveTo>
                    <a:pt x="812800" y="468877"/>
                  </a:moveTo>
                  <a:lnTo>
                    <a:pt x="609600" y="937754"/>
                  </a:lnTo>
                  <a:lnTo>
                    <a:pt x="203200" y="937754"/>
                  </a:lnTo>
                  <a:lnTo>
                    <a:pt x="0" y="468877"/>
                  </a:lnTo>
                  <a:lnTo>
                    <a:pt x="203200" y="0"/>
                  </a:lnTo>
                  <a:lnTo>
                    <a:pt x="609600" y="0"/>
                  </a:lnTo>
                  <a:lnTo>
                    <a:pt x="812800" y="468877"/>
                  </a:lnTo>
                  <a:close/>
                </a:path>
              </a:pathLst>
            </a:custGeom>
            <a:blipFill>
              <a:blip r:embed="rId4"/>
              <a:stretch>
                <a:fillRect t="-24937"/>
              </a:stretch>
            </a:blipFill>
          </p:spPr>
          <p:txBody>
            <a:bodyPr/>
            <a:lstStyle/>
            <a:p>
              <a:endParaRPr lang="en-GB"/>
            </a:p>
          </p:txBody>
        </p:sp>
      </p:grpSp>
      <p:grpSp>
        <p:nvGrpSpPr>
          <p:cNvPr id="5" name="Group 5"/>
          <p:cNvGrpSpPr/>
          <p:nvPr/>
        </p:nvGrpSpPr>
        <p:grpSpPr>
          <a:xfrm>
            <a:off x="-6584026" y="-256127"/>
            <a:ext cx="9326880" cy="10799254"/>
            <a:chOff x="0" y="0"/>
            <a:chExt cx="812800" cy="941111"/>
          </a:xfrm>
        </p:grpSpPr>
        <p:sp>
          <p:nvSpPr>
            <p:cNvPr id="6" name="Freeform 6"/>
            <p:cNvSpPr/>
            <p:nvPr/>
          </p:nvSpPr>
          <p:spPr>
            <a:xfrm>
              <a:off x="0" y="0"/>
              <a:ext cx="812800" cy="941111"/>
            </a:xfrm>
            <a:custGeom>
              <a:avLst/>
              <a:gdLst/>
              <a:ahLst/>
              <a:cxnLst/>
              <a:rect l="l" t="t" r="r" b="b"/>
              <a:pathLst>
                <a:path w="812800" h="941111">
                  <a:moveTo>
                    <a:pt x="0" y="0"/>
                  </a:moveTo>
                  <a:lnTo>
                    <a:pt x="609600" y="0"/>
                  </a:lnTo>
                  <a:lnTo>
                    <a:pt x="812800" y="470556"/>
                  </a:lnTo>
                  <a:lnTo>
                    <a:pt x="609600" y="941111"/>
                  </a:lnTo>
                  <a:lnTo>
                    <a:pt x="0" y="941111"/>
                  </a:lnTo>
                  <a:lnTo>
                    <a:pt x="203200" y="470556"/>
                  </a:lnTo>
                  <a:lnTo>
                    <a:pt x="0" y="0"/>
                  </a:lnTo>
                  <a:close/>
                </a:path>
              </a:pathLst>
            </a:custGeom>
            <a:solidFill>
              <a:srgbClr val="737AA8">
                <a:alpha val="69804"/>
              </a:srgbClr>
            </a:solidFill>
          </p:spPr>
          <p:txBody>
            <a:bodyPr/>
            <a:lstStyle/>
            <a:p>
              <a:endParaRPr lang="en-GB"/>
            </a:p>
          </p:txBody>
        </p:sp>
        <p:sp>
          <p:nvSpPr>
            <p:cNvPr id="7" name="TextBox 7"/>
            <p:cNvSpPr txBox="1"/>
            <p:nvPr/>
          </p:nvSpPr>
          <p:spPr>
            <a:xfrm>
              <a:off x="177800" y="-38100"/>
              <a:ext cx="558800" cy="979211"/>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5335716" y="1219102"/>
            <a:ext cx="3463748" cy="7848796"/>
            <a:chOff x="0" y="0"/>
            <a:chExt cx="415321" cy="941111"/>
          </a:xfrm>
        </p:grpSpPr>
        <p:sp>
          <p:nvSpPr>
            <p:cNvPr id="9" name="Freeform 9"/>
            <p:cNvSpPr/>
            <p:nvPr/>
          </p:nvSpPr>
          <p:spPr>
            <a:xfrm>
              <a:off x="0" y="0"/>
              <a:ext cx="415321" cy="941111"/>
            </a:xfrm>
            <a:custGeom>
              <a:avLst/>
              <a:gdLst/>
              <a:ahLst/>
              <a:cxnLst/>
              <a:rect l="l" t="t" r="r" b="b"/>
              <a:pathLst>
                <a:path w="415321" h="941111">
                  <a:moveTo>
                    <a:pt x="0" y="0"/>
                  </a:moveTo>
                  <a:lnTo>
                    <a:pt x="212121" y="0"/>
                  </a:lnTo>
                  <a:lnTo>
                    <a:pt x="415321" y="470556"/>
                  </a:lnTo>
                  <a:lnTo>
                    <a:pt x="212121" y="941111"/>
                  </a:lnTo>
                  <a:lnTo>
                    <a:pt x="0" y="941111"/>
                  </a:lnTo>
                  <a:lnTo>
                    <a:pt x="203200" y="470556"/>
                  </a:lnTo>
                  <a:lnTo>
                    <a:pt x="0" y="0"/>
                  </a:lnTo>
                  <a:close/>
                </a:path>
              </a:pathLst>
            </a:custGeom>
            <a:ln w="38100" cap="sq">
              <a:solidFill>
                <a:srgbClr val="737AA8"/>
              </a:solidFill>
              <a:prstDash val="solid"/>
              <a:miter/>
            </a:ln>
          </p:spPr>
          <p:txBody>
            <a:bodyPr/>
            <a:lstStyle/>
            <a:p>
              <a:endParaRPr lang="en-GB"/>
            </a:p>
          </p:txBody>
        </p:sp>
        <p:sp>
          <p:nvSpPr>
            <p:cNvPr id="10" name="TextBox 10"/>
            <p:cNvSpPr txBox="1"/>
            <p:nvPr/>
          </p:nvSpPr>
          <p:spPr>
            <a:xfrm>
              <a:off x="177800" y="-38100"/>
              <a:ext cx="161321" cy="979211"/>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2700000">
            <a:off x="8380114" y="4886269"/>
            <a:ext cx="514462" cy="514462"/>
            <a:chOff x="0" y="0"/>
            <a:chExt cx="135496" cy="135496"/>
          </a:xfrm>
        </p:grpSpPr>
        <p:sp>
          <p:nvSpPr>
            <p:cNvPr id="12" name="Freeform 12"/>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3" name="TextBox 13"/>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9825613" y="1496169"/>
            <a:ext cx="7433687" cy="1326390"/>
          </a:xfrm>
          <a:prstGeom prst="rect">
            <a:avLst/>
          </a:prstGeom>
        </p:spPr>
        <p:txBody>
          <a:bodyPr lIns="0" tIns="0" rIns="0" bIns="0" rtlCol="0" anchor="t">
            <a:spAutoFit/>
          </a:bodyPr>
          <a:lstStyle/>
          <a:p>
            <a:pPr algn="l">
              <a:lnSpc>
                <a:spcPts val="5105"/>
              </a:lnSpc>
            </a:pPr>
            <a:r>
              <a:rPr lang="en-US" sz="4151" b="1" spc="-58">
                <a:solidFill>
                  <a:srgbClr val="737AA8"/>
                </a:solidFill>
                <a:latin typeface="Poppins Semi-Bold"/>
                <a:ea typeface="Poppins Semi-Bold"/>
                <a:cs typeface="Poppins Semi-Bold"/>
                <a:sym typeface="Poppins Semi-Bold"/>
              </a:rPr>
              <a:t>My Communication Skills and Growth.</a:t>
            </a:r>
          </a:p>
        </p:txBody>
      </p:sp>
      <p:sp>
        <p:nvSpPr>
          <p:cNvPr id="15" name="TextBox 15"/>
          <p:cNvSpPr txBox="1"/>
          <p:nvPr/>
        </p:nvSpPr>
        <p:spPr>
          <a:xfrm>
            <a:off x="9825613" y="3048791"/>
            <a:ext cx="7433687" cy="5758533"/>
          </a:xfrm>
          <a:prstGeom prst="rect">
            <a:avLst/>
          </a:prstGeom>
        </p:spPr>
        <p:txBody>
          <a:bodyPr lIns="0" tIns="0" rIns="0" bIns="0" rtlCol="0" anchor="t">
            <a:spAutoFit/>
          </a:bodyPr>
          <a:lstStyle/>
          <a:p>
            <a:pPr algn="just">
              <a:lnSpc>
                <a:spcPts val="3532"/>
              </a:lnSpc>
            </a:pPr>
            <a:r>
              <a:rPr lang="en-US" sz="2523" b="1">
                <a:solidFill>
                  <a:srgbClr val="2B2B2B"/>
                </a:solidFill>
                <a:latin typeface="Poppins Bold"/>
                <a:ea typeface="Poppins Bold"/>
                <a:cs typeface="Poppins Bold"/>
                <a:sym typeface="Poppins Bold"/>
              </a:rPr>
              <a:t>My Strengths</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Active listening</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Sympathy and emotional intelligence.</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Clear verbal expression</a:t>
            </a:r>
          </a:p>
          <a:p>
            <a:pPr algn="just">
              <a:lnSpc>
                <a:spcPts val="3532"/>
              </a:lnSpc>
            </a:pPr>
            <a:r>
              <a:rPr lang="en-US" sz="2523" b="1">
                <a:solidFill>
                  <a:srgbClr val="2B2B2B"/>
                </a:solidFill>
                <a:latin typeface="Poppins Bold"/>
                <a:ea typeface="Poppins Bold"/>
                <a:cs typeface="Poppins Bold"/>
                <a:sym typeface="Poppins Bold"/>
              </a:rPr>
              <a:t>Areas for Improvement</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Trust in multidisciplinary meetings.</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Dealing with challenging dialogues.</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Improving assertiveness (Richard et al., 2023)</a:t>
            </a:r>
          </a:p>
          <a:p>
            <a:pPr algn="just">
              <a:lnSpc>
                <a:spcPts val="3532"/>
              </a:lnSpc>
            </a:pPr>
            <a:r>
              <a:rPr lang="en-US" sz="2523" b="1">
                <a:solidFill>
                  <a:srgbClr val="2B2B2B"/>
                </a:solidFill>
                <a:latin typeface="Poppins Bold"/>
                <a:ea typeface="Poppins Bold"/>
                <a:cs typeface="Poppins Bold"/>
                <a:sym typeface="Poppins Bold"/>
              </a:rPr>
              <a:t>Action Plan</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attend communication skill training.</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Participate in contemplative practice.</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Request positive supervisors to provide feedback.</a:t>
            </a:r>
          </a:p>
          <a:p>
            <a:pPr marL="496287" lvl="1" indent="-248144" algn="just">
              <a:lnSpc>
                <a:spcPts val="3218"/>
              </a:lnSpc>
              <a:buFont typeface="Arial"/>
              <a:buChar char="•"/>
            </a:pPr>
            <a:r>
              <a:rPr lang="en-US" sz="2298">
                <a:solidFill>
                  <a:srgbClr val="2B2B2B"/>
                </a:solidFill>
                <a:latin typeface="Poppins"/>
                <a:ea typeface="Poppins"/>
                <a:cs typeface="Poppins"/>
                <a:sym typeface="Poppins"/>
              </a:rPr>
              <a:t>Follow qualified nurses on handovers.</a:t>
            </a:r>
          </a:p>
        </p:txBody>
      </p:sp>
      <p:sp>
        <p:nvSpPr>
          <p:cNvPr id="16" name="Freeform 16"/>
          <p:cNvSpPr/>
          <p:nvPr/>
        </p:nvSpPr>
        <p:spPr>
          <a:xfrm rot="-1090132">
            <a:off x="14546681" y="-1235514"/>
            <a:ext cx="3905319" cy="4114800"/>
          </a:xfrm>
          <a:custGeom>
            <a:avLst/>
            <a:gdLst/>
            <a:ahLst/>
            <a:cxnLst/>
            <a:rect l="l" t="t" r="r" b="b"/>
            <a:pathLst>
              <a:path w="3905319" h="4114800">
                <a:moveTo>
                  <a:pt x="0" y="0"/>
                </a:moveTo>
                <a:lnTo>
                  <a:pt x="3905320" y="0"/>
                </a:lnTo>
                <a:lnTo>
                  <a:pt x="3905320" y="4114800"/>
                </a:lnTo>
                <a:lnTo>
                  <a:pt x="0" y="4114800"/>
                </a:lnTo>
                <a:lnTo>
                  <a:pt x="0" y="0"/>
                </a:lnTo>
                <a:close/>
              </a:path>
            </a:pathLst>
          </a:custGeom>
          <a:blipFill>
            <a:blip r:embed="rId5">
              <a:alphaModFix amt="19999"/>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1678" y="7119019"/>
            <a:ext cx="1881707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2">
              <a:alphaModFix amt="15000"/>
              <a:extLst>
                <a:ext uri="{96DAC541-7B7A-43D3-8B79-37D633B846F1}">
                  <asvg:svgBlip xmlns:asvg="http://schemas.microsoft.com/office/drawing/2016/SVG/main" r:embed="rId3"/>
                </a:ext>
              </a:extLst>
            </a:blip>
            <a:stretch>
              <a:fillRect l="-14951" r="-15027" b="-360943"/>
            </a:stretch>
          </a:blipFill>
        </p:spPr>
        <p:txBody>
          <a:bodyPr/>
          <a:lstStyle/>
          <a:p>
            <a:endParaRPr lang="en-GB"/>
          </a:p>
        </p:txBody>
      </p:sp>
      <p:grpSp>
        <p:nvGrpSpPr>
          <p:cNvPr id="3" name="Group 3"/>
          <p:cNvGrpSpPr/>
          <p:nvPr/>
        </p:nvGrpSpPr>
        <p:grpSpPr>
          <a:xfrm>
            <a:off x="11697071" y="2779822"/>
            <a:ext cx="3430815" cy="4727356"/>
            <a:chOff x="0" y="0"/>
            <a:chExt cx="682999" cy="941111"/>
          </a:xfrm>
        </p:grpSpPr>
        <p:sp>
          <p:nvSpPr>
            <p:cNvPr id="4" name="Freeform 4"/>
            <p:cNvSpPr/>
            <p:nvPr/>
          </p:nvSpPr>
          <p:spPr>
            <a:xfrm>
              <a:off x="0" y="0"/>
              <a:ext cx="682999" cy="941111"/>
            </a:xfrm>
            <a:custGeom>
              <a:avLst/>
              <a:gdLst/>
              <a:ahLst/>
              <a:cxnLst/>
              <a:rect l="l" t="t" r="r" b="b"/>
              <a:pathLst>
                <a:path w="682999" h="941111">
                  <a:moveTo>
                    <a:pt x="0" y="0"/>
                  </a:moveTo>
                  <a:lnTo>
                    <a:pt x="479799" y="0"/>
                  </a:lnTo>
                  <a:lnTo>
                    <a:pt x="682999" y="470556"/>
                  </a:lnTo>
                  <a:lnTo>
                    <a:pt x="479799" y="941111"/>
                  </a:lnTo>
                  <a:lnTo>
                    <a:pt x="0" y="941111"/>
                  </a:lnTo>
                  <a:lnTo>
                    <a:pt x="203200" y="470556"/>
                  </a:lnTo>
                  <a:lnTo>
                    <a:pt x="0" y="0"/>
                  </a:lnTo>
                  <a:close/>
                </a:path>
              </a:pathLst>
            </a:custGeom>
            <a:ln w="38100" cap="sq">
              <a:solidFill>
                <a:srgbClr val="737AA8"/>
              </a:solidFill>
              <a:prstDash val="solid"/>
              <a:miter/>
            </a:ln>
          </p:spPr>
          <p:txBody>
            <a:bodyPr/>
            <a:lstStyle/>
            <a:p>
              <a:endParaRPr lang="en-GB"/>
            </a:p>
          </p:txBody>
        </p:sp>
        <p:sp>
          <p:nvSpPr>
            <p:cNvPr id="5" name="TextBox 5"/>
            <p:cNvSpPr txBox="1"/>
            <p:nvPr/>
          </p:nvSpPr>
          <p:spPr>
            <a:xfrm>
              <a:off x="177800" y="-38100"/>
              <a:ext cx="428999" cy="97921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1087471" y="0"/>
            <a:ext cx="11975130" cy="10287000"/>
            <a:chOff x="0" y="0"/>
            <a:chExt cx="540693" cy="464472"/>
          </a:xfrm>
        </p:grpSpPr>
        <p:sp>
          <p:nvSpPr>
            <p:cNvPr id="7" name="Freeform 7"/>
            <p:cNvSpPr/>
            <p:nvPr/>
          </p:nvSpPr>
          <p:spPr>
            <a:xfrm>
              <a:off x="0" y="0"/>
              <a:ext cx="540693" cy="464472"/>
            </a:xfrm>
            <a:custGeom>
              <a:avLst/>
              <a:gdLst/>
              <a:ahLst/>
              <a:cxnLst/>
              <a:rect l="l" t="t" r="r" b="b"/>
              <a:pathLst>
                <a:path w="540693" h="464472">
                  <a:moveTo>
                    <a:pt x="203200" y="0"/>
                  </a:moveTo>
                  <a:lnTo>
                    <a:pt x="540693" y="0"/>
                  </a:lnTo>
                  <a:lnTo>
                    <a:pt x="337493" y="464472"/>
                  </a:lnTo>
                  <a:lnTo>
                    <a:pt x="0" y="464472"/>
                  </a:lnTo>
                  <a:lnTo>
                    <a:pt x="203200" y="0"/>
                  </a:lnTo>
                  <a:close/>
                </a:path>
              </a:pathLst>
            </a:custGeom>
            <a:blipFill>
              <a:blip r:embed="rId4"/>
              <a:stretch>
                <a:fillRect l="-14832" r="-14832"/>
              </a:stretch>
            </a:blipFill>
          </p:spPr>
          <p:txBody>
            <a:bodyPr/>
            <a:lstStyle/>
            <a:p>
              <a:endParaRPr lang="en-GB"/>
            </a:p>
          </p:txBody>
        </p:sp>
      </p:grpSp>
      <p:grpSp>
        <p:nvGrpSpPr>
          <p:cNvPr id="8" name="Group 8"/>
          <p:cNvGrpSpPr/>
          <p:nvPr/>
        </p:nvGrpSpPr>
        <p:grpSpPr>
          <a:xfrm>
            <a:off x="15718436" y="4385839"/>
            <a:ext cx="5179259" cy="5901161"/>
            <a:chOff x="0" y="0"/>
            <a:chExt cx="406400" cy="463045"/>
          </a:xfrm>
        </p:grpSpPr>
        <p:sp>
          <p:nvSpPr>
            <p:cNvPr id="9" name="Freeform 9"/>
            <p:cNvSpPr/>
            <p:nvPr/>
          </p:nvSpPr>
          <p:spPr>
            <a:xfrm>
              <a:off x="0" y="0"/>
              <a:ext cx="406400" cy="463045"/>
            </a:xfrm>
            <a:custGeom>
              <a:avLst/>
              <a:gdLst/>
              <a:ahLst/>
              <a:cxnLst/>
              <a:rect l="l" t="t" r="r" b="b"/>
              <a:pathLst>
                <a:path w="406400" h="463045">
                  <a:moveTo>
                    <a:pt x="203200" y="0"/>
                  </a:moveTo>
                  <a:lnTo>
                    <a:pt x="406400" y="0"/>
                  </a:lnTo>
                  <a:lnTo>
                    <a:pt x="203200" y="463045"/>
                  </a:lnTo>
                  <a:lnTo>
                    <a:pt x="0" y="463045"/>
                  </a:lnTo>
                  <a:lnTo>
                    <a:pt x="203200" y="0"/>
                  </a:lnTo>
                  <a:close/>
                </a:path>
              </a:pathLst>
            </a:custGeom>
            <a:solidFill>
              <a:srgbClr val="737AA8">
                <a:alpha val="69804"/>
              </a:srgbClr>
            </a:solidFill>
          </p:spPr>
          <p:txBody>
            <a:bodyPr/>
            <a:lstStyle/>
            <a:p>
              <a:endParaRPr lang="en-GB"/>
            </a:p>
          </p:txBody>
        </p:sp>
        <p:sp>
          <p:nvSpPr>
            <p:cNvPr id="10" name="TextBox 10"/>
            <p:cNvSpPr txBox="1"/>
            <p:nvPr/>
          </p:nvSpPr>
          <p:spPr>
            <a:xfrm>
              <a:off x="101600" y="-38100"/>
              <a:ext cx="203200" cy="501145"/>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2700000">
            <a:off x="12346984" y="4886269"/>
            <a:ext cx="514462" cy="514462"/>
            <a:chOff x="0" y="0"/>
            <a:chExt cx="135496" cy="135496"/>
          </a:xfrm>
        </p:grpSpPr>
        <p:sp>
          <p:nvSpPr>
            <p:cNvPr id="12" name="Freeform 12"/>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3" name="TextBox 13"/>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428750" y="3092876"/>
            <a:ext cx="7715250" cy="791337"/>
          </a:xfrm>
          <a:prstGeom prst="rect">
            <a:avLst/>
          </a:prstGeom>
        </p:spPr>
        <p:txBody>
          <a:bodyPr lIns="0" tIns="0" rIns="0" bIns="0" rtlCol="0" anchor="t">
            <a:spAutoFit/>
          </a:bodyPr>
          <a:lstStyle/>
          <a:p>
            <a:pPr algn="l">
              <a:lnSpc>
                <a:spcPts val="5904"/>
              </a:lnSpc>
            </a:pPr>
            <a:r>
              <a:rPr lang="en-US" sz="4800" b="1" spc="-67">
                <a:solidFill>
                  <a:srgbClr val="737AA8"/>
                </a:solidFill>
                <a:latin typeface="Poppins Semi-Bold"/>
                <a:ea typeface="Poppins Semi-Bold"/>
                <a:cs typeface="Poppins Semi-Bold"/>
                <a:sym typeface="Poppins Semi-Bold"/>
              </a:rPr>
              <a:t>Conclusion</a:t>
            </a:r>
          </a:p>
        </p:txBody>
      </p:sp>
      <p:sp>
        <p:nvSpPr>
          <p:cNvPr id="15" name="TextBox 15"/>
          <p:cNvSpPr txBox="1"/>
          <p:nvPr/>
        </p:nvSpPr>
        <p:spPr>
          <a:xfrm>
            <a:off x="1028700" y="4014625"/>
            <a:ext cx="10275464" cy="3733650"/>
          </a:xfrm>
          <a:prstGeom prst="rect">
            <a:avLst/>
          </a:prstGeom>
        </p:spPr>
        <p:txBody>
          <a:bodyPr lIns="0" tIns="0" rIns="0" bIns="0" rtlCol="0" anchor="t">
            <a:spAutoFit/>
          </a:bodyPr>
          <a:lstStyle/>
          <a:p>
            <a:pPr marL="568017" lvl="1" indent="-284008" algn="just">
              <a:lnSpc>
                <a:spcPts val="3683"/>
              </a:lnSpc>
              <a:buFont typeface="Arial"/>
              <a:buChar char="•"/>
            </a:pPr>
            <a:r>
              <a:rPr lang="en-US" sz="2630">
                <a:solidFill>
                  <a:srgbClr val="2B2B2B"/>
                </a:solidFill>
                <a:latin typeface="Poppins"/>
                <a:ea typeface="Poppins"/>
                <a:cs typeface="Poppins"/>
                <a:sym typeface="Poppins"/>
              </a:rPr>
              <a:t>One of the basic skills of health and social care is communication.</a:t>
            </a:r>
          </a:p>
          <a:p>
            <a:pPr marL="568017" lvl="1" indent="-284008" algn="just">
              <a:lnSpc>
                <a:spcPts val="3683"/>
              </a:lnSpc>
              <a:buFont typeface="Arial"/>
              <a:buChar char="•"/>
            </a:pPr>
            <a:r>
              <a:rPr lang="en-US" sz="2630">
                <a:solidFill>
                  <a:srgbClr val="2B2B2B"/>
                </a:solidFill>
                <a:latin typeface="Poppins"/>
                <a:ea typeface="Poppins"/>
                <a:cs typeface="Poppins"/>
                <a:sym typeface="Poppins"/>
              </a:rPr>
              <a:t>It guarantees quality and safety of patients.</a:t>
            </a:r>
          </a:p>
          <a:p>
            <a:pPr marL="568017" lvl="1" indent="-284008" algn="just">
              <a:lnSpc>
                <a:spcPts val="3683"/>
              </a:lnSpc>
              <a:buFont typeface="Arial"/>
              <a:buChar char="•"/>
            </a:pPr>
            <a:r>
              <a:rPr lang="en-US" sz="2630">
                <a:solidFill>
                  <a:srgbClr val="2B2B2B"/>
                </a:solidFill>
                <a:latin typeface="Poppins"/>
                <a:ea typeface="Poppins"/>
                <a:cs typeface="Poppins"/>
                <a:sym typeface="Poppins"/>
              </a:rPr>
              <a:t>It encourages team work and responsibility.</a:t>
            </a:r>
          </a:p>
          <a:p>
            <a:pPr marL="568017" lvl="1" indent="-284008" algn="just">
              <a:lnSpc>
                <a:spcPts val="3683"/>
              </a:lnSpc>
              <a:buFont typeface="Arial"/>
              <a:buChar char="•"/>
            </a:pPr>
            <a:r>
              <a:rPr lang="en-US" sz="2630">
                <a:solidFill>
                  <a:srgbClr val="2B2B2B"/>
                </a:solidFill>
                <a:latin typeface="Poppins"/>
                <a:ea typeface="Poppins"/>
                <a:cs typeface="Poppins"/>
                <a:sym typeface="Poppins"/>
              </a:rPr>
              <a:t>Flexible frameworks such as SBAR improve the level of clarity.</a:t>
            </a:r>
          </a:p>
          <a:p>
            <a:pPr marL="568017" lvl="1" indent="-284008" algn="just">
              <a:lnSpc>
                <a:spcPts val="3683"/>
              </a:lnSpc>
              <a:buFont typeface="Arial"/>
              <a:buChar char="•"/>
            </a:pPr>
            <a:r>
              <a:rPr lang="en-US" sz="2630">
                <a:solidFill>
                  <a:srgbClr val="2B2B2B"/>
                </a:solidFill>
                <a:latin typeface="Poppins"/>
                <a:ea typeface="Poppins"/>
                <a:cs typeface="Poppins"/>
                <a:sym typeface="Poppins"/>
              </a:rPr>
              <a:t>Professional competence is developed on a continuous basis (Yun et al., 2023).</a:t>
            </a:r>
          </a:p>
        </p:txBody>
      </p:sp>
      <p:sp>
        <p:nvSpPr>
          <p:cNvPr id="16" name="Freeform 16"/>
          <p:cNvSpPr/>
          <p:nvPr/>
        </p:nvSpPr>
        <p:spPr>
          <a:xfrm rot="588957">
            <a:off x="2184407" y="-2338388"/>
            <a:ext cx="5249441" cy="4676775"/>
          </a:xfrm>
          <a:custGeom>
            <a:avLst/>
            <a:gdLst/>
            <a:ahLst/>
            <a:cxnLst/>
            <a:rect l="l" t="t" r="r" b="b"/>
            <a:pathLst>
              <a:path w="5249441" h="4676775">
                <a:moveTo>
                  <a:pt x="0" y="0"/>
                </a:moveTo>
                <a:lnTo>
                  <a:pt x="5249441" y="0"/>
                </a:lnTo>
                <a:lnTo>
                  <a:pt x="5249441" y="4676775"/>
                </a:lnTo>
                <a:lnTo>
                  <a:pt x="0" y="4676775"/>
                </a:lnTo>
                <a:lnTo>
                  <a:pt x="0" y="0"/>
                </a:lnTo>
                <a:close/>
              </a:path>
            </a:pathLst>
          </a:custGeom>
          <a:blipFill>
            <a:blip r:embed="rId5">
              <a:alphaModFix amt="19999"/>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4880" y="-256127"/>
            <a:ext cx="6751320" cy="10799254"/>
            <a:chOff x="0" y="0"/>
            <a:chExt cx="588350" cy="941111"/>
          </a:xfrm>
        </p:grpSpPr>
        <p:sp>
          <p:nvSpPr>
            <p:cNvPr id="3" name="Freeform 3"/>
            <p:cNvSpPr/>
            <p:nvPr/>
          </p:nvSpPr>
          <p:spPr>
            <a:xfrm>
              <a:off x="0" y="0"/>
              <a:ext cx="588350" cy="941111"/>
            </a:xfrm>
            <a:custGeom>
              <a:avLst/>
              <a:gdLst/>
              <a:ahLst/>
              <a:cxnLst/>
              <a:rect l="l" t="t" r="r" b="b"/>
              <a:pathLst>
                <a:path w="588350" h="941111">
                  <a:moveTo>
                    <a:pt x="0" y="0"/>
                  </a:moveTo>
                  <a:lnTo>
                    <a:pt x="385150" y="0"/>
                  </a:lnTo>
                  <a:lnTo>
                    <a:pt x="588350" y="470556"/>
                  </a:lnTo>
                  <a:lnTo>
                    <a:pt x="385150" y="941111"/>
                  </a:lnTo>
                  <a:lnTo>
                    <a:pt x="0" y="941111"/>
                  </a:lnTo>
                  <a:lnTo>
                    <a:pt x="203200" y="470556"/>
                  </a:lnTo>
                  <a:lnTo>
                    <a:pt x="0" y="0"/>
                  </a:lnTo>
                  <a:close/>
                </a:path>
              </a:pathLst>
            </a:custGeom>
            <a:solidFill>
              <a:srgbClr val="F4F5F5"/>
            </a:solidFill>
          </p:spPr>
          <p:txBody>
            <a:bodyPr/>
            <a:lstStyle/>
            <a:p>
              <a:endParaRPr lang="en-GB"/>
            </a:p>
          </p:txBody>
        </p:sp>
        <p:sp>
          <p:nvSpPr>
            <p:cNvPr id="4" name="TextBox 4"/>
            <p:cNvSpPr txBox="1"/>
            <p:nvPr/>
          </p:nvSpPr>
          <p:spPr>
            <a:xfrm>
              <a:off x="177800" y="-38100"/>
              <a:ext cx="334350" cy="9792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5774660" y="3231406"/>
            <a:ext cx="2513340" cy="3463157"/>
            <a:chOff x="0" y="0"/>
            <a:chExt cx="682999" cy="941111"/>
          </a:xfrm>
        </p:grpSpPr>
        <p:sp>
          <p:nvSpPr>
            <p:cNvPr id="6" name="Freeform 6"/>
            <p:cNvSpPr/>
            <p:nvPr/>
          </p:nvSpPr>
          <p:spPr>
            <a:xfrm>
              <a:off x="0" y="0"/>
              <a:ext cx="682999" cy="941111"/>
            </a:xfrm>
            <a:custGeom>
              <a:avLst/>
              <a:gdLst/>
              <a:ahLst/>
              <a:cxnLst/>
              <a:rect l="l" t="t" r="r" b="b"/>
              <a:pathLst>
                <a:path w="682999" h="941111">
                  <a:moveTo>
                    <a:pt x="0" y="0"/>
                  </a:moveTo>
                  <a:lnTo>
                    <a:pt x="479799" y="0"/>
                  </a:lnTo>
                  <a:lnTo>
                    <a:pt x="682999" y="470556"/>
                  </a:lnTo>
                  <a:lnTo>
                    <a:pt x="479799" y="941111"/>
                  </a:lnTo>
                  <a:lnTo>
                    <a:pt x="0" y="941111"/>
                  </a:lnTo>
                  <a:lnTo>
                    <a:pt x="203200" y="470556"/>
                  </a:lnTo>
                  <a:lnTo>
                    <a:pt x="0" y="0"/>
                  </a:lnTo>
                  <a:close/>
                </a:path>
              </a:pathLst>
            </a:custGeom>
            <a:solidFill>
              <a:srgbClr val="737AA8">
                <a:alpha val="69804"/>
              </a:srgbClr>
            </a:solidFill>
          </p:spPr>
          <p:txBody>
            <a:bodyPr/>
            <a:lstStyle/>
            <a:p>
              <a:endParaRPr lang="en-GB"/>
            </a:p>
          </p:txBody>
        </p:sp>
        <p:sp>
          <p:nvSpPr>
            <p:cNvPr id="7" name="TextBox 7"/>
            <p:cNvSpPr txBox="1"/>
            <p:nvPr/>
          </p:nvSpPr>
          <p:spPr>
            <a:xfrm>
              <a:off x="177800" y="-38100"/>
              <a:ext cx="428999" cy="979211"/>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3901505" y="3231406"/>
            <a:ext cx="2513340" cy="3463157"/>
            <a:chOff x="0" y="0"/>
            <a:chExt cx="682999" cy="941111"/>
          </a:xfrm>
        </p:grpSpPr>
        <p:sp>
          <p:nvSpPr>
            <p:cNvPr id="9" name="Freeform 9"/>
            <p:cNvSpPr/>
            <p:nvPr/>
          </p:nvSpPr>
          <p:spPr>
            <a:xfrm>
              <a:off x="0" y="0"/>
              <a:ext cx="682999" cy="941111"/>
            </a:xfrm>
            <a:custGeom>
              <a:avLst/>
              <a:gdLst/>
              <a:ahLst/>
              <a:cxnLst/>
              <a:rect l="l" t="t" r="r" b="b"/>
              <a:pathLst>
                <a:path w="682999" h="941111">
                  <a:moveTo>
                    <a:pt x="0" y="0"/>
                  </a:moveTo>
                  <a:lnTo>
                    <a:pt x="479799" y="0"/>
                  </a:lnTo>
                  <a:lnTo>
                    <a:pt x="682999" y="470556"/>
                  </a:lnTo>
                  <a:lnTo>
                    <a:pt x="479799" y="941111"/>
                  </a:lnTo>
                  <a:lnTo>
                    <a:pt x="0" y="941111"/>
                  </a:lnTo>
                  <a:lnTo>
                    <a:pt x="203200" y="470556"/>
                  </a:lnTo>
                  <a:lnTo>
                    <a:pt x="0" y="0"/>
                  </a:lnTo>
                  <a:close/>
                </a:path>
              </a:pathLst>
            </a:custGeom>
            <a:ln w="38100" cap="sq">
              <a:solidFill>
                <a:srgbClr val="737AA8"/>
              </a:solidFill>
              <a:prstDash val="solid"/>
              <a:miter/>
            </a:ln>
          </p:spPr>
          <p:txBody>
            <a:bodyPr/>
            <a:lstStyle/>
            <a:p>
              <a:endParaRPr lang="en-GB"/>
            </a:p>
          </p:txBody>
        </p:sp>
        <p:sp>
          <p:nvSpPr>
            <p:cNvPr id="10" name="TextBox 10"/>
            <p:cNvSpPr txBox="1"/>
            <p:nvPr/>
          </p:nvSpPr>
          <p:spPr>
            <a:xfrm>
              <a:off x="177800" y="-38100"/>
              <a:ext cx="428999" cy="979211"/>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2700000">
            <a:off x="11037589" y="4886269"/>
            <a:ext cx="514462" cy="514462"/>
            <a:chOff x="0" y="0"/>
            <a:chExt cx="135496" cy="135496"/>
          </a:xfrm>
        </p:grpSpPr>
        <p:sp>
          <p:nvSpPr>
            <p:cNvPr id="12" name="Freeform 12"/>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3" name="TextBox 13"/>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rot="2700000">
            <a:off x="-257231" y="4886269"/>
            <a:ext cx="514462" cy="514462"/>
            <a:chOff x="0" y="0"/>
            <a:chExt cx="135496" cy="135496"/>
          </a:xfrm>
        </p:grpSpPr>
        <p:sp>
          <p:nvSpPr>
            <p:cNvPr id="15" name="Freeform 15"/>
            <p:cNvSpPr/>
            <p:nvPr/>
          </p:nvSpPr>
          <p:spPr>
            <a:xfrm>
              <a:off x="0" y="0"/>
              <a:ext cx="135496" cy="135496"/>
            </a:xfrm>
            <a:custGeom>
              <a:avLst/>
              <a:gdLst/>
              <a:ahLst/>
              <a:cxnLst/>
              <a:rect l="l" t="t" r="r" b="b"/>
              <a:pathLst>
                <a:path w="135496" h="135496">
                  <a:moveTo>
                    <a:pt x="0" y="0"/>
                  </a:moveTo>
                  <a:lnTo>
                    <a:pt x="135496" y="0"/>
                  </a:lnTo>
                  <a:lnTo>
                    <a:pt x="135496" y="135496"/>
                  </a:lnTo>
                  <a:lnTo>
                    <a:pt x="0" y="135496"/>
                  </a:lnTo>
                  <a:close/>
                </a:path>
              </a:pathLst>
            </a:custGeom>
            <a:solidFill>
              <a:srgbClr val="F8BB84"/>
            </a:solidFill>
          </p:spPr>
          <p:txBody>
            <a:bodyPr/>
            <a:lstStyle/>
            <a:p>
              <a:endParaRPr lang="en-GB"/>
            </a:p>
          </p:txBody>
        </p:sp>
        <p:sp>
          <p:nvSpPr>
            <p:cNvPr id="16" name="TextBox 16"/>
            <p:cNvSpPr txBox="1"/>
            <p:nvPr/>
          </p:nvSpPr>
          <p:spPr>
            <a:xfrm>
              <a:off x="0" y="-38100"/>
              <a:ext cx="135496" cy="173596"/>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2137004" y="726230"/>
            <a:ext cx="489100" cy="321520"/>
          </a:xfrm>
          <a:custGeom>
            <a:avLst/>
            <a:gdLst/>
            <a:ahLst/>
            <a:cxnLst/>
            <a:rect l="l" t="t" r="r" b="b"/>
            <a:pathLst>
              <a:path w="489100" h="321520">
                <a:moveTo>
                  <a:pt x="0" y="0"/>
                </a:moveTo>
                <a:lnTo>
                  <a:pt x="489100" y="0"/>
                </a:lnTo>
                <a:lnTo>
                  <a:pt x="489100" y="321520"/>
                </a:lnTo>
                <a:lnTo>
                  <a:pt x="0" y="32152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8" name="Group 18"/>
          <p:cNvGrpSpPr/>
          <p:nvPr/>
        </p:nvGrpSpPr>
        <p:grpSpPr>
          <a:xfrm>
            <a:off x="3701049" y="933008"/>
            <a:ext cx="53450" cy="5345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8BB84"/>
            </a:solidFill>
          </p:spPr>
          <p:txBody>
            <a:bodyPr/>
            <a:lstStyle/>
            <a:p>
              <a:endParaRPr lang="en-GB"/>
            </a:p>
          </p:txBody>
        </p:sp>
        <p:sp>
          <p:nvSpPr>
            <p:cNvPr id="20" name="TextBox 20"/>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21" name="TextBox 21"/>
          <p:cNvSpPr txBox="1"/>
          <p:nvPr/>
        </p:nvSpPr>
        <p:spPr>
          <a:xfrm>
            <a:off x="1309562" y="1450391"/>
            <a:ext cx="9300691" cy="1318261"/>
          </a:xfrm>
          <a:prstGeom prst="rect">
            <a:avLst/>
          </a:prstGeom>
        </p:spPr>
        <p:txBody>
          <a:bodyPr lIns="0" tIns="0" rIns="0" bIns="0" rtlCol="0" anchor="t">
            <a:spAutoFit/>
          </a:bodyPr>
          <a:lstStyle/>
          <a:p>
            <a:pPr algn="l">
              <a:lnSpc>
                <a:spcPts val="9120"/>
              </a:lnSpc>
            </a:pPr>
            <a:r>
              <a:rPr lang="en-US" sz="9500" b="1" spc="-228">
                <a:solidFill>
                  <a:srgbClr val="737AA8"/>
                </a:solidFill>
                <a:latin typeface="Poppins Bold"/>
                <a:ea typeface="Poppins Bold"/>
                <a:cs typeface="Poppins Bold"/>
                <a:sym typeface="Poppins Bold"/>
              </a:rPr>
              <a:t>Bibliography</a:t>
            </a:r>
          </a:p>
        </p:txBody>
      </p:sp>
      <p:sp>
        <p:nvSpPr>
          <p:cNvPr id="22" name="TextBox 22"/>
          <p:cNvSpPr txBox="1"/>
          <p:nvPr/>
        </p:nvSpPr>
        <p:spPr>
          <a:xfrm>
            <a:off x="1309562" y="2993364"/>
            <a:ext cx="15949738" cy="5725886"/>
          </a:xfrm>
          <a:prstGeom prst="rect">
            <a:avLst/>
          </a:prstGeom>
        </p:spPr>
        <p:txBody>
          <a:bodyPr lIns="0" tIns="0" rIns="0" bIns="0" rtlCol="0" anchor="t">
            <a:spAutoFit/>
          </a:bodyPr>
          <a:lstStyle/>
          <a:p>
            <a:pPr algn="l">
              <a:lnSpc>
                <a:spcPts val="3054"/>
              </a:lnSpc>
            </a:pPr>
            <a:r>
              <a:rPr lang="en-US" sz="2181" b="1">
                <a:solidFill>
                  <a:srgbClr val="171C20"/>
                </a:solidFill>
                <a:latin typeface="Poppins Medium"/>
                <a:ea typeface="Poppins Medium"/>
                <a:cs typeface="Poppins Medium"/>
                <a:sym typeface="Poppins Medium"/>
              </a:rPr>
              <a:t>Hargie, O., 2025. Training in communication skills: research, theory, and practice. In The handbook of communication skills (pp. 681-700). Routledge.</a:t>
            </a:r>
          </a:p>
          <a:p>
            <a:pPr algn="l">
              <a:lnSpc>
                <a:spcPts val="3054"/>
              </a:lnSpc>
            </a:pPr>
            <a:r>
              <a:rPr lang="en-US" sz="2181" b="1">
                <a:solidFill>
                  <a:srgbClr val="171C20"/>
                </a:solidFill>
                <a:latin typeface="Poppins Medium"/>
                <a:ea typeface="Poppins Medium"/>
                <a:cs typeface="Poppins Medium"/>
                <a:sym typeface="Poppins Medium"/>
              </a:rPr>
              <a:t>Keshtkar, L., Bennett-Weston, A., Khan, A.S., Mohan, S., Jones, M., Nockels, K., Gunn, S., Armstrong, N., Bostock, J. and Howick, J., 2025. Impacts of communication type and quality on patient safety incidents: A systematic review. Annals of Internal Medicine, 178(5), pp.687-700.</a:t>
            </a:r>
          </a:p>
          <a:p>
            <a:pPr algn="l">
              <a:lnSpc>
                <a:spcPts val="3054"/>
              </a:lnSpc>
            </a:pPr>
            <a:r>
              <a:rPr lang="en-US" sz="2181" b="1">
                <a:solidFill>
                  <a:srgbClr val="171C20"/>
                </a:solidFill>
                <a:latin typeface="Poppins Medium"/>
                <a:ea typeface="Poppins Medium"/>
                <a:cs typeface="Poppins Medium"/>
                <a:sym typeface="Poppins Medium"/>
              </a:rPr>
              <a:t>Kosim, N. and Saimi, S., 2025. Enhancing patient safety outcomes through SBAR communication: A systematic review. Malahayati International Journal of Nursing and Health Science, 8(7), pp.843-857.</a:t>
            </a:r>
          </a:p>
          <a:p>
            <a:pPr algn="l">
              <a:lnSpc>
                <a:spcPts val="3054"/>
              </a:lnSpc>
            </a:pPr>
            <a:r>
              <a:rPr lang="en-US" sz="2181" b="1">
                <a:solidFill>
                  <a:srgbClr val="171C20"/>
                </a:solidFill>
                <a:latin typeface="Poppins Medium"/>
                <a:ea typeface="Poppins Medium"/>
                <a:cs typeface="Poppins Medium"/>
                <a:sym typeface="Poppins Medium"/>
              </a:rPr>
              <a:t>Li, X., Zhao, J. and Fu, S., 2022. SBAR standard and mind map combined communication mode used in emergency department to reduce the value of handover defects and adverse events. Journal of healthcare engineering, 2022(1), p.8475322.</a:t>
            </a:r>
          </a:p>
          <a:p>
            <a:pPr algn="l">
              <a:lnSpc>
                <a:spcPts val="3054"/>
              </a:lnSpc>
            </a:pPr>
            <a:r>
              <a:rPr lang="en-US" sz="2181" b="1">
                <a:solidFill>
                  <a:srgbClr val="171C20"/>
                </a:solidFill>
                <a:latin typeface="Poppins Medium"/>
                <a:ea typeface="Poppins Medium"/>
                <a:cs typeface="Poppins Medium"/>
                <a:sym typeface="Poppins Medium"/>
              </a:rPr>
              <a:t>Richard, C., Lussier, M.T., Millette, B. and Tanoubi, I., 2023. Healthcare providers and patients: an essay on the importance of professional assertiveness in healthcare today. Medical Education Online, 28(1), p.2200586.</a:t>
            </a:r>
          </a:p>
          <a:p>
            <a:pPr algn="l">
              <a:lnSpc>
                <a:spcPts val="3054"/>
              </a:lnSpc>
            </a:pPr>
            <a:r>
              <a:rPr lang="en-US" sz="2181" b="1">
                <a:solidFill>
                  <a:srgbClr val="171C20"/>
                </a:solidFill>
                <a:latin typeface="Poppins Medium"/>
                <a:ea typeface="Poppins Medium"/>
                <a:cs typeface="Poppins Medium"/>
                <a:sym typeface="Poppins Medium"/>
              </a:rPr>
              <a:t>Yun, J., Lee, Y.J., Kang, K. and Park, J., 2023. Effectiveness of SBAR-based simulation programs for nursing students: a systematic review. BMC Medical Education, 23(1), p.507.</a:t>
            </a:r>
          </a:p>
          <a:p>
            <a:pPr algn="l">
              <a:lnSpc>
                <a:spcPts val="3054"/>
              </a:lnSpc>
            </a:pPr>
            <a:endParaRPr lang="en-US" sz="2181" b="1">
              <a:solidFill>
                <a:srgbClr val="171C20"/>
              </a:solidFill>
              <a:latin typeface="Poppins Medium"/>
              <a:ea typeface="Poppins Medium"/>
              <a:cs typeface="Poppins Medium"/>
              <a:sym typeface="Poppins Medium"/>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856</Words>
  <Application>Microsoft Office PowerPoint</Application>
  <PresentationFormat>Custom</PresentationFormat>
  <Paragraphs>91</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Poppins</vt:lpstr>
      <vt:lpstr>Calibri</vt:lpstr>
      <vt:lpstr>Poppins Medium</vt:lpstr>
      <vt:lpstr>Poppins Semi-Bold</vt:lpstr>
      <vt:lpstr>Poppins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LCHS4009 Nasreen's copy </dc:title>
  <cp:lastModifiedBy>Nasreen Ahmed</cp:lastModifiedBy>
  <cp:revision>4</cp:revision>
  <dcterms:created xsi:type="dcterms:W3CDTF">2006-08-16T00:00:00Z</dcterms:created>
  <dcterms:modified xsi:type="dcterms:W3CDTF">2026-02-13T10:31:33Z</dcterms:modified>
  <dc:identifier>DAHBHf5hmAo</dc:identifier>
</cp:coreProperties>
</file>