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7" r:id="rId2"/>
    <p:sldId id="258" r:id="rId3"/>
    <p:sldId id="260" r:id="rId4"/>
    <p:sldId id="262" r:id="rId5"/>
    <p:sldId id="263" r:id="rId6"/>
    <p:sldId id="264" r:id="rId7"/>
    <p:sldId id="265" r:id="rId8"/>
    <p:sldId id="261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FB6D47-E81F-0F77-B57E-3D70301C8A5A}" v="22" dt="2026-01-09T17:08:25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yn Morgan (2501027)" userId="S::2501027@student.uwtsd.ac.uk::63548017-27a6-4bf7-9a52-ee1e3b2d13e4" providerId="AD" clId="Web-{DDFB6D47-E81F-0F77-B57E-3D70301C8A5A}"/>
    <pc:docChg chg="mod addSld delSld modSld addMainMaster delMainMaster">
      <pc:chgData name="Celyn Morgan (2501027)" userId="S::2501027@student.uwtsd.ac.uk::63548017-27a6-4bf7-9a52-ee1e3b2d13e4" providerId="AD" clId="Web-{DDFB6D47-E81F-0F77-B57E-3D70301C8A5A}" dt="2026-01-09T17:08:25.044" v="21"/>
      <pc:docMkLst>
        <pc:docMk/>
      </pc:docMkLst>
      <pc:sldChg chg="del">
        <pc:chgData name="Celyn Morgan (2501027)" userId="S::2501027@student.uwtsd.ac.uk::63548017-27a6-4bf7-9a52-ee1e3b2d13e4" providerId="AD" clId="Web-{DDFB6D47-E81F-0F77-B57E-3D70301C8A5A}" dt="2026-01-09T17:05:22.212" v="1"/>
        <pc:sldMkLst>
          <pc:docMk/>
          <pc:sldMk cId="109857222" sldId="256"/>
        </pc:sldMkLst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7:56.012" v="15"/>
        <pc:sldMkLst>
          <pc:docMk/>
          <pc:sldMk cId="4251678910" sldId="257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4251678910" sldId="257"/>
            <ac:spMk id="2" creationId="{66BA7D0B-AF73-46A3-770B-EE3D8A9ECDAB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4251678910" sldId="257"/>
            <ac:spMk id="3" creationId="{E60631B9-05C1-3DC3-5E88-98390B2A0653}"/>
          </ac:spMkLst>
        </pc:spChg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8:06.544" v="16"/>
        <pc:sldMkLst>
          <pc:docMk/>
          <pc:sldMk cId="4161832513" sldId="258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4161832513" sldId="258"/>
            <ac:spMk id="2" creationId="{62D5511B-AF36-E3F2-FE12-32AECF0C8F88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4161832513" sldId="258"/>
            <ac:spMk id="3" creationId="{59759D12-05B5-B370-C90D-74E5E777F106}"/>
          </ac:spMkLst>
        </pc:spChg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8:11.153" v="17"/>
        <pc:sldMkLst>
          <pc:docMk/>
          <pc:sldMk cId="2363238843" sldId="260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2363238843" sldId="260"/>
            <ac:spMk id="2" creationId="{A6BA312B-4983-6F3C-7A01-EB5C30637E82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2363238843" sldId="260"/>
            <ac:spMk id="3" creationId="{60073CC9-C362-B65C-4596-56DCCCFEC0A9}"/>
          </ac:spMkLst>
        </pc:spChg>
      </pc:sldChg>
      <pc:sldChg chg="modSp add mod modClrScheme chgLayout">
        <pc:chgData name="Celyn Morgan (2501027)" userId="S::2501027@student.uwtsd.ac.uk::63548017-27a6-4bf7-9a52-ee1e3b2d13e4" providerId="AD" clId="Web-{DDFB6D47-E81F-0F77-B57E-3D70301C8A5A}" dt="2026-01-09T17:07:42.918" v="13"/>
        <pc:sldMkLst>
          <pc:docMk/>
          <pc:sldMk cId="827208603" sldId="261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827208603" sldId="261"/>
            <ac:spMk id="2" creationId="{4F285F7D-929E-8D87-CB6A-CF888C3340EA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827208603" sldId="261"/>
            <ac:spMk id="3" creationId="{C72A6264-849C-49F4-4E64-BDDEDA331E03}"/>
          </ac:spMkLst>
        </pc:spChg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8:14.435" v="18"/>
        <pc:sldMkLst>
          <pc:docMk/>
          <pc:sldMk cId="1818892624" sldId="262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1818892624" sldId="262"/>
            <ac:spMk id="2" creationId="{CDF7CD3B-7C4E-F0F3-92BD-909065F91FE2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1818892624" sldId="262"/>
            <ac:spMk id="3" creationId="{056C0377-2AF0-2BB7-D39B-F33B4A35B80D}"/>
          </ac:spMkLst>
        </pc:spChg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8:18.169" v="19"/>
        <pc:sldMkLst>
          <pc:docMk/>
          <pc:sldMk cId="3645111979" sldId="263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3645111979" sldId="263"/>
            <ac:spMk id="2" creationId="{68442C64-7129-F866-72FC-4771BADE7D60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3645111979" sldId="263"/>
            <ac:spMk id="3" creationId="{1164719F-7C3D-AF1F-72F8-79C74D3A652B}"/>
          </ac:spMkLst>
        </pc:spChg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8:21.169" v="20"/>
        <pc:sldMkLst>
          <pc:docMk/>
          <pc:sldMk cId="955307374" sldId="264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955307374" sldId="264"/>
            <ac:spMk id="2" creationId="{B507DE73-AA75-FDE8-E6B9-51836F2F89B2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955307374" sldId="264"/>
            <ac:spMk id="3" creationId="{C59A1635-8096-2506-9B1F-728F5E4669F3}"/>
          </ac:spMkLst>
        </pc:spChg>
      </pc:sldChg>
      <pc:sldChg chg="modSp add mod setBg modClrScheme chgLayout">
        <pc:chgData name="Celyn Morgan (2501027)" userId="S::2501027@student.uwtsd.ac.uk::63548017-27a6-4bf7-9a52-ee1e3b2d13e4" providerId="AD" clId="Web-{DDFB6D47-E81F-0F77-B57E-3D70301C8A5A}" dt="2026-01-09T17:08:25.044" v="21"/>
        <pc:sldMkLst>
          <pc:docMk/>
          <pc:sldMk cId="3549832894" sldId="265"/>
        </pc:sldMkLst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3549832894" sldId="265"/>
            <ac:spMk id="2" creationId="{6629A9A4-7FDD-9C70-7A8D-818E49B85B35}"/>
          </ac:spMkLst>
        </pc:spChg>
        <pc:spChg chg="mod ord">
          <ac:chgData name="Celyn Morgan (2501027)" userId="S::2501027@student.uwtsd.ac.uk::63548017-27a6-4bf7-9a52-ee1e3b2d13e4" providerId="AD" clId="Web-{DDFB6D47-E81F-0F77-B57E-3D70301C8A5A}" dt="2026-01-09T17:07:42.918" v="13"/>
          <ac:spMkLst>
            <pc:docMk/>
            <pc:sldMk cId="3549832894" sldId="265"/>
            <ac:spMk id="3" creationId="{8BF1A9BE-BB0C-823E-088B-74530F5414C7}"/>
          </ac:spMkLst>
        </pc:spChg>
      </pc:sldChg>
      <pc:sldMasterChg chg="del delSldLayout">
        <pc:chgData name="Celyn Morgan (2501027)" userId="S::2501027@student.uwtsd.ac.uk::63548017-27a6-4bf7-9a52-ee1e3b2d13e4" providerId="AD" clId="Web-{DDFB6D47-E81F-0F77-B57E-3D70301C8A5A}" dt="2026-01-09T17:06:43.277" v="9"/>
        <pc:sldMasterMkLst>
          <pc:docMk/>
          <pc:sldMasterMk cId="2460954070" sldId="2147483660"/>
        </pc:sldMasterMkLst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elyn Morgan (2501027)" userId="S::2501027@student.uwtsd.ac.uk::63548017-27a6-4bf7-9a52-ee1e3b2d13e4" providerId="AD" clId="Web-{DDFB6D47-E81F-0F77-B57E-3D70301C8A5A}" dt="2026-01-09T17:06:43.277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elyn Morgan (2501027)" userId="S::2501027@student.uwtsd.ac.uk::63548017-27a6-4bf7-9a52-ee1e3b2d13e4" providerId="AD" clId="Web-{DDFB6D47-E81F-0F77-B57E-3D70301C8A5A}" dt="2026-01-09T17:06:50.667" v="10"/>
        <pc:sldMasterMkLst>
          <pc:docMk/>
          <pc:sldMasterMk cId="622419487" sldId="2147483672"/>
        </pc:sldMasterMkLst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4151746117" sldId="2147483673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3451241997" sldId="2147483674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3799721629" sldId="2147483675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799284466" sldId="2147483676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3947939772" sldId="2147483677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1407635209" sldId="2147483678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941403220" sldId="2147483679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3725483861" sldId="2147483680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1708203474" sldId="2147483681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69665768" sldId="2147483682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6:50.667" v="10"/>
          <pc:sldLayoutMkLst>
            <pc:docMk/>
            <pc:sldMasterMk cId="622419487" sldId="2147483672"/>
            <pc:sldLayoutMk cId="1102720823" sldId="2147483683"/>
          </pc:sldLayoutMkLst>
        </pc:sldLayoutChg>
      </pc:sldMasterChg>
      <pc:sldMasterChg chg="add del addSldLayout delSldLayout modSldLayout">
        <pc:chgData name="Celyn Morgan (2501027)" userId="S::2501027@student.uwtsd.ac.uk::63548017-27a6-4bf7-9a52-ee1e3b2d13e4" providerId="AD" clId="Web-{DDFB6D47-E81F-0F77-B57E-3D70301C8A5A}" dt="2026-01-09T17:07:08.480" v="11"/>
        <pc:sldMasterMkLst>
          <pc:docMk/>
          <pc:sldMasterMk cId="4115183251" sldId="2147483684"/>
        </pc:sldMasterMkLst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724261406" sldId="2147483685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3196812581" sldId="2147483686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2916329238" sldId="2147483687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584116025" sldId="2147483688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3320783855" sldId="2147483689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1591285377" sldId="2147483690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77231384" sldId="2147483691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4196193417" sldId="2147483692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173538504" sldId="2147483693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553852776" sldId="2147483694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08.480" v="11"/>
          <pc:sldLayoutMkLst>
            <pc:docMk/>
            <pc:sldMasterMk cId="4115183251" sldId="2147483684"/>
            <pc:sldLayoutMk cId="488461002" sldId="2147483695"/>
          </pc:sldLayoutMkLst>
        </pc:sldLayoutChg>
      </pc:sldMasterChg>
      <pc:sldMasterChg chg="add del addSldLayout delSldLayout modSldLayout">
        <pc:chgData name="Celyn Morgan (2501027)" userId="S::2501027@student.uwtsd.ac.uk::63548017-27a6-4bf7-9a52-ee1e3b2d13e4" providerId="AD" clId="Web-{DDFB6D47-E81F-0F77-B57E-3D70301C8A5A}" dt="2026-01-09T17:07:30.449" v="12"/>
        <pc:sldMasterMkLst>
          <pc:docMk/>
          <pc:sldMasterMk cId="3804894813" sldId="2147483696"/>
        </pc:sldMasterMkLst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3672337076" sldId="2147483697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1528539415" sldId="2147483698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2337672909" sldId="2147483699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849707257" sldId="2147483700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380046649" sldId="2147483701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1442211393" sldId="2147483702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2239546227" sldId="2147483703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1875991352" sldId="2147483704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3197018313" sldId="2147483705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4023376392" sldId="2147483706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30.449" v="12"/>
          <pc:sldLayoutMkLst>
            <pc:docMk/>
            <pc:sldMasterMk cId="3804894813" sldId="2147483696"/>
            <pc:sldLayoutMk cId="1281788778" sldId="2147483707"/>
          </pc:sldLayoutMkLst>
        </pc:sldLayoutChg>
      </pc:sldMasterChg>
      <pc:sldMasterChg chg="add del addSldLayout delSldLayout modSldLayout">
        <pc:chgData name="Celyn Morgan (2501027)" userId="S::2501027@student.uwtsd.ac.uk::63548017-27a6-4bf7-9a52-ee1e3b2d13e4" providerId="AD" clId="Web-{DDFB6D47-E81F-0F77-B57E-3D70301C8A5A}" dt="2026-01-09T17:07:42.918" v="13"/>
        <pc:sldMasterMkLst>
          <pc:docMk/>
          <pc:sldMasterMk cId="3135010366" sldId="2147483708"/>
        </pc:sldMasterMkLst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1521001699" sldId="2147483709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3613919432" sldId="2147483710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2895462307" sldId="2147483711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1245673108" sldId="2147483712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3483599384" sldId="2147483713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3385899390" sldId="2147483714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4029334429" sldId="2147483715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4066430331" sldId="2147483716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2953116327" sldId="2147483717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1528242449" sldId="2147483718"/>
          </pc:sldLayoutMkLst>
        </pc:sldLayoutChg>
        <pc:sldLayoutChg chg="add del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135010366" sldId="2147483708"/>
            <pc:sldLayoutMk cId="3620027148" sldId="2147483719"/>
          </pc:sldLayoutMkLst>
        </pc:sldLayoutChg>
      </pc:sldMasterChg>
      <pc:sldMasterChg chg="add addSldLayout modSldLayout">
        <pc:chgData name="Celyn Morgan (2501027)" userId="S::2501027@student.uwtsd.ac.uk::63548017-27a6-4bf7-9a52-ee1e3b2d13e4" providerId="AD" clId="Web-{DDFB6D47-E81F-0F77-B57E-3D70301C8A5A}" dt="2026-01-09T17:07:42.918" v="13"/>
        <pc:sldMasterMkLst>
          <pc:docMk/>
          <pc:sldMasterMk cId="3466320203" sldId="2147483720"/>
        </pc:sldMasterMkLst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1397109337" sldId="2147483721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864202673" sldId="2147483722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4170045212" sldId="2147483723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3690657289" sldId="2147483724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1329409683" sldId="2147483725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1963655608" sldId="2147483726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418868549" sldId="2147483727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1576301952" sldId="2147483728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3279603932" sldId="2147483729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1320793291" sldId="2147483730"/>
          </pc:sldLayoutMkLst>
        </pc:sldLayoutChg>
        <pc:sldLayoutChg chg="add mod replId">
          <pc:chgData name="Celyn Morgan (2501027)" userId="S::2501027@student.uwtsd.ac.uk::63548017-27a6-4bf7-9a52-ee1e3b2d13e4" providerId="AD" clId="Web-{DDFB6D47-E81F-0F77-B57E-3D70301C8A5A}" dt="2026-01-09T17:07:42.918" v="13"/>
          <pc:sldLayoutMkLst>
            <pc:docMk/>
            <pc:sldMasterMk cId="3466320203" sldId="2147483720"/>
            <pc:sldLayoutMk cId="407199142" sldId="214748373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81AD7F-E43E-4BBC-B5AC-6AEF30422C11}" type="datetimeFigureOut">
              <a:t>09/01/2026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43660A-0128-4393-9467-DABD5C911A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91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729E3-2C0B-4A3C-9FD4-FB913B938E8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778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10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202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045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657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409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655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68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301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603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793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99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6320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flectivewriting.tips/wp-content/uploads/2021/07/Models-of-Reflection.pd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ursingassignmenthelpers.co.uk/blog/driscoll-model-of-reflection/" TargetMode="External"/><Relationship Id="rId2" Type="http://schemas.openxmlformats.org/officeDocument/2006/relationships/hyperlink" Target="https://www.ipl.org/essay/Summary-Of-Driscolls-Model-Of-Reflective-Practice-A6370FAA8C0982D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A7D0B-AF73-46A3-770B-EE3D8A9ECD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Driscoll model of reflection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0631B9-05C1-3DC3-5E88-98390B2A06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Celyn Morgan 2501027 </a:t>
            </a:r>
          </a:p>
        </p:txBody>
      </p:sp>
    </p:spTree>
    <p:extLst>
      <p:ext uri="{BB962C8B-B14F-4D97-AF65-F5344CB8AC3E}">
        <p14:creationId xmlns:p14="http://schemas.microsoft.com/office/powerpoint/2010/main" val="4251678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5511B-AF36-E3F2-FE12-32AECF0C8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it?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59D12-05B5-B370-C90D-74E5E777F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252" y="2547770"/>
            <a:ext cx="7729728" cy="3101983"/>
          </a:xfrm>
        </p:spPr>
        <p:txBody>
          <a:bodyPr>
            <a:normAutofit/>
          </a:bodyPr>
          <a:lstStyle/>
          <a:p>
            <a:r>
              <a:rPr lang="en-GB" dirty="0"/>
              <a:t>Driscoll model was invented in 1994 by John Driscoll </a:t>
            </a:r>
          </a:p>
          <a:p>
            <a:r>
              <a:rPr lang="en-GB" dirty="0"/>
              <a:t>Simple framework for reflection (University of Edinburgh, 2024)</a:t>
            </a:r>
          </a:p>
          <a:p>
            <a:r>
              <a:rPr lang="en-GB" dirty="0"/>
              <a:t>Police officers are or have to be responsible thinkers by (Coxhead, 2023) </a:t>
            </a:r>
          </a:p>
          <a:p>
            <a:r>
              <a:rPr lang="en-GB" dirty="0"/>
              <a:t>There are 3 stages to this model, what so what now what </a:t>
            </a:r>
          </a:p>
        </p:txBody>
      </p:sp>
      <p:pic>
        <p:nvPicPr>
          <p:cNvPr id="4" name="Picture 2" descr="Driscoll Model of Reflection: The Ultimate Guide">
            <a:extLst>
              <a:ext uri="{FF2B5EF4-FFF2-40B4-BE49-F238E27FC236}">
                <a16:creationId xmlns:a16="http://schemas.microsoft.com/office/drawing/2014/main" id="{E35A61D5-715B-BFDD-0060-1195B57771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9" t="-29836" r="6229" b="29836"/>
          <a:stretch>
            <a:fillRect/>
          </a:stretch>
        </p:blipFill>
        <p:spPr bwMode="auto">
          <a:xfrm>
            <a:off x="8601074" y="3298391"/>
            <a:ext cx="2257425" cy="267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6C2297-1D5F-1077-1D93-78452D80EB74}"/>
              </a:ext>
            </a:extLst>
          </p:cNvPr>
          <p:cNvSpPr txBox="1"/>
          <p:nvPr/>
        </p:nvSpPr>
        <p:spPr>
          <a:xfrm>
            <a:off x="8001000" y="6044111"/>
            <a:ext cx="38272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Myassignmentservices.ca. (2022). </a:t>
            </a:r>
            <a:r>
              <a:rPr lang="en-GB" sz="1200" i="1" dirty="0"/>
              <a:t>my assignment services Canada</a:t>
            </a:r>
            <a:r>
              <a:rPr lang="en-GB" sz="1200" dirty="0"/>
              <a:t>. [online] Available at: https://www.myassignmentservices.ca/blog/driscoll-model-of-reflection.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832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A312B-4983-6F3C-7A01-EB5C30637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73CC9-C362-B65C-4596-56DCCCFEC0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– first stage (Gladd 2020) </a:t>
            </a:r>
          </a:p>
          <a:p>
            <a:r>
              <a:rPr lang="en-GB" dirty="0"/>
              <a:t>It talks about being inquisitive</a:t>
            </a:r>
          </a:p>
          <a:p>
            <a:r>
              <a:rPr lang="en-GB" dirty="0"/>
              <a:t> If what is happening is good or bad. </a:t>
            </a:r>
          </a:p>
          <a:p>
            <a:r>
              <a:rPr lang="en-GB" dirty="0"/>
              <a:t>The individual involvement in situation. </a:t>
            </a:r>
          </a:p>
          <a:p>
            <a:r>
              <a:rPr lang="en-GB" dirty="0"/>
              <a:t>Situation for assessing. </a:t>
            </a:r>
          </a:p>
          <a:p>
            <a:r>
              <a:rPr lang="en-GB" dirty="0"/>
              <a:t>Example</a:t>
            </a:r>
          </a:p>
        </p:txBody>
      </p:sp>
      <p:pic>
        <p:nvPicPr>
          <p:cNvPr id="4" name="Picture 2" descr="Models of Reflection">
            <a:extLst>
              <a:ext uri="{FF2B5EF4-FFF2-40B4-BE49-F238E27FC236}">
                <a16:creationId xmlns:a16="http://schemas.microsoft.com/office/drawing/2014/main" id="{BFD8FD08-3E6D-FACA-9311-602B6FF4C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47667" y1="14286" x2="55000" y2="30357"/>
                        <a14:foregroundMark x1="63000" y1="30952" x2="72333" y2="46429"/>
                        <a14:foregroundMark x1="26333" y1="49405" x2="32667" y2="30357"/>
                        <a14:foregroundMark x1="43667" y1="78571" x2="57333" y2="79167"/>
                        <a14:foregroundMark x1="57333" y1="79167" x2="57333" y2="79167"/>
                        <a14:foregroundMark x1="21667" y1="58333" x2="26667" y2="78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434" y="3642786"/>
            <a:ext cx="4267882" cy="2390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FD8744-A6E6-6A27-21C4-E547704C3005}"/>
              </a:ext>
            </a:extLst>
          </p:cNvPr>
          <p:cNvSpPr txBox="1"/>
          <p:nvPr/>
        </p:nvSpPr>
        <p:spPr>
          <a:xfrm>
            <a:off x="5924550" y="6032800"/>
            <a:ext cx="6134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2C3E50"/>
                </a:solidFill>
                <a:latin typeface="Calibri" panose="020F0502020204030204" pitchFamily="34" charset="0"/>
              </a:rPr>
              <a:t>Jones, G. (2021). </a:t>
            </a:r>
            <a:r>
              <a:rPr lang="en-GB" sz="1200" i="1" dirty="0">
                <a:solidFill>
                  <a:srgbClr val="2C3E50"/>
                </a:solidFill>
                <a:latin typeface="Calibri" panose="020F0502020204030204" pitchFamily="34" charset="0"/>
              </a:rPr>
              <a:t>Models of Reflection A short guide to models of reflective practice</a:t>
            </a:r>
            <a:r>
              <a:rPr lang="en-GB" sz="1200" dirty="0">
                <a:solidFill>
                  <a:srgbClr val="2C3E5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GB" sz="1200" dirty="0">
                <a:solidFill>
                  <a:srgbClr val="2C3E50"/>
                </a:solidFill>
                <a:latin typeface="Calibri" panose="020F0502020204030204" pitchFamily="34" charset="0"/>
                <a:hlinkClick r:id="rId4"/>
              </a:rPr>
              <a:t>https://www.reflectivewriting.tips/wp-content/uploads/2021/07/Models-of-Reflection.pdf</a:t>
            </a:r>
            <a:r>
              <a:rPr lang="en-GB" sz="1200" dirty="0">
                <a:solidFill>
                  <a:srgbClr val="2C3E50"/>
                </a:solidFill>
                <a:latin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3238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7CD3B-7C4E-F0F3-92BD-909065F91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C0377-2AF0-2BB7-D39B-F33B4A35B8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what – Second stage (Ochoa, 2023)</a:t>
            </a:r>
          </a:p>
          <a:p>
            <a:r>
              <a:rPr lang="en-GB" dirty="0"/>
              <a:t>Reaction to the experience </a:t>
            </a:r>
          </a:p>
          <a:p>
            <a:r>
              <a:rPr lang="en-GB" dirty="0"/>
              <a:t>Describes the feeling involved</a:t>
            </a:r>
          </a:p>
          <a:p>
            <a:r>
              <a:rPr lang="en-GB" dirty="0"/>
              <a:t>Reflection to those feeling </a:t>
            </a:r>
          </a:p>
          <a:p>
            <a:r>
              <a:rPr lang="en-GB" dirty="0"/>
              <a:t>Conflict/influencing factors </a:t>
            </a:r>
          </a:p>
          <a:p>
            <a:r>
              <a:rPr lang="en-GB" dirty="0"/>
              <a:t>This phase evaluates  </a:t>
            </a:r>
          </a:p>
        </p:txBody>
      </p:sp>
      <p:pic>
        <p:nvPicPr>
          <p:cNvPr id="4" name="Picture 2" descr="What is reflective practice?">
            <a:extLst>
              <a:ext uri="{FF2B5EF4-FFF2-40B4-BE49-F238E27FC236}">
                <a16:creationId xmlns:a16="http://schemas.microsoft.com/office/drawing/2014/main" id="{C65C7275-7F99-02D1-2747-7EA41D0FAD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0" t="37767" r="3901" b="37123"/>
          <a:stretch>
            <a:fillRect/>
          </a:stretch>
        </p:blipFill>
        <p:spPr bwMode="auto">
          <a:xfrm>
            <a:off x="8161175" y="4122355"/>
            <a:ext cx="3278350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7AD9D4-500E-32C5-6E1D-9204F2D46314}"/>
              </a:ext>
            </a:extLst>
          </p:cNvPr>
          <p:cNvSpPr txBox="1"/>
          <p:nvPr/>
        </p:nvSpPr>
        <p:spPr>
          <a:xfrm>
            <a:off x="6778467" y="5740027"/>
            <a:ext cx="527684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Jones, G. (2019). </a:t>
            </a:r>
            <a:r>
              <a:rPr lang="en-GB" sz="1400" i="1" dirty="0"/>
              <a:t>What is reflective practice?</a:t>
            </a:r>
            <a:r>
              <a:rPr lang="en-GB" sz="1400" dirty="0"/>
              <a:t> [online] Spielverlagerung.com. Available at: https://spielverlagerung.com/2018/03/07/what-is-reflective-practice/.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92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42C64-7129-F866-72FC-4771BADE7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4719F-7C3D-AF1F-72F8-79C74D3A6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2878" y="2529889"/>
            <a:ext cx="7729728" cy="3101983"/>
          </a:xfrm>
        </p:spPr>
        <p:txBody>
          <a:bodyPr>
            <a:normAutofit/>
          </a:bodyPr>
          <a:lstStyle/>
          <a:p>
            <a:r>
              <a:rPr lang="en-GB" dirty="0"/>
              <a:t>Third phase (Robinson, 2022)</a:t>
            </a:r>
          </a:p>
          <a:p>
            <a:r>
              <a:rPr lang="en-GB" dirty="0"/>
              <a:t>Learning outcomes of the experience </a:t>
            </a:r>
          </a:p>
          <a:p>
            <a:r>
              <a:rPr lang="en-GB" dirty="0"/>
              <a:t>What went wrong, how to prevent from happening </a:t>
            </a:r>
          </a:p>
          <a:p>
            <a:r>
              <a:rPr lang="en-GB" dirty="0"/>
              <a:t>This stage describes the changes that need to be made in order to develop </a:t>
            </a:r>
          </a:p>
          <a:p>
            <a:r>
              <a:rPr lang="en-GB" dirty="0"/>
              <a:t>Example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Reflective Practice - Postgraduate Health Guide - Subject ...">
            <a:extLst>
              <a:ext uri="{FF2B5EF4-FFF2-40B4-BE49-F238E27FC236}">
                <a16:creationId xmlns:a16="http://schemas.microsoft.com/office/drawing/2014/main" id="{2BC82CF4-45C7-3F5A-BEEB-07C5BDEC55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697" y="3565276"/>
            <a:ext cx="3038168" cy="227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3988E3-5E7E-5826-E8F7-E6EAB26284B1}"/>
              </a:ext>
            </a:extLst>
          </p:cNvPr>
          <p:cNvSpPr txBox="1"/>
          <p:nvPr/>
        </p:nvSpPr>
        <p:spPr>
          <a:xfrm>
            <a:off x="7462684" y="5893308"/>
            <a:ext cx="47293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Ban, L. (2023). </a:t>
            </a:r>
            <a:r>
              <a:rPr lang="en-GB" sz="1200" i="1" dirty="0"/>
              <a:t>Subject guides: Postgraduate Health Guide: Reflective Practice</a:t>
            </a:r>
            <a:r>
              <a:rPr lang="en-GB" sz="1200" dirty="0"/>
              <a:t>. [online] libguides.cdu.edu.au. Available at: https://libguides.cdu.edu.au/c.php?g=167953&amp;p=2978081.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111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7DE73-AA75-FDE8-E6B9-51836F2F8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A1635-8096-2506-9B1F-728F5E466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makes it a more appealing option (Greene, 2024). </a:t>
            </a:r>
          </a:p>
          <a:p>
            <a:r>
              <a:rPr lang="en-GB" dirty="0"/>
              <a:t>Significant part of reflection frame work  is self  reflection. </a:t>
            </a:r>
          </a:p>
          <a:p>
            <a:r>
              <a:rPr lang="en-GB" dirty="0"/>
              <a:t>In summary Driscoll model Is used widely for discipline. </a:t>
            </a:r>
          </a:p>
          <a:p>
            <a:r>
              <a:rPr lang="en-GB" dirty="0"/>
              <a:t> People learn from reflecting on real life scenario's.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Advantages Label Stock Illustrations – 553 Advantages Label Stock  Illustrations, Vectors &amp; Clipart - Dreamstime">
            <a:extLst>
              <a:ext uri="{FF2B5EF4-FFF2-40B4-BE49-F238E27FC236}">
                <a16:creationId xmlns:a16="http://schemas.microsoft.com/office/drawing/2014/main" id="{A8DC438F-B776-75A0-60F8-0AE4632CD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2381" y="4449845"/>
            <a:ext cx="2610464" cy="1843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6A15FA-33D9-82A5-2AFB-53D440B339F1}"/>
              </a:ext>
            </a:extLst>
          </p:cNvPr>
          <p:cNvSpPr txBox="1"/>
          <p:nvPr/>
        </p:nvSpPr>
        <p:spPr>
          <a:xfrm>
            <a:off x="7551173" y="6117439"/>
            <a:ext cx="49849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Dreamstime.com. (2026). [online] Available at: https://www.dreamstime.com/illustration/advantages-label.html [Accessed 9 Jan. 2026].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307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9A9A4-7FDD-9C70-7A8D-818E49B85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Limitations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1A9BE-BB0C-823E-088B-74530F5414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Theories of Driscoll model was invited in 1994 </a:t>
            </a:r>
          </a:p>
          <a:p>
            <a:r>
              <a:rPr lang="en-GB" dirty="0"/>
              <a:t> Outdated and unfit for current purposes (Ryder and Downs, 2022).</a:t>
            </a:r>
          </a:p>
          <a:p>
            <a:r>
              <a:rPr lang="en-GB" dirty="0"/>
              <a:t>Model could be too straightforward,      </a:t>
            </a:r>
          </a:p>
          <a:p>
            <a:r>
              <a:rPr lang="en-GB" dirty="0"/>
              <a:t>Could argue Gibbs theory would be more effective (John, 2024)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Week 5 — Disadvantages of Packet Tracer | by Daniel Gallagher | Medium">
            <a:extLst>
              <a:ext uri="{FF2B5EF4-FFF2-40B4-BE49-F238E27FC236}">
                <a16:creationId xmlns:a16="http://schemas.microsoft.com/office/drawing/2014/main" id="{FC6C0D00-84CF-9B2D-E6E3-E71FB2056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6228" y="4704589"/>
            <a:ext cx="2985721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5D629B-011D-AC48-8206-488E69F776F2}"/>
              </a:ext>
            </a:extLst>
          </p:cNvPr>
          <p:cNvSpPr txBox="1"/>
          <p:nvPr/>
        </p:nvSpPr>
        <p:spPr>
          <a:xfrm>
            <a:off x="6762751" y="6257164"/>
            <a:ext cx="5429249" cy="1302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750"/>
              </a:spcAft>
              <a:buNone/>
            </a:pPr>
            <a:r>
              <a:rPr lang="en-GB" sz="12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Gallagher, D. (2018). </a:t>
            </a:r>
            <a:r>
              <a:rPr lang="en-GB" sz="12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Week 5 — Disadvantages of Packet Tracer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Medium. Available at: https://medium.com/@danielgallagher707/week-5-disadvantages-of-packet-tracer-315eea8e6198.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832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85F7D-929E-8D87-CB6A-CF888C334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A6264-849C-49F4-4E64-BDDEDA331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375" y="2266950"/>
            <a:ext cx="11525250" cy="4419600"/>
          </a:xfrm>
        </p:spPr>
        <p:txBody>
          <a:bodyPr>
            <a:noAutofit/>
          </a:bodyPr>
          <a:lstStyle/>
          <a:p>
            <a:r>
              <a:rPr lang="en-GB" sz="1200" dirty="0"/>
              <a:t>The University of Edinburgh (2024). </a:t>
            </a:r>
            <a:r>
              <a:rPr lang="en-GB" sz="1200" i="1" dirty="0"/>
              <a:t>What? So what? Now what?</a:t>
            </a:r>
            <a:r>
              <a:rPr lang="en-GB" sz="1200" dirty="0"/>
              <a:t> [online] The University of Edinburgh. Available at: https://reflection.ed.ac.uk/reflectors-toolkit/reflecting-on-experience/what-so-what-now-what.</a:t>
            </a:r>
          </a:p>
          <a:p>
            <a:r>
              <a:rPr lang="en-GB" sz="1200" dirty="0"/>
              <a:t>Gladd, J. (2020). </a:t>
            </a:r>
            <a:r>
              <a:rPr lang="en-GB" sz="1200" i="1" dirty="0"/>
              <a:t>John Driscoll’s ‘What?’ Cycle of Reflection</a:t>
            </a:r>
            <a:r>
              <a:rPr lang="en-GB" sz="1200" dirty="0"/>
              <a:t>. [online] Pressbooks. Available at: https://idaho.pressbooks.pub/write/chapter/john-driscolls-what-cycle-of-reflection/.</a:t>
            </a:r>
          </a:p>
          <a:p>
            <a:r>
              <a:rPr lang="en-GB" sz="1200" dirty="0"/>
              <a:t>Robinson, J. (2022). </a:t>
            </a:r>
            <a:r>
              <a:rPr lang="en-GB" sz="1200" i="1" dirty="0"/>
              <a:t>Diligent Elaboration of Driscoll Model of Reflection</a:t>
            </a:r>
            <a:r>
              <a:rPr lang="en-GB" sz="1200" dirty="0"/>
              <a:t>. [online] </a:t>
            </a:r>
            <a:r>
              <a:rPr lang="en-GB" sz="1200" dirty="0" err="1"/>
              <a:t>Crowjack</a:t>
            </a:r>
            <a:r>
              <a:rPr lang="en-GB" sz="1200" dirty="0"/>
              <a:t>. Available at: https://crowjack.com/blog/strategy/reflection-models/driscoll-model-of-reflection.</a:t>
            </a:r>
          </a:p>
          <a:p>
            <a:r>
              <a:rPr lang="en-GB" sz="1200" dirty="0"/>
              <a:t>ipl.org (2024). </a:t>
            </a:r>
            <a:r>
              <a:rPr lang="en-GB" sz="1200" i="1" dirty="0"/>
              <a:t>Summary Of </a:t>
            </a:r>
            <a:r>
              <a:rPr lang="en-GB" sz="1200" i="1" dirty="0" err="1"/>
              <a:t>Driscolls</a:t>
            </a:r>
            <a:r>
              <a:rPr lang="en-GB" sz="1200" i="1" dirty="0"/>
              <a:t> Model Of Reflective Practice</a:t>
            </a:r>
            <a:r>
              <a:rPr lang="en-GB" sz="1200" dirty="0"/>
              <a:t>. [online] Ipl.org. Available at</a:t>
            </a:r>
            <a:r>
              <a:rPr lang="en-GB" sz="1200" dirty="0">
                <a:solidFill>
                  <a:schemeClr val="tx1"/>
                </a:solidFill>
              </a:rPr>
              <a:t>: </a:t>
            </a:r>
            <a:r>
              <a:rPr lang="en-GB" sz="1200" u="sng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https://www.ipl.org/essay/Summary-Of-Driscolls-Model-Of-Reflective-Practice-A6370FAA8C0982D9</a:t>
            </a:r>
            <a:r>
              <a:rPr lang="en-GB" sz="1200" u="sng" dirty="0">
                <a:solidFill>
                  <a:schemeClr val="tx1"/>
                </a:solidFill>
              </a:rPr>
              <a:t>.</a:t>
            </a:r>
          </a:p>
          <a:p>
            <a:r>
              <a:rPr lang="en-GB" sz="1200" dirty="0"/>
              <a:t> Greene, J. (2024). </a:t>
            </a:r>
            <a:r>
              <a:rPr lang="en-GB" sz="1200" i="1" dirty="0"/>
              <a:t>Driscoll Model of Reflection</a:t>
            </a:r>
            <a:r>
              <a:rPr lang="en-GB" sz="1200" dirty="0"/>
              <a:t>. [online] Available at: https://www.ebsco.com/research-starters/health-and-medicine/driscoll-model-reflection.</a:t>
            </a:r>
          </a:p>
          <a:p>
            <a:r>
              <a:rPr lang="en-GB" sz="1200" dirty="0"/>
              <a:t>Ryder, M. and Downs, C. (2022). Rethinking Reflective practice: John Boyd’s OODA Loop as an Alternative to Kolb. </a:t>
            </a:r>
            <a:r>
              <a:rPr lang="en-GB" sz="1200" i="1" dirty="0"/>
              <a:t>The International Journal of Management Education</a:t>
            </a:r>
            <a:r>
              <a:rPr lang="en-GB" sz="1200" dirty="0"/>
              <a:t>, [online] 20(3), p.100703. </a:t>
            </a:r>
            <a:r>
              <a:rPr lang="en-GB" sz="1200" dirty="0" err="1"/>
              <a:t>doi:https</a:t>
            </a:r>
            <a:r>
              <a:rPr lang="en-GB" sz="1200" dirty="0"/>
              <a:t>://doi.org/10.1016/j.ijme.2022.100703.</a:t>
            </a:r>
          </a:p>
          <a:p>
            <a:r>
              <a:rPr lang="en-GB" sz="1200" dirty="0"/>
              <a:t>Coxhead, J. (2023). The Thought Police: The Need for Police Leaders as Thinkers. </a:t>
            </a:r>
            <a:r>
              <a:rPr lang="en-GB" sz="1200" i="1" dirty="0"/>
              <a:t>Police Leaders as Thinkers</a:t>
            </a:r>
            <a:r>
              <a:rPr lang="en-GB" sz="1200" dirty="0"/>
              <a:t>, pp.65–78. </a:t>
            </a:r>
            <a:r>
              <a:rPr lang="en-GB" sz="1200" dirty="0" err="1"/>
              <a:t>doi:https</a:t>
            </a:r>
            <a:r>
              <a:rPr lang="en-GB" sz="1200" dirty="0"/>
              <a:t>://doi.org/10.1007/978-3-031-19700-0_4.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John, N. (2024). </a:t>
            </a:r>
            <a:r>
              <a:rPr lang="en-GB" sz="1200" i="1" dirty="0"/>
              <a:t>Driscoll Model Of Reflection: An Intuitive Guide</a:t>
            </a:r>
            <a:r>
              <a:rPr lang="en-GB" sz="1200" dirty="0"/>
              <a:t>. [online] Nursing Assignment Helpers UK - Blog. Available at: </a:t>
            </a:r>
            <a:r>
              <a:rPr lang="en-GB" sz="1200" dirty="0">
                <a:hlinkClick r:id="rId3"/>
              </a:rPr>
              <a:t>https://nursingassignmenthelpers.co.uk/blog/driscoll-model-of-reflection/</a:t>
            </a:r>
            <a:r>
              <a:rPr lang="en-GB" sz="1200" dirty="0"/>
              <a:t>.</a:t>
            </a:r>
          </a:p>
          <a:p>
            <a:r>
              <a:rPr lang="en-GB" sz="1200" dirty="0"/>
              <a:t>Ochoa, D. (2023). What So What Now What (Reflective Model &amp; Examples). [online] </a:t>
            </a:r>
            <a:r>
              <a:rPr lang="en-GB" sz="1200" dirty="0" err="1"/>
              <a:t>Thinkific</a:t>
            </a:r>
            <a:r>
              <a:rPr lang="en-GB" sz="1200" dirty="0"/>
              <a:t>. Available at: https://www.thinkific.com/blog/what-so-what-now-what/.</a:t>
            </a:r>
          </a:p>
          <a:p>
            <a:endParaRPr lang="en-GB" sz="1200" dirty="0"/>
          </a:p>
          <a:p>
            <a:pPr marL="0" indent="0">
              <a:buNone/>
            </a:pPr>
            <a:br>
              <a:rPr lang="en-GB" sz="1200" dirty="0"/>
            </a:br>
            <a:endParaRPr lang="en-GB" sz="1200" dirty="0"/>
          </a:p>
          <a:p>
            <a:pPr marL="0" indent="0">
              <a:buNone/>
            </a:pPr>
            <a:br>
              <a:rPr lang="en-GB" sz="1200" dirty="0"/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2720860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Dividend</vt:lpstr>
      <vt:lpstr>Driscoll model of reflection </vt:lpstr>
      <vt:lpstr>What is it?  </vt:lpstr>
      <vt:lpstr>What?</vt:lpstr>
      <vt:lpstr>So what?</vt:lpstr>
      <vt:lpstr>Now what?</vt:lpstr>
      <vt:lpstr>Advantages </vt:lpstr>
      <vt:lpstr>Limitations  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</cp:revision>
  <dcterms:created xsi:type="dcterms:W3CDTF">2026-01-09T17:05:07Z</dcterms:created>
  <dcterms:modified xsi:type="dcterms:W3CDTF">2026-01-09T17:08:32Z</dcterms:modified>
</cp:coreProperties>
</file>