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 id="259" r:id="rId5"/>
    <p:sldId id="260" r:id="rId6"/>
    <p:sldId id="261" r:id="rId7"/>
    <p:sldId id="262" r:id="rId8"/>
    <p:sldId id="268" r:id="rId9"/>
    <p:sldId id="263" r:id="rId10"/>
    <p:sldId id="264" r:id="rId11"/>
    <p:sldId id="267" r:id="rId1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3" d="100"/>
          <a:sy n="83" d="100"/>
        </p:scale>
        <p:origin x="-1426" y="-77"/>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5E6D8E87-CF77-4BBD-9439-1231DF28D201}" type="datetimeFigureOut">
              <a:rPr lang="en-GB" smtClean="0"/>
              <a:t>18/06/2020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AA819C-1325-4498-A7C3-6FCA7F47FC5C}" type="slidenum">
              <a:rPr lang="en-GB" smtClean="0"/>
              <a:t>‹#›</a:t>
            </a:fld>
            <a:endParaRPr lang="en-GB"/>
          </a:p>
        </p:txBody>
      </p:sp>
    </p:spTree>
    <p:extLst>
      <p:ext uri="{BB962C8B-B14F-4D97-AF65-F5344CB8AC3E}">
        <p14:creationId xmlns:p14="http://schemas.microsoft.com/office/powerpoint/2010/main" val="26653528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E6D8E87-CF77-4BBD-9439-1231DF28D201}" type="datetimeFigureOut">
              <a:rPr lang="en-GB" smtClean="0"/>
              <a:t>18/06/2020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AA819C-1325-4498-A7C3-6FCA7F47FC5C}" type="slidenum">
              <a:rPr lang="en-GB" smtClean="0"/>
              <a:t>‹#›</a:t>
            </a:fld>
            <a:endParaRPr lang="en-GB"/>
          </a:p>
        </p:txBody>
      </p:sp>
    </p:spTree>
    <p:extLst>
      <p:ext uri="{BB962C8B-B14F-4D97-AF65-F5344CB8AC3E}">
        <p14:creationId xmlns:p14="http://schemas.microsoft.com/office/powerpoint/2010/main" val="26758790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E6D8E87-CF77-4BBD-9439-1231DF28D201}" type="datetimeFigureOut">
              <a:rPr lang="en-GB" smtClean="0"/>
              <a:t>18/06/2020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AA819C-1325-4498-A7C3-6FCA7F47FC5C}" type="slidenum">
              <a:rPr lang="en-GB" smtClean="0"/>
              <a:t>‹#›</a:t>
            </a:fld>
            <a:endParaRPr lang="en-GB"/>
          </a:p>
        </p:txBody>
      </p:sp>
    </p:spTree>
    <p:extLst>
      <p:ext uri="{BB962C8B-B14F-4D97-AF65-F5344CB8AC3E}">
        <p14:creationId xmlns:p14="http://schemas.microsoft.com/office/powerpoint/2010/main" val="31080906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5E6D8E87-CF77-4BBD-9439-1231DF28D201}" type="datetimeFigureOut">
              <a:rPr lang="en-GB" smtClean="0"/>
              <a:t>18/06/2020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BAA819C-1325-4498-A7C3-6FCA7F47FC5C}" type="slidenum">
              <a:rPr lang="en-GB" smtClean="0"/>
              <a:t>‹#›</a:t>
            </a:fld>
            <a:endParaRPr lang="en-GB"/>
          </a:p>
        </p:txBody>
      </p:sp>
    </p:spTree>
    <p:extLst>
      <p:ext uri="{BB962C8B-B14F-4D97-AF65-F5344CB8AC3E}">
        <p14:creationId xmlns:p14="http://schemas.microsoft.com/office/powerpoint/2010/main" val="30933999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5E6D8E87-CF77-4BBD-9439-1231DF28D201}" type="datetimeFigureOut">
              <a:rPr lang="en-GB" smtClean="0"/>
              <a:t>18/06/2020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BAA819C-1325-4498-A7C3-6FCA7F47FC5C}" type="slidenum">
              <a:rPr lang="en-GB" smtClean="0"/>
              <a:t>‹#›</a:t>
            </a:fld>
            <a:endParaRPr lang="en-GB"/>
          </a:p>
        </p:txBody>
      </p:sp>
    </p:spTree>
    <p:extLst>
      <p:ext uri="{BB962C8B-B14F-4D97-AF65-F5344CB8AC3E}">
        <p14:creationId xmlns:p14="http://schemas.microsoft.com/office/powerpoint/2010/main" val="4642557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5E6D8E87-CF77-4BBD-9439-1231DF28D201}" type="datetimeFigureOut">
              <a:rPr lang="en-GB" smtClean="0"/>
              <a:t>18/06/2020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BAA819C-1325-4498-A7C3-6FCA7F47FC5C}" type="slidenum">
              <a:rPr lang="en-GB" smtClean="0"/>
              <a:t>‹#›</a:t>
            </a:fld>
            <a:endParaRPr lang="en-GB"/>
          </a:p>
        </p:txBody>
      </p:sp>
    </p:spTree>
    <p:extLst>
      <p:ext uri="{BB962C8B-B14F-4D97-AF65-F5344CB8AC3E}">
        <p14:creationId xmlns:p14="http://schemas.microsoft.com/office/powerpoint/2010/main" val="33690173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E6D8E87-CF77-4BBD-9439-1231DF28D201}" type="datetimeFigureOut">
              <a:rPr lang="en-GB" smtClean="0"/>
              <a:t>18/06/2020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BAA819C-1325-4498-A7C3-6FCA7F47FC5C}" type="slidenum">
              <a:rPr lang="en-GB" smtClean="0"/>
              <a:t>‹#›</a:t>
            </a:fld>
            <a:endParaRPr lang="en-GB"/>
          </a:p>
        </p:txBody>
      </p:sp>
    </p:spTree>
    <p:extLst>
      <p:ext uri="{BB962C8B-B14F-4D97-AF65-F5344CB8AC3E}">
        <p14:creationId xmlns:p14="http://schemas.microsoft.com/office/powerpoint/2010/main" val="30433873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E6D8E87-CF77-4BBD-9439-1231DF28D201}" type="datetimeFigureOut">
              <a:rPr lang="en-GB" smtClean="0"/>
              <a:t>18/06/2020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BAA819C-1325-4498-A7C3-6FCA7F47FC5C}" type="slidenum">
              <a:rPr lang="en-GB" smtClean="0"/>
              <a:t>‹#›</a:t>
            </a:fld>
            <a:endParaRPr lang="en-GB"/>
          </a:p>
        </p:txBody>
      </p:sp>
    </p:spTree>
    <p:extLst>
      <p:ext uri="{BB962C8B-B14F-4D97-AF65-F5344CB8AC3E}">
        <p14:creationId xmlns:p14="http://schemas.microsoft.com/office/powerpoint/2010/main" val="2567252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E6D8E87-CF77-4BBD-9439-1231DF28D201}" type="datetimeFigureOut">
              <a:rPr lang="en-GB" smtClean="0"/>
              <a:t>18/06/2020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BAA819C-1325-4498-A7C3-6FCA7F47FC5C}" type="slidenum">
              <a:rPr lang="en-GB" smtClean="0"/>
              <a:t>‹#›</a:t>
            </a:fld>
            <a:endParaRPr lang="en-GB"/>
          </a:p>
        </p:txBody>
      </p:sp>
    </p:spTree>
    <p:extLst>
      <p:ext uri="{BB962C8B-B14F-4D97-AF65-F5344CB8AC3E}">
        <p14:creationId xmlns:p14="http://schemas.microsoft.com/office/powerpoint/2010/main" val="4697036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E6D8E87-CF77-4BBD-9439-1231DF28D201}" type="datetimeFigureOut">
              <a:rPr lang="en-GB" smtClean="0"/>
              <a:t>18/06/2020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AA819C-1325-4498-A7C3-6FCA7F47FC5C}" type="slidenum">
              <a:rPr lang="en-GB" smtClean="0"/>
              <a:t>‹#›</a:t>
            </a:fld>
            <a:endParaRPr lang="en-GB"/>
          </a:p>
        </p:txBody>
      </p:sp>
    </p:spTree>
    <p:extLst>
      <p:ext uri="{BB962C8B-B14F-4D97-AF65-F5344CB8AC3E}">
        <p14:creationId xmlns:p14="http://schemas.microsoft.com/office/powerpoint/2010/main" val="7976637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E6D8E87-CF77-4BBD-9439-1231DF28D201}" type="datetimeFigureOut">
              <a:rPr lang="en-GB" smtClean="0"/>
              <a:t>18/06/2020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AA819C-1325-4498-A7C3-6FCA7F47FC5C}" type="slidenum">
              <a:rPr lang="en-GB" smtClean="0"/>
              <a:t>‹#›</a:t>
            </a:fld>
            <a:endParaRPr lang="en-GB"/>
          </a:p>
        </p:txBody>
      </p:sp>
    </p:spTree>
    <p:extLst>
      <p:ext uri="{BB962C8B-B14F-4D97-AF65-F5344CB8AC3E}">
        <p14:creationId xmlns:p14="http://schemas.microsoft.com/office/powerpoint/2010/main" val="13958270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E6D8E87-CF77-4BBD-9439-1231DF28D201}" type="datetimeFigureOut">
              <a:rPr lang="en-GB" smtClean="0"/>
              <a:t>18/06/2020</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BAA819C-1325-4498-A7C3-6FCA7F47FC5C}" type="slidenum">
              <a:rPr lang="en-GB" smtClean="0"/>
              <a:t>‹#›</a:t>
            </a:fld>
            <a:endParaRPr lang="en-GB"/>
          </a:p>
        </p:txBody>
      </p:sp>
    </p:spTree>
    <p:extLst>
      <p:ext uri="{BB962C8B-B14F-4D97-AF65-F5344CB8AC3E}">
        <p14:creationId xmlns:p14="http://schemas.microsoft.com/office/powerpoint/2010/main" val="114508926"/>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hyperlink" Target="https://www.livescience.com/21478-what-is-culture-definition-of-culture.html" TargetMode="External"/><Relationship Id="rId2" Type="http://schemas.openxmlformats.org/officeDocument/2006/relationships/hyperlink" Target="https://www.workfront.com/blog/10-factors-to-modern-performance-management" TargetMode="External"/><Relationship Id="rId1" Type="http://schemas.openxmlformats.org/officeDocument/2006/relationships/slideLayout" Target="../slideLayouts/slideLayout1.xml"/><Relationship Id="rId4" Type="http://schemas.openxmlformats.org/officeDocument/2006/relationships/hyperlink" Target="https://hr.toolbox.com/articles/what-is-performance-managemen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0" y="3964"/>
            <a:ext cx="9144000" cy="544716"/>
          </a:xfrm>
        </p:spPr>
        <p:txBody>
          <a:bodyPr>
            <a:normAutofit fontScale="90000"/>
          </a:bodyPr>
          <a:lstStyle/>
          <a:p>
            <a:r>
              <a:rPr lang="en-GB" dirty="0" smtClean="0"/>
              <a:t>Cover Page</a:t>
            </a:r>
            <a:endParaRPr lang="en-GB" dirty="0"/>
          </a:p>
        </p:txBody>
      </p:sp>
      <p:sp>
        <p:nvSpPr>
          <p:cNvPr id="3" name="Subtitle 2"/>
          <p:cNvSpPr>
            <a:spLocks noGrp="1"/>
          </p:cNvSpPr>
          <p:nvPr>
            <p:ph type="subTitle" idx="1"/>
          </p:nvPr>
        </p:nvSpPr>
        <p:spPr>
          <a:xfrm>
            <a:off x="0" y="764704"/>
            <a:ext cx="9144000" cy="6093296"/>
          </a:xfrm>
        </p:spPr>
        <p:txBody>
          <a:bodyPr>
            <a:normAutofit/>
          </a:bodyPr>
          <a:lstStyle/>
          <a:p>
            <a:pPr algn="l"/>
            <a:r>
              <a:rPr lang="en-GB" sz="2800" dirty="0" smtClean="0"/>
              <a:t>Student Name: </a:t>
            </a:r>
            <a:r>
              <a:rPr lang="en-GB" sz="2800" dirty="0" err="1" smtClean="0"/>
              <a:t>Mirela</a:t>
            </a:r>
            <a:r>
              <a:rPr lang="en-GB" sz="2800" dirty="0" smtClean="0"/>
              <a:t> Elena </a:t>
            </a:r>
            <a:r>
              <a:rPr lang="en-GB" sz="2800" dirty="0" err="1" smtClean="0"/>
              <a:t>Ionescu</a:t>
            </a:r>
            <a:endParaRPr lang="en-GB" sz="2800" dirty="0" smtClean="0"/>
          </a:p>
          <a:p>
            <a:pPr algn="l"/>
            <a:endParaRPr lang="en-GB" sz="2800" dirty="0"/>
          </a:p>
          <a:p>
            <a:pPr algn="l"/>
            <a:r>
              <a:rPr lang="en-GB" sz="2800" dirty="0" smtClean="0"/>
              <a:t>Student Number: 1815193</a:t>
            </a:r>
          </a:p>
          <a:p>
            <a:pPr algn="l"/>
            <a:endParaRPr lang="en-GB" sz="2800" dirty="0" smtClean="0"/>
          </a:p>
          <a:p>
            <a:pPr algn="l"/>
            <a:r>
              <a:rPr lang="en-GB" sz="2800" dirty="0" smtClean="0"/>
              <a:t>Module title: Personal Resourcing and Development – M5X01921</a:t>
            </a:r>
          </a:p>
          <a:p>
            <a:pPr algn="l"/>
            <a:endParaRPr lang="en-GB" sz="2800" dirty="0" smtClean="0"/>
          </a:p>
          <a:p>
            <a:pPr algn="l"/>
            <a:r>
              <a:rPr lang="en-GB" sz="2800" dirty="0" smtClean="0"/>
              <a:t>Presentation Title: Hotel International</a:t>
            </a:r>
          </a:p>
          <a:p>
            <a:pPr algn="l"/>
            <a:endParaRPr lang="en-GB" sz="2800" dirty="0" smtClean="0"/>
          </a:p>
          <a:p>
            <a:pPr algn="l"/>
            <a:r>
              <a:rPr lang="en-GB" sz="2800" dirty="0" smtClean="0"/>
              <a:t>Lecturer Name: </a:t>
            </a:r>
            <a:r>
              <a:rPr lang="en-GB" sz="2800" dirty="0" err="1" smtClean="0"/>
              <a:t>Dr.</a:t>
            </a:r>
            <a:r>
              <a:rPr lang="en-GB" sz="2800" dirty="0" smtClean="0"/>
              <a:t> </a:t>
            </a:r>
            <a:r>
              <a:rPr lang="en-GB" sz="2800" dirty="0" err="1" smtClean="0"/>
              <a:t>Jahanzeeb</a:t>
            </a:r>
            <a:r>
              <a:rPr lang="en-GB" sz="2800" dirty="0" smtClean="0"/>
              <a:t> </a:t>
            </a:r>
            <a:r>
              <a:rPr lang="en-GB" sz="2800" dirty="0" err="1" smtClean="0"/>
              <a:t>Qurashi</a:t>
            </a:r>
            <a:endParaRPr lang="en-GB" sz="2800" dirty="0" smtClean="0"/>
          </a:p>
        </p:txBody>
      </p:sp>
    </p:spTree>
    <p:extLst>
      <p:ext uri="{BB962C8B-B14F-4D97-AF65-F5344CB8AC3E}">
        <p14:creationId xmlns:p14="http://schemas.microsoft.com/office/powerpoint/2010/main" val="29183099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0" y="20592"/>
            <a:ext cx="9144000" cy="672104"/>
          </a:xfrm>
        </p:spPr>
        <p:txBody>
          <a:bodyPr>
            <a:normAutofit fontScale="90000"/>
          </a:bodyPr>
          <a:lstStyle/>
          <a:p>
            <a:r>
              <a:rPr lang="en-GB" dirty="0" smtClean="0"/>
              <a:t>Content Page</a:t>
            </a:r>
            <a:endParaRPr lang="en-GB" dirty="0"/>
          </a:p>
        </p:txBody>
      </p:sp>
      <p:sp>
        <p:nvSpPr>
          <p:cNvPr id="3" name="Subtitle 2"/>
          <p:cNvSpPr>
            <a:spLocks noGrp="1"/>
          </p:cNvSpPr>
          <p:nvPr>
            <p:ph type="subTitle" idx="1"/>
          </p:nvPr>
        </p:nvSpPr>
        <p:spPr>
          <a:xfrm>
            <a:off x="0" y="908720"/>
            <a:ext cx="9144000" cy="5949280"/>
          </a:xfrm>
        </p:spPr>
        <p:txBody>
          <a:bodyPr/>
          <a:lstStyle/>
          <a:p>
            <a:pPr algn="l"/>
            <a:r>
              <a:rPr lang="en-GB" dirty="0" smtClean="0"/>
              <a:t>Introduction</a:t>
            </a:r>
          </a:p>
          <a:p>
            <a:pPr algn="l"/>
            <a:r>
              <a:rPr lang="en-GB" dirty="0" smtClean="0"/>
              <a:t>Performance Management</a:t>
            </a:r>
          </a:p>
          <a:p>
            <a:pPr algn="l"/>
            <a:r>
              <a:rPr lang="en-GB" dirty="0" smtClean="0"/>
              <a:t>Culture</a:t>
            </a:r>
          </a:p>
          <a:p>
            <a:pPr algn="l"/>
            <a:r>
              <a:rPr lang="en-GB" dirty="0" smtClean="0"/>
              <a:t>Equality</a:t>
            </a:r>
          </a:p>
          <a:p>
            <a:pPr algn="l"/>
            <a:r>
              <a:rPr lang="en-GB" dirty="0" smtClean="0"/>
              <a:t>Diversity</a:t>
            </a:r>
          </a:p>
          <a:p>
            <a:pPr algn="l"/>
            <a:r>
              <a:rPr lang="en-GB" dirty="0" smtClean="0"/>
              <a:t>Conclusion</a:t>
            </a:r>
          </a:p>
          <a:p>
            <a:pPr algn="l"/>
            <a:r>
              <a:rPr lang="en-GB" dirty="0" smtClean="0"/>
              <a:t>References</a:t>
            </a:r>
          </a:p>
          <a:p>
            <a:pPr algn="l"/>
            <a:endParaRPr lang="en-GB" dirty="0"/>
          </a:p>
        </p:txBody>
      </p:sp>
    </p:spTree>
    <p:extLst>
      <p:ext uri="{BB962C8B-B14F-4D97-AF65-F5344CB8AC3E}">
        <p14:creationId xmlns:p14="http://schemas.microsoft.com/office/powerpoint/2010/main" val="18253770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0" y="11449"/>
            <a:ext cx="9144000" cy="609239"/>
          </a:xfrm>
        </p:spPr>
        <p:txBody>
          <a:bodyPr>
            <a:normAutofit fontScale="90000"/>
          </a:bodyPr>
          <a:lstStyle/>
          <a:p>
            <a:r>
              <a:rPr lang="en-GB" dirty="0" smtClean="0"/>
              <a:t>Introduction</a:t>
            </a:r>
            <a:endParaRPr lang="en-GB" dirty="0"/>
          </a:p>
        </p:txBody>
      </p:sp>
      <p:sp>
        <p:nvSpPr>
          <p:cNvPr id="3" name="Subtitle 2"/>
          <p:cNvSpPr>
            <a:spLocks noGrp="1"/>
          </p:cNvSpPr>
          <p:nvPr>
            <p:ph type="subTitle" idx="1"/>
          </p:nvPr>
        </p:nvSpPr>
        <p:spPr>
          <a:xfrm>
            <a:off x="0" y="836712"/>
            <a:ext cx="9144000" cy="6021288"/>
          </a:xfrm>
        </p:spPr>
        <p:txBody>
          <a:bodyPr/>
          <a:lstStyle/>
          <a:p>
            <a:pPr algn="l"/>
            <a:r>
              <a:rPr lang="en-US" dirty="0" smtClean="0"/>
              <a:t>In this presentation I will talk about Performance Management, what Culture, Equality and Diversity mean in the hospitality industry and what are the factors that can affect these three characteristics.</a:t>
            </a:r>
            <a:endParaRPr lang="en-GB" dirty="0"/>
          </a:p>
        </p:txBody>
      </p:sp>
    </p:spTree>
    <p:extLst>
      <p:ext uri="{BB962C8B-B14F-4D97-AF65-F5344CB8AC3E}">
        <p14:creationId xmlns:p14="http://schemas.microsoft.com/office/powerpoint/2010/main" val="7025778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0" y="29737"/>
            <a:ext cx="9144000" cy="734968"/>
          </a:xfrm>
        </p:spPr>
        <p:txBody>
          <a:bodyPr>
            <a:normAutofit fontScale="90000"/>
          </a:bodyPr>
          <a:lstStyle/>
          <a:p>
            <a:r>
              <a:rPr lang="en-GB" dirty="0" smtClean="0"/>
              <a:t>Performance Management</a:t>
            </a:r>
            <a:endParaRPr lang="en-GB" dirty="0"/>
          </a:p>
        </p:txBody>
      </p:sp>
      <p:sp>
        <p:nvSpPr>
          <p:cNvPr id="3" name="Subtitle 2"/>
          <p:cNvSpPr>
            <a:spLocks noGrp="1"/>
          </p:cNvSpPr>
          <p:nvPr>
            <p:ph type="subTitle" idx="1"/>
          </p:nvPr>
        </p:nvSpPr>
        <p:spPr>
          <a:xfrm>
            <a:off x="0" y="980728"/>
            <a:ext cx="9144000" cy="5877272"/>
          </a:xfrm>
        </p:spPr>
        <p:txBody>
          <a:bodyPr>
            <a:normAutofit/>
          </a:bodyPr>
          <a:lstStyle/>
          <a:p>
            <a:pPr algn="l"/>
            <a:r>
              <a:rPr lang="en-US" sz="2400" dirty="0" smtClean="0">
                <a:latin typeface="Arial" pitchFamily="34" charset="0"/>
                <a:cs typeface="Arial" pitchFamily="34" charset="0"/>
              </a:rPr>
              <a:t>It is the process of communication between managers, leaders and employees, throughout the year. This communication process is based on, clarifying expectations, identifying, setting and fulfilling objectives, strengthening feedback and reviewing results</a:t>
            </a:r>
            <a:r>
              <a:rPr lang="en-US" sz="2800" dirty="0" smtClean="0">
                <a:latin typeface="Arial" pitchFamily="34" charset="0"/>
                <a:cs typeface="Arial" pitchFamily="34" charset="0"/>
              </a:rPr>
              <a:t>.</a:t>
            </a:r>
          </a:p>
          <a:p>
            <a:pPr algn="l"/>
            <a:endParaRPr lang="en-GB" sz="2800" dirty="0" smtClean="0">
              <a:latin typeface="Arial" pitchFamily="34" charset="0"/>
              <a:cs typeface="Arial" pitchFamily="34" charset="0"/>
            </a:endParaRPr>
          </a:p>
          <a:p>
            <a:pPr algn="l"/>
            <a:endParaRPr lang="en-GB" sz="2800" dirty="0">
              <a:latin typeface="Arial" pitchFamily="34" charset="0"/>
              <a:cs typeface="Arial" pitchFamily="34" charset="0"/>
            </a:endParaRPr>
          </a:p>
          <a:p>
            <a:pPr algn="l"/>
            <a:endParaRPr lang="en-GB" sz="2800" dirty="0" smtClean="0">
              <a:latin typeface="Arial" pitchFamily="34" charset="0"/>
              <a:cs typeface="Arial" pitchFamily="34" charset="0"/>
            </a:endParaRPr>
          </a:p>
          <a:p>
            <a:pPr algn="l"/>
            <a:endParaRPr lang="en-GB" sz="2800" dirty="0">
              <a:latin typeface="Arial" pitchFamily="34" charset="0"/>
              <a:cs typeface="Arial" pitchFamily="34" charset="0"/>
            </a:endParaRPr>
          </a:p>
          <a:p>
            <a:pPr algn="l"/>
            <a:endParaRPr lang="en-GB" sz="2800" dirty="0" smtClean="0">
              <a:latin typeface="Arial" pitchFamily="34" charset="0"/>
              <a:cs typeface="Arial" pitchFamily="34" charset="0"/>
            </a:endParaRPr>
          </a:p>
          <a:p>
            <a:pPr algn="l"/>
            <a:endParaRPr lang="en-GB" sz="2800" dirty="0">
              <a:latin typeface="Arial" pitchFamily="34" charset="0"/>
              <a:cs typeface="Arial" pitchFamily="34" charset="0"/>
            </a:endParaRPr>
          </a:p>
          <a:p>
            <a:pPr algn="r"/>
            <a:endParaRPr lang="en-GB" sz="1800" b="1" dirty="0" smtClean="0">
              <a:latin typeface="Arial" pitchFamily="34" charset="0"/>
              <a:cs typeface="Arial" pitchFamily="34" charset="0"/>
            </a:endParaRPr>
          </a:p>
          <a:p>
            <a:pPr algn="r"/>
            <a:endParaRPr lang="en-GB" sz="1800" b="1" dirty="0" smtClean="0">
              <a:latin typeface="Arial" pitchFamily="34" charset="0"/>
              <a:cs typeface="Arial" pitchFamily="34" charset="0"/>
            </a:endParaRPr>
          </a:p>
          <a:p>
            <a:pPr algn="r"/>
            <a:r>
              <a:rPr lang="en-GB" sz="1800" b="1" dirty="0" smtClean="0">
                <a:latin typeface="Arial" pitchFamily="34" charset="0"/>
                <a:cs typeface="Arial" pitchFamily="34" charset="0"/>
              </a:rPr>
              <a:t>(clearreview.com - image)</a:t>
            </a:r>
            <a:endParaRPr lang="en-GB" sz="1800" b="1" dirty="0">
              <a:latin typeface="Arial" pitchFamily="34" charset="0"/>
              <a:cs typeface="Arial" pitchFamily="34" charset="0"/>
            </a:endParaRP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95536" y="2564904"/>
            <a:ext cx="7920880" cy="3744416"/>
          </a:xfrm>
          <a:prstGeom prst="rect">
            <a:avLst/>
          </a:prstGeom>
        </p:spPr>
      </p:pic>
    </p:spTree>
    <p:extLst>
      <p:ext uri="{BB962C8B-B14F-4D97-AF65-F5344CB8AC3E}">
        <p14:creationId xmlns:p14="http://schemas.microsoft.com/office/powerpoint/2010/main" val="16890134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830" y="0"/>
            <a:ext cx="9144000" cy="764704"/>
          </a:xfrm>
        </p:spPr>
        <p:txBody>
          <a:bodyPr>
            <a:normAutofit/>
          </a:bodyPr>
          <a:lstStyle/>
          <a:p>
            <a:r>
              <a:rPr lang="en-US" dirty="0" smtClean="0"/>
              <a:t>Effective strategies for PM</a:t>
            </a:r>
            <a:endParaRPr lang="en-GB" dirty="0"/>
          </a:p>
        </p:txBody>
      </p:sp>
      <p:sp>
        <p:nvSpPr>
          <p:cNvPr id="3" name="Subtitle 2"/>
          <p:cNvSpPr>
            <a:spLocks noGrp="1"/>
          </p:cNvSpPr>
          <p:nvPr>
            <p:ph type="subTitle" idx="1"/>
          </p:nvPr>
        </p:nvSpPr>
        <p:spPr>
          <a:xfrm>
            <a:off x="0" y="908720"/>
            <a:ext cx="9144000" cy="5949280"/>
          </a:xfrm>
        </p:spPr>
        <p:txBody>
          <a:bodyPr>
            <a:normAutofit/>
          </a:bodyPr>
          <a:lstStyle/>
          <a:p>
            <a:pPr algn="l"/>
            <a:r>
              <a:rPr lang="en-US" sz="2400" b="1" dirty="0" smtClean="0">
                <a:latin typeface="Arial" pitchFamily="34" charset="0"/>
                <a:cs typeface="Arial" pitchFamily="34" charset="0"/>
              </a:rPr>
              <a:t>Setting goals </a:t>
            </a:r>
            <a:r>
              <a:rPr lang="en-US" sz="2400" dirty="0" smtClean="0">
                <a:latin typeface="Arial" pitchFamily="34" charset="0"/>
                <a:cs typeface="Arial" pitchFamily="34" charset="0"/>
              </a:rPr>
              <a:t>- the company's goals must be shared with employees, they must be understood and meaningful.</a:t>
            </a:r>
          </a:p>
          <a:p>
            <a:pPr algn="l"/>
            <a:r>
              <a:rPr lang="en-US" sz="2400" b="1" dirty="0" smtClean="0">
                <a:latin typeface="Arial" pitchFamily="34" charset="0"/>
                <a:cs typeface="Arial" pitchFamily="34" charset="0"/>
              </a:rPr>
              <a:t>Communication</a:t>
            </a:r>
            <a:r>
              <a:rPr lang="en-US" sz="2400" dirty="0" smtClean="0">
                <a:latin typeface="Arial" pitchFamily="34" charset="0"/>
                <a:cs typeface="Arial" pitchFamily="34" charset="0"/>
              </a:rPr>
              <a:t> - employees always want the truth - if the company is going through hard times, they want real communication and honest discussions.</a:t>
            </a:r>
          </a:p>
          <a:p>
            <a:pPr algn="l"/>
            <a:r>
              <a:rPr lang="en-US" sz="2400" b="1" dirty="0">
                <a:latin typeface="Arial" pitchFamily="34" charset="0"/>
                <a:cs typeface="Arial" pitchFamily="34" charset="0"/>
              </a:rPr>
              <a:t>T</a:t>
            </a:r>
            <a:r>
              <a:rPr lang="en-US" sz="2400" b="1" dirty="0" smtClean="0">
                <a:latin typeface="Arial" pitchFamily="34" charset="0"/>
                <a:cs typeface="Arial" pitchFamily="34" charset="0"/>
              </a:rPr>
              <a:t>rust in employees </a:t>
            </a:r>
            <a:r>
              <a:rPr lang="en-US" sz="2400" dirty="0" smtClean="0">
                <a:latin typeface="Arial" pitchFamily="34" charset="0"/>
                <a:cs typeface="Arial" pitchFamily="34" charset="0"/>
              </a:rPr>
              <a:t>- when employees are allowed to speak or express their opinion, they gain confidence and can make their own decisions that can help the company achieve its goals</a:t>
            </a:r>
          </a:p>
          <a:p>
            <a:pPr algn="l"/>
            <a:r>
              <a:rPr lang="en-US" sz="2400" b="1" dirty="0" smtClean="0">
                <a:latin typeface="Arial" pitchFamily="34" charset="0"/>
                <a:cs typeface="Arial" pitchFamily="34" charset="0"/>
              </a:rPr>
              <a:t>Recognition and reward </a:t>
            </a:r>
            <a:r>
              <a:rPr lang="en-US" sz="2400" dirty="0" smtClean="0">
                <a:latin typeface="Arial" pitchFamily="34" charset="0"/>
                <a:cs typeface="Arial" pitchFamily="34" charset="0"/>
              </a:rPr>
              <a:t>: employees must feel appreciated for the work they do.</a:t>
            </a:r>
          </a:p>
          <a:p>
            <a:pPr algn="l"/>
            <a:r>
              <a:rPr lang="en-US" sz="2400" b="1" dirty="0" smtClean="0">
                <a:latin typeface="Arial" pitchFamily="34" charset="0"/>
                <a:cs typeface="Arial" pitchFamily="34" charset="0"/>
              </a:rPr>
              <a:t>Feedback and honest reviews </a:t>
            </a:r>
            <a:r>
              <a:rPr lang="en-US" sz="2400" dirty="0" smtClean="0">
                <a:latin typeface="Arial" pitchFamily="34" charset="0"/>
                <a:cs typeface="Arial" pitchFamily="34" charset="0"/>
              </a:rPr>
              <a:t>: staff want regular information about their work, having information about their work performance, are more motivated to improve their percentage and excel.</a:t>
            </a:r>
            <a:endParaRPr lang="en-GB" sz="2400" dirty="0">
              <a:latin typeface="Arial" pitchFamily="34" charset="0"/>
              <a:cs typeface="Arial" pitchFamily="34" charset="0"/>
            </a:endParaRPr>
          </a:p>
        </p:txBody>
      </p:sp>
    </p:spTree>
    <p:extLst>
      <p:ext uri="{BB962C8B-B14F-4D97-AF65-F5344CB8AC3E}">
        <p14:creationId xmlns:p14="http://schemas.microsoft.com/office/powerpoint/2010/main" val="20736400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0" y="1"/>
            <a:ext cx="9144000" cy="1556791"/>
          </a:xfrm>
        </p:spPr>
        <p:txBody>
          <a:bodyPr>
            <a:normAutofit/>
          </a:bodyPr>
          <a:lstStyle/>
          <a:p>
            <a:pPr algn="l"/>
            <a:r>
              <a:rPr lang="en-US" sz="2400" b="1" dirty="0" smtClean="0">
                <a:latin typeface="Arial" pitchFamily="34" charset="0"/>
                <a:cs typeface="Arial" pitchFamily="34" charset="0"/>
              </a:rPr>
              <a:t>Personal development  </a:t>
            </a:r>
            <a:r>
              <a:rPr lang="en-US" sz="2400" dirty="0" smtClean="0">
                <a:latin typeface="Arial" pitchFamily="34" charset="0"/>
                <a:cs typeface="Arial" pitchFamily="34" charset="0"/>
              </a:rPr>
              <a:t>: none employee will stay in a company in the long run if he does not have chances to gain experience and gain new skills specific to his work.</a:t>
            </a:r>
            <a:endParaRPr lang="en-GB" sz="2400" dirty="0">
              <a:latin typeface="Arial" pitchFamily="34" charset="0"/>
              <a:cs typeface="Arial" pitchFamily="34" charset="0"/>
            </a:endParaRPr>
          </a:p>
        </p:txBody>
      </p:sp>
      <p:sp>
        <p:nvSpPr>
          <p:cNvPr id="3" name="Subtitle 2"/>
          <p:cNvSpPr>
            <a:spLocks noGrp="1"/>
          </p:cNvSpPr>
          <p:nvPr>
            <p:ph type="subTitle" idx="1"/>
          </p:nvPr>
        </p:nvSpPr>
        <p:spPr>
          <a:xfrm>
            <a:off x="0" y="1484784"/>
            <a:ext cx="9144000" cy="5373216"/>
          </a:xfrm>
        </p:spPr>
        <p:txBody>
          <a:bodyPr>
            <a:normAutofit/>
          </a:bodyPr>
          <a:lstStyle/>
          <a:p>
            <a:pPr algn="l"/>
            <a:r>
              <a:rPr lang="en-US" sz="2400" b="1" dirty="0">
                <a:latin typeface="Arial" pitchFamily="34" charset="0"/>
                <a:cs typeface="Arial" pitchFamily="34" charset="0"/>
              </a:rPr>
              <a:t>F</a:t>
            </a:r>
            <a:r>
              <a:rPr lang="en-US" sz="2400" b="1" dirty="0" smtClean="0">
                <a:latin typeface="Arial" pitchFamily="34" charset="0"/>
                <a:cs typeface="Arial" pitchFamily="34" charset="0"/>
              </a:rPr>
              <a:t>acilitating </a:t>
            </a:r>
            <a:r>
              <a:rPr lang="en-US" sz="2400" dirty="0" smtClean="0">
                <a:latin typeface="Arial" pitchFamily="34" charset="0"/>
                <a:cs typeface="Arial" pitchFamily="34" charset="0"/>
              </a:rPr>
              <a:t>the work of employees by implementing smart objects</a:t>
            </a:r>
          </a:p>
          <a:p>
            <a:pPr algn="l"/>
            <a:endParaRPr lang="en-US" sz="2800" dirty="0">
              <a:latin typeface="Arial" pitchFamily="34" charset="0"/>
              <a:cs typeface="Arial" pitchFamily="34" charset="0"/>
            </a:endParaRPr>
          </a:p>
          <a:p>
            <a:pPr algn="l"/>
            <a:endParaRPr lang="en-US" sz="2800" dirty="0" smtClean="0">
              <a:latin typeface="Arial" pitchFamily="34" charset="0"/>
              <a:cs typeface="Arial" pitchFamily="34" charset="0"/>
            </a:endParaRPr>
          </a:p>
          <a:p>
            <a:pPr algn="l"/>
            <a:endParaRPr lang="en-US" sz="2800" dirty="0">
              <a:latin typeface="Arial" pitchFamily="34" charset="0"/>
              <a:cs typeface="Arial" pitchFamily="34" charset="0"/>
            </a:endParaRPr>
          </a:p>
          <a:p>
            <a:pPr algn="l"/>
            <a:endParaRPr lang="en-US" sz="2800" dirty="0" smtClean="0">
              <a:latin typeface="Arial" pitchFamily="34" charset="0"/>
              <a:cs typeface="Arial" pitchFamily="34" charset="0"/>
            </a:endParaRPr>
          </a:p>
          <a:p>
            <a:pPr algn="l"/>
            <a:endParaRPr lang="en-US" sz="2800" dirty="0">
              <a:latin typeface="Arial" pitchFamily="34" charset="0"/>
              <a:cs typeface="Arial" pitchFamily="34" charset="0"/>
            </a:endParaRPr>
          </a:p>
          <a:p>
            <a:pPr algn="l"/>
            <a:endParaRPr lang="en-US" sz="2800" dirty="0" smtClean="0">
              <a:latin typeface="Arial" pitchFamily="34" charset="0"/>
              <a:cs typeface="Arial" pitchFamily="34" charset="0"/>
            </a:endParaRPr>
          </a:p>
          <a:p>
            <a:pPr algn="l"/>
            <a:endParaRPr lang="en-US" sz="2800" dirty="0">
              <a:latin typeface="Arial" pitchFamily="34" charset="0"/>
              <a:cs typeface="Arial" pitchFamily="34" charset="0"/>
            </a:endParaRPr>
          </a:p>
          <a:p>
            <a:pPr algn="r"/>
            <a:r>
              <a:rPr lang="en-GB" sz="1800" b="1" dirty="0" smtClean="0">
                <a:latin typeface="Arial" pitchFamily="34" charset="0"/>
                <a:cs typeface="Arial" pitchFamily="34" charset="0"/>
              </a:rPr>
              <a:t>(strategicperformancepartners.info – image)</a:t>
            </a:r>
            <a:endParaRPr lang="en-GB" sz="1800" b="1" dirty="0">
              <a:latin typeface="Arial" pitchFamily="34" charset="0"/>
              <a:cs typeface="Arial" pitchFamily="34" charset="0"/>
            </a:endParaRP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7504" y="1916832"/>
            <a:ext cx="9036496" cy="3528392"/>
          </a:xfrm>
          <a:prstGeom prst="rect">
            <a:avLst/>
          </a:prstGeom>
        </p:spPr>
      </p:pic>
    </p:spTree>
    <p:extLst>
      <p:ext uri="{BB962C8B-B14F-4D97-AF65-F5344CB8AC3E}">
        <p14:creationId xmlns:p14="http://schemas.microsoft.com/office/powerpoint/2010/main" val="25546251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0" y="1"/>
            <a:ext cx="9144000" cy="764703"/>
          </a:xfrm>
        </p:spPr>
        <p:txBody>
          <a:bodyPr>
            <a:normAutofit/>
          </a:bodyPr>
          <a:lstStyle/>
          <a:p>
            <a:r>
              <a:rPr lang="en-GB" dirty="0" smtClean="0"/>
              <a:t>Culture</a:t>
            </a:r>
            <a:endParaRPr lang="en-GB" dirty="0"/>
          </a:p>
        </p:txBody>
      </p:sp>
      <p:sp>
        <p:nvSpPr>
          <p:cNvPr id="3" name="Subtitle 2"/>
          <p:cNvSpPr>
            <a:spLocks noGrp="1"/>
          </p:cNvSpPr>
          <p:nvPr>
            <p:ph type="subTitle" idx="1"/>
          </p:nvPr>
        </p:nvSpPr>
        <p:spPr>
          <a:xfrm>
            <a:off x="0" y="980728"/>
            <a:ext cx="9144000" cy="5877272"/>
          </a:xfrm>
        </p:spPr>
        <p:txBody>
          <a:bodyPr>
            <a:normAutofit lnSpcReduction="10000"/>
          </a:bodyPr>
          <a:lstStyle/>
          <a:p>
            <a:pPr algn="l"/>
            <a:r>
              <a:rPr lang="en-US" sz="2800" dirty="0" smtClean="0">
                <a:latin typeface="Arial" pitchFamily="34" charset="0"/>
                <a:cs typeface="Arial" pitchFamily="34" charset="0"/>
              </a:rPr>
              <a:t>Culture means religion, food, clothes, language, marriage, how we greet and behave with visitors, music, art.</a:t>
            </a:r>
          </a:p>
          <a:p>
            <a:pPr algn="l"/>
            <a:r>
              <a:rPr lang="en-GB" sz="2800" dirty="0" smtClean="0">
                <a:latin typeface="Arial" pitchFamily="34" charset="0"/>
                <a:cs typeface="Arial" pitchFamily="34" charset="0"/>
              </a:rPr>
              <a:t>Factors that can affect the culture:</a:t>
            </a:r>
          </a:p>
          <a:p>
            <a:pPr marL="457200" indent="-457200" algn="l">
              <a:buFontTx/>
              <a:buChar char="-"/>
            </a:pPr>
            <a:r>
              <a:rPr lang="en-GB" sz="2800" dirty="0" smtClean="0">
                <a:latin typeface="Arial" pitchFamily="34" charset="0"/>
                <a:cs typeface="Arial" pitchFamily="34" charset="0"/>
              </a:rPr>
              <a:t>Cultural preferences – Food preferences, food quality, significance of colours, of outfits, of iconic characteristics</a:t>
            </a:r>
          </a:p>
          <a:p>
            <a:pPr marL="457200" indent="-457200" algn="l">
              <a:buFontTx/>
              <a:buChar char="-"/>
            </a:pPr>
            <a:r>
              <a:rPr lang="en-GB" sz="2800" dirty="0" smtClean="0">
                <a:latin typeface="Arial" pitchFamily="34" charset="0"/>
                <a:cs typeface="Arial" pitchFamily="34" charset="0"/>
              </a:rPr>
              <a:t>Languages spoken – some countries have more than one official language (Canada has two official languages, Switzerland has four, Kenya has twenty two)</a:t>
            </a:r>
          </a:p>
          <a:p>
            <a:pPr marL="457200" indent="-457200" algn="l">
              <a:buFontTx/>
              <a:buChar char="-"/>
            </a:pPr>
            <a:r>
              <a:rPr lang="en-GB" sz="2800" dirty="0" smtClean="0">
                <a:latin typeface="Arial" pitchFamily="34" charset="0"/>
                <a:cs typeface="Arial" pitchFamily="34" charset="0"/>
              </a:rPr>
              <a:t>Religion – can affect aspect of life : the role of women in society, rules for consuming food and drink</a:t>
            </a:r>
          </a:p>
          <a:p>
            <a:pPr marL="457200" indent="-457200" algn="l">
              <a:buFontTx/>
              <a:buChar char="-"/>
            </a:pPr>
            <a:endParaRPr lang="en-GB" sz="2800" dirty="0" smtClean="0">
              <a:latin typeface="Arial" pitchFamily="34" charset="0"/>
              <a:cs typeface="Arial" pitchFamily="34" charset="0"/>
            </a:endParaRPr>
          </a:p>
          <a:p>
            <a:pPr marL="457200" indent="-457200" algn="l">
              <a:buFontTx/>
              <a:buChar char="-"/>
            </a:pPr>
            <a:endParaRPr lang="en-GB" sz="2800" dirty="0" smtClean="0">
              <a:latin typeface="Arial" pitchFamily="34" charset="0"/>
              <a:cs typeface="Arial" pitchFamily="34" charset="0"/>
            </a:endParaRPr>
          </a:p>
        </p:txBody>
      </p:sp>
    </p:spTree>
    <p:extLst>
      <p:ext uri="{BB962C8B-B14F-4D97-AF65-F5344CB8AC3E}">
        <p14:creationId xmlns:p14="http://schemas.microsoft.com/office/powerpoint/2010/main" val="38992323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
            <a:ext cx="7772400" cy="692695"/>
          </a:xfrm>
        </p:spPr>
        <p:txBody>
          <a:bodyPr>
            <a:normAutofit fontScale="90000"/>
          </a:bodyPr>
          <a:lstStyle/>
          <a:p>
            <a:r>
              <a:rPr lang="en-GB" dirty="0" smtClean="0"/>
              <a:t>Culture</a:t>
            </a:r>
            <a:endParaRPr lang="en-GB" dirty="0"/>
          </a:p>
        </p:txBody>
      </p:sp>
      <p:sp>
        <p:nvSpPr>
          <p:cNvPr id="3" name="Subtitle 2"/>
          <p:cNvSpPr>
            <a:spLocks noGrp="1"/>
          </p:cNvSpPr>
          <p:nvPr>
            <p:ph type="subTitle" idx="1"/>
          </p:nvPr>
        </p:nvSpPr>
        <p:spPr>
          <a:xfrm>
            <a:off x="0" y="908720"/>
            <a:ext cx="9144000" cy="5949280"/>
          </a:xfrm>
        </p:spPr>
        <p:txBody>
          <a:bodyPr/>
          <a:lstStyle/>
          <a:p>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43608" y="548680"/>
            <a:ext cx="7416824" cy="4889884"/>
          </a:xfrm>
          <a:prstGeom prst="rect">
            <a:avLst/>
          </a:prstGeom>
        </p:spPr>
      </p:pic>
    </p:spTree>
    <p:extLst>
      <p:ext uri="{BB962C8B-B14F-4D97-AF65-F5344CB8AC3E}">
        <p14:creationId xmlns:p14="http://schemas.microsoft.com/office/powerpoint/2010/main" val="9972432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0" y="1"/>
            <a:ext cx="9144000" cy="692695"/>
          </a:xfrm>
        </p:spPr>
        <p:txBody>
          <a:bodyPr>
            <a:normAutofit fontScale="90000"/>
          </a:bodyPr>
          <a:lstStyle/>
          <a:p>
            <a:r>
              <a:rPr lang="en-GB" dirty="0" smtClean="0"/>
              <a:t>Equality</a:t>
            </a:r>
            <a:endParaRPr lang="en-GB" dirty="0"/>
          </a:p>
        </p:txBody>
      </p:sp>
      <p:sp>
        <p:nvSpPr>
          <p:cNvPr id="3" name="Subtitle 2"/>
          <p:cNvSpPr>
            <a:spLocks noGrp="1"/>
          </p:cNvSpPr>
          <p:nvPr>
            <p:ph type="subTitle" idx="1"/>
          </p:nvPr>
        </p:nvSpPr>
        <p:spPr>
          <a:xfrm>
            <a:off x="0" y="980728"/>
            <a:ext cx="9144000" cy="5877272"/>
          </a:xfrm>
        </p:spPr>
        <p:txBody>
          <a:bodyPr>
            <a:normAutofit/>
          </a:bodyPr>
          <a:lstStyle/>
          <a:p>
            <a:pPr algn="l"/>
            <a:r>
              <a:rPr lang="en-US" sz="2800" dirty="0" smtClean="0">
                <a:latin typeface="Arial" pitchFamily="34" charset="0"/>
                <a:cs typeface="Arial" pitchFamily="34" charset="0"/>
              </a:rPr>
              <a:t>In the hospitality industry there is no discrimination between men and women, even though in the hospitality industry most employees are women, there are very few who rise to the management positions in the hotel because upward mobility in this industry is difficult for women.</a:t>
            </a:r>
          </a:p>
          <a:p>
            <a:pPr algn="l"/>
            <a:r>
              <a:rPr lang="en-US" sz="2800" dirty="0" smtClean="0">
                <a:latin typeface="Arial" pitchFamily="34" charset="0"/>
                <a:cs typeface="Arial" pitchFamily="34" charset="0"/>
              </a:rPr>
              <a:t>Factors that can affect Equality:</a:t>
            </a:r>
          </a:p>
          <a:p>
            <a:pPr algn="l"/>
            <a:r>
              <a:rPr lang="en-US" sz="2800" dirty="0" smtClean="0">
                <a:latin typeface="Arial" pitchFamily="34" charset="0"/>
                <a:cs typeface="Arial" pitchFamily="34" charset="0"/>
              </a:rPr>
              <a:t>- Salaries – the salaries must be equal for all hotel staff</a:t>
            </a:r>
          </a:p>
          <a:p>
            <a:pPr algn="l"/>
            <a:r>
              <a:rPr lang="en-US" sz="2800" dirty="0" smtClean="0">
                <a:latin typeface="Arial" pitchFamily="34" charset="0"/>
                <a:cs typeface="Arial" pitchFamily="34" charset="0"/>
              </a:rPr>
              <a:t>- Hiring people from outside the hotel – promote from within ,training for employees who want to run for higher hotel positions</a:t>
            </a:r>
            <a:endParaRPr lang="en-GB" sz="2800" dirty="0">
              <a:latin typeface="Arial" pitchFamily="34" charset="0"/>
              <a:cs typeface="Arial" pitchFamily="34" charset="0"/>
            </a:endParaRP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75856" y="5589240"/>
            <a:ext cx="5616624" cy="1302674"/>
          </a:xfrm>
          <a:prstGeom prst="rect">
            <a:avLst/>
          </a:prstGeom>
        </p:spPr>
      </p:pic>
    </p:spTree>
    <p:extLst>
      <p:ext uri="{BB962C8B-B14F-4D97-AF65-F5344CB8AC3E}">
        <p14:creationId xmlns:p14="http://schemas.microsoft.com/office/powerpoint/2010/main" val="12225067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0" y="1"/>
            <a:ext cx="9144000" cy="692696"/>
          </a:xfrm>
        </p:spPr>
        <p:txBody>
          <a:bodyPr>
            <a:normAutofit fontScale="90000"/>
          </a:bodyPr>
          <a:lstStyle/>
          <a:p>
            <a:r>
              <a:rPr lang="en-GB" dirty="0" smtClean="0"/>
              <a:t>Diversity</a:t>
            </a:r>
            <a:endParaRPr lang="en-GB" dirty="0"/>
          </a:p>
        </p:txBody>
      </p:sp>
      <p:sp>
        <p:nvSpPr>
          <p:cNvPr id="3" name="Subtitle 2"/>
          <p:cNvSpPr>
            <a:spLocks noGrp="1"/>
          </p:cNvSpPr>
          <p:nvPr>
            <p:ph type="subTitle" idx="1"/>
          </p:nvPr>
        </p:nvSpPr>
        <p:spPr>
          <a:xfrm>
            <a:off x="0" y="908720"/>
            <a:ext cx="9144000" cy="5949280"/>
          </a:xfrm>
        </p:spPr>
        <p:txBody>
          <a:bodyPr>
            <a:normAutofit/>
          </a:bodyPr>
          <a:lstStyle/>
          <a:p>
            <a:pPr algn="l"/>
            <a:r>
              <a:rPr lang="en-US" sz="2800" dirty="0" smtClean="0">
                <a:latin typeface="Arial" pitchFamily="34" charset="0"/>
                <a:cs typeface="Arial" pitchFamily="34" charset="0"/>
              </a:rPr>
              <a:t>Diversity involves age, gender, religion, disability, sexual orientation, education, personality, skills, experience. </a:t>
            </a:r>
          </a:p>
          <a:p>
            <a:pPr algn="l"/>
            <a:r>
              <a:rPr lang="en-US" sz="2800" dirty="0" smtClean="0">
                <a:latin typeface="Arial" pitchFamily="34" charset="0"/>
                <a:cs typeface="Arial" pitchFamily="34" charset="0"/>
              </a:rPr>
              <a:t>Factors that can affect Diversity:</a:t>
            </a:r>
          </a:p>
          <a:p>
            <a:pPr algn="l"/>
            <a:r>
              <a:rPr lang="en-US" sz="2800" dirty="0" smtClean="0">
                <a:latin typeface="Arial" pitchFamily="34" charset="0"/>
                <a:cs typeface="Arial" pitchFamily="34" charset="0"/>
              </a:rPr>
              <a:t>- Cultural differences - even if everyone speaks English, miscommunication creates strong comprehension problems.</a:t>
            </a:r>
          </a:p>
          <a:p>
            <a:pPr algn="l"/>
            <a:r>
              <a:rPr lang="en-US" sz="2800" dirty="0" smtClean="0">
                <a:latin typeface="Arial" pitchFamily="34" charset="0"/>
                <a:cs typeface="Arial" pitchFamily="34" charset="0"/>
              </a:rPr>
              <a:t>- Work attitudes or communication styles can affect the workforce.</a:t>
            </a:r>
          </a:p>
          <a:p>
            <a:pPr algn="l"/>
            <a:r>
              <a:rPr lang="en-US" sz="2800" dirty="0" smtClean="0">
                <a:latin typeface="Arial" pitchFamily="34" charset="0"/>
                <a:cs typeface="Arial" pitchFamily="34" charset="0"/>
              </a:rPr>
              <a:t>- Lack of teamwork or low morale.</a:t>
            </a:r>
            <a:endParaRPr lang="en-GB" sz="2800" dirty="0">
              <a:latin typeface="Arial" pitchFamily="34" charset="0"/>
              <a:cs typeface="Arial"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652120" y="4653136"/>
            <a:ext cx="3222104" cy="2088232"/>
          </a:xfrm>
          <a:prstGeom prst="rect">
            <a:avLst/>
          </a:prstGeom>
        </p:spPr>
      </p:pic>
    </p:spTree>
    <p:extLst>
      <p:ext uri="{BB962C8B-B14F-4D97-AF65-F5344CB8AC3E}">
        <p14:creationId xmlns:p14="http://schemas.microsoft.com/office/powerpoint/2010/main" val="45813774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0" y="2305"/>
            <a:ext cx="9144000" cy="690392"/>
          </a:xfrm>
        </p:spPr>
        <p:txBody>
          <a:bodyPr>
            <a:normAutofit fontScale="90000"/>
          </a:bodyPr>
          <a:lstStyle/>
          <a:p>
            <a:r>
              <a:rPr lang="en-GB" dirty="0" smtClean="0"/>
              <a:t>References</a:t>
            </a:r>
            <a:endParaRPr lang="en-GB" dirty="0"/>
          </a:p>
        </p:txBody>
      </p:sp>
      <p:sp>
        <p:nvSpPr>
          <p:cNvPr id="3" name="Subtitle 2"/>
          <p:cNvSpPr>
            <a:spLocks noGrp="1"/>
          </p:cNvSpPr>
          <p:nvPr>
            <p:ph type="subTitle" idx="1"/>
          </p:nvPr>
        </p:nvSpPr>
        <p:spPr>
          <a:xfrm>
            <a:off x="0" y="908720"/>
            <a:ext cx="9144000" cy="5949280"/>
          </a:xfrm>
        </p:spPr>
        <p:txBody>
          <a:bodyPr>
            <a:noAutofit/>
          </a:bodyPr>
          <a:lstStyle/>
          <a:p>
            <a:pPr marL="514350" indent="-514350" algn="l">
              <a:buAutoNum type="arabicPeriod"/>
            </a:pPr>
            <a:r>
              <a:rPr lang="en-US" sz="2400" dirty="0" err="1" smtClean="0">
                <a:latin typeface="Arial" pitchFamily="34" charset="0"/>
                <a:cs typeface="Arial" pitchFamily="34" charset="0"/>
              </a:rPr>
              <a:t>Workfront</a:t>
            </a:r>
            <a:r>
              <a:rPr lang="en-US" sz="2400" dirty="0" smtClean="0">
                <a:latin typeface="Arial" pitchFamily="34" charset="0"/>
                <a:cs typeface="Arial" pitchFamily="34" charset="0"/>
              </a:rPr>
              <a:t>. (2019). 10 factors to modern performance management. Available: </a:t>
            </a:r>
            <a:r>
              <a:rPr lang="en-US" sz="2400" dirty="0" smtClean="0">
                <a:latin typeface="Arial" pitchFamily="34" charset="0"/>
                <a:cs typeface="Arial" pitchFamily="34" charset="0"/>
                <a:hlinkClick r:id="rId2"/>
              </a:rPr>
              <a:t>https://www.workfront.com/blog/10-factors-to-modern-performance-management</a:t>
            </a:r>
            <a:r>
              <a:rPr lang="en-US" sz="2400" dirty="0" smtClean="0">
                <a:latin typeface="Arial" pitchFamily="34" charset="0"/>
                <a:cs typeface="Arial" pitchFamily="34" charset="0"/>
              </a:rPr>
              <a:t>. Accessed 17th Jun 2020.</a:t>
            </a:r>
          </a:p>
          <a:p>
            <a:pPr marL="514350" indent="-514350" algn="l">
              <a:buAutoNum type="arabicPeriod"/>
            </a:pPr>
            <a:r>
              <a:rPr lang="en-US" sz="2400" dirty="0" smtClean="0">
                <a:latin typeface="Arial" pitchFamily="34" charset="0"/>
                <a:cs typeface="Arial" pitchFamily="34" charset="0"/>
              </a:rPr>
              <a:t>Kim Ann Zimmermann. (2017). What Is Culture?. Available: </a:t>
            </a:r>
            <a:r>
              <a:rPr lang="en-US" sz="2400" dirty="0" smtClean="0">
                <a:latin typeface="Arial" pitchFamily="34" charset="0"/>
                <a:cs typeface="Arial" pitchFamily="34" charset="0"/>
                <a:hlinkClick r:id="rId3"/>
              </a:rPr>
              <a:t>https://www.livescience.com/21478-what-is-culture-definition-of-culture.html</a:t>
            </a:r>
            <a:r>
              <a:rPr lang="en-US" sz="2400" dirty="0" smtClean="0">
                <a:latin typeface="Arial" pitchFamily="34" charset="0"/>
                <a:cs typeface="Arial" pitchFamily="34" charset="0"/>
              </a:rPr>
              <a:t>. Accessed 17th Jun 2020.</a:t>
            </a:r>
          </a:p>
          <a:p>
            <a:pPr marL="514350" indent="-514350" algn="l">
              <a:buAutoNum type="arabicPeriod"/>
            </a:pPr>
            <a:r>
              <a:rPr lang="en-US" sz="2400" dirty="0" smtClean="0">
                <a:latin typeface="Arial" pitchFamily="34" charset="0"/>
                <a:cs typeface="Arial" pitchFamily="34" charset="0"/>
              </a:rPr>
              <a:t>Puja </a:t>
            </a:r>
            <a:r>
              <a:rPr lang="en-US" sz="2400" dirty="0" err="1" smtClean="0">
                <a:latin typeface="Arial" pitchFamily="34" charset="0"/>
                <a:cs typeface="Arial" pitchFamily="34" charset="0"/>
              </a:rPr>
              <a:t>Lalwani</a:t>
            </a:r>
            <a:r>
              <a:rPr lang="en-US" sz="2400" dirty="0" smtClean="0">
                <a:latin typeface="Arial" pitchFamily="34" charset="0"/>
                <a:cs typeface="Arial" pitchFamily="34" charset="0"/>
              </a:rPr>
              <a:t>. (2020). What Is Performance Management? Definition, Process, Cycle, and Best Practices for Planning. Available: </a:t>
            </a:r>
            <a:r>
              <a:rPr lang="en-US" sz="2400" dirty="0" smtClean="0">
                <a:latin typeface="Arial" pitchFamily="34" charset="0"/>
                <a:cs typeface="Arial" pitchFamily="34" charset="0"/>
                <a:hlinkClick r:id="rId4"/>
              </a:rPr>
              <a:t>https://hr.toolbox.com/articles/what-is-performance-management/</a:t>
            </a:r>
            <a:r>
              <a:rPr lang="en-US" sz="2400" dirty="0" smtClean="0">
                <a:latin typeface="Arial" pitchFamily="34" charset="0"/>
                <a:cs typeface="Arial" pitchFamily="34" charset="0"/>
              </a:rPr>
              <a:t>. Accessed 17th Jun 2020.</a:t>
            </a:r>
            <a:endParaRPr lang="en-GB" sz="2400" dirty="0">
              <a:latin typeface="Arial" pitchFamily="34" charset="0"/>
              <a:cs typeface="Arial" pitchFamily="34" charset="0"/>
            </a:endParaRPr>
          </a:p>
        </p:txBody>
      </p:sp>
    </p:spTree>
    <p:extLst>
      <p:ext uri="{BB962C8B-B14F-4D97-AF65-F5344CB8AC3E}">
        <p14:creationId xmlns:p14="http://schemas.microsoft.com/office/powerpoint/2010/main" val="324672440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198</TotalTime>
  <Words>627</Words>
  <Application>Microsoft Office PowerPoint</Application>
  <PresentationFormat>On-screen Show (4:3)</PresentationFormat>
  <Paragraphs>69</Paragraphs>
  <Slides>11</Slides>
  <Notes>0</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Office Theme</vt:lpstr>
      <vt:lpstr>Cover Page</vt:lpstr>
      <vt:lpstr>Content Page</vt:lpstr>
      <vt:lpstr>Introduction</vt:lpstr>
      <vt:lpstr>Performance Management</vt:lpstr>
      <vt:lpstr>Effective strategies for PM</vt:lpstr>
      <vt:lpstr>Personal development  : none employee will stay in a company in the long run if he does not have chances to gain experience and gain new skills specific to his work.</vt:lpstr>
      <vt:lpstr>Culture</vt:lpstr>
      <vt:lpstr>Culture</vt:lpstr>
      <vt:lpstr>Equality</vt:lpstr>
      <vt:lpstr>Diversity</vt:lpstr>
      <vt:lpstr>References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imirela74@yahoo.com</dc:creator>
  <cp:lastModifiedBy>imirela74@yahoo.com</cp:lastModifiedBy>
  <cp:revision>13</cp:revision>
  <dcterms:created xsi:type="dcterms:W3CDTF">2020-06-18T14:11:18Z</dcterms:created>
  <dcterms:modified xsi:type="dcterms:W3CDTF">2020-06-18T17:29:24Z</dcterms:modified>
</cp:coreProperties>
</file>