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60" r:id="rId4"/>
    <p:sldId id="261" r:id="rId5"/>
    <p:sldId id="258" r:id="rId6"/>
    <p:sldId id="259" r:id="rId7"/>
    <p:sldId id="263" r:id="rId8"/>
    <p:sldId id="264" r:id="rId9"/>
    <p:sldId id="265" r:id="rId10"/>
    <p:sldId id="266" r:id="rId11"/>
    <p:sldId id="267" r:id="rId12"/>
    <p:sldId id="268" r:id="rId13"/>
    <p:sldId id="271" r:id="rId14"/>
    <p:sldId id="262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A574A2-D37E-E2E7-2847-52BA49B2F2D0}" v="2" dt="2024-12-18T10:55:32.534"/>
    <p1510:client id="{CED79813-4AD3-4925-9D90-9EE8DA5516CB}" v="81" dt="2024-12-18T21:28:57.591"/>
    <p1510:client id="{D5E12F88-D141-C761-EE5A-2CF7CF982CFE}" v="627" dt="2024-12-18T13:42:29.4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40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37EEAC-2409-4B22-BBD6-D2EC52EE537B}" type="datetimeFigureOut">
              <a:rPr lang="en-US" smtClean="0"/>
              <a:t>12/19/2024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08811F-CE6D-4757-AF15-2BA9168DD1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7149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08811F-CE6D-4757-AF15-2BA9168DD1E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674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stor.org/stable/25587466.%20Accessed%2014%20Dec.%202024" TargetMode="Externa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26FCE-D0BE-4C13-8107-F0FA23C1B18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/>
              <a:t> An Impression of Influence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E5BADE-0383-851F-873D-FD23985F5A9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en-US"/>
              <a:t>By: Pippa Saunders</a:t>
            </a:r>
          </a:p>
          <a:p>
            <a:pPr algn="ctr"/>
            <a:r>
              <a:rPr lang="en-US"/>
              <a:t>HPAR5012/HPAR6012</a:t>
            </a:r>
          </a:p>
        </p:txBody>
      </p:sp>
    </p:spTree>
    <p:extLst>
      <p:ext uri="{BB962C8B-B14F-4D97-AF65-F5344CB8AC3E}">
        <p14:creationId xmlns:p14="http://schemas.microsoft.com/office/powerpoint/2010/main" val="3969920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C71D0-F05C-CF30-88B6-97043517C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96" y="1398441"/>
            <a:ext cx="6873240" cy="580845"/>
          </a:xfrm>
        </p:spPr>
        <p:txBody>
          <a:bodyPr/>
          <a:lstStyle/>
          <a:p>
            <a:r>
              <a:rPr lang="en-US"/>
              <a:t>History of the Movement: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9D0EE7ED-3A20-7638-BC06-F3A4036551D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3497" r="3497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F54757-AAF5-5B7F-D2B5-03CE669AD5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0597" y="2106281"/>
            <a:ext cx="6873240" cy="3094485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/>
              <a:t> Originated in France during the mid 1800s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/>
              <a:t>Was a response to the Art College, traditional art and the academics at the time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US"/>
              <a:t>The First Impressionist Exhibition was independent and was held April 15</a:t>
            </a:r>
            <a:r>
              <a:rPr lang="en-US" baseline="30000"/>
              <a:t>th</a:t>
            </a:r>
            <a:r>
              <a:rPr lang="en-US"/>
              <a:t>, 1874, on the 2</a:t>
            </a:r>
            <a:r>
              <a:rPr lang="en-US" baseline="30000"/>
              <a:t>nd</a:t>
            </a:r>
            <a:r>
              <a:rPr lang="en-US"/>
              <a:t> floor of a building on the Boulevard des </a:t>
            </a:r>
            <a:r>
              <a:rPr lang="en-US" err="1"/>
              <a:t>Capucines</a:t>
            </a:r>
            <a:r>
              <a:rPr lang="en-US"/>
              <a:t>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/>
              <a:t>While a failure, the exhibition led to the wider public learning about the movement.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/>
              <a:t>Before further developing into new and different art movements with each new generation of artists.</a:t>
            </a:r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FB775B-336E-8612-9C7E-11D65E074F17}"/>
              </a:ext>
            </a:extLst>
          </p:cNvPr>
          <p:cNvSpPr txBox="1"/>
          <p:nvPr/>
        </p:nvSpPr>
        <p:spPr>
          <a:xfrm>
            <a:off x="7440705" y="597647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DA860B-771E-386E-BC32-AA30A1D859FB}"/>
              </a:ext>
            </a:extLst>
          </p:cNvPr>
          <p:cNvSpPr txBox="1"/>
          <p:nvPr/>
        </p:nvSpPr>
        <p:spPr>
          <a:xfrm>
            <a:off x="7862130" y="6217065"/>
            <a:ext cx="34980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The Belle Époque 1880-1914 </a:t>
            </a:r>
          </a:p>
        </p:txBody>
      </p:sp>
    </p:spTree>
    <p:extLst>
      <p:ext uri="{BB962C8B-B14F-4D97-AF65-F5344CB8AC3E}">
        <p14:creationId xmlns:p14="http://schemas.microsoft.com/office/powerpoint/2010/main" val="15405530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EC3BBC63-DC19-41B8-AB81-E30CC21AE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4E3B869-3361-4E8C-87BB-27794406A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6A856AB-281D-45B5-B270-8EA6AC0CB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0401E2-2B4D-4B46-A070-47027A0A4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4124396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Concepts: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DB2E-AEFC-D95F-4EA3-9BEFC62390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2364573"/>
            <a:ext cx="4124395" cy="3854112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/>
              <a:t>Was supposed to be an </a:t>
            </a:r>
            <a:r>
              <a:rPr lang="en-US" b="1"/>
              <a:t>Impression</a:t>
            </a:r>
            <a:r>
              <a:rPr lang="en-US"/>
              <a:t> of what is being depicted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/>
              <a:t>Heavily focused on texture (brush marks) and color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/>
              <a:t>And then the creation of movement and light and shadow through that texture and color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/>
              <a:t>Mostly painted An Planar (painted outside) in order to depict landscapes and outside scenery </a:t>
            </a:r>
          </a:p>
        </p:txBody>
      </p:sp>
      <p:pic>
        <p:nvPicPr>
          <p:cNvPr id="5" name="Content Placeholder 4" descr="A bridge over water with lily pads&#10;&#10;Description automatically generated">
            <a:extLst>
              <a:ext uri="{FF2B5EF4-FFF2-40B4-BE49-F238E27FC236}">
                <a16:creationId xmlns:a16="http://schemas.microsoft.com/office/drawing/2014/main" id="{8D48219D-A666-7FC0-02BB-F013CCF4DB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1308" r="1" b="1"/>
          <a:stretch/>
        </p:blipFill>
        <p:spPr>
          <a:xfrm>
            <a:off x="5349607" y="746125"/>
            <a:ext cx="3314451" cy="3358380"/>
          </a:xfrm>
          <a:prstGeom prst="rect">
            <a:avLst/>
          </a:prstGeom>
        </p:spPr>
      </p:pic>
      <p:sp>
        <p:nvSpPr>
          <p:cNvPr id="17" name="Round Single Corner Rectangle 17">
            <a:extLst>
              <a:ext uri="{FF2B5EF4-FFF2-40B4-BE49-F238E27FC236}">
                <a16:creationId xmlns:a16="http://schemas.microsoft.com/office/drawing/2014/main" id="{76B44A81-87EC-416C-8094-359C84FEF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10817" y="1002026"/>
            <a:ext cx="2309217" cy="1684338"/>
          </a:xfrm>
          <a:prstGeom prst="round1Rect">
            <a:avLst>
              <a:gd name="adj" fmla="val 11295"/>
            </a:avLst>
          </a:prstGeom>
          <a:solidFill>
            <a:schemeClr val="accent6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 Single Corner Rectangle 16">
            <a:extLst>
              <a:ext uri="{FF2B5EF4-FFF2-40B4-BE49-F238E27FC236}">
                <a16:creationId xmlns:a16="http://schemas.microsoft.com/office/drawing/2014/main" id="{0C371495-4807-437C-B138-97390839F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6241840" y="4259603"/>
            <a:ext cx="2417253" cy="1840846"/>
          </a:xfrm>
          <a:prstGeom prst="round1Rect">
            <a:avLst>
              <a:gd name="adj" fmla="val 11295"/>
            </a:avLst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ainting of a group of people dancing in a room&#10;&#10;Description automatically generated">
            <a:extLst>
              <a:ext uri="{FF2B5EF4-FFF2-40B4-BE49-F238E27FC236}">
                <a16:creationId xmlns:a16="http://schemas.microsoft.com/office/drawing/2014/main" id="{C1750D42-AF9C-8AD3-4513-1DEA62E0AC9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102" r="32107" b="1"/>
          <a:stretch/>
        </p:blipFill>
        <p:spPr>
          <a:xfrm>
            <a:off x="8810817" y="2822889"/>
            <a:ext cx="2695383" cy="353295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27367D4-AB82-D616-B5A5-92D8B888B785}"/>
              </a:ext>
            </a:extLst>
          </p:cNvPr>
          <p:cNvSpPr txBox="1"/>
          <p:nvPr/>
        </p:nvSpPr>
        <p:spPr>
          <a:xfrm>
            <a:off x="8787925" y="961401"/>
            <a:ext cx="2301668" cy="21544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/>
              <a:t>The Japanese Footbridge and the Water Lily Pool, Giverny - Claude Monet 1899</a:t>
            </a:r>
          </a:p>
          <a:p>
            <a:r>
              <a:rPr lang="en-US" sz="1600" dirty="0"/>
              <a:t>Oil on Canvas</a:t>
            </a:r>
          </a:p>
          <a:p>
            <a:r>
              <a:rPr lang="en-US" sz="1600" dirty="0"/>
              <a:t>W36.75 x h35.12 in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59902A-6067-75CE-FC1F-2FE8A7F33AE1}"/>
              </a:ext>
            </a:extLst>
          </p:cNvPr>
          <p:cNvSpPr txBox="1"/>
          <p:nvPr/>
        </p:nvSpPr>
        <p:spPr>
          <a:xfrm>
            <a:off x="6238429" y="4294262"/>
            <a:ext cx="245834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Dancing Class - </a:t>
            </a:r>
            <a:r>
              <a:rPr lang="en-US"/>
              <a:t>Edgar Degas ca.1870</a:t>
            </a:r>
          </a:p>
          <a:p>
            <a:r>
              <a:rPr lang="en-US"/>
              <a:t>Oil on Wood</a:t>
            </a:r>
            <a:endParaRPr lang="en-US" dirty="0"/>
          </a:p>
          <a:p>
            <a:r>
              <a:rPr lang="en-US" dirty="0"/>
              <a:t>19.7 x 27 cm</a:t>
            </a:r>
          </a:p>
        </p:txBody>
      </p:sp>
    </p:spTree>
    <p:extLst>
      <p:ext uri="{BB962C8B-B14F-4D97-AF65-F5344CB8AC3E}">
        <p14:creationId xmlns:p14="http://schemas.microsoft.com/office/powerpoint/2010/main" val="3640088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CBC99-F4D3-3AFA-6D6E-59BD6E7F2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408317"/>
            <a:ext cx="4114800" cy="1600200"/>
          </a:xfrm>
        </p:spPr>
        <p:txBody>
          <a:bodyPr/>
          <a:lstStyle/>
          <a:p>
            <a:r>
              <a:rPr lang="en-US"/>
              <a:t>Influences: </a:t>
            </a:r>
          </a:p>
        </p:txBody>
      </p:sp>
      <p:pic>
        <p:nvPicPr>
          <p:cNvPr id="5" name="Content Placeholder 4" descr="A painting of a train station&#10;&#10;Description automatically generated">
            <a:extLst>
              <a:ext uri="{FF2B5EF4-FFF2-40B4-BE49-F238E27FC236}">
                <a16:creationId xmlns:a16="http://schemas.microsoft.com/office/drawing/2014/main" id="{3859FD0A-B8F7-3E59-A4A3-A89D179C7A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48456" y="2829793"/>
            <a:ext cx="4604872" cy="342750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3F7AC2-0E49-D69C-06CC-A965916E31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8491" y="2112033"/>
            <a:ext cx="4269574" cy="4106651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/>
              <a:t>Was a response to realism and the Art College of the time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/>
              <a:t>But also, the transition and developments of the first half of the 19</a:t>
            </a:r>
            <a:r>
              <a:rPr lang="en-US" sz="2000" baseline="30000"/>
              <a:t>th</a:t>
            </a:r>
            <a:r>
              <a:rPr lang="en-US" sz="2000"/>
              <a:t> Century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US" sz="1800"/>
              <a:t>Technology 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US" sz="1800"/>
              <a:t>Mass population movement 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US" sz="1800"/>
              <a:t>Synthetic color pigments </a:t>
            </a:r>
          </a:p>
        </p:txBody>
      </p:sp>
      <p:pic>
        <p:nvPicPr>
          <p:cNvPr id="6" name="Picture 5" descr="A painting of a group of people&#10;&#10;Description automatically generated">
            <a:extLst>
              <a:ext uri="{FF2B5EF4-FFF2-40B4-BE49-F238E27FC236}">
                <a16:creationId xmlns:a16="http://schemas.microsoft.com/office/drawing/2014/main" id="{66E6EA9D-62F4-C49D-0690-4810DBC05C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6588" y="251850"/>
            <a:ext cx="4601883" cy="221559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5EC49E-B9D4-1FBA-1F41-5BD403989D42}"/>
              </a:ext>
            </a:extLst>
          </p:cNvPr>
          <p:cNvSpPr txBox="1"/>
          <p:nvPr/>
        </p:nvSpPr>
        <p:spPr>
          <a:xfrm>
            <a:off x="10633104" y="157236"/>
            <a:ext cx="1482696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 Burial at </a:t>
            </a:r>
            <a:r>
              <a:rPr lang="en-US" dirty="0" err="1"/>
              <a:t>Ornans</a:t>
            </a:r>
            <a:r>
              <a:rPr lang="en-US" dirty="0"/>
              <a:t> – Gustave Courbet</a:t>
            </a:r>
          </a:p>
          <a:p>
            <a:r>
              <a:rPr lang="en-US" dirty="0"/>
              <a:t>1849-1850</a:t>
            </a:r>
          </a:p>
          <a:p>
            <a:r>
              <a:rPr lang="en-US" dirty="0"/>
              <a:t>Oil on Canvas</a:t>
            </a:r>
          </a:p>
          <a:p>
            <a:r>
              <a:rPr lang="en-US" dirty="0"/>
              <a:t>W6680 x h3150 mm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8AB78A-27B7-8496-02A3-AD0C8A5F47AD}"/>
              </a:ext>
            </a:extLst>
          </p:cNvPr>
          <p:cNvSpPr txBox="1"/>
          <p:nvPr/>
        </p:nvSpPr>
        <p:spPr>
          <a:xfrm>
            <a:off x="10653756" y="2827233"/>
            <a:ext cx="1489817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Arrival of the Normandy </a:t>
            </a:r>
            <a:r>
              <a:rPr lang="en-US" dirty="0" err="1"/>
              <a:t>Trsin</a:t>
            </a:r>
            <a:r>
              <a:rPr lang="en-US" dirty="0"/>
              <a:t>, Gare Saint – Lazare -Claude Monet</a:t>
            </a:r>
          </a:p>
          <a:p>
            <a:r>
              <a:rPr lang="en-US" dirty="0"/>
              <a:t>1877</a:t>
            </a:r>
          </a:p>
          <a:p>
            <a:r>
              <a:rPr lang="en-US" dirty="0"/>
              <a:t>Oil on Cavas</a:t>
            </a:r>
          </a:p>
          <a:p>
            <a:r>
              <a:rPr lang="en-US" dirty="0"/>
              <a:t>60.3 x 80.2 cm</a:t>
            </a:r>
          </a:p>
        </p:txBody>
      </p:sp>
    </p:spTree>
    <p:extLst>
      <p:ext uri="{BB962C8B-B14F-4D97-AF65-F5344CB8AC3E}">
        <p14:creationId xmlns:p14="http://schemas.microsoft.com/office/powerpoint/2010/main" val="3617831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98943-B965-E242-6AA9-C5BD802A8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059" y="357968"/>
            <a:ext cx="10146186" cy="2511835"/>
          </a:xfrm>
        </p:spPr>
        <p:txBody>
          <a:bodyPr>
            <a:normAutofit/>
          </a:bodyPr>
          <a:lstStyle/>
          <a:p>
            <a:pPr algn="ctr"/>
            <a:r>
              <a:rPr lang="en-US" sz="5400"/>
              <a:t>My Portfolio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527F91-744B-54ED-B1FC-12700562C1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25684" y="2988313"/>
            <a:ext cx="10144654" cy="999885"/>
          </a:xfrm>
        </p:spPr>
        <p:txBody>
          <a:bodyPr>
            <a:normAutofit/>
          </a:bodyPr>
          <a:lstStyle/>
          <a:p>
            <a:pPr algn="ctr"/>
            <a:r>
              <a:rPr lang="en-US" sz="3200"/>
              <a:t>And Process </a:t>
            </a:r>
          </a:p>
        </p:txBody>
      </p:sp>
    </p:spTree>
    <p:extLst>
      <p:ext uri="{BB962C8B-B14F-4D97-AF65-F5344CB8AC3E}">
        <p14:creationId xmlns:p14="http://schemas.microsoft.com/office/powerpoint/2010/main" val="3020154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5F2E6-1552-2D6A-6D28-8BCE1957F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004" y="639316"/>
            <a:ext cx="4114800" cy="1600200"/>
          </a:xfrm>
        </p:spPr>
        <p:txBody>
          <a:bodyPr/>
          <a:lstStyle/>
          <a:p>
            <a:r>
              <a:rPr lang="en-US"/>
              <a:t>Key Ideas:</a:t>
            </a:r>
          </a:p>
        </p:txBody>
      </p:sp>
      <p:pic>
        <p:nvPicPr>
          <p:cNvPr id="5" name="Content Placeholder 4" descr="A child lying on a blue chair&#10;&#10;Description automatically generated">
            <a:extLst>
              <a:ext uri="{FF2B5EF4-FFF2-40B4-BE49-F238E27FC236}">
                <a16:creationId xmlns:a16="http://schemas.microsoft.com/office/drawing/2014/main" id="{6E98D247-4634-F729-761B-1FB951BDEB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38672" y="1296199"/>
            <a:ext cx="6465107" cy="454367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BF8187-515E-3A0F-1D7D-5DCB2264D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4542" y="2334748"/>
            <a:ext cx="4114800" cy="3708243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/>
              <a:t>Style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/>
              <a:t>Meaning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/>
              <a:t>Method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/>
              <a:t>Reflection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/>
              <a:t>Movement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/>
              <a:t>Space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/>
              <a:t>Chronologies  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/>
              <a:t>Influence 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30E655-5E48-A8E5-076B-06E6F042B26B}"/>
              </a:ext>
            </a:extLst>
          </p:cNvPr>
          <p:cNvSpPr txBox="1"/>
          <p:nvPr/>
        </p:nvSpPr>
        <p:spPr>
          <a:xfrm>
            <a:off x="4401084" y="5832504"/>
            <a:ext cx="658880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Little Girl on a Blue Armchair - Mary </a:t>
            </a:r>
            <a:r>
              <a:rPr lang="en-US"/>
              <a:t>Cassatt 1878 </a:t>
            </a:r>
            <a:endParaRPr lang="en-US" dirty="0"/>
          </a:p>
          <a:p>
            <a:r>
              <a:rPr lang="en-US" dirty="0"/>
              <a:t>Oil on Canvas</a:t>
            </a:r>
          </a:p>
          <a:p>
            <a:r>
              <a:rPr lang="en-US" dirty="0"/>
              <a:t>89.5 x 129.8 cm</a:t>
            </a:r>
          </a:p>
        </p:txBody>
      </p:sp>
    </p:spTree>
    <p:extLst>
      <p:ext uri="{BB962C8B-B14F-4D97-AF65-F5344CB8AC3E}">
        <p14:creationId xmlns:p14="http://schemas.microsoft.com/office/powerpoint/2010/main" val="2203402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ainting of a tower&#10;&#10;Description automatically generated">
            <a:extLst>
              <a:ext uri="{FF2B5EF4-FFF2-40B4-BE49-F238E27FC236}">
                <a16:creationId xmlns:a16="http://schemas.microsoft.com/office/drawing/2014/main" id="{903491DC-6D82-E314-7D79-CCE5C2F8C5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98" y="863600"/>
            <a:ext cx="2595040" cy="4114800"/>
          </a:xfrm>
          <a:prstGeom prst="rect">
            <a:avLst/>
          </a:prstGeom>
        </p:spPr>
      </p:pic>
      <p:pic>
        <p:nvPicPr>
          <p:cNvPr id="3" name="Picture 2" descr="A painting of a rock and a stone wall&#10;&#10;Description automatically generated">
            <a:extLst>
              <a:ext uri="{FF2B5EF4-FFF2-40B4-BE49-F238E27FC236}">
                <a16:creationId xmlns:a16="http://schemas.microsoft.com/office/drawing/2014/main" id="{AE71D8B4-52CB-3EBD-47C6-841332FF28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9934" y="863600"/>
            <a:ext cx="4738955" cy="4114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51AE131-D567-4C88-DA9D-5470EF0EA1D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8229" t="-136634" r="-58412" b="136828"/>
          <a:stretch/>
        </p:blipFill>
        <p:spPr>
          <a:xfrm>
            <a:off x="8091931" y="280894"/>
            <a:ext cx="4083858" cy="3838398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C84F3A71-9170-7CAB-DCB6-57D48B22DED8}"/>
              </a:ext>
            </a:extLst>
          </p:cNvPr>
          <p:cNvSpPr/>
          <p:nvPr/>
        </p:nvSpPr>
        <p:spPr>
          <a:xfrm>
            <a:off x="3302000" y="2330824"/>
            <a:ext cx="3055231" cy="1650042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56D4F8-646B-83E6-C39E-2587301655B8}"/>
              </a:ext>
            </a:extLst>
          </p:cNvPr>
          <p:cNvSpPr txBox="1"/>
          <p:nvPr/>
        </p:nvSpPr>
        <p:spPr>
          <a:xfrm>
            <a:off x="448654" y="5098990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Eiffel Tower – Georges Seurat</a:t>
            </a:r>
          </a:p>
          <a:p>
            <a:r>
              <a:rPr lang="en-US"/>
              <a:t>24.1 x 15.2 cm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7513A4-D5F3-8DAB-C53F-26189805454A}"/>
              </a:ext>
            </a:extLst>
          </p:cNvPr>
          <p:cNvSpPr txBox="1"/>
          <p:nvPr/>
        </p:nvSpPr>
        <p:spPr>
          <a:xfrm>
            <a:off x="6694206" y="4977925"/>
            <a:ext cx="448084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Les Pains – Pablo Picasso 1909</a:t>
            </a:r>
            <a:br>
              <a:rPr lang="en-US" dirty="0"/>
            </a:br>
            <a:r>
              <a:rPr lang="en-US"/>
              <a:t>Oil on Canvas</a:t>
            </a:r>
          </a:p>
          <a:p>
            <a:r>
              <a:rPr lang="en-US" dirty="0"/>
              <a:t>60 x 73 cm</a:t>
            </a:r>
          </a:p>
        </p:txBody>
      </p:sp>
    </p:spTree>
    <p:extLst>
      <p:ext uri="{BB962C8B-B14F-4D97-AF65-F5344CB8AC3E}">
        <p14:creationId xmlns:p14="http://schemas.microsoft.com/office/powerpoint/2010/main" val="9255973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7376202-3CCA-39B8-F596-CB8D22EC51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637" y="1371600"/>
            <a:ext cx="4345314" cy="4114800"/>
          </a:xfrm>
          <a:prstGeom prst="rect">
            <a:avLst/>
          </a:prstGeom>
        </p:spPr>
      </p:pic>
      <p:pic>
        <p:nvPicPr>
          <p:cNvPr id="3" name="Picture 2" descr="A black square with a white border&#10;&#10;Description automatically generated">
            <a:extLst>
              <a:ext uri="{FF2B5EF4-FFF2-40B4-BE49-F238E27FC236}">
                <a16:creationId xmlns:a16="http://schemas.microsoft.com/office/drawing/2014/main" id="{EEC77543-5FEE-E0F9-0FEE-E496CF5453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5805" y="1371600"/>
            <a:ext cx="4176743" cy="4114800"/>
          </a:xfrm>
          <a:prstGeom prst="rect">
            <a:avLst/>
          </a:prstGeom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AD06C803-DBEB-F732-C7F4-B691476E3ED2}"/>
              </a:ext>
            </a:extLst>
          </p:cNvPr>
          <p:cNvSpPr/>
          <p:nvPr/>
        </p:nvSpPr>
        <p:spPr>
          <a:xfrm>
            <a:off x="4796119" y="2823884"/>
            <a:ext cx="2674230" cy="1455806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80AE81-2BB4-2A6E-209E-EA36779AE165}"/>
              </a:ext>
            </a:extLst>
          </p:cNvPr>
          <p:cNvSpPr txBox="1"/>
          <p:nvPr/>
        </p:nvSpPr>
        <p:spPr>
          <a:xfrm>
            <a:off x="227889" y="5483551"/>
            <a:ext cx="448084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Improvisation 26 (Rowing) - Wassily </a:t>
            </a:r>
            <a:r>
              <a:rPr lang="en-US"/>
              <a:t>Kandinsky 1912</a:t>
            </a:r>
          </a:p>
          <a:p>
            <a:r>
              <a:rPr lang="en-US"/>
              <a:t>Oil painting</a:t>
            </a:r>
            <a:endParaRPr lang="en-US" dirty="0"/>
          </a:p>
          <a:p>
            <a:r>
              <a:rPr lang="en-US" dirty="0"/>
              <a:t>W107.5 x h97.2 cm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B473D0-01C2-79F0-D7B4-F8A93602FBCA}"/>
              </a:ext>
            </a:extLst>
          </p:cNvPr>
          <p:cNvSpPr txBox="1"/>
          <p:nvPr/>
        </p:nvSpPr>
        <p:spPr>
          <a:xfrm>
            <a:off x="7648485" y="5483551"/>
            <a:ext cx="416037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Black Square – Kazimir </a:t>
            </a:r>
            <a:r>
              <a:rPr lang="en-US"/>
              <a:t>Malevich 1915</a:t>
            </a:r>
          </a:p>
          <a:p>
            <a:r>
              <a:rPr lang="en-US"/>
              <a:t>Oil on linen Canvas</a:t>
            </a:r>
            <a:endParaRPr lang="en-US" dirty="0"/>
          </a:p>
          <a:p>
            <a:r>
              <a:rPr lang="en-US" dirty="0"/>
              <a:t>80 x 80 cm</a:t>
            </a:r>
          </a:p>
        </p:txBody>
      </p:sp>
    </p:spTree>
    <p:extLst>
      <p:ext uri="{BB962C8B-B14F-4D97-AF65-F5344CB8AC3E}">
        <p14:creationId xmlns:p14="http://schemas.microsoft.com/office/powerpoint/2010/main" val="54699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with a beard&#10;&#10;Description automatically generated">
            <a:extLst>
              <a:ext uri="{FF2B5EF4-FFF2-40B4-BE49-F238E27FC236}">
                <a16:creationId xmlns:a16="http://schemas.microsoft.com/office/drawing/2014/main" id="{A6AB0516-BF51-0EA5-0BC7-F65827303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221" y="1371600"/>
            <a:ext cx="3303558" cy="4114800"/>
          </a:xfrm>
          <a:prstGeom prst="rect">
            <a:avLst/>
          </a:prstGeom>
        </p:spPr>
      </p:pic>
      <p:pic>
        <p:nvPicPr>
          <p:cNvPr id="3" name="Picture 2" descr="A group of people in a park with a large silver object in front of them&#10;&#10;Description automatically generated">
            <a:extLst>
              <a:ext uri="{FF2B5EF4-FFF2-40B4-BE49-F238E27FC236}">
                <a16:creationId xmlns:a16="http://schemas.microsoft.com/office/drawing/2014/main" id="{CDF17540-414E-271A-8B89-E9B269B83E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1471" y="1760334"/>
            <a:ext cx="5281706" cy="3576390"/>
          </a:xfrm>
          <a:prstGeom prst="rect">
            <a:avLst/>
          </a:prstGeom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94F11F8D-0491-1074-4F92-8563B582F761}"/>
              </a:ext>
            </a:extLst>
          </p:cNvPr>
          <p:cNvSpPr/>
          <p:nvPr/>
        </p:nvSpPr>
        <p:spPr>
          <a:xfrm>
            <a:off x="3959413" y="3219822"/>
            <a:ext cx="2338054" cy="1119631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1310E1-DBA6-3809-1C28-E6EF5611308E}"/>
              </a:ext>
            </a:extLst>
          </p:cNvPr>
          <p:cNvSpPr txBox="1"/>
          <p:nvPr/>
        </p:nvSpPr>
        <p:spPr>
          <a:xfrm>
            <a:off x="341831" y="5483551"/>
            <a:ext cx="411764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Sigmund Freud from the series "Ten Portraits of Jews of the Twentieth Century" -</a:t>
            </a:r>
            <a:r>
              <a:rPr lang="en-US"/>
              <a:t>Andy Warhol 1980</a:t>
            </a:r>
          </a:p>
          <a:p>
            <a:r>
              <a:rPr lang="en-US" dirty="0"/>
              <a:t>Screen Print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1907FF-7BC8-8B9B-32CA-F78A356C6C4D}"/>
              </a:ext>
            </a:extLst>
          </p:cNvPr>
          <p:cNvSpPr txBox="1"/>
          <p:nvPr/>
        </p:nvSpPr>
        <p:spPr>
          <a:xfrm>
            <a:off x="6608747" y="5334000"/>
            <a:ext cx="456630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Cloud Gate (The Bean) - Anish Kapoor 2004</a:t>
            </a:r>
          </a:p>
          <a:p>
            <a:r>
              <a:rPr lang="en-US"/>
              <a:t>Stainless Steel</a:t>
            </a:r>
            <a:endParaRPr lang="en-US" dirty="0"/>
          </a:p>
          <a:p>
            <a:r>
              <a:rPr lang="en-US" dirty="0"/>
              <a:t>H33 x w42 x L66 ft</a:t>
            </a:r>
          </a:p>
        </p:txBody>
      </p:sp>
    </p:spTree>
    <p:extLst>
      <p:ext uri="{BB962C8B-B14F-4D97-AF65-F5344CB8AC3E}">
        <p14:creationId xmlns:p14="http://schemas.microsoft.com/office/powerpoint/2010/main" val="3437691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ainting of a road and trees&#10;&#10;Description automatically generated">
            <a:extLst>
              <a:ext uri="{FF2B5EF4-FFF2-40B4-BE49-F238E27FC236}">
                <a16:creationId xmlns:a16="http://schemas.microsoft.com/office/drawing/2014/main" id="{6255B70B-72C9-A90B-2655-19719C392B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7852" y="450375"/>
            <a:ext cx="5959583" cy="5889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3143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rawing of a colorful figure&#10;&#10;Description automatically generated with medium confidence">
            <a:extLst>
              <a:ext uri="{FF2B5EF4-FFF2-40B4-BE49-F238E27FC236}">
                <a16:creationId xmlns:a16="http://schemas.microsoft.com/office/drawing/2014/main" id="{09C61FD8-1636-BDBD-B27D-DFA35CC40D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2662" y="354887"/>
            <a:ext cx="4510391" cy="6148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6467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lorful pieces of paper&#10;&#10;Description automatically generated">
            <a:extLst>
              <a:ext uri="{FF2B5EF4-FFF2-40B4-BE49-F238E27FC236}">
                <a16:creationId xmlns:a16="http://schemas.microsoft.com/office/drawing/2014/main" id="{501899BE-C672-4B49-9930-73D2ACF36E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4145" y="602686"/>
            <a:ext cx="4203710" cy="5652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1603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rawing of trees and grass&#10;&#10;Description automatically generated">
            <a:extLst>
              <a:ext uri="{FF2B5EF4-FFF2-40B4-BE49-F238E27FC236}">
                <a16:creationId xmlns:a16="http://schemas.microsoft.com/office/drawing/2014/main" id="{AD8E3B4D-E631-D48A-AFA0-D49AED98D8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0812" y="525439"/>
            <a:ext cx="7732088" cy="6016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8651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98113-8DAD-3188-050A-5A34840C4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35" y="30878"/>
            <a:ext cx="3526138" cy="717134"/>
          </a:xfrm>
        </p:spPr>
        <p:txBody>
          <a:bodyPr/>
          <a:lstStyle/>
          <a:p>
            <a:r>
              <a:rPr lang="en-US"/>
              <a:t>Bibliography: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4A1062-47AD-BDBC-9227-297F6B2584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9725" y="869078"/>
            <a:ext cx="11574728" cy="5962054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pPr marL="400050" indent="-400050">
              <a:buFont typeface="+mj-lt"/>
              <a:buAutoNum type="romanUcPeriod"/>
            </a:pPr>
            <a:r>
              <a:rPr lang="en-US" sz="4400" dirty="0"/>
              <a:t>“Cezanne and His Place in Impressionism.” Fine Arts Journal, vol. 35, no. 5, 1917, pp. 325–39. JSTOR, </a:t>
            </a:r>
            <a:r>
              <a:rPr lang="en-US" sz="4400" dirty="0">
                <a:hlinkClick r:id="rId2"/>
              </a:rPr>
              <a:t>http://www.jstor.org/stable/25587466. Accessed 14 Dec. 2024</a:t>
            </a:r>
            <a:r>
              <a:rPr lang="en-US" sz="4400" dirty="0"/>
              <a:t>.</a:t>
            </a:r>
          </a:p>
          <a:p>
            <a:pPr marL="400050" indent="-400050">
              <a:buFont typeface="+mj-lt"/>
              <a:buAutoNum type="romanUcPeriod"/>
            </a:pPr>
            <a:r>
              <a:rPr lang="en-US" sz="4400" dirty="0"/>
              <a:t>“CLAUDE MONET.” The Art Collector, vol. 9, no. 8, 1899, pp. 116–17. JSTOR, http://www.jstor.org/stable/43894753. Accessed 14 Dec. 2024.</a:t>
            </a:r>
          </a:p>
          <a:p>
            <a:pPr marL="400050" indent="-400050">
              <a:buFont typeface="+mj-lt"/>
              <a:buAutoNum type="romanUcPeriod"/>
            </a:pPr>
            <a:r>
              <a:rPr lang="en-US" sz="4400" dirty="0"/>
              <a:t>FitzGerald, Desmond. “Claude Monet: Master of Impressionism.” Brush and Pencil, vol. 15, no. 3, 1905, pp. 181–95. JSTOR, https://doi.org/10.2307/25503805. Accessed 14 Dec. 2024.</a:t>
            </a:r>
          </a:p>
          <a:p>
            <a:pPr marL="400050" indent="-400050">
              <a:buFont typeface="+mj-lt"/>
              <a:buAutoNum type="romanUcPeriod"/>
            </a:pPr>
            <a:r>
              <a:rPr lang="en-US" sz="4400" dirty="0"/>
              <a:t>“Exhibition Paris 1874 Inventing Impressionism.” Orsay, www.musee-orsay.fr/en/whats-on/exhibitions/paris-1874-inventing-impressionism. Accessed 14 Dec. 2024. </a:t>
            </a:r>
          </a:p>
          <a:p>
            <a:pPr marL="400050" indent="-400050">
              <a:buFont typeface="+mj-lt"/>
              <a:buAutoNum type="romanUcPeriod"/>
            </a:pPr>
            <a:r>
              <a:rPr lang="en-US" sz="4400" dirty="0"/>
              <a:t>“How Impressionism Began with Cassatt, Degas, Monet, Morisot, and the Société Anonyme.” YouTube, The National Gallery of Art , 5 Sept. 2024, youtu.be/FfehaHSdpD0?feature=shared. </a:t>
            </a:r>
          </a:p>
          <a:p>
            <a:pPr marL="400050" indent="-400050">
              <a:buFont typeface="+mj-lt"/>
              <a:buAutoNum type="romanUcPeriod"/>
            </a:pPr>
            <a:r>
              <a:rPr lang="en-US" sz="4400" dirty="0"/>
              <a:t>Venturi, Lionello. “The Aesthetic Idea of Impressionism.” The Journal of Aesthetics and Art Criticism, vol. 1, no. 1, 1941, pp. 34–45. JSTOR, https://doi.org/10.2307/426742. Accessed 14 Dec. 2024.</a:t>
            </a:r>
          </a:p>
          <a:p>
            <a:pPr marL="400050" indent="-400050">
              <a:buFont typeface="Arial" panose="020B0604020202020204" pitchFamily="34" charset="0"/>
              <a:buAutoNum type="romanUcPeriod"/>
            </a:pPr>
            <a:r>
              <a:rPr lang="en-US" sz="4400" dirty="0">
                <a:effectLst/>
              </a:rPr>
              <a:t>“A Burial at </a:t>
            </a:r>
            <a:r>
              <a:rPr lang="en-US" sz="4400" dirty="0" err="1">
                <a:effectLst/>
              </a:rPr>
              <a:t>Ornans</a:t>
            </a:r>
            <a:r>
              <a:rPr lang="en-US" sz="4400" dirty="0">
                <a:effectLst/>
              </a:rPr>
              <a:t> - Gustave Courbet - Google Arts &amp; Culture.” </a:t>
            </a:r>
            <a:r>
              <a:rPr lang="en-US" sz="4400" i="1" dirty="0">
                <a:effectLst/>
              </a:rPr>
              <a:t>Google</a:t>
            </a:r>
            <a:r>
              <a:rPr lang="en-US" sz="4400" dirty="0">
                <a:effectLst/>
              </a:rPr>
              <a:t>, Google, artsandculture.google.com/asset/a-burial-at-</a:t>
            </a:r>
            <a:r>
              <a:rPr lang="en-US" sz="4400" dirty="0" err="1">
                <a:effectLst/>
              </a:rPr>
              <a:t>ornans</a:t>
            </a:r>
            <a:r>
              <a:rPr lang="en-US" sz="4400" dirty="0">
                <a:effectLst/>
              </a:rPr>
              <a:t>/jwESwQ4qvb87oQ. Accessed 16 Dec. 2024. </a:t>
            </a:r>
          </a:p>
          <a:p>
            <a:pPr marL="400050" indent="-400050">
              <a:buFont typeface="Arial" panose="020B0604020202020204" pitchFamily="34" charset="0"/>
              <a:buAutoNum type="romanUcPeriod"/>
            </a:pPr>
            <a:r>
              <a:rPr lang="en-US" sz="4400" dirty="0">
                <a:effectLst/>
              </a:rPr>
              <a:t>“Little Girl in a Blue Armchair - Mary Cassatt - Google Arts &amp; Culture.” </a:t>
            </a:r>
            <a:r>
              <a:rPr lang="en-US" sz="4400" i="1" dirty="0">
                <a:effectLst/>
              </a:rPr>
              <a:t>Google</a:t>
            </a:r>
            <a:r>
              <a:rPr lang="en-US" sz="4400" dirty="0">
                <a:effectLst/>
              </a:rPr>
              <a:t>, Google, artsandculture.google.com/asset/little-girl-in-a-blue-armchair/UwELDD8PvGE1Rg. Accessed 16 Dec. 2024. </a:t>
            </a:r>
          </a:p>
          <a:p>
            <a:pPr marL="400050" indent="-400050">
              <a:buFont typeface="Arial" panose="020B0604020202020204" pitchFamily="34" charset="0"/>
              <a:buAutoNum type="romanUcPeriod"/>
            </a:pPr>
            <a:r>
              <a:rPr lang="en-US" sz="4400" dirty="0">
                <a:effectLst/>
              </a:rPr>
              <a:t>“The Dancing Class - Edgar Degas - Google Arts &amp; Culture.” </a:t>
            </a:r>
            <a:r>
              <a:rPr lang="en-US" sz="4400" i="1" dirty="0">
                <a:effectLst/>
              </a:rPr>
              <a:t>Google</a:t>
            </a:r>
            <a:r>
              <a:rPr lang="en-US" sz="4400" dirty="0">
                <a:effectLst/>
              </a:rPr>
              <a:t>, Google, artsandculture.google.com/asset/the-dancing-class/</a:t>
            </a:r>
            <a:r>
              <a:rPr lang="en-US" sz="4400" dirty="0" err="1">
                <a:effectLst/>
              </a:rPr>
              <a:t>FAGcoGjkMHVnBQ</a:t>
            </a:r>
            <a:r>
              <a:rPr lang="en-US" sz="4400" dirty="0">
                <a:effectLst/>
              </a:rPr>
              <a:t>. Accessed 16 Dec. 2024. </a:t>
            </a:r>
          </a:p>
          <a:p>
            <a:pPr marL="400050" indent="-400050">
              <a:buFont typeface="Arial" panose="020B0604020202020204" pitchFamily="34" charset="0"/>
              <a:buAutoNum type="romanUcPeriod"/>
            </a:pPr>
            <a:r>
              <a:rPr lang="en-US" sz="4400" dirty="0">
                <a:effectLst/>
              </a:rPr>
              <a:t>“The Japanese Footbridge and the Water Lily Pool, Giverny - Claude Monet, French, 1840 - 1926 - Google Arts &amp; Culture.” </a:t>
            </a:r>
            <a:r>
              <a:rPr lang="en-US" sz="4400" i="1" dirty="0">
                <a:effectLst/>
              </a:rPr>
              <a:t>Google</a:t>
            </a:r>
            <a:r>
              <a:rPr lang="en-US" sz="4400" dirty="0">
                <a:effectLst/>
              </a:rPr>
              <a:t>, Google, artsandculture.google.com/asset/the-</a:t>
            </a:r>
            <a:r>
              <a:rPr lang="en-US" sz="4400" dirty="0" err="1">
                <a:effectLst/>
              </a:rPr>
              <a:t>japanese</a:t>
            </a:r>
            <a:r>
              <a:rPr lang="en-US" sz="4400" dirty="0">
                <a:effectLst/>
              </a:rPr>
              <a:t>-footbridge-and-the-water-lily-pool-</a:t>
            </a:r>
            <a:r>
              <a:rPr lang="en-US" sz="4400" dirty="0" err="1">
                <a:effectLst/>
              </a:rPr>
              <a:t>giverny</a:t>
            </a:r>
            <a:r>
              <a:rPr lang="en-US" sz="4400" dirty="0">
                <a:effectLst/>
              </a:rPr>
              <a:t>/OgHdz4nsHHvhcQ. Accessed 16 Dec. 2024.</a:t>
            </a:r>
          </a:p>
        </p:txBody>
      </p:sp>
    </p:spTree>
    <p:extLst>
      <p:ext uri="{BB962C8B-B14F-4D97-AF65-F5344CB8AC3E}">
        <p14:creationId xmlns:p14="http://schemas.microsoft.com/office/powerpoint/2010/main" val="20416263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1284-E03C-FF5C-0A96-91549A622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721" y="442822"/>
            <a:ext cx="6873240" cy="536275"/>
          </a:xfrm>
        </p:spPr>
        <p:txBody>
          <a:bodyPr/>
          <a:lstStyle/>
          <a:p>
            <a:r>
              <a:rPr lang="en-US" dirty="0"/>
              <a:t>Continuation: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DEE2CD-A491-F914-80DD-56A33C9761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16379" y="1235014"/>
            <a:ext cx="11759242" cy="5622986"/>
          </a:xfrm>
        </p:spPr>
        <p:txBody>
          <a:bodyPr>
            <a:normAutofit/>
          </a:bodyPr>
          <a:lstStyle/>
          <a:p>
            <a:pPr marL="400050" indent="-400050">
              <a:buFont typeface="Arial" panose="020B0604020202020204" pitchFamily="34" charset="0"/>
              <a:buAutoNum type="romanUcPeriod"/>
            </a:pPr>
            <a:r>
              <a:rPr lang="en-US" sz="1600" dirty="0">
                <a:effectLst/>
              </a:rPr>
              <a:t>“Les Pains - Picasso Pablo (DIT), Ruiz Picasso Pablo (1881-1973) - Google Arts &amp; Culture.” </a:t>
            </a:r>
            <a:r>
              <a:rPr lang="en-US" sz="1600" i="1" dirty="0">
                <a:effectLst/>
              </a:rPr>
              <a:t>Google</a:t>
            </a:r>
            <a:r>
              <a:rPr lang="en-US" sz="1600" dirty="0">
                <a:effectLst/>
              </a:rPr>
              <a:t>, Google, artsandculture.google.com/asset/les-pains/MAHy_qdLhwhK2Q. Accessed 16 Dec. 2024. </a:t>
            </a:r>
          </a:p>
          <a:p>
            <a:pPr marL="400050" indent="-400050">
              <a:buFont typeface="Arial" panose="020B0604020202020204" pitchFamily="34" charset="0"/>
              <a:buAutoNum type="romanUcPeriod"/>
            </a:pPr>
            <a:r>
              <a:rPr lang="en-US" sz="1600" dirty="0">
                <a:effectLst/>
              </a:rPr>
              <a:t>“Improvisation 26 (Rowing) - Wassily Kandinsky - Google Arts &amp; Culture.” </a:t>
            </a:r>
            <a:r>
              <a:rPr lang="en-US" sz="1600" i="1" dirty="0">
                <a:effectLst/>
              </a:rPr>
              <a:t>Google</a:t>
            </a:r>
            <a:r>
              <a:rPr lang="en-US" sz="1600" dirty="0">
                <a:effectLst/>
              </a:rPr>
              <a:t>, Google, artsandculture.google.com/asset/improvisation-26-rowing/0wGJpQbb7tRDzA. Accessed 17 Dec. 2024. </a:t>
            </a:r>
          </a:p>
          <a:p>
            <a:pPr marL="400050" indent="-400050">
              <a:buFont typeface="Arial" panose="020B0604020202020204" pitchFamily="34" charset="0"/>
              <a:buAutoNum type="romanUcPeriod"/>
            </a:pPr>
            <a:r>
              <a:rPr lang="en-US" sz="1600" dirty="0">
                <a:effectLst/>
              </a:rPr>
              <a:t>“Sigmund Freud from the Series ‘Ten Portraits of Jews of the Twentieth Century’ by Andy Warhol - Andy Warhol - Google Arts &amp; Culture.” </a:t>
            </a:r>
            <a:r>
              <a:rPr lang="en-US" sz="1600" i="1" dirty="0">
                <a:effectLst/>
              </a:rPr>
              <a:t>Google</a:t>
            </a:r>
            <a:r>
              <a:rPr lang="en-US" sz="1600" dirty="0">
                <a:effectLst/>
              </a:rPr>
              <a:t>, Google, artsandculture.google.com/asset/sigmund-freud-from-the-series-ten-portraits-of-jews-of-the-twentieth-century-by-andy-warhol/dAFAzX9Utiq8FA. Accessed 17 Dec. 2024. </a:t>
            </a:r>
          </a:p>
          <a:p>
            <a:pPr marL="400050" indent="-400050">
              <a:buFont typeface="Arial" panose="020B0604020202020204" pitchFamily="34" charset="0"/>
              <a:buAutoNum type="romanUcPeriod"/>
            </a:pPr>
            <a:r>
              <a:rPr lang="en-US" sz="1600" dirty="0">
                <a:effectLst/>
              </a:rPr>
              <a:t>“Eiffel Tower - Georges Seurat - Google Arts &amp; Culture.” </a:t>
            </a:r>
            <a:r>
              <a:rPr lang="en-US" sz="1600" i="1" dirty="0">
                <a:effectLst/>
              </a:rPr>
              <a:t>Google</a:t>
            </a:r>
            <a:r>
              <a:rPr lang="en-US" sz="1600" dirty="0">
                <a:effectLst/>
              </a:rPr>
              <a:t>, Google, artsandculture.google.com/asset/</a:t>
            </a:r>
            <a:r>
              <a:rPr lang="en-US" sz="1600" dirty="0" err="1">
                <a:effectLst/>
              </a:rPr>
              <a:t>eiffel</a:t>
            </a:r>
            <a:r>
              <a:rPr lang="en-US" sz="1600" dirty="0">
                <a:effectLst/>
              </a:rPr>
              <a:t>-tower/bAEJaGhtM_lv0w. Accessed 18 Dec. 2024. </a:t>
            </a:r>
          </a:p>
          <a:p>
            <a:pPr marL="400050" indent="-400050">
              <a:buFont typeface="Arial" panose="020B0604020202020204" pitchFamily="34" charset="0"/>
              <a:buAutoNum type="romanUcPeriod"/>
            </a:pPr>
            <a:r>
              <a:rPr lang="en-US" sz="1600" dirty="0">
                <a:effectLst/>
              </a:rPr>
              <a:t>Shaw, Philip. “</a:t>
            </a:r>
            <a:r>
              <a:rPr lang="en-US" sz="1600" dirty="0" err="1">
                <a:effectLst/>
              </a:rPr>
              <a:t>Kasimir</a:t>
            </a:r>
            <a:r>
              <a:rPr lang="en-US" sz="1600" dirty="0">
                <a:effectLst/>
              </a:rPr>
              <a:t> Malevich’s Black Square.” </a:t>
            </a:r>
            <a:r>
              <a:rPr lang="en-US" sz="1600" i="1" dirty="0">
                <a:effectLst/>
              </a:rPr>
              <a:t>Tate</a:t>
            </a:r>
            <a:r>
              <a:rPr lang="en-US" sz="1600" dirty="0">
                <a:effectLst/>
              </a:rPr>
              <a:t>, Tate, 1 Jan. 2013, www.tate.org.uk/art/research-publications/the-sublime/philip-shaw-kasimir-malevichs-black-square-r1141459. </a:t>
            </a:r>
          </a:p>
          <a:p>
            <a:pPr marL="400050" indent="-400050">
              <a:buFont typeface="Arial" panose="020B0604020202020204" pitchFamily="34" charset="0"/>
              <a:buAutoNum type="romanUcPeriod"/>
            </a:pPr>
            <a:r>
              <a:rPr lang="en-US" sz="1600" i="1" dirty="0">
                <a:effectLst/>
              </a:rPr>
              <a:t>The Poster Craze in France in the Late 1800’s</a:t>
            </a:r>
            <a:r>
              <a:rPr lang="en-US" sz="1600" dirty="0">
                <a:effectLst/>
              </a:rPr>
              <a:t>, www.designhistory.org/Poster_pages/LaBelleEpoque.html. Accessed 18 Dec. 2024. </a:t>
            </a:r>
          </a:p>
          <a:p>
            <a:pPr marL="400050" indent="-400050">
              <a:buFont typeface="Arial" panose="020B0604020202020204" pitchFamily="34" charset="0"/>
              <a:buAutoNum type="romanUcPeriod"/>
            </a:pPr>
            <a:r>
              <a:rPr lang="en-US" sz="1600" dirty="0">
                <a:effectLst/>
              </a:rPr>
              <a:t>Monet, Claude. “Arrival of the Normandy Train, Gare Saint-Lazare.” </a:t>
            </a:r>
            <a:r>
              <a:rPr lang="en-US" sz="1600" i="1" dirty="0">
                <a:effectLst/>
              </a:rPr>
              <a:t>The Art Institute of Chicago</a:t>
            </a:r>
            <a:r>
              <a:rPr lang="en-US" sz="1600" dirty="0">
                <a:effectLst/>
              </a:rPr>
              <a:t>, Painting and Sculpture of Europe, 1 Jan. 1877, www.artic.edu/artworks/16571/arrival-of-the-normandy-train-gare-saint-lazare. </a:t>
            </a:r>
          </a:p>
          <a:p>
            <a:pPr marL="400050" indent="-400050">
              <a:buFont typeface="Arial" panose="020B0604020202020204" pitchFamily="34" charset="0"/>
              <a:buAutoNum type="romanUcPeriod"/>
            </a:pPr>
            <a:r>
              <a:rPr lang="en-US" sz="1600" dirty="0">
                <a:effectLst/>
              </a:rPr>
              <a:t>O’Connor, Kelsey. “The Bean (Cloud Gate) in Chicago.” </a:t>
            </a:r>
            <a:r>
              <a:rPr lang="en-US" sz="1600" i="1" dirty="0">
                <a:effectLst/>
              </a:rPr>
              <a:t>Choose Chicago</a:t>
            </a:r>
            <a:r>
              <a:rPr lang="en-US" sz="1600" dirty="0">
                <a:effectLst/>
              </a:rPr>
              <a:t>, 18 July 2024, www.choosechicago.com/articles/tours-and-attractions/the-bean-chicago/.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3882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a2761ec8-7198-4440-bea0-e9dd2af28b51}" enabled="1" method="Standard" siteId="{73e15cf5-5dbb-46af-a862-753916269d73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0</TotalTime>
  <Words>1114</Words>
  <Application>Microsoft Office PowerPoint</Application>
  <PresentationFormat>Widescreen</PresentationFormat>
  <Paragraphs>85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Century Gothic</vt:lpstr>
      <vt:lpstr>Wingdings</vt:lpstr>
      <vt:lpstr>Vapor Trail</vt:lpstr>
      <vt:lpstr> An Impression of Influence </vt:lpstr>
      <vt:lpstr>History of the Movement:</vt:lpstr>
      <vt:lpstr>Concepts:</vt:lpstr>
      <vt:lpstr>Influences: </vt:lpstr>
      <vt:lpstr>My Portfolio </vt:lpstr>
      <vt:lpstr>Key Ideas: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Bibliography:</vt:lpstr>
      <vt:lpstr>Continuation: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Pippa Saunders</dc:creator>
  <cp:lastModifiedBy>Pippa Saunders</cp:lastModifiedBy>
  <cp:revision>2</cp:revision>
  <dcterms:created xsi:type="dcterms:W3CDTF">2024-12-08T16:36:17Z</dcterms:created>
  <dcterms:modified xsi:type="dcterms:W3CDTF">2024-12-19T13:01:33Z</dcterms:modified>
</cp:coreProperties>
</file>