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55847" autoAdjust="0"/>
  </p:normalViewPr>
  <p:slideViewPr>
    <p:cSldViewPr snapToGrid="0">
      <p:cViewPr varScale="1">
        <p:scale>
          <a:sx n="54" d="100"/>
          <a:sy n="54" d="100"/>
        </p:scale>
        <p:origin x="31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19F475-ED9C-4EBC-8FF6-99542437E09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AD3FAD4-2BD2-4CB0-AF3E-CB2D08190A8E}">
      <dgm:prSet/>
      <dgm:spPr/>
      <dgm:t>
        <a:bodyPr/>
        <a:lstStyle/>
        <a:p>
          <a:r>
            <a:rPr lang="en-US" baseline="0"/>
            <a:t>IMPORTANCE OF PSYCHOLOGY</a:t>
          </a:r>
          <a:endParaRPr lang="en-US"/>
        </a:p>
      </dgm:t>
    </dgm:pt>
    <dgm:pt modelId="{11B1A4C0-7381-4740-9ADA-17EF864A69ED}" type="parTrans" cxnId="{7F670058-10FE-449D-BE6A-FB816DF486D6}">
      <dgm:prSet/>
      <dgm:spPr/>
      <dgm:t>
        <a:bodyPr/>
        <a:lstStyle/>
        <a:p>
          <a:endParaRPr lang="en-US"/>
        </a:p>
      </dgm:t>
    </dgm:pt>
    <dgm:pt modelId="{454208BD-AA74-4BE8-8CA9-47DA6E659DFD}" type="sibTrans" cxnId="{7F670058-10FE-449D-BE6A-FB816DF486D6}">
      <dgm:prSet/>
      <dgm:spPr/>
      <dgm:t>
        <a:bodyPr/>
        <a:lstStyle/>
        <a:p>
          <a:endParaRPr lang="en-US"/>
        </a:p>
      </dgm:t>
    </dgm:pt>
    <dgm:pt modelId="{183F5B7F-0D4F-4DF2-9340-5D498A24B3EC}">
      <dgm:prSet/>
      <dgm:spPr/>
      <dgm:t>
        <a:bodyPr/>
        <a:lstStyle/>
        <a:p>
          <a:r>
            <a:rPr lang="en-US" baseline="0"/>
            <a:t>SOCIAL WORKER SCENARIO</a:t>
          </a:r>
          <a:endParaRPr lang="en-US"/>
        </a:p>
      </dgm:t>
    </dgm:pt>
    <dgm:pt modelId="{ED6B8C1E-2AEB-4D1E-B4D6-0E1B52197588}" type="parTrans" cxnId="{EEA16647-4B57-4CD4-B2F4-6E3E735F705E}">
      <dgm:prSet/>
      <dgm:spPr/>
      <dgm:t>
        <a:bodyPr/>
        <a:lstStyle/>
        <a:p>
          <a:endParaRPr lang="en-US"/>
        </a:p>
      </dgm:t>
    </dgm:pt>
    <dgm:pt modelId="{EDF1A62B-EDD7-4EF5-816B-B4EFBCD87F91}" type="sibTrans" cxnId="{EEA16647-4B57-4CD4-B2F4-6E3E735F705E}">
      <dgm:prSet/>
      <dgm:spPr/>
      <dgm:t>
        <a:bodyPr/>
        <a:lstStyle/>
        <a:p>
          <a:endParaRPr lang="en-US"/>
        </a:p>
      </dgm:t>
    </dgm:pt>
    <dgm:pt modelId="{5FBF686D-D087-432F-8FEF-C2A33DD0CDAF}">
      <dgm:prSet/>
      <dgm:spPr/>
      <dgm:t>
        <a:bodyPr/>
        <a:lstStyle/>
        <a:p>
          <a:r>
            <a:rPr lang="en-US" baseline="0"/>
            <a:t>USE OF PSYCHOLOGY TO SUPPORT SERVICE USERS</a:t>
          </a:r>
          <a:endParaRPr lang="en-US"/>
        </a:p>
      </dgm:t>
    </dgm:pt>
    <dgm:pt modelId="{1D0B8B5E-00AE-42CA-9FAF-56F6BA431425}" type="parTrans" cxnId="{C8154768-3851-4B2C-A76F-294A1E98BA75}">
      <dgm:prSet/>
      <dgm:spPr/>
      <dgm:t>
        <a:bodyPr/>
        <a:lstStyle/>
        <a:p>
          <a:endParaRPr lang="en-US"/>
        </a:p>
      </dgm:t>
    </dgm:pt>
    <dgm:pt modelId="{1A87F68A-6F49-44A8-98FB-25D15B96C800}" type="sibTrans" cxnId="{C8154768-3851-4B2C-A76F-294A1E98BA75}">
      <dgm:prSet/>
      <dgm:spPr/>
      <dgm:t>
        <a:bodyPr/>
        <a:lstStyle/>
        <a:p>
          <a:endParaRPr lang="en-US"/>
        </a:p>
      </dgm:t>
    </dgm:pt>
    <dgm:pt modelId="{96F98339-A6C2-485F-A5F6-A6407BDD379A}" type="pres">
      <dgm:prSet presAssocID="{7319F475-ED9C-4EBC-8FF6-99542437E095}" presName="hierChild1" presStyleCnt="0">
        <dgm:presLayoutVars>
          <dgm:chPref val="1"/>
          <dgm:dir/>
          <dgm:animOne val="branch"/>
          <dgm:animLvl val="lvl"/>
          <dgm:resizeHandles/>
        </dgm:presLayoutVars>
      </dgm:prSet>
      <dgm:spPr/>
    </dgm:pt>
    <dgm:pt modelId="{9999109D-2FF8-4B1F-8573-BD34D1BE415F}" type="pres">
      <dgm:prSet presAssocID="{BAD3FAD4-2BD2-4CB0-AF3E-CB2D08190A8E}" presName="hierRoot1" presStyleCnt="0"/>
      <dgm:spPr/>
    </dgm:pt>
    <dgm:pt modelId="{9FCBB767-3BB2-4CAC-8254-0B1580F3C897}" type="pres">
      <dgm:prSet presAssocID="{BAD3FAD4-2BD2-4CB0-AF3E-CB2D08190A8E}" presName="composite" presStyleCnt="0"/>
      <dgm:spPr/>
    </dgm:pt>
    <dgm:pt modelId="{15F0F31A-5EC4-46E2-AFD3-AE539EB1F94C}" type="pres">
      <dgm:prSet presAssocID="{BAD3FAD4-2BD2-4CB0-AF3E-CB2D08190A8E}" presName="background" presStyleLbl="node0" presStyleIdx="0" presStyleCnt="3"/>
      <dgm:spPr/>
    </dgm:pt>
    <dgm:pt modelId="{A8D0A217-2EA6-4B01-BB87-0BF532B7B507}" type="pres">
      <dgm:prSet presAssocID="{BAD3FAD4-2BD2-4CB0-AF3E-CB2D08190A8E}" presName="text" presStyleLbl="fgAcc0" presStyleIdx="0" presStyleCnt="3">
        <dgm:presLayoutVars>
          <dgm:chPref val="3"/>
        </dgm:presLayoutVars>
      </dgm:prSet>
      <dgm:spPr/>
    </dgm:pt>
    <dgm:pt modelId="{6170E5C3-995D-4B2A-A8CF-B05852B0F708}" type="pres">
      <dgm:prSet presAssocID="{BAD3FAD4-2BD2-4CB0-AF3E-CB2D08190A8E}" presName="hierChild2" presStyleCnt="0"/>
      <dgm:spPr/>
    </dgm:pt>
    <dgm:pt modelId="{90FECB21-3D35-412D-A58E-E6B64711B59D}" type="pres">
      <dgm:prSet presAssocID="{183F5B7F-0D4F-4DF2-9340-5D498A24B3EC}" presName="hierRoot1" presStyleCnt="0"/>
      <dgm:spPr/>
    </dgm:pt>
    <dgm:pt modelId="{6F8BDE71-A698-4386-95B7-A6FFD9954153}" type="pres">
      <dgm:prSet presAssocID="{183F5B7F-0D4F-4DF2-9340-5D498A24B3EC}" presName="composite" presStyleCnt="0"/>
      <dgm:spPr/>
    </dgm:pt>
    <dgm:pt modelId="{AC38C20B-D76B-4FB5-B8C3-E6B8D22CB77B}" type="pres">
      <dgm:prSet presAssocID="{183F5B7F-0D4F-4DF2-9340-5D498A24B3EC}" presName="background" presStyleLbl="node0" presStyleIdx="1" presStyleCnt="3"/>
      <dgm:spPr/>
    </dgm:pt>
    <dgm:pt modelId="{EC51347F-B230-4578-A27B-E6CBEAD9B50B}" type="pres">
      <dgm:prSet presAssocID="{183F5B7F-0D4F-4DF2-9340-5D498A24B3EC}" presName="text" presStyleLbl="fgAcc0" presStyleIdx="1" presStyleCnt="3">
        <dgm:presLayoutVars>
          <dgm:chPref val="3"/>
        </dgm:presLayoutVars>
      </dgm:prSet>
      <dgm:spPr/>
    </dgm:pt>
    <dgm:pt modelId="{E2028172-C503-425D-8949-F9908FDDC8BE}" type="pres">
      <dgm:prSet presAssocID="{183F5B7F-0D4F-4DF2-9340-5D498A24B3EC}" presName="hierChild2" presStyleCnt="0"/>
      <dgm:spPr/>
    </dgm:pt>
    <dgm:pt modelId="{C8EDED37-418E-43ED-8A31-ACAFCAE980D9}" type="pres">
      <dgm:prSet presAssocID="{5FBF686D-D087-432F-8FEF-C2A33DD0CDAF}" presName="hierRoot1" presStyleCnt="0"/>
      <dgm:spPr/>
    </dgm:pt>
    <dgm:pt modelId="{BC0826D0-84C1-4226-AF23-B9CF35CD5280}" type="pres">
      <dgm:prSet presAssocID="{5FBF686D-D087-432F-8FEF-C2A33DD0CDAF}" presName="composite" presStyleCnt="0"/>
      <dgm:spPr/>
    </dgm:pt>
    <dgm:pt modelId="{6CFD6AC4-9363-409D-9B89-6DC9052C6229}" type="pres">
      <dgm:prSet presAssocID="{5FBF686D-D087-432F-8FEF-C2A33DD0CDAF}" presName="background" presStyleLbl="node0" presStyleIdx="2" presStyleCnt="3"/>
      <dgm:spPr/>
    </dgm:pt>
    <dgm:pt modelId="{00CFDA53-2C7F-444C-981E-3C4940036203}" type="pres">
      <dgm:prSet presAssocID="{5FBF686D-D087-432F-8FEF-C2A33DD0CDAF}" presName="text" presStyleLbl="fgAcc0" presStyleIdx="2" presStyleCnt="3">
        <dgm:presLayoutVars>
          <dgm:chPref val="3"/>
        </dgm:presLayoutVars>
      </dgm:prSet>
      <dgm:spPr/>
    </dgm:pt>
    <dgm:pt modelId="{4A14193C-F37F-4EA2-996D-94E6435B9184}" type="pres">
      <dgm:prSet presAssocID="{5FBF686D-D087-432F-8FEF-C2A33DD0CDAF}" presName="hierChild2" presStyleCnt="0"/>
      <dgm:spPr/>
    </dgm:pt>
  </dgm:ptLst>
  <dgm:cxnLst>
    <dgm:cxn modelId="{5B88B104-C026-4B80-A97D-D740D92D160C}" type="presOf" srcId="{183F5B7F-0D4F-4DF2-9340-5D498A24B3EC}" destId="{EC51347F-B230-4578-A27B-E6CBEAD9B50B}" srcOrd="0" destOrd="0" presId="urn:microsoft.com/office/officeart/2005/8/layout/hierarchy1"/>
    <dgm:cxn modelId="{E14DE75E-161F-4C9B-91E3-D3292BA72324}" type="presOf" srcId="{5FBF686D-D087-432F-8FEF-C2A33DD0CDAF}" destId="{00CFDA53-2C7F-444C-981E-3C4940036203}" srcOrd="0" destOrd="0" presId="urn:microsoft.com/office/officeart/2005/8/layout/hierarchy1"/>
    <dgm:cxn modelId="{EEA16647-4B57-4CD4-B2F4-6E3E735F705E}" srcId="{7319F475-ED9C-4EBC-8FF6-99542437E095}" destId="{183F5B7F-0D4F-4DF2-9340-5D498A24B3EC}" srcOrd="1" destOrd="0" parTransId="{ED6B8C1E-2AEB-4D1E-B4D6-0E1B52197588}" sibTransId="{EDF1A62B-EDD7-4EF5-816B-B4EFBCD87F91}"/>
    <dgm:cxn modelId="{C8154768-3851-4B2C-A76F-294A1E98BA75}" srcId="{7319F475-ED9C-4EBC-8FF6-99542437E095}" destId="{5FBF686D-D087-432F-8FEF-C2A33DD0CDAF}" srcOrd="2" destOrd="0" parTransId="{1D0B8B5E-00AE-42CA-9FAF-56F6BA431425}" sibTransId="{1A87F68A-6F49-44A8-98FB-25D15B96C800}"/>
    <dgm:cxn modelId="{7F670058-10FE-449D-BE6A-FB816DF486D6}" srcId="{7319F475-ED9C-4EBC-8FF6-99542437E095}" destId="{BAD3FAD4-2BD2-4CB0-AF3E-CB2D08190A8E}" srcOrd="0" destOrd="0" parTransId="{11B1A4C0-7381-4740-9ADA-17EF864A69ED}" sibTransId="{454208BD-AA74-4BE8-8CA9-47DA6E659DFD}"/>
    <dgm:cxn modelId="{83EA16B8-5267-4F11-B8CD-15BC1DD3FCFC}" type="presOf" srcId="{7319F475-ED9C-4EBC-8FF6-99542437E095}" destId="{96F98339-A6C2-485F-A5F6-A6407BDD379A}" srcOrd="0" destOrd="0" presId="urn:microsoft.com/office/officeart/2005/8/layout/hierarchy1"/>
    <dgm:cxn modelId="{7AB151E4-6031-44DB-968F-57637830981D}" type="presOf" srcId="{BAD3FAD4-2BD2-4CB0-AF3E-CB2D08190A8E}" destId="{A8D0A217-2EA6-4B01-BB87-0BF532B7B507}" srcOrd="0" destOrd="0" presId="urn:microsoft.com/office/officeart/2005/8/layout/hierarchy1"/>
    <dgm:cxn modelId="{2CB54A46-41BB-4BD3-8E3A-CF40D48A8758}" type="presParOf" srcId="{96F98339-A6C2-485F-A5F6-A6407BDD379A}" destId="{9999109D-2FF8-4B1F-8573-BD34D1BE415F}" srcOrd="0" destOrd="0" presId="urn:microsoft.com/office/officeart/2005/8/layout/hierarchy1"/>
    <dgm:cxn modelId="{A3B4CA30-7F2F-4A94-94CD-5D885DBC2544}" type="presParOf" srcId="{9999109D-2FF8-4B1F-8573-BD34D1BE415F}" destId="{9FCBB767-3BB2-4CAC-8254-0B1580F3C897}" srcOrd="0" destOrd="0" presId="urn:microsoft.com/office/officeart/2005/8/layout/hierarchy1"/>
    <dgm:cxn modelId="{832D7260-4844-476B-A5B6-3ADC98089C99}" type="presParOf" srcId="{9FCBB767-3BB2-4CAC-8254-0B1580F3C897}" destId="{15F0F31A-5EC4-46E2-AFD3-AE539EB1F94C}" srcOrd="0" destOrd="0" presId="urn:microsoft.com/office/officeart/2005/8/layout/hierarchy1"/>
    <dgm:cxn modelId="{F7F0A6CE-7AEB-4F6F-9BB9-A4084DC71CEA}" type="presParOf" srcId="{9FCBB767-3BB2-4CAC-8254-0B1580F3C897}" destId="{A8D0A217-2EA6-4B01-BB87-0BF532B7B507}" srcOrd="1" destOrd="0" presId="urn:microsoft.com/office/officeart/2005/8/layout/hierarchy1"/>
    <dgm:cxn modelId="{2E1B94B0-85A7-4653-85B2-5C822758F00A}" type="presParOf" srcId="{9999109D-2FF8-4B1F-8573-BD34D1BE415F}" destId="{6170E5C3-995D-4B2A-A8CF-B05852B0F708}" srcOrd="1" destOrd="0" presId="urn:microsoft.com/office/officeart/2005/8/layout/hierarchy1"/>
    <dgm:cxn modelId="{22A66196-086D-490D-9227-2442FD184938}" type="presParOf" srcId="{96F98339-A6C2-485F-A5F6-A6407BDD379A}" destId="{90FECB21-3D35-412D-A58E-E6B64711B59D}" srcOrd="1" destOrd="0" presId="urn:microsoft.com/office/officeart/2005/8/layout/hierarchy1"/>
    <dgm:cxn modelId="{BFA54647-1450-421D-B4EC-A20640D53E75}" type="presParOf" srcId="{90FECB21-3D35-412D-A58E-E6B64711B59D}" destId="{6F8BDE71-A698-4386-95B7-A6FFD9954153}" srcOrd="0" destOrd="0" presId="urn:microsoft.com/office/officeart/2005/8/layout/hierarchy1"/>
    <dgm:cxn modelId="{733D453A-6763-4104-AAC0-90FFC8943E16}" type="presParOf" srcId="{6F8BDE71-A698-4386-95B7-A6FFD9954153}" destId="{AC38C20B-D76B-4FB5-B8C3-E6B8D22CB77B}" srcOrd="0" destOrd="0" presId="urn:microsoft.com/office/officeart/2005/8/layout/hierarchy1"/>
    <dgm:cxn modelId="{04DE912E-8992-4468-9E41-2EF54F98C5B5}" type="presParOf" srcId="{6F8BDE71-A698-4386-95B7-A6FFD9954153}" destId="{EC51347F-B230-4578-A27B-E6CBEAD9B50B}" srcOrd="1" destOrd="0" presId="urn:microsoft.com/office/officeart/2005/8/layout/hierarchy1"/>
    <dgm:cxn modelId="{F229835F-8B25-42C2-A0BD-74CE20AA0D46}" type="presParOf" srcId="{90FECB21-3D35-412D-A58E-E6B64711B59D}" destId="{E2028172-C503-425D-8949-F9908FDDC8BE}" srcOrd="1" destOrd="0" presId="urn:microsoft.com/office/officeart/2005/8/layout/hierarchy1"/>
    <dgm:cxn modelId="{841CD99A-69A9-4387-BC93-0B5304D7743F}" type="presParOf" srcId="{96F98339-A6C2-485F-A5F6-A6407BDD379A}" destId="{C8EDED37-418E-43ED-8A31-ACAFCAE980D9}" srcOrd="2" destOrd="0" presId="urn:microsoft.com/office/officeart/2005/8/layout/hierarchy1"/>
    <dgm:cxn modelId="{6F5DEA26-9195-4BDA-BA71-7AB0F4AF855D}" type="presParOf" srcId="{C8EDED37-418E-43ED-8A31-ACAFCAE980D9}" destId="{BC0826D0-84C1-4226-AF23-B9CF35CD5280}" srcOrd="0" destOrd="0" presId="urn:microsoft.com/office/officeart/2005/8/layout/hierarchy1"/>
    <dgm:cxn modelId="{D1B1ED47-A560-41D6-B1CC-3F259C8B2139}" type="presParOf" srcId="{BC0826D0-84C1-4226-AF23-B9CF35CD5280}" destId="{6CFD6AC4-9363-409D-9B89-6DC9052C6229}" srcOrd="0" destOrd="0" presId="urn:microsoft.com/office/officeart/2005/8/layout/hierarchy1"/>
    <dgm:cxn modelId="{81AF6CBF-A3A5-46BD-AB4C-B6872201CADC}" type="presParOf" srcId="{BC0826D0-84C1-4226-AF23-B9CF35CD5280}" destId="{00CFDA53-2C7F-444C-981E-3C4940036203}" srcOrd="1" destOrd="0" presId="urn:microsoft.com/office/officeart/2005/8/layout/hierarchy1"/>
    <dgm:cxn modelId="{2D3CEAEF-2D00-4748-B8EF-ED6B16EBD279}" type="presParOf" srcId="{C8EDED37-418E-43ED-8A31-ACAFCAE980D9}" destId="{4A14193C-F37F-4EA2-996D-94E6435B918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DFA071-6583-4621-8133-730277F53D4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B83AEB3-213B-4CA8-9CF2-E1D73F952F34}">
      <dgm:prSet/>
      <dgm:spPr/>
      <dgm:t>
        <a:bodyPr/>
        <a:lstStyle/>
        <a:p>
          <a:r>
            <a:rPr lang="en-US" baseline="0"/>
            <a:t>Overlapping fields</a:t>
          </a:r>
          <a:endParaRPr lang="en-US"/>
        </a:p>
      </dgm:t>
    </dgm:pt>
    <dgm:pt modelId="{787CFBAB-9D21-45BC-A848-60FB710C4771}" type="parTrans" cxnId="{197EBF4B-C3B3-408F-A3D8-AFE2ABB96C4C}">
      <dgm:prSet/>
      <dgm:spPr/>
      <dgm:t>
        <a:bodyPr/>
        <a:lstStyle/>
        <a:p>
          <a:endParaRPr lang="en-US"/>
        </a:p>
      </dgm:t>
    </dgm:pt>
    <dgm:pt modelId="{54D6D33B-B700-4BCB-93EE-D74CB1FF9573}" type="sibTrans" cxnId="{197EBF4B-C3B3-408F-A3D8-AFE2ABB96C4C}">
      <dgm:prSet/>
      <dgm:spPr/>
      <dgm:t>
        <a:bodyPr/>
        <a:lstStyle/>
        <a:p>
          <a:endParaRPr lang="en-US"/>
        </a:p>
      </dgm:t>
    </dgm:pt>
    <dgm:pt modelId="{AB34143F-28FE-45AC-84DA-BA9DA049F6CA}">
      <dgm:prSet/>
      <dgm:spPr/>
      <dgm:t>
        <a:bodyPr/>
        <a:lstStyle/>
        <a:p>
          <a:r>
            <a:rPr lang="en-US" baseline="0"/>
            <a:t>Critical importance for support provision</a:t>
          </a:r>
          <a:endParaRPr lang="en-US"/>
        </a:p>
      </dgm:t>
    </dgm:pt>
    <dgm:pt modelId="{1598C9F5-3A06-4FE8-9663-A42BA30DD0A8}" type="parTrans" cxnId="{9BA406BA-C2EC-43FD-BAC9-6C59F425056B}">
      <dgm:prSet/>
      <dgm:spPr/>
      <dgm:t>
        <a:bodyPr/>
        <a:lstStyle/>
        <a:p>
          <a:endParaRPr lang="en-US"/>
        </a:p>
      </dgm:t>
    </dgm:pt>
    <dgm:pt modelId="{EB8367EC-DA5C-456A-8F01-1C5D2D746088}" type="sibTrans" cxnId="{9BA406BA-C2EC-43FD-BAC9-6C59F425056B}">
      <dgm:prSet/>
      <dgm:spPr/>
      <dgm:t>
        <a:bodyPr/>
        <a:lstStyle/>
        <a:p>
          <a:endParaRPr lang="en-US"/>
        </a:p>
      </dgm:t>
    </dgm:pt>
    <dgm:pt modelId="{1E297676-F3FF-46CD-A81E-901D9CA277DE}" type="pres">
      <dgm:prSet presAssocID="{47DFA071-6583-4621-8133-730277F53D43}" presName="hierChild1" presStyleCnt="0">
        <dgm:presLayoutVars>
          <dgm:chPref val="1"/>
          <dgm:dir/>
          <dgm:animOne val="branch"/>
          <dgm:animLvl val="lvl"/>
          <dgm:resizeHandles/>
        </dgm:presLayoutVars>
      </dgm:prSet>
      <dgm:spPr/>
    </dgm:pt>
    <dgm:pt modelId="{ED3A03DA-2BAF-47B2-A78A-33401DF08DDF}" type="pres">
      <dgm:prSet presAssocID="{AB83AEB3-213B-4CA8-9CF2-E1D73F952F34}" presName="hierRoot1" presStyleCnt="0"/>
      <dgm:spPr/>
    </dgm:pt>
    <dgm:pt modelId="{3513F8EB-A3C0-4145-A8F2-3B8ACE4ED143}" type="pres">
      <dgm:prSet presAssocID="{AB83AEB3-213B-4CA8-9CF2-E1D73F952F34}" presName="composite" presStyleCnt="0"/>
      <dgm:spPr/>
    </dgm:pt>
    <dgm:pt modelId="{44480A90-5DDC-40ED-85BE-4A3059893741}" type="pres">
      <dgm:prSet presAssocID="{AB83AEB3-213B-4CA8-9CF2-E1D73F952F34}" presName="background" presStyleLbl="node0" presStyleIdx="0" presStyleCnt="2"/>
      <dgm:spPr/>
    </dgm:pt>
    <dgm:pt modelId="{83EA776D-3F94-47E1-ACB5-3A38B90DC943}" type="pres">
      <dgm:prSet presAssocID="{AB83AEB3-213B-4CA8-9CF2-E1D73F952F34}" presName="text" presStyleLbl="fgAcc0" presStyleIdx="0" presStyleCnt="2">
        <dgm:presLayoutVars>
          <dgm:chPref val="3"/>
        </dgm:presLayoutVars>
      </dgm:prSet>
      <dgm:spPr/>
    </dgm:pt>
    <dgm:pt modelId="{108DE209-2A07-4D3C-AF8C-7799E9F5EFF7}" type="pres">
      <dgm:prSet presAssocID="{AB83AEB3-213B-4CA8-9CF2-E1D73F952F34}" presName="hierChild2" presStyleCnt="0"/>
      <dgm:spPr/>
    </dgm:pt>
    <dgm:pt modelId="{A3B3A4ED-585C-4575-AF8C-6DBC11354B28}" type="pres">
      <dgm:prSet presAssocID="{AB34143F-28FE-45AC-84DA-BA9DA049F6CA}" presName="hierRoot1" presStyleCnt="0"/>
      <dgm:spPr/>
    </dgm:pt>
    <dgm:pt modelId="{5A348610-F25C-44E3-B612-AC141ED4446B}" type="pres">
      <dgm:prSet presAssocID="{AB34143F-28FE-45AC-84DA-BA9DA049F6CA}" presName="composite" presStyleCnt="0"/>
      <dgm:spPr/>
    </dgm:pt>
    <dgm:pt modelId="{4DAF4447-830A-4CDB-868D-4799F40B8FB8}" type="pres">
      <dgm:prSet presAssocID="{AB34143F-28FE-45AC-84DA-BA9DA049F6CA}" presName="background" presStyleLbl="node0" presStyleIdx="1" presStyleCnt="2"/>
      <dgm:spPr/>
    </dgm:pt>
    <dgm:pt modelId="{95907B32-762C-4B7F-8EF7-1473C613AE2D}" type="pres">
      <dgm:prSet presAssocID="{AB34143F-28FE-45AC-84DA-BA9DA049F6CA}" presName="text" presStyleLbl="fgAcc0" presStyleIdx="1" presStyleCnt="2">
        <dgm:presLayoutVars>
          <dgm:chPref val="3"/>
        </dgm:presLayoutVars>
      </dgm:prSet>
      <dgm:spPr/>
    </dgm:pt>
    <dgm:pt modelId="{DF7DD37D-F809-4A8E-B99F-5CC1600A8245}" type="pres">
      <dgm:prSet presAssocID="{AB34143F-28FE-45AC-84DA-BA9DA049F6CA}" presName="hierChild2" presStyleCnt="0"/>
      <dgm:spPr/>
    </dgm:pt>
  </dgm:ptLst>
  <dgm:cxnLst>
    <dgm:cxn modelId="{8573362E-22ED-49B3-BFF0-7C374AF1673D}" type="presOf" srcId="{AB83AEB3-213B-4CA8-9CF2-E1D73F952F34}" destId="{83EA776D-3F94-47E1-ACB5-3A38B90DC943}" srcOrd="0" destOrd="0" presId="urn:microsoft.com/office/officeart/2005/8/layout/hierarchy1"/>
    <dgm:cxn modelId="{197EBF4B-C3B3-408F-A3D8-AFE2ABB96C4C}" srcId="{47DFA071-6583-4621-8133-730277F53D43}" destId="{AB83AEB3-213B-4CA8-9CF2-E1D73F952F34}" srcOrd="0" destOrd="0" parTransId="{787CFBAB-9D21-45BC-A848-60FB710C4771}" sibTransId="{54D6D33B-B700-4BCB-93EE-D74CB1FF9573}"/>
    <dgm:cxn modelId="{598B5770-80A0-402E-B7A4-863DADACF259}" type="presOf" srcId="{47DFA071-6583-4621-8133-730277F53D43}" destId="{1E297676-F3FF-46CD-A81E-901D9CA277DE}" srcOrd="0" destOrd="0" presId="urn:microsoft.com/office/officeart/2005/8/layout/hierarchy1"/>
    <dgm:cxn modelId="{3F700D85-DBDA-47F7-B7DA-4B2AEAE36CE5}" type="presOf" srcId="{AB34143F-28FE-45AC-84DA-BA9DA049F6CA}" destId="{95907B32-762C-4B7F-8EF7-1473C613AE2D}" srcOrd="0" destOrd="0" presId="urn:microsoft.com/office/officeart/2005/8/layout/hierarchy1"/>
    <dgm:cxn modelId="{9BA406BA-C2EC-43FD-BAC9-6C59F425056B}" srcId="{47DFA071-6583-4621-8133-730277F53D43}" destId="{AB34143F-28FE-45AC-84DA-BA9DA049F6CA}" srcOrd="1" destOrd="0" parTransId="{1598C9F5-3A06-4FE8-9663-A42BA30DD0A8}" sibTransId="{EB8367EC-DA5C-456A-8F01-1C5D2D746088}"/>
    <dgm:cxn modelId="{6B060991-E962-42D4-B5F5-8D2373CB106B}" type="presParOf" srcId="{1E297676-F3FF-46CD-A81E-901D9CA277DE}" destId="{ED3A03DA-2BAF-47B2-A78A-33401DF08DDF}" srcOrd="0" destOrd="0" presId="urn:microsoft.com/office/officeart/2005/8/layout/hierarchy1"/>
    <dgm:cxn modelId="{1A7F4E2C-EAB0-43B1-A957-C76E7E69AD70}" type="presParOf" srcId="{ED3A03DA-2BAF-47B2-A78A-33401DF08DDF}" destId="{3513F8EB-A3C0-4145-A8F2-3B8ACE4ED143}" srcOrd="0" destOrd="0" presId="urn:microsoft.com/office/officeart/2005/8/layout/hierarchy1"/>
    <dgm:cxn modelId="{E25021BE-B39B-447A-9688-B404BC085FF5}" type="presParOf" srcId="{3513F8EB-A3C0-4145-A8F2-3B8ACE4ED143}" destId="{44480A90-5DDC-40ED-85BE-4A3059893741}" srcOrd="0" destOrd="0" presId="urn:microsoft.com/office/officeart/2005/8/layout/hierarchy1"/>
    <dgm:cxn modelId="{E2C086B6-A699-4312-8570-D8FAC1757BDE}" type="presParOf" srcId="{3513F8EB-A3C0-4145-A8F2-3B8ACE4ED143}" destId="{83EA776D-3F94-47E1-ACB5-3A38B90DC943}" srcOrd="1" destOrd="0" presId="urn:microsoft.com/office/officeart/2005/8/layout/hierarchy1"/>
    <dgm:cxn modelId="{8187433A-F188-414D-A1F4-F9E0948F1103}" type="presParOf" srcId="{ED3A03DA-2BAF-47B2-A78A-33401DF08DDF}" destId="{108DE209-2A07-4D3C-AF8C-7799E9F5EFF7}" srcOrd="1" destOrd="0" presId="urn:microsoft.com/office/officeart/2005/8/layout/hierarchy1"/>
    <dgm:cxn modelId="{4EDE5BCD-B2DF-4AB7-B8C6-70EAEA3D4C0F}" type="presParOf" srcId="{1E297676-F3FF-46CD-A81E-901D9CA277DE}" destId="{A3B3A4ED-585C-4575-AF8C-6DBC11354B28}" srcOrd="1" destOrd="0" presId="urn:microsoft.com/office/officeart/2005/8/layout/hierarchy1"/>
    <dgm:cxn modelId="{FE77F6F4-6AC3-4D43-BB0A-87A157CC89FD}" type="presParOf" srcId="{A3B3A4ED-585C-4575-AF8C-6DBC11354B28}" destId="{5A348610-F25C-44E3-B612-AC141ED4446B}" srcOrd="0" destOrd="0" presId="urn:microsoft.com/office/officeart/2005/8/layout/hierarchy1"/>
    <dgm:cxn modelId="{D7ABBDB2-8CD6-4B9D-9506-2860905F4975}" type="presParOf" srcId="{5A348610-F25C-44E3-B612-AC141ED4446B}" destId="{4DAF4447-830A-4CDB-868D-4799F40B8FB8}" srcOrd="0" destOrd="0" presId="urn:microsoft.com/office/officeart/2005/8/layout/hierarchy1"/>
    <dgm:cxn modelId="{A72E6F54-2246-4D6A-BD04-01D9A0A0CE94}" type="presParOf" srcId="{5A348610-F25C-44E3-B612-AC141ED4446B}" destId="{95907B32-762C-4B7F-8EF7-1473C613AE2D}" srcOrd="1" destOrd="0" presId="urn:microsoft.com/office/officeart/2005/8/layout/hierarchy1"/>
    <dgm:cxn modelId="{976F4633-406B-4E63-B17B-039FBF485DF9}" type="presParOf" srcId="{A3B3A4ED-585C-4575-AF8C-6DBC11354B28}" destId="{DF7DD37D-F809-4A8E-B99F-5CC1600A824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F0F31A-5EC4-46E2-AFD3-AE539EB1F94C}">
      <dsp:nvSpPr>
        <dsp:cNvPr id="0" name=""/>
        <dsp:cNvSpPr/>
      </dsp:nvSpPr>
      <dsp:spPr>
        <a:xfrm>
          <a:off x="0" y="733839"/>
          <a:ext cx="3122194" cy="19825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D0A217-2EA6-4B01-BB87-0BF532B7B507}">
      <dsp:nvSpPr>
        <dsp:cNvPr id="0" name=""/>
        <dsp:cNvSpPr/>
      </dsp:nvSpPr>
      <dsp:spPr>
        <a:xfrm>
          <a:off x="346910" y="1063404"/>
          <a:ext cx="3122194" cy="19825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IMPORTANCE OF PSYCHOLOGY</a:t>
          </a:r>
          <a:endParaRPr lang="en-US" sz="2900" kern="1200"/>
        </a:p>
      </dsp:txBody>
      <dsp:txXfrm>
        <a:off x="404978" y="1121472"/>
        <a:ext cx="3006058" cy="1866457"/>
      </dsp:txXfrm>
    </dsp:sp>
    <dsp:sp modelId="{AC38C20B-D76B-4FB5-B8C3-E6B8D22CB77B}">
      <dsp:nvSpPr>
        <dsp:cNvPr id="0" name=""/>
        <dsp:cNvSpPr/>
      </dsp:nvSpPr>
      <dsp:spPr>
        <a:xfrm>
          <a:off x="3816015" y="733839"/>
          <a:ext cx="3122194" cy="19825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51347F-B230-4578-A27B-E6CBEAD9B50B}">
      <dsp:nvSpPr>
        <dsp:cNvPr id="0" name=""/>
        <dsp:cNvSpPr/>
      </dsp:nvSpPr>
      <dsp:spPr>
        <a:xfrm>
          <a:off x="4162926" y="1063404"/>
          <a:ext cx="3122194" cy="19825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SOCIAL WORKER SCENARIO</a:t>
          </a:r>
          <a:endParaRPr lang="en-US" sz="2900" kern="1200"/>
        </a:p>
      </dsp:txBody>
      <dsp:txXfrm>
        <a:off x="4220994" y="1121472"/>
        <a:ext cx="3006058" cy="1866457"/>
      </dsp:txXfrm>
    </dsp:sp>
    <dsp:sp modelId="{6CFD6AC4-9363-409D-9B89-6DC9052C6229}">
      <dsp:nvSpPr>
        <dsp:cNvPr id="0" name=""/>
        <dsp:cNvSpPr/>
      </dsp:nvSpPr>
      <dsp:spPr>
        <a:xfrm>
          <a:off x="7632031" y="733839"/>
          <a:ext cx="3122194" cy="19825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CFDA53-2C7F-444C-981E-3C4940036203}">
      <dsp:nvSpPr>
        <dsp:cNvPr id="0" name=""/>
        <dsp:cNvSpPr/>
      </dsp:nvSpPr>
      <dsp:spPr>
        <a:xfrm>
          <a:off x="7978941" y="1063404"/>
          <a:ext cx="3122194" cy="19825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USE OF PSYCHOLOGY TO SUPPORT SERVICE USERS</a:t>
          </a:r>
          <a:endParaRPr lang="en-US" sz="2900" kern="1200"/>
        </a:p>
      </dsp:txBody>
      <dsp:txXfrm>
        <a:off x="8037009" y="1121472"/>
        <a:ext cx="3006058" cy="18664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480A90-5DDC-40ED-85BE-4A3059893741}">
      <dsp:nvSpPr>
        <dsp:cNvPr id="0" name=""/>
        <dsp:cNvSpPr/>
      </dsp:nvSpPr>
      <dsp:spPr>
        <a:xfrm>
          <a:off x="1355" y="128704"/>
          <a:ext cx="4756468" cy="30203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EA776D-3F94-47E1-ACB5-3A38B90DC943}">
      <dsp:nvSpPr>
        <dsp:cNvPr id="0" name=""/>
        <dsp:cNvSpPr/>
      </dsp:nvSpPr>
      <dsp:spPr>
        <a:xfrm>
          <a:off x="529851" y="630775"/>
          <a:ext cx="4756468" cy="30203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baseline="0"/>
            <a:t>Overlapping fields</a:t>
          </a:r>
          <a:endParaRPr lang="en-US" sz="4500" kern="1200"/>
        </a:p>
      </dsp:txBody>
      <dsp:txXfrm>
        <a:off x="618314" y="719238"/>
        <a:ext cx="4579542" cy="2843431"/>
      </dsp:txXfrm>
    </dsp:sp>
    <dsp:sp modelId="{4DAF4447-830A-4CDB-868D-4799F40B8FB8}">
      <dsp:nvSpPr>
        <dsp:cNvPr id="0" name=""/>
        <dsp:cNvSpPr/>
      </dsp:nvSpPr>
      <dsp:spPr>
        <a:xfrm>
          <a:off x="5814816" y="128704"/>
          <a:ext cx="4756468" cy="30203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07B32-762C-4B7F-8EF7-1473C613AE2D}">
      <dsp:nvSpPr>
        <dsp:cNvPr id="0" name=""/>
        <dsp:cNvSpPr/>
      </dsp:nvSpPr>
      <dsp:spPr>
        <a:xfrm>
          <a:off x="6343312" y="630775"/>
          <a:ext cx="4756468" cy="30203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baseline="0"/>
            <a:t>Critical importance for support provision</a:t>
          </a:r>
          <a:endParaRPr lang="en-US" sz="4500" kern="1200"/>
        </a:p>
      </dsp:txBody>
      <dsp:txXfrm>
        <a:off x="6431775" y="719238"/>
        <a:ext cx="4579542" cy="284343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ABF08D-1ED3-4262-A6DD-21FD764605E5}" type="datetimeFigureOut">
              <a:rPr lang="en-GB" smtClean="0"/>
              <a:t>20/02/2022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402A8D-6FD3-46BF-96C8-90F91899C23B}" type="slidenum">
              <a:rPr lang="en-GB" smtClean="0"/>
              <a:t>‹#›</a:t>
            </a:fld>
            <a:endParaRPr lang="en-GB"/>
          </a:p>
        </p:txBody>
      </p:sp>
    </p:spTree>
    <p:extLst>
      <p:ext uri="{BB962C8B-B14F-4D97-AF65-F5344CB8AC3E}">
        <p14:creationId xmlns:p14="http://schemas.microsoft.com/office/powerpoint/2010/main" val="2729851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00000"/>
                </a:solidFill>
                <a:effectLst/>
                <a:latin typeface="Helvetica Neue"/>
              </a:rPr>
              <a:t>This presentation argues the importance of psychology in the health and social care sector. It furthermore presents a psychological theory of life span development to emphasize this, and it presents real life examples for use of psychology towards understanding and supporting service users. A social worker scenario is similarly discussed. Koch (1959) states that psychology is the scientific study of behavior and mind. It includes the study of one's unconscious and conscious mind, including thoughts and feelings. Its importance is highlighted by applications of perception, attention, cognition, emotion, intelligence, motivation, subjective experiences, personality and other brain functions.</a:t>
            </a:r>
          </a:p>
          <a:p>
            <a:endParaRPr lang="en-GB" dirty="0"/>
          </a:p>
        </p:txBody>
      </p:sp>
      <p:sp>
        <p:nvSpPr>
          <p:cNvPr id="4" name="Slide Number Placeholder 3"/>
          <p:cNvSpPr>
            <a:spLocks noGrp="1"/>
          </p:cNvSpPr>
          <p:nvPr>
            <p:ph type="sldNum" sz="quarter" idx="5"/>
          </p:nvPr>
        </p:nvSpPr>
        <p:spPr/>
        <p:txBody>
          <a:bodyPr/>
          <a:lstStyle/>
          <a:p>
            <a:fld id="{B2402A8D-6FD3-46BF-96C8-90F91899C23B}" type="slidenum">
              <a:rPr lang="en-GB" smtClean="0"/>
              <a:t>2</a:t>
            </a:fld>
            <a:endParaRPr lang="en-GB"/>
          </a:p>
        </p:txBody>
      </p:sp>
    </p:spTree>
    <p:extLst>
      <p:ext uri="{BB962C8B-B14F-4D97-AF65-F5344CB8AC3E}">
        <p14:creationId xmlns:p14="http://schemas.microsoft.com/office/powerpoint/2010/main" val="4784434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latin typeface="Helvetica Neue"/>
              </a:rPr>
              <a:t>Jean Piaget studied childhood development. The theorist approached development from a child's cognitive growth perspective rather than from a psychoanalytical or psychosocial perspective. In other words, his theory stated that development is a central aspect and that children are inquisitive by nature (Maier et. Al., 1978). Furthermore, the theory argues that children are unable to reason and think in the same manner as adults and that therefore cognitive development in relation to cognitive abilities are acquired throughout specific stages. As such, as children progress to a new stage, a shift can be identified in the manner they think and reason. </a:t>
            </a:r>
          </a:p>
          <a:p>
            <a:pPr algn="l"/>
            <a:r>
              <a:rPr lang="en-US" b="0" i="0" dirty="0">
                <a:solidFill>
                  <a:srgbClr val="000000"/>
                </a:solidFill>
                <a:effectLst/>
                <a:latin typeface="Helvetica Neue"/>
              </a:rPr>
              <a:t>Moreover, as per </a:t>
            </a:r>
            <a:r>
              <a:rPr lang="en-US" b="0" i="0" dirty="0" err="1">
                <a:solidFill>
                  <a:srgbClr val="000000"/>
                </a:solidFill>
                <a:effectLst/>
                <a:latin typeface="Helvetica Neue"/>
              </a:rPr>
              <a:t>Huitt</a:t>
            </a:r>
            <a:r>
              <a:rPr lang="en-US" b="0" i="0" dirty="0">
                <a:solidFill>
                  <a:srgbClr val="000000"/>
                </a:solidFill>
                <a:effectLst/>
                <a:latin typeface="Helvetica Neue"/>
              </a:rPr>
              <a:t> and Hummel (2003), Piaget stated that children develop schemata to support them in understanding their environment and the larger world. Schemata refers to concepts or mental models that can be employed to support us in interpreting and categorizing external data. As children progress to adulthood, they have developed schemata in relation to the majority of life aspects. Consequently, as individuals/children acquire more information, they are able to adjust their mental models via two key processes: accommodation and assimilation. Initially, children assimilate the new data or situation in relation to the schemata they currently hold (I.e., taking the information and comparing it with current knowledge). Then, they adjust their schemata based on the new information acquired. This is a continuous process and children learn and develop.</a:t>
            </a:r>
          </a:p>
          <a:p>
            <a:endParaRPr lang="en-GB" dirty="0"/>
          </a:p>
        </p:txBody>
      </p:sp>
      <p:sp>
        <p:nvSpPr>
          <p:cNvPr id="4" name="Slide Number Placeholder 3"/>
          <p:cNvSpPr>
            <a:spLocks noGrp="1"/>
          </p:cNvSpPr>
          <p:nvPr>
            <p:ph type="sldNum" sz="quarter" idx="5"/>
          </p:nvPr>
        </p:nvSpPr>
        <p:spPr/>
        <p:txBody>
          <a:bodyPr/>
          <a:lstStyle/>
          <a:p>
            <a:fld id="{B2402A8D-6FD3-46BF-96C8-90F91899C23B}" type="slidenum">
              <a:rPr lang="en-GB" smtClean="0"/>
              <a:t>3</a:t>
            </a:fld>
            <a:endParaRPr lang="en-GB"/>
          </a:p>
        </p:txBody>
      </p:sp>
    </p:spTree>
    <p:extLst>
      <p:ext uri="{BB962C8B-B14F-4D97-AF65-F5344CB8AC3E}">
        <p14:creationId xmlns:p14="http://schemas.microsoft.com/office/powerpoint/2010/main" val="1900413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latin typeface="Helvetica Neue"/>
              </a:rPr>
              <a:t>According to Dewey (1900), psychology and social work are aimed towards a common goal: treating and recognizing mental illnesses as well as ensuring individuals are empowered to improve their lives. Psychology is the study of an individual within a social context and therefore, as all individuals belong to a specific social context, it is closely linked to any field that seeks to service society. </a:t>
            </a:r>
          </a:p>
          <a:p>
            <a:pPr algn="l"/>
            <a:r>
              <a:rPr lang="en-US" b="0" i="0" dirty="0">
                <a:solidFill>
                  <a:srgbClr val="000000"/>
                </a:solidFill>
                <a:effectLst/>
                <a:latin typeface="Helvetica Neue"/>
              </a:rPr>
              <a:t>Social work is moreover a practical component in relation to principles of sociology (Payne, 2020). To this extent, psychology and sociology are closely related.</a:t>
            </a:r>
          </a:p>
          <a:p>
            <a:pPr algn="l"/>
            <a:r>
              <a:rPr lang="en-US" b="0" i="0" dirty="0">
                <a:solidFill>
                  <a:srgbClr val="000000"/>
                </a:solidFill>
                <a:effectLst/>
                <a:latin typeface="Helvetica Neue"/>
              </a:rPr>
              <a:t>As social work professionals, individuals are required to address existing issues within a community or a group of people. For example, a social worker may be required to support an individual with addiction problems. In order to do so, they must be able to understand their situation as to provide appropriate recommendations and support. To this extent, a social worker can apply the Piaget Theory to better understand the individual’s 4 stages of development and to therefore deconstruct their mental processes into models that can be restructured towards improving their addiction problems. Furthermore, if all the women within a community are suffering from alcohol addiction, psychological solutions can be applied such as group therapy sessions. Consequently, the women are empowered to exert their power and to overcome the addiction. </a:t>
            </a:r>
          </a:p>
          <a:p>
            <a:pPr algn="l"/>
            <a:r>
              <a:rPr lang="en-US" b="0" i="0" dirty="0">
                <a:solidFill>
                  <a:srgbClr val="000000"/>
                </a:solidFill>
                <a:effectLst/>
                <a:latin typeface="Helvetica Neue"/>
              </a:rPr>
              <a:t>The same principles apply for social workers dealing with domestic abuse, unemployment or illiteracy. Before acquiring the ability to implement corrective strategies for the individual(s), a social worker must assess their environment, their journey to adulthood and therefore their cognitive development as to be able to effectively contribute to their betterment.</a:t>
            </a:r>
          </a:p>
          <a:p>
            <a:endParaRPr lang="en-GB" dirty="0"/>
          </a:p>
        </p:txBody>
      </p:sp>
      <p:sp>
        <p:nvSpPr>
          <p:cNvPr id="4" name="Slide Number Placeholder 3"/>
          <p:cNvSpPr>
            <a:spLocks noGrp="1"/>
          </p:cNvSpPr>
          <p:nvPr>
            <p:ph type="sldNum" sz="quarter" idx="5"/>
          </p:nvPr>
        </p:nvSpPr>
        <p:spPr/>
        <p:txBody>
          <a:bodyPr/>
          <a:lstStyle/>
          <a:p>
            <a:fld id="{B2402A8D-6FD3-46BF-96C8-90F91899C23B}" type="slidenum">
              <a:rPr lang="en-GB" smtClean="0"/>
              <a:t>4</a:t>
            </a:fld>
            <a:endParaRPr lang="en-GB"/>
          </a:p>
        </p:txBody>
      </p:sp>
    </p:spTree>
    <p:extLst>
      <p:ext uri="{BB962C8B-B14F-4D97-AF65-F5344CB8AC3E}">
        <p14:creationId xmlns:p14="http://schemas.microsoft.com/office/powerpoint/2010/main" val="3090093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000000"/>
                </a:solidFill>
                <a:effectLst/>
                <a:latin typeface="Helvetica Neue"/>
              </a:rPr>
              <a:t>Overall, psychology and social work are overlapping fields and while there are significant differences in practice such as psychology being focused on science and studying and social work on taking action towards supporting the community – professionals must be aware of psychological elements in order to be able to offer a quality service.</a:t>
            </a:r>
            <a:endParaRPr lang="en-GB"/>
          </a:p>
        </p:txBody>
      </p:sp>
      <p:sp>
        <p:nvSpPr>
          <p:cNvPr id="4" name="Slide Number Placeholder 3"/>
          <p:cNvSpPr>
            <a:spLocks noGrp="1"/>
          </p:cNvSpPr>
          <p:nvPr>
            <p:ph type="sldNum" sz="quarter" idx="5"/>
          </p:nvPr>
        </p:nvSpPr>
        <p:spPr/>
        <p:txBody>
          <a:bodyPr/>
          <a:lstStyle/>
          <a:p>
            <a:fld id="{B2402A8D-6FD3-46BF-96C8-90F91899C23B}" type="slidenum">
              <a:rPr lang="en-GB" smtClean="0"/>
              <a:t>5</a:t>
            </a:fld>
            <a:endParaRPr lang="en-GB"/>
          </a:p>
        </p:txBody>
      </p:sp>
    </p:spTree>
    <p:extLst>
      <p:ext uri="{BB962C8B-B14F-4D97-AF65-F5344CB8AC3E}">
        <p14:creationId xmlns:p14="http://schemas.microsoft.com/office/powerpoint/2010/main" val="3956993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2/20/2022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65431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2/20/2022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72732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2/20/2022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84781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2/20/2022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07881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2/20/2022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52822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2/20/2022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99662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2/20/2022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39963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2/20/2022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98024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2/20/2022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72197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2/20/2022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21138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2/20/2022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94341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2/20/2022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4003220623"/>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5" r:id="rId6"/>
    <p:sldLayoutId id="2147483751" r:id="rId7"/>
    <p:sldLayoutId id="2147483752" r:id="rId8"/>
    <p:sldLayoutId id="2147483753" r:id="rId9"/>
    <p:sldLayoutId id="2147483754" r:id="rId10"/>
    <p:sldLayoutId id="2147483756"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creativecommons.org/licenses/by/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wagingnonviolence.org/feature/a-recipe-for-nonviolent-parenting/"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5.jpg"/><Relationship Id="rId7" Type="http://schemas.openxmlformats.org/officeDocument/2006/relationships/hyperlink" Target="https://creativecommons.org/licenses/by-nc-nd/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aimgroup.ro/alimentatie/top-5-alimente-pentru-imunitate-crescuta-sistem-imunitar/" TargetMode="External"/><Relationship Id="rId5" Type="http://schemas.openxmlformats.org/officeDocument/2006/relationships/image" Target="../media/image6.jpg"/><Relationship Id="rId4" Type="http://schemas.openxmlformats.org/officeDocument/2006/relationships/hyperlink" Target="https://www.flickr.com/photos/unicefethiopia/49834031648/"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7" name="Rectangle 16">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Oval 17">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Oval 18">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0" name="Group 19">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22" name="Rectangle 21">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7" name="Group 26">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8" name="Rectangle 27">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6" name="Rectangle 35">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31">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4" name="Rectangle 33">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Rectangle 38">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564C23D-1030-442F-96CA-DC29D09D6676}"/>
              </a:ext>
            </a:extLst>
          </p:cNvPr>
          <p:cNvSpPr>
            <a:spLocks noGrp="1"/>
          </p:cNvSpPr>
          <p:nvPr>
            <p:ph type="ctrTitle"/>
          </p:nvPr>
        </p:nvSpPr>
        <p:spPr>
          <a:xfrm>
            <a:off x="7086315" y="540000"/>
            <a:ext cx="4554821" cy="2186096"/>
          </a:xfrm>
        </p:spPr>
        <p:txBody>
          <a:bodyPr vert="horz" lIns="91440" tIns="45720" rIns="91440" bIns="45720" rtlCol="0" anchor="b">
            <a:normAutofit/>
          </a:bodyPr>
          <a:lstStyle/>
          <a:p>
            <a:r>
              <a:rPr lang="en-US" sz="2900"/>
              <a:t>WHY IS PSYCHOLOGY IMPORTANT WHEN WORKING AS A SOCIAL WORKER?</a:t>
            </a:r>
          </a:p>
        </p:txBody>
      </p:sp>
      <p:pic>
        <p:nvPicPr>
          <p:cNvPr id="4" name="Picture 3">
            <a:extLst>
              <a:ext uri="{FF2B5EF4-FFF2-40B4-BE49-F238E27FC236}">
                <a16:creationId xmlns:a16="http://schemas.microsoft.com/office/drawing/2014/main" id="{D607AC9A-BDDC-4D76-BE03-2728527D09D0}"/>
              </a:ext>
            </a:extLst>
          </p:cNvPr>
          <p:cNvPicPr>
            <a:picLocks noChangeAspect="1"/>
          </p:cNvPicPr>
          <p:nvPr/>
        </p:nvPicPr>
        <p:blipFill rotWithShape="1">
          <a:blip r:embed="rId2"/>
          <a:srcRect l="29521"/>
          <a:stretch/>
        </p:blipFill>
        <p:spPr>
          <a:xfrm>
            <a:off x="20" y="10"/>
            <a:ext cx="6444556" cy="6857990"/>
          </a:xfrm>
          <a:prstGeom prst="rect">
            <a:avLst/>
          </a:prstGeom>
        </p:spPr>
      </p:pic>
      <p:sp>
        <p:nvSpPr>
          <p:cNvPr id="3" name="Subtitle 2">
            <a:extLst>
              <a:ext uri="{FF2B5EF4-FFF2-40B4-BE49-F238E27FC236}">
                <a16:creationId xmlns:a16="http://schemas.microsoft.com/office/drawing/2014/main" id="{4B5C1369-79BC-4FE0-B05A-725BF463E8EA}"/>
              </a:ext>
            </a:extLst>
          </p:cNvPr>
          <p:cNvSpPr>
            <a:spLocks noGrp="1"/>
          </p:cNvSpPr>
          <p:nvPr>
            <p:ph type="subTitle" idx="1"/>
          </p:nvPr>
        </p:nvSpPr>
        <p:spPr>
          <a:xfrm>
            <a:off x="7104063" y="2947121"/>
            <a:ext cx="4537073" cy="3361604"/>
          </a:xfrm>
        </p:spPr>
        <p:txBody>
          <a:bodyPr vert="horz" lIns="91440" tIns="45720" rIns="91440" bIns="45720" rtlCol="0" anchor="t">
            <a:normAutofit/>
          </a:bodyPr>
          <a:lstStyle/>
          <a:p>
            <a:pPr indent="-270000">
              <a:buFont typeface="Arial" panose="020B0604020202020204" pitchFamily="34" charset="0"/>
              <a:buChar char="•"/>
            </a:pPr>
            <a:r>
              <a:rPr lang="en-US" sz="1800" spc="50"/>
              <a:t>NAME:IULIA COSTOIU</a:t>
            </a:r>
          </a:p>
          <a:p>
            <a:pPr indent="-270000">
              <a:buFont typeface="Arial" panose="020B0604020202020204" pitchFamily="34" charset="0"/>
              <a:buChar char="•"/>
            </a:pPr>
            <a:r>
              <a:rPr lang="en-US" sz="1800" spc="50"/>
              <a:t>STUDENT NUMBER:2021012</a:t>
            </a:r>
          </a:p>
          <a:p>
            <a:pPr indent="-270000">
              <a:buFont typeface="Arial" panose="020B0604020202020204" pitchFamily="34" charset="0"/>
              <a:buChar char="•"/>
            </a:pPr>
            <a:r>
              <a:rPr lang="en-US" sz="1800" spc="50"/>
              <a:t>MODULE: PSYCHOLOGY FOR HEALTH AND SOCIAL CARE</a:t>
            </a:r>
          </a:p>
          <a:p>
            <a:pPr indent="-270000">
              <a:buFont typeface="Arial" panose="020B0604020202020204" pitchFamily="34" charset="0"/>
              <a:buChar char="•"/>
            </a:pPr>
            <a:r>
              <a:rPr lang="en-US" sz="1800" spc="50"/>
              <a:t>MODULE CODE:BMHP4003</a:t>
            </a:r>
          </a:p>
          <a:p>
            <a:pPr indent="-270000">
              <a:buFont typeface="Arial" panose="020B0604020202020204" pitchFamily="34" charset="0"/>
              <a:buChar char="•"/>
            </a:pPr>
            <a:r>
              <a:rPr lang="en-US" sz="1800" spc="50"/>
              <a:t>LECTURER:REBECCA KAVANAGH</a:t>
            </a:r>
          </a:p>
        </p:txBody>
      </p:sp>
    </p:spTree>
    <p:extLst>
      <p:ext uri="{BB962C8B-B14F-4D97-AF65-F5344CB8AC3E}">
        <p14:creationId xmlns:p14="http://schemas.microsoft.com/office/powerpoint/2010/main" val="393576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5FAB4-CBEC-4150-A552-49F73195DD5C}"/>
              </a:ext>
            </a:extLst>
          </p:cNvPr>
          <p:cNvSpPr>
            <a:spLocks noGrp="1"/>
          </p:cNvSpPr>
          <p:nvPr>
            <p:ph type="title"/>
          </p:nvPr>
        </p:nvSpPr>
        <p:spPr/>
        <p:txBody>
          <a:bodyPr/>
          <a:lstStyle/>
          <a:p>
            <a:r>
              <a:rPr lang="en-US" dirty="0"/>
              <a:t>INTRODUCTION</a:t>
            </a:r>
            <a:endParaRPr lang="en-GB" dirty="0"/>
          </a:p>
        </p:txBody>
      </p:sp>
      <p:graphicFrame>
        <p:nvGraphicFramePr>
          <p:cNvPr id="5" name="Content Placeholder 2">
            <a:extLst>
              <a:ext uri="{FF2B5EF4-FFF2-40B4-BE49-F238E27FC236}">
                <a16:creationId xmlns:a16="http://schemas.microsoft.com/office/drawing/2014/main" id="{1EC12255-4ECC-4D8F-A382-3E2CC99FE8C2}"/>
              </a:ext>
            </a:extLst>
          </p:cNvPr>
          <p:cNvGraphicFramePr>
            <a:graphicFrameLocks noGrp="1"/>
          </p:cNvGraphicFramePr>
          <p:nvPr>
            <p:ph idx="1"/>
          </p:nvPr>
        </p:nvGraphicFramePr>
        <p:xfrm>
          <a:off x="540000" y="2528887"/>
          <a:ext cx="11101136" cy="3779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6761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2" name="Group 141">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43" name="Rectangle 142">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4" name="Oval 143">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5" name="Oval 144">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46" name="Group 145">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51" name="Rectangle 150">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2" name="Rectangle 151">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7" name="Group 146">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49" name="Rectangle 148">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0" name="Rectangle 149">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8" name="Rectangle 147">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4" name="Rectangle 153">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56" name="Rectangle 155">
            <a:extLst>
              <a:ext uri="{FF2B5EF4-FFF2-40B4-BE49-F238E27FC236}">
                <a16:creationId xmlns:a16="http://schemas.microsoft.com/office/drawing/2014/main" id="{DE59CF68-BABE-4C2C-8CF4-65074F93B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8" name="Group 157">
            <a:extLst>
              <a:ext uri="{FF2B5EF4-FFF2-40B4-BE49-F238E27FC236}">
                <a16:creationId xmlns:a16="http://schemas.microsoft.com/office/drawing/2014/main" id="{3E1D28A9-431E-4E55-ADE3-161D757A2D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59" name="Rectangle 158">
              <a:extLst>
                <a:ext uri="{FF2B5EF4-FFF2-40B4-BE49-F238E27FC236}">
                  <a16:creationId xmlns:a16="http://schemas.microsoft.com/office/drawing/2014/main" id="{72CEE02A-6F09-45F4-B9A5-7C18CC77D2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Oval 159">
              <a:extLst>
                <a:ext uri="{FF2B5EF4-FFF2-40B4-BE49-F238E27FC236}">
                  <a16:creationId xmlns:a16="http://schemas.microsoft.com/office/drawing/2014/main" id="{FE8156EC-CE46-48E4-9D85-95D9D8BEBC0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BB9DDD85-3F41-4B1D-9372-0773066B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2" name="Group 161">
              <a:extLst>
                <a:ext uri="{FF2B5EF4-FFF2-40B4-BE49-F238E27FC236}">
                  <a16:creationId xmlns:a16="http://schemas.microsoft.com/office/drawing/2014/main" id="{C1131344-09B5-4648-B3ED-C0DCDA5921E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67" name="Rectangle 166">
                <a:extLst>
                  <a:ext uri="{FF2B5EF4-FFF2-40B4-BE49-F238E27FC236}">
                    <a16:creationId xmlns:a16="http://schemas.microsoft.com/office/drawing/2014/main" id="{883500BA-71FE-4DAF-BE27-C182514D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EB5220F2-0C35-4C88-8E51-ECBD8A66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3" name="Group 162">
              <a:extLst>
                <a:ext uri="{FF2B5EF4-FFF2-40B4-BE49-F238E27FC236}">
                  <a16:creationId xmlns:a16="http://schemas.microsoft.com/office/drawing/2014/main" id="{77B188C7-435E-43E1-92A9-8C3870670C8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5" name="Rectangle 164">
                <a:extLst>
                  <a:ext uri="{FF2B5EF4-FFF2-40B4-BE49-F238E27FC236}">
                    <a16:creationId xmlns:a16="http://schemas.microsoft.com/office/drawing/2014/main" id="{CB3992E9-AE5B-4001-81F2-F0257DA37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 name="Rectangle 165">
                <a:extLst>
                  <a:ext uri="{FF2B5EF4-FFF2-40B4-BE49-F238E27FC236}">
                    <a16:creationId xmlns:a16="http://schemas.microsoft.com/office/drawing/2014/main" id="{5A9B8F0F-31BC-431F-A85C-5BAA30B9F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4" name="Rectangle 163">
              <a:extLst>
                <a:ext uri="{FF2B5EF4-FFF2-40B4-BE49-F238E27FC236}">
                  <a16:creationId xmlns:a16="http://schemas.microsoft.com/office/drawing/2014/main" id="{7A5E54EA-3C4C-4DAB-9DD7-8ADFC0CC18C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0" name="Rectangle 169">
            <a:extLst>
              <a:ext uri="{FF2B5EF4-FFF2-40B4-BE49-F238E27FC236}">
                <a16:creationId xmlns:a16="http://schemas.microsoft.com/office/drawing/2014/main" id="{A0D24FCD-9833-481C-96FB-849603CC5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0">
                <a:schemeClr val="bg2">
                  <a:alpha val="40000"/>
                </a:schemeClr>
              </a:gs>
              <a:gs pos="100000">
                <a:schemeClr val="bg2">
                  <a:alpha val="80000"/>
                </a:schemeClr>
              </a:gs>
            </a:gsLst>
            <a:lin ang="162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F3156DD-2C3D-4BA4-AF3E-226065B37EA2}"/>
              </a:ext>
            </a:extLst>
          </p:cNvPr>
          <p:cNvSpPr>
            <a:spLocks noGrp="1"/>
          </p:cNvSpPr>
          <p:nvPr>
            <p:ph type="title"/>
          </p:nvPr>
        </p:nvSpPr>
        <p:spPr>
          <a:xfrm>
            <a:off x="1487487" y="3768810"/>
            <a:ext cx="9217026" cy="1769459"/>
          </a:xfrm>
        </p:spPr>
        <p:txBody>
          <a:bodyPr vert="horz" lIns="91440" tIns="45720" rIns="91440" bIns="45720" rtlCol="0" anchor="b">
            <a:normAutofit/>
          </a:bodyPr>
          <a:lstStyle/>
          <a:p>
            <a:pPr algn="ctr"/>
            <a:r>
              <a:rPr lang="en-US"/>
              <a:t>THEORY OF LIFE SPAN DEVELOPMENT</a:t>
            </a:r>
          </a:p>
        </p:txBody>
      </p:sp>
      <p:sp>
        <p:nvSpPr>
          <p:cNvPr id="3" name="Content Placeholder 2">
            <a:extLst>
              <a:ext uri="{FF2B5EF4-FFF2-40B4-BE49-F238E27FC236}">
                <a16:creationId xmlns:a16="http://schemas.microsoft.com/office/drawing/2014/main" id="{0A719E8C-D18E-40F6-AFB2-DF12788D4341}"/>
              </a:ext>
            </a:extLst>
          </p:cNvPr>
          <p:cNvSpPr>
            <a:spLocks noGrp="1"/>
          </p:cNvSpPr>
          <p:nvPr>
            <p:ph idx="1"/>
          </p:nvPr>
        </p:nvSpPr>
        <p:spPr>
          <a:xfrm>
            <a:off x="1487488" y="5717657"/>
            <a:ext cx="9155112" cy="681725"/>
          </a:xfrm>
        </p:spPr>
        <p:txBody>
          <a:bodyPr vert="horz" lIns="91440" tIns="45720" rIns="91440" bIns="45720" rtlCol="0">
            <a:normAutofit/>
          </a:bodyPr>
          <a:lstStyle/>
          <a:p>
            <a:pPr marL="0" indent="0" algn="ctr">
              <a:buNone/>
            </a:pPr>
            <a:r>
              <a:rPr lang="en-US" sz="1600" cap="all" spc="300"/>
              <a:t>Cognitive Theory of Development</a:t>
            </a:r>
          </a:p>
        </p:txBody>
      </p:sp>
      <p:pic>
        <p:nvPicPr>
          <p:cNvPr id="5" name="Picture 4" descr="Numbers and symbols">
            <a:extLst>
              <a:ext uri="{FF2B5EF4-FFF2-40B4-BE49-F238E27FC236}">
                <a16:creationId xmlns:a16="http://schemas.microsoft.com/office/drawing/2014/main" id="{95B8B3F0-9992-4EC0-BD05-CAD8E5BBA628}"/>
              </a:ext>
            </a:extLst>
          </p:cNvPr>
          <p:cNvPicPr>
            <a:picLocks noChangeAspect="1"/>
          </p:cNvPicPr>
          <p:nvPr/>
        </p:nvPicPr>
        <p:blipFill rotWithShape="1">
          <a:blip r:embed="rId3">
            <a:alphaModFix/>
          </a:blip>
          <a:srcRect l="19594" r="13657" b="1"/>
          <a:stretch/>
        </p:blipFill>
        <p:spPr>
          <a:xfrm>
            <a:off x="804496" y="540001"/>
            <a:ext cx="3049407" cy="3049422"/>
          </a:xfrm>
          <a:prstGeom prst="rect">
            <a:avLst/>
          </a:prstGeom>
        </p:spPr>
      </p:pic>
      <p:pic>
        <p:nvPicPr>
          <p:cNvPr id="6" name="Picture 5" descr="A close-up of a hand&#10;&#10;Description automatically generated with medium confidence">
            <a:extLst>
              <a:ext uri="{FF2B5EF4-FFF2-40B4-BE49-F238E27FC236}">
                <a16:creationId xmlns:a16="http://schemas.microsoft.com/office/drawing/2014/main" id="{9FCCF1B5-6749-4348-A48B-E7B726F21CD1}"/>
              </a:ext>
            </a:extLst>
          </p:cNvPr>
          <p:cNvPicPr>
            <a:picLocks noChangeAspect="1"/>
          </p:cNvPicPr>
          <p:nvPr/>
        </p:nvPicPr>
        <p:blipFill rotWithShape="1">
          <a:blip r:embed="rId4">
            <a:alphaModFix/>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887" r="30615" b="2"/>
          <a:stretch/>
        </p:blipFill>
        <p:spPr>
          <a:xfrm>
            <a:off x="4565872" y="540001"/>
            <a:ext cx="3049391" cy="3049422"/>
          </a:xfrm>
          <a:prstGeom prst="rect">
            <a:avLst/>
          </a:prstGeom>
        </p:spPr>
      </p:pic>
      <p:pic>
        <p:nvPicPr>
          <p:cNvPr id="8" name="Picture 7" descr="Table&#10;&#10;Description automatically generated">
            <a:extLst>
              <a:ext uri="{FF2B5EF4-FFF2-40B4-BE49-F238E27FC236}">
                <a16:creationId xmlns:a16="http://schemas.microsoft.com/office/drawing/2014/main" id="{7B1D40F2-338F-4BC0-81D0-33EF3C709E8D}"/>
              </a:ext>
            </a:extLst>
          </p:cNvPr>
          <p:cNvPicPr>
            <a:picLocks noChangeAspect="1"/>
          </p:cNvPicPr>
          <p:nvPr/>
        </p:nvPicPr>
        <p:blipFill>
          <a:blip r:embed="rId6">
            <a:alphaModFix/>
            <a:extLst>
              <a:ext uri="{28A0092B-C50C-407E-A947-70E740481C1C}">
                <a14:useLocalDpi xmlns:a14="http://schemas.microsoft.com/office/drawing/2010/main" val="0"/>
              </a:ext>
            </a:extLst>
          </a:blip>
          <a:stretch>
            <a:fillRect/>
          </a:stretch>
        </p:blipFill>
        <p:spPr>
          <a:xfrm>
            <a:off x="8062736" y="1062760"/>
            <a:ext cx="3578400" cy="2003904"/>
          </a:xfrm>
          <a:prstGeom prst="rect">
            <a:avLst/>
          </a:prstGeom>
        </p:spPr>
      </p:pic>
      <p:sp>
        <p:nvSpPr>
          <p:cNvPr id="7" name="TextBox 6">
            <a:extLst>
              <a:ext uri="{FF2B5EF4-FFF2-40B4-BE49-F238E27FC236}">
                <a16:creationId xmlns:a16="http://schemas.microsoft.com/office/drawing/2014/main" id="{88D39EEB-AD36-436E-9168-1BDF7E2CF88E}"/>
              </a:ext>
            </a:extLst>
          </p:cNvPr>
          <p:cNvSpPr txBox="1"/>
          <p:nvPr/>
        </p:nvSpPr>
        <p:spPr>
          <a:xfrm>
            <a:off x="5151126" y="3389368"/>
            <a:ext cx="246413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agingnonviolence.org/feature/a-recipe-for-nonviolent-parent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864246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36" name="Rectangle 35">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7" name="Oval 36">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8" name="Oval 37">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39" name="Group 38">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4" name="Rectangle 43">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5" name="Rectangle 44">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40" name="Group 39">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2" name="Rectangle 41">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3" name="Rectangle 42">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1" name="Rectangle 40">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7" name="Rectangle 46">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49" name="Rectangle 48">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C8CC50-C8EC-4BC0-9406-6297BBAAAAC4}"/>
              </a:ext>
            </a:extLst>
          </p:cNvPr>
          <p:cNvSpPr>
            <a:spLocks noGrp="1"/>
          </p:cNvSpPr>
          <p:nvPr>
            <p:ph type="title"/>
          </p:nvPr>
        </p:nvSpPr>
        <p:spPr>
          <a:xfrm>
            <a:off x="540000" y="540000"/>
            <a:ext cx="11090272" cy="1065187"/>
          </a:xfrm>
        </p:spPr>
        <p:txBody>
          <a:bodyPr vert="horz" lIns="91440" tIns="45720" rIns="91440" bIns="45720" rtlCol="0" anchor="b">
            <a:normAutofit/>
          </a:bodyPr>
          <a:lstStyle/>
          <a:p>
            <a:pPr algn="ctr"/>
            <a:r>
              <a:rPr lang="en-US"/>
              <a:t>SOCIAL WORKER EXAMPLE</a:t>
            </a:r>
          </a:p>
        </p:txBody>
      </p:sp>
      <p:sp>
        <p:nvSpPr>
          <p:cNvPr id="3" name="Content Placeholder 2">
            <a:extLst>
              <a:ext uri="{FF2B5EF4-FFF2-40B4-BE49-F238E27FC236}">
                <a16:creationId xmlns:a16="http://schemas.microsoft.com/office/drawing/2014/main" id="{81B8D40E-9950-4288-852C-B64F46474CBB}"/>
              </a:ext>
            </a:extLst>
          </p:cNvPr>
          <p:cNvSpPr>
            <a:spLocks noGrp="1"/>
          </p:cNvSpPr>
          <p:nvPr>
            <p:ph idx="1"/>
          </p:nvPr>
        </p:nvSpPr>
        <p:spPr>
          <a:xfrm>
            <a:off x="2420603" y="1800908"/>
            <a:ext cx="7350795" cy="816255"/>
          </a:xfrm>
        </p:spPr>
        <p:txBody>
          <a:bodyPr vert="horz" lIns="91440" tIns="45720" rIns="91440" bIns="45720" rtlCol="0">
            <a:normAutofit/>
          </a:bodyPr>
          <a:lstStyle/>
          <a:p>
            <a:pPr marL="0" indent="0" algn="ctr">
              <a:buNone/>
            </a:pPr>
            <a:r>
              <a:rPr lang="en-US" sz="1600" cap="all" spc="300" dirty="0"/>
              <a:t>Using psychology understanding to support a service user</a:t>
            </a:r>
          </a:p>
        </p:txBody>
      </p:sp>
      <p:pic>
        <p:nvPicPr>
          <p:cNvPr id="5" name="Picture 4" descr="A picture containing person&#10;&#10;Description automatically generated">
            <a:extLst>
              <a:ext uri="{FF2B5EF4-FFF2-40B4-BE49-F238E27FC236}">
                <a16:creationId xmlns:a16="http://schemas.microsoft.com/office/drawing/2014/main" id="{45504319-9FDE-4FF8-AE30-66E3CB278F5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5321" y="2812883"/>
            <a:ext cx="5249925" cy="3504325"/>
          </a:xfrm>
          <a:prstGeom prst="rect">
            <a:avLst/>
          </a:prstGeom>
        </p:spPr>
      </p:pic>
      <p:pic>
        <p:nvPicPr>
          <p:cNvPr id="19" name="Picture 18" descr="A group of people holding a baby&#10;&#10;Description automatically generated with medium confidence">
            <a:extLst>
              <a:ext uri="{FF2B5EF4-FFF2-40B4-BE49-F238E27FC236}">
                <a16:creationId xmlns:a16="http://schemas.microsoft.com/office/drawing/2014/main" id="{8E16FD23-2AB2-4BF5-A422-CD13ED5E72B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180567" y="3138472"/>
            <a:ext cx="5460568" cy="2853146"/>
          </a:xfrm>
          <a:prstGeom prst="rect">
            <a:avLst/>
          </a:prstGeom>
        </p:spPr>
      </p:pic>
      <p:sp>
        <p:nvSpPr>
          <p:cNvPr id="6" name="TextBox 5">
            <a:extLst>
              <a:ext uri="{FF2B5EF4-FFF2-40B4-BE49-F238E27FC236}">
                <a16:creationId xmlns:a16="http://schemas.microsoft.com/office/drawing/2014/main" id="{8584DC77-4C35-4167-8AFA-8BC1E4FB9765}"/>
              </a:ext>
            </a:extLst>
          </p:cNvPr>
          <p:cNvSpPr txBox="1"/>
          <p:nvPr/>
        </p:nvSpPr>
        <p:spPr>
          <a:xfrm>
            <a:off x="3104097" y="6117153"/>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unicefethiopia/4983403164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21" name="TextBox 20">
            <a:extLst>
              <a:ext uri="{FF2B5EF4-FFF2-40B4-BE49-F238E27FC236}">
                <a16:creationId xmlns:a16="http://schemas.microsoft.com/office/drawing/2014/main" id="{8947F435-E2A9-4CA8-A549-530147B896D7}"/>
              </a:ext>
            </a:extLst>
          </p:cNvPr>
          <p:cNvSpPr txBox="1"/>
          <p:nvPr/>
        </p:nvSpPr>
        <p:spPr>
          <a:xfrm>
            <a:off x="8872428" y="5791563"/>
            <a:ext cx="276870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aimgroup.ro/alimentatie/top-5-alimente-pentru-imunitate-crescuta-sistem-imunita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012901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EE35B-51B0-435E-828D-22F9AC17CC55}"/>
              </a:ext>
            </a:extLst>
          </p:cNvPr>
          <p:cNvSpPr>
            <a:spLocks noGrp="1"/>
          </p:cNvSpPr>
          <p:nvPr>
            <p:ph type="title"/>
          </p:nvPr>
        </p:nvSpPr>
        <p:spPr/>
        <p:txBody>
          <a:bodyPr/>
          <a:lstStyle/>
          <a:p>
            <a:r>
              <a:rPr lang="en-US" dirty="0"/>
              <a:t>CONCLUSION</a:t>
            </a:r>
            <a:endParaRPr lang="en-GB" dirty="0"/>
          </a:p>
        </p:txBody>
      </p:sp>
      <p:graphicFrame>
        <p:nvGraphicFramePr>
          <p:cNvPr id="5" name="Content Placeholder 2">
            <a:extLst>
              <a:ext uri="{FF2B5EF4-FFF2-40B4-BE49-F238E27FC236}">
                <a16:creationId xmlns:a16="http://schemas.microsoft.com/office/drawing/2014/main" id="{970745B7-6DBC-4B83-8359-819B34118F5B}"/>
              </a:ext>
            </a:extLst>
          </p:cNvPr>
          <p:cNvGraphicFramePr>
            <a:graphicFrameLocks noGrp="1"/>
          </p:cNvGraphicFramePr>
          <p:nvPr>
            <p:ph idx="1"/>
          </p:nvPr>
        </p:nvGraphicFramePr>
        <p:xfrm>
          <a:off x="540000" y="2528887"/>
          <a:ext cx="11101136" cy="3779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5303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A489B-5E44-4502-91D7-C3EE6EC4987C}"/>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23EB1BF1-4C7A-4C3E-A8A6-8E5C36CD4611}"/>
              </a:ext>
            </a:extLst>
          </p:cNvPr>
          <p:cNvSpPr>
            <a:spLocks noGrp="1"/>
          </p:cNvSpPr>
          <p:nvPr>
            <p:ph idx="1"/>
          </p:nvPr>
        </p:nvSpPr>
        <p:spPr/>
        <p:txBody>
          <a:bodyPr/>
          <a:lstStyle/>
          <a:p>
            <a:pPr marL="0" indent="0">
              <a:buNone/>
            </a:pPr>
            <a:r>
              <a:rPr lang="en-US" sz="1800" b="0" i="0" dirty="0">
                <a:effectLst/>
                <a:latin typeface="Arial" panose="020B0604020202020204" pitchFamily="34" charset="0"/>
              </a:rPr>
              <a:t>•</a:t>
            </a:r>
            <a:r>
              <a:rPr lang="en-US" sz="1800" b="0" i="0" dirty="0">
                <a:effectLst/>
                <a:latin typeface="Calibri" panose="020F0502020204030204" pitchFamily="34" charset="0"/>
              </a:rPr>
              <a:t>Dewey, J., 1900. Psychology and social practice. </a:t>
            </a:r>
            <a:r>
              <a:rPr lang="en-US" sz="1800" b="0" i="1" dirty="0">
                <a:effectLst/>
                <a:latin typeface="Calibri" panose="020F0502020204030204" pitchFamily="34" charset="0"/>
              </a:rPr>
              <a:t>Science</a:t>
            </a:r>
            <a:r>
              <a:rPr lang="en-US" sz="1800" b="0" i="0" dirty="0">
                <a:effectLst/>
                <a:latin typeface="Calibri" panose="020F0502020204030204" pitchFamily="34" charset="0"/>
              </a:rPr>
              <a:t>, </a:t>
            </a:r>
            <a:r>
              <a:rPr lang="en-US" sz="1800" b="0" i="1" dirty="0">
                <a:effectLst/>
                <a:latin typeface="Calibri" panose="020F0502020204030204" pitchFamily="34" charset="0"/>
              </a:rPr>
              <a:t>11</a:t>
            </a:r>
            <a:r>
              <a:rPr lang="en-US" sz="1800" b="0" i="0" dirty="0">
                <a:effectLst/>
                <a:latin typeface="Calibri" panose="020F0502020204030204" pitchFamily="34" charset="0"/>
              </a:rPr>
              <a:t>(270), pp.321-333.</a:t>
            </a:r>
          </a:p>
          <a:p>
            <a:pPr marL="0" indent="0">
              <a:buNone/>
            </a:pPr>
            <a:r>
              <a:rPr lang="en-US" sz="1800" b="0" i="0" dirty="0">
                <a:effectLst/>
                <a:latin typeface="Arial" panose="020B0604020202020204" pitchFamily="34" charset="0"/>
              </a:rPr>
              <a:t>•</a:t>
            </a:r>
            <a:r>
              <a:rPr lang="en-US" sz="1800" b="0" i="0" dirty="0" err="1">
                <a:effectLst/>
                <a:latin typeface="Calibri" panose="020F0502020204030204" pitchFamily="34" charset="0"/>
              </a:rPr>
              <a:t>Huitt</a:t>
            </a:r>
            <a:r>
              <a:rPr lang="en-US" sz="1800" b="0" i="0" dirty="0">
                <a:effectLst/>
                <a:latin typeface="Calibri" panose="020F0502020204030204" pitchFamily="34" charset="0"/>
              </a:rPr>
              <a:t>, W. and Hummel, J., 2003. Piaget's theory of cognitive development. </a:t>
            </a:r>
            <a:r>
              <a:rPr lang="en-US" sz="1800" b="0" i="1" dirty="0">
                <a:effectLst/>
                <a:latin typeface="Calibri" panose="020F0502020204030204" pitchFamily="34" charset="0"/>
              </a:rPr>
              <a:t>Educational psychology interactive</a:t>
            </a:r>
            <a:r>
              <a:rPr lang="en-US" sz="1800" b="0" i="0" dirty="0">
                <a:effectLst/>
                <a:latin typeface="Calibri" panose="020F0502020204030204" pitchFamily="34" charset="0"/>
              </a:rPr>
              <a:t>, </a:t>
            </a:r>
            <a:r>
              <a:rPr lang="en-US" sz="1800" b="0" i="1" dirty="0">
                <a:effectLst/>
                <a:latin typeface="Calibri" panose="020F0502020204030204" pitchFamily="34" charset="0"/>
              </a:rPr>
              <a:t>3</a:t>
            </a:r>
            <a:r>
              <a:rPr lang="en-US" sz="1800" b="0" i="0" dirty="0">
                <a:effectLst/>
                <a:latin typeface="Calibri" panose="020F0502020204030204" pitchFamily="34" charset="0"/>
              </a:rPr>
              <a:t>(2).</a:t>
            </a:r>
            <a:br>
              <a:rPr lang="en-US" sz="1800" b="0" i="0" dirty="0">
                <a:solidFill>
                  <a:srgbClr val="000000"/>
                </a:solidFill>
                <a:effectLst/>
                <a:latin typeface="Arial" panose="020B0604020202020204" pitchFamily="34" charset="0"/>
              </a:rPr>
            </a:br>
            <a:r>
              <a:rPr lang="en-US" sz="1800" b="0" i="0" dirty="0">
                <a:effectLst/>
                <a:latin typeface="Arial" panose="020B0604020202020204" pitchFamily="34" charset="0"/>
              </a:rPr>
              <a:t>•</a:t>
            </a:r>
            <a:r>
              <a:rPr lang="en-US" sz="1800" b="0" i="0" dirty="0">
                <a:effectLst/>
                <a:latin typeface="Calibri" panose="020F0502020204030204" pitchFamily="34" charset="0"/>
              </a:rPr>
              <a:t>Koch, S.E., 1959. Psychology: a study of a science.</a:t>
            </a:r>
          </a:p>
          <a:p>
            <a:pPr marL="0" indent="0">
              <a:buNone/>
            </a:pPr>
            <a:r>
              <a:rPr lang="en-US" sz="1800" b="0" i="0" dirty="0">
                <a:solidFill>
                  <a:srgbClr val="000000"/>
                </a:solidFill>
                <a:effectLst/>
                <a:latin typeface="Arial" panose="020B0604020202020204" pitchFamily="34" charset="0"/>
              </a:rPr>
              <a:t>•</a:t>
            </a:r>
            <a:r>
              <a:rPr lang="en-US" sz="1800" b="0" i="0" dirty="0">
                <a:effectLst/>
                <a:latin typeface="Calibri" panose="020F0502020204030204" pitchFamily="34" charset="0"/>
              </a:rPr>
              <a:t>Maier, H.W., Piaget, J., Sears, R.R. and Erikson, E.H., 1978. Three theories of child development.</a:t>
            </a:r>
          </a:p>
          <a:p>
            <a:pPr marL="0" indent="0">
              <a:buNone/>
            </a:pPr>
            <a:r>
              <a:rPr lang="en-US" sz="1800" b="0" i="0" dirty="0">
                <a:effectLst/>
                <a:latin typeface="Arial" panose="020B0604020202020204" pitchFamily="34" charset="0"/>
              </a:rPr>
              <a:t>•</a:t>
            </a:r>
            <a:r>
              <a:rPr lang="en-US" sz="1800" b="0" i="0" dirty="0">
                <a:effectLst/>
                <a:latin typeface="Calibri" panose="020F0502020204030204" pitchFamily="34" charset="0"/>
              </a:rPr>
              <a:t>Payne, M., 2020. </a:t>
            </a:r>
            <a:r>
              <a:rPr lang="en-US" sz="1800" b="0" i="1" dirty="0">
                <a:effectLst/>
                <a:latin typeface="Calibri" panose="020F0502020204030204" pitchFamily="34" charset="0"/>
              </a:rPr>
              <a:t>Modern social work theory</a:t>
            </a:r>
            <a:r>
              <a:rPr lang="en-US" sz="1800" b="0" i="0" dirty="0">
                <a:effectLst/>
                <a:latin typeface="Calibri" panose="020F0502020204030204" pitchFamily="34" charset="0"/>
              </a:rPr>
              <a:t>. Bloomsbury Publishing.</a:t>
            </a:r>
          </a:p>
          <a:p>
            <a:pPr marL="0" indent="0">
              <a:buNone/>
            </a:pPr>
            <a:endParaRPr lang="en-GB" dirty="0"/>
          </a:p>
        </p:txBody>
      </p:sp>
    </p:spTree>
    <p:extLst>
      <p:ext uri="{BB962C8B-B14F-4D97-AF65-F5344CB8AC3E}">
        <p14:creationId xmlns:p14="http://schemas.microsoft.com/office/powerpoint/2010/main" val="1804339565"/>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TotalTime>
  <Words>953</Words>
  <Application>Microsoft Office PowerPoint</Application>
  <PresentationFormat>Widescreen</PresentationFormat>
  <Paragraphs>37</Paragraphs>
  <Slides>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Helvetica Neue</vt:lpstr>
      <vt:lpstr>Arial</vt:lpstr>
      <vt:lpstr>Avenir Next LT Pro</vt:lpstr>
      <vt:lpstr>Bell MT</vt:lpstr>
      <vt:lpstr>Calibri</vt:lpstr>
      <vt:lpstr>GlowVTI</vt:lpstr>
      <vt:lpstr>WHY IS PSYCHOLOGY IMPORTANT WHEN WORKING AS A SOCIAL WORKER?</vt:lpstr>
      <vt:lpstr>INTRODUCTION</vt:lpstr>
      <vt:lpstr>THEORY OF LIFE SPAN DEVELOPMENT</vt:lpstr>
      <vt:lpstr>SOCIAL WORKER EXAMPLE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 SOCIAL WORKER?</dc:title>
  <dc:creator>Iulia Costoiu (2021012)</dc:creator>
  <cp:lastModifiedBy>Iulia Costoiu (2021012)</cp:lastModifiedBy>
  <cp:revision>4</cp:revision>
  <dcterms:created xsi:type="dcterms:W3CDTF">2022-02-18T11:24:19Z</dcterms:created>
  <dcterms:modified xsi:type="dcterms:W3CDTF">2022-02-20T12:07:11Z</dcterms:modified>
</cp:coreProperties>
</file>