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"/>
  </p:notesMasterIdLst>
  <p:sldIdLst>
    <p:sldId id="256" r:id="rId2"/>
  </p:sldIdLst>
  <p:sldSz cx="7556500" cy="10699750"/>
  <p:notesSz cx="7556500" cy="106997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2748" y="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275013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279900" y="0"/>
            <a:ext cx="3275013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EDECB8-CE44-4A09-A3AD-725A397E26A8}" type="datetimeFigureOut">
              <a:rPr lang="en-US" smtClean="0"/>
              <a:t>6/8/2023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03488" y="1338263"/>
            <a:ext cx="2549525" cy="36099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55650" y="5149850"/>
            <a:ext cx="6045200" cy="4213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0163175"/>
            <a:ext cx="3275013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279900" y="10163175"/>
            <a:ext cx="3275013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609198-36A9-4E3B-8BB8-7DEC683CF7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8808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609198-36A9-4E3B-8BB8-7DEC683CF74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3753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7213" y="3316922"/>
            <a:ext cx="6428422" cy="224694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4427" y="5991860"/>
            <a:ext cx="5293995" cy="26749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6/8/2023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750" b="0" i="0">
                <a:solidFill>
                  <a:srgbClr val="5C6B6B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6/8/2023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750" b="0" i="0">
                <a:solidFill>
                  <a:srgbClr val="5C6B6B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78142" y="2460942"/>
            <a:ext cx="3289839" cy="70618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3894867" y="2460942"/>
            <a:ext cx="3289839" cy="70618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6/8/2023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750" b="0" i="0">
                <a:solidFill>
                  <a:srgbClr val="5C6B6B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6/8/2023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6/8/2023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7562850" cy="10696575"/>
          </a:xfrm>
          <a:custGeom>
            <a:avLst/>
            <a:gdLst/>
            <a:ahLst/>
            <a:cxnLst/>
            <a:rect l="l" t="t" r="r" b="b"/>
            <a:pathLst>
              <a:path w="7562850" h="10696575">
                <a:moveTo>
                  <a:pt x="0" y="0"/>
                </a:moveTo>
                <a:lnTo>
                  <a:pt x="7562849" y="0"/>
                </a:lnTo>
                <a:lnTo>
                  <a:pt x="7562849" y="10696573"/>
                </a:lnTo>
                <a:lnTo>
                  <a:pt x="0" y="10696573"/>
                </a:lnTo>
                <a:lnTo>
                  <a:pt x="0" y="0"/>
                </a:lnTo>
                <a:close/>
              </a:path>
            </a:pathLst>
          </a:custGeom>
          <a:solidFill>
            <a:srgbClr val="E7E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44591" y="605749"/>
            <a:ext cx="5873666" cy="17570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750" b="0" i="0">
                <a:solidFill>
                  <a:srgbClr val="5C6B6B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8142" y="2460942"/>
            <a:ext cx="6806565" cy="70618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71369" y="9950768"/>
            <a:ext cx="2420112" cy="5349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8142" y="9950768"/>
            <a:ext cx="1739455" cy="5349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6/8/2023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45252" y="9950768"/>
            <a:ext cx="1739455" cy="5349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648671" y="3226850"/>
            <a:ext cx="2250146" cy="244297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 marR="5080" indent="-171450">
              <a:lnSpc>
                <a:spcPct val="125099"/>
              </a:lnSpc>
              <a:spcBef>
                <a:spcPts val="100"/>
              </a:spcBef>
              <a:buFont typeface="Wingdings" panose="05000000000000000000" pitchFamily="2" charset="2"/>
              <a:buChar char="ü"/>
            </a:pPr>
            <a:r>
              <a:rPr lang="en-US" sz="1100" spc="145" dirty="0">
                <a:solidFill>
                  <a:srgbClr val="5C6B6B"/>
                </a:solidFill>
                <a:latin typeface="Tahoma"/>
                <a:cs typeface="Tahoma"/>
              </a:rPr>
              <a:t>Scrambled eggs </a:t>
            </a:r>
          </a:p>
          <a:p>
            <a:pPr marL="184150" marR="5080" indent="-171450">
              <a:lnSpc>
                <a:spcPct val="125099"/>
              </a:lnSpc>
              <a:spcBef>
                <a:spcPts val="100"/>
              </a:spcBef>
              <a:buFont typeface="Wingdings" panose="05000000000000000000" pitchFamily="2" charset="2"/>
              <a:buChar char="ü"/>
            </a:pPr>
            <a:r>
              <a:rPr lang="en-US" sz="1100" spc="145" dirty="0">
                <a:solidFill>
                  <a:srgbClr val="5C6B6B"/>
                </a:solidFill>
                <a:latin typeface="Tahoma"/>
                <a:cs typeface="Tahoma"/>
              </a:rPr>
              <a:t>Crispy pancetta</a:t>
            </a:r>
          </a:p>
          <a:p>
            <a:pPr marL="184150" marR="5080" indent="-171450">
              <a:lnSpc>
                <a:spcPct val="125099"/>
              </a:lnSpc>
              <a:spcBef>
                <a:spcPts val="100"/>
              </a:spcBef>
              <a:buFont typeface="Wingdings" panose="05000000000000000000" pitchFamily="2" charset="2"/>
              <a:buChar char="ü"/>
            </a:pPr>
            <a:r>
              <a:rPr lang="en-US" sz="1100" spc="145" dirty="0">
                <a:solidFill>
                  <a:srgbClr val="5C6B6B"/>
                </a:solidFill>
                <a:latin typeface="Tahoma"/>
                <a:cs typeface="Tahoma"/>
              </a:rPr>
              <a:t>Italian sausages</a:t>
            </a:r>
          </a:p>
          <a:p>
            <a:pPr marL="184150" marR="5080" indent="-171450">
              <a:lnSpc>
                <a:spcPct val="125099"/>
              </a:lnSpc>
              <a:spcBef>
                <a:spcPts val="100"/>
              </a:spcBef>
              <a:buFont typeface="Wingdings" panose="05000000000000000000" pitchFamily="2" charset="2"/>
              <a:buChar char="ü"/>
            </a:pPr>
            <a:r>
              <a:rPr lang="en-US" sz="1100" spc="145" dirty="0">
                <a:solidFill>
                  <a:srgbClr val="5C6B6B"/>
                </a:solidFill>
                <a:latin typeface="Tahoma"/>
                <a:cs typeface="Tahoma"/>
              </a:rPr>
              <a:t>Roasted Tomatoes</a:t>
            </a:r>
          </a:p>
          <a:p>
            <a:pPr marL="184150" marR="5080" indent="-171450">
              <a:lnSpc>
                <a:spcPct val="125099"/>
              </a:lnSpc>
              <a:spcBef>
                <a:spcPts val="100"/>
              </a:spcBef>
              <a:buFont typeface="Wingdings" panose="05000000000000000000" pitchFamily="2" charset="2"/>
              <a:buChar char="ü"/>
            </a:pPr>
            <a:r>
              <a:rPr lang="en-US" sz="1100" spc="145" dirty="0">
                <a:solidFill>
                  <a:srgbClr val="5C6B6B"/>
                </a:solidFill>
                <a:latin typeface="Tahoma"/>
                <a:cs typeface="Tahoma"/>
              </a:rPr>
              <a:t>Roasted mushrooms with rosemary</a:t>
            </a:r>
          </a:p>
          <a:p>
            <a:pPr marL="184150" marR="5080" indent="-171450">
              <a:lnSpc>
                <a:spcPct val="125099"/>
              </a:lnSpc>
              <a:spcBef>
                <a:spcPts val="100"/>
              </a:spcBef>
              <a:buFont typeface="Wingdings" panose="05000000000000000000" pitchFamily="2" charset="2"/>
              <a:buChar char="ü"/>
            </a:pPr>
            <a:r>
              <a:rPr lang="en-US" sz="1100" spc="145" dirty="0">
                <a:solidFill>
                  <a:srgbClr val="5C6B6B"/>
                </a:solidFill>
                <a:latin typeface="Tahoma"/>
                <a:cs typeface="Tahoma"/>
              </a:rPr>
              <a:t>Crispy potato wedges</a:t>
            </a:r>
          </a:p>
          <a:p>
            <a:pPr marL="184150" marR="5080" indent="-171450">
              <a:lnSpc>
                <a:spcPct val="125099"/>
              </a:lnSpc>
              <a:spcBef>
                <a:spcPts val="100"/>
              </a:spcBef>
              <a:buFont typeface="Wingdings" panose="05000000000000000000" pitchFamily="2" charset="2"/>
              <a:buChar char="ü"/>
            </a:pPr>
            <a:r>
              <a:rPr lang="en-US" sz="1100" spc="145" dirty="0">
                <a:solidFill>
                  <a:srgbClr val="5C6B6B"/>
                </a:solidFill>
                <a:latin typeface="Tahoma"/>
                <a:cs typeface="Tahoma"/>
              </a:rPr>
              <a:t>Assorted Italian bread and rolls</a:t>
            </a:r>
          </a:p>
          <a:p>
            <a:pPr marL="184150" marR="5080" indent="-171450">
              <a:lnSpc>
                <a:spcPct val="125099"/>
              </a:lnSpc>
              <a:spcBef>
                <a:spcPts val="100"/>
              </a:spcBef>
              <a:buFont typeface="Wingdings" panose="05000000000000000000" pitchFamily="2" charset="2"/>
              <a:buChar char="ü"/>
            </a:pPr>
            <a:r>
              <a:rPr lang="en-US" sz="1100" spc="145" dirty="0">
                <a:solidFill>
                  <a:srgbClr val="5C6B6B"/>
                </a:solidFill>
                <a:latin typeface="Tahoma"/>
                <a:cs typeface="Tahoma"/>
              </a:rPr>
              <a:t>Charcuterie fruit platter</a:t>
            </a:r>
          </a:p>
          <a:p>
            <a:pPr marL="184150" marR="5080" indent="-171450">
              <a:lnSpc>
                <a:spcPct val="125099"/>
              </a:lnSpc>
              <a:spcBef>
                <a:spcPts val="100"/>
              </a:spcBef>
              <a:buFont typeface="Wingdings" panose="05000000000000000000" pitchFamily="2" charset="2"/>
              <a:buChar char="ü"/>
            </a:pPr>
            <a:r>
              <a:rPr lang="en-US" sz="1100" spc="145" dirty="0">
                <a:solidFill>
                  <a:srgbClr val="5C6B6B"/>
                </a:solidFill>
                <a:latin typeface="Tahoma"/>
                <a:cs typeface="Tahoma"/>
              </a:rPr>
              <a:t>Yogurt and granola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-272617" y="2826612"/>
            <a:ext cx="3550075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1400" b="1" spc="40" dirty="0">
                <a:solidFill>
                  <a:srgbClr val="5C6B6B"/>
                </a:solidFill>
                <a:latin typeface="Tahoma"/>
                <a:cs typeface="Tahoma"/>
              </a:rPr>
              <a:t>Traditional Italian Breakfast </a:t>
            </a:r>
            <a:endParaRPr sz="1400" dirty="0">
              <a:latin typeface="Tahoma"/>
              <a:cs typeface="Tahoma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18469" y="637795"/>
            <a:ext cx="3810000" cy="1216359"/>
          </a:xfrm>
          <a:prstGeom prst="rect">
            <a:avLst/>
          </a:prstGeom>
        </p:spPr>
        <p:txBody>
          <a:bodyPr vert="horz" wrap="square" lIns="0" tIns="2292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45"/>
              </a:spcBef>
            </a:pPr>
            <a:r>
              <a:rPr lang="en-US" sz="3200" b="1" spc="150" dirty="0">
                <a:latin typeface="Tahoma"/>
                <a:cs typeface="Tahoma"/>
              </a:rPr>
              <a:t>GOOD MORNING</a:t>
            </a:r>
            <a:br>
              <a:rPr lang="en-US" sz="1100" spc="150" dirty="0">
                <a:latin typeface="Tahoma"/>
                <a:cs typeface="Tahoma"/>
              </a:rPr>
            </a:br>
            <a:r>
              <a:rPr lang="en-US" sz="1600" spc="150" dirty="0">
                <a:latin typeface="Tahoma"/>
                <a:cs typeface="Tahoma"/>
              </a:rPr>
              <a:t>WELCOME TO THE BEST </a:t>
            </a:r>
            <a:br>
              <a:rPr lang="en-US" sz="1600" spc="150" dirty="0">
                <a:latin typeface="Tahoma"/>
                <a:cs typeface="Tahoma"/>
              </a:rPr>
            </a:br>
            <a:r>
              <a:rPr sz="1600" spc="130" dirty="0">
                <a:latin typeface="Tahoma"/>
                <a:cs typeface="Tahoma"/>
              </a:rPr>
              <a:t>B</a:t>
            </a:r>
            <a:r>
              <a:rPr sz="1600" spc="-125" dirty="0">
                <a:latin typeface="Tahoma"/>
                <a:cs typeface="Tahoma"/>
              </a:rPr>
              <a:t> </a:t>
            </a:r>
            <a:r>
              <a:rPr sz="1600" spc="114" dirty="0">
                <a:latin typeface="Tahoma"/>
                <a:cs typeface="Tahoma"/>
              </a:rPr>
              <a:t>R</a:t>
            </a:r>
            <a:r>
              <a:rPr sz="1600" spc="-125" dirty="0">
                <a:latin typeface="Tahoma"/>
                <a:cs typeface="Tahoma"/>
              </a:rPr>
              <a:t> </a:t>
            </a:r>
            <a:r>
              <a:rPr sz="1600" spc="105" dirty="0">
                <a:latin typeface="Tahoma"/>
                <a:cs typeface="Tahoma"/>
              </a:rPr>
              <a:t>E</a:t>
            </a:r>
            <a:r>
              <a:rPr sz="1600" spc="-125" dirty="0">
                <a:latin typeface="Tahoma"/>
                <a:cs typeface="Tahoma"/>
              </a:rPr>
              <a:t> </a:t>
            </a:r>
            <a:r>
              <a:rPr sz="1600" spc="150" dirty="0">
                <a:latin typeface="Tahoma"/>
                <a:cs typeface="Tahoma"/>
              </a:rPr>
              <a:t>A</a:t>
            </a:r>
            <a:r>
              <a:rPr sz="1600" spc="-125" dirty="0">
                <a:latin typeface="Tahoma"/>
                <a:cs typeface="Tahoma"/>
              </a:rPr>
              <a:t> </a:t>
            </a:r>
            <a:r>
              <a:rPr sz="1600" spc="145" dirty="0">
                <a:latin typeface="Tahoma"/>
                <a:cs typeface="Tahoma"/>
              </a:rPr>
              <a:t>K</a:t>
            </a:r>
            <a:r>
              <a:rPr sz="1600" spc="-125" dirty="0">
                <a:latin typeface="Tahoma"/>
                <a:cs typeface="Tahoma"/>
              </a:rPr>
              <a:t> </a:t>
            </a:r>
            <a:r>
              <a:rPr sz="1600" spc="60" dirty="0">
                <a:latin typeface="Tahoma"/>
                <a:cs typeface="Tahoma"/>
              </a:rPr>
              <a:t>F</a:t>
            </a:r>
            <a:r>
              <a:rPr sz="1600" spc="-125" dirty="0">
                <a:latin typeface="Tahoma"/>
                <a:cs typeface="Tahoma"/>
              </a:rPr>
              <a:t> </a:t>
            </a:r>
            <a:r>
              <a:rPr sz="1600" spc="150" dirty="0">
                <a:latin typeface="Tahoma"/>
                <a:cs typeface="Tahoma"/>
              </a:rPr>
              <a:t>A</a:t>
            </a:r>
            <a:r>
              <a:rPr sz="1600" spc="-125" dirty="0">
                <a:latin typeface="Tahoma"/>
                <a:cs typeface="Tahoma"/>
              </a:rPr>
              <a:t> </a:t>
            </a:r>
            <a:r>
              <a:rPr sz="1600" spc="70" dirty="0">
                <a:latin typeface="Tahoma"/>
                <a:cs typeface="Tahoma"/>
              </a:rPr>
              <a:t>S</a:t>
            </a:r>
            <a:r>
              <a:rPr sz="1600" spc="-125" dirty="0">
                <a:latin typeface="Tahoma"/>
                <a:cs typeface="Tahoma"/>
              </a:rPr>
              <a:t> </a:t>
            </a:r>
            <a:r>
              <a:rPr sz="1600" spc="-5" dirty="0">
                <a:latin typeface="Tahoma"/>
                <a:cs typeface="Tahoma"/>
              </a:rPr>
              <a:t>T</a:t>
            </a:r>
            <a:r>
              <a:rPr sz="1600" dirty="0">
                <a:latin typeface="Tahoma"/>
                <a:cs typeface="Tahoma"/>
              </a:rPr>
              <a:t> </a:t>
            </a:r>
            <a:r>
              <a:rPr sz="1600" spc="35" dirty="0">
                <a:latin typeface="Tahoma"/>
                <a:cs typeface="Tahoma"/>
              </a:rPr>
              <a:t> </a:t>
            </a:r>
            <a:r>
              <a:rPr sz="1600" spc="135" dirty="0">
                <a:latin typeface="Tahoma"/>
                <a:cs typeface="Tahoma"/>
              </a:rPr>
              <a:t>P</a:t>
            </a:r>
            <a:r>
              <a:rPr sz="1600" spc="-125" dirty="0">
                <a:latin typeface="Tahoma"/>
                <a:cs typeface="Tahoma"/>
              </a:rPr>
              <a:t> </a:t>
            </a:r>
            <a:r>
              <a:rPr sz="1600" spc="40" dirty="0">
                <a:latin typeface="Tahoma"/>
                <a:cs typeface="Tahoma"/>
              </a:rPr>
              <a:t>L</a:t>
            </a:r>
            <a:r>
              <a:rPr sz="1600" spc="-125" dirty="0">
                <a:latin typeface="Tahoma"/>
                <a:cs typeface="Tahoma"/>
              </a:rPr>
              <a:t> </a:t>
            </a:r>
            <a:r>
              <a:rPr sz="1600" spc="150" dirty="0">
                <a:latin typeface="Tahoma"/>
                <a:cs typeface="Tahoma"/>
              </a:rPr>
              <a:t>A</a:t>
            </a:r>
            <a:r>
              <a:rPr sz="1600" spc="-125" dirty="0">
                <a:latin typeface="Tahoma"/>
                <a:cs typeface="Tahoma"/>
              </a:rPr>
              <a:t> </a:t>
            </a:r>
            <a:r>
              <a:rPr sz="1600" spc="105" dirty="0">
                <a:latin typeface="Tahoma"/>
                <a:cs typeface="Tahoma"/>
              </a:rPr>
              <a:t>C</a:t>
            </a:r>
            <a:r>
              <a:rPr sz="1600" spc="-125" dirty="0">
                <a:latin typeface="Tahoma"/>
                <a:cs typeface="Tahoma"/>
              </a:rPr>
              <a:t> </a:t>
            </a:r>
            <a:r>
              <a:rPr sz="1600" spc="105" dirty="0">
                <a:latin typeface="Tahoma"/>
                <a:cs typeface="Tahoma"/>
              </a:rPr>
              <a:t>E</a:t>
            </a:r>
            <a:endParaRPr sz="1600" dirty="0">
              <a:latin typeface="Tahoma"/>
              <a:cs typeface="Tahom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254250" y="6068935"/>
            <a:ext cx="513949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1400" b="1" spc="30" dirty="0">
                <a:solidFill>
                  <a:srgbClr val="5C6B6B"/>
                </a:solidFill>
                <a:latin typeface="Tahoma"/>
                <a:cs typeface="Tahoma"/>
              </a:rPr>
              <a:t>Tea</a:t>
            </a:r>
            <a:endParaRPr sz="1100" dirty="0">
              <a:latin typeface="Tahoma"/>
              <a:cs typeface="Tahoma"/>
            </a:endParaRPr>
          </a:p>
        </p:txBody>
      </p:sp>
      <p:pic>
        <p:nvPicPr>
          <p:cNvPr id="15" name="object 1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02371" y="0"/>
            <a:ext cx="2760478" cy="10696574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543099" y="1876129"/>
            <a:ext cx="395015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Breakfast Service Times:</a:t>
            </a:r>
          </a:p>
          <a:p>
            <a:pPr algn="ctr"/>
            <a:r>
              <a:rPr 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Weekdays: 6:30 AM - 10:00 AM</a:t>
            </a:r>
          </a:p>
          <a:p>
            <a:pPr algn="ctr"/>
            <a:r>
              <a:rPr lang="en-US" sz="1400" dirty="0">
                <a:solidFill>
                  <a:srgbClr val="C00000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Weekends: 7:00 AM - 11:00 AM</a:t>
            </a: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3225" y="0"/>
            <a:ext cx="2540488" cy="717414"/>
          </a:xfrm>
          <a:prstGeom prst="rect">
            <a:avLst/>
          </a:prstGeom>
        </p:spPr>
      </p:pic>
      <p:sp>
        <p:nvSpPr>
          <p:cNvPr id="22" name="object 2"/>
          <p:cNvSpPr txBox="1"/>
          <p:nvPr/>
        </p:nvSpPr>
        <p:spPr>
          <a:xfrm>
            <a:off x="268367" y="3172210"/>
            <a:ext cx="2555621" cy="241899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 marR="5080" indent="-171450">
              <a:lnSpc>
                <a:spcPct val="125099"/>
              </a:lnSpc>
              <a:spcBef>
                <a:spcPts val="100"/>
              </a:spcBef>
              <a:buFont typeface="Wingdings" panose="05000000000000000000" pitchFamily="2" charset="2"/>
              <a:buChar char="ü"/>
            </a:pPr>
            <a:r>
              <a:rPr lang="it-IT" sz="1100" spc="145" dirty="0">
                <a:solidFill>
                  <a:srgbClr val="5C6B6B"/>
                </a:solidFill>
                <a:latin typeface="Tahoma"/>
                <a:cs typeface="Tahoma"/>
              </a:rPr>
              <a:t>Uova strapazzate</a:t>
            </a:r>
          </a:p>
          <a:p>
            <a:pPr marL="184150" marR="5080" indent="-171450">
              <a:lnSpc>
                <a:spcPct val="125099"/>
              </a:lnSpc>
              <a:spcBef>
                <a:spcPts val="100"/>
              </a:spcBef>
              <a:buFont typeface="Wingdings" panose="05000000000000000000" pitchFamily="2" charset="2"/>
              <a:buChar char="ü"/>
            </a:pPr>
            <a:r>
              <a:rPr lang="it-IT" sz="1100" spc="145" dirty="0">
                <a:solidFill>
                  <a:srgbClr val="5C6B6B"/>
                </a:solidFill>
                <a:latin typeface="Tahoma"/>
                <a:cs typeface="Tahoma"/>
              </a:rPr>
              <a:t>Pancetta croccante</a:t>
            </a:r>
          </a:p>
          <a:p>
            <a:pPr marL="184150" marR="5080" indent="-171450">
              <a:lnSpc>
                <a:spcPct val="125099"/>
              </a:lnSpc>
              <a:spcBef>
                <a:spcPts val="100"/>
              </a:spcBef>
              <a:buFont typeface="Wingdings" panose="05000000000000000000" pitchFamily="2" charset="2"/>
              <a:buChar char="ü"/>
            </a:pPr>
            <a:r>
              <a:rPr lang="it-IT" sz="1100" spc="145" dirty="0">
                <a:solidFill>
                  <a:srgbClr val="5C6B6B"/>
                </a:solidFill>
                <a:latin typeface="Tahoma"/>
                <a:cs typeface="Tahoma"/>
              </a:rPr>
              <a:t>salsicce italiane</a:t>
            </a:r>
          </a:p>
          <a:p>
            <a:pPr marL="184150" marR="5080" indent="-171450">
              <a:lnSpc>
                <a:spcPct val="125099"/>
              </a:lnSpc>
              <a:spcBef>
                <a:spcPts val="100"/>
              </a:spcBef>
              <a:buFont typeface="Wingdings" panose="05000000000000000000" pitchFamily="2" charset="2"/>
              <a:buChar char="ü"/>
            </a:pPr>
            <a:r>
              <a:rPr lang="it-IT" sz="1100" spc="145" dirty="0">
                <a:solidFill>
                  <a:srgbClr val="5C6B6B"/>
                </a:solidFill>
                <a:latin typeface="Tahoma"/>
                <a:cs typeface="Tahoma"/>
              </a:rPr>
              <a:t>Pomodori Arrostiti</a:t>
            </a:r>
          </a:p>
          <a:p>
            <a:pPr marL="184150" marR="5080" indent="-171450">
              <a:lnSpc>
                <a:spcPct val="125099"/>
              </a:lnSpc>
              <a:spcBef>
                <a:spcPts val="100"/>
              </a:spcBef>
              <a:buFont typeface="Wingdings" panose="05000000000000000000" pitchFamily="2" charset="2"/>
              <a:buChar char="ü"/>
            </a:pPr>
            <a:r>
              <a:rPr lang="it-IT" sz="1100" spc="145" dirty="0">
                <a:solidFill>
                  <a:srgbClr val="5C6B6B"/>
                </a:solidFill>
                <a:latin typeface="Tahoma"/>
                <a:cs typeface="Tahoma"/>
              </a:rPr>
              <a:t>Funghi al forno con rosmarino</a:t>
            </a:r>
          </a:p>
          <a:p>
            <a:pPr marL="184150" marR="5080" indent="-171450">
              <a:lnSpc>
                <a:spcPct val="125099"/>
              </a:lnSpc>
              <a:spcBef>
                <a:spcPts val="100"/>
              </a:spcBef>
              <a:buFont typeface="Wingdings" panose="05000000000000000000" pitchFamily="2" charset="2"/>
              <a:buChar char="ü"/>
            </a:pPr>
            <a:r>
              <a:rPr lang="it-IT" sz="1100" spc="145" dirty="0">
                <a:solidFill>
                  <a:srgbClr val="5C6B6B"/>
                </a:solidFill>
                <a:latin typeface="Tahoma"/>
                <a:cs typeface="Tahoma"/>
              </a:rPr>
              <a:t>Spicchi di patate croccanti</a:t>
            </a:r>
          </a:p>
          <a:p>
            <a:pPr marL="184150" marR="5080" indent="-171450">
              <a:lnSpc>
                <a:spcPct val="125099"/>
              </a:lnSpc>
              <a:spcBef>
                <a:spcPts val="100"/>
              </a:spcBef>
              <a:buFont typeface="Wingdings" panose="05000000000000000000" pitchFamily="2" charset="2"/>
              <a:buChar char="ü"/>
            </a:pPr>
            <a:r>
              <a:rPr lang="it-IT" sz="1100" spc="145" dirty="0">
                <a:solidFill>
                  <a:srgbClr val="5C6B6B"/>
                </a:solidFill>
                <a:latin typeface="Tahoma"/>
                <a:cs typeface="Tahoma"/>
              </a:rPr>
              <a:t>Pane e panini italiani assortiti</a:t>
            </a:r>
          </a:p>
          <a:p>
            <a:pPr marL="184150" marR="5080" indent="-171450">
              <a:lnSpc>
                <a:spcPct val="125099"/>
              </a:lnSpc>
              <a:spcBef>
                <a:spcPts val="100"/>
              </a:spcBef>
              <a:buFont typeface="Wingdings" panose="05000000000000000000" pitchFamily="2" charset="2"/>
              <a:buChar char="ü"/>
            </a:pPr>
            <a:r>
              <a:rPr lang="it-IT" sz="1100" spc="145" dirty="0">
                <a:solidFill>
                  <a:srgbClr val="5C6B6B"/>
                </a:solidFill>
                <a:latin typeface="Tahoma"/>
                <a:cs typeface="Tahoma"/>
              </a:rPr>
              <a:t>Piatto di frutta di salumi</a:t>
            </a:r>
          </a:p>
          <a:p>
            <a:pPr marL="184150" marR="5080" indent="-171450">
              <a:lnSpc>
                <a:spcPct val="125099"/>
              </a:lnSpc>
              <a:spcBef>
                <a:spcPts val="100"/>
              </a:spcBef>
              <a:buFont typeface="Wingdings" panose="05000000000000000000" pitchFamily="2" charset="2"/>
              <a:buChar char="ü"/>
            </a:pPr>
            <a:r>
              <a:rPr lang="it-IT" sz="1100" spc="145" dirty="0">
                <a:solidFill>
                  <a:srgbClr val="5C6B6B"/>
                </a:solidFill>
                <a:latin typeface="Tahoma"/>
                <a:cs typeface="Tahoma"/>
              </a:rPr>
              <a:t>Yogurt e muesli</a:t>
            </a:r>
          </a:p>
        </p:txBody>
      </p:sp>
      <p:sp>
        <p:nvSpPr>
          <p:cNvPr id="29" name="Rectangle 28"/>
          <p:cNvSpPr/>
          <p:nvPr/>
        </p:nvSpPr>
        <p:spPr>
          <a:xfrm>
            <a:off x="349249" y="6441789"/>
            <a:ext cx="4079220" cy="6681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100" dirty="0" err="1">
                <a:solidFill>
                  <a:schemeClr val="bg1">
                    <a:lumMod val="50000"/>
                  </a:schemeClr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Tè</a:t>
            </a:r>
            <a:r>
              <a:rPr lang="en-US" sz="1100" dirty="0">
                <a:solidFill>
                  <a:schemeClr val="bg1">
                    <a:lumMod val="50000"/>
                  </a:schemeClr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1100" dirty="0" err="1">
                <a:solidFill>
                  <a:schemeClr val="bg1">
                    <a:lumMod val="50000"/>
                  </a:schemeClr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alla</a:t>
            </a:r>
            <a:r>
              <a:rPr lang="en-US" sz="1100" dirty="0">
                <a:solidFill>
                  <a:schemeClr val="bg1">
                    <a:lumMod val="50000"/>
                  </a:schemeClr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1100" dirty="0" err="1">
                <a:solidFill>
                  <a:schemeClr val="bg1">
                    <a:lumMod val="50000"/>
                  </a:schemeClr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camomilla</a:t>
            </a:r>
            <a:r>
              <a:rPr lang="en-US" sz="1100" dirty="0">
                <a:solidFill>
                  <a:schemeClr val="bg1">
                    <a:lumMod val="50000"/>
                  </a:schemeClr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- €2.50                            </a:t>
            </a:r>
            <a:r>
              <a:rPr lang="en-US" sz="1100" dirty="0" err="1">
                <a:solidFill>
                  <a:schemeClr val="bg1">
                    <a:lumMod val="50000"/>
                  </a:schemeClr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Camomile</a:t>
            </a:r>
            <a:r>
              <a:rPr lang="en-US" sz="1100" dirty="0">
                <a:solidFill>
                  <a:schemeClr val="bg1">
                    <a:lumMod val="50000"/>
                  </a:schemeClr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Tea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100" dirty="0" err="1">
                <a:solidFill>
                  <a:schemeClr val="bg1">
                    <a:lumMod val="50000"/>
                  </a:schemeClr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Tè</a:t>
            </a:r>
            <a:r>
              <a:rPr lang="en-US" sz="1100" dirty="0">
                <a:solidFill>
                  <a:schemeClr val="bg1">
                    <a:lumMod val="50000"/>
                  </a:schemeClr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1100" dirty="0" err="1">
                <a:solidFill>
                  <a:schemeClr val="bg1">
                    <a:lumMod val="50000"/>
                  </a:schemeClr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alla</a:t>
            </a:r>
            <a:r>
              <a:rPr lang="en-US" sz="1100" dirty="0">
                <a:solidFill>
                  <a:schemeClr val="bg1">
                    <a:lumMod val="50000"/>
                  </a:schemeClr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menta piperita - €2.50                       Peppermint Tea </a:t>
            </a:r>
          </a:p>
        </p:txBody>
      </p:sp>
      <p:sp>
        <p:nvSpPr>
          <p:cNvPr id="32" name="object 13"/>
          <p:cNvSpPr txBox="1"/>
          <p:nvPr/>
        </p:nvSpPr>
        <p:spPr>
          <a:xfrm>
            <a:off x="2139947" y="7150424"/>
            <a:ext cx="742548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1400" b="1" spc="30" dirty="0">
                <a:solidFill>
                  <a:srgbClr val="5C6B6B"/>
                </a:solidFill>
                <a:latin typeface="Tahoma"/>
                <a:cs typeface="Tahoma"/>
              </a:rPr>
              <a:t>Coffee</a:t>
            </a:r>
            <a:endParaRPr sz="1400" dirty="0">
              <a:latin typeface="Tahoma"/>
              <a:cs typeface="Tahoma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1733455" y="7441680"/>
            <a:ext cx="1555532" cy="7027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it-IT" sz="1100" dirty="0">
                <a:solidFill>
                  <a:schemeClr val="bg1">
                    <a:lumMod val="50000"/>
                  </a:schemeClr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Cappuccino - €2.50                             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it-IT" sz="1100" dirty="0">
                <a:solidFill>
                  <a:schemeClr val="bg1">
                    <a:lumMod val="50000"/>
                  </a:schemeClr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Macchiato - €2.00</a:t>
            </a:r>
          </a:p>
        </p:txBody>
      </p:sp>
      <p:sp>
        <p:nvSpPr>
          <p:cNvPr id="35" name="object 13"/>
          <p:cNvSpPr txBox="1"/>
          <p:nvPr/>
        </p:nvSpPr>
        <p:spPr>
          <a:xfrm>
            <a:off x="2197096" y="8247863"/>
            <a:ext cx="628249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1400" b="1" spc="30" dirty="0">
                <a:solidFill>
                  <a:srgbClr val="5C6B6B"/>
                </a:solidFill>
                <a:latin typeface="Tahoma"/>
                <a:cs typeface="Tahoma"/>
              </a:rPr>
              <a:t>Juices</a:t>
            </a:r>
            <a:endParaRPr sz="1400" dirty="0">
              <a:latin typeface="Tahoma"/>
              <a:cs typeface="Tahoma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268367" y="8476131"/>
            <a:ext cx="4079219" cy="6681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it-IT" sz="1100" dirty="0">
                <a:solidFill>
                  <a:schemeClr val="bg1">
                    <a:lumMod val="50000"/>
                  </a:schemeClr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Succo di limone- €2.50                              Lemon Juice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it-IT" sz="1100" dirty="0">
                <a:solidFill>
                  <a:schemeClr val="bg1">
                    <a:lumMod val="50000"/>
                  </a:schemeClr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Succo </a:t>
            </a:r>
            <a:r>
              <a:rPr lang="it-IT" sz="1100">
                <a:solidFill>
                  <a:schemeClr val="bg1">
                    <a:lumMod val="50000"/>
                  </a:schemeClr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 ananas- €3.50                              Pineapple Juice</a:t>
            </a:r>
            <a:endParaRPr lang="it-IT" sz="1100" dirty="0">
              <a:solidFill>
                <a:schemeClr val="bg1">
                  <a:lumMod val="50000"/>
                </a:schemeClr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8" name="object 13"/>
          <p:cNvSpPr txBox="1"/>
          <p:nvPr/>
        </p:nvSpPr>
        <p:spPr>
          <a:xfrm>
            <a:off x="1741015" y="9293021"/>
            <a:ext cx="1536443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1400" b="1" spc="30" dirty="0">
                <a:solidFill>
                  <a:srgbClr val="5C6B6B"/>
                </a:solidFill>
                <a:latin typeface="Tahoma"/>
                <a:cs typeface="Tahoma"/>
              </a:rPr>
              <a:t>Room Services</a:t>
            </a:r>
            <a:endParaRPr sz="1400" dirty="0">
              <a:latin typeface="Tahoma"/>
              <a:cs typeface="Tahoma"/>
            </a:endParaRPr>
          </a:p>
        </p:txBody>
      </p:sp>
      <p:sp>
        <p:nvSpPr>
          <p:cNvPr id="39" name="Rectangle 38"/>
          <p:cNvSpPr/>
          <p:nvPr/>
        </p:nvSpPr>
        <p:spPr>
          <a:xfrm>
            <a:off x="2651547" y="9588578"/>
            <a:ext cx="200428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US" sz="1100" dirty="0">
                <a:solidFill>
                  <a:schemeClr val="bg1">
                    <a:lumMod val="50000"/>
                  </a:schemeClr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provided breakfast options are available for room service at a cost of €7.00 per person.</a:t>
            </a:r>
            <a:endParaRPr lang="it-IT" sz="1100" dirty="0">
              <a:solidFill>
                <a:schemeClr val="bg1">
                  <a:lumMod val="50000"/>
                </a:schemeClr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0" name="Rectangle 39"/>
          <p:cNvSpPr/>
          <p:nvPr/>
        </p:nvSpPr>
        <p:spPr>
          <a:xfrm>
            <a:off x="2950128" y="2770413"/>
            <a:ext cx="1727461" cy="33855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1" cap="none" spc="0" dirty="0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€14.50 per person</a:t>
            </a:r>
          </a:p>
        </p:txBody>
      </p:sp>
      <p:pic>
        <p:nvPicPr>
          <p:cNvPr id="41" name="Picture 4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4250" y="8509919"/>
            <a:ext cx="842155" cy="816890"/>
          </a:xfrm>
          <a:prstGeom prst="rect">
            <a:avLst/>
          </a:prstGeom>
        </p:spPr>
      </p:pic>
      <p:pic>
        <p:nvPicPr>
          <p:cNvPr id="42" name="Picture 4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247" y="7159869"/>
            <a:ext cx="847962" cy="986666"/>
          </a:xfrm>
          <a:prstGeom prst="rect">
            <a:avLst/>
          </a:prstGeom>
        </p:spPr>
      </p:pic>
      <p:pic>
        <p:nvPicPr>
          <p:cNvPr id="43" name="Picture 4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1564" y="7439581"/>
            <a:ext cx="882650" cy="728769"/>
          </a:xfrm>
          <a:prstGeom prst="rect">
            <a:avLst/>
          </a:prstGeom>
        </p:spPr>
      </p:pic>
      <p:pic>
        <p:nvPicPr>
          <p:cNvPr id="44" name="Picture 4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2420" y="6490235"/>
            <a:ext cx="980896" cy="503535"/>
          </a:xfrm>
          <a:prstGeom prst="rect">
            <a:avLst/>
          </a:prstGeom>
        </p:spPr>
      </p:pic>
      <p:pic>
        <p:nvPicPr>
          <p:cNvPr id="45" name="Picture 4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753" y="5673260"/>
            <a:ext cx="746826" cy="746826"/>
          </a:xfrm>
          <a:prstGeom prst="rect">
            <a:avLst/>
          </a:prstGeom>
        </p:spPr>
      </p:pic>
      <p:pic>
        <p:nvPicPr>
          <p:cNvPr id="46" name="Picture 4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2120" y="5606045"/>
            <a:ext cx="939463" cy="904775"/>
          </a:xfrm>
          <a:prstGeom prst="rect">
            <a:avLst/>
          </a:prstGeom>
        </p:spPr>
      </p:pic>
      <p:sp>
        <p:nvSpPr>
          <p:cNvPr id="47" name="Rectangle 46"/>
          <p:cNvSpPr/>
          <p:nvPr/>
        </p:nvSpPr>
        <p:spPr>
          <a:xfrm>
            <a:off x="151701" y="9635423"/>
            <a:ext cx="220304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it-IT" sz="1100" dirty="0">
                <a:solidFill>
                  <a:schemeClr val="bg1">
                    <a:lumMod val="50000"/>
                  </a:schemeClr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 opzioni per la colazione fornite sono disponibili per il servizio in camera al costo di € 7,00 a persona.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</TotalTime>
  <Words>187</Words>
  <Application>Microsoft Office PowerPoint</Application>
  <PresentationFormat>Custom</PresentationFormat>
  <Paragraphs>37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Calibri</vt:lpstr>
      <vt:lpstr>Tahoma</vt:lpstr>
      <vt:lpstr>Times New Roman</vt:lpstr>
      <vt:lpstr>Trebuchet MS</vt:lpstr>
      <vt:lpstr>Wingdings</vt:lpstr>
      <vt:lpstr>Office Theme</vt:lpstr>
      <vt:lpstr>GOOD MORNING WELCOME TO THE BEST  B R E A K F A S T  P L A C 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Food Price List</dc:title>
  <dc:creator>khadijashabbir63@gmail.com</dc:creator>
  <cp:keywords>DAFlI7-LnO4,BAFKhG9ue78</cp:keywords>
  <cp:lastModifiedBy>Office</cp:lastModifiedBy>
  <cp:revision>8</cp:revision>
  <dcterms:created xsi:type="dcterms:W3CDTF">2023-06-07T11:25:36Z</dcterms:created>
  <dcterms:modified xsi:type="dcterms:W3CDTF">2023-06-09T05:45:50Z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2023-06-07T00:00:00Z</vt:filetime>
  </property>
  <property fmtid="{D5CDD505-2E9C-101B-9397-08002B2CF9AE}" pid="3" name="Creator">
    <vt:lpwstr>Canva</vt:lpwstr>
  </property>
  <property fmtid="{D5CDD505-2E9C-101B-9397-08002B2CF9AE}" pid="4" name="LastSaved">
    <vt:filetime>2023-06-07T00:00:00Z</vt:filetime>
  </property>
</Properties>
</file>